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tif" ContentType="image/tiff"/>
  <Default Extension="vml" ContentType="application/vnd.openxmlformats-officedocument.vmlDrawing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5" r:id="rId1"/>
  </p:sldMasterIdLst>
  <p:notesMasterIdLst>
    <p:notesMasterId r:id="rId54"/>
  </p:notesMasterIdLst>
  <p:handoutMasterIdLst>
    <p:handoutMasterId r:id="rId55"/>
  </p:handoutMasterIdLst>
  <p:sldIdLst>
    <p:sldId id="256" r:id="rId2"/>
    <p:sldId id="436" r:id="rId3"/>
    <p:sldId id="439" r:id="rId4"/>
    <p:sldId id="358" r:id="rId5"/>
    <p:sldId id="365" r:id="rId6"/>
    <p:sldId id="366" r:id="rId7"/>
    <p:sldId id="385" r:id="rId8"/>
    <p:sldId id="411" r:id="rId9"/>
    <p:sldId id="324" r:id="rId10"/>
    <p:sldId id="426" r:id="rId11"/>
    <p:sldId id="446" r:id="rId12"/>
    <p:sldId id="424" r:id="rId13"/>
    <p:sldId id="443" r:id="rId14"/>
    <p:sldId id="438" r:id="rId15"/>
    <p:sldId id="369" r:id="rId16"/>
    <p:sldId id="372" r:id="rId17"/>
    <p:sldId id="261" r:id="rId18"/>
    <p:sldId id="429" r:id="rId19"/>
    <p:sldId id="375" r:id="rId20"/>
    <p:sldId id="379" r:id="rId21"/>
    <p:sldId id="380" r:id="rId22"/>
    <p:sldId id="381" r:id="rId23"/>
    <p:sldId id="433" r:id="rId24"/>
    <p:sldId id="383" r:id="rId25"/>
    <p:sldId id="416" r:id="rId26"/>
    <p:sldId id="441" r:id="rId27"/>
    <p:sldId id="384" r:id="rId28"/>
    <p:sldId id="386" r:id="rId29"/>
    <p:sldId id="387" r:id="rId30"/>
    <p:sldId id="388" r:id="rId31"/>
    <p:sldId id="389" r:id="rId32"/>
    <p:sldId id="447" r:id="rId33"/>
    <p:sldId id="392" r:id="rId34"/>
    <p:sldId id="390" r:id="rId35"/>
    <p:sldId id="397" r:id="rId36"/>
    <p:sldId id="401" r:id="rId37"/>
    <p:sldId id="434" r:id="rId38"/>
    <p:sldId id="400" r:id="rId39"/>
    <p:sldId id="435" r:id="rId40"/>
    <p:sldId id="402" r:id="rId41"/>
    <p:sldId id="437" r:id="rId42"/>
    <p:sldId id="423" r:id="rId43"/>
    <p:sldId id="442" r:id="rId44"/>
    <p:sldId id="336" r:id="rId45"/>
    <p:sldId id="445" r:id="rId46"/>
    <p:sldId id="341" r:id="rId47"/>
    <p:sldId id="432" r:id="rId48"/>
    <p:sldId id="444" r:id="rId49"/>
    <p:sldId id="430" r:id="rId50"/>
    <p:sldId id="431" r:id="rId51"/>
    <p:sldId id="409" r:id="rId52"/>
    <p:sldId id="410" r:id="rId53"/>
  </p:sldIdLst>
  <p:sldSz cx="9144000" cy="6858000" type="screen4x3"/>
  <p:notesSz cx="6858000" cy="9144000"/>
  <p:embeddedFontLst>
    <p:embeddedFont>
      <p:font typeface="Century Gothic" panose="020B0502020202020204" pitchFamily="34" charset="0"/>
      <p:regular r:id="rId56"/>
      <p:bold r:id="rId57"/>
      <p:italic r:id="rId58"/>
      <p:boldItalic r:id="rId59"/>
    </p:embeddedFont>
    <p:embeddedFont>
      <p:font typeface="Times" panose="02020603050405020304" pitchFamily="18" charset="0"/>
      <p:regular r:id="rId60"/>
      <p:bold r:id="rId61"/>
      <p:italic r:id="rId62"/>
      <p:boldItalic r:id="rId63"/>
    </p:embeddedFont>
    <p:embeddedFont>
      <p:font typeface="ＭＳ Ｐゴシック" panose="020B0600070205080204" pitchFamily="34" charset="-128"/>
      <p:regular r:id="rId64"/>
    </p:embeddedFont>
    <p:embeddedFont>
      <p:font typeface="宋体" panose="02010600030101010101" pitchFamily="2" charset="-122"/>
      <p:regular r:id="rId6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affi Nazikian" initials="" lastIdx="3" clrIdx="0"/>
  <p:cmAuthor id="1" name="Qiming Hu" initials="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DC8"/>
    <a:srgbClr val="003E8C"/>
    <a:srgbClr val="004AFF"/>
    <a:srgbClr val="190957"/>
    <a:srgbClr val="800080"/>
    <a:srgbClr val="008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27" autoAdjust="0"/>
    <p:restoredTop sz="90199" autoAdjust="0"/>
  </p:normalViewPr>
  <p:slideViewPr>
    <p:cSldViewPr snapToGrid="0" snapToObjects="1">
      <p:cViewPr>
        <p:scale>
          <a:sx n="120" d="100"/>
          <a:sy n="120" d="100"/>
        </p:scale>
        <p:origin x="-3298" y="-7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8.fntdata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3.fntdata"/><Relationship Id="rId66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font" Target="fonts/font6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1.fntdata"/><Relationship Id="rId64" Type="http://schemas.openxmlformats.org/officeDocument/2006/relationships/font" Target="fonts/font9.fntdata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4.fntdata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62" Type="http://schemas.openxmlformats.org/officeDocument/2006/relationships/font" Target="fonts/font7.fntdata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2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5.fntdata"/><Relationship Id="rId65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image" Target="../media/image1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image" Target="../media/image18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image" Target="../media/image37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732005-A008-0A46-99C7-E8955950FC1D}" type="datetimeFigureOut">
              <a:rPr lang="en-US" smtClean="0"/>
              <a:t>1/7/2019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B6105B-5449-D146-BE2B-2173698B8B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16329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1012172"/>
      </p:ext>
    </p:extLst>
  </p:cSld>
  <p:clrMap bg1="lt1" tx1="dk1" bg2="dk2" tx2="lt2" accent1="accent1" accent2="accent2" accent3="accent3" accent4="accent4" accent5="accent5" accent6="accent6" hlink="hlink" folHlink="folHlink"/>
  <p:hf hdr="0" ftr="0" dt="0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" name="Shape 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39700" indent="0">
              <a:buNone/>
            </a:pPr>
            <a:endParaRPr lang="en-US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7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69BD37F8-157D-AD49-8159-FEEBD3F71573}" type="slidenum">
              <a:rPr lang="en-US" sz="1200"/>
              <a:pPr/>
              <a:t>2</a:t>
            </a:fld>
            <a:endParaRPr 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39700" indent="0">
              <a:buNone/>
            </a:pPr>
            <a:endParaRPr lang="en-US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7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69BD37F8-157D-AD49-8159-FEEBD3F71573}" type="slidenum">
              <a:rPr lang="en-US" sz="1200"/>
              <a:pPr/>
              <a:t>3</a:t>
            </a:fld>
            <a:endParaRPr lang="en-U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75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9588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Shape 1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Shape 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81047" y="6208768"/>
            <a:ext cx="1727100" cy="59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Shape 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18664" y="920200"/>
            <a:ext cx="5825400" cy="3757200"/>
          </a:xfrm>
          <a:prstGeom prst="rect">
            <a:avLst/>
          </a:prstGeom>
          <a:noFill/>
          <a:ln>
            <a:noFill/>
          </a:ln>
          <a:effectLst>
            <a:outerShdw blurRad="190500" dist="8455" dir="5400000" rotWithShape="0">
              <a:srgbClr val="000000"/>
            </a:outerShdw>
            <a:reflection stA="75000" endPos="40000" fadeDir="5400012" sy="-100000" algn="bl" rotWithShape="0"/>
          </a:effectLst>
        </p:spPr>
      </p:pic>
      <p:sp>
        <p:nvSpPr>
          <p:cNvPr id="16" name="Shape 16"/>
          <p:cNvSpPr/>
          <p:nvPr userDrawn="1"/>
        </p:nvSpPr>
        <p:spPr>
          <a:xfrm>
            <a:off x="3157160" y="916685"/>
            <a:ext cx="5963400" cy="5288400"/>
          </a:xfrm>
          <a:prstGeom prst="rect">
            <a:avLst/>
          </a:prstGeom>
          <a:gradFill>
            <a:gsLst>
              <a:gs pos="0">
                <a:srgbClr val="FFFFFF"/>
              </a:gs>
              <a:gs pos="28900">
                <a:srgbClr val="FFFFFF">
                  <a:alpha val="74901"/>
                </a:srgbClr>
              </a:gs>
              <a:gs pos="100000">
                <a:srgbClr val="FFFFF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35725" tIns="35725" rIns="35725" bIns="357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bin"/>
              <a:buNone/>
            </a:pPr>
            <a:endParaRPr sz="2800" b="0" i="0" u="none" strike="noStrike" cap="none">
              <a:solidFill>
                <a:srgbClr val="FFFFFF"/>
              </a:solidFill>
              <a:latin typeface="Century Gothic"/>
              <a:ea typeface="Cabin"/>
              <a:cs typeface="Century Gothic"/>
              <a:sym typeface="Cabin"/>
            </a:endParaRPr>
          </a:p>
        </p:txBody>
      </p:sp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6921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sz="3200">
                <a:solidFill>
                  <a:srgbClr val="FFFFFF"/>
                </a:solidFill>
                <a:latin typeface="Century Gothic"/>
                <a:cs typeface="Century Gothi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Questrial"/>
              <a:buNone/>
              <a:defRPr sz="320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Questrial"/>
              <a:buNone/>
              <a:defRPr sz="320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Questrial"/>
              <a:buNone/>
              <a:defRPr sz="320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Questrial"/>
              <a:buNone/>
              <a:defRPr sz="320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Questrial"/>
              <a:buNone/>
              <a:defRPr sz="320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Questrial"/>
              <a:buNone/>
              <a:defRPr sz="320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Questrial"/>
              <a:buNone/>
              <a:defRPr sz="320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Questrial"/>
              <a:buNone/>
              <a:defRPr sz="320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 dirty="0"/>
          </a:p>
        </p:txBody>
      </p:sp>
      <p:sp>
        <p:nvSpPr>
          <p:cNvPr id="18" name="Shape 18"/>
          <p:cNvSpPr txBox="1"/>
          <p:nvPr/>
        </p:nvSpPr>
        <p:spPr>
          <a:xfrm>
            <a:off x="174645" y="1105734"/>
            <a:ext cx="2992800" cy="864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zh-CN" sz="2000" b="0" i="0" u="none" strike="noStrike" cap="none" dirty="0" smtClean="0">
                <a:solidFill>
                  <a:srgbClr val="1C4587"/>
                </a:solidFill>
                <a:latin typeface="Century Gothic"/>
                <a:ea typeface="Questrial"/>
                <a:cs typeface="Century Gothic"/>
                <a:sym typeface="Questrial"/>
              </a:rPr>
              <a:t>b</a:t>
            </a:r>
            <a:r>
              <a:rPr lang="en-US" altLang="zh-CN" sz="2000" b="0" i="0" u="none" strike="noStrike" cap="none" dirty="0" smtClean="0">
                <a:solidFill>
                  <a:srgbClr val="1C4587"/>
                </a:solidFill>
                <a:latin typeface="Century Gothic"/>
                <a:ea typeface="Questrial"/>
                <a:cs typeface="Century Gothic"/>
                <a:sym typeface="Questrial"/>
              </a:rPr>
              <a:t>y</a:t>
            </a:r>
            <a:endParaRPr lang="en-US" sz="2000" b="0" i="0" u="none" strike="noStrike" cap="none" dirty="0" smtClean="0">
              <a:solidFill>
                <a:srgbClr val="1C4587"/>
              </a:solidFill>
              <a:latin typeface="Century Gothic"/>
              <a:ea typeface="Questrial"/>
              <a:cs typeface="Century Gothic"/>
              <a:sym typeface="Questrial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2400" b="1" i="0" u="none" strike="noStrike" cap="none" dirty="0" smtClean="0">
                <a:solidFill>
                  <a:srgbClr val="1C4587"/>
                </a:solidFill>
                <a:latin typeface="Century Gothic"/>
                <a:ea typeface="Questrial"/>
                <a:cs typeface="Century Gothic"/>
                <a:sym typeface="Questrial"/>
              </a:rPr>
              <a:t>Qiming</a:t>
            </a:r>
            <a:r>
              <a:rPr lang="zh-CN" altLang="en-US" sz="2400" b="1" i="0" u="none" strike="noStrike" cap="none" dirty="0" smtClean="0">
                <a:solidFill>
                  <a:srgbClr val="1C4587"/>
                </a:solidFill>
                <a:latin typeface="Century Gothic"/>
                <a:ea typeface="Questrial"/>
                <a:cs typeface="Century Gothic"/>
                <a:sym typeface="Questrial"/>
              </a:rPr>
              <a:t> </a:t>
            </a:r>
            <a:r>
              <a:rPr lang="en-US" altLang="zh-CN" sz="2400" b="1" i="0" u="none" strike="noStrike" cap="none" dirty="0" smtClean="0">
                <a:solidFill>
                  <a:srgbClr val="1C4587"/>
                </a:solidFill>
                <a:latin typeface="Century Gothic"/>
                <a:ea typeface="Questrial"/>
                <a:cs typeface="Century Gothic"/>
                <a:sym typeface="Questrial"/>
              </a:rPr>
              <a:t>Hu</a:t>
            </a:r>
            <a:r>
              <a:rPr lang="en-US" altLang="zh-CN" sz="2400" b="1" i="0" u="none" strike="noStrike" cap="none" baseline="30000" dirty="0" smtClean="0">
                <a:solidFill>
                  <a:srgbClr val="1C4587"/>
                </a:solidFill>
                <a:latin typeface="Century Gothic"/>
                <a:ea typeface="Questrial"/>
                <a:cs typeface="Century Gothic"/>
                <a:sym typeface="Questrial"/>
              </a:rPr>
              <a:t>1</a:t>
            </a:r>
            <a:endParaRPr sz="2400" b="1" i="0" u="none" strike="noStrike" cap="none" dirty="0">
              <a:solidFill>
                <a:srgbClr val="1C4587"/>
              </a:solidFill>
              <a:latin typeface="Century Gothic"/>
              <a:ea typeface="Questrial"/>
              <a:cs typeface="Century Gothic"/>
              <a:sym typeface="Questrial"/>
            </a:endParaRPr>
          </a:p>
        </p:txBody>
      </p:sp>
      <p:sp>
        <p:nvSpPr>
          <p:cNvPr id="19" name="Shape 19"/>
          <p:cNvSpPr txBox="1"/>
          <p:nvPr/>
        </p:nvSpPr>
        <p:spPr>
          <a:xfrm>
            <a:off x="174645" y="2081265"/>
            <a:ext cx="4892424" cy="13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2000" b="0" i="0" u="none" strike="noStrike" cap="none" dirty="0" smtClean="0">
                <a:solidFill>
                  <a:srgbClr val="1C4587"/>
                </a:solidFill>
                <a:latin typeface="Century Gothic"/>
                <a:ea typeface="Questrial"/>
                <a:cs typeface="Century Gothic"/>
                <a:sym typeface="Questrial"/>
              </a:rPr>
              <a:t>With</a:t>
            </a:r>
            <a:r>
              <a:rPr lang="en-US" altLang="zh-CN" sz="2000" b="1" dirty="0" smtClean="0">
                <a:solidFill>
                  <a:srgbClr val="1C4587"/>
                </a:solidFill>
                <a:latin typeface="Century Gothic"/>
                <a:ea typeface="Questrial"/>
                <a:cs typeface="Century Gothic"/>
                <a:sym typeface="Questrial"/>
              </a:rPr>
              <a:t/>
            </a:r>
            <a:br>
              <a:rPr lang="en-US" altLang="zh-CN" sz="2000" b="1" dirty="0" smtClean="0">
                <a:solidFill>
                  <a:srgbClr val="1C4587"/>
                </a:solidFill>
                <a:latin typeface="Century Gothic"/>
                <a:ea typeface="Questrial"/>
                <a:cs typeface="Century Gothic"/>
                <a:sym typeface="Questrial"/>
              </a:rPr>
            </a:br>
            <a:r>
              <a:rPr lang="en" sz="2000" b="1" dirty="0" smtClean="0">
                <a:solidFill>
                  <a:srgbClr val="1C4587"/>
                </a:solidFill>
                <a:latin typeface="Century Gothic"/>
                <a:ea typeface="Questrial"/>
                <a:cs typeface="Century Gothic"/>
                <a:sym typeface="Questrial"/>
              </a:rPr>
              <a:t>R. Nazikian</a:t>
            </a:r>
            <a:r>
              <a:rPr lang="en" sz="2000" b="1" baseline="30000" dirty="0" smtClean="0">
                <a:solidFill>
                  <a:srgbClr val="1C4587"/>
                </a:solidFill>
                <a:latin typeface="Century Gothic"/>
                <a:ea typeface="Questrial"/>
                <a:cs typeface="Century Gothic"/>
                <a:sym typeface="Questrial"/>
              </a:rPr>
              <a:t>1</a:t>
            </a:r>
            <a:r>
              <a:rPr lang="en-US" sz="2000" b="1" baseline="0" dirty="0" smtClean="0">
                <a:solidFill>
                  <a:srgbClr val="1C4587"/>
                </a:solidFill>
                <a:latin typeface="Century Gothic"/>
                <a:ea typeface="Questrial"/>
                <a:cs typeface="Century Gothic"/>
                <a:sym typeface="Questrial"/>
              </a:rPr>
              <a:t>,</a:t>
            </a:r>
            <a:r>
              <a:rPr lang="en" sz="2000" b="1" dirty="0" smtClean="0">
                <a:solidFill>
                  <a:srgbClr val="1C4587"/>
                </a:solidFill>
                <a:latin typeface="Century Gothic"/>
                <a:ea typeface="Questrial"/>
                <a:cs typeface="Century Gothic"/>
                <a:sym typeface="Questrial"/>
              </a:rPr>
              <a:t> </a:t>
            </a:r>
            <a:r>
              <a:rPr lang="en-US" sz="2000" b="1" dirty="0" smtClean="0">
                <a:solidFill>
                  <a:srgbClr val="1C4587"/>
                </a:solidFill>
                <a:latin typeface="Century Gothic"/>
                <a:ea typeface="Questrial"/>
                <a:cs typeface="Century Gothic"/>
                <a:sym typeface="Questrial"/>
              </a:rPr>
              <a:t>B</a:t>
            </a:r>
            <a:r>
              <a:rPr lang="en" sz="2000" b="1" dirty="0" smtClean="0">
                <a:solidFill>
                  <a:srgbClr val="1C4587"/>
                </a:solidFill>
                <a:latin typeface="Century Gothic"/>
                <a:ea typeface="Questrial"/>
                <a:cs typeface="Century Gothic"/>
                <a:sym typeface="Questrial"/>
              </a:rPr>
              <a:t>. </a:t>
            </a:r>
            <a:r>
              <a:rPr lang="en-US" sz="2000" b="1" dirty="0" smtClean="0">
                <a:solidFill>
                  <a:srgbClr val="1C4587"/>
                </a:solidFill>
                <a:latin typeface="Century Gothic"/>
                <a:ea typeface="Questrial"/>
                <a:cs typeface="Century Gothic"/>
                <a:sym typeface="Questrial"/>
              </a:rPr>
              <a:t>Grierson</a:t>
            </a:r>
            <a:r>
              <a:rPr lang="en" sz="2000" b="1" baseline="30000" dirty="0" smtClean="0">
                <a:solidFill>
                  <a:srgbClr val="1C4587"/>
                </a:solidFill>
                <a:latin typeface="Century Gothic"/>
                <a:ea typeface="Questrial"/>
                <a:cs typeface="Century Gothic"/>
                <a:sym typeface="Questrial"/>
              </a:rPr>
              <a:t>1</a:t>
            </a:r>
            <a:r>
              <a:rPr lang="en-US" sz="2000" b="1" baseline="0" dirty="0" smtClean="0">
                <a:solidFill>
                  <a:srgbClr val="1C4587"/>
                </a:solidFill>
                <a:latin typeface="Century Gothic"/>
                <a:ea typeface="Questrial"/>
                <a:cs typeface="Century Gothic"/>
                <a:sym typeface="Questrial"/>
              </a:rPr>
              <a:t>,</a:t>
            </a:r>
            <a:r>
              <a:rPr lang="en" sz="2000" b="1" dirty="0" smtClean="0">
                <a:solidFill>
                  <a:srgbClr val="1C4587"/>
                </a:solidFill>
                <a:latin typeface="Century Gothic"/>
                <a:ea typeface="Questrial"/>
                <a:cs typeface="Century Gothic"/>
                <a:sym typeface="Questrial"/>
              </a:rPr>
              <a:t> N.</a:t>
            </a:r>
            <a:r>
              <a:rPr lang="en-US" sz="2000" b="1" dirty="0" smtClean="0">
                <a:solidFill>
                  <a:srgbClr val="1C4587"/>
                </a:solidFill>
                <a:latin typeface="Century Gothic"/>
                <a:ea typeface="Questrial"/>
                <a:cs typeface="Century Gothic"/>
                <a:sym typeface="Questrial"/>
              </a:rPr>
              <a:t>C. </a:t>
            </a:r>
            <a:r>
              <a:rPr lang="en" sz="2000" b="1" dirty="0" smtClean="0">
                <a:solidFill>
                  <a:srgbClr val="1C4587"/>
                </a:solidFill>
                <a:latin typeface="Century Gothic"/>
                <a:ea typeface="Questrial"/>
                <a:cs typeface="Century Gothic"/>
                <a:sym typeface="Questrial"/>
              </a:rPr>
              <a:t>Logan</a:t>
            </a:r>
            <a:r>
              <a:rPr lang="en" sz="2000" b="1" baseline="30000" dirty="0" smtClean="0">
                <a:solidFill>
                  <a:srgbClr val="1C4587"/>
                </a:solidFill>
                <a:latin typeface="Century Gothic"/>
                <a:ea typeface="Questrial"/>
                <a:cs typeface="Century Gothic"/>
                <a:sym typeface="Questrial"/>
              </a:rPr>
              <a:t>1</a:t>
            </a:r>
            <a:r>
              <a:rPr lang="en" sz="2000" b="1" dirty="0" smtClean="0">
                <a:solidFill>
                  <a:srgbClr val="1C4587"/>
                </a:solidFill>
                <a:latin typeface="Century Gothic"/>
                <a:ea typeface="Questrial"/>
                <a:cs typeface="Century Gothic"/>
                <a:sym typeface="Questrial"/>
              </a:rPr>
              <a:t>, </a:t>
            </a:r>
            <a:r>
              <a:rPr lang="en-US" sz="2000" b="1" dirty="0" smtClean="0">
                <a:solidFill>
                  <a:srgbClr val="1C4587"/>
                </a:solidFill>
                <a:latin typeface="Century Gothic"/>
                <a:ea typeface="Questrial"/>
                <a:cs typeface="Century Gothic"/>
                <a:sym typeface="Questrial"/>
              </a:rPr>
              <a:t>C. Paz-Soldan</a:t>
            </a:r>
            <a:r>
              <a:rPr lang="en-US" sz="2000" b="1" baseline="30000" dirty="0" smtClean="0">
                <a:solidFill>
                  <a:srgbClr val="1C4587"/>
                </a:solidFill>
                <a:latin typeface="Century Gothic"/>
                <a:ea typeface="Questrial"/>
                <a:cs typeface="Century Gothic"/>
                <a:sym typeface="Questrial"/>
              </a:rPr>
              <a:t>2</a:t>
            </a:r>
            <a:r>
              <a:rPr lang="en-US" sz="2000" b="1" dirty="0" smtClean="0">
                <a:solidFill>
                  <a:srgbClr val="1C4587"/>
                </a:solidFill>
                <a:latin typeface="Century Gothic"/>
                <a:ea typeface="Questrial"/>
                <a:cs typeface="Century Gothic"/>
                <a:sym typeface="Questrial"/>
              </a:rPr>
              <a:t>, </a:t>
            </a:r>
            <a:r>
              <a:rPr lang="en" sz="2000" b="1" dirty="0" smtClean="0">
                <a:solidFill>
                  <a:srgbClr val="1C4587"/>
                </a:solidFill>
                <a:latin typeface="Century Gothic"/>
                <a:ea typeface="Questrial"/>
                <a:cs typeface="Century Gothic"/>
                <a:sym typeface="Questrial"/>
              </a:rPr>
              <a:t>Q. Yu</a:t>
            </a:r>
            <a:r>
              <a:rPr lang="en-US" sz="2000" b="1" baseline="30000" dirty="0" smtClean="0">
                <a:solidFill>
                  <a:srgbClr val="1C4587"/>
                </a:solidFill>
                <a:latin typeface="Century Gothic"/>
                <a:ea typeface="Questrial"/>
                <a:cs typeface="Century Gothic"/>
                <a:sym typeface="Questrial"/>
              </a:rPr>
              <a:t>3</a:t>
            </a:r>
            <a:endParaRPr sz="2000" b="1" baseline="30000" dirty="0">
              <a:solidFill>
                <a:srgbClr val="1C4587"/>
              </a:solidFill>
              <a:latin typeface="Century Gothic"/>
              <a:ea typeface="Questrial"/>
              <a:cs typeface="Century Gothic"/>
              <a:sym typeface="Questrial"/>
            </a:endParaRPr>
          </a:p>
        </p:txBody>
      </p:sp>
      <p:sp>
        <p:nvSpPr>
          <p:cNvPr id="20" name="Shape 20"/>
          <p:cNvSpPr txBox="1"/>
          <p:nvPr/>
        </p:nvSpPr>
        <p:spPr>
          <a:xfrm>
            <a:off x="174642" y="3478161"/>
            <a:ext cx="7717525" cy="1373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0" i="0" u="none" strike="noStrike" cap="none" baseline="30000" dirty="0" smtClean="0">
                <a:solidFill>
                  <a:srgbClr val="1C4587"/>
                </a:solidFill>
                <a:latin typeface="Century Gothic"/>
                <a:ea typeface="Questrial"/>
                <a:cs typeface="Century Gothic"/>
                <a:sym typeface="Questrial"/>
              </a:rPr>
              <a:t>1</a:t>
            </a:r>
            <a:r>
              <a:rPr lang="en-GB" sz="1600" b="0" i="0" u="none" strike="noStrike" cap="none" dirty="0" smtClean="0">
                <a:solidFill>
                  <a:srgbClr val="1C4587"/>
                </a:solidFill>
                <a:latin typeface="Century Gothic"/>
                <a:ea typeface="Questrial"/>
                <a:cs typeface="Century Gothic"/>
                <a:sym typeface="Arial"/>
              </a:rPr>
              <a:t>Princeton Plasma Physics Laboratory, Princeton, USA</a:t>
            </a:r>
            <a:r>
              <a:rPr lang="en-US" sz="1600" b="0" i="0" u="none" strike="noStrike" cap="none" dirty="0" smtClean="0">
                <a:solidFill>
                  <a:srgbClr val="1C4587"/>
                </a:solidFill>
                <a:latin typeface="Century Gothic"/>
                <a:ea typeface="Questrial"/>
                <a:cs typeface="Century Gothic"/>
                <a:sym typeface="Arial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600" b="0" i="0" u="none" strike="noStrike" cap="none" baseline="30000" dirty="0" smtClean="0">
                <a:solidFill>
                  <a:srgbClr val="1C4587"/>
                </a:solidFill>
                <a:latin typeface="Century Gothic"/>
                <a:ea typeface="Questrial"/>
                <a:cs typeface="Century Gothic"/>
                <a:sym typeface="Arial"/>
              </a:rPr>
              <a:t>2</a:t>
            </a:r>
            <a:r>
              <a:rPr lang="en-US" sz="1600" b="0" i="0" u="none" strike="noStrike" cap="none" dirty="0" smtClean="0">
                <a:solidFill>
                  <a:srgbClr val="1C4587"/>
                </a:solidFill>
                <a:latin typeface="Century Gothic"/>
                <a:ea typeface="Questrial"/>
                <a:cs typeface="Century Gothic"/>
                <a:sym typeface="Arial"/>
              </a:rPr>
              <a:t>General Atomics </a:t>
            </a:r>
            <a:r>
              <a:rPr lang="en-GB" sz="1600" b="0" i="0" u="none" strike="noStrike" cap="none" dirty="0" smtClean="0">
                <a:solidFill>
                  <a:srgbClr val="1C4587"/>
                </a:solidFill>
                <a:latin typeface="Century Gothic"/>
                <a:ea typeface="Questrial"/>
                <a:cs typeface="Century Gothic"/>
                <a:sym typeface="Arial"/>
              </a:rPr>
              <a:t>, San Diego,</a:t>
            </a:r>
            <a:r>
              <a:rPr lang="en-GB" sz="1600" b="0" i="0" u="none" strike="noStrike" cap="none" baseline="0" dirty="0" smtClean="0">
                <a:solidFill>
                  <a:srgbClr val="1C4587"/>
                </a:solidFill>
                <a:latin typeface="Century Gothic"/>
                <a:ea typeface="Questrial"/>
                <a:cs typeface="Century Gothic"/>
                <a:sym typeface="Arial"/>
              </a:rPr>
              <a:t> </a:t>
            </a:r>
            <a:r>
              <a:rPr lang="en-GB" sz="1600" b="0" i="0" u="none" strike="noStrike" cap="none" dirty="0" smtClean="0">
                <a:solidFill>
                  <a:srgbClr val="1C4587"/>
                </a:solidFill>
                <a:latin typeface="Century Gothic"/>
                <a:ea typeface="Questrial"/>
                <a:cs typeface="Century Gothic"/>
                <a:sym typeface="Arial"/>
              </a:rPr>
              <a:t>USA</a:t>
            </a:r>
            <a:r>
              <a:rPr lang="en-US" sz="1600" b="0" i="0" u="none" strike="noStrike" cap="none" dirty="0" smtClean="0">
                <a:solidFill>
                  <a:srgbClr val="1C4587"/>
                </a:solidFill>
                <a:latin typeface="Century Gothic"/>
                <a:ea typeface="Questrial"/>
                <a:cs typeface="Century Gothic"/>
                <a:sym typeface="Arial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600" b="0" i="0" u="none" strike="noStrike" cap="none" baseline="30000" dirty="0" smtClean="0">
                <a:solidFill>
                  <a:srgbClr val="1C4587"/>
                </a:solidFill>
                <a:latin typeface="Century Gothic"/>
                <a:ea typeface="Questrial"/>
                <a:cs typeface="Century Gothic"/>
                <a:sym typeface="Arial"/>
              </a:rPr>
              <a:t>3</a:t>
            </a:r>
            <a:r>
              <a:rPr lang="en-GB" sz="1600" b="0" i="0" u="none" strike="noStrike" cap="none" dirty="0" smtClean="0">
                <a:solidFill>
                  <a:srgbClr val="1C4587"/>
                </a:solidFill>
                <a:latin typeface="Century Gothic"/>
                <a:ea typeface="Questrial"/>
                <a:cs typeface="Century Gothic"/>
                <a:sym typeface="Arial"/>
              </a:rPr>
              <a:t>Max-Plank-Institute</a:t>
            </a:r>
            <a:r>
              <a:rPr lang="en-GB" sz="1600" b="0" i="0" u="none" strike="noStrike" cap="none" baseline="0" dirty="0" smtClean="0">
                <a:solidFill>
                  <a:srgbClr val="1C4587"/>
                </a:solidFill>
                <a:latin typeface="Century Gothic"/>
                <a:ea typeface="Questrial"/>
                <a:cs typeface="Century Gothic"/>
                <a:sym typeface="Arial"/>
              </a:rPr>
              <a:t> of Plasma Physics</a:t>
            </a:r>
            <a:r>
              <a:rPr lang="en-GB" sz="1600" b="0" i="0" u="none" strike="noStrike" cap="none" dirty="0" smtClean="0">
                <a:solidFill>
                  <a:srgbClr val="1C4587"/>
                </a:solidFill>
                <a:latin typeface="Century Gothic"/>
                <a:ea typeface="Questrial"/>
                <a:cs typeface="Century Gothic"/>
                <a:sym typeface="Arial"/>
              </a:rPr>
              <a:t>, </a:t>
            </a:r>
            <a:r>
              <a:rPr lang="en-GB" sz="1600" b="0" i="0" u="none" strike="noStrike" cap="none" dirty="0" err="1" smtClean="0">
                <a:solidFill>
                  <a:srgbClr val="1C4587"/>
                </a:solidFill>
                <a:latin typeface="Century Gothic"/>
                <a:ea typeface="Questrial"/>
                <a:cs typeface="Century Gothic"/>
                <a:sym typeface="Arial"/>
              </a:rPr>
              <a:t>Garching</a:t>
            </a:r>
            <a:r>
              <a:rPr lang="en-GB" sz="1600" b="0" i="0" u="none" strike="noStrike" cap="none" dirty="0" smtClean="0">
                <a:solidFill>
                  <a:srgbClr val="1C4587"/>
                </a:solidFill>
                <a:latin typeface="Century Gothic"/>
                <a:ea typeface="Questrial"/>
                <a:cs typeface="Century Gothic"/>
                <a:sym typeface="Arial"/>
              </a:rPr>
              <a:t>,</a:t>
            </a:r>
            <a:r>
              <a:rPr lang="en-GB" sz="1600" b="0" i="0" u="none" strike="noStrike" cap="none" baseline="0" dirty="0" smtClean="0">
                <a:solidFill>
                  <a:srgbClr val="1C4587"/>
                </a:solidFill>
                <a:latin typeface="Century Gothic"/>
                <a:ea typeface="Questrial"/>
                <a:cs typeface="Century Gothic"/>
                <a:sym typeface="Arial"/>
              </a:rPr>
              <a:t> </a:t>
            </a:r>
            <a:br>
              <a:rPr lang="en-GB" sz="1600" b="0" i="0" u="none" strike="noStrike" cap="none" baseline="0" dirty="0" smtClean="0">
                <a:solidFill>
                  <a:srgbClr val="1C4587"/>
                </a:solidFill>
                <a:latin typeface="Century Gothic"/>
                <a:ea typeface="Questrial"/>
                <a:cs typeface="Century Gothic"/>
                <a:sym typeface="Arial"/>
              </a:rPr>
            </a:br>
            <a:r>
              <a:rPr lang="en-GB" sz="1600" b="0" i="0" u="none" strike="noStrike" cap="none" dirty="0" smtClean="0">
                <a:solidFill>
                  <a:srgbClr val="1C4587"/>
                </a:solidFill>
                <a:latin typeface="Century Gothic"/>
                <a:ea typeface="Questrial"/>
                <a:cs typeface="Century Gothic"/>
                <a:sym typeface="Arial"/>
              </a:rPr>
              <a:t>Germany</a:t>
            </a:r>
            <a:r>
              <a:rPr lang="en-US" sz="1600" b="0" i="0" u="none" strike="noStrike" cap="none" dirty="0" smtClean="0">
                <a:solidFill>
                  <a:srgbClr val="1C4587"/>
                </a:solidFill>
                <a:latin typeface="Century Gothic"/>
                <a:ea typeface="Questrial"/>
                <a:cs typeface="Century Gothic"/>
                <a:sym typeface="Arial"/>
              </a:rPr>
              <a:t> </a:t>
            </a:r>
          </a:p>
        </p:txBody>
      </p:sp>
      <p:sp>
        <p:nvSpPr>
          <p:cNvPr id="9" name="Shape 20"/>
          <p:cNvSpPr txBox="1"/>
          <p:nvPr userDrawn="1"/>
        </p:nvSpPr>
        <p:spPr>
          <a:xfrm>
            <a:off x="176957" y="5131229"/>
            <a:ext cx="7717525" cy="8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i="1" u="none" strike="noStrike" cap="none" dirty="0" smtClean="0">
                <a:solidFill>
                  <a:srgbClr val="1C4587"/>
                </a:solidFill>
                <a:latin typeface="Century Gothic"/>
                <a:ea typeface="Questrial"/>
                <a:cs typeface="Century Gothic"/>
                <a:sym typeface="Arial"/>
              </a:rPr>
              <a:t>NSTX-U/Magnetic Fusion Science</a:t>
            </a:r>
            <a:r>
              <a:rPr lang="en-GB" sz="1800" b="1" i="1" u="none" strike="noStrike" cap="none" baseline="0" dirty="0" smtClean="0">
                <a:solidFill>
                  <a:srgbClr val="1C4587"/>
                </a:solidFill>
                <a:latin typeface="Century Gothic"/>
                <a:ea typeface="Questrial"/>
                <a:cs typeface="Century Gothic"/>
                <a:sym typeface="Arial"/>
              </a:rPr>
              <a:t> Meeting</a:t>
            </a:r>
          </a:p>
          <a:p>
            <a:pPr marL="0" lvl="0" indent="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0" i="0" u="none" strike="noStrike" cap="none" baseline="0" dirty="0" smtClean="0">
                <a:solidFill>
                  <a:srgbClr val="1C4587"/>
                </a:solidFill>
                <a:latin typeface="Century Gothic"/>
                <a:ea typeface="Questrial"/>
                <a:cs typeface="Century Gothic"/>
                <a:sym typeface="Arial"/>
              </a:rPr>
              <a:t>Jan. 7, 2019</a:t>
            </a:r>
            <a:endParaRPr lang="en-US" sz="1600" b="0" i="0" u="none" strike="noStrike" cap="none" dirty="0" smtClean="0">
              <a:solidFill>
                <a:srgbClr val="1C4587"/>
              </a:solidFill>
              <a:latin typeface="Century Gothic"/>
              <a:ea typeface="Questrial"/>
              <a:cs typeface="Century Gothic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clusion Slide">
  <p:cSld name="TITLE_1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Shape 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81047" y="6208768"/>
            <a:ext cx="1727100" cy="59310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6921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sz="32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Questrial"/>
              <a:buNone/>
              <a:defRPr sz="320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Questrial"/>
              <a:buNone/>
              <a:defRPr sz="320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Questrial"/>
              <a:buNone/>
              <a:defRPr sz="320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Questrial"/>
              <a:buNone/>
              <a:defRPr sz="320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Questrial"/>
              <a:buNone/>
              <a:defRPr sz="320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Questrial"/>
              <a:buNone/>
              <a:defRPr sz="320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Questrial"/>
              <a:buNone/>
              <a:defRPr sz="320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Questrial"/>
              <a:buNone/>
              <a:defRPr sz="320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311700" y="1079424"/>
            <a:ext cx="8520600" cy="512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914400" lvl="1" indent="-342900" rtl="0">
              <a:spcBef>
                <a:spcPts val="1600"/>
              </a:spcBef>
              <a:spcAft>
                <a:spcPts val="0"/>
              </a:spcAft>
              <a:buSzPts val="1800"/>
              <a:buChar char="—"/>
              <a:defRPr/>
            </a:lvl2pPr>
            <a:lvl3pPr marL="1371600" lvl="2" indent="-330200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○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6921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Questrial"/>
              <a:buNone/>
              <a:defRPr>
                <a:latin typeface="Questrial"/>
                <a:ea typeface="Questrial"/>
                <a:cs typeface="Questrial"/>
                <a:sym typeface="Questrial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Questrial"/>
              <a:buNone/>
              <a:defRPr>
                <a:latin typeface="Questrial"/>
                <a:ea typeface="Questrial"/>
                <a:cs typeface="Questrial"/>
                <a:sym typeface="Questrial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Questrial"/>
              <a:buNone/>
              <a:defRPr>
                <a:latin typeface="Questrial"/>
                <a:ea typeface="Questrial"/>
                <a:cs typeface="Questrial"/>
                <a:sym typeface="Questrial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Questrial"/>
              <a:buNone/>
              <a:defRPr>
                <a:latin typeface="Questrial"/>
                <a:ea typeface="Questrial"/>
                <a:cs typeface="Questrial"/>
                <a:sym typeface="Questrial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Questrial"/>
              <a:buNone/>
              <a:defRPr>
                <a:latin typeface="Questrial"/>
                <a:ea typeface="Questrial"/>
                <a:cs typeface="Questrial"/>
                <a:sym typeface="Questrial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Questrial"/>
              <a:buNone/>
              <a:defRPr>
                <a:latin typeface="Questrial"/>
                <a:ea typeface="Questrial"/>
                <a:cs typeface="Questrial"/>
                <a:sym typeface="Questrial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Questrial"/>
              <a:buNone/>
              <a:defRPr>
                <a:latin typeface="Questrial"/>
                <a:ea typeface="Questrial"/>
                <a:cs typeface="Questrial"/>
                <a:sym typeface="Questrial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Questrial"/>
              <a:buNone/>
              <a:defRPr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079424"/>
            <a:ext cx="8520600" cy="512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914400" lvl="1" indent="-342900">
              <a:spcBef>
                <a:spcPts val="1600"/>
              </a:spcBef>
              <a:spcAft>
                <a:spcPts val="0"/>
              </a:spcAft>
              <a:buSzPts val="1800"/>
              <a:buChar char="—"/>
              <a:defRPr/>
            </a:lvl2pPr>
            <a:lvl3pPr marL="1371600" lvl="2" indent="-330200">
              <a:spcBef>
                <a:spcPts val="1600"/>
              </a:spcBef>
              <a:spcAft>
                <a:spcPts val="0"/>
              </a:spcAft>
              <a:buSzPts val="1600"/>
              <a:buChar char="●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○"/>
              <a:defRPr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1</a:t>
            </a:r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HS Figures">
  <p:cSld name="TITLE_AND_BODY_1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311700" y="6921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311700" y="1078400"/>
            <a:ext cx="4268400" cy="5013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914400" lvl="1" indent="-342900" rtl="0">
              <a:spcBef>
                <a:spcPts val="1600"/>
              </a:spcBef>
              <a:spcAft>
                <a:spcPts val="0"/>
              </a:spcAft>
              <a:buSzPts val="1800"/>
              <a:buChar char="—"/>
              <a:defRPr/>
            </a:lvl2pPr>
            <a:lvl3pPr marL="1371600" lvl="2" indent="-330200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○"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  <p:sp>
        <p:nvSpPr>
          <p:cNvPr id="36" name="Shape 36"/>
          <p:cNvSpPr/>
          <p:nvPr/>
        </p:nvSpPr>
        <p:spPr>
          <a:xfrm>
            <a:off x="4580100" y="3925225"/>
            <a:ext cx="4252200" cy="2292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Shape 37"/>
          <p:cNvSpPr/>
          <p:nvPr/>
        </p:nvSpPr>
        <p:spPr>
          <a:xfrm>
            <a:off x="4580100" y="1536625"/>
            <a:ext cx="4252200" cy="2292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311700" y="6921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311700" y="1145799"/>
            <a:ext cx="3999900" cy="4946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—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○"/>
              <a:defRPr sz="1200"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4832400" y="1145724"/>
            <a:ext cx="3999900" cy="4946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—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○"/>
              <a:defRPr sz="1200"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>
            <a:spLocks noGrp="1"/>
          </p:cNvSpPr>
          <p:nvPr>
            <p:ph type="title"/>
          </p:nvPr>
        </p:nvSpPr>
        <p:spPr>
          <a:xfrm>
            <a:off x="311700" y="6921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1</a:t>
            </a:r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Break">
  <p:cSld name="TITLE_ONLY_1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title"/>
          </p:nvPr>
        </p:nvSpPr>
        <p:spPr>
          <a:xfrm>
            <a:off x="311700" y="3047242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800"/>
              <a:buNone/>
              <a:defRPr>
                <a:solidFill>
                  <a:srgbClr val="1C4587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800"/>
              <a:buNone/>
              <a:defRPr>
                <a:solidFill>
                  <a:srgbClr val="1C4587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800"/>
              <a:buNone/>
              <a:defRPr>
                <a:solidFill>
                  <a:srgbClr val="1C4587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800"/>
              <a:buNone/>
              <a:defRPr>
                <a:solidFill>
                  <a:srgbClr val="1C4587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800"/>
              <a:buNone/>
              <a:defRPr>
                <a:solidFill>
                  <a:srgbClr val="1C4587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800"/>
              <a:buNone/>
              <a:defRPr>
                <a:solidFill>
                  <a:srgbClr val="1C4587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800"/>
              <a:buNone/>
              <a:defRPr>
                <a:solidFill>
                  <a:srgbClr val="1C4587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800"/>
              <a:buNone/>
              <a:defRPr>
                <a:solidFill>
                  <a:srgbClr val="1C4587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800"/>
              <a:buNone/>
              <a:defRPr>
                <a:solidFill>
                  <a:srgbClr val="1C4587"/>
                </a:solidFill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Slide Form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512" y="6248684"/>
            <a:ext cx="1905000" cy="456640"/>
          </a:xfrm>
          <a:prstGeom prst="rect">
            <a:avLst/>
          </a:prstGeom>
        </p:spPr>
        <p:txBody>
          <a:bodyPr lIns="82058" tIns="41029" rIns="82058" bIns="41029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-152975" y="6401360"/>
            <a:ext cx="9144000" cy="303960"/>
          </a:xfrm>
          <a:prstGeom prst="rect">
            <a:avLst/>
          </a:prstGeom>
        </p:spPr>
        <p:txBody>
          <a:bodyPr lIns="82058" tIns="41029" rIns="82058" bIns="41029"/>
          <a:lstStyle>
            <a:lvl1pPr>
              <a:defRPr/>
            </a:lvl1pPr>
          </a:lstStyle>
          <a:p>
            <a:pPr>
              <a:defRPr/>
            </a:pPr>
            <a:fld id="{91B64570-9E4B-9149-BAE9-90AE846E3634}" type="slidenum">
              <a:rPr lang="en-US"/>
              <a:pPr>
                <a:defRPr/>
              </a:pPr>
              <a:t>‹#›</a:t>
            </a:fld>
            <a:endParaRPr lang="en-US" sz="1400">
              <a:solidFill>
                <a:schemeClr val="tx1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632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/>
          <p:nvPr/>
        </p:nvSpPr>
        <p:spPr>
          <a:xfrm>
            <a:off x="-125" y="-8925"/>
            <a:ext cx="9144000" cy="930900"/>
          </a:xfrm>
          <a:prstGeom prst="rect">
            <a:avLst/>
          </a:prstGeom>
          <a:gradFill>
            <a:gsLst>
              <a:gs pos="0">
                <a:srgbClr val="18224F"/>
              </a:gs>
              <a:gs pos="51380">
                <a:srgbClr val="224297"/>
              </a:gs>
              <a:gs pos="100000">
                <a:srgbClr val="18224F"/>
              </a:gs>
            </a:gsLst>
            <a:lin ang="0" scaled="0"/>
          </a:gradFill>
          <a:ln>
            <a:noFill/>
          </a:ln>
        </p:spPr>
        <p:txBody>
          <a:bodyPr spcFirstLastPara="1" wrap="square" lIns="35725" tIns="35725" rIns="35725" bIns="357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bin"/>
              <a:buNone/>
            </a:pPr>
            <a:endParaRPr sz="2800" b="0" i="0" u="none" strike="noStrike" cap="none">
              <a:solidFill>
                <a:srgbClr val="FFFFFF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7" name="Shape 7"/>
          <p:cNvSpPr txBox="1"/>
          <p:nvPr/>
        </p:nvSpPr>
        <p:spPr>
          <a:xfrm>
            <a:off x="111525" y="-8925"/>
            <a:ext cx="9032700" cy="9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75" tIns="64275" rIns="64275" bIns="6427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500" b="1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8" name="Shape 8"/>
          <p:cNvSpPr txBox="1">
            <a:spLocks noGrp="1"/>
          </p:cNvSpPr>
          <p:nvPr>
            <p:ph type="title"/>
          </p:nvPr>
        </p:nvSpPr>
        <p:spPr>
          <a:xfrm>
            <a:off x="311700" y="6921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Questrial"/>
              <a:buNone/>
              <a:defRPr sz="28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 dirty="0"/>
          </a:p>
        </p:txBody>
      </p:sp>
      <p:sp>
        <p:nvSpPr>
          <p:cNvPr id="9" name="Shape 9"/>
          <p:cNvSpPr txBox="1">
            <a:spLocks noGrp="1"/>
          </p:cNvSpPr>
          <p:nvPr>
            <p:ph type="body" idx="1"/>
          </p:nvPr>
        </p:nvSpPr>
        <p:spPr>
          <a:xfrm>
            <a:off x="311700" y="1079424"/>
            <a:ext cx="8520600" cy="51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55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000"/>
              <a:buFont typeface="Questrial"/>
              <a:buChar char="●"/>
              <a:defRPr sz="2000" b="1">
                <a:latin typeface="Questrial"/>
                <a:ea typeface="Questrial"/>
                <a:cs typeface="Questrial"/>
                <a:sym typeface="Questrial"/>
              </a:defRPr>
            </a:lvl1pPr>
            <a:lvl2pPr marL="914400" lvl="1" indent="-3429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C4587"/>
              </a:buClr>
              <a:buSzPts val="1800"/>
              <a:buFont typeface="Questrial"/>
              <a:buChar char="—"/>
              <a:defRPr sz="1800">
                <a:latin typeface="Questrial"/>
                <a:ea typeface="Questrial"/>
                <a:cs typeface="Questrial"/>
                <a:sym typeface="Questrial"/>
              </a:defRPr>
            </a:lvl2pPr>
            <a:lvl3pPr marL="1371600" lvl="2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C4587"/>
              </a:buClr>
              <a:buSzPts val="1600"/>
              <a:buFont typeface="Questrial"/>
              <a:buChar char="●"/>
              <a:defRPr sz="1600">
                <a:latin typeface="Questrial"/>
                <a:ea typeface="Questrial"/>
                <a:cs typeface="Questrial"/>
                <a:sym typeface="Questrial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estrial"/>
              <a:buChar char="○"/>
              <a:defRPr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estrial"/>
              <a:buChar char="○"/>
              <a:defRPr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estrial"/>
              <a:buChar char="○"/>
              <a:defRPr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estrial"/>
              <a:buChar char="○"/>
              <a:defRPr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estrial"/>
              <a:buChar char="○"/>
              <a:defRPr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Questrial"/>
              <a:buChar char="○"/>
              <a:defRPr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 dirty="0"/>
          </a:p>
        </p:txBody>
      </p:sp>
      <p:sp>
        <p:nvSpPr>
          <p:cNvPr id="10" name="Shape 10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800" b="1">
                <a:solidFill>
                  <a:schemeClr val="dk2"/>
                </a:solidFill>
                <a:latin typeface="Century Gothic"/>
                <a:cs typeface="Century Gothic"/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r>
              <a:rPr lang="en-US" smtClean="0"/>
              <a:t>1</a:t>
            </a:r>
            <a:endParaRPr lang="en-US" dirty="0"/>
          </a:p>
        </p:txBody>
      </p:sp>
      <p:pic>
        <p:nvPicPr>
          <p:cNvPr id="11" name="Shape 1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11535" y="6208768"/>
            <a:ext cx="1044600" cy="5931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200" b="1" i="0" u="none" strike="noStrike" cap="none">
          <a:solidFill>
            <a:srgbClr val="000000"/>
          </a:solidFill>
          <a:latin typeface="Century Gothic"/>
          <a:ea typeface="Arial"/>
          <a:cs typeface="Century Gothic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00" b="0" i="0" u="none" strike="noStrike" cap="none">
          <a:solidFill>
            <a:srgbClr val="000000"/>
          </a:solidFill>
          <a:latin typeface="Century Gothic"/>
          <a:ea typeface="Arial"/>
          <a:cs typeface="Century Gothic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4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image" Target="../media/image21.png"/><Relationship Id="rId7" Type="http://schemas.openxmlformats.org/officeDocument/2006/relationships/image" Target="../media/image19.e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18.emf"/><Relationship Id="rId4" Type="http://schemas.openxmlformats.org/officeDocument/2006/relationships/oleObject" Target="../embeddings/oleObject6.bin"/><Relationship Id="rId9" Type="http://schemas.openxmlformats.org/officeDocument/2006/relationships/image" Target="../media/image20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tif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e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6.tif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4.e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37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9.e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47.emf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2.e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1.emf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title"/>
          </p:nvPr>
        </p:nvSpPr>
        <p:spPr>
          <a:xfrm>
            <a:off x="172308" y="53727"/>
            <a:ext cx="8832300" cy="7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2600" dirty="0"/>
              <a:t>The Role of Edge Locked Modes in </a:t>
            </a:r>
            <a:r>
              <a:rPr lang="en-US" sz="2600" dirty="0" smtClean="0"/>
              <a:t>ELMs </a:t>
            </a:r>
            <a:r>
              <a:rPr lang="en-US" sz="2600" dirty="0"/>
              <a:t>Suppression and Density Pump-out in the DIII-D </a:t>
            </a:r>
            <a:r>
              <a:rPr lang="en-US" sz="2600" dirty="0" smtClean="0"/>
              <a:t>Tokamak</a:t>
            </a:r>
            <a:endParaRPr sz="2600" dirty="0"/>
          </a:p>
        </p:txBody>
      </p:sp>
      <p:pic>
        <p:nvPicPr>
          <p:cNvPr id="3" name="Picture 2" descr="profile_island_158115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299" y="1288677"/>
            <a:ext cx="3291840" cy="4200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74"/>
          <p:cNvSpPr txBox="1">
            <a:spLocks noGrp="1"/>
          </p:cNvSpPr>
          <p:nvPr>
            <p:ph type="title"/>
          </p:nvPr>
        </p:nvSpPr>
        <p:spPr>
          <a:xfrm>
            <a:off x="311700" y="6921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latin typeface="Century Gothic"/>
                <a:cs typeface="Century Gothic"/>
              </a:rPr>
              <a:t>Source terms are derived by initial profiles</a:t>
            </a:r>
            <a:endParaRPr dirty="0">
              <a:latin typeface="Century Gothic"/>
              <a:cs typeface="Century Gothic"/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91439" y="787404"/>
            <a:ext cx="8740861" cy="4637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000"/>
              <a:buFont typeface="Questrial"/>
              <a:buChar char="●"/>
              <a:defRPr sz="2000" b="1" i="0" u="none" strike="noStrike" cap="none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C4587"/>
              </a:buClr>
              <a:buSzPts val="1800"/>
              <a:buFont typeface="Questrial"/>
              <a:buChar char="—"/>
              <a:defRPr sz="1800" b="0" i="0" u="none" strike="noStrike" cap="none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302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C4587"/>
              </a:buClr>
              <a:buSzPts val="1600"/>
              <a:buFont typeface="Questrial"/>
              <a:buChar char="●"/>
              <a:defRPr sz="1600" b="0" i="0" u="none" strike="noStrike" cap="none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estrial"/>
              <a:buChar char="○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estrial"/>
              <a:buChar char="○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estrial"/>
              <a:buChar char="○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estrial"/>
              <a:buChar char="○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estrial"/>
              <a:buChar char="○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Questrial"/>
              <a:buChar char="○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lvl="0"/>
            <a:r>
              <a:rPr lang="en-US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sources of momentum (</a:t>
            </a:r>
            <a:r>
              <a:rPr lang="en-US" dirty="0" err="1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r>
              <a:rPr lang="en-US" baseline="-25000" dirty="0" err="1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</a:t>
            </a:r>
            <a:r>
              <a:rPr lang="en-US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), particle (</a:t>
            </a:r>
            <a:r>
              <a:rPr lang="en-US" dirty="0" err="1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r>
              <a:rPr lang="en-US" baseline="-25000" dirty="0" err="1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</a:t>
            </a:r>
            <a:r>
              <a:rPr lang="en-US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 and energy </a:t>
            </a:r>
            <a:r>
              <a:rPr lang="en-US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</a:t>
            </a:r>
            <a:r>
              <a:rPr lang="en-US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r>
              <a:rPr lang="en-US" baseline="-25000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r>
              <a:rPr lang="en-US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 are determined by the initial </a:t>
            </a:r>
            <a:r>
              <a:rPr lang="zh-CN" altLang="en-US" dirty="0" smtClean="0">
                <a:latin typeface="Century Gothic"/>
                <a:ea typeface="Lucida Grande"/>
                <a:cs typeface="Century Gothic"/>
              </a:rPr>
              <a:t>ω</a:t>
            </a:r>
            <a:r>
              <a:rPr lang="en-US" altLang="zh-CN" baseline="-25000" dirty="0" smtClean="0">
                <a:latin typeface="Century Gothic"/>
                <a:ea typeface="Lucida Grande"/>
                <a:cs typeface="Century Gothic"/>
              </a:rPr>
              <a:t>E</a:t>
            </a:r>
            <a:r>
              <a:rPr lang="en-US" altLang="zh-CN" dirty="0" smtClean="0">
                <a:latin typeface="Century Gothic"/>
                <a:ea typeface="Lucida Grande"/>
                <a:cs typeface="Century Gothic"/>
              </a:rPr>
              <a:t>, n</a:t>
            </a:r>
            <a:r>
              <a:rPr lang="en-US" altLang="zh-CN" baseline="-25000" dirty="0" smtClean="0">
                <a:latin typeface="Century Gothic"/>
                <a:ea typeface="Lucida Grande"/>
                <a:cs typeface="Century Gothic"/>
              </a:rPr>
              <a:t>e</a:t>
            </a:r>
            <a:r>
              <a:rPr lang="en-US" altLang="zh-CN" dirty="0" smtClean="0">
                <a:latin typeface="Century Gothic"/>
                <a:ea typeface="Lucida Grande"/>
                <a:cs typeface="Century Gothic"/>
              </a:rPr>
              <a:t> and </a:t>
            </a:r>
            <a:r>
              <a:rPr lang="en-US" altLang="zh-CN" dirty="0" err="1" smtClean="0">
                <a:latin typeface="Century Gothic"/>
                <a:ea typeface="Lucida Grande"/>
                <a:cs typeface="Century Gothic"/>
              </a:rPr>
              <a:t>T</a:t>
            </a:r>
            <a:r>
              <a:rPr lang="en-US" altLang="zh-CN" baseline="-25000" dirty="0" err="1" smtClean="0">
                <a:latin typeface="Century Gothic"/>
                <a:ea typeface="Lucida Grande"/>
                <a:cs typeface="Century Gothic"/>
              </a:rPr>
              <a:t>e</a:t>
            </a:r>
            <a:r>
              <a:rPr lang="en-US" altLang="zh-CN" dirty="0" smtClean="0">
                <a:latin typeface="Century Gothic"/>
                <a:ea typeface="Lucida Grande"/>
                <a:cs typeface="Century Gothic"/>
              </a:rPr>
              <a:t> profiles and fixed in the time evolution to maintain the initial profiles</a:t>
            </a:r>
          </a:p>
          <a:p>
            <a:pPr lvl="0"/>
            <a:endParaRPr lang="en-US" altLang="zh-CN" dirty="0">
              <a:latin typeface="Century Gothic"/>
              <a:ea typeface="Lucida Grande"/>
              <a:cs typeface="Century Gothic"/>
            </a:endParaRPr>
          </a:p>
          <a:p>
            <a:pPr lvl="0"/>
            <a:endParaRPr lang="en-US" altLang="zh-CN" dirty="0" smtClean="0">
              <a:latin typeface="Century Gothic"/>
              <a:ea typeface="Lucida Grande"/>
              <a:cs typeface="Century Gothic"/>
            </a:endParaRPr>
          </a:p>
          <a:p>
            <a:pPr lvl="0"/>
            <a:endParaRPr lang="en-US" altLang="zh-CN" dirty="0">
              <a:latin typeface="Century Gothic"/>
              <a:ea typeface="Lucida Grande"/>
              <a:cs typeface="Century Gothic"/>
            </a:endParaRPr>
          </a:p>
          <a:p>
            <a:pPr lvl="0"/>
            <a:endParaRPr lang="en-US" altLang="zh-CN" dirty="0" smtClean="0">
              <a:latin typeface="Century Gothic"/>
              <a:ea typeface="Lucida Grande"/>
              <a:cs typeface="Century Gothic"/>
            </a:endParaRPr>
          </a:p>
          <a:p>
            <a:pPr lvl="0"/>
            <a:endParaRPr lang="en-US" altLang="zh-CN" dirty="0">
              <a:latin typeface="Century Gothic"/>
              <a:ea typeface="Lucida Grande"/>
              <a:cs typeface="Century Gothic"/>
            </a:endParaRPr>
          </a:p>
          <a:p>
            <a:pPr lvl="0"/>
            <a:endParaRPr lang="en-US" altLang="zh-CN" dirty="0" smtClean="0">
              <a:latin typeface="Century Gothic"/>
              <a:ea typeface="Lucida Grande"/>
              <a:cs typeface="Century Gothic"/>
            </a:endParaRPr>
          </a:p>
          <a:p>
            <a:pPr lvl="0"/>
            <a:endParaRPr lang="en-US" altLang="zh-CN" dirty="0">
              <a:latin typeface="Century Gothic"/>
              <a:ea typeface="Lucida Grande"/>
              <a:cs typeface="Century Gothic"/>
            </a:endParaRPr>
          </a:p>
          <a:p>
            <a:pPr lvl="0"/>
            <a:endParaRPr lang="en-US" altLang="zh-CN" dirty="0" smtClean="0">
              <a:latin typeface="Century Gothic"/>
              <a:ea typeface="Lucida Grande"/>
              <a:cs typeface="Century Gothic"/>
            </a:endParaRPr>
          </a:p>
          <a:p>
            <a:pPr lvl="0"/>
            <a:endParaRPr lang="en-US" altLang="zh-CN" dirty="0">
              <a:latin typeface="Century Gothic"/>
              <a:ea typeface="Lucida Grande"/>
              <a:cs typeface="Century Gothic"/>
            </a:endParaRPr>
          </a:p>
          <a:p>
            <a:pPr lvl="0"/>
            <a:endParaRPr lang="en-US" altLang="zh-CN" dirty="0" smtClean="0">
              <a:latin typeface="Century Gothic"/>
              <a:ea typeface="Lucida Grande"/>
              <a:cs typeface="Century Gothic"/>
            </a:endParaRPr>
          </a:p>
          <a:p>
            <a:pPr lvl="0"/>
            <a:r>
              <a:rPr lang="en-US" altLang="zh-CN" dirty="0" smtClean="0">
                <a:latin typeface="Century Gothic"/>
                <a:cs typeface="Century Gothic"/>
              </a:rPr>
              <a:t>The parallel current density gradient term comes from the two-fluid </a:t>
            </a:r>
            <a:r>
              <a:rPr lang="en-US" altLang="zh-CN" dirty="0" err="1" smtClean="0">
                <a:latin typeface="Century Gothic"/>
                <a:cs typeface="Century Gothic"/>
              </a:rPr>
              <a:t>Braginskii</a:t>
            </a:r>
            <a:r>
              <a:rPr lang="en-US" altLang="zh-CN" dirty="0" smtClean="0">
                <a:latin typeface="Century Gothic"/>
                <a:cs typeface="Century Gothic"/>
              </a:rPr>
              <a:t> equation</a:t>
            </a:r>
            <a:endParaRPr lang="en-US" altLang="zh-CN" dirty="0">
              <a:latin typeface="Century Gothic"/>
              <a:cs typeface="Century Gothic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763908"/>
              </p:ext>
            </p:extLst>
          </p:nvPr>
        </p:nvGraphicFramePr>
        <p:xfrm>
          <a:off x="1007278" y="1983311"/>
          <a:ext cx="6411639" cy="33373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1" name="Equation" r:id="rId3" imgW="4000500" imgH="2082800" progId="Equation.DSMT4">
                  <p:embed/>
                </p:oleObj>
              </mc:Choice>
              <mc:Fallback>
                <p:oleObj name="Equation" r:id="rId3" imgW="4000500" imgH="2082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07278" y="1983311"/>
                        <a:ext cx="6411639" cy="33373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3608919" y="2819020"/>
            <a:ext cx="1327727" cy="438728"/>
          </a:xfrm>
          <a:prstGeom prst="rect">
            <a:avLst/>
          </a:prstGeom>
          <a:noFill/>
          <a:ln w="3175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289880" y="4129815"/>
            <a:ext cx="1775691" cy="438728"/>
          </a:xfrm>
          <a:prstGeom prst="rect">
            <a:avLst/>
          </a:prstGeom>
          <a:noFill/>
          <a:ln w="3175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937772" y="4803686"/>
            <a:ext cx="3596328" cy="536368"/>
          </a:xfrm>
          <a:prstGeom prst="rect">
            <a:avLst/>
          </a:prstGeom>
          <a:noFill/>
          <a:ln w="3175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674771" y="6068664"/>
            <a:ext cx="6988202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  <a:latin typeface="Century Gothic"/>
                <a:cs typeface="Century Gothic"/>
              </a:rPr>
              <a:t>S.I. </a:t>
            </a:r>
            <a:r>
              <a:rPr lang="en-US" sz="1600" dirty="0" err="1" smtClean="0">
                <a:solidFill>
                  <a:schemeClr val="tx1"/>
                </a:solidFill>
                <a:latin typeface="Century Gothic"/>
                <a:cs typeface="Century Gothic"/>
              </a:rPr>
              <a:t>Braginskii</a:t>
            </a:r>
            <a:r>
              <a:rPr lang="en-US" sz="1600" dirty="0" smtClean="0">
                <a:solidFill>
                  <a:schemeClr val="tx1"/>
                </a:solidFill>
                <a:latin typeface="Century Gothic"/>
                <a:cs typeface="Century Gothic"/>
              </a:rPr>
              <a:t>, in </a:t>
            </a:r>
            <a:r>
              <a:rPr lang="en-US" sz="1600" i="1" dirty="0" smtClean="0">
                <a:solidFill>
                  <a:schemeClr val="tx1"/>
                </a:solidFill>
                <a:latin typeface="Century Gothic"/>
                <a:cs typeface="Century Gothic"/>
              </a:rPr>
              <a:t>Review of Plasma Physics</a:t>
            </a:r>
            <a:r>
              <a:rPr lang="en-US" sz="1600" dirty="0" smtClean="0">
                <a:solidFill>
                  <a:schemeClr val="tx1"/>
                </a:solidFill>
                <a:latin typeface="Century Gothic"/>
                <a:cs typeface="Century Gothic"/>
              </a:rPr>
              <a:t>, edited by M.A. </a:t>
            </a:r>
            <a:r>
              <a:rPr lang="en-US" sz="1600" dirty="0" err="1" smtClean="0">
                <a:solidFill>
                  <a:schemeClr val="tx1"/>
                </a:solidFill>
                <a:latin typeface="Century Gothic"/>
                <a:cs typeface="Century Gothic"/>
              </a:rPr>
              <a:t>Leontovich</a:t>
            </a:r>
            <a:r>
              <a:rPr lang="en-US" sz="1600" dirty="0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lang="en-US" sz="1600" dirty="0" smtClean="0">
                <a:solidFill>
                  <a:schemeClr val="tx1"/>
                </a:solidFill>
                <a:latin typeface="Century Gothic"/>
                <a:cs typeface="Century Gothic"/>
              </a:rPr>
              <a:t>(Consultants Bureau, New York, 1965), Vol. </a:t>
            </a:r>
            <a:r>
              <a:rPr lang="en-US" sz="1600" b="1" dirty="0" smtClean="0">
                <a:solidFill>
                  <a:schemeClr val="tx1"/>
                </a:solidFill>
                <a:latin typeface="Century Gothic"/>
                <a:cs typeface="Century Gothic"/>
              </a:rPr>
              <a:t>1</a:t>
            </a:r>
            <a:r>
              <a:rPr lang="en-US" sz="1600" dirty="0" smtClean="0">
                <a:solidFill>
                  <a:schemeClr val="tx1"/>
                </a:solidFill>
                <a:latin typeface="Century Gothic"/>
                <a:cs typeface="Century Gothic"/>
              </a:rPr>
              <a:t>, p. 205</a:t>
            </a:r>
            <a:endParaRPr lang="en-US" sz="1600" b="1" dirty="0" smtClean="0">
              <a:solidFill>
                <a:schemeClr val="tx1"/>
              </a:solidFill>
              <a:latin typeface="Century Gothic"/>
              <a:cs typeface="Century Gothic"/>
            </a:endParaRPr>
          </a:p>
        </p:txBody>
      </p:sp>
      <p:sp>
        <p:nvSpPr>
          <p:cNvPr id="12" name="Slide Number Placeholder 3"/>
          <p:cNvSpPr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</p:spPr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110529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74"/>
          <p:cNvSpPr txBox="1">
            <a:spLocks noGrp="1"/>
          </p:cNvSpPr>
          <p:nvPr>
            <p:ph type="title"/>
          </p:nvPr>
        </p:nvSpPr>
        <p:spPr>
          <a:xfrm>
            <a:off x="311700" y="6921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latin typeface="Century Gothic"/>
                <a:cs typeface="Century Gothic"/>
              </a:rPr>
              <a:t>Source terms are derived by initial profiles</a:t>
            </a:r>
            <a:endParaRPr dirty="0">
              <a:latin typeface="Century Gothic"/>
              <a:cs typeface="Century Gothic"/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91439" y="787404"/>
            <a:ext cx="8740861" cy="4637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000"/>
              <a:buFont typeface="Questrial"/>
              <a:buChar char="●"/>
              <a:defRPr sz="2000" b="1" i="0" u="none" strike="noStrike" cap="none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C4587"/>
              </a:buClr>
              <a:buSzPts val="1800"/>
              <a:buFont typeface="Questrial"/>
              <a:buChar char="—"/>
              <a:defRPr sz="1800" b="0" i="0" u="none" strike="noStrike" cap="none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302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C4587"/>
              </a:buClr>
              <a:buSzPts val="1600"/>
              <a:buFont typeface="Questrial"/>
              <a:buChar char="●"/>
              <a:defRPr sz="1600" b="0" i="0" u="none" strike="noStrike" cap="none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estrial"/>
              <a:buChar char="○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estrial"/>
              <a:buChar char="○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estrial"/>
              <a:buChar char="○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estrial"/>
              <a:buChar char="○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estrial"/>
              <a:buChar char="○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Questrial"/>
              <a:buChar char="○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lvl="0"/>
            <a:r>
              <a:rPr lang="en-US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sources of momentum (</a:t>
            </a:r>
            <a:r>
              <a:rPr lang="en-US" dirty="0" err="1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r>
              <a:rPr lang="en-US" baseline="-25000" dirty="0" err="1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</a:t>
            </a:r>
            <a:r>
              <a:rPr lang="en-US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), particle (</a:t>
            </a:r>
            <a:r>
              <a:rPr lang="en-US" dirty="0" err="1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r>
              <a:rPr lang="en-US" baseline="-25000" dirty="0" err="1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</a:t>
            </a:r>
            <a:r>
              <a:rPr lang="en-US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 and energy </a:t>
            </a:r>
            <a:r>
              <a:rPr lang="en-US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</a:t>
            </a:r>
            <a:r>
              <a:rPr lang="en-US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r>
              <a:rPr lang="en-US" baseline="-25000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r>
              <a:rPr lang="en-US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 are determined by the initial </a:t>
            </a:r>
            <a:r>
              <a:rPr lang="zh-CN" altLang="en-US" dirty="0" smtClean="0">
                <a:latin typeface="Century Gothic"/>
                <a:ea typeface="Lucida Grande"/>
                <a:cs typeface="Century Gothic"/>
              </a:rPr>
              <a:t>ω</a:t>
            </a:r>
            <a:r>
              <a:rPr lang="en-US" altLang="zh-CN" baseline="-25000" dirty="0" smtClean="0">
                <a:latin typeface="Century Gothic"/>
                <a:ea typeface="Lucida Grande"/>
                <a:cs typeface="Century Gothic"/>
              </a:rPr>
              <a:t>E</a:t>
            </a:r>
            <a:r>
              <a:rPr lang="en-US" altLang="zh-CN" dirty="0" smtClean="0">
                <a:latin typeface="Century Gothic"/>
                <a:ea typeface="Lucida Grande"/>
                <a:cs typeface="Century Gothic"/>
              </a:rPr>
              <a:t>, n</a:t>
            </a:r>
            <a:r>
              <a:rPr lang="en-US" altLang="zh-CN" baseline="-25000" dirty="0" smtClean="0">
                <a:latin typeface="Century Gothic"/>
                <a:ea typeface="Lucida Grande"/>
                <a:cs typeface="Century Gothic"/>
              </a:rPr>
              <a:t>e</a:t>
            </a:r>
            <a:r>
              <a:rPr lang="en-US" altLang="zh-CN" dirty="0" smtClean="0">
                <a:latin typeface="Century Gothic"/>
                <a:ea typeface="Lucida Grande"/>
                <a:cs typeface="Century Gothic"/>
              </a:rPr>
              <a:t> and </a:t>
            </a:r>
            <a:r>
              <a:rPr lang="en-US" altLang="zh-CN" dirty="0" err="1" smtClean="0">
                <a:latin typeface="Century Gothic"/>
                <a:ea typeface="Lucida Grande"/>
                <a:cs typeface="Century Gothic"/>
              </a:rPr>
              <a:t>T</a:t>
            </a:r>
            <a:r>
              <a:rPr lang="en-US" altLang="zh-CN" baseline="-25000" dirty="0" err="1" smtClean="0">
                <a:latin typeface="Century Gothic"/>
                <a:ea typeface="Lucida Grande"/>
                <a:cs typeface="Century Gothic"/>
              </a:rPr>
              <a:t>e</a:t>
            </a:r>
            <a:r>
              <a:rPr lang="en-US" altLang="zh-CN" dirty="0" smtClean="0">
                <a:latin typeface="Century Gothic"/>
                <a:ea typeface="Lucida Grande"/>
                <a:cs typeface="Century Gothic"/>
              </a:rPr>
              <a:t> profiles and fixed in the time evolution to maintain the initial profiles</a:t>
            </a:r>
          </a:p>
          <a:p>
            <a:pPr lvl="0"/>
            <a:endParaRPr lang="en-US" altLang="zh-CN" dirty="0">
              <a:latin typeface="Century Gothic"/>
              <a:ea typeface="Lucida Grande"/>
              <a:cs typeface="Century Gothic"/>
            </a:endParaRPr>
          </a:p>
          <a:p>
            <a:pPr lvl="0"/>
            <a:endParaRPr lang="en-US" altLang="zh-CN" dirty="0" smtClean="0">
              <a:latin typeface="Century Gothic"/>
              <a:ea typeface="Lucida Grande"/>
              <a:cs typeface="Century Gothic"/>
            </a:endParaRPr>
          </a:p>
          <a:p>
            <a:pPr lvl="0"/>
            <a:endParaRPr lang="en-US" altLang="zh-CN" dirty="0">
              <a:latin typeface="Century Gothic"/>
              <a:ea typeface="Lucida Grande"/>
              <a:cs typeface="Century Gothic"/>
            </a:endParaRPr>
          </a:p>
          <a:p>
            <a:pPr lvl="0"/>
            <a:endParaRPr lang="en-US" altLang="zh-CN" dirty="0" smtClean="0">
              <a:latin typeface="Century Gothic"/>
              <a:ea typeface="Lucida Grande"/>
              <a:cs typeface="Century Gothic"/>
            </a:endParaRPr>
          </a:p>
          <a:p>
            <a:pPr lvl="0"/>
            <a:endParaRPr lang="en-US" altLang="zh-CN" dirty="0">
              <a:latin typeface="Century Gothic"/>
              <a:ea typeface="Lucida Grande"/>
              <a:cs typeface="Century Gothic"/>
            </a:endParaRPr>
          </a:p>
          <a:p>
            <a:pPr lvl="0"/>
            <a:endParaRPr lang="en-US" altLang="zh-CN" dirty="0" smtClean="0">
              <a:latin typeface="Century Gothic"/>
              <a:ea typeface="Lucida Grande"/>
              <a:cs typeface="Century Gothic"/>
            </a:endParaRPr>
          </a:p>
          <a:p>
            <a:pPr lvl="0"/>
            <a:endParaRPr lang="en-US" altLang="zh-CN" dirty="0">
              <a:latin typeface="Century Gothic"/>
              <a:ea typeface="Lucida Grande"/>
              <a:cs typeface="Century Gothic"/>
            </a:endParaRPr>
          </a:p>
          <a:p>
            <a:pPr lvl="0"/>
            <a:endParaRPr lang="en-US" altLang="zh-CN" dirty="0" smtClean="0">
              <a:latin typeface="Century Gothic"/>
              <a:ea typeface="Lucida Grande"/>
              <a:cs typeface="Century Gothic"/>
            </a:endParaRPr>
          </a:p>
          <a:p>
            <a:pPr lvl="0"/>
            <a:endParaRPr lang="en-US" altLang="zh-CN" dirty="0">
              <a:latin typeface="Century Gothic"/>
              <a:ea typeface="Lucida Grande"/>
              <a:cs typeface="Century Gothic"/>
            </a:endParaRPr>
          </a:p>
          <a:p>
            <a:pPr lvl="0"/>
            <a:endParaRPr lang="en-US" altLang="zh-CN" dirty="0" smtClean="0">
              <a:latin typeface="Century Gothic"/>
              <a:ea typeface="Lucida Grande"/>
              <a:cs typeface="Century Gothic"/>
            </a:endParaRPr>
          </a:p>
          <a:p>
            <a:pPr lvl="0"/>
            <a:r>
              <a:rPr lang="en-US" altLang="zh-CN" dirty="0" smtClean="0">
                <a:solidFill>
                  <a:srgbClr val="FF0000"/>
                </a:solidFill>
                <a:latin typeface="Century Gothic"/>
                <a:cs typeface="Century Gothic"/>
              </a:rPr>
              <a:t>The parallel current density gradient term comes from the two-fluid </a:t>
            </a:r>
            <a:r>
              <a:rPr lang="en-US" altLang="zh-CN" dirty="0" err="1" smtClean="0">
                <a:solidFill>
                  <a:srgbClr val="FF0000"/>
                </a:solidFill>
                <a:latin typeface="Century Gothic"/>
                <a:cs typeface="Century Gothic"/>
              </a:rPr>
              <a:t>Braginskii</a:t>
            </a:r>
            <a:r>
              <a:rPr lang="en-US" altLang="zh-CN" dirty="0" smtClean="0">
                <a:solidFill>
                  <a:srgbClr val="FF0000"/>
                </a:solidFill>
                <a:latin typeface="Century Gothic"/>
                <a:cs typeface="Century Gothic"/>
              </a:rPr>
              <a:t> equation</a:t>
            </a:r>
            <a:endParaRPr lang="en-US" altLang="zh-CN" dirty="0">
              <a:solidFill>
                <a:srgbClr val="FF0000"/>
              </a:solidFill>
              <a:latin typeface="Century Gothic"/>
              <a:cs typeface="Century Gothic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2846463"/>
              </p:ext>
            </p:extLst>
          </p:nvPr>
        </p:nvGraphicFramePr>
        <p:xfrm>
          <a:off x="1007278" y="1983311"/>
          <a:ext cx="6411639" cy="33373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36" name="Equation" r:id="rId3" imgW="4000500" imgH="2082800" progId="Equation.DSMT4">
                  <p:embed/>
                </p:oleObj>
              </mc:Choice>
              <mc:Fallback>
                <p:oleObj name="Equation" r:id="rId3" imgW="4000500" imgH="2082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07278" y="1983311"/>
                        <a:ext cx="6411639" cy="33373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3608919" y="2819020"/>
            <a:ext cx="1327727" cy="438728"/>
          </a:xfrm>
          <a:prstGeom prst="rect">
            <a:avLst/>
          </a:prstGeom>
          <a:noFill/>
          <a:ln w="3175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289880" y="4129815"/>
            <a:ext cx="1775691" cy="438728"/>
          </a:xfrm>
          <a:prstGeom prst="rect">
            <a:avLst/>
          </a:prstGeom>
          <a:noFill/>
          <a:ln w="3175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937772" y="4803686"/>
            <a:ext cx="3596328" cy="536368"/>
          </a:xfrm>
          <a:prstGeom prst="rect">
            <a:avLst/>
          </a:prstGeom>
          <a:noFill/>
          <a:ln w="3175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674771" y="6068664"/>
            <a:ext cx="6988202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  <a:latin typeface="Century Gothic"/>
                <a:cs typeface="Century Gothic"/>
              </a:rPr>
              <a:t>S.I. </a:t>
            </a:r>
            <a:r>
              <a:rPr lang="en-US" sz="1600" dirty="0" err="1" smtClean="0">
                <a:solidFill>
                  <a:schemeClr val="tx1"/>
                </a:solidFill>
                <a:latin typeface="Century Gothic"/>
                <a:cs typeface="Century Gothic"/>
              </a:rPr>
              <a:t>Braginskii</a:t>
            </a:r>
            <a:r>
              <a:rPr lang="en-US" sz="1600" dirty="0" smtClean="0">
                <a:solidFill>
                  <a:schemeClr val="tx1"/>
                </a:solidFill>
                <a:latin typeface="Century Gothic"/>
                <a:cs typeface="Century Gothic"/>
              </a:rPr>
              <a:t>, in </a:t>
            </a:r>
            <a:r>
              <a:rPr lang="en-US" sz="1600" i="1" dirty="0" smtClean="0">
                <a:solidFill>
                  <a:schemeClr val="tx1"/>
                </a:solidFill>
                <a:latin typeface="Century Gothic"/>
                <a:cs typeface="Century Gothic"/>
              </a:rPr>
              <a:t>Review of Plasma Physics</a:t>
            </a:r>
            <a:r>
              <a:rPr lang="en-US" sz="1600" dirty="0" smtClean="0">
                <a:solidFill>
                  <a:schemeClr val="tx1"/>
                </a:solidFill>
                <a:latin typeface="Century Gothic"/>
                <a:cs typeface="Century Gothic"/>
              </a:rPr>
              <a:t>, edited by M.A. </a:t>
            </a:r>
            <a:r>
              <a:rPr lang="en-US" sz="1600" dirty="0" err="1" smtClean="0">
                <a:solidFill>
                  <a:schemeClr val="tx1"/>
                </a:solidFill>
                <a:latin typeface="Century Gothic"/>
                <a:cs typeface="Century Gothic"/>
              </a:rPr>
              <a:t>Leontovich</a:t>
            </a:r>
            <a:r>
              <a:rPr lang="en-US" sz="1600" dirty="0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lang="en-US" sz="1600" dirty="0" smtClean="0">
                <a:solidFill>
                  <a:schemeClr val="tx1"/>
                </a:solidFill>
                <a:latin typeface="Century Gothic"/>
                <a:cs typeface="Century Gothic"/>
              </a:rPr>
              <a:t>(Consultants Bureau, New York, 1965), Vol. </a:t>
            </a:r>
            <a:r>
              <a:rPr lang="en-US" sz="1600" b="1" dirty="0" smtClean="0">
                <a:solidFill>
                  <a:schemeClr val="tx1"/>
                </a:solidFill>
                <a:latin typeface="Century Gothic"/>
                <a:cs typeface="Century Gothic"/>
              </a:rPr>
              <a:t>1</a:t>
            </a:r>
            <a:r>
              <a:rPr lang="en-US" sz="1600" dirty="0" smtClean="0">
                <a:solidFill>
                  <a:schemeClr val="tx1"/>
                </a:solidFill>
                <a:latin typeface="Century Gothic"/>
                <a:cs typeface="Century Gothic"/>
              </a:rPr>
              <a:t>, p. 205</a:t>
            </a:r>
            <a:endParaRPr lang="en-US" sz="1600" b="1" dirty="0" smtClean="0">
              <a:solidFill>
                <a:schemeClr val="tx1"/>
              </a:solidFill>
              <a:latin typeface="Century Gothic"/>
              <a:cs typeface="Century Gothic"/>
            </a:endParaRPr>
          </a:p>
        </p:txBody>
      </p:sp>
      <p:sp>
        <p:nvSpPr>
          <p:cNvPr id="12" name="Slide Number Placeholder 3"/>
          <p:cNvSpPr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</p:spPr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10</a:t>
            </a:r>
            <a:endParaRPr lang="en-US" dirty="0"/>
          </a:p>
        </p:txBody>
      </p:sp>
      <p:sp>
        <p:nvSpPr>
          <p:cNvPr id="2" name="Oval 1"/>
          <p:cNvSpPr/>
          <p:nvPr/>
        </p:nvSpPr>
        <p:spPr>
          <a:xfrm rot="19267984">
            <a:off x="1790368" y="3702312"/>
            <a:ext cx="823669" cy="2000250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34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11</a:t>
            </a:r>
            <a:endParaRPr lang="en-US" dirty="0"/>
          </a:p>
        </p:txBody>
      </p:sp>
      <p:sp>
        <p:nvSpPr>
          <p:cNvPr id="5" name="Shape 74"/>
          <p:cNvSpPr txBox="1">
            <a:spLocks noGrp="1"/>
          </p:cNvSpPr>
          <p:nvPr>
            <p:ph type="title"/>
          </p:nvPr>
        </p:nvSpPr>
        <p:spPr>
          <a:xfrm>
            <a:off x="311700" y="6921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dirty="0" smtClean="0">
                <a:latin typeface="Century Gothic"/>
                <a:cs typeface="Century Gothic"/>
              </a:rPr>
              <a:t>  </a:t>
            </a:r>
            <a:r>
              <a:rPr lang="en-US" altLang="zh-CN" dirty="0" smtClean="0">
                <a:latin typeface="Century Gothic"/>
                <a:cs typeface="Century Gothic"/>
              </a:rPr>
              <a:t>C</a:t>
            </a:r>
            <a:r>
              <a:rPr lang="en-US" dirty="0" smtClean="0">
                <a:latin typeface="Century Gothic"/>
                <a:cs typeface="Century Gothic"/>
              </a:rPr>
              <a:t>apability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of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TM1</a:t>
            </a:r>
            <a:endParaRPr dirty="0">
              <a:latin typeface="Century Gothic"/>
              <a:cs typeface="Century Gothic"/>
            </a:endParaRPr>
          </a:p>
        </p:txBody>
      </p:sp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>
          <a:xfrm>
            <a:off x="54864" y="897593"/>
            <a:ext cx="8966294" cy="512843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zh-CN" sz="2400" dirty="0" smtClean="0">
                <a:latin typeface="Century Gothic"/>
                <a:cs typeface="Century Gothic"/>
              </a:rPr>
              <a:t>Effects do not include compared to real tokamak</a:t>
            </a:r>
            <a:endParaRPr lang="en-US" altLang="zh-CN" sz="2400" dirty="0">
              <a:latin typeface="Century Gothic"/>
              <a:cs typeface="Century Gothic"/>
            </a:endParaRPr>
          </a:p>
          <a:p>
            <a:pPr marL="731520" lvl="1">
              <a:spcBef>
                <a:spcPts val="0"/>
              </a:spcBef>
              <a:buFont typeface="Wingdings" charset="0"/>
              <a:buChar char="à"/>
            </a:pPr>
            <a:r>
              <a:rPr lang="en-US" altLang="zh-CN" sz="2000" b="1" dirty="0" smtClean="0">
                <a:latin typeface="Century Gothic"/>
                <a:cs typeface="Century Gothic"/>
              </a:rPr>
              <a:t>Toroidal geometry</a:t>
            </a:r>
            <a:r>
              <a:rPr lang="en-US" altLang="zh-CN" sz="2000" dirty="0" smtClean="0">
                <a:latin typeface="Century Gothic"/>
                <a:cs typeface="Century Gothic"/>
              </a:rPr>
              <a:t>: </a:t>
            </a:r>
          </a:p>
          <a:p>
            <a:pPr marL="822960" lvl="2" indent="-182880">
              <a:spcBef>
                <a:spcPts val="0"/>
              </a:spcBef>
              <a:buFont typeface="Wingdings" charset="2"/>
              <a:buChar char="§"/>
            </a:pPr>
            <a:r>
              <a:rPr lang="en-US" altLang="zh-CN" sz="1800" dirty="0" smtClean="0">
                <a:latin typeface="Century Gothic"/>
                <a:cs typeface="Century Gothic"/>
              </a:rPr>
              <a:t>Toroidal mode coupling effect</a:t>
            </a:r>
            <a:br>
              <a:rPr lang="en-US" altLang="zh-CN" sz="1800" dirty="0" smtClean="0">
                <a:latin typeface="Century Gothic"/>
                <a:cs typeface="Century Gothic"/>
              </a:rPr>
            </a:br>
            <a:r>
              <a:rPr lang="en-US" altLang="zh-CN" sz="1800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  <a:latin typeface="Century Gothic"/>
                <a:cs typeface="Century Gothic"/>
              </a:rPr>
              <a:t>strong flow shear in pedestal region will suppress this effect</a:t>
            </a:r>
          </a:p>
          <a:p>
            <a:pPr marL="822960" lvl="2" indent="-182880">
              <a:spcBef>
                <a:spcPts val="0"/>
              </a:spcBef>
              <a:buFont typeface="Wingdings" charset="2"/>
              <a:buChar char="§"/>
            </a:pPr>
            <a:r>
              <a:rPr lang="en-US" altLang="zh-CN" sz="1800" dirty="0" smtClean="0">
                <a:latin typeface="Century Gothic"/>
                <a:cs typeface="Century Gothic"/>
              </a:rPr>
              <a:t>Toroidal curvature effect</a:t>
            </a:r>
            <a:br>
              <a:rPr lang="en-US" altLang="zh-CN" sz="1800" dirty="0" smtClean="0">
                <a:latin typeface="Century Gothic"/>
                <a:cs typeface="Century Gothic"/>
              </a:rPr>
            </a:br>
            <a:r>
              <a:rPr lang="en-US" altLang="zh-CN" dirty="0">
                <a:solidFill>
                  <a:srgbClr val="FF0000"/>
                </a:solidFill>
                <a:latin typeface="Century Gothic"/>
                <a:cs typeface="Century Gothic"/>
              </a:rPr>
              <a:t> will be canceled due to </a:t>
            </a:r>
            <a:r>
              <a:rPr lang="en-US" altLang="zh-CN" dirty="0" smtClean="0">
                <a:solidFill>
                  <a:srgbClr val="FF0000"/>
                </a:solidFill>
                <a:latin typeface="Century Gothic"/>
                <a:cs typeface="Century Gothic"/>
              </a:rPr>
              <a:t>thermal transport </a:t>
            </a:r>
            <a:endParaRPr lang="en-US" altLang="zh-CN" b="1" dirty="0" smtClean="0">
              <a:solidFill>
                <a:srgbClr val="FF0000"/>
              </a:solidFill>
              <a:latin typeface="Century Gothic"/>
              <a:cs typeface="Century Gothic"/>
            </a:endParaRPr>
          </a:p>
          <a:p>
            <a:pPr marL="731520" lvl="1">
              <a:spcBef>
                <a:spcPts val="0"/>
              </a:spcBef>
              <a:buFont typeface="Wingdings" charset="0"/>
              <a:buChar char="à"/>
            </a:pPr>
            <a:r>
              <a:rPr lang="en-US" altLang="zh-CN" sz="2000" b="1" dirty="0" smtClean="0">
                <a:latin typeface="Century Gothic"/>
                <a:cs typeface="Century Gothic"/>
              </a:rPr>
              <a:t>Shape effect</a:t>
            </a:r>
          </a:p>
          <a:p>
            <a:pPr marL="731520" lvl="1">
              <a:spcBef>
                <a:spcPts val="0"/>
              </a:spcBef>
              <a:buFont typeface="Wingdings" charset="0"/>
              <a:buChar char="à"/>
            </a:pPr>
            <a:r>
              <a:rPr lang="en-US" altLang="zh-CN" sz="2000" b="1" dirty="0" smtClean="0">
                <a:latin typeface="Century Gothic"/>
                <a:cs typeface="Century Gothic"/>
              </a:rPr>
              <a:t>Finite ion temperature effect </a:t>
            </a:r>
            <a:r>
              <a:rPr lang="en-US" altLang="zh-CN" sz="2000" dirty="0" smtClean="0">
                <a:latin typeface="Century Gothic"/>
                <a:cs typeface="Century Gothic"/>
              </a:rPr>
              <a:t>(</a:t>
            </a:r>
            <a:r>
              <a:rPr lang="en-US" altLang="zh-CN" sz="2000" dirty="0" err="1" smtClean="0">
                <a:latin typeface="Lucida Grande"/>
                <a:ea typeface="Lucida Grande"/>
                <a:cs typeface="Lucida Grande"/>
              </a:rPr>
              <a:t>Δ</a:t>
            </a:r>
            <a:r>
              <a:rPr lang="en-US" altLang="zh-CN" sz="2000" dirty="0" err="1" smtClean="0">
                <a:latin typeface="Century Gothic"/>
                <a:cs typeface="Century Gothic"/>
              </a:rPr>
              <a:t>r</a:t>
            </a:r>
            <a:r>
              <a:rPr lang="en-US" altLang="zh-CN" sz="2000" dirty="0" smtClean="0">
                <a:latin typeface="Century Gothic"/>
                <a:cs typeface="Century Gothic"/>
              </a:rPr>
              <a:t> ~ W)</a:t>
            </a:r>
          </a:p>
          <a:p>
            <a:pPr marL="731520" lvl="1">
              <a:spcBef>
                <a:spcPts val="0"/>
              </a:spcBef>
              <a:buFont typeface="Wingdings" charset="0"/>
              <a:buChar char="à"/>
            </a:pPr>
            <a:r>
              <a:rPr lang="en-US" altLang="zh-CN" sz="2000" b="1" dirty="0" smtClean="0">
                <a:latin typeface="Century Gothic"/>
                <a:cs typeface="Century Gothic"/>
              </a:rPr>
              <a:t>Wall condition (free boundary or ideal wall in TM1)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altLang="zh-CN" sz="2400" dirty="0" smtClean="0">
                <a:latin typeface="Century Gothic"/>
                <a:cs typeface="Century Gothic"/>
              </a:rPr>
              <a:t>TM1</a:t>
            </a:r>
            <a:r>
              <a:rPr lang="zh-CN" altLang="en-US" sz="2400" dirty="0" smtClean="0">
                <a:latin typeface="Century Gothic"/>
                <a:cs typeface="Century Gothic"/>
              </a:rPr>
              <a:t> </a:t>
            </a:r>
            <a:r>
              <a:rPr lang="en-US" altLang="zh-CN" sz="2400" dirty="0" smtClean="0">
                <a:latin typeface="Century Gothic"/>
                <a:cs typeface="Century Gothic"/>
              </a:rPr>
              <a:t>is</a:t>
            </a:r>
            <a:r>
              <a:rPr lang="zh-CN" altLang="en-US" sz="2400" dirty="0" smtClean="0">
                <a:latin typeface="Century Gothic"/>
                <a:cs typeface="Century Gothic"/>
              </a:rPr>
              <a:t> </a:t>
            </a:r>
            <a:r>
              <a:rPr lang="en-US" altLang="zh-CN" sz="2400" dirty="0" smtClean="0">
                <a:latin typeface="Century Gothic"/>
                <a:cs typeface="Century Gothic"/>
              </a:rPr>
              <a:t>capable</a:t>
            </a:r>
            <a:r>
              <a:rPr lang="zh-CN" altLang="en-US" sz="2400" dirty="0" smtClean="0">
                <a:latin typeface="Century Gothic"/>
                <a:cs typeface="Century Gothic"/>
              </a:rPr>
              <a:t> </a:t>
            </a:r>
            <a:endParaRPr lang="en-US" altLang="zh-CN" sz="2400" dirty="0" smtClean="0">
              <a:latin typeface="Century Gothic"/>
              <a:cs typeface="Century Gothic"/>
            </a:endParaRPr>
          </a:p>
          <a:p>
            <a:pPr marL="731520" lvl="1">
              <a:spcBef>
                <a:spcPts val="0"/>
              </a:spcBef>
              <a:buFont typeface="Wingdings" charset="0"/>
              <a:buChar char="à"/>
            </a:pPr>
            <a:r>
              <a:rPr lang="en-US" altLang="zh-CN" b="1" dirty="0" smtClean="0">
                <a:latin typeface="Century Gothic"/>
                <a:cs typeface="Century Gothic"/>
              </a:rPr>
              <a:t>Nonlinear</a:t>
            </a:r>
            <a:r>
              <a:rPr lang="zh-CN" altLang="en-US" b="1" dirty="0" smtClean="0">
                <a:latin typeface="Century Gothic"/>
                <a:cs typeface="Century Gothic"/>
              </a:rPr>
              <a:t> </a:t>
            </a:r>
            <a:r>
              <a:rPr lang="en-US" altLang="zh-CN" b="1" dirty="0" smtClean="0">
                <a:latin typeface="Century Gothic"/>
                <a:cs typeface="Century Gothic"/>
              </a:rPr>
              <a:t>and</a:t>
            </a:r>
            <a:r>
              <a:rPr lang="zh-CN" altLang="en-US" b="1" dirty="0" smtClean="0">
                <a:latin typeface="Century Gothic"/>
                <a:cs typeface="Century Gothic"/>
              </a:rPr>
              <a:t> </a:t>
            </a:r>
            <a:r>
              <a:rPr lang="en-US" altLang="zh-CN" b="1" dirty="0" smtClean="0">
                <a:latin typeface="Century Gothic"/>
                <a:cs typeface="Century Gothic"/>
              </a:rPr>
              <a:t>two-fluid</a:t>
            </a:r>
            <a:r>
              <a:rPr lang="zh-CN" altLang="en-US" b="1" dirty="0" smtClean="0">
                <a:latin typeface="Century Gothic"/>
                <a:cs typeface="Century Gothic"/>
              </a:rPr>
              <a:t> </a:t>
            </a:r>
            <a:r>
              <a:rPr lang="en-US" altLang="zh-CN" b="1" dirty="0" smtClean="0">
                <a:latin typeface="Century Gothic"/>
                <a:cs typeface="Century Gothic"/>
              </a:rPr>
              <a:t>effects</a:t>
            </a:r>
          </a:p>
          <a:p>
            <a:pPr marL="731520" lvl="1">
              <a:spcBef>
                <a:spcPts val="0"/>
              </a:spcBef>
              <a:buFont typeface="Wingdings" charset="0"/>
              <a:buChar char="à"/>
            </a:pPr>
            <a:r>
              <a:rPr lang="en-US" altLang="zh-CN" sz="2000" b="1" dirty="0" smtClean="0">
                <a:latin typeface="Century Gothic"/>
                <a:cs typeface="Century Gothic"/>
              </a:rPr>
              <a:t>Able to run for high S</a:t>
            </a:r>
            <a:r>
              <a:rPr lang="zh-CN" altLang="en-US" sz="2000" b="1" dirty="0" smtClean="0">
                <a:latin typeface="Century Gothic"/>
                <a:cs typeface="Century Gothic"/>
              </a:rPr>
              <a:t> </a:t>
            </a:r>
            <a:r>
              <a:rPr lang="en-US" altLang="zh-CN" sz="2000" b="1" dirty="0" smtClean="0">
                <a:latin typeface="Century Gothic"/>
                <a:cs typeface="Century Gothic"/>
              </a:rPr>
              <a:t>(up</a:t>
            </a:r>
            <a:r>
              <a:rPr lang="zh-CN" altLang="en-US" sz="2000" b="1" dirty="0" smtClean="0">
                <a:latin typeface="Century Gothic"/>
                <a:cs typeface="Century Gothic"/>
              </a:rPr>
              <a:t> </a:t>
            </a:r>
            <a:r>
              <a:rPr lang="en-US" altLang="zh-CN" sz="2000" b="1" dirty="0" smtClean="0">
                <a:latin typeface="Century Gothic"/>
                <a:cs typeface="Century Gothic"/>
              </a:rPr>
              <a:t>to</a:t>
            </a:r>
            <a:r>
              <a:rPr lang="zh-CN" altLang="en-US" sz="2000" b="1" dirty="0" smtClean="0">
                <a:latin typeface="Century Gothic"/>
                <a:cs typeface="Century Gothic"/>
              </a:rPr>
              <a:t> </a:t>
            </a:r>
            <a:r>
              <a:rPr lang="en-US" altLang="zh-CN" sz="2000" b="1" dirty="0" smtClean="0">
                <a:latin typeface="Century Gothic"/>
                <a:cs typeface="Century Gothic"/>
              </a:rPr>
              <a:t>10</a:t>
            </a:r>
            <a:r>
              <a:rPr lang="en-US" altLang="zh-CN" sz="2000" b="1" baseline="30000" dirty="0" smtClean="0">
                <a:latin typeface="Century Gothic"/>
                <a:cs typeface="Century Gothic"/>
              </a:rPr>
              <a:t>10</a:t>
            </a:r>
            <a:r>
              <a:rPr lang="en-US" altLang="zh-CN" sz="2000" b="1" dirty="0" smtClean="0">
                <a:latin typeface="Century Gothic"/>
                <a:cs typeface="Century Gothic"/>
              </a:rPr>
              <a:t>) and </a:t>
            </a:r>
            <a:r>
              <a:rPr lang="zh-CN" altLang="en-US" sz="2000" b="1" dirty="0" smtClean="0">
                <a:latin typeface="Century Gothic"/>
                <a:cs typeface="Century Gothic"/>
              </a:rPr>
              <a:t>            </a:t>
            </a:r>
            <a:r>
              <a:rPr lang="en-US" altLang="zh-CN" sz="2000" b="1" dirty="0" smtClean="0">
                <a:latin typeface="Century Gothic"/>
                <a:cs typeface="Century Gothic"/>
              </a:rPr>
              <a:t>(up</a:t>
            </a:r>
            <a:r>
              <a:rPr lang="zh-CN" altLang="en-US" sz="2000" b="1" dirty="0" smtClean="0">
                <a:latin typeface="Century Gothic"/>
                <a:cs typeface="Century Gothic"/>
              </a:rPr>
              <a:t> </a:t>
            </a:r>
            <a:r>
              <a:rPr lang="zh-CN" altLang="zh-CN" sz="2000" b="1" dirty="0" smtClean="0">
                <a:latin typeface="Century Gothic"/>
                <a:cs typeface="Century Gothic"/>
              </a:rPr>
              <a:t>t</a:t>
            </a:r>
            <a:r>
              <a:rPr lang="en-US" altLang="zh-CN" sz="2000" b="1" dirty="0" smtClean="0">
                <a:latin typeface="Century Gothic"/>
                <a:cs typeface="Century Gothic"/>
              </a:rPr>
              <a:t>o</a:t>
            </a:r>
            <a:r>
              <a:rPr lang="zh-CN" altLang="en-US" sz="2000" b="1" dirty="0" smtClean="0">
                <a:latin typeface="Century Gothic"/>
                <a:cs typeface="Century Gothic"/>
              </a:rPr>
              <a:t> </a:t>
            </a:r>
            <a:r>
              <a:rPr lang="en-US" altLang="zh-CN" sz="2000" b="1" dirty="0" smtClean="0">
                <a:latin typeface="Century Gothic"/>
                <a:cs typeface="Century Gothic"/>
              </a:rPr>
              <a:t>10</a:t>
            </a:r>
            <a:r>
              <a:rPr lang="en-US" altLang="zh-CN" sz="2000" b="1" baseline="30000" dirty="0" smtClean="0">
                <a:latin typeface="Century Gothic"/>
                <a:cs typeface="Century Gothic"/>
              </a:rPr>
              <a:t>12</a:t>
            </a:r>
            <a:r>
              <a:rPr lang="en-US" altLang="zh-CN" sz="2000" b="1" dirty="0" smtClean="0">
                <a:latin typeface="Century Gothic"/>
                <a:cs typeface="Century Gothic"/>
              </a:rPr>
              <a:t>)</a:t>
            </a:r>
            <a:r>
              <a:rPr lang="zh-CN" altLang="en-US" sz="2000" b="1" dirty="0" smtClean="0">
                <a:latin typeface="Century Gothic"/>
                <a:cs typeface="Century Gothic"/>
              </a:rPr>
              <a:t> </a:t>
            </a:r>
            <a:r>
              <a:rPr lang="en-US" altLang="zh-CN" sz="2000" b="1" dirty="0" smtClean="0">
                <a:latin typeface="Century Gothic"/>
                <a:cs typeface="Century Gothic"/>
              </a:rPr>
              <a:t>with</a:t>
            </a:r>
            <a:r>
              <a:rPr lang="zh-CN" altLang="en-US" sz="2000" b="1" dirty="0" smtClean="0">
                <a:latin typeface="Century Gothic"/>
                <a:cs typeface="Century Gothic"/>
              </a:rPr>
              <a:t> </a:t>
            </a:r>
            <a:r>
              <a:rPr lang="en-US" altLang="zh-CN" sz="2000" b="1" dirty="0" smtClean="0">
                <a:latin typeface="Century Gothic"/>
                <a:cs typeface="Century Gothic"/>
              </a:rPr>
              <a:t>good</a:t>
            </a:r>
            <a:r>
              <a:rPr lang="zh-CN" altLang="en-US" sz="2000" b="1" dirty="0" smtClean="0">
                <a:latin typeface="Century Gothic"/>
                <a:cs typeface="Century Gothic"/>
              </a:rPr>
              <a:t> </a:t>
            </a:r>
            <a:r>
              <a:rPr lang="en-US" altLang="zh-CN" sz="2000" b="1" dirty="0" smtClean="0">
                <a:latin typeface="Century Gothic"/>
                <a:cs typeface="Century Gothic"/>
              </a:rPr>
              <a:t>numerical</a:t>
            </a:r>
            <a:r>
              <a:rPr lang="zh-CN" altLang="en-US" sz="2000" b="1" dirty="0" smtClean="0">
                <a:latin typeface="Century Gothic"/>
                <a:cs typeface="Century Gothic"/>
              </a:rPr>
              <a:t> </a:t>
            </a:r>
            <a:r>
              <a:rPr lang="en-US" altLang="zh-CN" sz="2000" b="1" dirty="0" smtClean="0">
                <a:latin typeface="Century Gothic"/>
                <a:cs typeface="Century Gothic"/>
              </a:rPr>
              <a:t>convergence</a:t>
            </a:r>
          </a:p>
          <a:p>
            <a:pPr marL="731520" lvl="1">
              <a:spcBef>
                <a:spcPts val="0"/>
              </a:spcBef>
              <a:buFont typeface="Wingdings" charset="0"/>
              <a:buChar char="à"/>
            </a:pPr>
            <a:r>
              <a:rPr lang="en-US" altLang="zh-CN" sz="2000" b="1" dirty="0" smtClean="0">
                <a:latin typeface="Century Gothic"/>
                <a:cs typeface="Century Gothic"/>
              </a:rPr>
              <a:t>Runs</a:t>
            </a:r>
            <a:r>
              <a:rPr lang="zh-CN" altLang="en-US" sz="2000" b="1" dirty="0" smtClean="0">
                <a:latin typeface="Century Gothic"/>
                <a:cs typeface="Century Gothic"/>
              </a:rPr>
              <a:t> </a:t>
            </a:r>
            <a:r>
              <a:rPr lang="en-US" altLang="zh-CN" sz="2000" b="1" dirty="0" smtClean="0">
                <a:latin typeface="Century Gothic"/>
                <a:cs typeface="Century Gothic"/>
              </a:rPr>
              <a:t>faster</a:t>
            </a:r>
            <a:r>
              <a:rPr lang="zh-CN" altLang="en-US" sz="2000" b="1" dirty="0" smtClean="0">
                <a:latin typeface="Century Gothic"/>
                <a:cs typeface="Century Gothic"/>
              </a:rPr>
              <a:t> </a:t>
            </a:r>
            <a:r>
              <a:rPr lang="en-US" altLang="zh-CN" sz="2000" b="1" dirty="0" smtClean="0">
                <a:latin typeface="Century Gothic"/>
                <a:cs typeface="Century Gothic"/>
              </a:rPr>
              <a:t>even</a:t>
            </a:r>
            <a:r>
              <a:rPr lang="zh-CN" altLang="en-US" sz="2000" b="1" dirty="0" smtClean="0">
                <a:latin typeface="Century Gothic"/>
                <a:cs typeface="Century Gothic"/>
              </a:rPr>
              <a:t> </a:t>
            </a:r>
            <a:r>
              <a:rPr lang="en-US" altLang="zh-CN" sz="2000" b="1" dirty="0" smtClean="0">
                <a:latin typeface="Century Gothic"/>
                <a:cs typeface="Century Gothic"/>
              </a:rPr>
              <a:t>with</a:t>
            </a:r>
            <a:r>
              <a:rPr lang="zh-CN" altLang="en-US" sz="2000" b="1" dirty="0" smtClean="0">
                <a:latin typeface="Century Gothic"/>
                <a:cs typeface="Century Gothic"/>
              </a:rPr>
              <a:t> </a:t>
            </a:r>
            <a:r>
              <a:rPr lang="en-US" altLang="zh-CN" sz="2000" b="1" dirty="0" smtClean="0">
                <a:latin typeface="Century Gothic"/>
                <a:cs typeface="Century Gothic"/>
              </a:rPr>
              <a:t>tens</a:t>
            </a:r>
            <a:r>
              <a:rPr lang="zh-CN" altLang="en-US" sz="2000" b="1" dirty="0" smtClean="0">
                <a:latin typeface="Century Gothic"/>
                <a:cs typeface="Century Gothic"/>
              </a:rPr>
              <a:t> </a:t>
            </a:r>
            <a:r>
              <a:rPr lang="en-US" altLang="zh-CN" sz="2000" b="1" dirty="0" smtClean="0">
                <a:latin typeface="Century Gothic"/>
                <a:cs typeface="Century Gothic"/>
              </a:rPr>
              <a:t>of</a:t>
            </a:r>
            <a:r>
              <a:rPr lang="zh-CN" altLang="en-US" sz="2000" b="1" dirty="0" smtClean="0">
                <a:latin typeface="Century Gothic"/>
                <a:cs typeface="Century Gothic"/>
              </a:rPr>
              <a:t> </a:t>
            </a:r>
            <a:r>
              <a:rPr lang="en-US" altLang="zh-CN" sz="2000" b="1" dirty="0" smtClean="0">
                <a:latin typeface="Century Gothic"/>
                <a:cs typeface="Century Gothic"/>
              </a:rPr>
              <a:t>harmonics</a:t>
            </a:r>
            <a:endParaRPr lang="en-US" sz="2000" b="1" dirty="0">
              <a:latin typeface="Century Gothic"/>
              <a:cs typeface="Century Gothic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6000499"/>
              </p:ext>
            </p:extLst>
          </p:nvPr>
        </p:nvGraphicFramePr>
        <p:xfrm>
          <a:off x="5546043" y="4870980"/>
          <a:ext cx="698500" cy="407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339" name="Equation" r:id="rId3" imgW="457200" imgH="266700" progId="Equation.DSMT4">
                  <p:embed/>
                </p:oleObj>
              </mc:Choice>
              <mc:Fallback>
                <p:oleObj name="Equation" r:id="rId3" imgW="457200" imgH="266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546043" y="4870980"/>
                        <a:ext cx="698500" cy="4079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81543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Thermal transport cancels the stabilizing effect of toroidal curvature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12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62692" y="1064684"/>
            <a:ext cx="4517342" cy="3104973"/>
            <a:chOff x="96761" y="1266372"/>
            <a:chExt cx="4395457" cy="336440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r="50950"/>
            <a:stretch/>
          </p:blipFill>
          <p:spPr>
            <a:xfrm>
              <a:off x="96761" y="1266372"/>
              <a:ext cx="4395457" cy="3364407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783787" y="1448731"/>
              <a:ext cx="2419799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zh-CN" altLang="zh-CN" sz="1600" b="1" dirty="0" smtClean="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N</a:t>
              </a:r>
              <a:r>
                <a:rPr lang="en-US" altLang="zh-CN" sz="1600" b="1" dirty="0" smtClean="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o</a:t>
              </a:r>
              <a:r>
                <a:rPr lang="zh-CN" altLang="en-US" sz="1600" b="1" dirty="0" smtClean="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en-US" altLang="zh-CN" sz="1600" b="1" dirty="0" smtClean="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thermal</a:t>
              </a:r>
              <a:r>
                <a:rPr lang="zh-CN" altLang="en-US" sz="1600" b="1" dirty="0" smtClean="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en-US" altLang="zh-CN" sz="1600" b="1" dirty="0" smtClean="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transport</a:t>
              </a:r>
              <a:r>
                <a:rPr lang="zh-CN" altLang="en-US" sz="1600" b="1" dirty="0" smtClean="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endParaRPr lang="en-US" sz="1600" b="1" dirty="0"/>
            </a:p>
          </p:txBody>
        </p:sp>
      </p:grp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54864" y="4841394"/>
            <a:ext cx="9089136" cy="863023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altLang="zh-CN" dirty="0" smtClean="0">
                <a:latin typeface="Century Gothic"/>
                <a:cs typeface="Century Gothic"/>
              </a:rPr>
              <a:t>Toroidal curvature causes screening at low rotation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altLang="zh-CN" dirty="0" smtClean="0">
                <a:latin typeface="Century Gothic"/>
                <a:cs typeface="Century Gothic"/>
              </a:rPr>
              <a:t>RMP caused thermal transport will cancel it</a:t>
            </a:r>
          </a:p>
        </p:txBody>
      </p:sp>
      <p:sp>
        <p:nvSpPr>
          <p:cNvPr id="10" name="Rectangle 9"/>
          <p:cNvSpPr/>
          <p:nvPr/>
        </p:nvSpPr>
        <p:spPr>
          <a:xfrm>
            <a:off x="209729" y="4169658"/>
            <a:ext cx="4372429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u="sng" dirty="0" smtClean="0">
                <a:solidFill>
                  <a:srgbClr val="0000FF"/>
                </a:solidFill>
                <a:latin typeface="Century Gothic"/>
                <a:cs typeface="Century Gothic"/>
              </a:rPr>
              <a:t>Y.Q.</a:t>
            </a:r>
            <a:r>
              <a:rPr lang="zh-CN" altLang="en-US" sz="1600" b="1" u="sng" dirty="0" smtClean="0">
                <a:solidFill>
                  <a:srgbClr val="0000FF"/>
                </a:solidFill>
                <a:latin typeface="Century Gothic"/>
                <a:cs typeface="Century Gothic"/>
              </a:rPr>
              <a:t> </a:t>
            </a:r>
            <a:r>
              <a:rPr lang="en-US" altLang="zh-CN" sz="1600" b="1" u="sng" dirty="0" smtClean="0">
                <a:solidFill>
                  <a:srgbClr val="0000FF"/>
                </a:solidFill>
                <a:latin typeface="Century Gothic"/>
                <a:cs typeface="Century Gothic"/>
              </a:rPr>
              <a:t>Liu</a:t>
            </a:r>
            <a:r>
              <a:rPr lang="en-US" altLang="zh-CN" sz="1600" dirty="0" smtClean="0">
                <a:solidFill>
                  <a:srgbClr val="0000FF"/>
                </a:solidFill>
                <a:latin typeface="Century Gothic"/>
                <a:cs typeface="Century Gothic"/>
              </a:rPr>
              <a:t>,</a:t>
            </a:r>
            <a:r>
              <a:rPr lang="zh-CN" altLang="en-US" sz="1600" dirty="0" smtClean="0">
                <a:solidFill>
                  <a:srgbClr val="0000FF"/>
                </a:solidFill>
                <a:latin typeface="Century Gothic"/>
                <a:cs typeface="Century Gothic"/>
              </a:rPr>
              <a:t> </a:t>
            </a:r>
            <a:r>
              <a:rPr lang="zh-CN" altLang="zh-CN" sz="1600" dirty="0" smtClean="0">
                <a:solidFill>
                  <a:srgbClr val="0000FF"/>
                </a:solidFill>
                <a:latin typeface="Century Gothic"/>
                <a:cs typeface="Century Gothic"/>
              </a:rPr>
              <a:t>J</a:t>
            </a:r>
            <a:r>
              <a:rPr lang="en-US" altLang="zh-CN" sz="1600" dirty="0" smtClean="0">
                <a:solidFill>
                  <a:srgbClr val="0000FF"/>
                </a:solidFill>
                <a:latin typeface="Century Gothic"/>
                <a:cs typeface="Century Gothic"/>
              </a:rPr>
              <a:t>.W.</a:t>
            </a:r>
            <a:r>
              <a:rPr lang="zh-CN" altLang="en-US" sz="1600" dirty="0" smtClean="0">
                <a:solidFill>
                  <a:srgbClr val="0000FF"/>
                </a:solidFill>
                <a:latin typeface="Century Gothic"/>
                <a:cs typeface="Century Gothic"/>
              </a:rPr>
              <a:t> </a:t>
            </a:r>
            <a:r>
              <a:rPr lang="en-US" altLang="zh-CN" sz="1600" dirty="0" smtClean="0">
                <a:solidFill>
                  <a:srgbClr val="0000FF"/>
                </a:solidFill>
                <a:latin typeface="Century Gothic"/>
                <a:cs typeface="Century Gothic"/>
              </a:rPr>
              <a:t>Connor</a:t>
            </a:r>
            <a:r>
              <a:rPr lang="en-US" sz="1600" dirty="0" smtClean="0">
                <a:solidFill>
                  <a:srgbClr val="0000FF"/>
                </a:solidFill>
                <a:latin typeface="Century Gothic"/>
                <a:cs typeface="Century Gothic"/>
              </a:rPr>
              <a:t>, </a:t>
            </a:r>
            <a:r>
              <a:rPr lang="en-US" altLang="zh-CN" sz="1600" dirty="0" smtClean="0">
                <a:solidFill>
                  <a:srgbClr val="0000FF"/>
                </a:solidFill>
                <a:latin typeface="Century Gothic"/>
                <a:cs typeface="Century Gothic"/>
              </a:rPr>
              <a:t>S.C.</a:t>
            </a:r>
            <a:r>
              <a:rPr lang="zh-CN" altLang="en-US" sz="1600" dirty="0" smtClean="0">
                <a:solidFill>
                  <a:srgbClr val="0000FF"/>
                </a:solidFill>
                <a:latin typeface="Century Gothic"/>
                <a:cs typeface="Century Gothic"/>
              </a:rPr>
              <a:t> </a:t>
            </a:r>
            <a:r>
              <a:rPr lang="en-US" altLang="zh-CN" sz="1600" dirty="0" smtClean="0">
                <a:solidFill>
                  <a:srgbClr val="0000FF"/>
                </a:solidFill>
                <a:latin typeface="Century Gothic"/>
                <a:cs typeface="Century Gothic"/>
              </a:rPr>
              <a:t>Cowley,</a:t>
            </a:r>
            <a:r>
              <a:rPr lang="zh-CN" altLang="en-US" sz="1600" dirty="0" smtClean="0">
                <a:solidFill>
                  <a:srgbClr val="0000FF"/>
                </a:solidFill>
                <a:latin typeface="Century Gothic"/>
                <a:cs typeface="Century Gothic"/>
              </a:rPr>
              <a:t> </a:t>
            </a:r>
            <a:r>
              <a:rPr lang="en-US" sz="1600" dirty="0" smtClean="0">
                <a:solidFill>
                  <a:srgbClr val="0000FF"/>
                </a:solidFill>
                <a:latin typeface="Century Gothic"/>
                <a:cs typeface="Century Gothic"/>
              </a:rPr>
              <a:t>et al., </a:t>
            </a:r>
            <a:r>
              <a:rPr lang="en-US" altLang="zh-CN" sz="1600" dirty="0" smtClean="0">
                <a:solidFill>
                  <a:srgbClr val="0000FF"/>
                </a:solidFill>
                <a:latin typeface="Century Gothic"/>
                <a:cs typeface="Century Gothic"/>
              </a:rPr>
              <a:t>POP</a:t>
            </a:r>
            <a:r>
              <a:rPr lang="en-US" sz="1600" dirty="0" smtClean="0">
                <a:solidFill>
                  <a:srgbClr val="0000FF"/>
                </a:solidFill>
                <a:latin typeface="Century Gothic"/>
                <a:cs typeface="Century Gothic"/>
              </a:rPr>
              <a:t> </a:t>
            </a:r>
            <a:r>
              <a:rPr lang="en-US" sz="1600" b="1" dirty="0" smtClean="0">
                <a:solidFill>
                  <a:srgbClr val="0000FF"/>
                </a:solidFill>
                <a:latin typeface="Century Gothic"/>
                <a:cs typeface="Century Gothic"/>
              </a:rPr>
              <a:t>1</a:t>
            </a:r>
            <a:r>
              <a:rPr lang="en-US" altLang="zh-CN" sz="1600" b="1" dirty="0" smtClean="0">
                <a:solidFill>
                  <a:srgbClr val="0000FF"/>
                </a:solidFill>
                <a:latin typeface="Century Gothic"/>
                <a:cs typeface="Century Gothic"/>
              </a:rPr>
              <a:t>9</a:t>
            </a:r>
            <a:r>
              <a:rPr lang="en-US" sz="1600" dirty="0" smtClean="0">
                <a:solidFill>
                  <a:srgbClr val="0000FF"/>
                </a:solidFill>
                <a:latin typeface="Century Gothic"/>
                <a:cs typeface="Century Gothic"/>
              </a:rPr>
              <a:t>, </a:t>
            </a:r>
            <a:r>
              <a:rPr lang="en-US" altLang="zh-CN" sz="1600" dirty="0" smtClean="0">
                <a:solidFill>
                  <a:srgbClr val="0000FF"/>
                </a:solidFill>
                <a:latin typeface="Century Gothic"/>
                <a:cs typeface="Century Gothic"/>
              </a:rPr>
              <a:t>072509</a:t>
            </a:r>
            <a:r>
              <a:rPr lang="en-US" sz="1600" dirty="0" smtClean="0">
                <a:solidFill>
                  <a:srgbClr val="0000FF"/>
                </a:solidFill>
                <a:latin typeface="Century Gothic"/>
                <a:cs typeface="Century Gothic"/>
              </a:rPr>
              <a:t> (</a:t>
            </a:r>
            <a:r>
              <a:rPr lang="en-US" sz="1600" b="1" dirty="0" smtClean="0">
                <a:solidFill>
                  <a:srgbClr val="0000FF"/>
                </a:solidFill>
                <a:latin typeface="Century Gothic"/>
                <a:cs typeface="Century Gothic"/>
              </a:rPr>
              <a:t>201</a:t>
            </a:r>
            <a:r>
              <a:rPr lang="en-US" altLang="zh-CN" sz="1600" b="1" dirty="0" smtClean="0">
                <a:solidFill>
                  <a:srgbClr val="0000FF"/>
                </a:solidFill>
                <a:latin typeface="Century Gothic"/>
                <a:cs typeface="Century Gothic"/>
              </a:rPr>
              <a:t>2</a:t>
            </a:r>
            <a:r>
              <a:rPr lang="en-US" sz="1600" dirty="0" smtClean="0">
                <a:solidFill>
                  <a:srgbClr val="0000FF"/>
                </a:solidFill>
                <a:latin typeface="Century Gothic"/>
                <a:cs typeface="Century Gothic"/>
              </a:rPr>
              <a:t>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582158" y="4212860"/>
            <a:ext cx="46465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 smtClean="0">
                <a:solidFill>
                  <a:srgbClr val="0000FF"/>
                </a:solidFill>
                <a:latin typeface="Century Gothic"/>
                <a:cs typeface="Century Gothic"/>
              </a:rPr>
              <a:t>X.</a:t>
            </a:r>
            <a:r>
              <a:rPr lang="zh-CN" altLang="en-US" sz="1600" dirty="0" smtClean="0">
                <a:solidFill>
                  <a:srgbClr val="0000FF"/>
                </a:solidFill>
                <a:latin typeface="Century Gothic"/>
                <a:cs typeface="Century Gothic"/>
              </a:rPr>
              <a:t> </a:t>
            </a:r>
            <a:r>
              <a:rPr lang="en-US" altLang="zh-CN" sz="1600" dirty="0" err="1" smtClean="0">
                <a:solidFill>
                  <a:srgbClr val="0000FF"/>
                </a:solidFill>
                <a:latin typeface="Century Gothic"/>
                <a:cs typeface="Century Gothic"/>
              </a:rPr>
              <a:t>Bai</a:t>
            </a:r>
            <a:r>
              <a:rPr lang="en-US" altLang="zh-CN" sz="1600" dirty="0" smtClean="0">
                <a:solidFill>
                  <a:srgbClr val="0000FF"/>
                </a:solidFill>
                <a:latin typeface="Century Gothic"/>
                <a:cs typeface="Century Gothic"/>
              </a:rPr>
              <a:t>,</a:t>
            </a:r>
            <a:r>
              <a:rPr lang="zh-CN" altLang="en-US" sz="1600" dirty="0" smtClean="0">
                <a:solidFill>
                  <a:srgbClr val="0000FF"/>
                </a:solidFill>
                <a:latin typeface="Century Gothic"/>
                <a:cs typeface="Century Gothic"/>
              </a:rPr>
              <a:t> </a:t>
            </a:r>
            <a:r>
              <a:rPr lang="en-US" altLang="zh-CN" sz="1600" b="1" u="sng" dirty="0" smtClean="0">
                <a:solidFill>
                  <a:srgbClr val="0000FF"/>
                </a:solidFill>
                <a:latin typeface="Century Gothic"/>
                <a:cs typeface="Century Gothic"/>
              </a:rPr>
              <a:t>Y.Q.</a:t>
            </a:r>
            <a:r>
              <a:rPr lang="zh-CN" altLang="en-US" sz="1600" b="1" u="sng" dirty="0" smtClean="0">
                <a:solidFill>
                  <a:srgbClr val="0000FF"/>
                </a:solidFill>
                <a:latin typeface="Century Gothic"/>
                <a:cs typeface="Century Gothic"/>
              </a:rPr>
              <a:t> </a:t>
            </a:r>
            <a:r>
              <a:rPr lang="en-US" altLang="zh-CN" sz="1600" b="1" u="sng" dirty="0" smtClean="0">
                <a:solidFill>
                  <a:srgbClr val="0000FF"/>
                </a:solidFill>
                <a:latin typeface="Century Gothic"/>
                <a:cs typeface="Century Gothic"/>
              </a:rPr>
              <a:t>Liu</a:t>
            </a:r>
            <a:r>
              <a:rPr lang="en-US" altLang="zh-CN" sz="1600" dirty="0" smtClean="0">
                <a:solidFill>
                  <a:srgbClr val="0000FF"/>
                </a:solidFill>
                <a:latin typeface="Century Gothic"/>
                <a:cs typeface="Century Gothic"/>
              </a:rPr>
              <a:t>.,</a:t>
            </a:r>
            <a:r>
              <a:rPr lang="zh-CN" altLang="en-US" sz="1600" dirty="0" smtClean="0">
                <a:solidFill>
                  <a:srgbClr val="0000FF"/>
                </a:solidFill>
                <a:latin typeface="Century Gothic"/>
                <a:cs typeface="Century Gothic"/>
              </a:rPr>
              <a:t> </a:t>
            </a:r>
            <a:r>
              <a:rPr lang="en-US" altLang="zh-CN" sz="1600" dirty="0" smtClean="0">
                <a:solidFill>
                  <a:srgbClr val="0000FF"/>
                </a:solidFill>
                <a:latin typeface="Century Gothic"/>
                <a:cs typeface="Century Gothic"/>
              </a:rPr>
              <a:t>Z.</a:t>
            </a:r>
            <a:r>
              <a:rPr lang="zh-CN" altLang="en-US" sz="1600" dirty="0" smtClean="0">
                <a:solidFill>
                  <a:srgbClr val="0000FF"/>
                </a:solidFill>
                <a:latin typeface="Century Gothic"/>
                <a:cs typeface="Century Gothic"/>
              </a:rPr>
              <a:t> </a:t>
            </a:r>
            <a:r>
              <a:rPr lang="en-US" altLang="zh-CN" sz="1600" dirty="0" err="1" smtClean="0">
                <a:solidFill>
                  <a:srgbClr val="0000FF"/>
                </a:solidFill>
                <a:latin typeface="Century Gothic"/>
                <a:cs typeface="Century Gothic"/>
              </a:rPr>
              <a:t>Gao</a:t>
            </a:r>
            <a:r>
              <a:rPr lang="en-US" altLang="zh-CN" sz="1600" dirty="0" smtClean="0">
                <a:solidFill>
                  <a:srgbClr val="0000FF"/>
                </a:solidFill>
                <a:latin typeface="Century Gothic"/>
                <a:cs typeface="Century Gothic"/>
              </a:rPr>
              <a:t>,</a:t>
            </a:r>
            <a:r>
              <a:rPr lang="zh-CN" altLang="en-US" sz="1600" dirty="0" smtClean="0">
                <a:solidFill>
                  <a:srgbClr val="0000FF"/>
                </a:solidFill>
                <a:latin typeface="Century Gothic"/>
                <a:cs typeface="Century Gothic"/>
              </a:rPr>
              <a:t> </a:t>
            </a:r>
            <a:r>
              <a:rPr lang="en-US" altLang="zh-CN" sz="1600" dirty="0" smtClean="0">
                <a:solidFill>
                  <a:srgbClr val="0000FF"/>
                </a:solidFill>
                <a:latin typeface="Century Gothic"/>
                <a:cs typeface="Century Gothic"/>
              </a:rPr>
              <a:t>POP</a:t>
            </a:r>
            <a:r>
              <a:rPr lang="en-US" sz="1600" dirty="0" smtClean="0">
                <a:solidFill>
                  <a:srgbClr val="0000FF"/>
                </a:solidFill>
                <a:latin typeface="Century Gothic"/>
                <a:cs typeface="Century Gothic"/>
              </a:rPr>
              <a:t> </a:t>
            </a:r>
            <a:r>
              <a:rPr lang="en-US" altLang="zh-CN" sz="1600" b="1" dirty="0" smtClean="0">
                <a:solidFill>
                  <a:srgbClr val="0000FF"/>
                </a:solidFill>
                <a:latin typeface="Century Gothic"/>
                <a:cs typeface="Century Gothic"/>
              </a:rPr>
              <a:t>24</a:t>
            </a:r>
            <a:r>
              <a:rPr lang="en-US" sz="1600" dirty="0" smtClean="0">
                <a:solidFill>
                  <a:srgbClr val="0000FF"/>
                </a:solidFill>
                <a:latin typeface="Century Gothic"/>
                <a:cs typeface="Century Gothic"/>
              </a:rPr>
              <a:t>, </a:t>
            </a:r>
            <a:r>
              <a:rPr lang="zh-CN" altLang="zh-CN" sz="1600" dirty="0" smtClean="0">
                <a:solidFill>
                  <a:srgbClr val="0000FF"/>
                </a:solidFill>
                <a:latin typeface="Century Gothic"/>
                <a:cs typeface="Century Gothic"/>
              </a:rPr>
              <a:t>1</a:t>
            </a:r>
            <a:r>
              <a:rPr lang="en-US" altLang="zh-CN" sz="1600" dirty="0" smtClean="0">
                <a:solidFill>
                  <a:srgbClr val="0000FF"/>
                </a:solidFill>
                <a:latin typeface="Century Gothic"/>
                <a:cs typeface="Century Gothic"/>
              </a:rPr>
              <a:t>02505</a:t>
            </a:r>
            <a:r>
              <a:rPr lang="en-US" sz="1600" dirty="0" smtClean="0">
                <a:solidFill>
                  <a:srgbClr val="0000FF"/>
                </a:solidFill>
                <a:latin typeface="Century Gothic"/>
                <a:cs typeface="Century Gothic"/>
              </a:rPr>
              <a:t> (</a:t>
            </a:r>
            <a:r>
              <a:rPr lang="en-US" sz="1600" b="1" dirty="0" smtClean="0">
                <a:solidFill>
                  <a:srgbClr val="0000FF"/>
                </a:solidFill>
                <a:latin typeface="Century Gothic"/>
                <a:cs typeface="Century Gothic"/>
              </a:rPr>
              <a:t>201</a:t>
            </a:r>
            <a:r>
              <a:rPr lang="zh-CN" altLang="zh-CN" sz="1600" b="1" dirty="0">
                <a:solidFill>
                  <a:srgbClr val="0000FF"/>
                </a:solidFill>
                <a:latin typeface="Century Gothic"/>
                <a:cs typeface="Century Gothic"/>
              </a:rPr>
              <a:t>7</a:t>
            </a:r>
            <a:r>
              <a:rPr lang="en-US" sz="1600" dirty="0" smtClean="0">
                <a:solidFill>
                  <a:srgbClr val="0000FF"/>
                </a:solidFill>
                <a:latin typeface="Century Gothic"/>
                <a:cs typeface="Century Gothic"/>
              </a:rPr>
              <a:t>)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4868179" y="1064684"/>
            <a:ext cx="4105230" cy="3148175"/>
            <a:chOff x="4647381" y="1266372"/>
            <a:chExt cx="4410499" cy="336440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/>
            <a:srcRect l="50782"/>
            <a:stretch/>
          </p:blipFill>
          <p:spPr>
            <a:xfrm>
              <a:off x="4647381" y="1266372"/>
              <a:ext cx="4410499" cy="3364407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5460953" y="1444752"/>
              <a:ext cx="255819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altLang="zh-CN" sz="1600" b="1" dirty="0" smtClean="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With</a:t>
              </a:r>
              <a:r>
                <a:rPr lang="zh-CN" altLang="en-US" sz="1600" b="1" dirty="0" smtClean="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en-US" altLang="zh-CN" sz="1600" b="1" dirty="0" smtClean="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thermal</a:t>
              </a:r>
              <a:r>
                <a:rPr lang="zh-CN" altLang="en-US" sz="1600" b="1" dirty="0" smtClean="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en-US" altLang="zh-CN" sz="1600" b="1" dirty="0" smtClean="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transport</a:t>
              </a:r>
              <a:r>
                <a:rPr lang="zh-CN" altLang="en-US" sz="1600" b="1" dirty="0" smtClean="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endParaRPr lang="en-US" sz="1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8565889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13</a:t>
            </a:r>
            <a:endParaRPr lang="en-US" dirty="0"/>
          </a:p>
        </p:txBody>
      </p:sp>
      <p:sp>
        <p:nvSpPr>
          <p:cNvPr id="5" name="Shape 74"/>
          <p:cNvSpPr txBox="1">
            <a:spLocks noGrp="1"/>
          </p:cNvSpPr>
          <p:nvPr>
            <p:ph type="title"/>
          </p:nvPr>
        </p:nvSpPr>
        <p:spPr>
          <a:xfrm>
            <a:off x="311700" y="6921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dirty="0" smtClean="0">
                <a:latin typeface="Century Gothic"/>
                <a:cs typeface="Century Gothic"/>
              </a:rPr>
              <a:t>Some key results from TM1</a:t>
            </a:r>
            <a:endParaRPr dirty="0">
              <a:latin typeface="Century Gothic"/>
              <a:cs typeface="Century Gothic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50649" t="2345" r="7020" b="50815"/>
          <a:stretch/>
        </p:blipFill>
        <p:spPr>
          <a:xfrm>
            <a:off x="277886" y="986167"/>
            <a:ext cx="4151819" cy="3188012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H="1">
            <a:off x="1705038" y="1495136"/>
            <a:ext cx="801837" cy="178437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1705038" y="1673573"/>
            <a:ext cx="1023025" cy="1459825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2563436" y="1341247"/>
            <a:ext cx="10833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 err="1" smtClean="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Plasmoid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17" name="Shape 87"/>
          <p:cNvSpPr txBox="1"/>
          <p:nvPr/>
        </p:nvSpPr>
        <p:spPr>
          <a:xfrm>
            <a:off x="-17635" y="4135314"/>
            <a:ext cx="5144508" cy="1108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>
              <a:spcAft>
                <a:spcPts val="600"/>
              </a:spcAft>
              <a:buClr>
                <a:schemeClr val="dk1"/>
              </a:buClr>
              <a:buSzPts val="2000"/>
              <a:buFont typeface="Century Gothic"/>
              <a:buChar char="●"/>
            </a:pPr>
            <a:r>
              <a:rPr lang="en-US" sz="1800" b="1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TM1 simulation found that both </a:t>
            </a:r>
            <a:r>
              <a:rPr lang="en-US" sz="18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two-fluids effect &amp; </a:t>
            </a:r>
            <a:r>
              <a:rPr lang="en-US" sz="1800" b="1" dirty="0" err="1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plasmoid</a:t>
            </a:r>
            <a:r>
              <a:rPr lang="en-US" sz="1800" b="1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formation speed </a:t>
            </a:r>
            <a:r>
              <a:rPr lang="en-US" sz="18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up magnetic </a:t>
            </a:r>
            <a:r>
              <a:rPr lang="en-US" sz="1800" b="1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reconnection, being consistent with AUG experiment</a:t>
            </a:r>
            <a:endParaRPr lang="en" sz="1800" b="1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30550" y="5437944"/>
            <a:ext cx="7977149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  <a:latin typeface="Century Gothic"/>
                <a:cs typeface="Century Gothic"/>
              </a:rPr>
              <a:t>Cooperation: </a:t>
            </a:r>
            <a:r>
              <a:rPr lang="en-US" sz="2000" b="1" dirty="0" smtClean="0">
                <a:solidFill>
                  <a:srgbClr val="FF0000"/>
                </a:solidFill>
                <a:latin typeface="Century Gothic"/>
                <a:cs typeface="Century Gothic"/>
              </a:rPr>
              <a:t>Max-Planck/Princeton Center for Plasma Physics </a:t>
            </a:r>
            <a:r>
              <a:rPr lang="en-US" sz="2000" b="1" dirty="0" smtClean="0">
                <a:solidFill>
                  <a:schemeClr val="tx1"/>
                </a:solidFill>
                <a:latin typeface="Century Gothic"/>
                <a:cs typeface="Century Gothic"/>
              </a:rPr>
              <a:t/>
            </a:r>
            <a:br>
              <a:rPr lang="en-US" sz="2000" b="1" dirty="0" smtClean="0">
                <a:solidFill>
                  <a:schemeClr val="tx1"/>
                </a:solidFill>
                <a:latin typeface="Century Gothic"/>
                <a:cs typeface="Century Gothic"/>
              </a:rPr>
            </a:br>
            <a:r>
              <a:rPr lang="en-US" sz="2000" b="1" dirty="0" smtClean="0">
                <a:solidFill>
                  <a:schemeClr val="tx1"/>
                </a:solidFill>
                <a:latin typeface="Century Gothic"/>
                <a:cs typeface="Century Gothic"/>
              </a:rPr>
              <a:t>             </a:t>
            </a:r>
            <a:r>
              <a:rPr lang="en-US" sz="1800" dirty="0" smtClean="0">
                <a:solidFill>
                  <a:schemeClr val="tx1"/>
                </a:solidFill>
                <a:latin typeface="Century Gothic"/>
                <a:cs typeface="Century Gothic"/>
              </a:rPr>
              <a:t>Q</a:t>
            </a:r>
            <a:r>
              <a:rPr lang="en-US" sz="1800" dirty="0">
                <a:solidFill>
                  <a:schemeClr val="tx1"/>
                </a:solidFill>
                <a:latin typeface="Century Gothic"/>
                <a:cs typeface="Century Gothic"/>
              </a:rPr>
              <a:t>. Yu, </a:t>
            </a:r>
            <a:r>
              <a:rPr lang="en-US" sz="1800" dirty="0" smtClean="0">
                <a:solidFill>
                  <a:schemeClr val="tx1"/>
                </a:solidFill>
                <a:latin typeface="Century Gothic"/>
                <a:cs typeface="Century Gothic"/>
              </a:rPr>
              <a:t>S. Gunter, K. </a:t>
            </a:r>
            <a:r>
              <a:rPr lang="en-US" sz="1800" dirty="0" err="1" smtClean="0">
                <a:solidFill>
                  <a:schemeClr val="tx1"/>
                </a:solidFill>
                <a:latin typeface="Century Gothic"/>
                <a:cs typeface="Century Gothic"/>
              </a:rPr>
              <a:t>Lackner</a:t>
            </a:r>
            <a:r>
              <a:rPr lang="en-US" sz="1800" dirty="0" smtClean="0">
                <a:solidFill>
                  <a:schemeClr val="tx1"/>
                </a:solidFill>
                <a:latin typeface="Century Gothic"/>
                <a:cs typeface="Century Gothic"/>
              </a:rPr>
              <a:t>, NF 072005 (2014), 113008 (2015)</a:t>
            </a:r>
          </a:p>
          <a:p>
            <a:r>
              <a:rPr lang="en-US" sz="1800" dirty="0" smtClean="0">
                <a:solidFill>
                  <a:schemeClr val="tx1"/>
                </a:solidFill>
                <a:latin typeface="Century Gothic"/>
                <a:cs typeface="Century Gothic"/>
              </a:rPr>
              <a:t>               S</a:t>
            </a:r>
            <a:r>
              <a:rPr lang="en-US" sz="1800" dirty="0">
                <a:solidFill>
                  <a:schemeClr val="tx1"/>
                </a:solidFill>
                <a:latin typeface="Century Gothic"/>
                <a:cs typeface="Century Gothic"/>
              </a:rPr>
              <a:t>. Gunter, </a:t>
            </a:r>
            <a:r>
              <a:rPr lang="en-US" sz="1800" dirty="0" smtClean="0">
                <a:solidFill>
                  <a:schemeClr val="tx1"/>
                </a:solidFill>
                <a:latin typeface="Century Gothic"/>
                <a:cs typeface="Century Gothic"/>
              </a:rPr>
              <a:t>Q</a:t>
            </a:r>
            <a:r>
              <a:rPr lang="en-US" sz="1800" dirty="0">
                <a:solidFill>
                  <a:schemeClr val="tx1"/>
                </a:solidFill>
                <a:latin typeface="Century Gothic"/>
                <a:cs typeface="Century Gothic"/>
              </a:rPr>
              <a:t>. Yu, </a:t>
            </a:r>
            <a:r>
              <a:rPr lang="en-US" sz="1800" dirty="0" smtClean="0">
                <a:solidFill>
                  <a:schemeClr val="tx1"/>
                </a:solidFill>
                <a:latin typeface="Century Gothic"/>
                <a:cs typeface="Century Gothic"/>
              </a:rPr>
              <a:t>et al., PPCF 014017 (2015)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/>
          <a:srcRect r="45517"/>
          <a:stretch/>
        </p:blipFill>
        <p:spPr>
          <a:xfrm>
            <a:off x="5350291" y="1006888"/>
            <a:ext cx="3670867" cy="2951520"/>
          </a:xfrm>
          <a:prstGeom prst="rect">
            <a:avLst/>
          </a:prstGeom>
        </p:spPr>
      </p:pic>
      <p:cxnSp>
        <p:nvCxnSpPr>
          <p:cNvPr id="21" name="Straight Arrow Connector 20"/>
          <p:cNvCxnSpPr/>
          <p:nvPr/>
        </p:nvCxnSpPr>
        <p:spPr>
          <a:xfrm flipH="1" flipV="1">
            <a:off x="7202254" y="2507952"/>
            <a:ext cx="617402" cy="361061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7248519" y="2846541"/>
            <a:ext cx="16413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 smtClean="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TM1 prediction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24" name="Shape 87"/>
          <p:cNvSpPr txBox="1"/>
          <p:nvPr/>
        </p:nvSpPr>
        <p:spPr>
          <a:xfrm>
            <a:off x="5126873" y="3864880"/>
            <a:ext cx="3894285" cy="1108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>
              <a:spcAft>
                <a:spcPts val="600"/>
              </a:spcAft>
              <a:buClr>
                <a:schemeClr val="dk1"/>
              </a:buClr>
              <a:buSzPts val="2000"/>
              <a:buFont typeface="Century Gothic"/>
              <a:buChar char="●"/>
            </a:pPr>
            <a:r>
              <a:rPr lang="en-US" sz="1800" b="1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TM1 predicted density pump-out/pump-in by RMP, confirmed by J-TEXT experiment</a:t>
            </a:r>
            <a:endParaRPr lang="en" sz="1800" b="1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285097" y="4986306"/>
            <a:ext cx="351939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sz="1500" dirty="0" smtClean="0">
                <a:solidFill>
                  <a:schemeClr val="tx1"/>
                </a:solidFill>
                <a:latin typeface="Century Gothic"/>
                <a:cs typeface="Century Gothic"/>
              </a:rPr>
              <a:t>Q</a:t>
            </a:r>
            <a:r>
              <a:rPr lang="en-US" sz="1500" dirty="0" smtClean="0">
                <a:solidFill>
                  <a:schemeClr val="tx1"/>
                </a:solidFill>
                <a:latin typeface="Century Gothic"/>
                <a:cs typeface="Century Gothic"/>
              </a:rPr>
              <a:t>. </a:t>
            </a:r>
            <a:r>
              <a:rPr lang="zh-CN" altLang="zh-CN" sz="1500" dirty="0" smtClean="0">
                <a:solidFill>
                  <a:schemeClr val="tx1"/>
                </a:solidFill>
                <a:latin typeface="Century Gothic"/>
                <a:cs typeface="Century Gothic"/>
              </a:rPr>
              <a:t>H</a:t>
            </a:r>
            <a:r>
              <a:rPr lang="en-US" altLang="zh-CN" sz="1500" dirty="0" smtClean="0">
                <a:solidFill>
                  <a:schemeClr val="tx1"/>
                </a:solidFill>
                <a:latin typeface="Century Gothic"/>
                <a:cs typeface="Century Gothic"/>
              </a:rPr>
              <a:t>u</a:t>
            </a:r>
            <a:r>
              <a:rPr lang="en-US" sz="1500" dirty="0" smtClean="0">
                <a:solidFill>
                  <a:schemeClr val="tx1"/>
                </a:solidFill>
                <a:latin typeface="Century Gothic"/>
                <a:cs typeface="Century Gothic"/>
              </a:rPr>
              <a:t>, et al., </a:t>
            </a:r>
            <a:r>
              <a:rPr lang="en-US" altLang="zh-CN" sz="1500" dirty="0" smtClean="0">
                <a:solidFill>
                  <a:schemeClr val="tx1"/>
                </a:solidFill>
                <a:latin typeface="Century Gothic"/>
                <a:cs typeface="Century Gothic"/>
              </a:rPr>
              <a:t>NF</a:t>
            </a:r>
            <a:r>
              <a:rPr lang="en-US" sz="1500" dirty="0" smtClean="0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lang="en-US" altLang="zh-CN" sz="1500" b="1" dirty="0" smtClean="0">
                <a:solidFill>
                  <a:schemeClr val="tx1"/>
                </a:solidFill>
                <a:latin typeface="Century Gothic"/>
                <a:cs typeface="Century Gothic"/>
              </a:rPr>
              <a:t>54</a:t>
            </a:r>
            <a:r>
              <a:rPr lang="en-US" sz="1500" dirty="0" smtClean="0">
                <a:solidFill>
                  <a:schemeClr val="tx1"/>
                </a:solidFill>
                <a:latin typeface="Century Gothic"/>
                <a:cs typeface="Century Gothic"/>
              </a:rPr>
              <a:t>, </a:t>
            </a:r>
            <a:r>
              <a:rPr lang="en-US" altLang="zh-CN" sz="1500" dirty="0" smtClean="0">
                <a:solidFill>
                  <a:schemeClr val="tx1"/>
                </a:solidFill>
                <a:latin typeface="Century Gothic"/>
                <a:cs typeface="Century Gothic"/>
              </a:rPr>
              <a:t>122006</a:t>
            </a:r>
            <a:r>
              <a:rPr lang="en-US" sz="1500" dirty="0" smtClean="0">
                <a:solidFill>
                  <a:schemeClr val="tx1"/>
                </a:solidFill>
                <a:latin typeface="Century Gothic"/>
                <a:cs typeface="Century Gothic"/>
              </a:rPr>
              <a:t> (201</a:t>
            </a:r>
            <a:r>
              <a:rPr lang="zh-CN" altLang="zh-CN" sz="1500" dirty="0">
                <a:solidFill>
                  <a:schemeClr val="tx1"/>
                </a:solidFill>
                <a:latin typeface="Century Gothic"/>
                <a:cs typeface="Century Gothic"/>
              </a:rPr>
              <a:t>4</a:t>
            </a:r>
            <a:r>
              <a:rPr lang="en-US" sz="1500" dirty="0" smtClean="0">
                <a:solidFill>
                  <a:schemeClr val="tx1"/>
                </a:solidFill>
                <a:latin typeface="Century Gothic"/>
                <a:cs typeface="Century Gothic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60924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2851" y="5598898"/>
            <a:ext cx="2789380" cy="702398"/>
          </a:xfrm>
          <a:prstGeom prst="rect">
            <a:avLst/>
          </a:prstGeom>
        </p:spPr>
      </p:pic>
      <p:sp>
        <p:nvSpPr>
          <p:cNvPr id="16" name="Shape 87"/>
          <p:cNvSpPr txBox="1"/>
          <p:nvPr/>
        </p:nvSpPr>
        <p:spPr>
          <a:xfrm>
            <a:off x="252500" y="4237958"/>
            <a:ext cx="9018931" cy="1014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44500" lvl="0" indent="-342900">
              <a:lnSpc>
                <a:spcPct val="125000"/>
              </a:lnSpc>
              <a:spcAft>
                <a:spcPts val="600"/>
              </a:spcAft>
              <a:buClr>
                <a:schemeClr val="dk1"/>
              </a:buClr>
              <a:buSzPct val="70000"/>
              <a:buFontTx/>
              <a:buChar char="•"/>
            </a:pPr>
            <a:r>
              <a:rPr lang="en-US" altLang="zh-CN" sz="2000" b="1" dirty="0" smtClean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             </a:t>
            </a:r>
            <a:r>
              <a:rPr lang="en-US" altLang="zh-CN" sz="2000" b="1" dirty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altLang="zh-CN" sz="2000" b="1" dirty="0" smtClean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=1 m</a:t>
            </a:r>
            <a:r>
              <a:rPr lang="en-US" altLang="zh-CN" sz="2000" b="1" baseline="30000" dirty="0" smtClean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r>
              <a:rPr lang="en-US" altLang="zh-CN" sz="2000" b="1" dirty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/s</a:t>
            </a:r>
            <a:r>
              <a:rPr lang="zh-CN" altLang="en-US" sz="2000" b="1" dirty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are</a:t>
            </a:r>
            <a:r>
              <a:rPr lang="zh-CN" altLang="en-US" sz="2000" b="1" dirty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used</a:t>
            </a:r>
            <a:r>
              <a:rPr lang="zh-CN" altLang="en-US" sz="2000" b="1" dirty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</a:t>
            </a:r>
            <a:r>
              <a:rPr lang="zh-CN" altLang="en-US" sz="2000" b="1" dirty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TM</a:t>
            </a:r>
            <a:r>
              <a:rPr lang="zh-CN" altLang="en-US" sz="2000" b="1" dirty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 </a:t>
            </a:r>
            <a:r>
              <a:rPr lang="en-US" altLang="zh-CN" sz="2000" b="1" dirty="0" smtClean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simulation</a:t>
            </a:r>
            <a:r>
              <a:rPr lang="zh-CN" altLang="en-US" sz="2000" b="1" dirty="0" smtClean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based</a:t>
            </a:r>
            <a:r>
              <a:rPr lang="zh-CN" altLang="en-US" sz="2000" b="1" dirty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on</a:t>
            </a:r>
            <a:r>
              <a:rPr lang="zh-CN" altLang="en-US" sz="2000" b="1" dirty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TRANSP</a:t>
            </a:r>
            <a:r>
              <a:rPr lang="zh-CN" altLang="en-US" sz="2000" b="1" dirty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altLang="zh-CN" sz="2000" b="1" dirty="0" smtClean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analysis</a:t>
            </a:r>
          </a:p>
          <a:p>
            <a:pPr marL="444500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ct val="70000"/>
              <a:buFontTx/>
              <a:buChar char="•"/>
            </a:pPr>
            <a:r>
              <a:rPr lang="en-US" altLang="zh-CN" sz="2000" b="1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Porter method* is used to derive       </a:t>
            </a:r>
            <a:r>
              <a:rPr lang="en-US" altLang="zh-CN" sz="20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</a:t>
            </a:r>
            <a:r>
              <a:rPr lang="en-US" altLang="zh-CN" sz="2000" b="1" i="1" dirty="0" err="1">
                <a:solidFill>
                  <a:schemeClr val="dk1"/>
                </a:solidFill>
                <a:latin typeface="Century Gothic"/>
                <a:ea typeface="Lucida Grande"/>
                <a:cs typeface="Century Gothic"/>
                <a:sym typeface="Century Gothic"/>
              </a:rPr>
              <a:t>τ</a:t>
            </a:r>
            <a:r>
              <a:rPr lang="zh-CN" altLang="zh-CN" sz="2000" b="1" baseline="-250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</a:t>
            </a:r>
            <a:r>
              <a:rPr lang="en-US" altLang="zh-CN" sz="2000" b="1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~300 ms~2</a:t>
            </a:r>
            <a:r>
              <a:rPr lang="en-US" altLang="zh-CN" sz="2000" b="1" i="1" dirty="0" smtClean="0">
                <a:solidFill>
                  <a:schemeClr val="dk1"/>
                </a:solidFill>
                <a:latin typeface="Century Gothic"/>
                <a:ea typeface="Lucida Grande"/>
                <a:cs typeface="Century Gothic"/>
                <a:sym typeface="Century Gothic"/>
              </a:rPr>
              <a:t>τ</a:t>
            </a:r>
            <a:r>
              <a:rPr lang="en-US" altLang="zh-CN" sz="2000" b="1" baseline="-25000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r>
              <a:rPr lang="en-US" altLang="zh-CN" sz="2000" b="1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</a:t>
            </a:r>
            <a:endParaRPr lang="en-US" altLang="zh-CN" sz="2000" b="1" baseline="-25000" dirty="0" smtClean="0">
              <a:solidFill>
                <a:schemeClr val="tx1"/>
              </a:solidFill>
              <a:latin typeface="Century Gothic"/>
              <a:cs typeface="Century Gothic"/>
            </a:endParaRPr>
          </a:p>
          <a:p>
            <a:pPr marL="444500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ct val="70000"/>
              <a:buFontTx/>
              <a:buChar char="•"/>
            </a:pPr>
            <a:r>
              <a:rPr lang="en-US" altLang="zh-CN" sz="2000" b="1" dirty="0" smtClean="0">
                <a:solidFill>
                  <a:schemeClr val="tx1"/>
                </a:solidFill>
                <a:latin typeface="Century Gothic"/>
                <a:cs typeface="Century Gothic"/>
              </a:rPr>
              <a:t>Definition</a:t>
            </a:r>
            <a:r>
              <a:rPr lang="zh-CN" altLang="en-US" sz="2000" b="1" dirty="0" smtClean="0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lang="en-US" altLang="zh-CN" sz="2000" b="1" dirty="0">
                <a:solidFill>
                  <a:schemeClr val="tx1"/>
                </a:solidFill>
                <a:latin typeface="Century Gothic"/>
                <a:cs typeface="Century Gothic"/>
              </a:rPr>
              <a:t>of</a:t>
            </a:r>
            <a:r>
              <a:rPr lang="zh-CN" altLang="en-US" sz="2000" b="1" dirty="0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lang="en-US" altLang="zh-CN" sz="2000" b="1" dirty="0">
                <a:solidFill>
                  <a:schemeClr val="tx1"/>
                </a:solidFill>
                <a:latin typeface="Century Gothic"/>
                <a:cs typeface="Century Gothic"/>
              </a:rPr>
              <a:t>island</a:t>
            </a:r>
            <a:r>
              <a:rPr lang="zh-CN" altLang="en-US" sz="2000" b="1" dirty="0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lang="en-US" altLang="zh-CN" sz="2000" b="1" dirty="0" smtClean="0">
                <a:solidFill>
                  <a:schemeClr val="tx1"/>
                </a:solidFill>
                <a:latin typeface="Century Gothic"/>
                <a:cs typeface="Century Gothic"/>
              </a:rPr>
              <a:t>width:</a:t>
            </a:r>
            <a:endParaRPr lang="en-US" sz="2000" dirty="0">
              <a:latin typeface="Century Gothic"/>
              <a:cs typeface="Century Gothic"/>
            </a:endParaRPr>
          </a:p>
        </p:txBody>
      </p:sp>
      <p:sp>
        <p:nvSpPr>
          <p:cNvPr id="5" name="Shape 74"/>
          <p:cNvSpPr txBox="1">
            <a:spLocks noGrp="1"/>
          </p:cNvSpPr>
          <p:nvPr>
            <p:ph type="title"/>
          </p:nvPr>
        </p:nvSpPr>
        <p:spPr>
          <a:xfrm>
            <a:off x="311700" y="6921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dirty="0" smtClean="0">
                <a:latin typeface="Century Gothic"/>
                <a:cs typeface="Century Gothic"/>
              </a:rPr>
              <a:t>Input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&amp;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output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of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" dirty="0" smtClean="0">
                <a:latin typeface="Century Gothic"/>
                <a:cs typeface="Century Gothic"/>
              </a:rPr>
              <a:t>TM1</a:t>
            </a:r>
            <a:r>
              <a:rPr lang="en-US" dirty="0" smtClean="0">
                <a:latin typeface="Century Gothic"/>
                <a:cs typeface="Century Gothic"/>
              </a:rPr>
              <a:t> for DIII-D analysis</a:t>
            </a:r>
            <a:endParaRPr dirty="0">
              <a:latin typeface="Century Gothic"/>
              <a:cs typeface="Century Gothic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14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3923884"/>
              </p:ext>
            </p:extLst>
          </p:nvPr>
        </p:nvGraphicFramePr>
        <p:xfrm>
          <a:off x="438723" y="1124315"/>
          <a:ext cx="8582435" cy="30519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5859"/>
                <a:gridCol w="6676576"/>
              </a:tblGrid>
              <a:tr h="165759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CN" sz="2000" b="1" i="0" u="none" strike="noStrike" cap="none" dirty="0" smtClean="0">
                          <a:solidFill>
                            <a:srgbClr val="000090"/>
                          </a:solidFill>
                          <a:latin typeface="Century Gothic"/>
                          <a:ea typeface="+mn-ea"/>
                          <a:cs typeface="Century Gothic"/>
                          <a:sym typeface="Arial"/>
                        </a:rPr>
                        <a:t>Input</a:t>
                      </a:r>
                      <a:endParaRPr lang="en-US" sz="2000" b="1" i="0" u="none" strike="noStrike" cap="none" dirty="0" smtClean="0">
                        <a:solidFill>
                          <a:srgbClr val="000090"/>
                        </a:solidFill>
                        <a:latin typeface="Century Gothic"/>
                        <a:ea typeface="+mn-ea"/>
                        <a:cs typeface="Century Gothic"/>
                        <a:sym typeface="Arial"/>
                      </a:endParaRPr>
                    </a:p>
                    <a:p>
                      <a:pPr algn="ctr"/>
                      <a:r>
                        <a:rPr lang="en-US" altLang="zh-CN" sz="2000" b="1" i="0" u="none" strike="noStrike" cap="none" dirty="0" smtClean="0">
                          <a:solidFill>
                            <a:srgbClr val="000090"/>
                          </a:solidFill>
                          <a:latin typeface="Century Gothic"/>
                          <a:ea typeface="+mn-ea"/>
                          <a:cs typeface="Century Gothic"/>
                          <a:sym typeface="Arial"/>
                        </a:rPr>
                        <a:t>parameters</a:t>
                      </a:r>
                      <a:endParaRPr lang="en-US" sz="2000" b="1" i="0" u="none" strike="noStrike" cap="none" dirty="0">
                        <a:solidFill>
                          <a:srgbClr val="000090"/>
                        </a:solidFill>
                        <a:latin typeface="Century Gothic"/>
                        <a:ea typeface="+mn-ea"/>
                        <a:cs typeface="Century Gothic"/>
                        <a:sym typeface="Arial"/>
                      </a:endParaRPr>
                    </a:p>
                  </a:txBody>
                  <a:tcPr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Bef>
                          <a:spcPts val="600"/>
                        </a:spcBef>
                      </a:pPr>
                      <a:r>
                        <a:rPr lang="en-US" altLang="zh-CN" sz="2000" b="1" i="0" dirty="0" smtClean="0">
                          <a:solidFill>
                            <a:srgbClr val="000000"/>
                          </a:solidFill>
                          <a:latin typeface="Century Gothic"/>
                          <a:cs typeface="Century Gothic"/>
                        </a:rPr>
                        <a:t>Profiles:</a:t>
                      </a:r>
                      <a:r>
                        <a:rPr lang="zh-CN" altLang="en-US" sz="2000" b="1" i="0" dirty="0" smtClean="0">
                          <a:solidFill>
                            <a:srgbClr val="000000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lang="en-US" altLang="zh-CN" sz="2000" b="1" i="1" dirty="0" smtClean="0">
                          <a:solidFill>
                            <a:srgbClr val="000000"/>
                          </a:solidFill>
                          <a:latin typeface="Century Gothic"/>
                          <a:cs typeface="Century Gothic"/>
                        </a:rPr>
                        <a:t>q</a:t>
                      </a:r>
                      <a:r>
                        <a:rPr lang="en-US" altLang="zh-CN" sz="2000" b="1" dirty="0" smtClean="0">
                          <a:solidFill>
                            <a:srgbClr val="000000"/>
                          </a:solidFill>
                          <a:latin typeface="Century Gothic"/>
                          <a:cs typeface="Century Gothic"/>
                        </a:rPr>
                        <a:t>,</a:t>
                      </a:r>
                      <a:r>
                        <a:rPr lang="zh-CN" altLang="en-US" sz="2000" b="1" dirty="0" smtClean="0">
                          <a:solidFill>
                            <a:srgbClr val="000000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lang="zh-CN" altLang="en-US" sz="2000" b="1" i="1" dirty="0" smtClean="0">
                          <a:solidFill>
                            <a:srgbClr val="000000"/>
                          </a:solidFill>
                          <a:latin typeface="Century Gothic"/>
                          <a:ea typeface="Lucida Grande"/>
                          <a:cs typeface="Century Gothic"/>
                        </a:rPr>
                        <a:t>ω</a:t>
                      </a:r>
                      <a:r>
                        <a:rPr lang="en-US" altLang="zh-CN" sz="2000" b="1" baseline="-25000" dirty="0" smtClean="0">
                          <a:solidFill>
                            <a:srgbClr val="000000"/>
                          </a:solidFill>
                          <a:latin typeface="Century Gothic"/>
                          <a:ea typeface="Lucida Grande"/>
                          <a:cs typeface="Century Gothic"/>
                        </a:rPr>
                        <a:t>E</a:t>
                      </a:r>
                      <a:r>
                        <a:rPr lang="en-US" altLang="zh-CN" sz="2000" b="1" dirty="0" smtClean="0">
                          <a:solidFill>
                            <a:srgbClr val="000000"/>
                          </a:solidFill>
                          <a:latin typeface="Century Gothic"/>
                          <a:cs typeface="Century Gothic"/>
                        </a:rPr>
                        <a:t>,</a:t>
                      </a:r>
                      <a:r>
                        <a:rPr lang="zh-CN" altLang="en-US" sz="2000" b="1" dirty="0" smtClean="0">
                          <a:solidFill>
                            <a:srgbClr val="000000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lang="en-US" altLang="zh-CN" sz="2000" b="1" i="1" dirty="0" smtClean="0">
                          <a:solidFill>
                            <a:srgbClr val="000000"/>
                          </a:solidFill>
                          <a:latin typeface="Century Gothic"/>
                          <a:cs typeface="Century Gothic"/>
                        </a:rPr>
                        <a:t>n</a:t>
                      </a:r>
                      <a:r>
                        <a:rPr lang="en-US" altLang="zh-CN" sz="2000" b="1" baseline="-25000" dirty="0" smtClean="0">
                          <a:solidFill>
                            <a:srgbClr val="000000"/>
                          </a:solidFill>
                          <a:latin typeface="Century Gothic"/>
                          <a:cs typeface="Century Gothic"/>
                        </a:rPr>
                        <a:t>e</a:t>
                      </a:r>
                      <a:r>
                        <a:rPr lang="en-US" altLang="zh-CN" sz="2000" b="1" baseline="0" dirty="0" smtClean="0">
                          <a:solidFill>
                            <a:srgbClr val="000000"/>
                          </a:solidFill>
                          <a:latin typeface="Century Gothic"/>
                          <a:cs typeface="Century Gothic"/>
                        </a:rPr>
                        <a:t>,</a:t>
                      </a:r>
                      <a:r>
                        <a:rPr lang="zh-CN" altLang="en-US" sz="2000" b="1" baseline="0" dirty="0" smtClean="0">
                          <a:solidFill>
                            <a:srgbClr val="000000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lang="en-US" altLang="zh-CN" sz="2000" b="1" i="1" baseline="0" dirty="0" err="1" smtClean="0">
                          <a:solidFill>
                            <a:srgbClr val="000000"/>
                          </a:solidFill>
                          <a:latin typeface="Century Gothic"/>
                          <a:cs typeface="Century Gothic"/>
                        </a:rPr>
                        <a:t>T</a:t>
                      </a:r>
                      <a:r>
                        <a:rPr lang="en-US" altLang="zh-CN" sz="2000" b="1" baseline="-25000" dirty="0" err="1" smtClean="0">
                          <a:solidFill>
                            <a:srgbClr val="000000"/>
                          </a:solidFill>
                          <a:latin typeface="Century Gothic"/>
                          <a:cs typeface="Century Gothic"/>
                        </a:rPr>
                        <a:t>e</a:t>
                      </a:r>
                      <a:r>
                        <a:rPr lang="zh-CN" altLang="en-US" sz="2000" b="1" baseline="0" dirty="0" smtClean="0">
                          <a:solidFill>
                            <a:srgbClr val="000000"/>
                          </a:solidFill>
                          <a:latin typeface="Century Gothic"/>
                          <a:cs typeface="Century Gothic"/>
                        </a:rPr>
                        <a:t>                       </a:t>
                      </a:r>
                      <a:r>
                        <a:rPr lang="en-US" altLang="zh-CN" sz="2000" b="1" baseline="0" dirty="0" smtClean="0">
                          <a:solidFill>
                            <a:srgbClr val="000000"/>
                          </a:solidFill>
                          <a:latin typeface="Century Gothic"/>
                          <a:cs typeface="Century Gothic"/>
                        </a:rPr>
                        <a:t>  </a:t>
                      </a:r>
                      <a:r>
                        <a:rPr lang="zh-CN" altLang="en-US" sz="2000" b="1" baseline="0" dirty="0" smtClean="0">
                          <a:solidFill>
                            <a:srgbClr val="000000"/>
                          </a:solidFill>
                          <a:latin typeface="Century Gothic"/>
                          <a:cs typeface="Century Gothic"/>
                          <a:sym typeface="Wingdings"/>
                        </a:rPr>
                        <a:t> </a:t>
                      </a:r>
                      <a:r>
                        <a:rPr lang="en-US" altLang="zh-CN" sz="2000" b="1" baseline="0" dirty="0" err="1" smtClean="0">
                          <a:solidFill>
                            <a:srgbClr val="0000FF"/>
                          </a:solidFill>
                          <a:latin typeface="Century Gothic"/>
                          <a:cs typeface="Century Gothic"/>
                          <a:sym typeface="Wingdings"/>
                        </a:rPr>
                        <a:t>kineticEFIT</a:t>
                      </a:r>
                      <a:endParaRPr lang="en-US" altLang="zh-CN" sz="2000" b="1" baseline="0" dirty="0" smtClean="0">
                        <a:solidFill>
                          <a:srgbClr val="0000FF"/>
                        </a:solidFill>
                        <a:latin typeface="Century Gothic"/>
                        <a:cs typeface="Century Gothic"/>
                      </a:endParaRPr>
                    </a:p>
                    <a:p>
                      <a:pPr>
                        <a:lnSpc>
                          <a:spcPct val="125000"/>
                        </a:lnSpc>
                        <a:spcBef>
                          <a:spcPts val="600"/>
                        </a:spcBef>
                      </a:pPr>
                      <a:r>
                        <a:rPr lang="en-US" altLang="zh-CN" sz="2000" b="1" dirty="0" smtClean="0">
                          <a:solidFill>
                            <a:srgbClr val="000000"/>
                          </a:solidFill>
                          <a:latin typeface="Century Gothic"/>
                          <a:cs typeface="Century Gothic"/>
                        </a:rPr>
                        <a:t>Transport</a:t>
                      </a:r>
                      <a:r>
                        <a:rPr lang="zh-CN" altLang="en-US" sz="2000" b="1" dirty="0" smtClean="0">
                          <a:solidFill>
                            <a:srgbClr val="000000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lang="en-US" altLang="zh-CN" sz="2000" b="1" dirty="0" smtClean="0">
                          <a:solidFill>
                            <a:srgbClr val="000000"/>
                          </a:solidFill>
                          <a:latin typeface="Century Gothic"/>
                          <a:cs typeface="Century Gothic"/>
                        </a:rPr>
                        <a:t>coefficients:</a:t>
                      </a:r>
                      <a:r>
                        <a:rPr lang="zh-CN" altLang="en-US" sz="2000" b="1" dirty="0" smtClean="0">
                          <a:solidFill>
                            <a:srgbClr val="000000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lang="zh-CN" altLang="zh-CN" sz="2000" b="1" dirty="0" smtClean="0">
                          <a:solidFill>
                            <a:srgbClr val="000000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lang="zh-CN" altLang="en-US" sz="2000" b="1" dirty="0" smtClean="0">
                          <a:solidFill>
                            <a:srgbClr val="000000"/>
                          </a:solidFill>
                          <a:latin typeface="Century Gothic"/>
                          <a:cs typeface="Century Gothic"/>
                        </a:rPr>
                        <a:t>           </a:t>
                      </a:r>
                      <a:r>
                        <a:rPr lang="zh-CN" altLang="en-US" sz="2000" b="1" dirty="0" smtClean="0">
                          <a:solidFill>
                            <a:srgbClr val="000000"/>
                          </a:solidFill>
                          <a:latin typeface="Century Gothic"/>
                          <a:cs typeface="Century Gothic"/>
                          <a:sym typeface="Wingdings"/>
                        </a:rPr>
                        <a:t> </a:t>
                      </a:r>
                      <a:r>
                        <a:rPr lang="en-US" altLang="zh-CN" sz="2000" b="1" dirty="0" smtClean="0">
                          <a:solidFill>
                            <a:srgbClr val="FF0000"/>
                          </a:solidFill>
                          <a:latin typeface="Century Gothic"/>
                          <a:cs typeface="Century Gothic"/>
                          <a:sym typeface="Wingdings"/>
                        </a:rPr>
                        <a:t>TRANSP *</a:t>
                      </a:r>
                      <a:endParaRPr lang="en-US" altLang="zh-CN" sz="2000" b="1" dirty="0" smtClean="0">
                        <a:solidFill>
                          <a:srgbClr val="FF0000"/>
                        </a:solidFill>
                        <a:latin typeface="Century Gothic"/>
                        <a:cs typeface="Century Gothic"/>
                        <a:sym typeface="Arial"/>
                      </a:endParaRPr>
                    </a:p>
                    <a:p>
                      <a:pPr>
                        <a:lnSpc>
                          <a:spcPct val="125000"/>
                        </a:lnSpc>
                        <a:spcBef>
                          <a:spcPts val="600"/>
                        </a:spcBef>
                      </a:pPr>
                      <a:r>
                        <a:rPr lang="en-US" altLang="zh-CN" sz="2000" b="1" dirty="0" smtClean="0">
                          <a:solidFill>
                            <a:srgbClr val="000000"/>
                          </a:solidFill>
                          <a:latin typeface="Century Gothic"/>
                          <a:cs typeface="Century Gothic"/>
                          <a:sym typeface="Arial"/>
                        </a:rPr>
                        <a:t>RMP</a:t>
                      </a:r>
                      <a:r>
                        <a:rPr lang="zh-CN" altLang="en-US" sz="2000" b="1" dirty="0" smtClean="0">
                          <a:solidFill>
                            <a:srgbClr val="000000"/>
                          </a:solidFill>
                          <a:latin typeface="Century Gothic"/>
                          <a:cs typeface="Century Gothic"/>
                          <a:sym typeface="Arial"/>
                        </a:rPr>
                        <a:t> </a:t>
                      </a:r>
                      <a:r>
                        <a:rPr lang="en-US" altLang="zh-CN" sz="2000" b="1" dirty="0" smtClean="0">
                          <a:solidFill>
                            <a:srgbClr val="000000"/>
                          </a:solidFill>
                          <a:latin typeface="Century Gothic"/>
                          <a:cs typeface="Century Gothic"/>
                          <a:sym typeface="Arial"/>
                        </a:rPr>
                        <a:t>amplitude</a:t>
                      </a:r>
                      <a:r>
                        <a:rPr lang="zh-CN" altLang="en-US" sz="2000" b="1" dirty="0" smtClean="0">
                          <a:solidFill>
                            <a:srgbClr val="000000"/>
                          </a:solidFill>
                          <a:latin typeface="Century Gothic"/>
                          <a:cs typeface="Century Gothic"/>
                          <a:sym typeface="Arial"/>
                        </a:rPr>
                        <a:t> </a:t>
                      </a:r>
                      <a:r>
                        <a:rPr lang="en-US" altLang="zh-CN" sz="2000" b="1" dirty="0" smtClean="0">
                          <a:solidFill>
                            <a:srgbClr val="000000"/>
                          </a:solidFill>
                          <a:latin typeface="Century Gothic"/>
                          <a:cs typeface="Century Gothic"/>
                          <a:sym typeface="Arial"/>
                        </a:rPr>
                        <a:t>at</a:t>
                      </a:r>
                      <a:r>
                        <a:rPr lang="zh-CN" altLang="en-US" sz="2000" b="1" dirty="0" smtClean="0">
                          <a:solidFill>
                            <a:srgbClr val="000000"/>
                          </a:solidFill>
                          <a:latin typeface="Century Gothic"/>
                          <a:cs typeface="Century Gothic"/>
                          <a:sym typeface="Arial"/>
                        </a:rPr>
                        <a:t> </a:t>
                      </a:r>
                      <a:r>
                        <a:rPr lang="en-US" altLang="zh-CN" sz="2000" b="1" dirty="0" smtClean="0">
                          <a:solidFill>
                            <a:srgbClr val="000000"/>
                          </a:solidFill>
                          <a:latin typeface="Century Gothic"/>
                          <a:cs typeface="Century Gothic"/>
                          <a:sym typeface="Arial"/>
                        </a:rPr>
                        <a:t>plasma</a:t>
                      </a:r>
                      <a:r>
                        <a:rPr lang="zh-CN" altLang="en-US" sz="2000" b="1" dirty="0" smtClean="0">
                          <a:solidFill>
                            <a:srgbClr val="000000"/>
                          </a:solidFill>
                          <a:latin typeface="Century Gothic"/>
                          <a:cs typeface="Century Gothic"/>
                          <a:sym typeface="Arial"/>
                        </a:rPr>
                        <a:t> </a:t>
                      </a:r>
                      <a:r>
                        <a:rPr lang="en-US" altLang="zh-CN" sz="2000" b="1" dirty="0" smtClean="0">
                          <a:solidFill>
                            <a:srgbClr val="000000"/>
                          </a:solidFill>
                          <a:latin typeface="Century Gothic"/>
                          <a:cs typeface="Century Gothic"/>
                          <a:sym typeface="Arial"/>
                        </a:rPr>
                        <a:t>edge</a:t>
                      </a:r>
                      <a:r>
                        <a:rPr lang="zh-CN" altLang="en-US" sz="2000" b="1" dirty="0" smtClean="0">
                          <a:solidFill>
                            <a:srgbClr val="000000"/>
                          </a:solidFill>
                          <a:latin typeface="Century Gothic"/>
                          <a:cs typeface="Century Gothic"/>
                          <a:sym typeface="Arial"/>
                        </a:rPr>
                        <a:t>     </a:t>
                      </a:r>
                      <a:r>
                        <a:rPr lang="zh-CN" altLang="en-US" sz="2000" b="1" dirty="0" smtClean="0">
                          <a:solidFill>
                            <a:srgbClr val="000000"/>
                          </a:solidFill>
                          <a:latin typeface="Century Gothic"/>
                          <a:cs typeface="Century Gothic"/>
                          <a:sym typeface="Wingdings"/>
                        </a:rPr>
                        <a:t> </a:t>
                      </a:r>
                      <a:r>
                        <a:rPr lang="en-US" altLang="zh-CN" sz="2000" b="1" dirty="0" smtClean="0">
                          <a:solidFill>
                            <a:srgbClr val="008000"/>
                          </a:solidFill>
                          <a:latin typeface="Century Gothic"/>
                          <a:cs typeface="Century Gothic"/>
                          <a:sym typeface="Wingdings"/>
                        </a:rPr>
                        <a:t>GPEC (</a:t>
                      </a:r>
                      <a:r>
                        <a:rPr lang="en-US" altLang="zh-CN" sz="2000" b="1" dirty="0" err="1" smtClean="0">
                          <a:solidFill>
                            <a:srgbClr val="008000"/>
                          </a:solidFill>
                          <a:latin typeface="Century Gothic"/>
                          <a:cs typeface="Century Gothic"/>
                          <a:sym typeface="Wingdings"/>
                        </a:rPr>
                        <a:t>B</a:t>
                      </a:r>
                      <a:r>
                        <a:rPr lang="en-US" altLang="zh-CN" sz="2000" b="1" baseline="-25000" dirty="0" err="1" smtClean="0">
                          <a:solidFill>
                            <a:srgbClr val="008000"/>
                          </a:solidFill>
                          <a:latin typeface="Century Gothic"/>
                          <a:cs typeface="Century Gothic"/>
                          <a:sym typeface="Wingdings"/>
                        </a:rPr>
                        <a:t>v</a:t>
                      </a:r>
                      <a:r>
                        <a:rPr lang="en-US" altLang="zh-CN" sz="2000" b="1" baseline="0" dirty="0" err="1" smtClean="0">
                          <a:solidFill>
                            <a:srgbClr val="008000"/>
                          </a:solidFill>
                          <a:latin typeface="Century Gothic"/>
                          <a:cs typeface="Century Gothic"/>
                          <a:sym typeface="Wingdings"/>
                        </a:rPr>
                        <a:t>+B</a:t>
                      </a:r>
                      <a:r>
                        <a:rPr lang="en-US" altLang="zh-CN" sz="2000" b="1" baseline="-25000" dirty="0" err="1" smtClean="0">
                          <a:solidFill>
                            <a:srgbClr val="008000"/>
                          </a:solidFill>
                          <a:latin typeface="Century Gothic"/>
                          <a:cs typeface="Century Gothic"/>
                          <a:sym typeface="Wingdings"/>
                        </a:rPr>
                        <a:t>res</a:t>
                      </a:r>
                      <a:r>
                        <a:rPr lang="en-US" altLang="zh-CN" sz="2000" b="1" dirty="0" smtClean="0">
                          <a:solidFill>
                            <a:srgbClr val="008000"/>
                          </a:solidFill>
                          <a:latin typeface="Century Gothic"/>
                          <a:cs typeface="Century Gothic"/>
                          <a:sym typeface="Wingdings"/>
                        </a:rPr>
                        <a:t>)</a:t>
                      </a:r>
                    </a:p>
                    <a:p>
                      <a:pPr>
                        <a:lnSpc>
                          <a:spcPct val="125000"/>
                        </a:lnSpc>
                        <a:spcBef>
                          <a:spcPts val="600"/>
                        </a:spcBef>
                      </a:pPr>
                      <a:r>
                        <a:rPr lang="en-US" altLang="zh-CN" sz="2000" b="1" dirty="0" smtClean="0">
                          <a:solidFill>
                            <a:srgbClr val="000000"/>
                          </a:solidFill>
                          <a:latin typeface="Century Gothic"/>
                          <a:cs typeface="Century Gothic"/>
                          <a:sym typeface="Wingdings"/>
                        </a:rPr>
                        <a:t>Other</a:t>
                      </a:r>
                      <a:r>
                        <a:rPr lang="zh-CN" altLang="en-US" sz="2000" b="1" dirty="0" smtClean="0">
                          <a:solidFill>
                            <a:srgbClr val="000000"/>
                          </a:solidFill>
                          <a:latin typeface="Century Gothic"/>
                          <a:cs typeface="Century Gothic"/>
                          <a:sym typeface="Wingdings"/>
                        </a:rPr>
                        <a:t> </a:t>
                      </a:r>
                      <a:r>
                        <a:rPr lang="en-US" altLang="zh-CN" sz="2000" b="1" dirty="0" smtClean="0">
                          <a:solidFill>
                            <a:srgbClr val="000000"/>
                          </a:solidFill>
                          <a:latin typeface="Century Gothic"/>
                          <a:cs typeface="Century Gothic"/>
                          <a:sym typeface="Wingdings"/>
                        </a:rPr>
                        <a:t>parameters</a:t>
                      </a:r>
                      <a:r>
                        <a:rPr lang="zh-CN" altLang="en-US" sz="2000" b="1" dirty="0" smtClean="0">
                          <a:solidFill>
                            <a:srgbClr val="000000"/>
                          </a:solidFill>
                          <a:latin typeface="Century Gothic"/>
                          <a:cs typeface="Century Gothic"/>
                          <a:sym typeface="Wingdings"/>
                        </a:rPr>
                        <a:t> </a:t>
                      </a:r>
                      <a:r>
                        <a:rPr lang="en-US" altLang="zh-CN" sz="2000" b="1" dirty="0" smtClean="0">
                          <a:solidFill>
                            <a:srgbClr val="000000"/>
                          </a:solidFill>
                          <a:latin typeface="Century Gothic"/>
                          <a:cs typeface="Century Gothic"/>
                          <a:sym typeface="Wingdings"/>
                        </a:rPr>
                        <a:t>derived</a:t>
                      </a:r>
                      <a:r>
                        <a:rPr lang="zh-CN" altLang="en-US" sz="2000" b="1" dirty="0" smtClean="0">
                          <a:solidFill>
                            <a:srgbClr val="000000"/>
                          </a:solidFill>
                          <a:latin typeface="Century Gothic"/>
                          <a:cs typeface="Century Gothic"/>
                          <a:sym typeface="Wingdings"/>
                        </a:rPr>
                        <a:t> </a:t>
                      </a:r>
                      <a:r>
                        <a:rPr lang="en-US" altLang="zh-CN" sz="2000" b="1" dirty="0" smtClean="0">
                          <a:solidFill>
                            <a:srgbClr val="000000"/>
                          </a:solidFill>
                          <a:latin typeface="Century Gothic"/>
                          <a:cs typeface="Century Gothic"/>
                          <a:sym typeface="Wingdings"/>
                        </a:rPr>
                        <a:t>from</a:t>
                      </a:r>
                      <a:r>
                        <a:rPr lang="zh-CN" altLang="en-US" sz="2000" b="1" dirty="0" smtClean="0">
                          <a:solidFill>
                            <a:srgbClr val="000000"/>
                          </a:solidFill>
                          <a:latin typeface="Century Gothic"/>
                          <a:cs typeface="Century Gothic"/>
                          <a:sym typeface="Wingdings"/>
                        </a:rPr>
                        <a:t> </a:t>
                      </a:r>
                      <a:r>
                        <a:rPr lang="en-US" altLang="zh-CN" sz="2000" b="1" dirty="0" smtClean="0">
                          <a:solidFill>
                            <a:srgbClr val="000000"/>
                          </a:solidFill>
                          <a:latin typeface="Century Gothic"/>
                          <a:cs typeface="Century Gothic"/>
                          <a:sym typeface="Wingdings"/>
                        </a:rPr>
                        <a:t>the</a:t>
                      </a:r>
                      <a:r>
                        <a:rPr lang="zh-CN" altLang="en-US" sz="2000" b="1" dirty="0" smtClean="0">
                          <a:solidFill>
                            <a:srgbClr val="000000"/>
                          </a:solidFill>
                          <a:latin typeface="Century Gothic"/>
                          <a:cs typeface="Century Gothic"/>
                          <a:sym typeface="Wingdings"/>
                        </a:rPr>
                        <a:t> </a:t>
                      </a:r>
                      <a:r>
                        <a:rPr lang="en-US" altLang="zh-CN" sz="2000" b="1" dirty="0" smtClean="0">
                          <a:solidFill>
                            <a:srgbClr val="000000"/>
                          </a:solidFill>
                          <a:latin typeface="Century Gothic"/>
                          <a:cs typeface="Century Gothic"/>
                          <a:sym typeface="Wingdings"/>
                        </a:rPr>
                        <a:t>profiles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0787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0" i="0" u="none" strike="noStrike" cap="none" dirty="0" smtClean="0">
                          <a:solidFill>
                            <a:srgbClr val="000090"/>
                          </a:solidFill>
                          <a:latin typeface="Century Gothic"/>
                          <a:ea typeface="+mn-ea"/>
                          <a:cs typeface="Century Gothic"/>
                          <a:sym typeface="Arial"/>
                        </a:rPr>
                        <a:t> </a:t>
                      </a:r>
                      <a:r>
                        <a:rPr lang="en-US" altLang="zh-CN" sz="2000" b="1" i="0" u="none" strike="noStrike" cap="none" dirty="0" smtClean="0">
                          <a:solidFill>
                            <a:srgbClr val="000090"/>
                          </a:solidFill>
                          <a:latin typeface="Century Gothic"/>
                          <a:ea typeface="+mn-ea"/>
                          <a:cs typeface="Century Gothic"/>
                          <a:sym typeface="Arial"/>
                        </a:rPr>
                        <a:t>Output</a:t>
                      </a:r>
                      <a:r>
                        <a:rPr lang="zh-CN" altLang="en-US" sz="2000" b="1" dirty="0" smtClean="0">
                          <a:solidFill>
                            <a:srgbClr val="000090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lang="en-US" altLang="zh-CN" sz="2000" b="1" dirty="0" smtClean="0">
                          <a:solidFill>
                            <a:srgbClr val="000090"/>
                          </a:solidFill>
                          <a:latin typeface="Century Gothic"/>
                          <a:cs typeface="Century Gothic"/>
                        </a:rPr>
                        <a:t>parameters</a:t>
                      </a:r>
                      <a:br>
                        <a:rPr lang="en-US" altLang="zh-CN" sz="2000" b="1" dirty="0" smtClean="0">
                          <a:solidFill>
                            <a:srgbClr val="000090"/>
                          </a:solidFill>
                          <a:latin typeface="Century Gothic"/>
                          <a:cs typeface="Century Gothic"/>
                        </a:rPr>
                      </a:br>
                      <a:r>
                        <a:rPr lang="zh-CN" altLang="en-US" sz="2000" b="1" dirty="0" smtClean="0">
                          <a:solidFill>
                            <a:srgbClr val="000090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lang="en-US" altLang="zh-CN" sz="2000" b="1" dirty="0" smtClean="0">
                          <a:solidFill>
                            <a:srgbClr val="000090"/>
                          </a:solidFill>
                          <a:latin typeface="Century Gothic"/>
                          <a:cs typeface="Century Gothic"/>
                        </a:rPr>
                        <a:t>m/n=0</a:t>
                      </a:r>
                      <a:r>
                        <a:rPr lang="zh-CN" altLang="en-US" sz="2000" b="1" dirty="0" smtClean="0">
                          <a:solidFill>
                            <a:srgbClr val="000090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lang="en-US" altLang="zh-CN" sz="2000" b="1" dirty="0" smtClean="0">
                          <a:solidFill>
                            <a:srgbClr val="000090"/>
                          </a:solidFill>
                          <a:latin typeface="Century Gothic"/>
                          <a:cs typeface="Century Gothic"/>
                        </a:rPr>
                        <a:t>&amp;</a:t>
                      </a:r>
                      <a:r>
                        <a:rPr lang="zh-CN" altLang="en-US" sz="2000" b="1" dirty="0" smtClean="0">
                          <a:solidFill>
                            <a:srgbClr val="000090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lang="en-US" altLang="zh-CN" sz="2000" b="1" dirty="0" smtClean="0">
                          <a:solidFill>
                            <a:srgbClr val="000090"/>
                          </a:solidFill>
                          <a:latin typeface="Century Gothic"/>
                          <a:cs typeface="Century Gothic"/>
                        </a:rPr>
                        <a:t>≠0</a:t>
                      </a:r>
                      <a:endParaRPr lang="en-US" sz="2000" b="1" dirty="0">
                        <a:latin typeface="Century Gothic"/>
                        <a:cs typeface="Century Gothic"/>
                      </a:endParaRPr>
                    </a:p>
                  </a:txBody>
                  <a:tcPr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000" b="1" dirty="0" smtClean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Profiles:</a:t>
                      </a:r>
                      <a:r>
                        <a:rPr lang="zh-CN" altLang="en-US" sz="2000" b="1" dirty="0" smtClean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lang="en-US" altLang="zh-CN" sz="2000" b="1" i="1" dirty="0" smtClean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j</a:t>
                      </a:r>
                      <a:r>
                        <a:rPr lang="en-US" altLang="zh-CN" sz="2000" b="1" dirty="0" smtClean="0">
                          <a:solidFill>
                            <a:srgbClr val="000000"/>
                          </a:solidFill>
                          <a:latin typeface="Century Gothic"/>
                          <a:cs typeface="Century Gothic"/>
                        </a:rPr>
                        <a:t>,</a:t>
                      </a:r>
                      <a:r>
                        <a:rPr lang="zh-CN" altLang="en-US" sz="2000" b="1" dirty="0" smtClean="0">
                          <a:solidFill>
                            <a:srgbClr val="000000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lang="zh-CN" altLang="en-US" sz="2000" b="1" i="1" dirty="0" smtClean="0">
                          <a:solidFill>
                            <a:srgbClr val="000000"/>
                          </a:solidFill>
                          <a:latin typeface="Century Gothic"/>
                          <a:ea typeface="Lucida Grande"/>
                          <a:cs typeface="Century Gothic"/>
                        </a:rPr>
                        <a:t>ω</a:t>
                      </a:r>
                      <a:r>
                        <a:rPr lang="en-US" altLang="zh-CN" sz="2000" b="1" baseline="-25000" dirty="0" smtClean="0">
                          <a:solidFill>
                            <a:srgbClr val="000000"/>
                          </a:solidFill>
                          <a:latin typeface="Century Gothic"/>
                          <a:ea typeface="Lucida Grande"/>
                          <a:cs typeface="Century Gothic"/>
                        </a:rPr>
                        <a:t>E</a:t>
                      </a:r>
                      <a:r>
                        <a:rPr lang="en-US" altLang="zh-CN" sz="2000" b="1" dirty="0" smtClean="0">
                          <a:solidFill>
                            <a:srgbClr val="000000"/>
                          </a:solidFill>
                          <a:latin typeface="Century Gothic"/>
                          <a:cs typeface="Century Gothic"/>
                        </a:rPr>
                        <a:t>,</a:t>
                      </a:r>
                      <a:r>
                        <a:rPr lang="zh-CN" altLang="en-US" sz="2000" b="1" dirty="0" smtClean="0">
                          <a:solidFill>
                            <a:srgbClr val="000000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lang="en-US" altLang="zh-CN" sz="2000" b="1" i="1" dirty="0" smtClean="0">
                          <a:solidFill>
                            <a:srgbClr val="000000"/>
                          </a:solidFill>
                          <a:latin typeface="Century Gothic"/>
                          <a:cs typeface="Century Gothic"/>
                        </a:rPr>
                        <a:t>n</a:t>
                      </a:r>
                      <a:r>
                        <a:rPr lang="en-US" altLang="zh-CN" sz="2000" b="1" baseline="-25000" dirty="0" smtClean="0">
                          <a:solidFill>
                            <a:srgbClr val="000000"/>
                          </a:solidFill>
                          <a:latin typeface="Century Gothic"/>
                          <a:cs typeface="Century Gothic"/>
                        </a:rPr>
                        <a:t>e</a:t>
                      </a:r>
                      <a:r>
                        <a:rPr lang="en-US" altLang="zh-CN" sz="2000" b="1" baseline="0" dirty="0" smtClean="0">
                          <a:solidFill>
                            <a:srgbClr val="000000"/>
                          </a:solidFill>
                          <a:latin typeface="Century Gothic"/>
                          <a:cs typeface="Century Gothic"/>
                        </a:rPr>
                        <a:t>,</a:t>
                      </a:r>
                      <a:r>
                        <a:rPr lang="zh-CN" altLang="en-US" sz="2000" b="1" baseline="0" dirty="0" smtClean="0">
                          <a:solidFill>
                            <a:srgbClr val="000000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lang="en-US" altLang="zh-CN" sz="2000" b="1" i="1" baseline="0" dirty="0" err="1" smtClean="0">
                          <a:solidFill>
                            <a:srgbClr val="000000"/>
                          </a:solidFill>
                          <a:latin typeface="Century Gothic"/>
                          <a:cs typeface="Century Gothic"/>
                        </a:rPr>
                        <a:t>T</a:t>
                      </a:r>
                      <a:r>
                        <a:rPr lang="en-US" altLang="zh-CN" sz="2000" b="1" baseline="-25000" dirty="0" err="1" smtClean="0">
                          <a:solidFill>
                            <a:srgbClr val="000000"/>
                          </a:solidFill>
                          <a:latin typeface="Century Gothic"/>
                          <a:cs typeface="Century Gothic"/>
                        </a:rPr>
                        <a:t>e</a:t>
                      </a:r>
                      <a:r>
                        <a:rPr lang="en-US" altLang="zh-CN" sz="2000" b="1" baseline="0" dirty="0" smtClean="0">
                          <a:solidFill>
                            <a:srgbClr val="000000"/>
                          </a:solidFill>
                          <a:latin typeface="Century Gothic"/>
                          <a:cs typeface="Century Gothic"/>
                        </a:rPr>
                        <a:t>,</a:t>
                      </a:r>
                      <a:r>
                        <a:rPr lang="zh-CN" altLang="en-US" sz="2000" b="1" baseline="0" dirty="0" smtClean="0">
                          <a:solidFill>
                            <a:srgbClr val="000000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lang="en-US" altLang="zh-CN" sz="2000" b="1" i="1" baseline="0" dirty="0" err="1" smtClean="0">
                          <a:solidFill>
                            <a:srgbClr val="000000"/>
                          </a:solidFill>
                          <a:latin typeface="Century Gothic"/>
                          <a:ea typeface="Lucida Grande"/>
                          <a:cs typeface="Century Gothic"/>
                        </a:rPr>
                        <a:t>ψ</a:t>
                      </a:r>
                      <a:endParaRPr lang="en-US" altLang="zh-CN" sz="2000" b="1" dirty="0" smtClean="0"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  <a:p>
                      <a:pPr algn="l">
                        <a:spcBef>
                          <a:spcPts val="600"/>
                        </a:spcBef>
                      </a:pPr>
                      <a:r>
                        <a:rPr lang="en-US" altLang="zh-CN" sz="2000" b="1" dirty="0" smtClean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Other</a:t>
                      </a:r>
                      <a:r>
                        <a:rPr lang="zh-CN" altLang="en-US" sz="2000" b="1" dirty="0" smtClean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lang="en-US" altLang="zh-CN" sz="2000" b="1" dirty="0" smtClean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derived</a:t>
                      </a:r>
                      <a:r>
                        <a:rPr lang="zh-CN" altLang="en-US" sz="2000" b="1" dirty="0" smtClean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lang="en-US" altLang="zh-CN" sz="2000" b="1" dirty="0" smtClean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quantities:</a:t>
                      </a:r>
                      <a:r>
                        <a:rPr lang="zh-CN" altLang="en-US" sz="2000" b="0" dirty="0" smtClean="0">
                          <a:solidFill>
                            <a:schemeClr val="dk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lang="en-US" altLang="zh-CN" sz="2000" b="1" dirty="0" smtClean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island</a:t>
                      </a:r>
                      <a:r>
                        <a:rPr lang="zh-CN" altLang="en-US" sz="2000" b="1" dirty="0" smtClean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lang="en-US" altLang="zh-CN" sz="2000" b="1" dirty="0" smtClean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width</a:t>
                      </a:r>
                      <a:r>
                        <a:rPr lang="zh-CN" altLang="en-US" sz="2000" b="1" dirty="0" smtClean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lang="en-US" altLang="zh-CN" sz="2000" b="1" i="1" dirty="0" smtClean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W</a:t>
                      </a:r>
                      <a:r>
                        <a:rPr lang="en-US" altLang="zh-CN" sz="2000" b="1" dirty="0" smtClean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,</a:t>
                      </a:r>
                      <a:r>
                        <a:rPr lang="zh-CN" altLang="en-US" sz="2000" b="1" dirty="0" smtClean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lang="en-US" altLang="zh-CN" sz="2000" b="1" dirty="0" smtClean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growth</a:t>
                      </a:r>
                      <a:r>
                        <a:rPr lang="zh-CN" altLang="en-US" sz="2000" b="1" dirty="0" smtClean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lang="en-US" altLang="zh-CN" sz="2000" b="1" dirty="0" smtClean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rate</a:t>
                      </a:r>
                      <a:r>
                        <a:rPr lang="zh-CN" altLang="en-US" sz="2000" b="1" dirty="0" smtClean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lang="zh-CN" altLang="en-US" sz="2000" b="1" i="1" dirty="0" smtClean="0">
                          <a:solidFill>
                            <a:schemeClr val="tx1"/>
                          </a:solidFill>
                          <a:latin typeface="Century Gothic"/>
                          <a:ea typeface="Lucida Grande"/>
                          <a:cs typeface="Century Gothic"/>
                        </a:rPr>
                        <a:t>γ</a:t>
                      </a:r>
                      <a:r>
                        <a:rPr lang="en-US" altLang="zh-CN" sz="2000" b="1" i="0" dirty="0" smtClean="0">
                          <a:solidFill>
                            <a:schemeClr val="tx1"/>
                          </a:solidFill>
                          <a:latin typeface="Century Gothic"/>
                          <a:ea typeface="Lucida Grande"/>
                          <a:cs typeface="Century Gothic"/>
                        </a:rPr>
                        <a:t>,</a:t>
                      </a:r>
                      <a:r>
                        <a:rPr lang="zh-CN" altLang="en-US" sz="2000" b="1" i="0" dirty="0" smtClean="0">
                          <a:solidFill>
                            <a:schemeClr val="tx1"/>
                          </a:solidFill>
                          <a:latin typeface="Century Gothic"/>
                          <a:ea typeface="Lucida Grande"/>
                          <a:cs typeface="Century Gothic"/>
                        </a:rPr>
                        <a:t> </a:t>
                      </a:r>
                      <a:r>
                        <a:rPr lang="en-US" altLang="zh-CN" sz="2000" b="1" i="0" dirty="0" smtClean="0">
                          <a:solidFill>
                            <a:schemeClr val="tx1"/>
                          </a:solidFill>
                          <a:latin typeface="Century Gothic"/>
                          <a:ea typeface="Lucida Grande"/>
                          <a:cs typeface="Century Gothic"/>
                        </a:rPr>
                        <a:t>phase,</a:t>
                      </a:r>
                      <a:r>
                        <a:rPr lang="zh-CN" altLang="en-US" sz="2000" b="1" i="0" dirty="0" smtClean="0">
                          <a:solidFill>
                            <a:schemeClr val="tx1"/>
                          </a:solidFill>
                          <a:latin typeface="Century Gothic"/>
                          <a:ea typeface="Lucida Grande"/>
                          <a:cs typeface="Century Gothic"/>
                        </a:rPr>
                        <a:t> </a:t>
                      </a:r>
                      <a:r>
                        <a:rPr lang="en-US" altLang="zh-CN" sz="2000" b="1" i="0" dirty="0" smtClean="0">
                          <a:solidFill>
                            <a:schemeClr val="tx1"/>
                          </a:solidFill>
                          <a:latin typeface="Century Gothic"/>
                          <a:ea typeface="Lucida Grande"/>
                          <a:cs typeface="Century Gothic"/>
                        </a:rPr>
                        <a:t>plasma</a:t>
                      </a:r>
                      <a:r>
                        <a:rPr lang="zh-CN" altLang="en-US" sz="2000" b="1" i="0" dirty="0" smtClean="0">
                          <a:solidFill>
                            <a:schemeClr val="tx1"/>
                          </a:solidFill>
                          <a:latin typeface="Century Gothic"/>
                          <a:ea typeface="Lucida Grande"/>
                          <a:cs typeface="Century Gothic"/>
                        </a:rPr>
                        <a:t> </a:t>
                      </a:r>
                      <a:r>
                        <a:rPr lang="en-US" altLang="zh-CN" sz="2000" b="1" i="0" dirty="0" smtClean="0">
                          <a:solidFill>
                            <a:schemeClr val="tx1"/>
                          </a:solidFill>
                          <a:latin typeface="Century Gothic"/>
                          <a:ea typeface="Lucida Grande"/>
                          <a:cs typeface="Century Gothic"/>
                        </a:rPr>
                        <a:t>response,</a:t>
                      </a:r>
                      <a:r>
                        <a:rPr lang="zh-CN" altLang="en-US" sz="2000" b="1" i="0" dirty="0" smtClean="0">
                          <a:solidFill>
                            <a:schemeClr val="tx1"/>
                          </a:solidFill>
                          <a:latin typeface="Century Gothic"/>
                          <a:ea typeface="Lucida Grande"/>
                          <a:cs typeface="Century Gothic"/>
                        </a:rPr>
                        <a:t> </a:t>
                      </a:r>
                      <a:r>
                        <a:rPr lang="en-US" altLang="zh-CN" sz="2000" b="1" i="0" dirty="0" smtClean="0">
                          <a:solidFill>
                            <a:schemeClr val="tx1"/>
                          </a:solidFill>
                          <a:latin typeface="Century Gothic"/>
                          <a:ea typeface="Lucida Grande"/>
                          <a:cs typeface="Century Gothic"/>
                        </a:rPr>
                        <a:t>et</a:t>
                      </a:r>
                      <a:r>
                        <a:rPr lang="zh-CN" altLang="en-US" sz="2000" b="1" i="0" dirty="0" smtClean="0">
                          <a:solidFill>
                            <a:schemeClr val="tx1"/>
                          </a:solidFill>
                          <a:latin typeface="Century Gothic"/>
                          <a:ea typeface="Lucida Grande"/>
                          <a:cs typeface="Century Gothic"/>
                        </a:rPr>
                        <a:t>c</a:t>
                      </a:r>
                      <a:endParaRPr lang="en-US" sz="2000" b="1" i="1" dirty="0" smtClean="0"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4360175"/>
              </p:ext>
            </p:extLst>
          </p:nvPr>
        </p:nvGraphicFramePr>
        <p:xfrm>
          <a:off x="5111681" y="1629289"/>
          <a:ext cx="1293812" cy="430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711" name="Equation" r:id="rId4" imgW="723900" imgH="241300" progId="Equation.DSMT4">
                  <p:embed/>
                </p:oleObj>
              </mc:Choice>
              <mc:Fallback>
                <p:oleObj name="Equation" r:id="rId4" imgW="723900" imgH="2413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111681" y="1629289"/>
                        <a:ext cx="1293812" cy="4302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3624023"/>
              </p:ext>
            </p:extLst>
          </p:nvPr>
        </p:nvGraphicFramePr>
        <p:xfrm>
          <a:off x="790504" y="4339698"/>
          <a:ext cx="1406805" cy="4166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712" name="Equation" r:id="rId6" imgW="812800" imgH="241300" progId="Equation.DSMT4">
                  <p:embed/>
                </p:oleObj>
              </mc:Choice>
              <mc:Fallback>
                <p:oleObj name="Equation" r:id="rId6" imgW="812800" imgH="2413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90504" y="4339698"/>
                        <a:ext cx="1406805" cy="4166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1001519"/>
              </p:ext>
            </p:extLst>
          </p:nvPr>
        </p:nvGraphicFramePr>
        <p:xfrm>
          <a:off x="4763429" y="5241127"/>
          <a:ext cx="395288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713" name="Equation" r:id="rId8" imgW="228600" imgH="241300" progId="Equation.DSMT4">
                  <p:embed/>
                </p:oleObj>
              </mc:Choice>
              <mc:Fallback>
                <p:oleObj name="Equation" r:id="rId8" imgW="228600" imgH="2413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763429" y="5241127"/>
                        <a:ext cx="395288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/>
        </p:nvSpPr>
        <p:spPr>
          <a:xfrm>
            <a:off x="1886531" y="6242506"/>
            <a:ext cx="378691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entury Gothic"/>
                <a:cs typeface="Century Gothic"/>
              </a:rPr>
              <a:t>Porter</a:t>
            </a:r>
            <a:r>
              <a:rPr lang="en-US" sz="1600" dirty="0">
                <a:latin typeface="Century Gothic"/>
                <a:cs typeface="Century Gothic"/>
              </a:rPr>
              <a:t>, G. </a:t>
            </a:r>
            <a:r>
              <a:rPr lang="en-US" sz="1600" dirty="0" smtClean="0">
                <a:latin typeface="Century Gothic"/>
                <a:cs typeface="Century Gothic"/>
              </a:rPr>
              <a:t>D. </a:t>
            </a:r>
            <a:r>
              <a:rPr lang="en-US" altLang="zh-CN" sz="1600" dirty="0" smtClean="0">
                <a:latin typeface="Century Gothic"/>
                <a:cs typeface="Century Gothic"/>
              </a:rPr>
              <a:t>POP </a:t>
            </a:r>
            <a:r>
              <a:rPr lang="en-US" sz="1600" b="1" dirty="0" smtClean="0">
                <a:latin typeface="Century Gothic"/>
                <a:cs typeface="Century Gothic"/>
              </a:rPr>
              <a:t>5</a:t>
            </a:r>
            <a:r>
              <a:rPr lang="en-US" sz="1600" dirty="0" smtClean="0">
                <a:latin typeface="Century Gothic"/>
                <a:cs typeface="Century Gothic"/>
              </a:rPr>
              <a:t>, </a:t>
            </a:r>
            <a:r>
              <a:rPr lang="is-IS" sz="1600" dirty="0" smtClean="0">
                <a:latin typeface="Century Gothic"/>
                <a:cs typeface="Century Gothic"/>
              </a:rPr>
              <a:t>4311 </a:t>
            </a:r>
            <a:r>
              <a:rPr lang="is-IS" sz="1600" dirty="0">
                <a:latin typeface="Century Gothic"/>
                <a:cs typeface="Century Gothic"/>
              </a:rPr>
              <a:t>(1998</a:t>
            </a:r>
            <a:r>
              <a:rPr lang="is-IS" sz="1600" dirty="0" smtClean="0">
                <a:latin typeface="Century Gothic"/>
                <a:cs typeface="Century Gothic"/>
              </a:rPr>
              <a:t>)</a:t>
            </a:r>
            <a:endParaRPr lang="en-US" sz="16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627640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entury Gothic"/>
                <a:cs typeface="Century Gothic"/>
              </a:rPr>
              <a:t>Outline</a:t>
            </a:r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131195" y="974813"/>
            <a:ext cx="9012805" cy="4992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000"/>
              <a:buFont typeface="Questrial"/>
              <a:buChar char="●"/>
              <a:defRPr sz="2000" b="1" i="0" u="none" strike="noStrike" cap="none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C4587"/>
              </a:buClr>
              <a:buSzPts val="1800"/>
              <a:buFont typeface="Questrial"/>
              <a:buChar char="—"/>
              <a:defRPr sz="1800" b="0" i="0" u="none" strike="noStrike" cap="none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302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C4587"/>
              </a:buClr>
              <a:buSzPts val="1600"/>
              <a:buFont typeface="Questrial"/>
              <a:buChar char="●"/>
              <a:defRPr sz="1600" b="0" i="0" u="none" strike="noStrike" cap="none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estrial"/>
              <a:buChar char="○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estrial"/>
              <a:buChar char="○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estrial"/>
              <a:buChar char="○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estrial"/>
              <a:buChar char="○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estrial"/>
              <a:buChar char="○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Questrial"/>
              <a:buChar char="○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400" dirty="0">
                <a:solidFill>
                  <a:schemeClr val="tx1"/>
                </a:solidFill>
                <a:latin typeface="Century Gothic"/>
                <a:cs typeface="Century Gothic"/>
              </a:rPr>
              <a:t>Introduction of non-linear MHD code-TM1 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altLang="zh-CN" sz="2400" dirty="0">
                <a:solidFill>
                  <a:srgbClr val="FF0000"/>
                </a:solidFill>
                <a:latin typeface="Century Gothic"/>
                <a:cs typeface="Century Gothic"/>
              </a:rPr>
              <a:t>Edge</a:t>
            </a:r>
            <a:r>
              <a:rPr lang="zh-CN" altLang="en-US" sz="2400" dirty="0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Century Gothic"/>
                <a:cs typeface="Century Gothic"/>
              </a:rPr>
              <a:t>locked</a:t>
            </a:r>
            <a:r>
              <a:rPr lang="zh-CN" altLang="en-US" sz="2400" dirty="0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Century Gothic"/>
                <a:cs typeface="Century Gothic"/>
              </a:rPr>
              <a:t>modes versus ELM</a:t>
            </a:r>
            <a:r>
              <a:rPr lang="zh-CN" altLang="en-US" sz="2400" dirty="0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lang="en-US" altLang="zh-CN" sz="2400" dirty="0" smtClean="0">
                <a:solidFill>
                  <a:srgbClr val="FF0000"/>
                </a:solidFill>
                <a:latin typeface="Century Gothic"/>
                <a:cs typeface="Century Gothic"/>
              </a:rPr>
              <a:t>suppression</a:t>
            </a:r>
            <a:endParaRPr lang="en-US" altLang="zh-CN" sz="2200" dirty="0" smtClean="0">
              <a:solidFill>
                <a:srgbClr val="FF0000"/>
              </a:solidFill>
              <a:latin typeface="Century Gothic"/>
              <a:cs typeface="Century Gothic"/>
            </a:endParaRP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altLang="zh-CN" sz="2200" dirty="0" smtClean="0">
                <a:solidFill>
                  <a:schemeClr val="tx1"/>
                </a:solidFill>
                <a:latin typeface="Century Gothic"/>
                <a:cs typeface="Century Gothic"/>
              </a:rPr>
              <a:t>Locked</a:t>
            </a:r>
            <a:r>
              <a:rPr lang="zh-CN" altLang="en-US" sz="2200" dirty="0" smtClean="0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lang="en-US" altLang="zh-CN" sz="2200" dirty="0">
                <a:solidFill>
                  <a:schemeClr val="tx1"/>
                </a:solidFill>
                <a:latin typeface="Century Gothic"/>
                <a:cs typeface="Century Gothic"/>
              </a:rPr>
              <a:t>modes</a:t>
            </a:r>
            <a:r>
              <a:rPr lang="zh-CN" altLang="en-US" sz="2200" dirty="0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lang="en-US" altLang="zh-CN" sz="2200" dirty="0">
                <a:solidFill>
                  <a:schemeClr val="tx1"/>
                </a:solidFill>
                <a:latin typeface="Century Gothic"/>
                <a:cs typeface="Century Gothic"/>
              </a:rPr>
              <a:t>at</a:t>
            </a:r>
            <a:r>
              <a:rPr lang="zh-CN" altLang="en-US" sz="2200" dirty="0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lang="en-US" altLang="zh-CN" sz="2200" dirty="0">
                <a:solidFill>
                  <a:schemeClr val="tx1"/>
                </a:solidFill>
                <a:latin typeface="Century Gothic"/>
                <a:cs typeface="Century Gothic"/>
              </a:rPr>
              <a:t>both</a:t>
            </a:r>
            <a:r>
              <a:rPr lang="zh-CN" altLang="en-US" sz="2200" dirty="0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lang="en-US" altLang="zh-CN" sz="2200" dirty="0">
                <a:solidFill>
                  <a:schemeClr val="tx1"/>
                </a:solidFill>
                <a:latin typeface="Century Gothic"/>
                <a:cs typeface="Century Gothic"/>
              </a:rPr>
              <a:t>the</a:t>
            </a:r>
            <a:r>
              <a:rPr lang="zh-CN" altLang="en-US" sz="2200" dirty="0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lang="en-US" altLang="zh-CN" sz="2200" dirty="0">
                <a:solidFill>
                  <a:schemeClr val="tx1"/>
                </a:solidFill>
                <a:latin typeface="Century Gothic"/>
                <a:cs typeface="Century Gothic"/>
              </a:rPr>
              <a:t>top</a:t>
            </a:r>
            <a:r>
              <a:rPr lang="zh-CN" altLang="en-US" sz="2200" dirty="0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lang="en-US" altLang="zh-CN" sz="2200" dirty="0">
                <a:solidFill>
                  <a:schemeClr val="tx1"/>
                </a:solidFill>
                <a:latin typeface="Century Gothic"/>
                <a:cs typeface="Century Gothic"/>
              </a:rPr>
              <a:t>and</a:t>
            </a:r>
            <a:r>
              <a:rPr lang="zh-CN" altLang="en-US" sz="2200" dirty="0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lang="en-US" altLang="zh-CN" sz="2200" dirty="0">
                <a:solidFill>
                  <a:schemeClr val="tx1"/>
                </a:solidFill>
                <a:latin typeface="Century Gothic"/>
                <a:cs typeface="Century Gothic"/>
              </a:rPr>
              <a:t>bottom</a:t>
            </a:r>
            <a:r>
              <a:rPr lang="zh-CN" altLang="en-US" sz="2200" dirty="0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lang="en-US" altLang="zh-CN" sz="2200" dirty="0">
                <a:solidFill>
                  <a:schemeClr val="tx1"/>
                </a:solidFill>
                <a:latin typeface="Century Gothic"/>
                <a:cs typeface="Century Gothic"/>
              </a:rPr>
              <a:t>of</a:t>
            </a:r>
            <a:r>
              <a:rPr lang="zh-CN" altLang="en-US" sz="2200" dirty="0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lang="en-US" altLang="zh-CN" sz="2200" dirty="0">
                <a:solidFill>
                  <a:schemeClr val="tx1"/>
                </a:solidFill>
                <a:latin typeface="Century Gothic"/>
                <a:cs typeface="Century Gothic"/>
              </a:rPr>
              <a:t>pedestal</a:t>
            </a:r>
            <a:r>
              <a:rPr lang="zh-CN" altLang="en-US" sz="2200" dirty="0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lang="en-US" altLang="zh-CN" sz="2200" dirty="0">
                <a:solidFill>
                  <a:schemeClr val="tx1"/>
                </a:solidFill>
                <a:latin typeface="Century Gothic"/>
                <a:cs typeface="Century Gothic"/>
              </a:rPr>
              <a:t>cause</a:t>
            </a:r>
            <a:r>
              <a:rPr lang="zh-CN" altLang="en-US" sz="2200" dirty="0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lang="en-US" altLang="zh-CN" sz="2200" dirty="0">
                <a:solidFill>
                  <a:schemeClr val="tx1"/>
                </a:solidFill>
                <a:latin typeface="Century Gothic"/>
                <a:cs typeface="Century Gothic"/>
              </a:rPr>
              <a:t>similar</a:t>
            </a:r>
            <a:r>
              <a:rPr lang="zh-CN" altLang="en-US" sz="2200" dirty="0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lang="en-US" altLang="zh-CN" sz="2200" dirty="0">
                <a:solidFill>
                  <a:schemeClr val="tx1"/>
                </a:solidFill>
                <a:latin typeface="Century Gothic"/>
                <a:cs typeface="Century Gothic"/>
              </a:rPr>
              <a:t>phenomena</a:t>
            </a:r>
            <a:r>
              <a:rPr lang="zh-CN" altLang="en-US" sz="2200" dirty="0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lang="en-US" altLang="zh-CN" sz="2200" dirty="0">
                <a:solidFill>
                  <a:schemeClr val="tx1"/>
                </a:solidFill>
                <a:latin typeface="Century Gothic"/>
                <a:cs typeface="Century Gothic"/>
              </a:rPr>
              <a:t>with</a:t>
            </a:r>
            <a:r>
              <a:rPr lang="zh-CN" altLang="en-US" sz="2200" dirty="0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lang="en-US" altLang="zh-CN" sz="2200" dirty="0">
                <a:solidFill>
                  <a:schemeClr val="tx1"/>
                </a:solidFill>
                <a:latin typeface="Century Gothic"/>
                <a:cs typeface="Century Gothic"/>
              </a:rPr>
              <a:t>ELM</a:t>
            </a:r>
            <a:r>
              <a:rPr lang="zh-CN" altLang="en-US" sz="2200" dirty="0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lang="en-US" altLang="zh-CN" sz="2200" dirty="0">
                <a:solidFill>
                  <a:schemeClr val="tx1"/>
                </a:solidFill>
                <a:latin typeface="Century Gothic"/>
                <a:cs typeface="Century Gothic"/>
              </a:rPr>
              <a:t>suppression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altLang="zh-CN" sz="2400" dirty="0" smtClean="0">
                <a:latin typeface="Century Gothic"/>
                <a:cs typeface="Century Gothic"/>
              </a:rPr>
              <a:t>Density</a:t>
            </a:r>
            <a:r>
              <a:rPr lang="zh-CN" altLang="en-US" sz="2400" dirty="0" smtClean="0">
                <a:latin typeface="Century Gothic"/>
                <a:cs typeface="Century Gothic"/>
              </a:rPr>
              <a:t> </a:t>
            </a:r>
            <a:r>
              <a:rPr lang="en-US" altLang="zh-CN" sz="2400" dirty="0" smtClean="0">
                <a:latin typeface="Century Gothic"/>
                <a:cs typeface="Century Gothic"/>
              </a:rPr>
              <a:t>pump-out due to edge locked modes</a:t>
            </a:r>
            <a:endParaRPr lang="en-US" altLang="zh-CN" sz="2200" dirty="0" smtClean="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altLang="zh-CN" sz="2400" dirty="0" smtClean="0">
                <a:latin typeface="Century Gothic"/>
                <a:cs typeface="Century Gothic"/>
              </a:rPr>
              <a:t>Scaling</a:t>
            </a:r>
            <a:r>
              <a:rPr lang="zh-CN" altLang="en-US" sz="2400" dirty="0" smtClean="0">
                <a:latin typeface="Century Gothic"/>
                <a:cs typeface="Century Gothic"/>
              </a:rPr>
              <a:t> </a:t>
            </a:r>
            <a:r>
              <a:rPr lang="en-US" altLang="zh-CN" sz="2400" dirty="0" smtClean="0">
                <a:latin typeface="Century Gothic"/>
                <a:cs typeface="Century Gothic"/>
              </a:rPr>
              <a:t>of</a:t>
            </a:r>
            <a:r>
              <a:rPr lang="zh-CN" altLang="en-US" sz="2400" dirty="0" smtClean="0">
                <a:latin typeface="Century Gothic"/>
                <a:cs typeface="Century Gothic"/>
              </a:rPr>
              <a:t> </a:t>
            </a:r>
            <a:r>
              <a:rPr lang="en-US" altLang="zh-CN" sz="2400" dirty="0" smtClean="0">
                <a:latin typeface="Century Gothic"/>
                <a:cs typeface="Century Gothic"/>
              </a:rPr>
              <a:t>the</a:t>
            </a:r>
            <a:r>
              <a:rPr lang="zh-CN" altLang="en-US" sz="2400" dirty="0" smtClean="0">
                <a:latin typeface="Century Gothic"/>
                <a:cs typeface="Century Gothic"/>
              </a:rPr>
              <a:t> </a:t>
            </a:r>
            <a:r>
              <a:rPr lang="en-US" altLang="zh-CN" sz="2400" dirty="0">
                <a:latin typeface="Century Gothic"/>
                <a:cs typeface="Century Gothic"/>
              </a:rPr>
              <a:t>f</a:t>
            </a:r>
            <a:r>
              <a:rPr lang="en-US" sz="2400" dirty="0" smtClean="0">
                <a:latin typeface="Century Gothic"/>
                <a:cs typeface="Century Gothic"/>
              </a:rPr>
              <a:t>ield penetration threshold</a:t>
            </a:r>
            <a:r>
              <a:rPr lang="zh-CN" altLang="en-US" sz="2400" dirty="0" smtClean="0">
                <a:latin typeface="Century Gothic"/>
                <a:cs typeface="Century Gothic"/>
              </a:rPr>
              <a:t> </a:t>
            </a:r>
            <a:endParaRPr lang="en-US" altLang="zh-CN" sz="2400" dirty="0" smtClean="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400" dirty="0" smtClean="0">
                <a:latin typeface="Century Gothic"/>
                <a:cs typeface="Century Gothic"/>
              </a:rPr>
              <a:t>Summar</a:t>
            </a:r>
            <a:r>
              <a:rPr lang="en-US" altLang="zh-CN" sz="2400" dirty="0" smtClean="0">
                <a:latin typeface="Century Gothic"/>
                <a:cs typeface="Century Gothic"/>
              </a:rPr>
              <a:t>y</a:t>
            </a:r>
            <a:endParaRPr lang="en-US" sz="2400" dirty="0" smtClean="0">
              <a:latin typeface="Century Gothic"/>
              <a:cs typeface="Century Gothic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8594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ignal_158115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776" y="987552"/>
            <a:ext cx="3517610" cy="4572000"/>
          </a:xfrm>
          <a:prstGeom prst="rect">
            <a:avLst/>
          </a:prstGeom>
        </p:spPr>
      </p:pic>
      <p:sp>
        <p:nvSpPr>
          <p:cNvPr id="106" name="Shape 106"/>
          <p:cNvSpPr txBox="1">
            <a:spLocks noGrp="1"/>
          </p:cNvSpPr>
          <p:nvPr>
            <p:ph type="title"/>
          </p:nvPr>
        </p:nvSpPr>
        <p:spPr>
          <a:xfrm>
            <a:off x="311700" y="6921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latin typeface="Century Gothic"/>
                <a:cs typeface="Century Gothic"/>
              </a:rPr>
              <a:t>Shot 158115: input profiles for TM1 taken at a time when the RMP amplitude is at a minimum</a:t>
            </a:r>
            <a:endParaRPr dirty="0">
              <a:latin typeface="Century Gothic"/>
              <a:cs typeface="Century Gothic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16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3716348" y="2447644"/>
            <a:ext cx="2111903" cy="0"/>
          </a:xfrm>
          <a:prstGeom prst="straightConnector1">
            <a:avLst/>
          </a:prstGeom>
          <a:ln w="50800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5858644" y="1193804"/>
            <a:ext cx="0" cy="3950208"/>
          </a:xfrm>
          <a:prstGeom prst="straightConnector1">
            <a:avLst/>
          </a:prstGeom>
          <a:ln w="50800">
            <a:solidFill>
              <a:srgbClr val="0000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Shape 87"/>
          <p:cNvSpPr txBox="1"/>
          <p:nvPr/>
        </p:nvSpPr>
        <p:spPr>
          <a:xfrm>
            <a:off x="181434" y="5493680"/>
            <a:ext cx="8742861" cy="879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>
              <a:spcAft>
                <a:spcPts val="600"/>
              </a:spcAft>
              <a:buClr>
                <a:schemeClr val="dk1"/>
              </a:buClr>
              <a:buSzPct val="70000"/>
              <a:buFont typeface="Century Gothic"/>
              <a:buChar char="●"/>
            </a:pPr>
            <a:r>
              <a:rPr lang="en-US" altLang="zh-CN" sz="1800" b="1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Profiles</a:t>
            </a:r>
            <a:r>
              <a:rPr lang="zh-CN" altLang="en-US" sz="1800" b="1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altLang="zh-CN" sz="1800" b="1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at</a:t>
            </a:r>
            <a:r>
              <a:rPr lang="zh-CN" altLang="en-US" sz="1800" b="1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altLang="zh-CN" sz="1800" b="1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minimum</a:t>
            </a:r>
            <a:r>
              <a:rPr lang="zh-CN" altLang="en-US" sz="1800" b="1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altLang="zh-CN" sz="1800" b="1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RMP</a:t>
            </a:r>
            <a:r>
              <a:rPr lang="zh-CN" altLang="en-US" sz="1800" b="1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altLang="zh-CN" sz="1800" b="1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strength</a:t>
            </a:r>
            <a:r>
              <a:rPr lang="zh-CN" altLang="en-US" sz="1800" b="1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altLang="zh-CN" sz="1800" b="1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are</a:t>
            </a:r>
            <a:r>
              <a:rPr lang="zh-CN" altLang="en-US" sz="1800" b="1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altLang="zh-CN" sz="1800" b="1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used</a:t>
            </a:r>
            <a:r>
              <a:rPr lang="zh-CN" altLang="en-US" sz="1800" b="1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altLang="zh-CN" sz="1800" b="1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lang="zh-CN" altLang="en-US" sz="1800" b="1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 </a:t>
            </a:r>
            <a:r>
              <a:rPr lang="en-US" altLang="zh-CN" sz="1800" b="1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initial</a:t>
            </a:r>
            <a:r>
              <a:rPr lang="zh-CN" altLang="en-US" sz="1800" b="1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altLang="zh-CN" sz="1800" b="1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profiles</a:t>
            </a:r>
          </a:p>
          <a:p>
            <a:pPr marL="457200" lvl="0" indent="-355600">
              <a:spcAft>
                <a:spcPts val="600"/>
              </a:spcAft>
              <a:buClr>
                <a:schemeClr val="dk1"/>
              </a:buClr>
              <a:buSzPct val="70000"/>
              <a:buFont typeface="Century Gothic"/>
              <a:buChar char="●"/>
            </a:pPr>
            <a:r>
              <a:rPr lang="en-US" altLang="zh-CN" sz="1800" b="1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m/n=7/2, 8/2, 9/2, 10/2 and 11/2 helicities are included</a:t>
            </a:r>
            <a:endParaRPr lang="en-US" sz="1800" b="1" dirty="0" smtClean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" name="Picture 1" descr="profile_158115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1" y="1193894"/>
            <a:ext cx="3063661" cy="43589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44083" y="871139"/>
            <a:ext cx="16814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Initial profiles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17</a:t>
            </a:r>
            <a:endParaRPr lang="en-US" dirty="0"/>
          </a:p>
        </p:txBody>
      </p:sp>
      <p:sp>
        <p:nvSpPr>
          <p:cNvPr id="6" name="Shape 106"/>
          <p:cNvSpPr txBox="1">
            <a:spLocks noGrp="1"/>
          </p:cNvSpPr>
          <p:nvPr>
            <p:ph type="title"/>
          </p:nvPr>
        </p:nvSpPr>
        <p:spPr>
          <a:xfrm>
            <a:off x="311700" y="6921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latin typeface="Century Gothic"/>
                <a:cs typeface="Century Gothic"/>
              </a:rPr>
              <a:t>Shot 158115: Multiple helicity fields taken from GPEC for each </a:t>
            </a:r>
            <a:r>
              <a:rPr lang="en-US" dirty="0" smtClean="0">
                <a:latin typeface="Symbol" charset="2"/>
                <a:cs typeface="Symbol" charset="2"/>
              </a:rPr>
              <a:t>DF</a:t>
            </a:r>
            <a:r>
              <a:rPr lang="en-US" dirty="0" smtClean="0">
                <a:latin typeface="Century Gothic"/>
                <a:cs typeface="Century Gothic"/>
              </a:rPr>
              <a:t> as initial condition for TM1</a:t>
            </a:r>
            <a:endParaRPr dirty="0">
              <a:latin typeface="Century Gothic"/>
              <a:cs typeface="Century Gothic"/>
            </a:endParaRPr>
          </a:p>
        </p:txBody>
      </p:sp>
      <p:sp>
        <p:nvSpPr>
          <p:cNvPr id="19" name="Shape 87"/>
          <p:cNvSpPr txBox="1"/>
          <p:nvPr/>
        </p:nvSpPr>
        <p:spPr>
          <a:xfrm>
            <a:off x="494517" y="5363315"/>
            <a:ext cx="8526641" cy="446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>
              <a:spcAft>
                <a:spcPts val="600"/>
              </a:spcAft>
              <a:buClr>
                <a:schemeClr val="dk1"/>
              </a:buClr>
              <a:buSzPct val="70000"/>
              <a:buFont typeface="Century Gothic"/>
              <a:buChar char="●"/>
            </a:pPr>
            <a:r>
              <a:rPr lang="en-US" altLang="zh-CN" sz="1800" b="1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GPEC</a:t>
            </a:r>
            <a:r>
              <a:rPr lang="zh-CN" altLang="en-US" sz="1800" b="1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altLang="zh-CN" sz="1800" b="1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calculation based on</a:t>
            </a:r>
            <a:r>
              <a:rPr lang="zh-CN" altLang="en-US" sz="1800" b="1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altLang="zh-CN" sz="1800" b="1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equilibrium</a:t>
            </a:r>
            <a:r>
              <a:rPr lang="zh-CN" altLang="en-US" sz="1800" b="1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altLang="zh-CN" sz="1800" b="1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at</a:t>
            </a:r>
            <a:r>
              <a:rPr lang="zh-CN" altLang="en-US" sz="1800" b="1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altLang="zh-CN" sz="1800" b="1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3.3s</a:t>
            </a:r>
          </a:p>
        </p:txBody>
      </p:sp>
      <p:pic>
        <p:nvPicPr>
          <p:cNvPr id="3" name="Picture 2" descr="br_response_ipec_3250_3650_158115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55" y="1428160"/>
            <a:ext cx="7772400" cy="393528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03904" y="1001162"/>
            <a:ext cx="1783118" cy="400110"/>
          </a:xfrm>
          <a:prstGeom prst="rect">
            <a:avLst/>
          </a:prstGeom>
          <a:solidFill>
            <a:srgbClr val="003E8C"/>
          </a:solidFill>
        </p:spPr>
        <p:txBody>
          <a:bodyPr wrap="none">
            <a:spAutoFit/>
          </a:bodyPr>
          <a:lstStyle/>
          <a:p>
            <a:r>
              <a:rPr lang="en-US" altLang="zh-CN" sz="2000" b="1" dirty="0" smtClean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</a:t>
            </a:r>
            <a:r>
              <a:rPr lang="en-US" altLang="zh-CN" sz="2000" b="1" baseline="-25000" dirty="0" smtClean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</a:t>
            </a:r>
            <a:r>
              <a:rPr lang="en-US" altLang="zh-CN" sz="2000" b="1" dirty="0" smtClean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from GPEC</a:t>
            </a:r>
            <a:endParaRPr lang="en-US" sz="20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78917" y="1312333"/>
            <a:ext cx="3746500" cy="4051115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coils_talk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917" y="1902127"/>
            <a:ext cx="3967374" cy="216128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072684" y="3829488"/>
            <a:ext cx="761151" cy="359850"/>
          </a:xfrm>
          <a:prstGeom prst="rect">
            <a:avLst/>
          </a:prstGeom>
          <a:noFill/>
        </p:spPr>
        <p:txBody>
          <a:bodyPr wrap="none" lIns="82048" tIns="41025" rIns="82048" bIns="41025" rtlCol="0">
            <a:spAutoFit/>
          </a:bodyPr>
          <a:lstStyle/>
          <a:p>
            <a:r>
              <a:rPr lang="en-US" sz="1800" b="1" dirty="0" smtClean="0">
                <a:solidFill>
                  <a:schemeClr val="accent1">
                    <a:lumMod val="50000"/>
                  </a:schemeClr>
                </a:solidFill>
                <a:latin typeface="Century Gothic"/>
                <a:cs typeface="Century Gothic"/>
              </a:rPr>
              <a:t>static</a:t>
            </a:r>
            <a:endParaRPr lang="en-US" sz="1800" b="1" dirty="0">
              <a:solidFill>
                <a:schemeClr val="accent1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032596" y="2056200"/>
            <a:ext cx="1024332" cy="359850"/>
          </a:xfrm>
          <a:prstGeom prst="rect">
            <a:avLst/>
          </a:prstGeom>
          <a:noFill/>
        </p:spPr>
        <p:txBody>
          <a:bodyPr wrap="none" lIns="82048" tIns="41025" rIns="82048" bIns="41025" rtlCol="0">
            <a:spAutoFit/>
          </a:bodyPr>
          <a:lstStyle/>
          <a:p>
            <a:r>
              <a:rPr lang="en-US" sz="1800" b="1" dirty="0" smtClean="0">
                <a:solidFill>
                  <a:srgbClr val="000090"/>
                </a:solidFill>
                <a:latin typeface="Century Gothic"/>
                <a:cs typeface="Century Gothic"/>
              </a:rPr>
              <a:t>rotating</a:t>
            </a:r>
            <a:endParaRPr lang="en-US" sz="1800" b="1" dirty="0">
              <a:solidFill>
                <a:srgbClr val="000090"/>
              </a:solidFill>
              <a:latin typeface="Century Gothic"/>
              <a:cs typeface="Century Gothic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303844" y="2578573"/>
            <a:ext cx="891433" cy="467572"/>
          </a:xfrm>
          <a:prstGeom prst="rect">
            <a:avLst/>
          </a:prstGeom>
        </p:spPr>
        <p:txBody>
          <a:bodyPr wrap="none" lIns="82048" tIns="41025" rIns="82048" bIns="41025">
            <a:spAutoFit/>
          </a:bodyPr>
          <a:lstStyle/>
          <a:p>
            <a:r>
              <a:rPr lang="en-US" sz="2500" b="1" dirty="0" smtClean="0">
                <a:latin typeface="Symbol" charset="2"/>
                <a:cs typeface="Symbol" charset="2"/>
              </a:rPr>
              <a:t>ΔΦ</a:t>
            </a:r>
            <a:r>
              <a:rPr lang="en-US" sz="2500" b="1" baseline="-25000" dirty="0" smtClean="0">
                <a:latin typeface="+mn-lt"/>
              </a:rPr>
              <a:t>UL</a:t>
            </a:r>
            <a:r>
              <a:rPr lang="en-US" sz="2500" b="1" dirty="0" smtClean="0"/>
              <a:t>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76503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figure_simulation_158115_11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920" y="987552"/>
            <a:ext cx="5140147" cy="528937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18</a:t>
            </a:r>
            <a:endParaRPr lang="en-US" dirty="0"/>
          </a:p>
        </p:txBody>
      </p:sp>
      <p:sp>
        <p:nvSpPr>
          <p:cNvPr id="8" name="Shape 106"/>
          <p:cNvSpPr txBox="1">
            <a:spLocks noGrp="1"/>
          </p:cNvSpPr>
          <p:nvPr>
            <p:ph type="title"/>
          </p:nvPr>
        </p:nvSpPr>
        <p:spPr>
          <a:xfrm>
            <a:off x="311700" y="6921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dirty="0" smtClean="0">
                <a:latin typeface="Century Gothic"/>
                <a:cs typeface="Century Gothic"/>
              </a:rPr>
              <a:t>TM-1 shows formation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of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top and bottom of pedestal locked modes </a:t>
            </a:r>
            <a:endParaRPr dirty="0">
              <a:latin typeface="Century Gothic"/>
              <a:cs typeface="Century Gothic"/>
            </a:endParaRPr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137160" y="909320"/>
            <a:ext cx="3896360" cy="366268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zh-CN" dirty="0" smtClean="0">
                <a:latin typeface="Century Gothic"/>
                <a:cs typeface="Century Gothic"/>
              </a:rPr>
              <a:t>Locked modes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(LMs) occur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gradually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when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increasing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zh-CN" altLang="zh-CN" dirty="0" smtClean="0">
                <a:latin typeface="Century Gothic"/>
                <a:cs typeface="Century Gothic"/>
              </a:rPr>
              <a:t>B</a:t>
            </a:r>
            <a:r>
              <a:rPr lang="en-US" altLang="zh-CN" baseline="-25000" dirty="0" smtClean="0">
                <a:latin typeface="Century Gothic"/>
                <a:cs typeface="Century Gothic"/>
              </a:rPr>
              <a:t>r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ClrTx/>
              <a:buFont typeface="Wingdings" charset="0"/>
              <a:buChar char="à"/>
            </a:pPr>
            <a:r>
              <a:rPr lang="en-US" altLang="zh-CN" dirty="0" smtClean="0">
                <a:latin typeface="Century Gothic"/>
                <a:cs typeface="Century Gothic"/>
              </a:rPr>
              <a:t>7/2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LM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appears</a:t>
            </a:r>
          </a:p>
          <a:p>
            <a:pPr marL="5715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CN" dirty="0" smtClean="0">
                <a:latin typeface="Century Gothic"/>
                <a:cs typeface="Century Gothic"/>
                <a:sym typeface="Wingdings"/>
              </a:rPr>
              <a:t></a:t>
            </a:r>
            <a:r>
              <a:rPr lang="zh-CN" altLang="en-US" dirty="0" smtClean="0">
                <a:latin typeface="Century Gothic"/>
                <a:cs typeface="Century Gothic"/>
                <a:sym typeface="Wingdings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  <a:sym typeface="Wingdings"/>
              </a:rPr>
              <a:t>11/2</a:t>
            </a:r>
            <a:r>
              <a:rPr lang="zh-CN" altLang="en-US" dirty="0" smtClean="0">
                <a:latin typeface="Century Gothic"/>
                <a:cs typeface="Century Gothic"/>
                <a:sym typeface="Wingdings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  <a:sym typeface="Wingdings"/>
              </a:rPr>
              <a:t>LM</a:t>
            </a:r>
            <a:r>
              <a:rPr lang="zh-CN" altLang="en-US" dirty="0" smtClean="0">
                <a:latin typeface="Century Gothic"/>
                <a:cs typeface="Century Gothic"/>
                <a:sym typeface="Wingdings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  <a:sym typeface="Wingdings"/>
              </a:rPr>
              <a:t>appears,</a:t>
            </a:r>
            <a:r>
              <a:rPr lang="zh-CN" altLang="en-US" dirty="0" smtClean="0">
                <a:latin typeface="Century Gothic"/>
                <a:cs typeface="Century Gothic"/>
                <a:sym typeface="Wingdings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  <a:sym typeface="Wingdings"/>
              </a:rPr>
              <a:t>7/2</a:t>
            </a:r>
            <a:r>
              <a:rPr lang="zh-CN" altLang="en-US" dirty="0" smtClean="0">
                <a:latin typeface="Century Gothic"/>
                <a:cs typeface="Century Gothic"/>
                <a:sym typeface="Wingdings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  <a:sym typeface="Wingdings"/>
              </a:rPr>
              <a:t>decays</a:t>
            </a:r>
          </a:p>
          <a:p>
            <a:pPr marL="5715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CN" dirty="0" smtClean="0">
                <a:latin typeface="Century Gothic"/>
                <a:cs typeface="Century Gothic"/>
                <a:sym typeface="Wingdings"/>
              </a:rPr>
              <a:t></a:t>
            </a:r>
            <a:r>
              <a:rPr lang="zh-CN" altLang="en-US" dirty="0" smtClean="0">
                <a:latin typeface="Century Gothic"/>
                <a:cs typeface="Century Gothic"/>
                <a:sym typeface="Wingdings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  <a:sym typeface="Wingdings"/>
              </a:rPr>
              <a:t>8/2</a:t>
            </a:r>
            <a:r>
              <a:rPr lang="zh-CN" altLang="en-US" dirty="0" smtClean="0">
                <a:latin typeface="Century Gothic"/>
                <a:cs typeface="Century Gothic"/>
                <a:sym typeface="Wingdings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  <a:sym typeface="Wingdings"/>
              </a:rPr>
              <a:t>LM</a:t>
            </a:r>
            <a:r>
              <a:rPr lang="zh-CN" altLang="en-US" dirty="0" smtClean="0">
                <a:latin typeface="Century Gothic"/>
                <a:cs typeface="Century Gothic"/>
                <a:sym typeface="Wingdings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  <a:sym typeface="Wingdings"/>
              </a:rPr>
              <a:t>appears,</a:t>
            </a:r>
            <a:r>
              <a:rPr lang="zh-CN" altLang="en-US" dirty="0" smtClean="0">
                <a:latin typeface="Century Gothic"/>
                <a:cs typeface="Century Gothic"/>
                <a:sym typeface="Wingdings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  <a:sym typeface="Wingdings"/>
              </a:rPr>
              <a:t>coexists</a:t>
            </a:r>
            <a:r>
              <a:rPr lang="zh-CN" altLang="en-US" dirty="0" smtClean="0">
                <a:latin typeface="Century Gothic"/>
                <a:cs typeface="Century Gothic"/>
                <a:sym typeface="Wingdings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  <a:sym typeface="Wingdings"/>
              </a:rPr>
              <a:t>with</a:t>
            </a:r>
            <a:r>
              <a:rPr lang="zh-CN" altLang="en-US" dirty="0" smtClean="0">
                <a:latin typeface="Century Gothic"/>
                <a:cs typeface="Century Gothic"/>
                <a:sym typeface="Wingdings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  <a:sym typeface="Wingdings"/>
              </a:rPr>
              <a:t>11/2</a:t>
            </a:r>
            <a:r>
              <a:rPr lang="zh-CN" altLang="en-US" dirty="0" smtClean="0">
                <a:latin typeface="Century Gothic"/>
                <a:cs typeface="Century Gothic"/>
                <a:sym typeface="Wingdings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  <a:sym typeface="Wingdings"/>
              </a:rPr>
              <a:t>LM</a:t>
            </a:r>
            <a:r>
              <a:rPr lang="en-US" altLang="zh-CN" dirty="0" smtClean="0">
                <a:latin typeface="Century Gothic"/>
                <a:cs typeface="Century Gothic"/>
              </a:rPr>
              <a:t>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178646" y="4295986"/>
            <a:ext cx="8538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>
                <a:latin typeface="Century Gothic"/>
                <a:cs typeface="Century Gothic"/>
                <a:sym typeface="Wingdings"/>
              </a:rPr>
              <a:t>@</a:t>
            </a:r>
            <a:r>
              <a:rPr lang="zh-CN" altLang="en-US" b="1" dirty="0" smtClean="0">
                <a:latin typeface="Century Gothic"/>
                <a:cs typeface="Century Gothic"/>
                <a:sym typeface="Wingdings"/>
              </a:rPr>
              <a:t> </a:t>
            </a:r>
            <a:r>
              <a:rPr lang="en-US" altLang="zh-CN" b="1" dirty="0" smtClean="0">
                <a:latin typeface="Century Gothic"/>
                <a:cs typeface="Century Gothic"/>
                <a:sym typeface="Wingdings"/>
              </a:rPr>
              <a:t>1.1</a:t>
            </a:r>
            <a:r>
              <a:rPr lang="en-US" altLang="zh-CN" b="1" dirty="0" smtClean="0">
                <a:latin typeface="Lucida Grande"/>
                <a:ea typeface="Lucida Grande"/>
                <a:cs typeface="Lucida Grande"/>
                <a:sym typeface="Wingdings"/>
              </a:rPr>
              <a:t>ψ</a:t>
            </a:r>
            <a:r>
              <a:rPr lang="en-US" altLang="zh-CN" b="1" baseline="-25000" dirty="0">
                <a:latin typeface="Century Gothic"/>
                <a:cs typeface="Century Gothic"/>
              </a:rPr>
              <a:t>N</a:t>
            </a:r>
            <a:endParaRPr lang="en-US" b="1" baseline="-250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996196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2"/>
          <p:cNvSpPr>
            <a:spLocks noGrp="1" noChangeArrowheads="1"/>
          </p:cNvSpPr>
          <p:nvPr>
            <p:ph type="title"/>
          </p:nvPr>
        </p:nvSpPr>
        <p:spPr>
          <a:xfrm>
            <a:off x="138546" y="-30426"/>
            <a:ext cx="8936182" cy="762000"/>
          </a:xfrm>
        </p:spPr>
        <p:txBody>
          <a:bodyPr anchor="t"/>
          <a:lstStyle/>
          <a:p>
            <a:pPr eaLnBrk="1" hangingPunct="1"/>
            <a:r>
              <a:rPr lang="en-US" sz="2500" dirty="0" smtClean="0">
                <a:latin typeface="Century Gothic" charset="0"/>
              </a:rPr>
              <a:t>N=2 RMP Used to Achieve ELM Suppression in Low Collisionality ITER Shape Plasmas in DIII-D </a:t>
            </a:r>
            <a:endParaRPr lang="en-US" sz="2500" b="0" dirty="0">
              <a:latin typeface="N Helvetica Narrow" charset="0"/>
            </a:endParaRPr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52495" y="3549915"/>
            <a:ext cx="4900507" cy="11893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000"/>
              <a:buFont typeface="Questrial"/>
              <a:buChar char="●"/>
              <a:defRPr sz="2000" b="1" i="0" u="none" strike="noStrike" cap="none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C4587"/>
              </a:buClr>
              <a:buSzPts val="1800"/>
              <a:buFont typeface="Questrial"/>
              <a:buChar char="—"/>
              <a:defRPr sz="1800" b="0" i="0" u="none" strike="noStrike" cap="none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302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C4587"/>
              </a:buClr>
              <a:buSzPts val="1600"/>
              <a:buFont typeface="Questrial"/>
              <a:buChar char="●"/>
              <a:defRPr sz="1600" b="0" i="0" u="none" strike="noStrike" cap="none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estrial"/>
              <a:buChar char="○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estrial"/>
              <a:buChar char="○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estrial"/>
              <a:buChar char="○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estrial"/>
              <a:buChar char="○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estrial"/>
              <a:buChar char="○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Questrial"/>
              <a:buChar char="○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>
              <a:lnSpc>
                <a:spcPct val="100000"/>
              </a:lnSpc>
            </a:pPr>
            <a:endParaRPr lang="en-US" altLang="zh-CN" sz="2000" dirty="0" smtClean="0">
              <a:latin typeface="Century Gothic"/>
              <a:cs typeface="Century Gothic"/>
            </a:endParaRPr>
          </a:p>
        </p:txBody>
      </p:sp>
      <p:sp>
        <p:nvSpPr>
          <p:cNvPr id="18" name="Slide Number Placeholder 3"/>
          <p:cNvSpPr>
            <a:spLocks noGrp="1"/>
          </p:cNvSpPr>
          <p:nvPr>
            <p:ph type="sldNum" idx="4294967295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1</a:t>
            </a:r>
            <a:endParaRPr lang="en-US" dirty="0"/>
          </a:p>
        </p:txBody>
      </p:sp>
      <p:pic>
        <p:nvPicPr>
          <p:cNvPr id="2" name="Picture 1" descr="figure_158103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70" y="1013630"/>
            <a:ext cx="7315200" cy="4147069"/>
          </a:xfrm>
          <a:prstGeom prst="rect">
            <a:avLst/>
          </a:prstGeom>
        </p:spPr>
      </p:pic>
      <p:sp>
        <p:nvSpPr>
          <p:cNvPr id="6" name="Text Placeholder 2"/>
          <p:cNvSpPr txBox="1">
            <a:spLocks/>
          </p:cNvSpPr>
          <p:nvPr/>
        </p:nvSpPr>
        <p:spPr>
          <a:xfrm>
            <a:off x="138547" y="5066243"/>
            <a:ext cx="8936182" cy="11893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000"/>
              <a:buFont typeface="Questrial"/>
              <a:buChar char="●"/>
              <a:defRPr sz="2000" b="1" i="0" u="none" strike="noStrike" cap="none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C4587"/>
              </a:buClr>
              <a:buSzPts val="1800"/>
              <a:buFont typeface="Questrial"/>
              <a:buChar char="—"/>
              <a:defRPr sz="1800" b="0" i="0" u="none" strike="noStrike" cap="none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302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C4587"/>
              </a:buClr>
              <a:buSzPts val="1600"/>
              <a:buFont typeface="Questrial"/>
              <a:buChar char="●"/>
              <a:defRPr sz="1600" b="0" i="0" u="none" strike="noStrike" cap="none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estrial"/>
              <a:buChar char="○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estrial"/>
              <a:buChar char="○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estrial"/>
              <a:buChar char="○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estrial"/>
              <a:buChar char="○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estrial"/>
              <a:buChar char="○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Questrial"/>
              <a:buChar char="○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zh-CN" sz="1800" dirty="0" smtClean="0">
                <a:latin typeface="Century Gothic"/>
                <a:cs typeface="Century Gothic"/>
              </a:rPr>
              <a:t>RMP causes ELM suppression and density pump-out </a:t>
            </a:r>
          </a:p>
          <a:p>
            <a:pPr>
              <a:lnSpc>
                <a:spcPct val="100000"/>
              </a:lnSpc>
            </a:pPr>
            <a:r>
              <a:rPr lang="en-US" altLang="zh-CN" sz="1800" dirty="0" smtClean="0">
                <a:latin typeface="Century Gothic"/>
                <a:cs typeface="Century Gothic"/>
              </a:rPr>
              <a:t>Hard to separate the two phenomena with fast RMP turn on</a:t>
            </a:r>
          </a:p>
        </p:txBody>
      </p:sp>
    </p:spTree>
    <p:extLst>
      <p:ext uri="{BB962C8B-B14F-4D97-AF65-F5344CB8AC3E}">
        <p14:creationId xmlns:p14="http://schemas.microsoft.com/office/powerpoint/2010/main" val="52135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figure_simulation_158115_11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920" y="987552"/>
            <a:ext cx="5140147" cy="528937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1</a:t>
            </a:r>
            <a:r>
              <a:rPr lang="en-US" dirty="0"/>
              <a:t>9</a:t>
            </a:r>
          </a:p>
        </p:txBody>
      </p:sp>
      <p:sp>
        <p:nvSpPr>
          <p:cNvPr id="8" name="Shape 106"/>
          <p:cNvSpPr txBox="1">
            <a:spLocks noGrp="1"/>
          </p:cNvSpPr>
          <p:nvPr>
            <p:ph type="title"/>
          </p:nvPr>
        </p:nvSpPr>
        <p:spPr>
          <a:xfrm>
            <a:off x="311700" y="6921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altLang="zh-CN" dirty="0">
                <a:latin typeface="Century Gothic"/>
                <a:cs typeface="Century Gothic"/>
              </a:rPr>
              <a:t>TM-1 shows formation</a:t>
            </a:r>
            <a:r>
              <a:rPr lang="zh-CN" altLang="en-US" dirty="0">
                <a:latin typeface="Century Gothic"/>
                <a:cs typeface="Century Gothic"/>
              </a:rPr>
              <a:t> </a:t>
            </a:r>
            <a:r>
              <a:rPr lang="en-US" altLang="zh-CN" dirty="0">
                <a:latin typeface="Century Gothic"/>
                <a:cs typeface="Century Gothic"/>
              </a:rPr>
              <a:t>of</a:t>
            </a:r>
            <a:r>
              <a:rPr lang="zh-CN" altLang="en-US" dirty="0">
                <a:latin typeface="Century Gothic"/>
                <a:cs typeface="Century Gothic"/>
              </a:rPr>
              <a:t> </a:t>
            </a:r>
            <a:r>
              <a:rPr lang="en-US" altLang="zh-CN" dirty="0">
                <a:latin typeface="Century Gothic"/>
                <a:cs typeface="Century Gothic"/>
              </a:rPr>
              <a:t>top and bottom of pedestal locked </a:t>
            </a:r>
            <a:r>
              <a:rPr lang="en-US" altLang="zh-CN" dirty="0" smtClean="0">
                <a:latin typeface="Century Gothic"/>
                <a:cs typeface="Century Gothic"/>
              </a:rPr>
              <a:t>modes</a:t>
            </a:r>
            <a:endParaRPr dirty="0">
              <a:latin typeface="Century Gothic"/>
              <a:cs typeface="Century Gothic"/>
            </a:endParaRPr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137160" y="909320"/>
            <a:ext cx="3896360" cy="366268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zh-CN" dirty="0" smtClean="0">
                <a:latin typeface="Century Gothic"/>
                <a:cs typeface="Century Gothic"/>
              </a:rPr>
              <a:t>Locked modes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(LMs) occur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gradually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when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increasing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zh-CN" altLang="zh-CN" dirty="0" smtClean="0">
                <a:latin typeface="Century Gothic"/>
                <a:cs typeface="Century Gothic"/>
              </a:rPr>
              <a:t>B</a:t>
            </a:r>
            <a:r>
              <a:rPr lang="en-US" altLang="zh-CN" baseline="-25000" dirty="0" smtClean="0">
                <a:latin typeface="Century Gothic"/>
                <a:cs typeface="Century Gothic"/>
              </a:rPr>
              <a:t>r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ClrTx/>
              <a:buFont typeface="Wingdings" charset="0"/>
              <a:buChar char="à"/>
            </a:pPr>
            <a:r>
              <a:rPr lang="en-US" altLang="zh-CN" dirty="0" smtClean="0">
                <a:latin typeface="Century Gothic"/>
                <a:cs typeface="Century Gothic"/>
              </a:rPr>
              <a:t>7/2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LM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appears</a:t>
            </a:r>
          </a:p>
          <a:p>
            <a:pPr marL="5715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CN" dirty="0" smtClean="0">
                <a:latin typeface="Century Gothic"/>
                <a:cs typeface="Century Gothic"/>
                <a:sym typeface="Wingdings"/>
              </a:rPr>
              <a:t></a:t>
            </a:r>
            <a:r>
              <a:rPr lang="zh-CN" altLang="en-US" dirty="0" smtClean="0">
                <a:latin typeface="Century Gothic"/>
                <a:cs typeface="Century Gothic"/>
                <a:sym typeface="Wingdings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  <a:sym typeface="Wingdings"/>
              </a:rPr>
              <a:t>11/2</a:t>
            </a:r>
            <a:r>
              <a:rPr lang="zh-CN" altLang="en-US" dirty="0" smtClean="0">
                <a:latin typeface="Century Gothic"/>
                <a:cs typeface="Century Gothic"/>
                <a:sym typeface="Wingdings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  <a:sym typeface="Wingdings"/>
              </a:rPr>
              <a:t>LM</a:t>
            </a:r>
            <a:r>
              <a:rPr lang="zh-CN" altLang="en-US" dirty="0" smtClean="0">
                <a:latin typeface="Century Gothic"/>
                <a:cs typeface="Century Gothic"/>
                <a:sym typeface="Wingdings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  <a:sym typeface="Wingdings"/>
              </a:rPr>
              <a:t>appears,</a:t>
            </a:r>
            <a:r>
              <a:rPr lang="zh-CN" altLang="en-US" dirty="0" smtClean="0">
                <a:latin typeface="Century Gothic"/>
                <a:cs typeface="Century Gothic"/>
                <a:sym typeface="Wingdings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  <a:sym typeface="Wingdings"/>
              </a:rPr>
              <a:t>7/2</a:t>
            </a:r>
            <a:r>
              <a:rPr lang="zh-CN" altLang="en-US" dirty="0" smtClean="0">
                <a:latin typeface="Century Gothic"/>
                <a:cs typeface="Century Gothic"/>
                <a:sym typeface="Wingdings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  <a:sym typeface="Wingdings"/>
              </a:rPr>
              <a:t>decays</a:t>
            </a:r>
          </a:p>
          <a:p>
            <a:pPr marL="5715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CN" dirty="0" smtClean="0">
                <a:latin typeface="Century Gothic"/>
                <a:cs typeface="Century Gothic"/>
                <a:sym typeface="Wingdings"/>
              </a:rPr>
              <a:t></a:t>
            </a:r>
            <a:r>
              <a:rPr lang="zh-CN" altLang="en-US" dirty="0" smtClean="0">
                <a:latin typeface="Century Gothic"/>
                <a:cs typeface="Century Gothic"/>
                <a:sym typeface="Wingdings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  <a:sym typeface="Wingdings"/>
              </a:rPr>
              <a:t>8/2</a:t>
            </a:r>
            <a:r>
              <a:rPr lang="zh-CN" altLang="en-US" dirty="0" smtClean="0">
                <a:latin typeface="Century Gothic"/>
                <a:cs typeface="Century Gothic"/>
                <a:sym typeface="Wingdings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  <a:sym typeface="Wingdings"/>
              </a:rPr>
              <a:t>LM</a:t>
            </a:r>
            <a:r>
              <a:rPr lang="zh-CN" altLang="en-US" dirty="0" smtClean="0">
                <a:latin typeface="Century Gothic"/>
                <a:cs typeface="Century Gothic"/>
                <a:sym typeface="Wingdings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  <a:sym typeface="Wingdings"/>
              </a:rPr>
              <a:t>appears,</a:t>
            </a:r>
            <a:r>
              <a:rPr lang="zh-CN" altLang="en-US" dirty="0" smtClean="0">
                <a:latin typeface="Century Gothic"/>
                <a:cs typeface="Century Gothic"/>
                <a:sym typeface="Wingdings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  <a:sym typeface="Wingdings"/>
              </a:rPr>
              <a:t>coexists</a:t>
            </a:r>
            <a:r>
              <a:rPr lang="zh-CN" altLang="en-US" dirty="0" smtClean="0">
                <a:latin typeface="Century Gothic"/>
                <a:cs typeface="Century Gothic"/>
                <a:sym typeface="Wingdings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  <a:sym typeface="Wingdings"/>
              </a:rPr>
              <a:t>with</a:t>
            </a:r>
            <a:r>
              <a:rPr lang="zh-CN" altLang="en-US" dirty="0" smtClean="0">
                <a:latin typeface="Century Gothic"/>
                <a:cs typeface="Century Gothic"/>
                <a:sym typeface="Wingdings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  <a:sym typeface="Wingdings"/>
              </a:rPr>
              <a:t>11/2</a:t>
            </a:r>
            <a:r>
              <a:rPr lang="zh-CN" altLang="en-US" dirty="0" smtClean="0">
                <a:latin typeface="Century Gothic"/>
                <a:cs typeface="Century Gothic"/>
                <a:sym typeface="Wingdings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  <a:sym typeface="Wingdings"/>
              </a:rPr>
              <a:t>LM</a:t>
            </a:r>
            <a:r>
              <a:rPr lang="en-US" altLang="zh-CN" dirty="0" smtClean="0">
                <a:latin typeface="Century Gothic"/>
                <a:cs typeface="Century Gothic"/>
              </a:rPr>
              <a:t> 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364962" y="4077940"/>
            <a:ext cx="2967518" cy="1971060"/>
            <a:chOff x="33456" y="4262566"/>
            <a:chExt cx="3725744" cy="2377436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/>
            <a:srcRect l="48620" t="5231" r="6823" b="54225"/>
            <a:stretch/>
          </p:blipFill>
          <p:spPr>
            <a:xfrm>
              <a:off x="751840" y="4460241"/>
              <a:ext cx="3007360" cy="157480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/>
            <a:srcRect l="6170" t="5231" r="87357" b="54225"/>
            <a:stretch/>
          </p:blipFill>
          <p:spPr>
            <a:xfrm>
              <a:off x="314960" y="4460241"/>
              <a:ext cx="436880" cy="157480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/>
            <a:srcRect l="174" t="10803" r="95762" b="27989"/>
            <a:stretch/>
          </p:blipFill>
          <p:spPr>
            <a:xfrm>
              <a:off x="33456" y="4262566"/>
              <a:ext cx="274321" cy="2377436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/>
            <a:srcRect l="48620" t="86176" r="6823" b="-39"/>
            <a:stretch/>
          </p:blipFill>
          <p:spPr>
            <a:xfrm>
              <a:off x="751840" y="6018571"/>
              <a:ext cx="3007360" cy="538479"/>
            </a:xfrm>
            <a:prstGeom prst="rect">
              <a:avLst/>
            </a:prstGeom>
          </p:spPr>
        </p:pic>
      </p:grpSp>
      <p:sp>
        <p:nvSpPr>
          <p:cNvPr id="16" name="Rectangle 15"/>
          <p:cNvSpPr/>
          <p:nvPr/>
        </p:nvSpPr>
        <p:spPr>
          <a:xfrm>
            <a:off x="1457959" y="6248400"/>
            <a:ext cx="46465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>
                <a:solidFill>
                  <a:schemeClr val="tx1"/>
                </a:solidFill>
                <a:latin typeface="Century Gothic"/>
                <a:cs typeface="Century Gothic"/>
              </a:rPr>
              <a:t>R. </a:t>
            </a:r>
            <a:r>
              <a:rPr lang="en-US" sz="1800" dirty="0" err="1" smtClean="0">
                <a:solidFill>
                  <a:schemeClr val="tx1"/>
                </a:solidFill>
                <a:latin typeface="Century Gothic"/>
                <a:cs typeface="Century Gothic"/>
              </a:rPr>
              <a:t>Nazikian</a:t>
            </a:r>
            <a:r>
              <a:rPr lang="en-US" sz="1800" dirty="0" smtClean="0">
                <a:solidFill>
                  <a:schemeClr val="tx1"/>
                </a:solidFill>
                <a:latin typeface="Century Gothic"/>
                <a:cs typeface="Century Gothic"/>
              </a:rPr>
              <a:t>, et al., PRL </a:t>
            </a:r>
            <a:r>
              <a:rPr lang="en-US" sz="1800" b="1" dirty="0" smtClean="0">
                <a:solidFill>
                  <a:schemeClr val="tx1"/>
                </a:solidFill>
                <a:latin typeface="Century Gothic"/>
                <a:cs typeface="Century Gothic"/>
              </a:rPr>
              <a:t>114</a:t>
            </a:r>
            <a:r>
              <a:rPr lang="en-US" sz="1800" dirty="0" smtClean="0">
                <a:solidFill>
                  <a:schemeClr val="tx1"/>
                </a:solidFill>
                <a:latin typeface="Century Gothic"/>
                <a:cs typeface="Century Gothic"/>
              </a:rPr>
              <a:t>, 105002 (2015)</a:t>
            </a:r>
          </a:p>
        </p:txBody>
      </p:sp>
      <p:sp>
        <p:nvSpPr>
          <p:cNvPr id="2" name="Left-Right Arrow 1"/>
          <p:cNvSpPr/>
          <p:nvPr/>
        </p:nvSpPr>
        <p:spPr>
          <a:xfrm>
            <a:off x="3434080" y="4860280"/>
            <a:ext cx="568960" cy="386080"/>
          </a:xfrm>
          <a:prstGeom prst="leftRightArrow">
            <a:avLst/>
          </a:prstGeom>
          <a:solidFill>
            <a:srgbClr val="003E8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178646" y="4295986"/>
            <a:ext cx="8538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>
                <a:latin typeface="Century Gothic"/>
                <a:cs typeface="Century Gothic"/>
                <a:sym typeface="Wingdings"/>
              </a:rPr>
              <a:t>@</a:t>
            </a:r>
            <a:r>
              <a:rPr lang="zh-CN" altLang="en-US" b="1" dirty="0" smtClean="0">
                <a:latin typeface="Century Gothic"/>
                <a:cs typeface="Century Gothic"/>
                <a:sym typeface="Wingdings"/>
              </a:rPr>
              <a:t> </a:t>
            </a:r>
            <a:r>
              <a:rPr lang="en-US" altLang="zh-CN" b="1" dirty="0" smtClean="0">
                <a:latin typeface="Century Gothic"/>
                <a:cs typeface="Century Gothic"/>
                <a:sym typeface="Wingdings"/>
              </a:rPr>
              <a:t>1.1</a:t>
            </a:r>
            <a:r>
              <a:rPr lang="en-US" altLang="zh-CN" b="1" dirty="0" smtClean="0">
                <a:latin typeface="Lucida Grande"/>
                <a:ea typeface="Lucida Grande"/>
                <a:cs typeface="Lucida Grande"/>
                <a:sym typeface="Wingdings"/>
              </a:rPr>
              <a:t>ψ</a:t>
            </a:r>
            <a:r>
              <a:rPr lang="en-US" altLang="zh-CN" b="1" baseline="-25000" dirty="0">
                <a:latin typeface="Century Gothic"/>
                <a:cs typeface="Century Gothic"/>
              </a:rPr>
              <a:t>N</a:t>
            </a:r>
            <a:endParaRPr lang="en-US" b="1" baseline="-250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835412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20</a:t>
            </a:r>
            <a:endParaRPr lang="en-US" dirty="0"/>
          </a:p>
        </p:txBody>
      </p:sp>
      <p:sp>
        <p:nvSpPr>
          <p:cNvPr id="5" name="Shape 106"/>
          <p:cNvSpPr txBox="1">
            <a:spLocks noGrp="1"/>
          </p:cNvSpPr>
          <p:nvPr>
            <p:ph type="title"/>
          </p:nvPr>
        </p:nvSpPr>
        <p:spPr>
          <a:xfrm>
            <a:off x="311700" y="4502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dirty="0">
                <a:latin typeface="Century Gothic"/>
                <a:cs typeface="Century Gothic"/>
              </a:rPr>
              <a:t>L</a:t>
            </a:r>
            <a:r>
              <a:rPr lang="en-US" dirty="0" smtClean="0">
                <a:latin typeface="Century Gothic"/>
                <a:cs typeface="Century Gothic"/>
              </a:rPr>
              <a:t>ocked modes cause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change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in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density,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temperature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and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rotation</a:t>
            </a:r>
            <a:r>
              <a:rPr lang="en-US" dirty="0" smtClean="0">
                <a:latin typeface="Century Gothic"/>
                <a:cs typeface="Century Gothic"/>
              </a:rPr>
              <a:t> </a:t>
            </a:r>
            <a:endParaRPr dirty="0">
              <a:latin typeface="Century Gothic"/>
              <a:cs typeface="Century Gothic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7160" y="909320"/>
            <a:ext cx="4404360" cy="326644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zh-CN" dirty="0" smtClean="0">
                <a:latin typeface="Century Gothic"/>
                <a:cs typeface="Century Gothic"/>
              </a:rPr>
              <a:t>11/2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zh-CN" altLang="zh-CN" dirty="0" smtClean="0">
                <a:latin typeface="Century Gothic"/>
                <a:cs typeface="Century Gothic"/>
              </a:rPr>
              <a:t>L</a:t>
            </a:r>
            <a:r>
              <a:rPr lang="en-US" altLang="zh-CN" dirty="0" smtClean="0">
                <a:latin typeface="Century Gothic"/>
                <a:cs typeface="Century Gothic"/>
              </a:rPr>
              <a:t>M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has low threshold </a:t>
            </a:r>
          </a:p>
          <a:p>
            <a:pPr lvl="1">
              <a:lnSpc>
                <a:spcPct val="100000"/>
              </a:lnSpc>
            </a:pPr>
            <a:r>
              <a:rPr lang="en-US" altLang="zh-CN" dirty="0" smtClean="0">
                <a:latin typeface="Century Gothic"/>
                <a:cs typeface="Century Gothic"/>
              </a:rPr>
              <a:t>causes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continuous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decrease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in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n</a:t>
            </a:r>
            <a:r>
              <a:rPr lang="en-US" altLang="zh-CN" baseline="-25000" dirty="0" smtClean="0">
                <a:latin typeface="Century Gothic"/>
                <a:cs typeface="Century Gothic"/>
              </a:rPr>
              <a:t>e</a:t>
            </a:r>
            <a:r>
              <a:rPr lang="en-US" altLang="zh-CN" dirty="0" smtClean="0">
                <a:latin typeface="Century Gothic"/>
                <a:cs typeface="Century Gothic"/>
              </a:rPr>
              <a:t>,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err="1" smtClean="0">
                <a:latin typeface="Century Gothic"/>
                <a:cs typeface="Century Gothic"/>
              </a:rPr>
              <a:t>T</a:t>
            </a:r>
            <a:r>
              <a:rPr lang="en-US" altLang="zh-CN" baseline="-25000" dirty="0" err="1" smtClean="0">
                <a:latin typeface="Century Gothic"/>
                <a:cs typeface="Century Gothic"/>
              </a:rPr>
              <a:t>e</a:t>
            </a:r>
            <a:r>
              <a:rPr lang="zh-CN" altLang="zh-CN" dirty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and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zh-CN" altLang="en-US" i="1" dirty="0" smtClean="0">
                <a:latin typeface="Century Gothic"/>
                <a:ea typeface="Lucida Grande"/>
                <a:cs typeface="Century Gothic"/>
              </a:rPr>
              <a:t>ω</a:t>
            </a:r>
            <a:r>
              <a:rPr lang="en-US" altLang="zh-CN" baseline="-25000" dirty="0" smtClean="0">
                <a:latin typeface="Century Gothic"/>
                <a:ea typeface="Lucida Grande"/>
                <a:cs typeface="Century Gothic"/>
              </a:rPr>
              <a:t>E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zh-CN" altLang="zh-CN" dirty="0" smtClean="0">
                <a:latin typeface="Century Gothic"/>
                <a:cs typeface="Century Gothic"/>
              </a:rPr>
              <a:t>8</a:t>
            </a:r>
            <a:r>
              <a:rPr lang="en-US" altLang="zh-CN" dirty="0" smtClean="0">
                <a:latin typeface="Century Gothic"/>
                <a:cs typeface="Century Gothic"/>
              </a:rPr>
              <a:t>/2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LM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has high threshold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altLang="zh-CN" dirty="0" smtClean="0">
                <a:latin typeface="Century Gothic"/>
                <a:cs typeface="Century Gothic"/>
              </a:rPr>
              <a:t>causes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sharp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decrease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in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>
                <a:latin typeface="Century Gothic"/>
                <a:cs typeface="Century Gothic"/>
              </a:rPr>
              <a:t>n</a:t>
            </a:r>
            <a:r>
              <a:rPr lang="en-US" altLang="zh-CN" baseline="-25000" dirty="0">
                <a:latin typeface="Century Gothic"/>
                <a:cs typeface="Century Gothic"/>
              </a:rPr>
              <a:t>e</a:t>
            </a:r>
            <a:r>
              <a:rPr lang="en-US" altLang="zh-CN" dirty="0">
                <a:latin typeface="Century Gothic"/>
                <a:cs typeface="Century Gothic"/>
              </a:rPr>
              <a:t>,</a:t>
            </a:r>
            <a:r>
              <a:rPr lang="zh-CN" altLang="en-US" dirty="0">
                <a:latin typeface="Century Gothic"/>
                <a:cs typeface="Century Gothic"/>
              </a:rPr>
              <a:t> </a:t>
            </a:r>
            <a:r>
              <a:rPr lang="en-US" altLang="zh-CN" dirty="0" err="1">
                <a:latin typeface="Century Gothic"/>
                <a:cs typeface="Century Gothic"/>
              </a:rPr>
              <a:t>T</a:t>
            </a:r>
            <a:r>
              <a:rPr lang="en-US" altLang="zh-CN" baseline="-25000" dirty="0" err="1">
                <a:latin typeface="Century Gothic"/>
                <a:cs typeface="Century Gothic"/>
              </a:rPr>
              <a:t>e</a:t>
            </a:r>
            <a:r>
              <a:rPr lang="zh-CN" altLang="zh-CN" dirty="0">
                <a:latin typeface="Century Gothic"/>
                <a:cs typeface="Century Gothic"/>
              </a:rPr>
              <a:t> </a:t>
            </a:r>
            <a:r>
              <a:rPr lang="en-US" altLang="zh-CN" dirty="0">
                <a:latin typeface="Century Gothic"/>
                <a:cs typeface="Century Gothic"/>
              </a:rPr>
              <a:t>and</a:t>
            </a:r>
            <a:r>
              <a:rPr lang="zh-CN" altLang="en-US" dirty="0">
                <a:latin typeface="Century Gothic"/>
                <a:cs typeface="Century Gothic"/>
              </a:rPr>
              <a:t> </a:t>
            </a:r>
            <a:r>
              <a:rPr lang="zh-CN" altLang="en-US" i="1" dirty="0" smtClean="0">
                <a:latin typeface="Century Gothic"/>
                <a:ea typeface="Lucida Grande"/>
                <a:cs typeface="Century Gothic"/>
              </a:rPr>
              <a:t>ω</a:t>
            </a:r>
            <a:r>
              <a:rPr lang="en-US" altLang="zh-CN" baseline="-25000" dirty="0" smtClean="0">
                <a:latin typeface="Century Gothic"/>
                <a:ea typeface="Lucida Grande"/>
                <a:cs typeface="Century Gothic"/>
              </a:rPr>
              <a:t>E</a:t>
            </a:r>
            <a:endParaRPr lang="en-US" sz="1800" baseline="-25000" dirty="0" smtClean="0">
              <a:latin typeface="Century Gothic"/>
              <a:cs typeface="Century Gothic"/>
            </a:endParaRPr>
          </a:p>
        </p:txBody>
      </p:sp>
      <p:pic>
        <p:nvPicPr>
          <p:cNvPr id="8" name="Picture 7" descr="figure_simulation_158115_1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96" y="1097280"/>
            <a:ext cx="4248912" cy="5026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640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gure_simulation_158115_2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095" y="950975"/>
            <a:ext cx="4525909" cy="576072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21</a:t>
            </a:r>
            <a:endParaRPr lang="en-US" dirty="0"/>
          </a:p>
        </p:txBody>
      </p:sp>
      <p:sp>
        <p:nvSpPr>
          <p:cNvPr id="5" name="Shape 106"/>
          <p:cNvSpPr txBox="1">
            <a:spLocks noGrp="1"/>
          </p:cNvSpPr>
          <p:nvPr>
            <p:ph type="title"/>
          </p:nvPr>
        </p:nvSpPr>
        <p:spPr>
          <a:xfrm>
            <a:off x="311700" y="32932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dirty="0" smtClean="0">
                <a:latin typeface="Century Gothic"/>
                <a:cs typeface="Century Gothic"/>
              </a:rPr>
              <a:t>Modeled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parameters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solidFill>
                  <a:schemeClr val="bg1"/>
                </a:solidFill>
                <a:latin typeface="Century Gothic"/>
                <a:cs typeface="Century Gothic"/>
              </a:rPr>
              <a:t>are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consistent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with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experiment</a:t>
            </a:r>
            <a:endParaRPr dirty="0">
              <a:latin typeface="Century Gothic"/>
              <a:cs typeface="Century Gothic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7160" y="909320"/>
            <a:ext cx="4028440" cy="519172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zh-CN" dirty="0" smtClean="0">
                <a:latin typeface="Century Gothic"/>
                <a:cs typeface="Century Gothic"/>
              </a:rPr>
              <a:t>The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8/2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zh-CN" altLang="zh-CN" dirty="0" smtClean="0">
                <a:latin typeface="Century Gothic"/>
                <a:cs typeface="Century Gothic"/>
              </a:rPr>
              <a:t>L</a:t>
            </a:r>
            <a:r>
              <a:rPr lang="en-US" altLang="zh-CN" dirty="0" smtClean="0">
                <a:latin typeface="Century Gothic"/>
                <a:cs typeface="Century Gothic"/>
              </a:rPr>
              <a:t>M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window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is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wider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than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ELM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suppression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window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endParaRPr lang="en-US" altLang="zh-CN" dirty="0" smtClean="0">
              <a:latin typeface="Century Gothic"/>
              <a:cs typeface="Century Gothic"/>
            </a:endParaRPr>
          </a:p>
          <a:p>
            <a:pPr marL="571500" lvl="1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altLang="zh-CN" dirty="0" smtClean="0">
                <a:latin typeface="Century Gothic"/>
                <a:cs typeface="Century Gothic"/>
                <a:sym typeface="Wingdings"/>
              </a:rPr>
              <a:t>B</a:t>
            </a:r>
            <a:r>
              <a:rPr lang="en-US" altLang="zh-CN" baseline="-25000" dirty="0" smtClean="0">
                <a:latin typeface="Century Gothic"/>
                <a:cs typeface="Century Gothic"/>
                <a:sym typeface="Wingdings"/>
              </a:rPr>
              <a:t>r</a:t>
            </a:r>
            <a:r>
              <a:rPr lang="zh-CN" altLang="en-US" dirty="0" smtClean="0">
                <a:latin typeface="Century Gothic"/>
                <a:cs typeface="Century Gothic"/>
                <a:sym typeface="Wingdings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  <a:sym typeface="Wingdings"/>
              </a:rPr>
              <a:t>is</a:t>
            </a:r>
            <a:r>
              <a:rPr lang="zh-CN" altLang="en-US" dirty="0" smtClean="0">
                <a:latin typeface="Century Gothic"/>
                <a:cs typeface="Century Gothic"/>
                <a:sym typeface="Wingdings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  <a:sym typeface="Wingdings"/>
              </a:rPr>
              <a:t>lower</a:t>
            </a:r>
            <a:r>
              <a:rPr lang="zh-CN" altLang="en-US" dirty="0" smtClean="0">
                <a:latin typeface="Century Gothic"/>
                <a:cs typeface="Century Gothic"/>
                <a:sym typeface="Wingdings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  <a:sym typeface="Wingdings"/>
              </a:rPr>
              <a:t>when</a:t>
            </a:r>
            <a:r>
              <a:rPr lang="zh-CN" altLang="en-US" dirty="0" smtClean="0">
                <a:latin typeface="Century Gothic"/>
                <a:cs typeface="Century Gothic"/>
                <a:sym typeface="Wingdings"/>
              </a:rPr>
              <a:t> </a:t>
            </a:r>
            <a:r>
              <a:rPr lang="zh-CN" altLang="en-US" dirty="0" smtClean="0">
                <a:latin typeface="Century Gothic"/>
                <a:ea typeface="Lucida Grande"/>
                <a:cs typeface="Century Gothic"/>
                <a:sym typeface="Wingdings"/>
              </a:rPr>
              <a:t>β</a:t>
            </a:r>
            <a:r>
              <a:rPr lang="en-US" altLang="zh-CN" baseline="-25000" dirty="0" smtClean="0">
                <a:latin typeface="Century Gothic"/>
                <a:ea typeface="Lucida Grande"/>
                <a:cs typeface="Century Gothic"/>
                <a:sym typeface="Wingdings"/>
              </a:rPr>
              <a:t>N</a:t>
            </a:r>
            <a:r>
              <a:rPr lang="zh-CN" altLang="zh-CN" dirty="0" smtClean="0">
                <a:latin typeface="Century Gothic"/>
                <a:cs typeface="Century Gothic"/>
                <a:sym typeface="Wingdings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  <a:sym typeface="Wingdings"/>
              </a:rPr>
              <a:t>is</a:t>
            </a:r>
            <a:r>
              <a:rPr lang="zh-CN" altLang="en-US" dirty="0" smtClean="0">
                <a:latin typeface="Century Gothic"/>
                <a:cs typeface="Century Gothic"/>
                <a:sym typeface="Wingdings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  <a:sym typeface="Wingdings"/>
              </a:rPr>
              <a:t>lower</a:t>
            </a:r>
            <a:r>
              <a:rPr lang="zh-CN" altLang="en-US" dirty="0" smtClean="0">
                <a:latin typeface="Century Gothic"/>
                <a:cs typeface="Century Gothic"/>
                <a:sym typeface="Wingdings"/>
              </a:rPr>
              <a:t> </a:t>
            </a:r>
            <a:endParaRPr lang="en-US" altLang="zh-CN" dirty="0" smtClean="0">
              <a:latin typeface="Century Gothic"/>
              <a:cs typeface="Century Gothic"/>
              <a:sym typeface="Wingdings"/>
            </a:endParaRPr>
          </a:p>
          <a:p>
            <a:pPr marL="571500" lvl="1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altLang="zh-CN" dirty="0" smtClean="0">
                <a:latin typeface="Century Gothic"/>
                <a:cs typeface="Century Gothic"/>
                <a:sym typeface="Wingdings"/>
              </a:rPr>
              <a:t></a:t>
            </a:r>
            <a:r>
              <a:rPr lang="zh-CN" altLang="en-US" baseline="-25000" dirty="0" smtClean="0">
                <a:latin typeface="Century Gothic"/>
                <a:ea typeface="Lucida Grande"/>
                <a:cs typeface="Century Gothic"/>
                <a:sym typeface="Wingdings"/>
              </a:rPr>
              <a:t> </a:t>
            </a:r>
            <a:r>
              <a:rPr lang="en-US" altLang="zh-CN" dirty="0" smtClean="0">
                <a:latin typeface="Century Gothic"/>
                <a:ea typeface="Lucida Grande"/>
                <a:cs typeface="Century Gothic"/>
                <a:sym typeface="Wingdings"/>
              </a:rPr>
              <a:t>1/</a:t>
            </a:r>
            <a:r>
              <a:rPr lang="en-US" altLang="zh-CN" i="1" dirty="0" smtClean="0">
                <a:latin typeface="Century Gothic"/>
                <a:ea typeface="Lucida Grande"/>
                <a:cs typeface="Century Gothic"/>
                <a:sym typeface="Wingdings"/>
              </a:rPr>
              <a:t>L</a:t>
            </a:r>
            <a:r>
              <a:rPr lang="en-US" altLang="zh-CN" baseline="-25000" dirty="0" smtClean="0">
                <a:latin typeface="Century Gothic"/>
                <a:ea typeface="Lucida Grande"/>
                <a:cs typeface="Century Gothic"/>
                <a:sym typeface="Wingdings"/>
              </a:rPr>
              <a:t>n</a:t>
            </a:r>
            <a:r>
              <a:rPr lang="en-US" altLang="zh-CN" dirty="0" smtClean="0">
                <a:latin typeface="Century Gothic"/>
                <a:ea typeface="Lucida Grande"/>
                <a:cs typeface="Century Gothic"/>
                <a:sym typeface="Wingdings"/>
              </a:rPr>
              <a:t>=-</a:t>
            </a:r>
            <a:r>
              <a:rPr lang="en-US" altLang="zh-CN" i="1" dirty="0" smtClean="0">
                <a:latin typeface="Century Gothic"/>
                <a:ea typeface="Lucida Grande"/>
                <a:cs typeface="Century Gothic"/>
                <a:sym typeface="Wingdings"/>
              </a:rPr>
              <a:t>n</a:t>
            </a:r>
            <a:r>
              <a:rPr lang="en-US" altLang="zh-CN" baseline="-25000" dirty="0" smtClean="0">
                <a:latin typeface="Century Gothic"/>
                <a:ea typeface="Lucida Grande"/>
                <a:cs typeface="Century Gothic"/>
                <a:sym typeface="Wingdings"/>
              </a:rPr>
              <a:t>e</a:t>
            </a:r>
            <a:r>
              <a:rPr lang="en-US" altLang="zh-CN" dirty="0" smtClean="0">
                <a:latin typeface="Century Gothic"/>
                <a:ea typeface="Lucida Grande"/>
                <a:cs typeface="Century Gothic"/>
                <a:sym typeface="Wingdings"/>
              </a:rPr>
              <a:t>’/</a:t>
            </a:r>
            <a:r>
              <a:rPr lang="en-US" altLang="zh-CN" i="1" dirty="0" smtClean="0">
                <a:latin typeface="Century Gothic"/>
                <a:ea typeface="Lucida Grande"/>
                <a:cs typeface="Century Gothic"/>
                <a:sym typeface="Wingdings"/>
              </a:rPr>
              <a:t>n</a:t>
            </a:r>
            <a:r>
              <a:rPr lang="en-US" altLang="zh-CN" baseline="-25000" dirty="0" smtClean="0">
                <a:latin typeface="Century Gothic"/>
                <a:ea typeface="Lucida Grande"/>
                <a:cs typeface="Century Gothic"/>
                <a:sym typeface="Wingdings"/>
              </a:rPr>
              <a:t>e</a:t>
            </a:r>
            <a:endParaRPr lang="en-US" altLang="zh-CN" baseline="-25000" dirty="0" smtClean="0">
              <a:latin typeface="Century Gothic"/>
              <a:ea typeface="Lucida Grande"/>
              <a:cs typeface="Century Gothic"/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altLang="zh-CN" dirty="0" smtClean="0">
                <a:latin typeface="Century Gothic"/>
                <a:cs typeface="Century Gothic"/>
              </a:rPr>
              <a:t>Experimental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density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changes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more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than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simulation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endParaRPr lang="en-US" altLang="zh-CN" dirty="0" smtClean="0">
              <a:latin typeface="Century Gothic"/>
              <a:cs typeface="Century Gothic"/>
            </a:endParaRPr>
          </a:p>
          <a:p>
            <a:pPr marL="571500" lvl="1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altLang="zh-CN" dirty="0">
                <a:latin typeface="Century Gothic"/>
                <a:cs typeface="Century Gothic"/>
                <a:sym typeface="Wingdings"/>
              </a:rPr>
              <a:t></a:t>
            </a:r>
            <a:r>
              <a:rPr lang="zh-CN" altLang="en-US" baseline="-25000" dirty="0">
                <a:latin typeface="Century Gothic"/>
                <a:ea typeface="Lucida Grande"/>
                <a:cs typeface="Century Gothic"/>
                <a:sym typeface="Wingdings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Other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transport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effect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beyond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TM1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model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?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altLang="zh-CN" dirty="0" smtClean="0">
                <a:latin typeface="Century Gothic"/>
                <a:cs typeface="Century Gothic"/>
              </a:rPr>
              <a:t>Separatrix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density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does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not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change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significantly</a:t>
            </a:r>
            <a:endParaRPr lang="en-US" altLang="zh-CN" dirty="0">
              <a:latin typeface="Century Gothic"/>
              <a:cs typeface="Century Gothic"/>
            </a:endParaRPr>
          </a:p>
          <a:p>
            <a:pPr marL="571500" lvl="1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altLang="zh-CN" dirty="0" smtClean="0">
                <a:latin typeface="Century Gothic"/>
                <a:cs typeface="Century Gothic"/>
                <a:sym typeface="Wingdings"/>
              </a:rPr>
              <a:t></a:t>
            </a:r>
            <a:r>
              <a:rPr lang="zh-CN" altLang="en-US" baseline="-25000" dirty="0" smtClean="0">
                <a:latin typeface="Century Gothic"/>
                <a:ea typeface="Lucida Grande"/>
                <a:cs typeface="Century Gothic"/>
                <a:sym typeface="Wingdings"/>
              </a:rPr>
              <a:t> </a:t>
            </a:r>
            <a:r>
              <a:rPr lang="en-US" altLang="zh-CN" dirty="0" smtClean="0">
                <a:latin typeface="Century Gothic"/>
                <a:ea typeface="Lucida Grande"/>
                <a:cs typeface="Century Gothic"/>
                <a:sym typeface="Wingdings"/>
              </a:rPr>
              <a:t>1</a:t>
            </a:r>
            <a:r>
              <a:rPr lang="en-US" altLang="zh-CN" dirty="0">
                <a:latin typeface="Century Gothic"/>
                <a:ea typeface="Lucida Grande"/>
                <a:cs typeface="Century Gothic"/>
                <a:sym typeface="Wingdings"/>
              </a:rPr>
              <a:t>/</a:t>
            </a:r>
            <a:r>
              <a:rPr lang="en-US" altLang="zh-CN" i="1" dirty="0">
                <a:latin typeface="Century Gothic"/>
                <a:ea typeface="Lucida Grande"/>
                <a:cs typeface="Century Gothic"/>
                <a:sym typeface="Wingdings"/>
              </a:rPr>
              <a:t>L</a:t>
            </a:r>
            <a:r>
              <a:rPr lang="en-US" altLang="zh-CN" baseline="-25000" dirty="0">
                <a:latin typeface="Century Gothic"/>
                <a:ea typeface="Lucida Grande"/>
                <a:cs typeface="Century Gothic"/>
                <a:sym typeface="Wingdings"/>
              </a:rPr>
              <a:t>n</a:t>
            </a:r>
            <a:r>
              <a:rPr lang="en-US" altLang="zh-CN" dirty="0">
                <a:latin typeface="Century Gothic"/>
                <a:ea typeface="Lucida Grande"/>
                <a:cs typeface="Century Gothic"/>
                <a:sym typeface="Wingdings"/>
              </a:rPr>
              <a:t>=-</a:t>
            </a:r>
            <a:r>
              <a:rPr lang="en-US" altLang="zh-CN" i="1" dirty="0">
                <a:latin typeface="Century Gothic"/>
                <a:ea typeface="Lucida Grande"/>
                <a:cs typeface="Century Gothic"/>
                <a:sym typeface="Wingdings"/>
              </a:rPr>
              <a:t>n</a:t>
            </a:r>
            <a:r>
              <a:rPr lang="en-US" altLang="zh-CN" baseline="-25000" dirty="0">
                <a:latin typeface="Century Gothic"/>
                <a:ea typeface="Lucida Grande"/>
                <a:cs typeface="Century Gothic"/>
                <a:sym typeface="Wingdings"/>
              </a:rPr>
              <a:t>e</a:t>
            </a:r>
            <a:r>
              <a:rPr lang="en-US" altLang="zh-CN" dirty="0">
                <a:latin typeface="Century Gothic"/>
                <a:ea typeface="Lucida Grande"/>
                <a:cs typeface="Century Gothic"/>
                <a:sym typeface="Wingdings"/>
              </a:rPr>
              <a:t>’/</a:t>
            </a:r>
            <a:r>
              <a:rPr lang="en-US" altLang="zh-CN" i="1" dirty="0" smtClean="0">
                <a:latin typeface="Century Gothic"/>
                <a:ea typeface="Lucida Grande"/>
                <a:cs typeface="Century Gothic"/>
                <a:sym typeface="Wingdings"/>
              </a:rPr>
              <a:t>n</a:t>
            </a:r>
            <a:r>
              <a:rPr lang="en-US" altLang="zh-CN" baseline="-25000" dirty="0" smtClean="0">
                <a:latin typeface="Century Gothic"/>
                <a:ea typeface="Lucida Grande"/>
                <a:cs typeface="Century Gothic"/>
                <a:sym typeface="Wingdings"/>
              </a:rPr>
              <a:t>e</a:t>
            </a:r>
            <a:endParaRPr lang="en-US" altLang="zh-CN" baseline="-25000" dirty="0">
              <a:latin typeface="Century Gothic"/>
              <a:ea typeface="Lucida Grande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913746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gure_simulation_158115_5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224" y="960120"/>
            <a:ext cx="3785616" cy="423252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22</a:t>
            </a:r>
            <a:endParaRPr lang="en-US" dirty="0"/>
          </a:p>
        </p:txBody>
      </p:sp>
      <p:sp>
        <p:nvSpPr>
          <p:cNvPr id="13" name="Shape 106"/>
          <p:cNvSpPr txBox="1">
            <a:spLocks noGrp="1"/>
          </p:cNvSpPr>
          <p:nvPr>
            <p:ph type="title"/>
          </p:nvPr>
        </p:nvSpPr>
        <p:spPr>
          <a:xfrm>
            <a:off x="311700" y="6921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2600" dirty="0" smtClean="0">
                <a:latin typeface="Century Gothic"/>
                <a:cs typeface="Century Gothic"/>
              </a:rPr>
              <a:t>Change in density and temperature profiles consistent with experiment at the top of pedestal</a:t>
            </a:r>
            <a:endParaRPr sz="2600" dirty="0">
              <a:latin typeface="Century Gothic"/>
              <a:cs typeface="Century Gothic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044622" y="1002669"/>
            <a:ext cx="6369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>
                <a:latin typeface="Century Gothic"/>
                <a:cs typeface="Century Gothic"/>
              </a:rPr>
              <a:t>initial</a:t>
            </a:r>
            <a:endParaRPr lang="en-US" b="1" dirty="0">
              <a:latin typeface="Century Gothic"/>
              <a:cs typeface="Century Gothic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774924" y="1338836"/>
            <a:ext cx="10428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>
                <a:solidFill>
                  <a:srgbClr val="3366FF"/>
                </a:solidFill>
                <a:latin typeface="Century Gothic"/>
                <a:cs typeface="Century Gothic"/>
              </a:rPr>
              <a:t>ELM supp.</a:t>
            </a:r>
            <a:endParaRPr lang="en-US" b="1" dirty="0">
              <a:solidFill>
                <a:srgbClr val="3366FF"/>
              </a:solidFill>
              <a:latin typeface="Century Gothic"/>
              <a:cs typeface="Century Gothic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7042231" y="1002669"/>
            <a:ext cx="75043" cy="731674"/>
          </a:xfrm>
          <a:prstGeom prst="straightConnector1">
            <a:avLst/>
          </a:prstGeom>
          <a:ln w="50800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7024026" y="2159661"/>
            <a:ext cx="75043" cy="731674"/>
          </a:xfrm>
          <a:prstGeom prst="straightConnector1">
            <a:avLst/>
          </a:prstGeom>
          <a:ln w="50800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7762566" y="3809869"/>
            <a:ext cx="445471" cy="900341"/>
          </a:xfrm>
          <a:prstGeom prst="straightConnector1">
            <a:avLst/>
          </a:prstGeom>
          <a:ln w="50800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2609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gure_simulation_158115_4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224" y="960120"/>
            <a:ext cx="3785616" cy="534981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23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7160" y="909319"/>
            <a:ext cx="5084064" cy="481890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zh-CN" dirty="0" smtClean="0">
                <a:latin typeface="Century Gothic"/>
                <a:cs typeface="Century Gothic"/>
              </a:rPr>
              <a:t>Modeled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n</a:t>
            </a:r>
            <a:r>
              <a:rPr lang="en-US" altLang="zh-CN" baseline="-25000" dirty="0" smtClean="0">
                <a:latin typeface="Century Gothic"/>
                <a:cs typeface="Century Gothic"/>
              </a:rPr>
              <a:t>e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and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err="1" smtClean="0">
                <a:latin typeface="Century Gothic"/>
                <a:cs typeface="Century Gothic"/>
              </a:rPr>
              <a:t>T</a:t>
            </a:r>
            <a:r>
              <a:rPr lang="en-US" altLang="zh-CN" baseline="-25000" dirty="0" err="1" smtClean="0">
                <a:latin typeface="Century Gothic"/>
                <a:cs typeface="Century Gothic"/>
              </a:rPr>
              <a:t>e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profiles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are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quantitatively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consistent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with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experiment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altLang="zh-CN" dirty="0" smtClean="0">
                <a:latin typeface="Century Gothic"/>
                <a:ea typeface="Lucida Grande"/>
                <a:cs typeface="Century Gothic"/>
              </a:rPr>
              <a:t>Modeled</a:t>
            </a:r>
            <a:r>
              <a:rPr lang="zh-CN" altLang="en-US" dirty="0" smtClean="0">
                <a:latin typeface="Century Gothic"/>
                <a:ea typeface="Lucida Grande"/>
                <a:cs typeface="Century Gothic"/>
              </a:rPr>
              <a:t> </a:t>
            </a:r>
            <a:r>
              <a:rPr lang="zh-CN" altLang="en-US" i="1" dirty="0" smtClean="0">
                <a:latin typeface="Century Gothic"/>
                <a:ea typeface="Lucida Grande"/>
                <a:cs typeface="Century Gothic"/>
              </a:rPr>
              <a:t>ω</a:t>
            </a:r>
            <a:r>
              <a:rPr lang="en-US" altLang="zh-CN" baseline="-25000" dirty="0" smtClean="0">
                <a:latin typeface="Century Gothic"/>
                <a:ea typeface="Lucida Grande"/>
                <a:cs typeface="Century Gothic"/>
              </a:rPr>
              <a:t>E</a:t>
            </a:r>
            <a:r>
              <a:rPr lang="zh-CN" altLang="en-US" dirty="0" smtClean="0">
                <a:latin typeface="Century Gothic"/>
                <a:ea typeface="Lucida Grande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ea typeface="Lucida Grande"/>
                <a:cs typeface="Century Gothic"/>
              </a:rPr>
              <a:t>profile</a:t>
            </a:r>
            <a:r>
              <a:rPr lang="zh-CN" altLang="en-US" dirty="0" smtClean="0">
                <a:latin typeface="Century Gothic"/>
                <a:ea typeface="Lucida Grande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ea typeface="Lucida Grande"/>
                <a:cs typeface="Century Gothic"/>
              </a:rPr>
              <a:t>is</a:t>
            </a:r>
            <a:r>
              <a:rPr lang="zh-CN" altLang="en-US" dirty="0" smtClean="0">
                <a:latin typeface="Century Gothic"/>
                <a:ea typeface="Lucida Grande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ea typeface="Lucida Grande"/>
                <a:cs typeface="Century Gothic"/>
              </a:rPr>
              <a:t>different</a:t>
            </a:r>
            <a:r>
              <a:rPr lang="zh-CN" altLang="en-US" dirty="0" smtClean="0">
                <a:latin typeface="Century Gothic"/>
                <a:ea typeface="Lucida Grande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ea typeface="Lucida Grande"/>
                <a:cs typeface="Century Gothic"/>
              </a:rPr>
              <a:t>to</a:t>
            </a:r>
            <a:r>
              <a:rPr lang="zh-CN" altLang="en-US" dirty="0" smtClean="0">
                <a:latin typeface="Century Gothic"/>
                <a:ea typeface="Lucida Grande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ea typeface="Lucida Grande"/>
                <a:cs typeface="Century Gothic"/>
              </a:rPr>
              <a:t>experiment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endParaRPr lang="en-US" altLang="zh-CN" dirty="0" smtClean="0">
              <a:latin typeface="Century Gothic"/>
              <a:cs typeface="Century Gothic"/>
            </a:endParaRPr>
          </a:p>
          <a:p>
            <a:pPr marL="571500" lvl="1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altLang="zh-CN" dirty="0" smtClean="0">
                <a:latin typeface="Century Gothic"/>
                <a:cs typeface="Century Gothic"/>
                <a:sym typeface="Wingdings"/>
              </a:rPr>
              <a:t></a:t>
            </a:r>
            <a:r>
              <a:rPr lang="zh-CN" altLang="en-US" dirty="0" smtClean="0">
                <a:latin typeface="Century Gothic"/>
                <a:cs typeface="Century Gothic"/>
                <a:sym typeface="Wingdings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The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change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in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zh-CN" altLang="en-US" i="1" dirty="0" smtClean="0">
                <a:latin typeface="Century Gothic"/>
                <a:ea typeface="Lucida Grande"/>
                <a:cs typeface="Century Gothic"/>
              </a:rPr>
              <a:t>ω</a:t>
            </a:r>
            <a:r>
              <a:rPr lang="en-US" altLang="zh-CN" baseline="-25000" dirty="0" smtClean="0">
                <a:latin typeface="Century Gothic"/>
                <a:ea typeface="Lucida Grande"/>
                <a:cs typeface="Century Gothic"/>
              </a:rPr>
              <a:t>E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due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to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the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change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in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P</a:t>
            </a:r>
            <a:r>
              <a:rPr lang="en-US" altLang="zh-CN" baseline="-25000" dirty="0" smtClean="0">
                <a:latin typeface="Century Gothic"/>
                <a:cs typeface="Century Gothic"/>
              </a:rPr>
              <a:t>i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gradient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zh-CN" altLang="zh-CN" dirty="0" smtClean="0">
                <a:latin typeface="Century Gothic"/>
                <a:cs typeface="Century Gothic"/>
              </a:rPr>
              <a:t>i</a:t>
            </a:r>
            <a:r>
              <a:rPr lang="en-US" altLang="zh-CN" dirty="0" smtClean="0">
                <a:latin typeface="Century Gothic"/>
                <a:cs typeface="Century Gothic"/>
              </a:rPr>
              <a:t>s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not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included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in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TM1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model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buFont typeface="Wingdings" charset="0"/>
              <a:buChar char="à"/>
            </a:pPr>
            <a:r>
              <a:rPr lang="zh-CN" altLang="en-US" dirty="0" smtClean="0">
                <a:latin typeface="Century Gothic"/>
                <a:ea typeface="Lucida Grande"/>
                <a:cs typeface="Century Gothic"/>
              </a:rPr>
              <a:t>ω</a:t>
            </a:r>
            <a:r>
              <a:rPr lang="en-US" altLang="zh-CN" baseline="-25000" dirty="0" smtClean="0">
                <a:latin typeface="Century Gothic"/>
                <a:ea typeface="Lucida Grande"/>
                <a:cs typeface="Century Gothic"/>
              </a:rPr>
              <a:t>E</a:t>
            </a:r>
            <a:r>
              <a:rPr lang="zh-CN" altLang="en-US" dirty="0" smtClean="0">
                <a:latin typeface="Century Gothic"/>
                <a:cs typeface="Century Gothic"/>
              </a:rPr>
              <a:t> ≈ </a:t>
            </a:r>
            <a:r>
              <a:rPr lang="en-US" altLang="zh-CN" dirty="0" smtClean="0">
                <a:latin typeface="Century Gothic"/>
                <a:cs typeface="Century Gothic"/>
              </a:rPr>
              <a:t>0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at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i="1" dirty="0" smtClean="0">
                <a:latin typeface="Century Gothic"/>
                <a:cs typeface="Century Gothic"/>
              </a:rPr>
              <a:t>q</a:t>
            </a:r>
            <a:r>
              <a:rPr lang="en-US" altLang="zh-CN" dirty="0" smtClean="0">
                <a:latin typeface="Century Gothic"/>
                <a:cs typeface="Century Gothic"/>
              </a:rPr>
              <a:t>=4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surface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altLang="zh-CN" dirty="0" smtClean="0">
                <a:latin typeface="Century Gothic"/>
                <a:cs typeface="Century Gothic"/>
              </a:rPr>
              <a:t>Enhanced fluctuations at top of pedestal may play a role in </a:t>
            </a:r>
            <a:r>
              <a:rPr lang="en-US" altLang="zh-CN" dirty="0" err="1" smtClean="0">
                <a:latin typeface="Century Gothic"/>
                <a:cs typeface="Century Gothic"/>
              </a:rPr>
              <a:t>E</a:t>
            </a:r>
            <a:r>
              <a:rPr lang="en-US" altLang="zh-CN" baseline="-25000" dirty="0" err="1" smtClean="0">
                <a:latin typeface="Century Gothic"/>
                <a:cs typeface="Century Gothic"/>
              </a:rPr>
              <a:t>r</a:t>
            </a:r>
            <a:r>
              <a:rPr lang="en-US" altLang="zh-CN" dirty="0" smtClean="0">
                <a:latin typeface="Century Gothic"/>
                <a:cs typeface="Century Gothic"/>
              </a:rPr>
              <a:t> profile 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5842000" y="2032000"/>
            <a:ext cx="406400" cy="0"/>
          </a:xfrm>
          <a:prstGeom prst="line">
            <a:avLst/>
          </a:prstGeom>
          <a:ln w="38100">
            <a:solidFill>
              <a:schemeClr val="tx1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781800" y="2032000"/>
            <a:ext cx="406400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6203174" y="1852711"/>
            <a:ext cx="5334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 err="1" smtClean="0">
                <a:latin typeface="Century Gothic"/>
                <a:cs typeface="Century Gothic"/>
                <a:sym typeface="Wingdings"/>
              </a:rPr>
              <a:t>Sim</a:t>
            </a:r>
            <a:endParaRPr lang="en-US" sz="1600" b="1" dirty="0">
              <a:latin typeface="Century Gothic"/>
              <a:cs typeface="Century Gothic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130293" y="1852711"/>
            <a:ext cx="5609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 err="1" smtClean="0">
                <a:latin typeface="Century Gothic"/>
                <a:cs typeface="Century Gothic"/>
              </a:rPr>
              <a:t>Exp</a:t>
            </a:r>
            <a:endParaRPr lang="en-US" sz="1600" b="1" dirty="0">
              <a:latin typeface="Century Gothic"/>
              <a:cs typeface="Century Gothic"/>
            </a:endParaRPr>
          </a:p>
        </p:txBody>
      </p:sp>
      <p:sp>
        <p:nvSpPr>
          <p:cNvPr id="13" name="Shape 106"/>
          <p:cNvSpPr txBox="1">
            <a:spLocks noGrp="1"/>
          </p:cNvSpPr>
          <p:nvPr>
            <p:ph type="title"/>
          </p:nvPr>
        </p:nvSpPr>
        <p:spPr>
          <a:xfrm>
            <a:off x="311700" y="6921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2600" dirty="0" smtClean="0">
                <a:latin typeface="Century Gothic"/>
                <a:cs typeface="Century Gothic"/>
              </a:rPr>
              <a:t>Change in density and temperature profiles consistent with experiment at the top of pedestal</a:t>
            </a:r>
            <a:endParaRPr sz="2600" dirty="0">
              <a:latin typeface="Century Gothic"/>
              <a:cs typeface="Century Gothic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99013" y="5426560"/>
            <a:ext cx="4240441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  <a:latin typeface="Century Gothic"/>
                <a:cs typeface="Century Gothic"/>
              </a:rPr>
              <a:t>R. </a:t>
            </a:r>
            <a:r>
              <a:rPr lang="en-US" sz="1600" dirty="0" err="1" smtClean="0">
                <a:solidFill>
                  <a:schemeClr val="tx1"/>
                </a:solidFill>
                <a:latin typeface="Century Gothic"/>
                <a:cs typeface="Century Gothic"/>
              </a:rPr>
              <a:t>Nazikian</a:t>
            </a:r>
            <a:r>
              <a:rPr lang="en-US" sz="1600" dirty="0" smtClean="0">
                <a:solidFill>
                  <a:schemeClr val="tx1"/>
                </a:solidFill>
                <a:latin typeface="Century Gothic"/>
                <a:cs typeface="Century Gothic"/>
              </a:rPr>
              <a:t>, et al., PRL </a:t>
            </a:r>
            <a:r>
              <a:rPr lang="en-US" sz="1600" b="1" dirty="0" smtClean="0">
                <a:solidFill>
                  <a:schemeClr val="tx1"/>
                </a:solidFill>
                <a:latin typeface="Century Gothic"/>
                <a:cs typeface="Century Gothic"/>
              </a:rPr>
              <a:t>114</a:t>
            </a:r>
            <a:r>
              <a:rPr lang="en-US" sz="1600" dirty="0" smtClean="0">
                <a:solidFill>
                  <a:schemeClr val="tx1"/>
                </a:solidFill>
                <a:latin typeface="Century Gothic"/>
                <a:cs typeface="Century Gothic"/>
              </a:rPr>
              <a:t>, 105002 (2015)</a:t>
            </a:r>
          </a:p>
          <a:p>
            <a:r>
              <a:rPr lang="en-US" sz="1600" dirty="0" smtClean="0">
                <a:solidFill>
                  <a:schemeClr val="tx1"/>
                </a:solidFill>
                <a:latin typeface="Century Gothic"/>
                <a:cs typeface="Century Gothic"/>
              </a:rPr>
              <a:t>G. </a:t>
            </a:r>
            <a:r>
              <a:rPr lang="en-US" sz="1600" dirty="0" err="1" smtClean="0">
                <a:solidFill>
                  <a:schemeClr val="tx1"/>
                </a:solidFill>
                <a:latin typeface="Century Gothic"/>
                <a:cs typeface="Century Gothic"/>
              </a:rPr>
              <a:t>Mckee</a:t>
            </a:r>
            <a:r>
              <a:rPr lang="en-US" sz="1600" dirty="0" smtClean="0">
                <a:solidFill>
                  <a:schemeClr val="tx1"/>
                </a:solidFill>
                <a:latin typeface="Century Gothic"/>
                <a:cs typeface="Century Gothic"/>
              </a:rPr>
              <a:t>, et al., NF </a:t>
            </a:r>
            <a:r>
              <a:rPr lang="en-US" sz="1600" b="1" dirty="0" smtClean="0">
                <a:solidFill>
                  <a:schemeClr val="tx1"/>
                </a:solidFill>
                <a:latin typeface="Century Gothic"/>
                <a:cs typeface="Century Gothic"/>
              </a:rPr>
              <a:t>53</a:t>
            </a:r>
            <a:r>
              <a:rPr lang="en-US" sz="1600" dirty="0" smtClean="0">
                <a:solidFill>
                  <a:schemeClr val="tx1"/>
                </a:solidFill>
                <a:latin typeface="Century Gothic"/>
                <a:cs typeface="Century Gothic"/>
              </a:rPr>
              <a:t>, 113011 (2013)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044622" y="1002669"/>
            <a:ext cx="6369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>
                <a:latin typeface="Century Gothic"/>
                <a:cs typeface="Century Gothic"/>
              </a:rPr>
              <a:t>initial</a:t>
            </a:r>
            <a:endParaRPr lang="en-US" b="1" dirty="0">
              <a:latin typeface="Century Gothic"/>
              <a:cs typeface="Century Gothic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774924" y="1338836"/>
            <a:ext cx="10428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>
                <a:solidFill>
                  <a:srgbClr val="3366FF"/>
                </a:solidFill>
                <a:latin typeface="Century Gothic"/>
                <a:cs typeface="Century Gothic"/>
              </a:rPr>
              <a:t>ELM supp.</a:t>
            </a:r>
            <a:endParaRPr lang="en-US" b="1" dirty="0">
              <a:solidFill>
                <a:srgbClr val="3366FF"/>
              </a:solidFill>
              <a:latin typeface="Century Gothic"/>
              <a:cs typeface="Century Gothic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7042231" y="1002669"/>
            <a:ext cx="75043" cy="731674"/>
          </a:xfrm>
          <a:prstGeom prst="straightConnector1">
            <a:avLst/>
          </a:prstGeom>
          <a:ln w="50800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7024026" y="2159661"/>
            <a:ext cx="75043" cy="731674"/>
          </a:xfrm>
          <a:prstGeom prst="straightConnector1">
            <a:avLst/>
          </a:prstGeom>
          <a:ln w="50800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7762566" y="3809869"/>
            <a:ext cx="445471" cy="900341"/>
          </a:xfrm>
          <a:prstGeom prst="straightConnector1">
            <a:avLst/>
          </a:prstGeom>
          <a:ln w="50800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0628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24</a:t>
            </a:r>
            <a:endParaRPr lang="en-US" dirty="0"/>
          </a:p>
        </p:txBody>
      </p:sp>
      <p:sp>
        <p:nvSpPr>
          <p:cNvPr id="6" name="Shape 106"/>
          <p:cNvSpPr txBox="1">
            <a:spLocks noGrp="1"/>
          </p:cNvSpPr>
          <p:nvPr>
            <p:ph type="title"/>
          </p:nvPr>
        </p:nvSpPr>
        <p:spPr>
          <a:xfrm>
            <a:off x="311700" y="6921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dirty="0" smtClean="0">
                <a:latin typeface="Century Gothic"/>
                <a:cs typeface="Century Gothic"/>
              </a:rPr>
              <a:t>Predicted island width is larger than ion orbit width, so some density flattening is expected</a:t>
            </a:r>
            <a:endParaRPr dirty="0">
              <a:latin typeface="Century Gothic"/>
              <a:cs typeface="Century Gothic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4536161"/>
              </p:ext>
            </p:extLst>
          </p:nvPr>
        </p:nvGraphicFramePr>
        <p:xfrm>
          <a:off x="148628" y="1256424"/>
          <a:ext cx="8850122" cy="23418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878"/>
                <a:gridCol w="1567217"/>
                <a:gridCol w="1513303"/>
                <a:gridCol w="418861"/>
                <a:gridCol w="770163"/>
                <a:gridCol w="756652"/>
                <a:gridCol w="797186"/>
                <a:gridCol w="770164"/>
                <a:gridCol w="756651"/>
                <a:gridCol w="635047"/>
              </a:tblGrid>
              <a:tr h="627249"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rgbClr val="000000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000000"/>
                          </a:solidFill>
                          <a:latin typeface="Century Gothic"/>
                          <a:cs typeface="Century Gothic"/>
                        </a:rPr>
                        <a:t>Vacuum island width</a:t>
                      </a:r>
                      <a:endParaRPr lang="en-US" sz="1800" dirty="0">
                        <a:solidFill>
                          <a:srgbClr val="000000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000000"/>
                          </a:solidFill>
                          <a:latin typeface="Century Gothic"/>
                          <a:cs typeface="Century Gothic"/>
                        </a:rPr>
                        <a:t>TM1</a:t>
                      </a:r>
                    </a:p>
                    <a:p>
                      <a:pPr algn="ctr"/>
                      <a:r>
                        <a:rPr lang="en-US" sz="1800" dirty="0" smtClean="0">
                          <a:solidFill>
                            <a:srgbClr val="000000"/>
                          </a:solidFill>
                          <a:latin typeface="Century Gothic"/>
                          <a:cs typeface="Century Gothic"/>
                        </a:rPr>
                        <a:t>Island width</a:t>
                      </a:r>
                      <a:endParaRPr lang="en-US" sz="1800" dirty="0">
                        <a:solidFill>
                          <a:srgbClr val="000000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rgbClr val="000000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000000"/>
                          </a:solidFill>
                          <a:latin typeface="Century Gothic"/>
                          <a:cs typeface="Century Gothic"/>
                        </a:rPr>
                        <a:t>LFS</a:t>
                      </a:r>
                      <a:r>
                        <a:rPr lang="en-US" sz="1800" baseline="0" dirty="0" smtClean="0">
                          <a:solidFill>
                            <a:srgbClr val="000000"/>
                          </a:solidFill>
                          <a:latin typeface="Century Gothic"/>
                          <a:cs typeface="Century Gothic"/>
                        </a:rPr>
                        <a:t> midplane</a:t>
                      </a:r>
                      <a:endParaRPr lang="en-US" sz="1800" dirty="0">
                        <a:solidFill>
                          <a:srgbClr val="000000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latin typeface="Century Gothic"/>
                          <a:cs typeface="Century Gothic"/>
                        </a:rPr>
                        <a:t>Averaged</a:t>
                      </a:r>
                      <a:r>
                        <a:rPr lang="en-US" sz="1800" baseline="0" dirty="0" smtClean="0">
                          <a:solidFill>
                            <a:srgbClr val="000000"/>
                          </a:solidFill>
                          <a:latin typeface="Century Gothic"/>
                          <a:cs typeface="Century Gothic"/>
                        </a:rPr>
                        <a:t> minor radius</a:t>
                      </a:r>
                      <a:endParaRPr lang="en-US" sz="1800" dirty="0" smtClean="0">
                        <a:solidFill>
                          <a:srgbClr val="000000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latin typeface="Century Gothic"/>
                          <a:cs typeface="Century Gothic"/>
                        </a:rPr>
                        <a:t>Ion</a:t>
                      </a:r>
                      <a:r>
                        <a:rPr lang="en-US" sz="1800" baseline="0" dirty="0" smtClean="0">
                          <a:solidFill>
                            <a:srgbClr val="000000"/>
                          </a:solidFill>
                          <a:latin typeface="Century Gothic"/>
                          <a:cs typeface="Century Gothic"/>
                        </a:rPr>
                        <a:t> orbit width</a:t>
                      </a:r>
                      <a:endParaRPr lang="en-US" sz="1800" dirty="0" smtClean="0">
                        <a:solidFill>
                          <a:srgbClr val="000000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7309"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Century Gothic"/>
                        <a:cs typeface="Century Gothic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0000"/>
                          </a:solidFill>
                          <a:latin typeface="Century Gothic"/>
                          <a:cs typeface="Century Gothic"/>
                        </a:rPr>
                        <a:t>W (</a:t>
                      </a:r>
                      <a:r>
                        <a:rPr lang="en-US" sz="2000" b="1" dirty="0" err="1" smtClean="0">
                          <a:solidFill>
                            <a:srgbClr val="000000"/>
                          </a:solidFill>
                          <a:latin typeface="Lucida Grande"/>
                          <a:ea typeface="Lucida Grande"/>
                          <a:cs typeface="Lucida Grande"/>
                        </a:rPr>
                        <a:t>ψ</a:t>
                      </a:r>
                      <a:r>
                        <a:rPr lang="en-US" sz="2000" b="1" i="0" u="none" strike="noStrike" cap="none" baseline="-25000" dirty="0" err="1" smtClean="0">
                          <a:solidFill>
                            <a:srgbClr val="000000"/>
                          </a:solidFill>
                          <a:latin typeface="Century Gothic"/>
                          <a:ea typeface="+mn-ea"/>
                          <a:cs typeface="Century Gothic"/>
                          <a:sym typeface="Arial"/>
                        </a:rPr>
                        <a:t>N</a:t>
                      </a:r>
                      <a:r>
                        <a:rPr lang="en-US" sz="2000" b="1" i="0" u="none" strike="noStrike" cap="none" baseline="0" dirty="0" smtClean="0">
                          <a:solidFill>
                            <a:srgbClr val="000000"/>
                          </a:solidFill>
                          <a:latin typeface="Century Gothic"/>
                          <a:ea typeface="+mn-ea"/>
                          <a:cs typeface="Century Gothic"/>
                          <a:sym typeface="Arial"/>
                        </a:rPr>
                        <a:t>%</a:t>
                      </a:r>
                      <a:r>
                        <a:rPr lang="en-US" sz="2000" b="1" dirty="0" smtClean="0">
                          <a:solidFill>
                            <a:srgbClr val="000000"/>
                          </a:solidFill>
                          <a:latin typeface="Century Gothic"/>
                          <a:cs typeface="Century Gothic"/>
                        </a:rPr>
                        <a:t>)</a:t>
                      </a:r>
                      <a:endParaRPr lang="en-US" sz="2000" b="1" dirty="0">
                        <a:solidFill>
                          <a:srgbClr val="000000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0000"/>
                          </a:solidFill>
                          <a:latin typeface="Century Gothic"/>
                          <a:cs typeface="Century Gothic"/>
                        </a:rPr>
                        <a:t>W (</a:t>
                      </a:r>
                      <a:r>
                        <a:rPr lang="en-US" sz="2000" b="1" dirty="0" err="1" smtClean="0">
                          <a:solidFill>
                            <a:srgbClr val="000000"/>
                          </a:solidFill>
                          <a:latin typeface="Lucida Grande"/>
                          <a:ea typeface="Lucida Grande"/>
                          <a:cs typeface="Lucida Grande"/>
                        </a:rPr>
                        <a:t>ψ</a:t>
                      </a:r>
                      <a:r>
                        <a:rPr lang="en-US" sz="2000" b="1" i="0" u="none" strike="noStrike" cap="none" baseline="-25000" dirty="0" err="1" smtClean="0">
                          <a:solidFill>
                            <a:srgbClr val="000000"/>
                          </a:solidFill>
                          <a:latin typeface="Century Gothic"/>
                          <a:ea typeface="+mn-ea"/>
                          <a:cs typeface="Century Gothic"/>
                          <a:sym typeface="Arial"/>
                        </a:rPr>
                        <a:t>N</a:t>
                      </a:r>
                      <a:r>
                        <a:rPr lang="en-US" sz="2000" b="1" i="0" u="none" strike="noStrike" cap="none" baseline="0" dirty="0" smtClean="0">
                          <a:solidFill>
                            <a:srgbClr val="000000"/>
                          </a:solidFill>
                          <a:latin typeface="Century Gothic"/>
                          <a:ea typeface="+mn-ea"/>
                          <a:cs typeface="Century Gothic"/>
                          <a:sym typeface="Arial"/>
                        </a:rPr>
                        <a:t>%</a:t>
                      </a:r>
                      <a:r>
                        <a:rPr lang="en-US" sz="2000" b="1" dirty="0" smtClean="0">
                          <a:solidFill>
                            <a:srgbClr val="000000"/>
                          </a:solidFill>
                          <a:latin typeface="Century Gothic"/>
                          <a:cs typeface="Century Gothic"/>
                        </a:rPr>
                        <a:t>)</a:t>
                      </a:r>
                      <a:endParaRPr lang="en-US" sz="2000" b="1" dirty="0">
                        <a:solidFill>
                          <a:srgbClr val="000000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rgbClr val="000000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0000"/>
                          </a:solidFill>
                          <a:latin typeface="Century Gothic"/>
                          <a:cs typeface="Century Gothic"/>
                        </a:rPr>
                        <a:t>r </a:t>
                      </a:r>
                      <a:endParaRPr lang="en-US" sz="2000" b="1" dirty="0">
                        <a:solidFill>
                          <a:srgbClr val="000000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u="none" strike="noStrike" cap="none" dirty="0" smtClean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Century Gothic"/>
                          <a:sym typeface="Arial"/>
                        </a:rPr>
                        <a:t>W</a:t>
                      </a:r>
                      <a:r>
                        <a:rPr lang="en-US" sz="2000" b="1" dirty="0" smtClean="0">
                          <a:solidFill>
                            <a:srgbClr val="000000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endParaRPr lang="en-US" sz="2000" b="1" i="0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+mn-ea"/>
                        <a:cs typeface="Century Gothic"/>
                        <a:sym typeface="Arial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0000"/>
                          </a:solidFill>
                          <a:latin typeface="Century Gothic"/>
                          <a:cs typeface="Century Gothic"/>
                        </a:rPr>
                        <a:t>r </a:t>
                      </a:r>
                      <a:endParaRPr lang="en-US" sz="2000" b="1" dirty="0">
                        <a:solidFill>
                          <a:srgbClr val="000000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u="none" strike="noStrike" cap="none" dirty="0" smtClean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Century Gothic"/>
                          <a:sym typeface="Arial"/>
                        </a:rPr>
                        <a:t>W</a:t>
                      </a:r>
                      <a:r>
                        <a:rPr lang="en-US" sz="2000" b="1" dirty="0" smtClean="0">
                          <a:solidFill>
                            <a:srgbClr val="000000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endParaRPr lang="en-US" sz="2000" b="1" i="0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+mn-ea"/>
                        <a:cs typeface="Century Gothic"/>
                        <a:sym typeface="Arial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000000"/>
                          </a:solidFill>
                          <a:latin typeface="Century Gothic"/>
                          <a:cs typeface="Century Gothic"/>
                        </a:rPr>
                        <a:t>Δr</a:t>
                      </a:r>
                      <a:r>
                        <a:rPr lang="en-US" sz="2000" b="1" dirty="0" smtClean="0">
                          <a:solidFill>
                            <a:srgbClr val="000000"/>
                          </a:solidFill>
                          <a:latin typeface="Century Gothic"/>
                          <a:cs typeface="Century Gothic"/>
                        </a:rPr>
                        <a:t>  </a:t>
                      </a:r>
                      <a:endParaRPr lang="en-US" sz="2000" b="1" dirty="0">
                        <a:solidFill>
                          <a:srgbClr val="000000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2000" i="1" dirty="0" smtClean="0">
                          <a:latin typeface="Century Gothic"/>
                          <a:ea typeface="Lucida Grande"/>
                          <a:cs typeface="Century Gothic"/>
                        </a:rPr>
                        <a:t>ρ</a:t>
                      </a:r>
                      <a:r>
                        <a:rPr lang="el-GR" sz="2000" b="1" baseline="-25000" dirty="0" smtClean="0">
                          <a:solidFill>
                            <a:srgbClr val="000000"/>
                          </a:solidFill>
                          <a:latin typeface="Century Gothic"/>
                          <a:cs typeface="Century Gothic"/>
                        </a:rPr>
                        <a:t>i</a:t>
                      </a:r>
                      <a:r>
                        <a:rPr lang="en-US" sz="2000" b="1" dirty="0" smtClean="0">
                          <a:solidFill>
                            <a:srgbClr val="000000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endParaRPr lang="en-US" sz="2000" b="1" dirty="0">
                        <a:solidFill>
                          <a:srgbClr val="000000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2724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Century Gothic"/>
                          <a:cs typeface="Century Gothic"/>
                        </a:rPr>
                        <a:t>8/2</a:t>
                      </a:r>
                      <a:endParaRPr lang="en-US" sz="2400" b="1" dirty="0">
                        <a:latin typeface="Century Gothic"/>
                        <a:cs typeface="Century Gothic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latin typeface="Century Gothic"/>
                          <a:cs typeface="Century Gothic"/>
                        </a:rPr>
                        <a:t>3.4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latin typeface="Century Gothic"/>
                          <a:cs typeface="Century Gothic"/>
                        </a:rPr>
                        <a:t>2.2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000" b="1" dirty="0" smtClean="0">
                        <a:latin typeface="Century Gothic"/>
                        <a:cs typeface="Century Gothic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latin typeface="Century Gothic"/>
                          <a:cs typeface="Century Gothic"/>
                        </a:rPr>
                        <a:t>47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latin typeface="Century Gothic"/>
                          <a:cs typeface="Century Gothic"/>
                        </a:rPr>
                        <a:t>0.9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latin typeface="Century Gothic"/>
                          <a:cs typeface="Century Gothic"/>
                        </a:rPr>
                        <a:t>79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rgbClr val="FFFF00"/>
                          </a:solidFill>
                          <a:latin typeface="Century Gothic"/>
                          <a:cs typeface="Century Gothic"/>
                        </a:rPr>
                        <a:t>3.8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1.2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D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latin typeface="Century Gothic"/>
                          <a:cs typeface="Century Gothic"/>
                        </a:rPr>
                        <a:t>0.3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2724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Century Gothic"/>
                          <a:cs typeface="Century Gothic"/>
                        </a:rPr>
                        <a:t>11/2</a:t>
                      </a:r>
                      <a:endParaRPr lang="en-US" sz="2400" b="1" dirty="0">
                        <a:latin typeface="Century Gothic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latin typeface="Century Gothic"/>
                          <a:cs typeface="Century Gothic"/>
                        </a:rPr>
                        <a:t>1.4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latin typeface="Century Gothic"/>
                          <a:cs typeface="Century Gothic"/>
                        </a:rPr>
                        <a:t>1.34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000" b="1" dirty="0" smtClean="0">
                        <a:latin typeface="Century Gothic"/>
                        <a:cs typeface="Century Gothic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latin typeface="Century Gothic"/>
                          <a:cs typeface="Century Gothic"/>
                        </a:rPr>
                        <a:t>49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latin typeface="Century Gothic"/>
                          <a:cs typeface="Century Gothic"/>
                        </a:rPr>
                        <a:t>0.5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latin typeface="Century Gothic"/>
                          <a:cs typeface="Century Gothic"/>
                        </a:rPr>
                        <a:t>90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rgbClr val="FFFF00"/>
                          </a:solidFill>
                          <a:latin typeface="Century Gothic"/>
                          <a:cs typeface="Century Gothic"/>
                        </a:rPr>
                        <a:t>3.2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1" i="0" u="none" strike="noStrike" cap="none" dirty="0" smtClean="0">
                          <a:solidFill>
                            <a:srgbClr val="FFFFFF"/>
                          </a:solidFill>
                          <a:latin typeface="Century Gothic"/>
                          <a:ea typeface="+mn-ea"/>
                          <a:cs typeface="Century Gothic"/>
                          <a:sym typeface="Arial"/>
                        </a:rPr>
                        <a:t>0.55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D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latin typeface="Century Gothic"/>
                          <a:cs typeface="Century Gothic"/>
                        </a:rPr>
                        <a:t>0.1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7958648" y="908117"/>
            <a:ext cx="10893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800" b="1" dirty="0" smtClean="0">
                <a:solidFill>
                  <a:schemeClr val="tx1"/>
                </a:solidFill>
                <a:latin typeface="Century Gothic"/>
                <a:cs typeface="Century Gothic"/>
              </a:rPr>
              <a:t>Unit: cm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311700" y="3742258"/>
            <a:ext cx="8736346" cy="158067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zh-CN" dirty="0" smtClean="0">
                <a:latin typeface="Century Gothic"/>
                <a:cs typeface="Century Gothic"/>
              </a:rPr>
              <a:t>Passing </a:t>
            </a:r>
            <a:r>
              <a:rPr lang="en-US" altLang="zh-CN" dirty="0">
                <a:latin typeface="Century Gothic"/>
                <a:cs typeface="Century Gothic"/>
              </a:rPr>
              <a:t>ion orbit </a:t>
            </a:r>
            <a:r>
              <a:rPr lang="en-US" altLang="zh-CN" dirty="0" smtClean="0">
                <a:latin typeface="Century Gothic"/>
                <a:cs typeface="Century Gothic"/>
              </a:rPr>
              <a:t>width </a:t>
            </a:r>
            <a:r>
              <a:rPr lang="zh-CN" altLang="zh-CN" dirty="0">
                <a:latin typeface="Century Gothic"/>
                <a:ea typeface="Lucida Grande"/>
                <a:cs typeface="Century Gothic"/>
              </a:rPr>
              <a:t>Δ</a:t>
            </a:r>
            <a:r>
              <a:rPr lang="en-US" altLang="zh-CN" i="1" dirty="0">
                <a:latin typeface="Century Gothic"/>
                <a:ea typeface="Lucida Grande"/>
                <a:cs typeface="Century Gothic"/>
              </a:rPr>
              <a:t>r</a:t>
            </a:r>
            <a:r>
              <a:rPr lang="en-US" altLang="zh-CN" dirty="0">
                <a:latin typeface="Century Gothic"/>
                <a:ea typeface="Lucida Grande"/>
                <a:cs typeface="Century Gothic"/>
              </a:rPr>
              <a:t>=</a:t>
            </a:r>
            <a:r>
              <a:rPr lang="en-US" altLang="zh-CN" i="1" dirty="0" smtClean="0">
                <a:latin typeface="Century Gothic"/>
                <a:ea typeface="Lucida Grande"/>
                <a:cs typeface="Century Gothic"/>
              </a:rPr>
              <a:t>q</a:t>
            </a:r>
            <a:r>
              <a:rPr lang="zh-CN" altLang="zh-CN" i="1" dirty="0" smtClean="0">
                <a:latin typeface="Century Gothic"/>
                <a:ea typeface="Lucida Grande"/>
                <a:cs typeface="Century Gothic"/>
              </a:rPr>
              <a:t>ρ</a:t>
            </a:r>
            <a:r>
              <a:rPr lang="en-US" altLang="zh-CN" baseline="-25000" dirty="0" err="1" smtClean="0">
                <a:latin typeface="Century Gothic"/>
                <a:ea typeface="Lucida Grande"/>
                <a:cs typeface="Century Gothic"/>
              </a:rPr>
              <a:t>i</a:t>
            </a:r>
            <a:r>
              <a:rPr lang="en-US" altLang="zh-CN" i="1" baseline="-25000" dirty="0" smtClean="0">
                <a:latin typeface="Century Gothic"/>
                <a:ea typeface="Lucida Grande"/>
                <a:cs typeface="Century Gothic"/>
              </a:rPr>
              <a:t> </a:t>
            </a:r>
          </a:p>
          <a:p>
            <a:pPr marL="640080" lvl="1" indent="-274320">
              <a:lnSpc>
                <a:spcPct val="100000"/>
              </a:lnSpc>
              <a:spcBef>
                <a:spcPts val="600"/>
              </a:spcBef>
              <a:buFont typeface="Wingdings" charset="0"/>
              <a:buChar char="à"/>
            </a:pPr>
            <a:r>
              <a:rPr lang="en-US" dirty="0" smtClean="0">
                <a:latin typeface="Century Gothic"/>
                <a:cs typeface="Century Gothic"/>
                <a:sym typeface="Wingdings"/>
              </a:rPr>
              <a:t>T</a:t>
            </a:r>
            <a:r>
              <a:rPr lang="en-US" baseline="-25000" dirty="0" smtClean="0">
                <a:latin typeface="Century Gothic"/>
                <a:cs typeface="Century Gothic"/>
                <a:sym typeface="Wingdings"/>
              </a:rPr>
              <a:t>i</a:t>
            </a:r>
            <a:r>
              <a:rPr lang="en-US" dirty="0" smtClean="0">
                <a:latin typeface="Century Gothic"/>
                <a:cs typeface="Century Gothic"/>
                <a:sym typeface="Wingdings"/>
              </a:rPr>
              <a:t> ≈ </a:t>
            </a:r>
            <a:r>
              <a:rPr lang="en-US" dirty="0" err="1" smtClean="0">
                <a:latin typeface="Century Gothic"/>
                <a:cs typeface="Century Gothic"/>
                <a:sym typeface="Wingdings"/>
              </a:rPr>
              <a:t>T</a:t>
            </a:r>
            <a:r>
              <a:rPr lang="en-US" baseline="-25000" dirty="0" err="1" smtClean="0">
                <a:latin typeface="Century Gothic"/>
                <a:cs typeface="Century Gothic"/>
                <a:sym typeface="Wingdings"/>
              </a:rPr>
              <a:t>e</a:t>
            </a:r>
            <a:r>
              <a:rPr lang="en-US" dirty="0" smtClean="0">
                <a:latin typeface="Century Gothic"/>
                <a:cs typeface="Century Gothic"/>
                <a:sym typeface="Wingdings"/>
              </a:rPr>
              <a:t> is assumed based on main ion CER results</a:t>
            </a:r>
            <a:r>
              <a:rPr lang="zh-CN" altLang="en-US" dirty="0" smtClean="0">
                <a:latin typeface="Century Gothic"/>
                <a:cs typeface="Century Gothic"/>
                <a:sym typeface="Wingdings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  <a:sym typeface="Wingdings"/>
              </a:rPr>
              <a:t>*</a:t>
            </a:r>
            <a:endParaRPr lang="en-US" dirty="0" smtClean="0">
              <a:latin typeface="Century Gothic"/>
              <a:cs typeface="Century Gothic"/>
              <a:sym typeface="Wingdings"/>
            </a:endParaRPr>
          </a:p>
          <a:p>
            <a:pPr marL="640080" lvl="1" indent="-274320">
              <a:lnSpc>
                <a:spcPct val="100000"/>
              </a:lnSpc>
              <a:spcBef>
                <a:spcPts val="600"/>
              </a:spcBef>
              <a:buFont typeface="Wingdings" charset="0"/>
              <a:buChar char="à"/>
            </a:pPr>
            <a:r>
              <a:rPr lang="en-US" dirty="0" smtClean="0">
                <a:latin typeface="Century Gothic"/>
                <a:cs typeface="Century Gothic"/>
                <a:sym typeface="Wingdings"/>
              </a:rPr>
              <a:t>Main ion CER is resolving the anomaly in the negative power balance</a:t>
            </a:r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04818" y="5426560"/>
            <a:ext cx="52898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  <a:latin typeface="Century Gothic"/>
                <a:cs typeface="Century Gothic"/>
              </a:rPr>
              <a:t>*</a:t>
            </a:r>
            <a:r>
              <a:rPr lang="zh-CN" altLang="en-US" sz="1600" dirty="0" smtClean="0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lang="en-US" sz="1600" dirty="0" smtClean="0">
                <a:solidFill>
                  <a:schemeClr val="tx1"/>
                </a:solidFill>
                <a:latin typeface="Century Gothic"/>
                <a:cs typeface="Century Gothic"/>
              </a:rPr>
              <a:t>S.R. </a:t>
            </a:r>
            <a:r>
              <a:rPr lang="en-US" sz="1600" dirty="0" err="1">
                <a:solidFill>
                  <a:schemeClr val="tx1"/>
                </a:solidFill>
                <a:latin typeface="Century Gothic"/>
                <a:cs typeface="Century Gothic"/>
              </a:rPr>
              <a:t>H</a:t>
            </a:r>
            <a:r>
              <a:rPr lang="en-US" sz="1600" dirty="0" err="1" smtClean="0">
                <a:solidFill>
                  <a:schemeClr val="tx1"/>
                </a:solidFill>
                <a:latin typeface="Century Gothic"/>
                <a:cs typeface="Century Gothic"/>
              </a:rPr>
              <a:t>askey</a:t>
            </a:r>
            <a:r>
              <a:rPr lang="en-US" sz="1600" dirty="0" smtClean="0">
                <a:solidFill>
                  <a:schemeClr val="tx1"/>
                </a:solidFill>
                <a:latin typeface="Century Gothic"/>
                <a:cs typeface="Century Gothic"/>
              </a:rPr>
              <a:t>, et al., PPCF </a:t>
            </a:r>
            <a:r>
              <a:rPr lang="en-US" sz="1600" b="1" dirty="0" smtClean="0">
                <a:solidFill>
                  <a:schemeClr val="tx1"/>
                </a:solidFill>
                <a:latin typeface="Century Gothic"/>
                <a:cs typeface="Century Gothic"/>
              </a:rPr>
              <a:t>60</a:t>
            </a:r>
            <a:r>
              <a:rPr lang="en-US" sz="1600" dirty="0" smtClean="0">
                <a:solidFill>
                  <a:schemeClr val="tx1"/>
                </a:solidFill>
                <a:latin typeface="Century Gothic"/>
                <a:cs typeface="Century Gothic"/>
              </a:rPr>
              <a:t>, 105001 (2018)</a:t>
            </a:r>
          </a:p>
        </p:txBody>
      </p:sp>
    </p:spTree>
    <p:extLst>
      <p:ext uri="{BB962C8B-B14F-4D97-AF65-F5344CB8AC3E}">
        <p14:creationId xmlns:p14="http://schemas.microsoft.com/office/powerpoint/2010/main" val="1206115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8936" y="995821"/>
            <a:ext cx="4529663" cy="566776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842249" y="1217830"/>
            <a:ext cx="155448" cy="4937760"/>
          </a:xfrm>
          <a:prstGeom prst="rect">
            <a:avLst/>
          </a:prstGeom>
          <a:solidFill>
            <a:srgbClr val="0080FF">
              <a:alpha val="50000"/>
            </a:srgbClr>
          </a:solidFill>
          <a:ln>
            <a:solidFill>
              <a:schemeClr val="accent1">
                <a:shade val="95000"/>
                <a:satMod val="105000"/>
                <a:alpha val="46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973017" y="1224175"/>
            <a:ext cx="274320" cy="493776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solidFill>
              <a:schemeClr val="accent1">
                <a:shade val="95000"/>
                <a:satMod val="105000"/>
                <a:alpha val="46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25</a:t>
            </a:r>
            <a:endParaRPr lang="en-US" dirty="0"/>
          </a:p>
        </p:txBody>
      </p:sp>
      <p:sp>
        <p:nvSpPr>
          <p:cNvPr id="6" name="Shape 106"/>
          <p:cNvSpPr txBox="1">
            <a:spLocks noGrp="1"/>
          </p:cNvSpPr>
          <p:nvPr>
            <p:ph type="title"/>
          </p:nvPr>
        </p:nvSpPr>
        <p:spPr>
          <a:xfrm>
            <a:off x="311700" y="6921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dirty="0" smtClean="0">
                <a:latin typeface="Century Gothic"/>
                <a:cs typeface="Century Gothic"/>
              </a:rPr>
              <a:t>Predicted island width is challenging to detect with Geometry of Thomson scattering system</a:t>
            </a:r>
            <a:endParaRPr dirty="0">
              <a:latin typeface="Century Gothic"/>
              <a:cs typeface="Century Gothic"/>
            </a:endParaRPr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123556" y="999455"/>
            <a:ext cx="4109639" cy="415886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zh-CN" dirty="0" smtClean="0">
                <a:latin typeface="Century Gothic"/>
                <a:cs typeface="Century Gothic"/>
              </a:rPr>
              <a:t>Spatial resolution is not high enough to detect the predicted island width</a:t>
            </a:r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564333" y="2515690"/>
            <a:ext cx="11489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 smtClean="0">
                <a:latin typeface="Century Gothic"/>
                <a:cs typeface="Century Gothic"/>
                <a:sym typeface="Wingdings"/>
              </a:rPr>
              <a:t>8/2 island</a:t>
            </a:r>
            <a:endParaRPr lang="en-US" sz="1600" b="1" dirty="0">
              <a:latin typeface="Century Gothic"/>
              <a:cs typeface="Century Gothic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6929509" y="2516266"/>
            <a:ext cx="329249" cy="0"/>
          </a:xfrm>
          <a:prstGeom prst="straightConnector1">
            <a:avLst/>
          </a:prstGeom>
          <a:ln w="25400">
            <a:solidFill>
              <a:srgbClr val="0000FF"/>
            </a:solidFill>
            <a:headEnd type="triangle" w="lg" len="med"/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7394039" y="1710994"/>
            <a:ext cx="12638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 smtClean="0">
                <a:latin typeface="Century Gothic"/>
                <a:cs typeface="Century Gothic"/>
                <a:sym typeface="Wingdings"/>
              </a:rPr>
              <a:t>11/2 island</a:t>
            </a:r>
            <a:endParaRPr lang="en-US" sz="1600" b="1" dirty="0">
              <a:latin typeface="Century Gothic"/>
              <a:cs typeface="Century Gothic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7806034" y="1728028"/>
            <a:ext cx="247369" cy="0"/>
          </a:xfrm>
          <a:prstGeom prst="straightConnector1">
            <a:avLst/>
          </a:prstGeom>
          <a:ln w="25400">
            <a:solidFill>
              <a:srgbClr val="0000FF"/>
            </a:solidFill>
            <a:headEnd type="triangle" w="lg" len="med"/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2626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entury Gothic"/>
                <a:cs typeface="Century Gothic"/>
              </a:rPr>
              <a:t>Outline</a:t>
            </a:r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131195" y="974813"/>
            <a:ext cx="9012805" cy="4992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000"/>
              <a:buFont typeface="Questrial"/>
              <a:buChar char="●"/>
              <a:defRPr sz="2000" b="1" i="0" u="none" strike="noStrike" cap="none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C4587"/>
              </a:buClr>
              <a:buSzPts val="1800"/>
              <a:buFont typeface="Questrial"/>
              <a:buChar char="—"/>
              <a:defRPr sz="1800" b="0" i="0" u="none" strike="noStrike" cap="none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302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C4587"/>
              </a:buClr>
              <a:buSzPts val="1600"/>
              <a:buFont typeface="Questrial"/>
              <a:buChar char="●"/>
              <a:defRPr sz="1600" b="0" i="0" u="none" strike="noStrike" cap="none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estrial"/>
              <a:buChar char="○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estrial"/>
              <a:buChar char="○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estrial"/>
              <a:buChar char="○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estrial"/>
              <a:buChar char="○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estrial"/>
              <a:buChar char="○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Questrial"/>
              <a:buChar char="○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400" dirty="0">
                <a:solidFill>
                  <a:schemeClr val="tx1"/>
                </a:solidFill>
                <a:latin typeface="Century Gothic"/>
                <a:cs typeface="Century Gothic"/>
              </a:rPr>
              <a:t>Introduction of non-linear MHD code-TM1 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altLang="zh-CN" sz="2400" dirty="0" smtClean="0">
                <a:latin typeface="Century Gothic"/>
                <a:cs typeface="Century Gothic"/>
              </a:rPr>
              <a:t>Edge</a:t>
            </a:r>
            <a:r>
              <a:rPr lang="zh-CN" altLang="en-US" sz="2400" dirty="0" smtClean="0">
                <a:latin typeface="Century Gothic"/>
                <a:cs typeface="Century Gothic"/>
              </a:rPr>
              <a:t> </a:t>
            </a:r>
            <a:r>
              <a:rPr lang="en-US" altLang="zh-CN" sz="2400" dirty="0">
                <a:latin typeface="Century Gothic"/>
                <a:cs typeface="Century Gothic"/>
              </a:rPr>
              <a:t>locked</a:t>
            </a:r>
            <a:r>
              <a:rPr lang="zh-CN" altLang="en-US" sz="2400" dirty="0">
                <a:latin typeface="Century Gothic"/>
                <a:cs typeface="Century Gothic"/>
              </a:rPr>
              <a:t> </a:t>
            </a:r>
            <a:r>
              <a:rPr lang="en-US" altLang="zh-CN" sz="2400" dirty="0" smtClean="0">
                <a:latin typeface="Century Gothic"/>
                <a:cs typeface="Century Gothic"/>
              </a:rPr>
              <a:t>modes versus ELM</a:t>
            </a:r>
            <a:r>
              <a:rPr lang="zh-CN" altLang="en-US" sz="2400" dirty="0" smtClean="0">
                <a:latin typeface="Century Gothic"/>
                <a:cs typeface="Century Gothic"/>
              </a:rPr>
              <a:t> </a:t>
            </a:r>
            <a:r>
              <a:rPr lang="en-US" altLang="zh-CN" sz="2400" dirty="0" smtClean="0">
                <a:latin typeface="Century Gothic"/>
                <a:cs typeface="Century Gothic"/>
              </a:rPr>
              <a:t>suppression</a:t>
            </a:r>
            <a:endParaRPr lang="en-US" altLang="zh-CN" sz="2200" dirty="0">
              <a:solidFill>
                <a:srgbClr val="FF0000"/>
              </a:solidFill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altLang="zh-CN" sz="2400" dirty="0" smtClean="0">
                <a:solidFill>
                  <a:srgbClr val="FF0000"/>
                </a:solidFill>
                <a:latin typeface="Century Gothic"/>
                <a:cs typeface="Century Gothic"/>
              </a:rPr>
              <a:t>Density</a:t>
            </a:r>
            <a:r>
              <a:rPr lang="zh-CN" altLang="en-US" sz="2400" dirty="0" smtClean="0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lang="en-US" altLang="zh-CN" sz="2400" dirty="0" smtClean="0">
                <a:solidFill>
                  <a:srgbClr val="FF0000"/>
                </a:solidFill>
                <a:latin typeface="Century Gothic"/>
                <a:cs typeface="Century Gothic"/>
              </a:rPr>
              <a:t>pump-out</a:t>
            </a:r>
            <a:r>
              <a:rPr lang="zh-CN" altLang="en-US" sz="2400" dirty="0" smtClean="0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lang="en-US" altLang="zh-CN" sz="2400" dirty="0" smtClean="0">
                <a:solidFill>
                  <a:srgbClr val="FF0000"/>
                </a:solidFill>
                <a:latin typeface="Century Gothic"/>
                <a:cs typeface="Century Gothic"/>
              </a:rPr>
              <a:t>due</a:t>
            </a:r>
            <a:r>
              <a:rPr lang="zh-CN" altLang="en-US" sz="2400" dirty="0" smtClean="0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lang="en-US" altLang="zh-CN" sz="2400" dirty="0" smtClean="0">
                <a:solidFill>
                  <a:srgbClr val="FF0000"/>
                </a:solidFill>
                <a:latin typeface="Century Gothic"/>
                <a:cs typeface="Century Gothic"/>
              </a:rPr>
              <a:t>to</a:t>
            </a:r>
            <a:r>
              <a:rPr lang="zh-CN" altLang="en-US" sz="2400" dirty="0" smtClean="0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lang="en-US" altLang="zh-CN" sz="2400" dirty="0" smtClean="0">
                <a:solidFill>
                  <a:srgbClr val="FF0000"/>
                </a:solidFill>
                <a:latin typeface="Century Gothic"/>
                <a:cs typeface="Century Gothic"/>
              </a:rPr>
              <a:t>edge</a:t>
            </a:r>
            <a:r>
              <a:rPr lang="zh-CN" altLang="en-US" sz="2400" dirty="0" smtClean="0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lang="en-US" altLang="zh-CN" sz="2400" dirty="0" smtClean="0">
                <a:solidFill>
                  <a:srgbClr val="FF0000"/>
                </a:solidFill>
                <a:latin typeface="Century Gothic"/>
                <a:cs typeface="Century Gothic"/>
              </a:rPr>
              <a:t>locked</a:t>
            </a:r>
            <a:r>
              <a:rPr lang="zh-CN" altLang="en-US" sz="2400" dirty="0" smtClean="0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lang="en-US" altLang="zh-CN" sz="2400" dirty="0" smtClean="0">
                <a:solidFill>
                  <a:srgbClr val="FF0000"/>
                </a:solidFill>
                <a:latin typeface="Century Gothic"/>
                <a:cs typeface="Century Gothic"/>
              </a:rPr>
              <a:t>modes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altLang="zh-CN" sz="2200" dirty="0" smtClean="0">
                <a:latin typeface="Century Gothic"/>
                <a:cs typeface="Century Gothic"/>
              </a:rPr>
              <a:t>Locked</a:t>
            </a:r>
            <a:r>
              <a:rPr lang="zh-CN" altLang="en-US" sz="2200" dirty="0" smtClean="0">
                <a:latin typeface="Century Gothic"/>
                <a:cs typeface="Century Gothic"/>
              </a:rPr>
              <a:t> </a:t>
            </a:r>
            <a:r>
              <a:rPr lang="en-US" altLang="zh-CN" sz="2200" dirty="0" smtClean="0">
                <a:latin typeface="Century Gothic"/>
                <a:cs typeface="Century Gothic"/>
              </a:rPr>
              <a:t>modes</a:t>
            </a:r>
            <a:r>
              <a:rPr lang="zh-CN" altLang="en-US" sz="2200" dirty="0" smtClean="0">
                <a:latin typeface="Century Gothic"/>
                <a:cs typeface="Century Gothic"/>
              </a:rPr>
              <a:t> </a:t>
            </a:r>
            <a:r>
              <a:rPr lang="en-US" altLang="zh-CN" sz="2200" dirty="0" smtClean="0">
                <a:latin typeface="Century Gothic"/>
                <a:cs typeface="Century Gothic"/>
              </a:rPr>
              <a:t>at</a:t>
            </a:r>
            <a:r>
              <a:rPr lang="zh-CN" altLang="en-US" sz="2200" dirty="0" smtClean="0">
                <a:latin typeface="Century Gothic"/>
                <a:cs typeface="Century Gothic"/>
              </a:rPr>
              <a:t> </a:t>
            </a:r>
            <a:r>
              <a:rPr lang="en-US" altLang="zh-CN" sz="2200" dirty="0" smtClean="0">
                <a:latin typeface="Century Gothic"/>
                <a:cs typeface="Century Gothic"/>
              </a:rPr>
              <a:t>the</a:t>
            </a:r>
            <a:r>
              <a:rPr lang="zh-CN" altLang="en-US" sz="2200" dirty="0" smtClean="0">
                <a:latin typeface="Century Gothic"/>
                <a:cs typeface="Century Gothic"/>
              </a:rPr>
              <a:t> </a:t>
            </a:r>
            <a:r>
              <a:rPr lang="en-US" altLang="zh-CN" sz="2200" dirty="0" smtClean="0">
                <a:latin typeface="Century Gothic"/>
                <a:cs typeface="Century Gothic"/>
              </a:rPr>
              <a:t>bottom</a:t>
            </a:r>
            <a:r>
              <a:rPr lang="zh-CN" altLang="en-US" sz="2200" dirty="0" smtClean="0">
                <a:latin typeface="Century Gothic"/>
                <a:cs typeface="Century Gothic"/>
              </a:rPr>
              <a:t> </a:t>
            </a:r>
            <a:r>
              <a:rPr lang="en-US" altLang="zh-CN" sz="2200" dirty="0" smtClean="0">
                <a:latin typeface="Century Gothic"/>
                <a:cs typeface="Century Gothic"/>
              </a:rPr>
              <a:t>of</a:t>
            </a:r>
            <a:r>
              <a:rPr lang="zh-CN" altLang="en-US" sz="2200" dirty="0" smtClean="0">
                <a:latin typeface="Century Gothic"/>
                <a:cs typeface="Century Gothic"/>
              </a:rPr>
              <a:t> </a:t>
            </a:r>
            <a:r>
              <a:rPr lang="en-US" altLang="zh-CN" sz="2200" dirty="0" smtClean="0">
                <a:latin typeface="Century Gothic"/>
                <a:cs typeface="Century Gothic"/>
              </a:rPr>
              <a:t>pedestal</a:t>
            </a:r>
            <a:r>
              <a:rPr lang="zh-CN" altLang="en-US" sz="2200" dirty="0" smtClean="0">
                <a:latin typeface="Century Gothic"/>
                <a:cs typeface="Century Gothic"/>
              </a:rPr>
              <a:t> </a:t>
            </a:r>
            <a:r>
              <a:rPr lang="en-US" altLang="zh-CN" sz="2200" dirty="0" smtClean="0">
                <a:latin typeface="Century Gothic"/>
                <a:cs typeface="Century Gothic"/>
              </a:rPr>
              <a:t>cause</a:t>
            </a:r>
            <a:r>
              <a:rPr lang="zh-CN" altLang="en-US" sz="2200" dirty="0" smtClean="0">
                <a:latin typeface="Century Gothic"/>
                <a:cs typeface="Century Gothic"/>
              </a:rPr>
              <a:t> </a:t>
            </a:r>
            <a:r>
              <a:rPr lang="en-US" altLang="zh-CN" sz="2200" dirty="0" smtClean="0">
                <a:latin typeface="Century Gothic"/>
                <a:cs typeface="Century Gothic"/>
              </a:rPr>
              <a:t>main</a:t>
            </a:r>
            <a:r>
              <a:rPr lang="zh-CN" altLang="en-US" sz="2200" dirty="0" smtClean="0">
                <a:latin typeface="Century Gothic"/>
                <a:cs typeface="Century Gothic"/>
              </a:rPr>
              <a:t> </a:t>
            </a:r>
            <a:r>
              <a:rPr lang="en-US" altLang="zh-CN" sz="2200" dirty="0" smtClean="0">
                <a:latin typeface="Century Gothic"/>
                <a:cs typeface="Century Gothic"/>
              </a:rPr>
              <a:t>density</a:t>
            </a:r>
            <a:r>
              <a:rPr lang="zh-CN" altLang="en-US" sz="2200" dirty="0" smtClean="0">
                <a:latin typeface="Century Gothic"/>
                <a:cs typeface="Century Gothic"/>
              </a:rPr>
              <a:t> </a:t>
            </a:r>
            <a:r>
              <a:rPr lang="en-US" altLang="zh-CN" sz="2200" dirty="0" smtClean="0">
                <a:latin typeface="Century Gothic"/>
                <a:cs typeface="Century Gothic"/>
              </a:rPr>
              <a:t>pump-out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altLang="zh-CN" sz="2400" dirty="0" smtClean="0">
                <a:latin typeface="Century Gothic"/>
                <a:cs typeface="Century Gothic"/>
              </a:rPr>
              <a:t>Scaling</a:t>
            </a:r>
            <a:r>
              <a:rPr lang="zh-CN" altLang="en-US" sz="2400" dirty="0" smtClean="0">
                <a:latin typeface="Century Gothic"/>
                <a:cs typeface="Century Gothic"/>
              </a:rPr>
              <a:t> </a:t>
            </a:r>
            <a:r>
              <a:rPr lang="en-US" altLang="zh-CN" sz="2400" dirty="0">
                <a:latin typeface="Century Gothic"/>
                <a:cs typeface="Century Gothic"/>
              </a:rPr>
              <a:t>of</a:t>
            </a:r>
            <a:r>
              <a:rPr lang="zh-CN" altLang="en-US" sz="2400" dirty="0">
                <a:latin typeface="Century Gothic"/>
                <a:cs typeface="Century Gothic"/>
              </a:rPr>
              <a:t> </a:t>
            </a:r>
            <a:r>
              <a:rPr lang="en-US" altLang="zh-CN" sz="2400" dirty="0">
                <a:latin typeface="Century Gothic"/>
                <a:cs typeface="Century Gothic"/>
              </a:rPr>
              <a:t>the</a:t>
            </a:r>
            <a:r>
              <a:rPr lang="zh-CN" altLang="en-US" sz="2400" dirty="0">
                <a:latin typeface="Century Gothic"/>
                <a:cs typeface="Century Gothic"/>
              </a:rPr>
              <a:t> </a:t>
            </a:r>
            <a:r>
              <a:rPr lang="en-US" altLang="zh-CN" sz="2400" dirty="0">
                <a:latin typeface="Century Gothic"/>
                <a:cs typeface="Century Gothic"/>
              </a:rPr>
              <a:t>f</a:t>
            </a:r>
            <a:r>
              <a:rPr lang="en-US" sz="2400" dirty="0">
                <a:latin typeface="Century Gothic"/>
                <a:cs typeface="Century Gothic"/>
              </a:rPr>
              <a:t>ield penetration threshold</a:t>
            </a:r>
            <a:r>
              <a:rPr lang="zh-CN" altLang="en-US" sz="2400" dirty="0">
                <a:latin typeface="Century Gothic"/>
                <a:cs typeface="Century Gothic"/>
              </a:rPr>
              <a:t> </a:t>
            </a:r>
            <a:endParaRPr lang="en-US" altLang="zh-CN" sz="2400" dirty="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400" dirty="0" smtClean="0">
                <a:latin typeface="Century Gothic"/>
                <a:cs typeface="Century Gothic"/>
              </a:rPr>
              <a:t>Summar</a:t>
            </a:r>
            <a:r>
              <a:rPr lang="en-US" altLang="zh-CN" sz="2400" dirty="0" smtClean="0">
                <a:latin typeface="Century Gothic"/>
                <a:cs typeface="Century Gothic"/>
              </a:rPr>
              <a:t>y</a:t>
            </a:r>
            <a:endParaRPr lang="en-US" sz="2400" dirty="0" smtClean="0">
              <a:latin typeface="Century Gothic"/>
              <a:cs typeface="Century Gothic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2691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signal_158115_159326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640" y="1014984"/>
            <a:ext cx="3671682" cy="4772254"/>
          </a:xfrm>
          <a:prstGeom prst="rect">
            <a:avLst/>
          </a:prstGeom>
        </p:spPr>
      </p:pic>
      <p:pic>
        <p:nvPicPr>
          <p:cNvPr id="18" name="Picture 17" descr="profile_158115_159326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16" y="932688"/>
            <a:ext cx="3127248" cy="4675632"/>
          </a:xfrm>
          <a:prstGeom prst="rect">
            <a:avLst/>
          </a:prstGeom>
        </p:spPr>
      </p:pic>
      <p:sp>
        <p:nvSpPr>
          <p:cNvPr id="106" name="Shape 106"/>
          <p:cNvSpPr txBox="1">
            <a:spLocks noGrp="1"/>
          </p:cNvSpPr>
          <p:nvPr>
            <p:ph type="title"/>
          </p:nvPr>
        </p:nvSpPr>
        <p:spPr>
          <a:xfrm>
            <a:off x="311700" y="6921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latin typeface="Century Gothic"/>
                <a:cs typeface="Century Gothic"/>
              </a:rPr>
              <a:t>TM-1 shows that at higher density there is no ELM suppression, consistent with experiment</a:t>
            </a:r>
            <a:endParaRPr dirty="0">
              <a:latin typeface="Century Gothic"/>
              <a:cs typeface="Century Gothic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27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3881123" y="2447644"/>
            <a:ext cx="2267201" cy="0"/>
          </a:xfrm>
          <a:prstGeom prst="straightConnector1">
            <a:avLst/>
          </a:prstGeom>
          <a:ln w="50800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6124134" y="1193803"/>
            <a:ext cx="0" cy="4151376"/>
          </a:xfrm>
          <a:prstGeom prst="straightConnector1">
            <a:avLst/>
          </a:prstGeom>
          <a:ln w="50800">
            <a:solidFill>
              <a:srgbClr val="0000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Shape 87"/>
          <p:cNvSpPr txBox="1"/>
          <p:nvPr/>
        </p:nvSpPr>
        <p:spPr>
          <a:xfrm>
            <a:off x="514706" y="5529710"/>
            <a:ext cx="8337124" cy="498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>
              <a:spcAft>
                <a:spcPts val="600"/>
              </a:spcAft>
              <a:buClr>
                <a:schemeClr val="dk1"/>
              </a:buClr>
              <a:buSzPct val="70000"/>
              <a:buFont typeface="Century Gothic"/>
              <a:buChar char="●"/>
            </a:pPr>
            <a:r>
              <a:rPr lang="en-US" altLang="zh-CN" sz="2000" b="1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Higher</a:t>
            </a:r>
            <a:r>
              <a:rPr lang="zh-CN" altLang="en-US" sz="2000" b="1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zh-CN" altLang="zh-CN" sz="2000" b="1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</a:t>
            </a:r>
            <a:r>
              <a:rPr lang="en-US" altLang="zh-CN" sz="2000" b="1" baseline="-25000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r>
              <a:rPr lang="en-US" altLang="zh-CN" sz="2000" b="1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</a:t>
            </a:r>
            <a:r>
              <a:rPr lang="zh-CN" altLang="en-US" sz="2000" b="1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altLang="zh-CN" sz="2000" b="1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lower</a:t>
            </a:r>
            <a:r>
              <a:rPr lang="zh-CN" altLang="en-US" sz="2000" b="1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altLang="zh-CN" sz="2000" b="1" dirty="0" err="1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</a:t>
            </a:r>
            <a:r>
              <a:rPr lang="en-US" altLang="zh-CN" sz="2000" b="1" baseline="-25000" dirty="0" err="1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r>
              <a:rPr lang="en-US" altLang="zh-CN" sz="2000" b="1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</a:t>
            </a:r>
            <a:r>
              <a:rPr lang="zh-CN" altLang="en-US" sz="2000" b="1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altLang="zh-CN" sz="2000" b="1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other</a:t>
            </a:r>
            <a:r>
              <a:rPr lang="zh-CN" altLang="en-US" sz="2000" b="1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altLang="zh-CN" sz="2000" b="1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parameters</a:t>
            </a:r>
            <a:r>
              <a:rPr lang="zh-CN" altLang="en-US" sz="2000" b="1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altLang="zh-CN" sz="2000" b="1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are</a:t>
            </a:r>
            <a:r>
              <a:rPr lang="zh-CN" altLang="en-US" sz="2000" b="1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altLang="zh-CN" sz="2000" b="1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</a:t>
            </a:r>
            <a:r>
              <a:rPr lang="zh-CN" altLang="en-US" sz="2000" b="1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altLang="zh-CN" sz="2000" b="1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same</a:t>
            </a:r>
          </a:p>
          <a:p>
            <a:pPr marL="457200" lvl="0" indent="-355600">
              <a:spcAft>
                <a:spcPts val="600"/>
              </a:spcAft>
              <a:buClr>
                <a:schemeClr val="dk1"/>
              </a:buClr>
              <a:buSzPct val="70000"/>
              <a:buFont typeface="Century Gothic"/>
              <a:buChar char="●"/>
            </a:pPr>
            <a:r>
              <a:rPr lang="en-US" sz="20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</a:t>
            </a:r>
            <a:r>
              <a:rPr lang="en-US" sz="2000" b="1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igher moment of inertia requires higher torque for penetration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3951820" y="901704"/>
            <a:ext cx="1046530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000" b="1" dirty="0" smtClean="0">
                <a:solidFill>
                  <a:srgbClr val="006D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</a:t>
            </a:r>
            <a:r>
              <a:rPr lang="en-US" altLang="zh-CN" sz="2000" b="1" dirty="0" smtClean="0">
                <a:solidFill>
                  <a:srgbClr val="006D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58115</a:t>
            </a:r>
          </a:p>
          <a:p>
            <a:endParaRPr lang="en-US" altLang="zh-CN" sz="1000" b="1" dirty="0">
              <a:solidFill>
                <a:srgbClr val="006D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r>
              <a:rPr lang="en-US" altLang="zh-CN" sz="2000" b="1" dirty="0" smtClean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159326</a:t>
            </a:r>
            <a:r>
              <a:rPr lang="zh-CN" altLang="en-US" sz="2000" b="1" dirty="0" smtClean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3327400" y="1549400"/>
            <a:ext cx="736600" cy="1270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3136900" y="1562100"/>
            <a:ext cx="927100" cy="76166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2870200" y="1562100"/>
            <a:ext cx="1193800" cy="213360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3009900" y="1562100"/>
            <a:ext cx="1054100" cy="326390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2782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28</a:t>
            </a:r>
            <a:endParaRPr lang="en-US" dirty="0"/>
          </a:p>
        </p:txBody>
      </p:sp>
      <p:sp>
        <p:nvSpPr>
          <p:cNvPr id="8" name="Shape 10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altLang="zh-CN" dirty="0">
                <a:latin typeface="Century Gothic"/>
                <a:cs typeface="Century Gothic"/>
              </a:rPr>
              <a:t>Simulation</a:t>
            </a:r>
            <a:r>
              <a:rPr lang="zh-CN" altLang="en-US" dirty="0">
                <a:latin typeface="Century Gothic"/>
                <a:cs typeface="Century Gothic"/>
              </a:rPr>
              <a:t> </a:t>
            </a:r>
            <a:r>
              <a:rPr lang="en-US" altLang="zh-CN" dirty="0">
                <a:latin typeface="Century Gothic"/>
                <a:cs typeface="Century Gothic"/>
              </a:rPr>
              <a:t>shows single</a:t>
            </a:r>
            <a:r>
              <a:rPr lang="zh-CN" altLang="en-US" dirty="0">
                <a:latin typeface="Century Gothic"/>
                <a:cs typeface="Century Gothic"/>
              </a:rPr>
              <a:t> </a:t>
            </a:r>
            <a:r>
              <a:rPr lang="en-US" altLang="zh-CN" dirty="0">
                <a:latin typeface="Century Gothic"/>
                <a:cs typeface="Century Gothic"/>
              </a:rPr>
              <a:t>11/2</a:t>
            </a:r>
            <a:r>
              <a:rPr lang="zh-CN" altLang="en-US" dirty="0">
                <a:latin typeface="Century Gothic"/>
                <a:cs typeface="Century Gothic"/>
              </a:rPr>
              <a:t> </a:t>
            </a:r>
            <a:r>
              <a:rPr lang="en-US" altLang="zh-CN" dirty="0">
                <a:latin typeface="Century Gothic"/>
                <a:cs typeface="Century Gothic"/>
              </a:rPr>
              <a:t>locked</a:t>
            </a:r>
            <a:r>
              <a:rPr lang="zh-CN" altLang="en-US" dirty="0">
                <a:latin typeface="Century Gothic"/>
                <a:cs typeface="Century Gothic"/>
              </a:rPr>
              <a:t> </a:t>
            </a:r>
            <a:r>
              <a:rPr lang="en-US" altLang="zh-CN" dirty="0">
                <a:latin typeface="Century Gothic"/>
                <a:cs typeface="Century Gothic"/>
              </a:rPr>
              <a:t>mode</a:t>
            </a:r>
            <a:r>
              <a:rPr lang="zh-CN" altLang="en-US" dirty="0">
                <a:latin typeface="Century Gothic"/>
                <a:cs typeface="Century Gothic"/>
              </a:rPr>
              <a:t> </a:t>
            </a:r>
            <a:r>
              <a:rPr lang="en-US" altLang="zh-CN" dirty="0">
                <a:latin typeface="Century Gothic"/>
                <a:cs typeface="Century Gothic"/>
              </a:rPr>
              <a:t>at pedestal bottom causes</a:t>
            </a:r>
            <a:r>
              <a:rPr lang="zh-CN" altLang="en-US" dirty="0">
                <a:latin typeface="Century Gothic"/>
                <a:cs typeface="Century Gothic"/>
              </a:rPr>
              <a:t> </a:t>
            </a:r>
            <a:r>
              <a:rPr lang="en-US" altLang="zh-CN" dirty="0">
                <a:latin typeface="Century Gothic"/>
                <a:cs typeface="Century Gothic"/>
              </a:rPr>
              <a:t>density</a:t>
            </a:r>
            <a:r>
              <a:rPr lang="zh-CN" altLang="en-US" dirty="0">
                <a:latin typeface="Century Gothic"/>
                <a:cs typeface="Century Gothic"/>
              </a:rPr>
              <a:t> </a:t>
            </a:r>
            <a:r>
              <a:rPr lang="en-US" altLang="zh-CN" dirty="0">
                <a:latin typeface="Century Gothic"/>
                <a:cs typeface="Century Gothic"/>
              </a:rPr>
              <a:t>pump-out</a:t>
            </a:r>
            <a:endParaRPr dirty="0">
              <a:latin typeface="Century Gothic"/>
              <a:cs typeface="Century Gothic"/>
            </a:endParaRPr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137160" y="909320"/>
            <a:ext cx="4371340" cy="415798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altLang="zh-CN" dirty="0" smtClean="0">
                <a:latin typeface="Century Gothic"/>
                <a:cs typeface="Century Gothic"/>
              </a:rPr>
              <a:t>Single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11/2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LM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occurs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in most of the </a:t>
            </a:r>
            <a:r>
              <a:rPr lang="en-US" altLang="zh-CN" dirty="0">
                <a:latin typeface="Century Gothic"/>
                <a:cs typeface="Century Gothic"/>
              </a:rPr>
              <a:t>period with maximum island width of </a:t>
            </a:r>
            <a:r>
              <a:rPr lang="en-US" altLang="zh-CN" dirty="0" smtClean="0">
                <a:latin typeface="Century Gothic"/>
                <a:cs typeface="Century Gothic"/>
              </a:rPr>
              <a:t>1.5%</a:t>
            </a:r>
            <a:r>
              <a:rPr lang="en-US" altLang="zh-CN" dirty="0" smtClean="0">
                <a:latin typeface="Lucida Grande"/>
                <a:ea typeface="Lucida Grande"/>
                <a:cs typeface="Lucida Grande"/>
              </a:rPr>
              <a:t>ψ</a:t>
            </a:r>
            <a:r>
              <a:rPr lang="en-US" altLang="zh-CN" baseline="-25000" dirty="0" smtClean="0">
                <a:latin typeface="Lucida Grande"/>
                <a:ea typeface="Lucida Grande"/>
                <a:cs typeface="Lucida Grande"/>
              </a:rPr>
              <a:t>N</a:t>
            </a:r>
            <a:endParaRPr lang="en-US" altLang="zh-CN" dirty="0" smtClean="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900"/>
              </a:spcBef>
            </a:pPr>
            <a:r>
              <a:rPr lang="en-US" altLang="zh-CN" dirty="0" smtClean="0">
                <a:latin typeface="Century Gothic"/>
                <a:cs typeface="Century Gothic"/>
              </a:rPr>
              <a:t>Causes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modulation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in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n</a:t>
            </a:r>
            <a:r>
              <a:rPr lang="en-US" altLang="zh-CN" baseline="-25000" dirty="0" smtClean="0">
                <a:latin typeface="Century Gothic"/>
                <a:cs typeface="Century Gothic"/>
              </a:rPr>
              <a:t>e</a:t>
            </a:r>
            <a:r>
              <a:rPr lang="en-US" altLang="zh-CN" dirty="0" smtClean="0">
                <a:latin typeface="Century Gothic"/>
                <a:cs typeface="Century Gothic"/>
              </a:rPr>
              <a:t>,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err="1" smtClean="0">
                <a:latin typeface="Century Gothic"/>
                <a:cs typeface="Century Gothic"/>
              </a:rPr>
              <a:t>T</a:t>
            </a:r>
            <a:r>
              <a:rPr lang="en-US" altLang="zh-CN" baseline="-25000" dirty="0" err="1" smtClean="0">
                <a:latin typeface="Century Gothic"/>
                <a:cs typeface="Century Gothic"/>
              </a:rPr>
              <a:t>e</a:t>
            </a:r>
            <a:r>
              <a:rPr lang="en-US" altLang="zh-CN" dirty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and </a:t>
            </a:r>
            <a:r>
              <a:rPr lang="zh-CN" altLang="en-US" i="1" dirty="0" smtClean="0">
                <a:latin typeface="Century Gothic"/>
                <a:ea typeface="Lucida Grande"/>
                <a:cs typeface="Century Gothic"/>
              </a:rPr>
              <a:t>ω</a:t>
            </a:r>
            <a:r>
              <a:rPr lang="en-US" altLang="zh-CN" baseline="-25000" dirty="0" smtClean="0">
                <a:latin typeface="Century Gothic"/>
                <a:ea typeface="Lucida Grande"/>
                <a:cs typeface="Century Gothic"/>
              </a:rPr>
              <a:t>E</a:t>
            </a:r>
            <a:endParaRPr lang="en-US" altLang="zh-CN" dirty="0" smtClean="0">
              <a:latin typeface="Century Gothic"/>
              <a:cs typeface="Century Gothic"/>
            </a:endParaRPr>
          </a:p>
        </p:txBody>
      </p:sp>
      <p:pic>
        <p:nvPicPr>
          <p:cNvPr id="7" name="Picture 6" descr="figure_simulation_159326_1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78"/>
          <a:stretch/>
        </p:blipFill>
        <p:spPr>
          <a:xfrm>
            <a:off x="4773169" y="987552"/>
            <a:ext cx="4228981" cy="535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240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coils_talk.t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85" y="1109746"/>
            <a:ext cx="3967374" cy="2161283"/>
          </a:xfrm>
          <a:prstGeom prst="rect">
            <a:avLst/>
          </a:prstGeom>
        </p:spPr>
      </p:pic>
      <p:sp>
        <p:nvSpPr>
          <p:cNvPr id="10241" name="Rectangle 2"/>
          <p:cNvSpPr>
            <a:spLocks noGrp="1" noChangeArrowheads="1"/>
          </p:cNvSpPr>
          <p:nvPr>
            <p:ph type="title"/>
          </p:nvPr>
        </p:nvSpPr>
        <p:spPr>
          <a:xfrm>
            <a:off x="138546" y="-30426"/>
            <a:ext cx="8936182" cy="762000"/>
          </a:xfrm>
        </p:spPr>
        <p:txBody>
          <a:bodyPr anchor="t"/>
          <a:lstStyle/>
          <a:p>
            <a:pPr eaLnBrk="1" hangingPunct="1"/>
            <a:r>
              <a:rPr lang="en-US" sz="2500" dirty="0" smtClean="0">
                <a:latin typeface="Century Gothic" charset="0"/>
              </a:rPr>
              <a:t>Slow Phasing Scan Allows Exploration of Density Pump-out and ELM Suppression Dependence on RMP Spectrum </a:t>
            </a:r>
            <a:endParaRPr lang="en-US" sz="2500" b="0" dirty="0">
              <a:latin typeface="N Helvetica Narrow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44252" y="3037107"/>
            <a:ext cx="761151" cy="359850"/>
          </a:xfrm>
          <a:prstGeom prst="rect">
            <a:avLst/>
          </a:prstGeom>
          <a:noFill/>
        </p:spPr>
        <p:txBody>
          <a:bodyPr wrap="none" lIns="82048" tIns="41025" rIns="82048" bIns="41025" rtlCol="0">
            <a:spAutoFit/>
          </a:bodyPr>
          <a:lstStyle/>
          <a:p>
            <a:r>
              <a:rPr lang="en-US" sz="1800" b="1" dirty="0" smtClean="0">
                <a:solidFill>
                  <a:schemeClr val="accent1">
                    <a:lumMod val="50000"/>
                  </a:schemeClr>
                </a:solidFill>
                <a:latin typeface="Century Gothic"/>
                <a:cs typeface="Century Gothic"/>
              </a:rPr>
              <a:t>static</a:t>
            </a:r>
            <a:endParaRPr lang="en-US" sz="1800" b="1" dirty="0">
              <a:solidFill>
                <a:schemeClr val="accent1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04164" y="1263819"/>
            <a:ext cx="1024332" cy="359850"/>
          </a:xfrm>
          <a:prstGeom prst="rect">
            <a:avLst/>
          </a:prstGeom>
          <a:noFill/>
        </p:spPr>
        <p:txBody>
          <a:bodyPr wrap="none" lIns="82048" tIns="41025" rIns="82048" bIns="41025" rtlCol="0">
            <a:spAutoFit/>
          </a:bodyPr>
          <a:lstStyle/>
          <a:p>
            <a:r>
              <a:rPr lang="en-US" sz="1800" b="1" dirty="0" smtClean="0">
                <a:solidFill>
                  <a:srgbClr val="000090"/>
                </a:solidFill>
                <a:latin typeface="Century Gothic"/>
                <a:cs typeface="Century Gothic"/>
              </a:rPr>
              <a:t>rotating</a:t>
            </a:r>
            <a:endParaRPr lang="en-US" sz="1800" b="1" dirty="0">
              <a:solidFill>
                <a:srgbClr val="000090"/>
              </a:solidFill>
              <a:latin typeface="Century Gothic"/>
              <a:cs typeface="Century Gothic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5412" y="1786192"/>
            <a:ext cx="891433" cy="467572"/>
          </a:xfrm>
          <a:prstGeom prst="rect">
            <a:avLst/>
          </a:prstGeom>
        </p:spPr>
        <p:txBody>
          <a:bodyPr wrap="none" lIns="82048" tIns="41025" rIns="82048" bIns="41025">
            <a:spAutoFit/>
          </a:bodyPr>
          <a:lstStyle/>
          <a:p>
            <a:r>
              <a:rPr lang="en-US" sz="2500" b="1" dirty="0" smtClean="0">
                <a:latin typeface="Symbol" charset="2"/>
                <a:cs typeface="Symbol" charset="2"/>
              </a:rPr>
              <a:t>ΔΦ</a:t>
            </a:r>
            <a:r>
              <a:rPr lang="en-US" sz="2500" b="1" baseline="-25000" dirty="0" smtClean="0">
                <a:latin typeface="+mn-lt"/>
              </a:rPr>
              <a:t>UL</a:t>
            </a:r>
            <a:r>
              <a:rPr lang="en-US" sz="2500" b="1" dirty="0" smtClean="0"/>
              <a:t> </a:t>
            </a:r>
            <a:endParaRPr lang="en-US" b="1" dirty="0"/>
          </a:p>
        </p:txBody>
      </p:sp>
      <p:pic>
        <p:nvPicPr>
          <p:cNvPr id="11" name="shaun_movi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47939" y="1008530"/>
            <a:ext cx="3950160" cy="477152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949426" y="3409275"/>
            <a:ext cx="948673" cy="298295"/>
          </a:xfrm>
          <a:prstGeom prst="rect">
            <a:avLst/>
          </a:prstGeom>
          <a:solidFill>
            <a:srgbClr val="FFFFFF"/>
          </a:solidFill>
        </p:spPr>
        <p:txBody>
          <a:bodyPr wrap="square" lIns="82048" tIns="41025" rIns="82048" bIns="41025" rtlCol="0">
            <a:spAutoFit/>
          </a:bodyPr>
          <a:lstStyle/>
          <a:p>
            <a:r>
              <a:rPr lang="en-US" b="1" dirty="0">
                <a:latin typeface="Century Gothic"/>
                <a:cs typeface="Century Gothic"/>
              </a:rPr>
              <a:t>Vacuum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30587" y="941427"/>
            <a:ext cx="1108092" cy="513738"/>
          </a:xfrm>
          <a:prstGeom prst="rect">
            <a:avLst/>
          </a:prstGeom>
          <a:solidFill>
            <a:srgbClr val="FFFFFF"/>
          </a:solidFill>
        </p:spPr>
        <p:txBody>
          <a:bodyPr wrap="square" lIns="82048" tIns="41025" rIns="82048" bIns="41025" rtlCol="0">
            <a:spAutoFit/>
          </a:bodyPr>
          <a:lstStyle/>
          <a:p>
            <a:r>
              <a:rPr lang="en-US" b="1" dirty="0">
                <a:latin typeface="Century Gothic"/>
                <a:cs typeface="Century Gothic"/>
              </a:rPr>
              <a:t>Plasma </a:t>
            </a:r>
          </a:p>
          <a:p>
            <a:r>
              <a:rPr lang="en-US" b="1" dirty="0">
                <a:latin typeface="Century Gothic"/>
                <a:cs typeface="Century Gothic"/>
              </a:rPr>
              <a:t>Response </a:t>
            </a:r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52495" y="3549915"/>
            <a:ext cx="4900507" cy="11893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000"/>
              <a:buFont typeface="Questrial"/>
              <a:buChar char="●"/>
              <a:defRPr sz="2000" b="1" i="0" u="none" strike="noStrike" cap="none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C4587"/>
              </a:buClr>
              <a:buSzPts val="1800"/>
              <a:buFont typeface="Questrial"/>
              <a:buChar char="—"/>
              <a:defRPr sz="1800" b="0" i="0" u="none" strike="noStrike" cap="none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302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C4587"/>
              </a:buClr>
              <a:buSzPts val="1600"/>
              <a:buFont typeface="Questrial"/>
              <a:buChar char="●"/>
              <a:defRPr sz="1600" b="0" i="0" u="none" strike="noStrike" cap="none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estrial"/>
              <a:buChar char="○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estrial"/>
              <a:buChar char="○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estrial"/>
              <a:buChar char="○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estrial"/>
              <a:buChar char="○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estrial"/>
              <a:buChar char="○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Questrial"/>
              <a:buChar char="○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>
              <a:lnSpc>
                <a:spcPct val="100000"/>
              </a:lnSpc>
            </a:pPr>
            <a:r>
              <a:rPr lang="zh-CN" altLang="zh-CN" dirty="0" smtClean="0">
                <a:latin typeface="Century Gothic"/>
                <a:cs typeface="Century Gothic"/>
              </a:rPr>
              <a:t>T</a:t>
            </a:r>
            <a:r>
              <a:rPr lang="en-US" altLang="zh-CN" dirty="0" smtClean="0">
                <a:latin typeface="Century Gothic"/>
                <a:cs typeface="Century Gothic"/>
              </a:rPr>
              <a:t>he varying coil phase changes the resonant coupling and amplitude of edge 3D magnetic field</a:t>
            </a:r>
            <a:endParaRPr lang="en-US" altLang="zh-CN" sz="2000" dirty="0" smtClean="0">
              <a:latin typeface="Century Gothic"/>
              <a:cs typeface="Century Gothic"/>
            </a:endParaRPr>
          </a:p>
        </p:txBody>
      </p:sp>
      <p:sp>
        <p:nvSpPr>
          <p:cNvPr id="18" name="Slide Number Placeholder 3"/>
          <p:cNvSpPr>
            <a:spLocks noGrp="1"/>
          </p:cNvSpPr>
          <p:nvPr>
            <p:ph type="sldNum" idx="4294967295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877494" y="5441496"/>
            <a:ext cx="21457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MARS-F (S. </a:t>
            </a:r>
            <a:r>
              <a:rPr lang="en-US" sz="1600" b="1" dirty="0" err="1" smtClean="0">
                <a:solidFill>
                  <a:srgbClr val="FF0000"/>
                </a:solidFill>
              </a:rPr>
              <a:t>Haskey</a:t>
            </a:r>
            <a:r>
              <a:rPr lang="en-US" sz="1600" b="1" dirty="0" smtClean="0">
                <a:solidFill>
                  <a:srgbClr val="FF0000"/>
                </a:solidFill>
              </a:rPr>
              <a:t>) 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556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3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29</a:t>
            </a:r>
            <a:endParaRPr lang="en-US" dirty="0"/>
          </a:p>
        </p:txBody>
      </p:sp>
      <p:sp>
        <p:nvSpPr>
          <p:cNvPr id="8" name="Shape 10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dirty="0" smtClean="0">
                <a:latin typeface="Century Gothic"/>
                <a:cs typeface="Century Gothic"/>
              </a:rPr>
              <a:t>Simulation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shows single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11/2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locked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mode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at pedestal bottom causes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density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pump-out</a:t>
            </a:r>
            <a:endParaRPr dirty="0">
              <a:latin typeface="Century Gothic"/>
              <a:cs typeface="Century Gothic"/>
            </a:endParaRPr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137160" y="909320"/>
            <a:ext cx="4371340" cy="415798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altLang="zh-CN" dirty="0" smtClean="0">
                <a:latin typeface="Century Gothic"/>
                <a:cs typeface="Century Gothic"/>
              </a:rPr>
              <a:t>Single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11/2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LM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occurs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>
                <a:latin typeface="Century Gothic"/>
                <a:cs typeface="Century Gothic"/>
              </a:rPr>
              <a:t>in most of the </a:t>
            </a:r>
            <a:r>
              <a:rPr lang="en-US" altLang="zh-CN" dirty="0" smtClean="0">
                <a:latin typeface="Century Gothic"/>
                <a:cs typeface="Century Gothic"/>
              </a:rPr>
              <a:t>period with maximum island width of 1.5%</a:t>
            </a:r>
            <a:r>
              <a:rPr lang="en-US" altLang="zh-CN" dirty="0" smtClean="0">
                <a:latin typeface="Lucida Grande"/>
                <a:ea typeface="Lucida Grande"/>
                <a:cs typeface="Lucida Grande"/>
              </a:rPr>
              <a:t>ψ</a:t>
            </a:r>
            <a:r>
              <a:rPr lang="en-US" altLang="zh-CN" baseline="-25000" dirty="0" smtClean="0">
                <a:latin typeface="Lucida Grande"/>
                <a:ea typeface="Lucida Grande"/>
                <a:cs typeface="Lucida Grande"/>
              </a:rPr>
              <a:t>N</a:t>
            </a:r>
            <a:endParaRPr lang="en-US" altLang="zh-CN" baseline="-25000" dirty="0" smtClean="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900"/>
              </a:spcBef>
            </a:pPr>
            <a:r>
              <a:rPr lang="en-US" altLang="zh-CN" dirty="0" smtClean="0">
                <a:latin typeface="Century Gothic"/>
                <a:cs typeface="Century Gothic"/>
              </a:rPr>
              <a:t>Causes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modulation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in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n</a:t>
            </a:r>
            <a:r>
              <a:rPr lang="en-US" altLang="zh-CN" baseline="-25000" dirty="0" smtClean="0">
                <a:latin typeface="Century Gothic"/>
                <a:cs typeface="Century Gothic"/>
              </a:rPr>
              <a:t>e</a:t>
            </a:r>
            <a:r>
              <a:rPr lang="en-US" altLang="zh-CN" dirty="0" smtClean="0">
                <a:latin typeface="Century Gothic"/>
                <a:cs typeface="Century Gothic"/>
              </a:rPr>
              <a:t>,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err="1" smtClean="0">
                <a:latin typeface="Century Gothic"/>
                <a:cs typeface="Century Gothic"/>
              </a:rPr>
              <a:t>T</a:t>
            </a:r>
            <a:r>
              <a:rPr lang="en-US" altLang="zh-CN" baseline="-25000" dirty="0" err="1" smtClean="0">
                <a:latin typeface="Century Gothic"/>
                <a:cs typeface="Century Gothic"/>
              </a:rPr>
              <a:t>e</a:t>
            </a:r>
            <a:r>
              <a:rPr lang="en-US" altLang="zh-CN" dirty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and </a:t>
            </a:r>
            <a:r>
              <a:rPr lang="zh-CN" altLang="en-US" i="1" dirty="0" smtClean="0">
                <a:latin typeface="Century Gothic"/>
                <a:ea typeface="Lucida Grande"/>
                <a:cs typeface="Century Gothic"/>
              </a:rPr>
              <a:t>ω</a:t>
            </a:r>
            <a:r>
              <a:rPr lang="en-US" altLang="zh-CN" baseline="-25000" dirty="0" smtClean="0">
                <a:latin typeface="Century Gothic"/>
                <a:ea typeface="Lucida Grande"/>
                <a:cs typeface="Century Gothic"/>
              </a:rPr>
              <a:t>E</a:t>
            </a:r>
          </a:p>
          <a:p>
            <a:pPr>
              <a:lnSpc>
                <a:spcPct val="100000"/>
              </a:lnSpc>
              <a:spcBef>
                <a:spcPts val="900"/>
              </a:spcBef>
            </a:pPr>
            <a:r>
              <a:rPr lang="en-US" altLang="zh-CN" dirty="0" smtClean="0">
                <a:latin typeface="Century Gothic"/>
                <a:cs typeface="Century Gothic"/>
              </a:rPr>
              <a:t>The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modeled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evolution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of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n</a:t>
            </a:r>
            <a:r>
              <a:rPr lang="en-US" altLang="zh-CN" baseline="-25000" dirty="0" smtClean="0">
                <a:latin typeface="Century Gothic"/>
                <a:cs typeface="Century Gothic"/>
              </a:rPr>
              <a:t>e</a:t>
            </a:r>
            <a:r>
              <a:rPr lang="en-US" altLang="zh-CN" dirty="0">
                <a:latin typeface="Century Gothic"/>
                <a:cs typeface="Century Gothic"/>
              </a:rPr>
              <a:t>,</a:t>
            </a:r>
            <a:r>
              <a:rPr lang="zh-CN" altLang="en-US" dirty="0">
                <a:latin typeface="Century Gothic"/>
                <a:cs typeface="Century Gothic"/>
              </a:rPr>
              <a:t> </a:t>
            </a:r>
            <a:r>
              <a:rPr lang="en-US" altLang="zh-CN" dirty="0" err="1">
                <a:latin typeface="Century Gothic"/>
                <a:cs typeface="Century Gothic"/>
              </a:rPr>
              <a:t>T</a:t>
            </a:r>
            <a:r>
              <a:rPr lang="en-US" altLang="zh-CN" baseline="-25000" dirty="0" err="1">
                <a:latin typeface="Century Gothic"/>
                <a:cs typeface="Century Gothic"/>
              </a:rPr>
              <a:t>e</a:t>
            </a:r>
            <a:r>
              <a:rPr lang="en-US" altLang="zh-CN" dirty="0">
                <a:latin typeface="Century Gothic"/>
                <a:cs typeface="Century Gothic"/>
              </a:rPr>
              <a:t> and </a:t>
            </a:r>
            <a:r>
              <a:rPr lang="zh-CN" altLang="en-US" i="1" dirty="0" smtClean="0">
                <a:latin typeface="Century Gothic"/>
                <a:ea typeface="Lucida Grande"/>
                <a:cs typeface="Century Gothic"/>
              </a:rPr>
              <a:t>ω</a:t>
            </a:r>
            <a:r>
              <a:rPr lang="en-US" altLang="zh-CN" baseline="-25000" dirty="0" smtClean="0">
                <a:latin typeface="Century Gothic"/>
                <a:ea typeface="Lucida Grande"/>
                <a:cs typeface="Century Gothic"/>
              </a:rPr>
              <a:t>E</a:t>
            </a:r>
            <a:r>
              <a:rPr lang="zh-CN" altLang="en-US" baseline="-25000" dirty="0" smtClean="0">
                <a:latin typeface="Century Gothic"/>
                <a:ea typeface="Lucida Grande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ea typeface="Lucida Grande"/>
                <a:cs typeface="Century Gothic"/>
              </a:rPr>
              <a:t>are</a:t>
            </a:r>
            <a:r>
              <a:rPr lang="zh-CN" altLang="en-US" dirty="0" smtClean="0">
                <a:latin typeface="Century Gothic"/>
                <a:ea typeface="Lucida Grande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ea typeface="Lucida Grande"/>
                <a:cs typeface="Century Gothic"/>
              </a:rPr>
              <a:t>consistent</a:t>
            </a:r>
            <a:r>
              <a:rPr lang="zh-CN" altLang="en-US" dirty="0" smtClean="0">
                <a:latin typeface="Century Gothic"/>
                <a:ea typeface="Lucida Grande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ea typeface="Lucida Grande"/>
                <a:cs typeface="Century Gothic"/>
              </a:rPr>
              <a:t>with</a:t>
            </a:r>
            <a:r>
              <a:rPr lang="zh-CN" altLang="en-US" dirty="0" smtClean="0">
                <a:latin typeface="Century Gothic"/>
                <a:ea typeface="Lucida Grande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ea typeface="Lucida Grande"/>
                <a:cs typeface="Century Gothic"/>
              </a:rPr>
              <a:t>experiment</a:t>
            </a:r>
          </a:p>
          <a:p>
            <a:pPr marL="571500" lvl="1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altLang="zh-CN" dirty="0" smtClean="0">
                <a:latin typeface="Century Gothic"/>
                <a:ea typeface="Lucida Grande"/>
                <a:cs typeface="Century Gothic"/>
                <a:sym typeface="Wingdings"/>
              </a:rPr>
              <a:t></a:t>
            </a:r>
            <a:r>
              <a:rPr lang="en-US" altLang="zh-CN" dirty="0" err="1" smtClean="0">
                <a:latin typeface="Century Gothic"/>
                <a:ea typeface="Lucida Grande"/>
                <a:cs typeface="Century Gothic"/>
                <a:sym typeface="Wingdings"/>
              </a:rPr>
              <a:t>Δt</a:t>
            </a:r>
            <a:r>
              <a:rPr lang="en-US" altLang="zh-CN" dirty="0" smtClean="0">
                <a:latin typeface="Century Gothic"/>
                <a:ea typeface="Lucida Grande"/>
                <a:cs typeface="Century Gothic"/>
                <a:sym typeface="Wingdings"/>
              </a:rPr>
              <a:t>=t-3.4s</a:t>
            </a:r>
            <a:r>
              <a:rPr lang="zh-CN" altLang="en-US" dirty="0" smtClean="0">
                <a:latin typeface="Century Gothic"/>
                <a:ea typeface="Lucida Grande"/>
                <a:cs typeface="Century Gothic"/>
                <a:sym typeface="Wingdings"/>
              </a:rPr>
              <a:t> </a:t>
            </a:r>
            <a:endParaRPr lang="en-US" altLang="zh-CN" dirty="0">
              <a:latin typeface="Century Gothic"/>
              <a:ea typeface="Lucida Grande"/>
              <a:cs typeface="Century Gothic"/>
              <a:sym typeface="Wingdings"/>
            </a:endParaRPr>
          </a:p>
          <a:p>
            <a:pPr marL="571500" lvl="1" indent="0">
              <a:lnSpc>
                <a:spcPct val="100000"/>
              </a:lnSpc>
              <a:spcBef>
                <a:spcPts val="600"/>
              </a:spcBef>
              <a:buNone/>
            </a:pPr>
            <a:endParaRPr lang="en-US" altLang="zh-CN" dirty="0">
              <a:latin typeface="Century Gothic"/>
              <a:ea typeface="Lucida Grande"/>
              <a:cs typeface="Century Gothic"/>
              <a:sym typeface="Wingdings"/>
            </a:endParaRPr>
          </a:p>
          <a:p>
            <a:pPr marL="11430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altLang="zh-CN" dirty="0" smtClean="0">
                <a:latin typeface="Century Gothic"/>
                <a:ea typeface="Lucida Grande"/>
                <a:cs typeface="Century Gothic"/>
                <a:sym typeface="Wingdings"/>
              </a:rPr>
              <a:t>• Higher collisionality reduces </a:t>
            </a:r>
            <a:br>
              <a:rPr lang="en-US" altLang="zh-CN" dirty="0" smtClean="0">
                <a:latin typeface="Century Gothic"/>
                <a:ea typeface="Lucida Grande"/>
                <a:cs typeface="Century Gothic"/>
                <a:sym typeface="Wingdings"/>
              </a:rPr>
            </a:br>
            <a:r>
              <a:rPr lang="en-US" altLang="zh-CN" dirty="0" smtClean="0">
                <a:latin typeface="Century Gothic"/>
                <a:ea typeface="Lucida Grande"/>
                <a:cs typeface="Century Gothic"/>
                <a:sym typeface="Wingdings"/>
              </a:rPr>
              <a:t>   parallel transport, pumpout</a:t>
            </a:r>
          </a:p>
          <a:p>
            <a:pPr marL="571500" lvl="1" indent="0">
              <a:lnSpc>
                <a:spcPct val="100000"/>
              </a:lnSpc>
              <a:spcBef>
                <a:spcPts val="600"/>
              </a:spcBef>
              <a:buNone/>
            </a:pPr>
            <a:endParaRPr lang="en-US" altLang="zh-CN" dirty="0">
              <a:latin typeface="Century Gothic"/>
              <a:ea typeface="Lucida Grande"/>
              <a:cs typeface="Century Gothic"/>
              <a:sym typeface="Wingdings"/>
            </a:endParaRPr>
          </a:p>
          <a:p>
            <a:pPr marL="571500" lvl="1" indent="0">
              <a:lnSpc>
                <a:spcPct val="100000"/>
              </a:lnSpc>
              <a:spcBef>
                <a:spcPts val="600"/>
              </a:spcBef>
              <a:buNone/>
            </a:pPr>
            <a:endParaRPr lang="en-US" altLang="zh-CN" dirty="0" smtClean="0">
              <a:latin typeface="Century Gothic"/>
              <a:ea typeface="Lucida Grande"/>
              <a:cs typeface="Century Gothic"/>
              <a:sym typeface="Wingdings"/>
            </a:endParaRPr>
          </a:p>
          <a:p>
            <a:pPr marL="114300" indent="0">
              <a:lnSpc>
                <a:spcPct val="100000"/>
              </a:lnSpc>
              <a:spcBef>
                <a:spcPts val="600"/>
              </a:spcBef>
              <a:buNone/>
            </a:pPr>
            <a:endParaRPr lang="en-US" altLang="zh-CN" dirty="0" smtClean="0">
              <a:latin typeface="Century Gothic"/>
              <a:ea typeface="Lucida Grande"/>
              <a:cs typeface="Century Gothic"/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endParaRPr lang="en-US" altLang="zh-CN" dirty="0" smtClean="0">
              <a:latin typeface="Century Gothic"/>
              <a:cs typeface="Century Gothic"/>
            </a:endParaRPr>
          </a:p>
        </p:txBody>
      </p:sp>
      <p:pic>
        <p:nvPicPr>
          <p:cNvPr id="2" name="Picture 1" descr="figure_simulation_159326_2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78"/>
          <a:stretch/>
        </p:blipFill>
        <p:spPr>
          <a:xfrm>
            <a:off x="4773168" y="987552"/>
            <a:ext cx="4237138" cy="535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377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30</a:t>
            </a:r>
            <a:endParaRPr lang="en-US" dirty="0"/>
          </a:p>
        </p:txBody>
      </p:sp>
      <p:sp>
        <p:nvSpPr>
          <p:cNvPr id="8" name="Shape 10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altLang="zh-CN" dirty="0">
                <a:latin typeface="Century Gothic"/>
                <a:cs typeface="Century Gothic"/>
              </a:rPr>
              <a:t>Simulation</a:t>
            </a:r>
            <a:r>
              <a:rPr lang="zh-CN" altLang="en-US" dirty="0">
                <a:latin typeface="Century Gothic"/>
                <a:cs typeface="Century Gothic"/>
              </a:rPr>
              <a:t> </a:t>
            </a:r>
            <a:r>
              <a:rPr lang="en-US" altLang="zh-CN" dirty="0">
                <a:latin typeface="Century Gothic"/>
                <a:cs typeface="Century Gothic"/>
              </a:rPr>
              <a:t>shows single</a:t>
            </a:r>
            <a:r>
              <a:rPr lang="zh-CN" altLang="en-US" dirty="0">
                <a:latin typeface="Century Gothic"/>
                <a:cs typeface="Century Gothic"/>
              </a:rPr>
              <a:t> </a:t>
            </a:r>
            <a:r>
              <a:rPr lang="en-US" altLang="zh-CN" dirty="0">
                <a:latin typeface="Century Gothic"/>
                <a:cs typeface="Century Gothic"/>
              </a:rPr>
              <a:t>11/2</a:t>
            </a:r>
            <a:r>
              <a:rPr lang="zh-CN" altLang="en-US" dirty="0">
                <a:latin typeface="Century Gothic"/>
                <a:cs typeface="Century Gothic"/>
              </a:rPr>
              <a:t> </a:t>
            </a:r>
            <a:r>
              <a:rPr lang="en-US" altLang="zh-CN" dirty="0">
                <a:latin typeface="Century Gothic"/>
                <a:cs typeface="Century Gothic"/>
              </a:rPr>
              <a:t>locked</a:t>
            </a:r>
            <a:r>
              <a:rPr lang="zh-CN" altLang="en-US" dirty="0">
                <a:latin typeface="Century Gothic"/>
                <a:cs typeface="Century Gothic"/>
              </a:rPr>
              <a:t> </a:t>
            </a:r>
            <a:r>
              <a:rPr lang="en-US" altLang="zh-CN" dirty="0">
                <a:latin typeface="Century Gothic"/>
                <a:cs typeface="Century Gothic"/>
              </a:rPr>
              <a:t>mode</a:t>
            </a:r>
            <a:r>
              <a:rPr lang="zh-CN" altLang="en-US" dirty="0">
                <a:latin typeface="Century Gothic"/>
                <a:cs typeface="Century Gothic"/>
              </a:rPr>
              <a:t> </a:t>
            </a:r>
            <a:r>
              <a:rPr lang="en-US" altLang="zh-CN" dirty="0">
                <a:latin typeface="Century Gothic"/>
                <a:cs typeface="Century Gothic"/>
              </a:rPr>
              <a:t>at pedestal bottom causes</a:t>
            </a:r>
            <a:r>
              <a:rPr lang="zh-CN" altLang="en-US" dirty="0">
                <a:latin typeface="Century Gothic"/>
                <a:cs typeface="Century Gothic"/>
              </a:rPr>
              <a:t> </a:t>
            </a:r>
            <a:r>
              <a:rPr lang="en-US" altLang="zh-CN" dirty="0">
                <a:latin typeface="Century Gothic"/>
                <a:cs typeface="Century Gothic"/>
              </a:rPr>
              <a:t>density</a:t>
            </a:r>
            <a:r>
              <a:rPr lang="zh-CN" altLang="en-US" dirty="0">
                <a:latin typeface="Century Gothic"/>
                <a:cs typeface="Century Gothic"/>
              </a:rPr>
              <a:t> </a:t>
            </a:r>
            <a:r>
              <a:rPr lang="en-US" altLang="zh-CN" dirty="0">
                <a:latin typeface="Century Gothic"/>
                <a:cs typeface="Century Gothic"/>
              </a:rPr>
              <a:t>pump-out</a:t>
            </a:r>
            <a:endParaRPr dirty="0">
              <a:latin typeface="Century Gothic"/>
              <a:cs typeface="Century Gothic"/>
            </a:endParaRPr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137160" y="909320"/>
            <a:ext cx="4361688" cy="4961406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altLang="zh-CN" dirty="0" smtClean="0">
                <a:latin typeface="Century Gothic"/>
                <a:cs typeface="Century Gothic"/>
              </a:rPr>
              <a:t>Single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11/2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LM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occurs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>
                <a:latin typeface="Century Gothic"/>
                <a:cs typeface="Century Gothic"/>
              </a:rPr>
              <a:t>in most of the period with maximum island width of </a:t>
            </a:r>
            <a:r>
              <a:rPr lang="en-US" altLang="zh-CN" dirty="0" smtClean="0">
                <a:latin typeface="Century Gothic"/>
                <a:cs typeface="Century Gothic"/>
              </a:rPr>
              <a:t>1.5%</a:t>
            </a:r>
            <a:r>
              <a:rPr lang="en-US" altLang="zh-CN" dirty="0" smtClean="0">
                <a:latin typeface="Lucida Grande"/>
                <a:ea typeface="Lucida Grande"/>
                <a:cs typeface="Lucida Grande"/>
              </a:rPr>
              <a:t>ψ</a:t>
            </a:r>
            <a:r>
              <a:rPr lang="en-US" altLang="zh-CN" baseline="-25000" dirty="0" smtClean="0">
                <a:latin typeface="Lucida Grande"/>
                <a:ea typeface="Lucida Grande"/>
                <a:cs typeface="Lucida Grande"/>
              </a:rPr>
              <a:t>N</a:t>
            </a:r>
            <a:endParaRPr lang="en-US" altLang="zh-CN" dirty="0" smtClean="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900"/>
              </a:spcBef>
            </a:pPr>
            <a:r>
              <a:rPr lang="en-US" altLang="zh-CN" dirty="0" smtClean="0">
                <a:latin typeface="Century Gothic"/>
                <a:cs typeface="Century Gothic"/>
              </a:rPr>
              <a:t>Causes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modulation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in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n</a:t>
            </a:r>
            <a:r>
              <a:rPr lang="en-US" altLang="zh-CN" baseline="-25000" dirty="0" smtClean="0">
                <a:latin typeface="Century Gothic"/>
                <a:cs typeface="Century Gothic"/>
              </a:rPr>
              <a:t>e</a:t>
            </a:r>
            <a:r>
              <a:rPr lang="en-US" altLang="zh-CN" dirty="0" smtClean="0">
                <a:latin typeface="Century Gothic"/>
                <a:cs typeface="Century Gothic"/>
              </a:rPr>
              <a:t>,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err="1" smtClean="0">
                <a:latin typeface="Century Gothic"/>
                <a:cs typeface="Century Gothic"/>
              </a:rPr>
              <a:t>T</a:t>
            </a:r>
            <a:r>
              <a:rPr lang="en-US" altLang="zh-CN" baseline="-25000" dirty="0" err="1" smtClean="0">
                <a:latin typeface="Century Gothic"/>
                <a:cs typeface="Century Gothic"/>
              </a:rPr>
              <a:t>e</a:t>
            </a:r>
            <a:r>
              <a:rPr lang="en-US" altLang="zh-CN" dirty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and </a:t>
            </a:r>
            <a:r>
              <a:rPr lang="zh-CN" altLang="en-US" i="1" dirty="0" smtClean="0">
                <a:latin typeface="Century Gothic"/>
                <a:ea typeface="Lucida Grande"/>
                <a:cs typeface="Century Gothic"/>
              </a:rPr>
              <a:t>ω</a:t>
            </a:r>
            <a:r>
              <a:rPr lang="en-US" altLang="zh-CN" baseline="-25000" dirty="0" smtClean="0">
                <a:latin typeface="Century Gothic"/>
                <a:ea typeface="Lucida Grande"/>
                <a:cs typeface="Century Gothic"/>
              </a:rPr>
              <a:t>E</a:t>
            </a:r>
          </a:p>
          <a:p>
            <a:pPr>
              <a:lnSpc>
                <a:spcPct val="100000"/>
              </a:lnSpc>
              <a:spcBef>
                <a:spcPts val="900"/>
              </a:spcBef>
            </a:pPr>
            <a:r>
              <a:rPr lang="en-US" altLang="zh-CN" dirty="0" smtClean="0">
                <a:latin typeface="Century Gothic"/>
                <a:cs typeface="Century Gothic"/>
              </a:rPr>
              <a:t>The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modeled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evolution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of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n</a:t>
            </a:r>
            <a:r>
              <a:rPr lang="en-US" altLang="zh-CN" baseline="-25000" dirty="0" smtClean="0">
                <a:latin typeface="Century Gothic"/>
                <a:cs typeface="Century Gothic"/>
              </a:rPr>
              <a:t>e</a:t>
            </a:r>
            <a:r>
              <a:rPr lang="en-US" altLang="zh-CN" dirty="0">
                <a:latin typeface="Century Gothic"/>
                <a:cs typeface="Century Gothic"/>
              </a:rPr>
              <a:t>,</a:t>
            </a:r>
            <a:r>
              <a:rPr lang="zh-CN" altLang="en-US" dirty="0">
                <a:latin typeface="Century Gothic"/>
                <a:cs typeface="Century Gothic"/>
              </a:rPr>
              <a:t> </a:t>
            </a:r>
            <a:r>
              <a:rPr lang="en-US" altLang="zh-CN" dirty="0" err="1">
                <a:latin typeface="Century Gothic"/>
                <a:cs typeface="Century Gothic"/>
              </a:rPr>
              <a:t>T</a:t>
            </a:r>
            <a:r>
              <a:rPr lang="en-US" altLang="zh-CN" baseline="-25000" dirty="0" err="1">
                <a:latin typeface="Century Gothic"/>
                <a:cs typeface="Century Gothic"/>
              </a:rPr>
              <a:t>e</a:t>
            </a:r>
            <a:r>
              <a:rPr lang="en-US" altLang="zh-CN" dirty="0">
                <a:latin typeface="Century Gothic"/>
                <a:cs typeface="Century Gothic"/>
              </a:rPr>
              <a:t> and </a:t>
            </a:r>
            <a:r>
              <a:rPr lang="zh-CN" altLang="en-US" i="1" dirty="0" smtClean="0">
                <a:latin typeface="Century Gothic"/>
                <a:ea typeface="Lucida Grande"/>
                <a:cs typeface="Century Gothic"/>
              </a:rPr>
              <a:t>ω</a:t>
            </a:r>
            <a:r>
              <a:rPr lang="en-US" altLang="zh-CN" baseline="-25000" dirty="0" smtClean="0">
                <a:latin typeface="Century Gothic"/>
                <a:ea typeface="Lucida Grande"/>
                <a:cs typeface="Century Gothic"/>
              </a:rPr>
              <a:t>E</a:t>
            </a:r>
            <a:r>
              <a:rPr lang="zh-CN" altLang="en-US" baseline="-25000" dirty="0" smtClean="0">
                <a:latin typeface="Century Gothic"/>
                <a:ea typeface="Lucida Grande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ea typeface="Lucida Grande"/>
                <a:cs typeface="Century Gothic"/>
              </a:rPr>
              <a:t>are</a:t>
            </a:r>
            <a:r>
              <a:rPr lang="zh-CN" altLang="en-US" dirty="0" smtClean="0">
                <a:latin typeface="Century Gothic"/>
                <a:ea typeface="Lucida Grande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ea typeface="Lucida Grande"/>
                <a:cs typeface="Century Gothic"/>
              </a:rPr>
              <a:t>consistent</a:t>
            </a:r>
            <a:r>
              <a:rPr lang="zh-CN" altLang="en-US" dirty="0" smtClean="0">
                <a:latin typeface="Century Gothic"/>
                <a:ea typeface="Lucida Grande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ea typeface="Lucida Grande"/>
                <a:cs typeface="Century Gothic"/>
              </a:rPr>
              <a:t>with</a:t>
            </a:r>
            <a:r>
              <a:rPr lang="zh-CN" altLang="en-US" dirty="0" smtClean="0">
                <a:latin typeface="Century Gothic"/>
                <a:ea typeface="Lucida Grande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ea typeface="Lucida Grande"/>
                <a:cs typeface="Century Gothic"/>
              </a:rPr>
              <a:t>experiment</a:t>
            </a:r>
          </a:p>
          <a:p>
            <a:pPr marL="558800" lvl="2" indent="0">
              <a:lnSpc>
                <a:spcPct val="100000"/>
              </a:lnSpc>
              <a:spcBef>
                <a:spcPts val="600"/>
              </a:spcBef>
              <a:buSzPts val="2000"/>
              <a:buNone/>
            </a:pPr>
            <a:r>
              <a:rPr lang="en-US" altLang="zh-CN" sz="1800" dirty="0" smtClean="0">
                <a:latin typeface="Century Gothic"/>
                <a:ea typeface="Lucida Grande"/>
                <a:cs typeface="Century Gothic"/>
                <a:sym typeface="Wingdings"/>
              </a:rPr>
              <a:t></a:t>
            </a:r>
            <a:r>
              <a:rPr lang="en-US" altLang="zh-CN" sz="1800" dirty="0" err="1" smtClean="0">
                <a:latin typeface="Century Gothic"/>
                <a:ea typeface="Lucida Grande"/>
                <a:cs typeface="Century Gothic"/>
                <a:sym typeface="Wingdings"/>
              </a:rPr>
              <a:t>Δt</a:t>
            </a:r>
            <a:r>
              <a:rPr lang="en-US" altLang="zh-CN" sz="1800" dirty="0" smtClean="0">
                <a:latin typeface="Century Gothic"/>
                <a:ea typeface="Lucida Grande"/>
                <a:cs typeface="Century Gothic"/>
                <a:sym typeface="Wingdings"/>
              </a:rPr>
              <a:t>=t-3.4s</a:t>
            </a:r>
            <a:r>
              <a:rPr lang="zh-CN" altLang="en-US" sz="1800" dirty="0" smtClean="0">
                <a:latin typeface="Century Gothic"/>
                <a:ea typeface="Lucida Grande"/>
                <a:cs typeface="Century Gothic"/>
                <a:sym typeface="Wingdings"/>
              </a:rPr>
              <a:t> </a:t>
            </a:r>
            <a:endParaRPr lang="en-US" altLang="zh-CN" dirty="0" smtClean="0">
              <a:latin typeface="Century Gothic"/>
              <a:ea typeface="Lucida Grande"/>
              <a:cs typeface="Century Gothic"/>
            </a:endParaRPr>
          </a:p>
          <a:p>
            <a:pPr>
              <a:lnSpc>
                <a:spcPct val="100000"/>
              </a:lnSpc>
              <a:spcBef>
                <a:spcPts val="900"/>
              </a:spcBef>
            </a:pPr>
            <a:r>
              <a:rPr lang="en-US" altLang="zh-CN" dirty="0">
                <a:latin typeface="Century Gothic"/>
                <a:ea typeface="Lucida Grande"/>
                <a:cs typeface="Century Gothic"/>
              </a:rPr>
              <a:t>Modeled</a:t>
            </a:r>
            <a:r>
              <a:rPr lang="zh-CN" altLang="en-US" dirty="0">
                <a:latin typeface="Century Gothic"/>
                <a:ea typeface="Lucida Grande"/>
                <a:cs typeface="Century Gothic"/>
              </a:rPr>
              <a:t> </a:t>
            </a:r>
            <a:r>
              <a:rPr lang="en-US" altLang="zh-CN" dirty="0">
                <a:latin typeface="Century Gothic"/>
                <a:ea typeface="Lucida Grande"/>
                <a:cs typeface="Century Gothic"/>
              </a:rPr>
              <a:t>n</a:t>
            </a:r>
            <a:r>
              <a:rPr lang="en-US" altLang="zh-CN" baseline="-25000" dirty="0">
                <a:latin typeface="Century Gothic"/>
                <a:ea typeface="Lucida Grande"/>
                <a:cs typeface="Century Gothic"/>
              </a:rPr>
              <a:t>e</a:t>
            </a:r>
            <a:r>
              <a:rPr lang="zh-CN" altLang="en-US" dirty="0">
                <a:latin typeface="Century Gothic"/>
                <a:ea typeface="Lucida Grande"/>
                <a:cs typeface="Century Gothic"/>
              </a:rPr>
              <a:t> </a:t>
            </a:r>
            <a:r>
              <a:rPr lang="en-US" altLang="zh-CN" dirty="0">
                <a:latin typeface="Century Gothic"/>
                <a:ea typeface="Lucida Grande"/>
                <a:cs typeface="Century Gothic"/>
              </a:rPr>
              <a:t>and</a:t>
            </a:r>
            <a:r>
              <a:rPr lang="zh-CN" altLang="en-US" dirty="0">
                <a:latin typeface="Century Gothic"/>
                <a:ea typeface="Lucida Grande"/>
                <a:cs typeface="Century Gothic"/>
              </a:rPr>
              <a:t> </a:t>
            </a:r>
            <a:r>
              <a:rPr lang="en-US" altLang="zh-CN" dirty="0" err="1">
                <a:latin typeface="Century Gothic"/>
                <a:ea typeface="Lucida Grande"/>
                <a:cs typeface="Century Gothic"/>
              </a:rPr>
              <a:t>T</a:t>
            </a:r>
            <a:r>
              <a:rPr lang="en-US" altLang="zh-CN" baseline="-25000" dirty="0" err="1">
                <a:latin typeface="Century Gothic"/>
                <a:ea typeface="Lucida Grande"/>
                <a:cs typeface="Century Gothic"/>
              </a:rPr>
              <a:t>e</a:t>
            </a:r>
            <a:r>
              <a:rPr lang="zh-CN" altLang="en-US" dirty="0">
                <a:latin typeface="Century Gothic"/>
                <a:ea typeface="Lucida Grande"/>
                <a:cs typeface="Century Gothic"/>
              </a:rPr>
              <a:t> </a:t>
            </a:r>
            <a:r>
              <a:rPr lang="en-US" altLang="zh-CN" dirty="0">
                <a:latin typeface="Century Gothic"/>
                <a:ea typeface="Lucida Grande"/>
                <a:cs typeface="Century Gothic"/>
              </a:rPr>
              <a:t>profiles</a:t>
            </a:r>
            <a:r>
              <a:rPr lang="zh-CN" altLang="en-US" dirty="0">
                <a:latin typeface="Century Gothic"/>
                <a:ea typeface="Lucida Grande"/>
                <a:cs typeface="Century Gothic"/>
              </a:rPr>
              <a:t> </a:t>
            </a:r>
            <a:r>
              <a:rPr lang="en-US" altLang="zh-CN" dirty="0">
                <a:latin typeface="Century Gothic"/>
                <a:ea typeface="Lucida Grande"/>
                <a:cs typeface="Century Gothic"/>
              </a:rPr>
              <a:t>are</a:t>
            </a:r>
            <a:r>
              <a:rPr lang="zh-CN" altLang="en-US" dirty="0">
                <a:latin typeface="Century Gothic"/>
                <a:ea typeface="Lucida Grande"/>
                <a:cs typeface="Century Gothic"/>
              </a:rPr>
              <a:t> </a:t>
            </a:r>
            <a:r>
              <a:rPr lang="en-US" altLang="zh-CN" dirty="0">
                <a:latin typeface="Century Gothic"/>
                <a:ea typeface="Lucida Grande"/>
                <a:cs typeface="Century Gothic"/>
              </a:rPr>
              <a:t>consistent</a:t>
            </a:r>
            <a:r>
              <a:rPr lang="zh-CN" altLang="en-US" dirty="0">
                <a:latin typeface="Century Gothic"/>
                <a:ea typeface="Lucida Grande"/>
                <a:cs typeface="Century Gothic"/>
              </a:rPr>
              <a:t> </a:t>
            </a:r>
            <a:r>
              <a:rPr lang="en-US" altLang="zh-CN" dirty="0">
                <a:latin typeface="Century Gothic"/>
                <a:ea typeface="Lucida Grande"/>
                <a:cs typeface="Century Gothic"/>
              </a:rPr>
              <a:t>with</a:t>
            </a:r>
            <a:r>
              <a:rPr lang="zh-CN" altLang="en-US" dirty="0">
                <a:latin typeface="Century Gothic"/>
                <a:ea typeface="Lucida Grande"/>
                <a:cs typeface="Century Gothic"/>
              </a:rPr>
              <a:t> </a:t>
            </a:r>
            <a:r>
              <a:rPr lang="en-US" altLang="zh-CN" dirty="0">
                <a:latin typeface="Century Gothic"/>
                <a:ea typeface="Lucida Grande"/>
                <a:cs typeface="Century Gothic"/>
              </a:rPr>
              <a:t>experiment</a:t>
            </a:r>
            <a:endParaRPr lang="en-US" altLang="zh-CN" dirty="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900"/>
              </a:spcBef>
            </a:pPr>
            <a:r>
              <a:rPr lang="zh-CN" altLang="zh-CN" dirty="0" smtClean="0">
                <a:latin typeface="Century Gothic"/>
                <a:ea typeface="Lucida Grande"/>
                <a:cs typeface="Century Gothic"/>
              </a:rPr>
              <a:t>1</a:t>
            </a:r>
            <a:r>
              <a:rPr lang="en-US" altLang="zh-CN" dirty="0" smtClean="0">
                <a:latin typeface="Century Gothic"/>
                <a:ea typeface="Lucida Grande"/>
                <a:cs typeface="Century Gothic"/>
              </a:rPr>
              <a:t>1/2</a:t>
            </a:r>
            <a:r>
              <a:rPr lang="zh-CN" altLang="en-US" dirty="0" smtClean="0">
                <a:latin typeface="Century Gothic"/>
                <a:ea typeface="Lucida Grande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ea typeface="Lucida Grande"/>
                <a:cs typeface="Century Gothic"/>
              </a:rPr>
              <a:t>LM</a:t>
            </a:r>
            <a:r>
              <a:rPr lang="zh-CN" altLang="en-US" dirty="0" smtClean="0">
                <a:latin typeface="Century Gothic"/>
                <a:ea typeface="Lucida Grande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ea typeface="Lucida Grande"/>
                <a:cs typeface="Century Gothic"/>
              </a:rPr>
              <a:t>flattened</a:t>
            </a:r>
            <a:r>
              <a:rPr lang="zh-CN" altLang="en-US" dirty="0">
                <a:latin typeface="Century Gothic"/>
                <a:ea typeface="Lucida Grande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ea typeface="Lucida Grande"/>
                <a:cs typeface="Century Gothic"/>
              </a:rPr>
              <a:t>n</a:t>
            </a:r>
            <a:r>
              <a:rPr lang="en-US" altLang="zh-CN" baseline="-25000" dirty="0" smtClean="0">
                <a:latin typeface="Century Gothic"/>
                <a:ea typeface="Lucida Grande"/>
                <a:cs typeface="Century Gothic"/>
              </a:rPr>
              <a:t>e</a:t>
            </a:r>
            <a:r>
              <a:rPr lang="zh-CN" altLang="en-US" dirty="0" smtClean="0">
                <a:latin typeface="Century Gothic"/>
                <a:ea typeface="Lucida Grande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ea typeface="Lucida Grande"/>
                <a:cs typeface="Century Gothic"/>
              </a:rPr>
              <a:t>and</a:t>
            </a:r>
            <a:r>
              <a:rPr lang="zh-CN" altLang="en-US" dirty="0" smtClean="0">
                <a:latin typeface="Century Gothic"/>
                <a:ea typeface="Lucida Grande"/>
                <a:cs typeface="Century Gothic"/>
              </a:rPr>
              <a:t> </a:t>
            </a:r>
            <a:r>
              <a:rPr lang="en-US" altLang="zh-CN" dirty="0" err="1" smtClean="0">
                <a:latin typeface="Century Gothic"/>
                <a:ea typeface="Lucida Grande"/>
                <a:cs typeface="Century Gothic"/>
              </a:rPr>
              <a:t>T</a:t>
            </a:r>
            <a:r>
              <a:rPr lang="en-US" altLang="zh-CN" baseline="-25000" dirty="0" err="1" smtClean="0">
                <a:latin typeface="Century Gothic"/>
                <a:ea typeface="Lucida Grande"/>
                <a:cs typeface="Century Gothic"/>
              </a:rPr>
              <a:t>e</a:t>
            </a:r>
            <a:r>
              <a:rPr lang="zh-CN" altLang="en-US" dirty="0" smtClean="0">
                <a:latin typeface="Century Gothic"/>
                <a:ea typeface="Lucida Grande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ea typeface="Lucida Grande"/>
                <a:cs typeface="Century Gothic"/>
              </a:rPr>
              <a:t>profiles</a:t>
            </a:r>
            <a:r>
              <a:rPr lang="zh-CN" altLang="en-US" dirty="0" smtClean="0">
                <a:latin typeface="Century Gothic"/>
                <a:ea typeface="Lucida Grande"/>
                <a:cs typeface="Century Gothic"/>
              </a:rPr>
              <a:t> </a:t>
            </a:r>
            <a:r>
              <a:rPr lang="zh-CN" altLang="zh-CN" dirty="0" smtClean="0">
                <a:latin typeface="Century Gothic"/>
                <a:ea typeface="Lucida Grande"/>
                <a:cs typeface="Century Gothic"/>
              </a:rPr>
              <a:t>a</a:t>
            </a:r>
            <a:r>
              <a:rPr lang="en-US" altLang="zh-CN" dirty="0" smtClean="0">
                <a:latin typeface="Century Gothic"/>
                <a:ea typeface="Lucida Grande"/>
                <a:cs typeface="Century Gothic"/>
              </a:rPr>
              <a:t>t</a:t>
            </a:r>
            <a:r>
              <a:rPr lang="zh-CN" altLang="en-US" dirty="0" smtClean="0">
                <a:latin typeface="Century Gothic"/>
                <a:ea typeface="Lucida Grande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ea typeface="Lucida Grande"/>
                <a:cs typeface="Century Gothic"/>
              </a:rPr>
              <a:t>q=11/2</a:t>
            </a:r>
            <a:r>
              <a:rPr lang="zh-CN" altLang="en-US" dirty="0" smtClean="0">
                <a:latin typeface="Century Gothic"/>
                <a:ea typeface="Lucida Grande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ea typeface="Lucida Grande"/>
                <a:cs typeface="Century Gothic"/>
              </a:rPr>
              <a:t>surface</a:t>
            </a:r>
          </a:p>
        </p:txBody>
      </p:sp>
      <p:pic>
        <p:nvPicPr>
          <p:cNvPr id="6" name="Picture 5" descr="figure_simulation_159326_2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40" r="-451"/>
          <a:stretch/>
        </p:blipFill>
        <p:spPr>
          <a:xfrm>
            <a:off x="4480560" y="987552"/>
            <a:ext cx="4586111" cy="535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915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8936" y="995821"/>
            <a:ext cx="4529663" cy="566776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842249" y="1217830"/>
            <a:ext cx="155448" cy="4937760"/>
          </a:xfrm>
          <a:prstGeom prst="rect">
            <a:avLst/>
          </a:prstGeom>
          <a:solidFill>
            <a:srgbClr val="0080FF">
              <a:alpha val="50000"/>
            </a:srgbClr>
          </a:solidFill>
          <a:ln>
            <a:solidFill>
              <a:schemeClr val="accent1">
                <a:shade val="95000"/>
                <a:satMod val="105000"/>
                <a:alpha val="46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31</a:t>
            </a:r>
            <a:endParaRPr lang="en-US" dirty="0"/>
          </a:p>
        </p:txBody>
      </p:sp>
      <p:sp>
        <p:nvSpPr>
          <p:cNvPr id="6" name="Shape 106"/>
          <p:cNvSpPr txBox="1">
            <a:spLocks noGrp="1"/>
          </p:cNvSpPr>
          <p:nvPr>
            <p:ph type="title"/>
          </p:nvPr>
        </p:nvSpPr>
        <p:spPr>
          <a:xfrm>
            <a:off x="311700" y="6921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dirty="0" smtClean="0">
                <a:latin typeface="Century Gothic"/>
                <a:cs typeface="Century Gothic"/>
              </a:rPr>
              <a:t>Reminder: Predicted 11/2 island width is too small to detect using Thomson scattering system</a:t>
            </a:r>
            <a:endParaRPr dirty="0">
              <a:latin typeface="Century Gothic"/>
              <a:cs typeface="Century Gothic"/>
            </a:endParaRPr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123556" y="999455"/>
            <a:ext cx="4109639" cy="415886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zh-CN" dirty="0" smtClean="0">
                <a:latin typeface="Century Gothic"/>
                <a:cs typeface="Century Gothic"/>
              </a:rPr>
              <a:t>Spatial resolution is not high enough to detect the predicted island width</a:t>
            </a:r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394039" y="1710994"/>
            <a:ext cx="12638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 smtClean="0">
                <a:latin typeface="Century Gothic"/>
                <a:cs typeface="Century Gothic"/>
                <a:sym typeface="Wingdings"/>
              </a:rPr>
              <a:t>11/2 island</a:t>
            </a:r>
            <a:endParaRPr lang="en-US" sz="1600" b="1" dirty="0">
              <a:latin typeface="Century Gothic"/>
              <a:cs typeface="Century Gothic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7806034" y="1728028"/>
            <a:ext cx="247369" cy="0"/>
          </a:xfrm>
          <a:prstGeom prst="straightConnector1">
            <a:avLst/>
          </a:prstGeom>
          <a:ln w="25400">
            <a:solidFill>
              <a:srgbClr val="0000FF"/>
            </a:solidFill>
            <a:headEnd type="triangle" w="lg" len="med"/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9252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simulation_161202_1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168" y="987552"/>
            <a:ext cx="4205732" cy="530250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32</a:t>
            </a:r>
            <a:endParaRPr lang="en-US" dirty="0"/>
          </a:p>
        </p:txBody>
      </p:sp>
      <p:sp>
        <p:nvSpPr>
          <p:cNvPr id="5" name="Shape 106"/>
          <p:cNvSpPr txBox="1">
            <a:spLocks noGrp="1"/>
          </p:cNvSpPr>
          <p:nvPr>
            <p:ph type="title"/>
          </p:nvPr>
        </p:nvSpPr>
        <p:spPr>
          <a:xfrm>
            <a:off x="311700" y="6921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2400" dirty="0" smtClean="0">
                <a:latin typeface="Century Gothic"/>
                <a:cs typeface="Century Gothic"/>
              </a:rPr>
              <a:t>RMP causes even weaker density pump-out at higher collisionality (density) due to smaller </a:t>
            </a:r>
            <a:r>
              <a:rPr lang="en-US" altLang="zh-CN" sz="2400" i="1" dirty="0" err="1">
                <a:latin typeface="Times New Roman"/>
                <a:ea typeface="Lucida Grande"/>
                <a:cs typeface="Times New Roman"/>
              </a:rPr>
              <a:t>χ</a:t>
            </a:r>
            <a:r>
              <a:rPr lang="en-US" altLang="zh-CN" sz="2400" baseline="-25000" dirty="0">
                <a:latin typeface="Century Gothic"/>
                <a:ea typeface="Lucida Grande"/>
                <a:cs typeface="Century Gothic"/>
              </a:rPr>
              <a:t>||</a:t>
            </a:r>
            <a:endParaRPr sz="2400" dirty="0">
              <a:latin typeface="Century Gothic"/>
              <a:cs typeface="Century Gothic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7159" y="909320"/>
            <a:ext cx="4983105" cy="4961406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altLang="zh-CN" dirty="0" smtClean="0">
                <a:latin typeface="Century Gothic"/>
                <a:cs typeface="Century Gothic"/>
              </a:rPr>
              <a:t>Simulation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for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shot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161202</a:t>
            </a:r>
            <a:r>
              <a:rPr lang="zh-CN" altLang="en-US" dirty="0" smtClean="0">
                <a:latin typeface="Century Gothic"/>
                <a:cs typeface="Century Gothic"/>
              </a:rPr>
              <a:t>  </a:t>
            </a:r>
            <a:r>
              <a:rPr lang="en-US" altLang="zh-CN" dirty="0" smtClean="0">
                <a:latin typeface="Century Gothic"/>
                <a:cs typeface="Century Gothic"/>
              </a:rPr>
              <a:t>is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also</a:t>
            </a:r>
            <a:r>
              <a:rPr lang="zh-CN" altLang="en-US" dirty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consistent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with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experiment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altLang="zh-CN" dirty="0" err="1" smtClean="0">
                <a:latin typeface="Century Gothic"/>
                <a:cs typeface="Century Gothic"/>
              </a:rPr>
              <a:t>n</a:t>
            </a:r>
            <a:r>
              <a:rPr lang="en-US" altLang="zh-CN" baseline="-25000" dirty="0" err="1" smtClean="0">
                <a:latin typeface="Century Gothic"/>
                <a:cs typeface="Century Gothic"/>
              </a:rPr>
              <a:t>e,ped</a:t>
            </a:r>
            <a:r>
              <a:rPr lang="en-US" altLang="zh-CN" dirty="0" smtClean="0">
                <a:latin typeface="Century Gothic"/>
                <a:cs typeface="Century Gothic"/>
              </a:rPr>
              <a:t> = 7.5, </a:t>
            </a:r>
            <a:r>
              <a:rPr lang="en-US" altLang="zh-CN" dirty="0" smtClean="0">
                <a:solidFill>
                  <a:srgbClr val="0000FF"/>
                </a:solidFill>
                <a:latin typeface="Century Gothic"/>
                <a:cs typeface="Century Gothic"/>
              </a:rPr>
              <a:t>more than two times of shot 158115 and 159326 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altLang="zh-CN" dirty="0" smtClean="0">
                <a:latin typeface="Century Gothic"/>
                <a:cs typeface="Century Gothic"/>
              </a:rPr>
              <a:t>11/2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LM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causes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much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weaker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density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pump-out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(4%)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altLang="zh-CN" dirty="0">
                <a:latin typeface="Century Gothic"/>
                <a:ea typeface="Lucida Grande"/>
                <a:cs typeface="Century Gothic"/>
                <a:sym typeface="Wingdings"/>
              </a:rPr>
              <a:t> Higher collisionality reduces </a:t>
            </a:r>
            <a:br>
              <a:rPr lang="en-US" altLang="zh-CN" dirty="0">
                <a:latin typeface="Century Gothic"/>
                <a:ea typeface="Lucida Grande"/>
                <a:cs typeface="Century Gothic"/>
                <a:sym typeface="Wingdings"/>
              </a:rPr>
            </a:br>
            <a:r>
              <a:rPr lang="en-US" altLang="zh-CN" dirty="0">
                <a:latin typeface="Century Gothic"/>
                <a:ea typeface="Lucida Grande"/>
                <a:cs typeface="Century Gothic"/>
                <a:sym typeface="Wingdings"/>
              </a:rPr>
              <a:t>   parallel transport, </a:t>
            </a:r>
            <a:r>
              <a:rPr lang="en-US" altLang="zh-CN" dirty="0" smtClean="0">
                <a:latin typeface="Century Gothic"/>
                <a:ea typeface="Lucida Grande"/>
                <a:cs typeface="Century Gothic"/>
                <a:sym typeface="Wingdings"/>
              </a:rPr>
              <a:t>pump-out</a:t>
            </a:r>
            <a:endParaRPr lang="en-US" altLang="zh-CN" dirty="0" smtClean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77372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33</a:t>
            </a:r>
            <a:endParaRPr lang="en-US" dirty="0"/>
          </a:p>
        </p:txBody>
      </p:sp>
      <p:sp>
        <p:nvSpPr>
          <p:cNvPr id="8" name="Shape 10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latin typeface="Century Gothic"/>
                <a:cs typeface="Century Gothic"/>
              </a:rPr>
              <a:t>What parameters govern the locked modes causing density pump-out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?</a:t>
            </a:r>
            <a:endParaRPr dirty="0">
              <a:latin typeface="Century Gothic"/>
              <a:cs typeface="Century Gothic"/>
            </a:endParaRPr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137158" y="881077"/>
            <a:ext cx="9006841" cy="338370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zh-CN" altLang="zh-CN" sz="1800" dirty="0" smtClean="0">
                <a:latin typeface="Century Gothic"/>
                <a:cs typeface="Century Gothic"/>
              </a:rPr>
              <a:t>T</a:t>
            </a:r>
            <a:r>
              <a:rPr lang="en-US" altLang="zh-CN" sz="1800" dirty="0" smtClean="0">
                <a:latin typeface="Century Gothic"/>
                <a:cs typeface="Century Gothic"/>
              </a:rPr>
              <a:t>he</a:t>
            </a:r>
            <a:r>
              <a:rPr lang="zh-CN" altLang="en-US" sz="1800" dirty="0" smtClean="0">
                <a:latin typeface="Century Gothic"/>
                <a:cs typeface="Century Gothic"/>
              </a:rPr>
              <a:t> </a:t>
            </a:r>
            <a:r>
              <a:rPr lang="en-US" altLang="zh-CN" sz="1800" dirty="0" smtClean="0">
                <a:latin typeface="Century Gothic"/>
                <a:cs typeface="Century Gothic"/>
              </a:rPr>
              <a:t>electron</a:t>
            </a:r>
            <a:r>
              <a:rPr lang="zh-CN" altLang="en-US" sz="1800" dirty="0" smtClean="0">
                <a:latin typeface="Century Gothic"/>
                <a:cs typeface="Century Gothic"/>
              </a:rPr>
              <a:t> </a:t>
            </a:r>
            <a:r>
              <a:rPr lang="en-US" altLang="zh-CN" sz="1800" dirty="0" smtClean="0">
                <a:latin typeface="Century Gothic"/>
                <a:cs typeface="Century Gothic"/>
              </a:rPr>
              <a:t>continuity</a:t>
            </a:r>
            <a:r>
              <a:rPr lang="zh-CN" altLang="en-US" sz="1800" dirty="0" smtClean="0">
                <a:latin typeface="Century Gothic"/>
                <a:cs typeface="Century Gothic"/>
              </a:rPr>
              <a:t> </a:t>
            </a:r>
            <a:r>
              <a:rPr lang="en-US" altLang="zh-CN" sz="1800" dirty="0" smtClean="0">
                <a:latin typeface="Century Gothic"/>
                <a:cs typeface="Century Gothic"/>
              </a:rPr>
              <a:t>equation</a:t>
            </a:r>
            <a:endParaRPr lang="en-US" altLang="zh-CN" sz="1800" dirty="0">
              <a:latin typeface="Century Gothic"/>
              <a:cs typeface="Century Gothic"/>
            </a:endParaRPr>
          </a:p>
          <a:p>
            <a:pPr marL="101600" indent="0">
              <a:lnSpc>
                <a:spcPct val="100000"/>
              </a:lnSpc>
              <a:spcBef>
                <a:spcPts val="1200"/>
              </a:spcBef>
              <a:buNone/>
            </a:pPr>
            <a:endParaRPr lang="en-US" altLang="zh-CN" sz="1600" dirty="0" smtClean="0">
              <a:latin typeface="Century Gothic"/>
              <a:cs typeface="Century Gothic"/>
            </a:endParaRPr>
          </a:p>
          <a:p>
            <a:pPr marL="101600" indent="0">
              <a:lnSpc>
                <a:spcPct val="100000"/>
              </a:lnSpc>
              <a:spcBef>
                <a:spcPts val="1200"/>
              </a:spcBef>
              <a:buNone/>
            </a:pPr>
            <a:endParaRPr lang="en-US" altLang="zh-CN" sz="1000" dirty="0" smtClean="0">
              <a:latin typeface="Century Gothic"/>
              <a:cs typeface="Century Gothic"/>
            </a:endParaRPr>
          </a:p>
          <a:p>
            <a:pPr marL="10160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altLang="zh-CN" sz="1800" dirty="0" smtClean="0">
                <a:latin typeface="Century Gothic"/>
                <a:cs typeface="Century Gothic"/>
              </a:rPr>
              <a:t>governs the particle transport due to LM, and hence</a:t>
            </a:r>
            <a:r>
              <a:rPr lang="en-US" altLang="zh-CN" sz="1800" baseline="30000" dirty="0" smtClean="0">
                <a:latin typeface="Century Gothic"/>
                <a:cs typeface="Century Gothic"/>
              </a:rPr>
              <a:t>*</a:t>
            </a:r>
          </a:p>
          <a:p>
            <a:pPr marL="101600" indent="0">
              <a:lnSpc>
                <a:spcPct val="100000"/>
              </a:lnSpc>
              <a:spcBef>
                <a:spcPts val="1200"/>
              </a:spcBef>
              <a:buNone/>
            </a:pPr>
            <a:endParaRPr lang="en-US" altLang="zh-CN" sz="1000" dirty="0">
              <a:latin typeface="Century Gothic"/>
              <a:cs typeface="Century Gothic"/>
            </a:endParaRPr>
          </a:p>
          <a:p>
            <a:pPr marL="101600" indent="0">
              <a:lnSpc>
                <a:spcPct val="100000"/>
              </a:lnSpc>
              <a:spcBef>
                <a:spcPts val="1200"/>
              </a:spcBef>
              <a:buNone/>
            </a:pPr>
            <a:endParaRPr lang="en-US" altLang="zh-CN" sz="1600" dirty="0" smtClean="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altLang="zh-CN" sz="1800" dirty="0" smtClean="0">
                <a:latin typeface="Century Gothic"/>
                <a:cs typeface="Century Gothic"/>
              </a:rPr>
              <a:t>Locked mode causes less density pump-out for higher collisionality, higher particle diffusivity and smaller island width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altLang="zh-CN" sz="1800" dirty="0" smtClean="0">
                <a:latin typeface="Century Gothic"/>
                <a:cs typeface="Century Gothic"/>
              </a:rPr>
              <a:t>Higher collisionality leads to lower            and weaker flattening on density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9049453"/>
              </p:ext>
            </p:extLst>
          </p:nvPr>
        </p:nvGraphicFramePr>
        <p:xfrm>
          <a:off x="954089" y="1300966"/>
          <a:ext cx="6436102" cy="8163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09" name="Equation" r:id="rId3" imgW="3302000" imgH="419100" progId="Equation.DSMT4">
                  <p:embed/>
                </p:oleObj>
              </mc:Choice>
              <mc:Fallback>
                <p:oleObj name="Equation" r:id="rId3" imgW="3302000" imgH="419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54089" y="1300966"/>
                        <a:ext cx="6436102" cy="8163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58312"/>
              </p:ext>
            </p:extLst>
          </p:nvPr>
        </p:nvGraphicFramePr>
        <p:xfrm>
          <a:off x="846660" y="4458802"/>
          <a:ext cx="7886094" cy="14687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6939"/>
                <a:gridCol w="1921441"/>
                <a:gridCol w="2007809"/>
                <a:gridCol w="2019905"/>
              </a:tblGrid>
              <a:tr h="371452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i="0" u="none" strike="noStrike" cap="none" dirty="0" smtClean="0">
                          <a:solidFill>
                            <a:srgbClr val="000090"/>
                          </a:solidFill>
                          <a:latin typeface="Century Gothic"/>
                          <a:ea typeface="+mn-ea"/>
                          <a:cs typeface="Century Gothic"/>
                          <a:sym typeface="Arial"/>
                        </a:rPr>
                        <a:t> </a:t>
                      </a:r>
                      <a:endParaRPr lang="en-US" sz="1800" b="1" dirty="0"/>
                    </a:p>
                  </a:txBody>
                  <a:tcPr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003E8C"/>
                          </a:solidFill>
                        </a:rPr>
                        <a:t>158115</a:t>
                      </a:r>
                      <a:endParaRPr lang="en-US" sz="1800" dirty="0">
                        <a:solidFill>
                          <a:srgbClr val="003E8C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003E8C"/>
                          </a:solidFill>
                        </a:rPr>
                        <a:t>159326</a:t>
                      </a:r>
                      <a:endParaRPr lang="en-US" sz="1800" dirty="0">
                        <a:solidFill>
                          <a:srgbClr val="003E8C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003E8C"/>
                          </a:solidFill>
                        </a:rPr>
                        <a:t>161202</a:t>
                      </a:r>
                      <a:endParaRPr lang="en-US" sz="1800" dirty="0">
                        <a:solidFill>
                          <a:srgbClr val="003E8C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855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i="0" u="none" strike="noStrike" cap="none" dirty="0" err="1" smtClean="0">
                          <a:solidFill>
                            <a:srgbClr val="000090"/>
                          </a:solidFill>
                          <a:latin typeface="Century Gothic"/>
                          <a:ea typeface="+mn-ea"/>
                          <a:cs typeface="Century Gothic"/>
                          <a:sym typeface="Arial"/>
                        </a:rPr>
                        <a:t>n</a:t>
                      </a:r>
                      <a:r>
                        <a:rPr lang="en-US" altLang="zh-CN" sz="1800" b="1" i="0" u="none" strike="noStrike" cap="none" baseline="-25000" dirty="0" err="1" smtClean="0">
                          <a:solidFill>
                            <a:srgbClr val="000090"/>
                          </a:solidFill>
                          <a:latin typeface="Century Gothic"/>
                          <a:ea typeface="+mn-ea"/>
                          <a:cs typeface="Century Gothic"/>
                          <a:sym typeface="Arial"/>
                        </a:rPr>
                        <a:t>e,ped</a:t>
                      </a:r>
                      <a:endParaRPr lang="en-US" sz="1800" b="1" baseline="-25000" dirty="0"/>
                    </a:p>
                  </a:txBody>
                  <a:tcPr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3E8C"/>
                          </a:solidFill>
                        </a:rPr>
                        <a:t>2.8</a:t>
                      </a:r>
                      <a:endParaRPr lang="en-US" sz="1800" b="1" dirty="0">
                        <a:solidFill>
                          <a:srgbClr val="003E8C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3E8C"/>
                          </a:solidFill>
                        </a:rPr>
                        <a:t>3.5</a:t>
                      </a:r>
                      <a:endParaRPr lang="en-US" sz="1800" b="1" dirty="0">
                        <a:solidFill>
                          <a:srgbClr val="003E8C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3E8C"/>
                          </a:solidFill>
                        </a:rPr>
                        <a:t>7.5</a:t>
                      </a:r>
                      <a:endParaRPr lang="en-US" sz="1800" b="1" dirty="0">
                        <a:solidFill>
                          <a:srgbClr val="003E8C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855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CN" sz="1800" b="1" i="0" u="none" strike="noStrike" cap="none" dirty="0" err="1" smtClean="0">
                          <a:solidFill>
                            <a:srgbClr val="000090"/>
                          </a:solidFill>
                          <a:latin typeface="Lucida Grande"/>
                          <a:ea typeface="Lucida Grande"/>
                          <a:cs typeface="Lucida Grande"/>
                          <a:sym typeface="Arial"/>
                        </a:rPr>
                        <a:t>Exp</a:t>
                      </a:r>
                      <a:r>
                        <a:rPr lang="en-US" altLang="zh-CN" sz="1800" b="1" i="0" u="none" strike="noStrike" cap="none" dirty="0" smtClean="0">
                          <a:solidFill>
                            <a:srgbClr val="000090"/>
                          </a:solidFill>
                          <a:latin typeface="Lucida Grande"/>
                          <a:ea typeface="Lucida Grande"/>
                          <a:cs typeface="Lucida Grande"/>
                          <a:sym typeface="Arial"/>
                        </a:rPr>
                        <a:t>: </a:t>
                      </a:r>
                      <a:r>
                        <a:rPr lang="en-US" altLang="zh-CN" sz="1800" b="1" i="0" u="none" strike="noStrike" cap="none" dirty="0" err="1" smtClean="0">
                          <a:solidFill>
                            <a:srgbClr val="000090"/>
                          </a:solidFill>
                          <a:latin typeface="Lucida Grande"/>
                          <a:ea typeface="Lucida Grande"/>
                          <a:cs typeface="Lucida Grande"/>
                          <a:sym typeface="Arial"/>
                        </a:rPr>
                        <a:t>Δ</a:t>
                      </a:r>
                      <a:r>
                        <a:rPr lang="en-US" altLang="zh-CN" sz="1800" b="1" i="0" u="none" strike="noStrike" cap="none" dirty="0" err="1" smtClean="0">
                          <a:solidFill>
                            <a:srgbClr val="000090"/>
                          </a:solidFill>
                          <a:latin typeface="Century Gothic"/>
                          <a:ea typeface="+mn-ea"/>
                          <a:cs typeface="Century Gothic"/>
                          <a:sym typeface="Arial"/>
                        </a:rPr>
                        <a:t>n</a:t>
                      </a:r>
                      <a:r>
                        <a:rPr lang="en-US" altLang="zh-CN" sz="1800" b="1" i="0" u="none" strike="noStrike" cap="none" baseline="-25000" dirty="0" err="1" smtClean="0">
                          <a:solidFill>
                            <a:srgbClr val="000090"/>
                          </a:solidFill>
                          <a:latin typeface="Century Gothic"/>
                          <a:ea typeface="+mn-ea"/>
                          <a:cs typeface="Century Gothic"/>
                          <a:sym typeface="Arial"/>
                        </a:rPr>
                        <a:t>e</a:t>
                      </a:r>
                      <a:r>
                        <a:rPr lang="en-US" altLang="zh-CN" sz="1800" b="1" i="0" u="none" strike="noStrike" cap="none" baseline="0" dirty="0" smtClean="0">
                          <a:solidFill>
                            <a:srgbClr val="000090"/>
                          </a:solidFill>
                          <a:latin typeface="Century Gothic"/>
                          <a:ea typeface="+mn-ea"/>
                          <a:cs typeface="Century Gothic"/>
                          <a:sym typeface="Arial"/>
                        </a:rPr>
                        <a:t>/</a:t>
                      </a:r>
                      <a:r>
                        <a:rPr lang="en-US" altLang="zh-CN" sz="1800" b="1" i="0" u="none" strike="noStrike" cap="none" dirty="0" smtClean="0">
                          <a:solidFill>
                            <a:srgbClr val="000090"/>
                          </a:solidFill>
                          <a:latin typeface="Century Gothic"/>
                          <a:ea typeface="+mn-ea"/>
                          <a:cs typeface="Century Gothic"/>
                          <a:sym typeface="Arial"/>
                        </a:rPr>
                        <a:t>n</a:t>
                      </a:r>
                      <a:r>
                        <a:rPr lang="en-US" altLang="zh-CN" sz="1800" b="1" i="0" u="none" strike="noStrike" cap="none" baseline="-25000" dirty="0" smtClean="0">
                          <a:solidFill>
                            <a:srgbClr val="000090"/>
                          </a:solidFill>
                          <a:latin typeface="Century Gothic"/>
                          <a:ea typeface="+mn-ea"/>
                          <a:cs typeface="Century Gothic"/>
                          <a:sym typeface="Arial"/>
                        </a:rPr>
                        <a:t>e</a:t>
                      </a:r>
                      <a:endParaRPr lang="en-US" sz="1800" b="1" baseline="-25000" dirty="0" smtClean="0"/>
                    </a:p>
                  </a:txBody>
                  <a:tcPr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3E8C"/>
                          </a:solidFill>
                        </a:rPr>
                        <a:t>-20%</a:t>
                      </a:r>
                      <a:endParaRPr lang="en-US" sz="1800" b="1" dirty="0">
                        <a:solidFill>
                          <a:srgbClr val="003E8C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3E8C"/>
                          </a:solidFill>
                        </a:rPr>
                        <a:t>-15%</a:t>
                      </a:r>
                      <a:endParaRPr lang="en-US" sz="1800" b="1" dirty="0">
                        <a:solidFill>
                          <a:srgbClr val="003E8C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3E8C"/>
                          </a:solidFill>
                        </a:rPr>
                        <a:t>-4%</a:t>
                      </a:r>
                      <a:endParaRPr lang="en-US" sz="1800" b="1" dirty="0">
                        <a:solidFill>
                          <a:srgbClr val="003E8C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855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CN" sz="1800" b="1" i="0" u="none" strike="noStrike" cap="none" dirty="0" smtClean="0">
                          <a:solidFill>
                            <a:srgbClr val="000090"/>
                          </a:solidFill>
                          <a:latin typeface="Lucida Grande"/>
                          <a:ea typeface="Lucida Grande"/>
                          <a:cs typeface="Lucida Grande"/>
                          <a:sym typeface="Arial"/>
                        </a:rPr>
                        <a:t>TM1:</a:t>
                      </a:r>
                      <a:r>
                        <a:rPr lang="en-US" altLang="zh-CN" sz="1800" b="1" i="0" u="none" strike="noStrike" cap="none" baseline="0" dirty="0" smtClean="0">
                          <a:solidFill>
                            <a:srgbClr val="000090"/>
                          </a:solidFill>
                          <a:latin typeface="Lucida Grande"/>
                          <a:ea typeface="Lucida Grande"/>
                          <a:cs typeface="Lucida Grande"/>
                          <a:sym typeface="Arial"/>
                        </a:rPr>
                        <a:t> </a:t>
                      </a:r>
                      <a:r>
                        <a:rPr lang="en-US" altLang="zh-CN" sz="1800" b="1" i="0" u="none" strike="noStrike" cap="none" dirty="0" err="1" smtClean="0">
                          <a:solidFill>
                            <a:srgbClr val="000090"/>
                          </a:solidFill>
                          <a:latin typeface="Lucida Grande"/>
                          <a:ea typeface="Lucida Grande"/>
                          <a:cs typeface="Lucida Grande"/>
                          <a:sym typeface="Arial"/>
                        </a:rPr>
                        <a:t>Δ</a:t>
                      </a:r>
                      <a:r>
                        <a:rPr lang="en-US" altLang="zh-CN" sz="1800" b="1" i="0" u="none" strike="noStrike" cap="none" dirty="0" err="1" smtClean="0">
                          <a:solidFill>
                            <a:srgbClr val="000090"/>
                          </a:solidFill>
                          <a:latin typeface="Century Gothic"/>
                          <a:ea typeface="+mn-ea"/>
                          <a:cs typeface="Century Gothic"/>
                          <a:sym typeface="Arial"/>
                        </a:rPr>
                        <a:t>n</a:t>
                      </a:r>
                      <a:r>
                        <a:rPr lang="en-US" altLang="zh-CN" sz="1800" b="1" i="0" u="none" strike="noStrike" cap="none" baseline="-25000" dirty="0" err="1" smtClean="0">
                          <a:solidFill>
                            <a:srgbClr val="000090"/>
                          </a:solidFill>
                          <a:latin typeface="Century Gothic"/>
                          <a:ea typeface="+mn-ea"/>
                          <a:cs typeface="Century Gothic"/>
                          <a:sym typeface="Arial"/>
                        </a:rPr>
                        <a:t>e</a:t>
                      </a:r>
                      <a:r>
                        <a:rPr lang="en-US" altLang="zh-CN" sz="1800" b="1" i="0" u="none" strike="noStrike" cap="none" baseline="0" dirty="0" smtClean="0">
                          <a:solidFill>
                            <a:srgbClr val="000090"/>
                          </a:solidFill>
                          <a:latin typeface="Century Gothic"/>
                          <a:ea typeface="+mn-ea"/>
                          <a:cs typeface="Century Gothic"/>
                          <a:sym typeface="Arial"/>
                        </a:rPr>
                        <a:t>/</a:t>
                      </a:r>
                      <a:r>
                        <a:rPr lang="en-US" altLang="zh-CN" sz="1800" b="1" i="0" u="none" strike="noStrike" cap="none" dirty="0" smtClean="0">
                          <a:solidFill>
                            <a:srgbClr val="000090"/>
                          </a:solidFill>
                          <a:latin typeface="Century Gothic"/>
                          <a:ea typeface="+mn-ea"/>
                          <a:cs typeface="Century Gothic"/>
                          <a:sym typeface="Arial"/>
                        </a:rPr>
                        <a:t>n</a:t>
                      </a:r>
                      <a:r>
                        <a:rPr lang="en-US" altLang="zh-CN" sz="1800" b="1" i="0" u="none" strike="noStrike" cap="none" baseline="-25000" dirty="0" smtClean="0">
                          <a:solidFill>
                            <a:srgbClr val="000090"/>
                          </a:solidFill>
                          <a:latin typeface="Century Gothic"/>
                          <a:ea typeface="+mn-ea"/>
                          <a:cs typeface="Century Gothic"/>
                          <a:sym typeface="Arial"/>
                        </a:rPr>
                        <a:t>e</a:t>
                      </a:r>
                      <a:endParaRPr lang="en-US" sz="1800" b="1" baseline="-25000" dirty="0" smtClean="0"/>
                    </a:p>
                  </a:txBody>
                  <a:tcPr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3E8C"/>
                          </a:solidFill>
                        </a:rPr>
                        <a:t>-18%</a:t>
                      </a:r>
                      <a:endParaRPr lang="en-US" sz="1800" b="1" dirty="0">
                        <a:solidFill>
                          <a:srgbClr val="003E8C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3E8C"/>
                          </a:solidFill>
                        </a:rPr>
                        <a:t>-14%</a:t>
                      </a:r>
                      <a:endParaRPr lang="en-US" sz="1800" b="1" dirty="0">
                        <a:solidFill>
                          <a:srgbClr val="003E8C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3E8C"/>
                          </a:solidFill>
                        </a:rPr>
                        <a:t>-4%</a:t>
                      </a:r>
                      <a:endParaRPr lang="en-US" sz="1800" b="1" dirty="0">
                        <a:solidFill>
                          <a:srgbClr val="003E8C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604760" y="5938709"/>
            <a:ext cx="80171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  <a:latin typeface="Century Gothic"/>
                <a:cs typeface="Century Gothic"/>
              </a:rPr>
              <a:t>* Q. Yu, et al., NF </a:t>
            </a:r>
            <a:r>
              <a:rPr lang="en-US" sz="1600" b="1" dirty="0" smtClean="0">
                <a:solidFill>
                  <a:schemeClr val="tx1"/>
                </a:solidFill>
                <a:latin typeface="Century Gothic"/>
                <a:cs typeface="Century Gothic"/>
              </a:rPr>
              <a:t>51</a:t>
            </a:r>
            <a:r>
              <a:rPr lang="en-US" sz="1600" dirty="0" smtClean="0">
                <a:solidFill>
                  <a:schemeClr val="tx1"/>
                </a:solidFill>
                <a:latin typeface="Century Gothic"/>
                <a:cs typeface="Century Gothic"/>
              </a:rPr>
              <a:t>, 073030 (2011); F.L. </a:t>
            </a:r>
            <a:r>
              <a:rPr lang="en-US" sz="1600" dirty="0" err="1" smtClean="0">
                <a:solidFill>
                  <a:schemeClr val="tx1"/>
                </a:solidFill>
                <a:latin typeface="Century Gothic"/>
                <a:cs typeface="Century Gothic"/>
              </a:rPr>
              <a:t>Waelbroeck</a:t>
            </a:r>
            <a:r>
              <a:rPr lang="en-US" sz="1600" dirty="0" smtClean="0">
                <a:solidFill>
                  <a:schemeClr val="tx1"/>
                </a:solidFill>
                <a:latin typeface="Century Gothic"/>
                <a:cs typeface="Century Gothic"/>
              </a:rPr>
              <a:t>, et al., NF </a:t>
            </a:r>
            <a:r>
              <a:rPr lang="en-US" sz="1600" b="1" dirty="0" smtClean="0">
                <a:solidFill>
                  <a:schemeClr val="tx1"/>
                </a:solidFill>
                <a:latin typeface="Century Gothic"/>
                <a:cs typeface="Century Gothic"/>
              </a:rPr>
              <a:t>52</a:t>
            </a:r>
            <a:r>
              <a:rPr lang="en-US" sz="1600" dirty="0" smtClean="0">
                <a:solidFill>
                  <a:schemeClr val="tx1"/>
                </a:solidFill>
                <a:latin typeface="Century Gothic"/>
                <a:cs typeface="Century Gothic"/>
              </a:rPr>
              <a:t>, 074004 (2012) 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2294839"/>
              </p:ext>
            </p:extLst>
          </p:nvPr>
        </p:nvGraphicFramePr>
        <p:xfrm>
          <a:off x="4499805" y="3856793"/>
          <a:ext cx="698500" cy="407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10" name="Equation" r:id="rId5" imgW="457200" imgH="266700" progId="Equation.DSMT4">
                  <p:embed/>
                </p:oleObj>
              </mc:Choice>
              <mc:Fallback>
                <p:oleObj name="Equation" r:id="rId5" imgW="457200" imgH="266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499805" y="3856793"/>
                        <a:ext cx="698500" cy="4079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54441" y="2385205"/>
            <a:ext cx="2837905" cy="847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695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entury Gothic"/>
                <a:cs typeface="Century Gothic"/>
              </a:rPr>
              <a:t>Outline</a:t>
            </a:r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131195" y="974813"/>
            <a:ext cx="9012805" cy="4992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000"/>
              <a:buFont typeface="Questrial"/>
              <a:buChar char="●"/>
              <a:defRPr sz="2000" b="1" i="0" u="none" strike="noStrike" cap="none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C4587"/>
              </a:buClr>
              <a:buSzPts val="1800"/>
              <a:buFont typeface="Questrial"/>
              <a:buChar char="—"/>
              <a:defRPr sz="1800" b="0" i="0" u="none" strike="noStrike" cap="none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302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C4587"/>
              </a:buClr>
              <a:buSzPts val="1600"/>
              <a:buFont typeface="Questrial"/>
              <a:buChar char="●"/>
              <a:defRPr sz="1600" b="0" i="0" u="none" strike="noStrike" cap="none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estrial"/>
              <a:buChar char="○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estrial"/>
              <a:buChar char="○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estrial"/>
              <a:buChar char="○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estrial"/>
              <a:buChar char="○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estrial"/>
              <a:buChar char="○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Questrial"/>
              <a:buChar char="○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400" dirty="0">
                <a:solidFill>
                  <a:schemeClr val="tx1"/>
                </a:solidFill>
                <a:latin typeface="Century Gothic"/>
                <a:cs typeface="Century Gothic"/>
              </a:rPr>
              <a:t>Introduction of non-linear MHD code-TM1 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altLang="zh-CN" sz="2400" dirty="0">
                <a:latin typeface="Century Gothic"/>
                <a:cs typeface="Century Gothic"/>
              </a:rPr>
              <a:t>ELM</a:t>
            </a:r>
            <a:r>
              <a:rPr lang="zh-CN" altLang="en-US" sz="2400" dirty="0">
                <a:latin typeface="Century Gothic"/>
                <a:cs typeface="Century Gothic"/>
              </a:rPr>
              <a:t> </a:t>
            </a:r>
            <a:r>
              <a:rPr lang="en-US" altLang="zh-CN" sz="2400" dirty="0">
                <a:latin typeface="Century Gothic"/>
                <a:cs typeface="Century Gothic"/>
              </a:rPr>
              <a:t>suppression</a:t>
            </a:r>
            <a:r>
              <a:rPr lang="zh-CN" altLang="en-US" sz="2400" dirty="0">
                <a:latin typeface="Century Gothic"/>
                <a:cs typeface="Century Gothic"/>
              </a:rPr>
              <a:t> </a:t>
            </a:r>
            <a:r>
              <a:rPr lang="en-US" altLang="zh-CN" sz="2400" dirty="0">
                <a:latin typeface="Century Gothic"/>
                <a:cs typeface="Century Gothic"/>
              </a:rPr>
              <a:t>versus</a:t>
            </a:r>
            <a:r>
              <a:rPr lang="zh-CN" altLang="en-US" sz="2400" dirty="0">
                <a:latin typeface="Century Gothic"/>
                <a:cs typeface="Century Gothic"/>
              </a:rPr>
              <a:t> </a:t>
            </a:r>
            <a:r>
              <a:rPr lang="en-US" altLang="zh-CN" sz="2400" dirty="0">
                <a:latin typeface="Century Gothic"/>
                <a:cs typeface="Century Gothic"/>
              </a:rPr>
              <a:t>edge</a:t>
            </a:r>
            <a:r>
              <a:rPr lang="zh-CN" altLang="en-US" sz="2400" dirty="0">
                <a:latin typeface="Century Gothic"/>
                <a:cs typeface="Century Gothic"/>
              </a:rPr>
              <a:t> </a:t>
            </a:r>
            <a:r>
              <a:rPr lang="en-US" altLang="zh-CN" sz="2400" dirty="0">
                <a:latin typeface="Century Gothic"/>
                <a:cs typeface="Century Gothic"/>
              </a:rPr>
              <a:t>locked</a:t>
            </a:r>
            <a:r>
              <a:rPr lang="zh-CN" altLang="en-US" sz="2400" dirty="0">
                <a:latin typeface="Century Gothic"/>
                <a:cs typeface="Century Gothic"/>
              </a:rPr>
              <a:t> </a:t>
            </a:r>
            <a:r>
              <a:rPr lang="en-US" altLang="zh-CN" sz="2400" dirty="0" smtClean="0">
                <a:latin typeface="Century Gothic"/>
                <a:cs typeface="Century Gothic"/>
              </a:rPr>
              <a:t>modes</a:t>
            </a:r>
            <a:endParaRPr lang="en-US" altLang="zh-CN" sz="2200" dirty="0">
              <a:solidFill>
                <a:srgbClr val="FF0000"/>
              </a:solidFill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altLang="zh-CN" sz="2400" dirty="0" smtClean="0">
                <a:solidFill>
                  <a:schemeClr val="tx1"/>
                </a:solidFill>
                <a:latin typeface="Century Gothic"/>
                <a:cs typeface="Century Gothic"/>
              </a:rPr>
              <a:t>Density</a:t>
            </a:r>
            <a:r>
              <a:rPr lang="zh-CN" altLang="en-US" sz="2400" dirty="0" smtClean="0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lang="en-US" altLang="zh-CN" sz="2400" dirty="0" smtClean="0">
                <a:solidFill>
                  <a:schemeClr val="tx1"/>
                </a:solidFill>
                <a:latin typeface="Century Gothic"/>
                <a:cs typeface="Century Gothic"/>
              </a:rPr>
              <a:t>pump-out</a:t>
            </a:r>
            <a:r>
              <a:rPr lang="zh-CN" altLang="en-US" sz="2400" dirty="0" smtClean="0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lang="en-US" altLang="zh-CN" sz="2400" dirty="0" smtClean="0">
                <a:solidFill>
                  <a:schemeClr val="tx1"/>
                </a:solidFill>
                <a:latin typeface="Century Gothic"/>
                <a:cs typeface="Century Gothic"/>
              </a:rPr>
              <a:t>due</a:t>
            </a:r>
            <a:r>
              <a:rPr lang="zh-CN" altLang="en-US" sz="2400" dirty="0" smtClean="0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lang="en-US" altLang="zh-CN" sz="2400" dirty="0" smtClean="0">
                <a:solidFill>
                  <a:schemeClr val="tx1"/>
                </a:solidFill>
                <a:latin typeface="Century Gothic"/>
                <a:cs typeface="Century Gothic"/>
              </a:rPr>
              <a:t>to</a:t>
            </a:r>
            <a:r>
              <a:rPr lang="zh-CN" altLang="en-US" sz="2400" dirty="0" smtClean="0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lang="en-US" altLang="zh-CN" sz="2400" dirty="0" smtClean="0">
                <a:solidFill>
                  <a:schemeClr val="tx1"/>
                </a:solidFill>
                <a:latin typeface="Century Gothic"/>
                <a:cs typeface="Century Gothic"/>
              </a:rPr>
              <a:t>edge</a:t>
            </a:r>
            <a:r>
              <a:rPr lang="zh-CN" altLang="en-US" sz="2400" dirty="0" smtClean="0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lang="en-US" altLang="zh-CN" sz="2400" dirty="0" smtClean="0">
                <a:solidFill>
                  <a:schemeClr val="tx1"/>
                </a:solidFill>
                <a:latin typeface="Century Gothic"/>
                <a:cs typeface="Century Gothic"/>
              </a:rPr>
              <a:t>locked</a:t>
            </a:r>
            <a:r>
              <a:rPr lang="zh-CN" altLang="en-US" sz="2400" dirty="0" smtClean="0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lang="en-US" altLang="zh-CN" sz="2400" dirty="0" smtClean="0">
                <a:solidFill>
                  <a:schemeClr val="tx1"/>
                </a:solidFill>
                <a:latin typeface="Century Gothic"/>
                <a:cs typeface="Century Gothic"/>
              </a:rPr>
              <a:t>modes</a:t>
            </a:r>
            <a:endParaRPr lang="en-US" altLang="zh-CN" sz="2200" dirty="0" smtClean="0">
              <a:solidFill>
                <a:schemeClr val="tx1"/>
              </a:solidFill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altLang="zh-CN" sz="2400" dirty="0" smtClean="0">
                <a:solidFill>
                  <a:srgbClr val="FF0000"/>
                </a:solidFill>
                <a:latin typeface="Century Gothic"/>
                <a:cs typeface="Century Gothic"/>
              </a:rPr>
              <a:t>Scaling</a:t>
            </a:r>
            <a:r>
              <a:rPr lang="zh-CN" altLang="en-US" sz="2400" dirty="0" smtClean="0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lang="en-US" altLang="zh-CN" sz="2400" dirty="0" smtClean="0">
                <a:solidFill>
                  <a:srgbClr val="FF0000"/>
                </a:solidFill>
                <a:latin typeface="Century Gothic"/>
                <a:cs typeface="Century Gothic"/>
              </a:rPr>
              <a:t>of</a:t>
            </a:r>
            <a:r>
              <a:rPr lang="zh-CN" altLang="en-US" sz="2400" dirty="0" smtClean="0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lang="en-US" altLang="zh-CN" sz="2400" dirty="0" smtClean="0">
                <a:solidFill>
                  <a:srgbClr val="FF0000"/>
                </a:solidFill>
                <a:latin typeface="Century Gothic"/>
                <a:cs typeface="Century Gothic"/>
              </a:rPr>
              <a:t>the</a:t>
            </a:r>
            <a:r>
              <a:rPr lang="zh-CN" altLang="en-US" sz="2400" dirty="0" smtClean="0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Century Gothic"/>
                <a:cs typeface="Century Gothic"/>
              </a:rPr>
              <a:t>f</a:t>
            </a:r>
            <a:r>
              <a:rPr lang="en-US" sz="2400" dirty="0" smtClean="0">
                <a:solidFill>
                  <a:srgbClr val="FF0000"/>
                </a:solidFill>
                <a:latin typeface="Century Gothic"/>
                <a:cs typeface="Century Gothic"/>
              </a:rPr>
              <a:t>ield penetration threshold</a:t>
            </a:r>
            <a:r>
              <a:rPr lang="en-US" altLang="zh-CN" sz="2200" dirty="0" smtClean="0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400" dirty="0" smtClean="0">
                <a:latin typeface="Century Gothic"/>
                <a:cs typeface="Century Gothic"/>
              </a:rPr>
              <a:t>Summar</a:t>
            </a:r>
            <a:r>
              <a:rPr lang="en-US" altLang="zh-CN" sz="2400" dirty="0" smtClean="0">
                <a:latin typeface="Century Gothic"/>
                <a:cs typeface="Century Gothic"/>
              </a:rPr>
              <a:t>y</a:t>
            </a:r>
            <a:endParaRPr lang="en-US" sz="2400" dirty="0" smtClean="0">
              <a:latin typeface="Century Gothic"/>
              <a:cs typeface="Century Gothic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34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9931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35</a:t>
            </a:r>
            <a:endParaRPr lang="en-US" dirty="0"/>
          </a:p>
        </p:txBody>
      </p:sp>
      <p:sp>
        <p:nvSpPr>
          <p:cNvPr id="6" name="Shape 106"/>
          <p:cNvSpPr txBox="1">
            <a:spLocks noGrp="1"/>
          </p:cNvSpPr>
          <p:nvPr>
            <p:ph type="title"/>
          </p:nvPr>
        </p:nvSpPr>
        <p:spPr>
          <a:xfrm>
            <a:off x="311700" y="4502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altLang="zh-CN" dirty="0" smtClean="0">
                <a:latin typeface="Century Gothic"/>
                <a:cs typeface="Century Gothic"/>
              </a:rPr>
              <a:t>Scaling of 8/2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Penetration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threshold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for ELM suppression studied using 21x15 TM1 simulations</a:t>
            </a:r>
            <a:endParaRPr dirty="0">
              <a:latin typeface="Century Gothic"/>
              <a:cs typeface="Century Gothic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-7304" y="951533"/>
            <a:ext cx="4209849" cy="4832739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altLang="zh-CN" sz="1800" dirty="0" smtClean="0">
                <a:latin typeface="Century Gothic"/>
                <a:cs typeface="Century Gothic"/>
              </a:rPr>
              <a:t>Scaling</a:t>
            </a:r>
            <a:r>
              <a:rPr lang="en-US" altLang="zh-CN" sz="1800" baseline="30000" dirty="0" smtClean="0">
                <a:latin typeface="Century Gothic"/>
                <a:cs typeface="Century Gothic"/>
              </a:rPr>
              <a:t>*</a:t>
            </a:r>
            <a:r>
              <a:rPr lang="en-US" altLang="zh-CN" sz="1800" dirty="0" smtClean="0">
                <a:latin typeface="Century Gothic"/>
                <a:cs typeface="Century Gothic"/>
              </a:rPr>
              <a:t> power law obtained by fitting</a:t>
            </a:r>
            <a:br>
              <a:rPr lang="en-US" altLang="zh-CN" sz="1800" dirty="0" smtClean="0">
                <a:latin typeface="Century Gothic"/>
                <a:cs typeface="Century Gothic"/>
              </a:rPr>
            </a:br>
            <a:endParaRPr lang="en-US" altLang="zh-CN" sz="1600" dirty="0" smtClean="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endParaRPr lang="en-US" altLang="zh-CN" sz="1600" dirty="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endParaRPr lang="en-US" altLang="zh-CN" sz="1600" dirty="0" smtClean="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altLang="zh-CN" sz="1800" dirty="0">
                <a:latin typeface="Century Gothic"/>
                <a:cs typeface="Century Gothic"/>
              </a:rPr>
              <a:t>Penetration is easier to happen for a lower density  or less negative </a:t>
            </a:r>
            <a:r>
              <a:rPr lang="zh-CN" altLang="en-US" sz="1800" i="1" dirty="0" smtClean="0">
                <a:latin typeface="Century Gothic"/>
                <a:ea typeface="Lucida Grande"/>
                <a:cs typeface="Century Gothic"/>
              </a:rPr>
              <a:t>ω</a:t>
            </a:r>
            <a:r>
              <a:rPr lang="en-US" altLang="zh-CN" sz="1800" baseline="-25000" dirty="0" smtClean="0">
                <a:latin typeface="Century Gothic"/>
                <a:ea typeface="Lucida Grande"/>
                <a:cs typeface="Century Gothic"/>
              </a:rPr>
              <a:t>E</a:t>
            </a:r>
            <a:endParaRPr lang="en-US" altLang="zh-CN" sz="1800" dirty="0">
              <a:latin typeface="Century Gothic"/>
              <a:cs typeface="Century Gothic"/>
            </a:endParaRPr>
          </a:p>
          <a:p>
            <a:pPr marL="10160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altLang="zh-CN" sz="1800" dirty="0" smtClean="0">
                <a:latin typeface="Century Gothic"/>
                <a:cs typeface="Century Gothic"/>
              </a:rPr>
              <a:t>* </a:t>
            </a:r>
            <a:r>
              <a:rPr lang="en-US" altLang="zh-CN" sz="1800" dirty="0" smtClean="0">
                <a:solidFill>
                  <a:srgbClr val="FF0000"/>
                </a:solidFill>
                <a:latin typeface="Century Gothic"/>
                <a:cs typeface="Century Gothic"/>
              </a:rPr>
              <a:t>Profiles of n</a:t>
            </a:r>
            <a:r>
              <a:rPr lang="en-US" altLang="zh-CN" sz="1800" baseline="-25000" dirty="0" smtClean="0">
                <a:solidFill>
                  <a:srgbClr val="FF0000"/>
                </a:solidFill>
                <a:latin typeface="Century Gothic"/>
                <a:cs typeface="Century Gothic"/>
              </a:rPr>
              <a:t>e</a:t>
            </a:r>
            <a:r>
              <a:rPr lang="en-US" altLang="zh-CN" sz="1800" dirty="0" smtClean="0">
                <a:solidFill>
                  <a:srgbClr val="FF0000"/>
                </a:solidFill>
                <a:latin typeface="Century Gothic"/>
                <a:cs typeface="Century Gothic"/>
              </a:rPr>
              <a:t> and </a:t>
            </a:r>
            <a:r>
              <a:rPr lang="zh-CN" altLang="en-US" sz="1800" i="1" dirty="0" smtClean="0">
                <a:solidFill>
                  <a:srgbClr val="FF0000"/>
                </a:solidFill>
                <a:latin typeface="Century Gothic"/>
                <a:ea typeface="Lucida Grande"/>
                <a:cs typeface="Century Gothic"/>
              </a:rPr>
              <a:t>ω</a:t>
            </a:r>
            <a:r>
              <a:rPr lang="en-US" altLang="zh-CN" sz="1800" baseline="-25000" dirty="0" smtClean="0">
                <a:solidFill>
                  <a:srgbClr val="FF0000"/>
                </a:solidFill>
                <a:latin typeface="Century Gothic"/>
                <a:ea typeface="Lucida Grande"/>
                <a:cs typeface="Century Gothic"/>
              </a:rPr>
              <a:t>E</a:t>
            </a:r>
            <a:r>
              <a:rPr lang="en-US" altLang="zh-CN" sz="1800" dirty="0" smtClean="0">
                <a:solidFill>
                  <a:srgbClr val="FF0000"/>
                </a:solidFill>
                <a:latin typeface="Century Gothic"/>
                <a:cs typeface="Century Gothic"/>
              </a:rPr>
              <a:t> are shifted up and down (21</a:t>
            </a:r>
            <a:r>
              <a:rPr lang="zh-CN" altLang="en-US" sz="1800" dirty="0" smtClean="0">
                <a:solidFill>
                  <a:srgbClr val="FF0000"/>
                </a:solidFill>
                <a:latin typeface="Century Gothic"/>
                <a:ea typeface="Lucida Grande"/>
                <a:cs typeface="Century Gothic"/>
              </a:rPr>
              <a:t>×</a:t>
            </a:r>
            <a:r>
              <a:rPr lang="en-US" altLang="zh-CN" sz="1800" dirty="0" smtClean="0">
                <a:solidFill>
                  <a:srgbClr val="FF0000"/>
                </a:solidFill>
                <a:latin typeface="Century Gothic"/>
                <a:ea typeface="Lucida Grande"/>
                <a:cs typeface="Century Gothic"/>
              </a:rPr>
              <a:t>15</a:t>
            </a:r>
            <a:r>
              <a:rPr lang="en-US" altLang="zh-CN" sz="1800" dirty="0" smtClean="0">
                <a:solidFill>
                  <a:srgbClr val="FF0000"/>
                </a:solidFill>
                <a:latin typeface="Century Gothic"/>
                <a:cs typeface="Century Gothic"/>
              </a:rPr>
              <a:t>)</a:t>
            </a:r>
            <a:endParaRPr lang="en-US" altLang="zh-CN" sz="1800" baseline="-25000" dirty="0" smtClean="0">
              <a:solidFill>
                <a:srgbClr val="FF0000"/>
              </a:solidFill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endParaRPr lang="en-US" altLang="zh-CN" dirty="0" smtClean="0">
              <a:latin typeface="Century Gothic"/>
              <a:cs typeface="Century Gothic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4200890" y="1072395"/>
            <a:ext cx="0" cy="4642607"/>
          </a:xfrm>
          <a:prstGeom prst="straightConnector1">
            <a:avLst/>
          </a:prstGeom>
          <a:ln w="50800">
            <a:gradFill flip="none" rotWithShape="1">
              <a:gsLst>
                <a:gs pos="0">
                  <a:srgbClr val="0000FF"/>
                </a:gs>
                <a:gs pos="100000">
                  <a:srgbClr val="FFFFFF"/>
                </a:gs>
                <a:gs pos="99000">
                  <a:schemeClr val="accent6">
                    <a:lumMod val="75000"/>
                    <a:alpha val="68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929909" y="6427786"/>
            <a:ext cx="3542549" cy="0"/>
          </a:xfrm>
          <a:prstGeom prst="straightConnector1">
            <a:avLst/>
          </a:prstGeom>
          <a:ln w="50800">
            <a:gradFill flip="none" rotWithShape="1">
              <a:gsLst>
                <a:gs pos="0">
                  <a:srgbClr val="0000FF"/>
                </a:gs>
                <a:gs pos="100000">
                  <a:srgbClr val="FFFFFF"/>
                </a:gs>
                <a:gs pos="99000">
                  <a:schemeClr val="accent6">
                    <a:lumMod val="75000"/>
                    <a:alpha val="68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562549" y="2099338"/>
            <a:ext cx="3810362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 smtClean="0">
                <a:solidFill>
                  <a:srgbClr val="FF0000"/>
                </a:solidFill>
                <a:latin typeface="Century Gothic"/>
                <a:cs typeface="Century Gothic"/>
              </a:rPr>
              <a:t>n</a:t>
            </a:r>
            <a:r>
              <a:rPr lang="en-US" altLang="zh-CN" sz="1600" baseline="-25000" dirty="0" smtClean="0">
                <a:solidFill>
                  <a:srgbClr val="FF0000"/>
                </a:solidFill>
                <a:latin typeface="Century Gothic"/>
                <a:cs typeface="Century Gothic"/>
              </a:rPr>
              <a:t>e</a:t>
            </a:r>
            <a:r>
              <a:rPr lang="zh-CN" altLang="en-US" sz="1600" dirty="0" smtClean="0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  <a:latin typeface="Century Gothic"/>
                <a:cs typeface="Century Gothic"/>
              </a:rPr>
              <a:t>in</a:t>
            </a:r>
            <a:r>
              <a:rPr lang="zh-CN" altLang="en-US" sz="1600" dirty="0" smtClean="0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  <a:latin typeface="Century Gothic"/>
                <a:cs typeface="Century Gothic"/>
              </a:rPr>
              <a:t>unit</a:t>
            </a:r>
            <a:r>
              <a:rPr lang="zh-CN" altLang="en-US" sz="1600" dirty="0" smtClean="0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  <a:latin typeface="Century Gothic"/>
                <a:cs typeface="Century Gothic"/>
              </a:rPr>
              <a:t>of</a:t>
            </a:r>
            <a:r>
              <a:rPr lang="zh-CN" altLang="en-US" sz="1600" dirty="0" smtClean="0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  <a:latin typeface="Century Gothic"/>
                <a:cs typeface="Century Gothic"/>
              </a:rPr>
              <a:t>10</a:t>
            </a:r>
            <a:r>
              <a:rPr lang="en-US" altLang="zh-CN" sz="1600" baseline="30000" dirty="0" smtClean="0">
                <a:solidFill>
                  <a:srgbClr val="FF0000"/>
                </a:solidFill>
                <a:latin typeface="Century Gothic"/>
                <a:cs typeface="Century Gothic"/>
              </a:rPr>
              <a:t>19</a:t>
            </a:r>
            <a:r>
              <a:rPr lang="en-US" altLang="zh-CN" sz="1600" dirty="0" smtClean="0">
                <a:solidFill>
                  <a:srgbClr val="FF0000"/>
                </a:solidFill>
                <a:latin typeface="Century Gothic"/>
                <a:cs typeface="Century Gothic"/>
              </a:rPr>
              <a:t>m</a:t>
            </a:r>
            <a:r>
              <a:rPr lang="en-US" altLang="zh-CN" sz="1600" baseline="30000" dirty="0" smtClean="0">
                <a:solidFill>
                  <a:srgbClr val="FF0000"/>
                </a:solidFill>
                <a:latin typeface="Century Gothic"/>
                <a:cs typeface="Century Gothic"/>
              </a:rPr>
              <a:t>-3</a:t>
            </a:r>
            <a:r>
              <a:rPr lang="en-US" altLang="zh-CN" sz="1600" dirty="0" smtClean="0">
                <a:solidFill>
                  <a:srgbClr val="FF0000"/>
                </a:solidFill>
                <a:latin typeface="Century Gothic"/>
                <a:cs typeface="Century Gothic"/>
              </a:rPr>
              <a:t>,</a:t>
            </a:r>
            <a:r>
              <a:rPr lang="zh-CN" altLang="en-US" sz="1600" dirty="0" smtClean="0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  <a:latin typeface="Century Gothic"/>
                <a:cs typeface="Century Gothic"/>
              </a:rPr>
              <a:t>rotation</a:t>
            </a:r>
            <a:r>
              <a:rPr lang="zh-CN" altLang="en-US" sz="1600" dirty="0" smtClean="0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  <a:latin typeface="Century Gothic"/>
                <a:cs typeface="Century Gothic"/>
              </a:rPr>
              <a:t>in</a:t>
            </a:r>
            <a:r>
              <a:rPr lang="zh-CN" altLang="en-US" sz="1600" dirty="0" smtClean="0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lang="en-US" altLang="zh-CN" sz="1600" dirty="0" err="1" smtClean="0">
                <a:solidFill>
                  <a:srgbClr val="FF0000"/>
                </a:solidFill>
                <a:latin typeface="Century Gothic"/>
                <a:cs typeface="Century Gothic"/>
              </a:rPr>
              <a:t>krad</a:t>
            </a:r>
            <a:r>
              <a:rPr lang="en-US" altLang="zh-CN" sz="1600" dirty="0" smtClean="0">
                <a:solidFill>
                  <a:srgbClr val="FF0000"/>
                </a:solidFill>
                <a:latin typeface="Century Gothic"/>
                <a:cs typeface="Century Gothic"/>
              </a:rPr>
              <a:t>/s,</a:t>
            </a:r>
            <a:r>
              <a:rPr lang="zh-CN" altLang="en-US" sz="1600" dirty="0" smtClean="0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lang="en-US" altLang="zh-CN" sz="1600" dirty="0" err="1" smtClean="0">
                <a:solidFill>
                  <a:srgbClr val="FF0000"/>
                </a:solidFill>
                <a:latin typeface="Century Gothic"/>
                <a:cs typeface="Century Gothic"/>
              </a:rPr>
              <a:t>B</a:t>
            </a:r>
            <a:r>
              <a:rPr lang="en-US" altLang="zh-CN" sz="1600" baseline="-25000" dirty="0" err="1" smtClean="0">
                <a:solidFill>
                  <a:srgbClr val="FF0000"/>
                </a:solidFill>
                <a:latin typeface="Century Gothic"/>
                <a:cs typeface="Century Gothic"/>
              </a:rPr>
              <a:t>t</a:t>
            </a:r>
            <a:r>
              <a:rPr lang="zh-CN" altLang="en-US" sz="1600" dirty="0" smtClean="0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  <a:latin typeface="Century Gothic"/>
                <a:cs typeface="Century Gothic"/>
              </a:rPr>
              <a:t>in</a:t>
            </a:r>
            <a:r>
              <a:rPr lang="zh-CN" altLang="en-US" sz="1600" dirty="0" smtClean="0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  <a:latin typeface="Century Gothic"/>
                <a:cs typeface="Century Gothic"/>
              </a:rPr>
              <a:t>T</a:t>
            </a:r>
            <a:endParaRPr lang="en-US" sz="1600" dirty="0">
              <a:solidFill>
                <a:srgbClr val="FF0000"/>
              </a:solidFill>
              <a:latin typeface="Century Gothic"/>
              <a:cs typeface="Century Gothic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" y="1669356"/>
            <a:ext cx="3505200" cy="400050"/>
          </a:xfrm>
          <a:prstGeom prst="rect">
            <a:avLst/>
          </a:prstGeom>
        </p:spPr>
      </p:pic>
      <p:pic>
        <p:nvPicPr>
          <p:cNvPr id="5" name="Picture 4" descr="figure_2D_scaling_1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9" r="49868"/>
          <a:stretch/>
        </p:blipFill>
        <p:spPr>
          <a:xfrm>
            <a:off x="4340130" y="963039"/>
            <a:ext cx="4779496" cy="535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975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36</a:t>
            </a:r>
            <a:endParaRPr lang="en-US" dirty="0"/>
          </a:p>
        </p:txBody>
      </p:sp>
      <p:sp>
        <p:nvSpPr>
          <p:cNvPr id="6" name="Shape 106"/>
          <p:cNvSpPr txBox="1">
            <a:spLocks noGrp="1"/>
          </p:cNvSpPr>
          <p:nvPr>
            <p:ph type="title"/>
          </p:nvPr>
        </p:nvSpPr>
        <p:spPr>
          <a:xfrm>
            <a:off x="311700" y="4502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altLang="zh-CN" dirty="0" smtClean="0">
                <a:latin typeface="Century Gothic"/>
                <a:cs typeface="Century Gothic"/>
              </a:rPr>
              <a:t>Predicted scaling consistent with experiment on DIII-D for rotation and density threshold </a:t>
            </a:r>
            <a:endParaRPr dirty="0">
              <a:latin typeface="Century Gothic"/>
              <a:cs typeface="Century Gothic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4264388" y="1072395"/>
            <a:ext cx="0" cy="4642607"/>
          </a:xfrm>
          <a:prstGeom prst="straightConnector1">
            <a:avLst/>
          </a:prstGeom>
          <a:ln w="50800">
            <a:gradFill flip="none" rotWithShape="1">
              <a:gsLst>
                <a:gs pos="0">
                  <a:srgbClr val="0000FF"/>
                </a:gs>
                <a:gs pos="100000">
                  <a:srgbClr val="FFFFFF"/>
                </a:gs>
                <a:gs pos="99000">
                  <a:schemeClr val="accent6">
                    <a:lumMod val="75000"/>
                    <a:alpha val="68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929909" y="6427786"/>
            <a:ext cx="3542549" cy="0"/>
          </a:xfrm>
          <a:prstGeom prst="straightConnector1">
            <a:avLst/>
          </a:prstGeom>
          <a:ln w="50800">
            <a:gradFill flip="none" rotWithShape="1">
              <a:gsLst>
                <a:gs pos="0">
                  <a:srgbClr val="0000FF"/>
                </a:gs>
                <a:gs pos="100000">
                  <a:srgbClr val="FFFFFF"/>
                </a:gs>
                <a:gs pos="99000">
                  <a:schemeClr val="accent6">
                    <a:lumMod val="75000"/>
                    <a:alpha val="68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figure_2D_scaling_1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9" r="49868"/>
          <a:stretch/>
        </p:blipFill>
        <p:spPr>
          <a:xfrm>
            <a:off x="4340130" y="963039"/>
            <a:ext cx="4779496" cy="53523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197950" y="3658139"/>
            <a:ext cx="3090952" cy="2803132"/>
          </a:xfrm>
          <a:prstGeom prst="rect">
            <a:avLst/>
          </a:prstGeom>
        </p:spPr>
      </p:pic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-7304" y="951533"/>
            <a:ext cx="4209849" cy="4832739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altLang="zh-CN" sz="1800" dirty="0" smtClean="0">
                <a:latin typeface="Century Gothic"/>
                <a:cs typeface="Century Gothic"/>
              </a:rPr>
              <a:t>Scaling</a:t>
            </a:r>
            <a:r>
              <a:rPr lang="en-US" altLang="zh-CN" sz="1800" baseline="30000" dirty="0" smtClean="0">
                <a:latin typeface="Century Gothic"/>
                <a:cs typeface="Century Gothic"/>
              </a:rPr>
              <a:t>*</a:t>
            </a:r>
            <a:r>
              <a:rPr lang="en-US" altLang="zh-CN" sz="1800" dirty="0" smtClean="0">
                <a:latin typeface="Century Gothic"/>
                <a:cs typeface="Century Gothic"/>
              </a:rPr>
              <a:t> power law obtained by fitting</a:t>
            </a:r>
            <a:br>
              <a:rPr lang="en-US" altLang="zh-CN" sz="1800" dirty="0" smtClean="0">
                <a:latin typeface="Century Gothic"/>
                <a:cs typeface="Century Gothic"/>
              </a:rPr>
            </a:br>
            <a:endParaRPr lang="en-US" altLang="zh-CN" sz="1600" dirty="0" smtClean="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endParaRPr lang="en-US" altLang="zh-CN" sz="1600" dirty="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endParaRPr lang="en-US" altLang="zh-CN" sz="1600" dirty="0" smtClean="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altLang="zh-CN" sz="1800" dirty="0">
                <a:latin typeface="Century Gothic"/>
                <a:cs typeface="Century Gothic"/>
              </a:rPr>
              <a:t>Penetration is easier to happen for a lower density  or less negative </a:t>
            </a:r>
            <a:r>
              <a:rPr lang="zh-CN" altLang="en-US" sz="1800" i="1" dirty="0" smtClean="0">
                <a:latin typeface="Century Gothic"/>
                <a:ea typeface="Lucida Grande"/>
                <a:cs typeface="Century Gothic"/>
              </a:rPr>
              <a:t>ω</a:t>
            </a:r>
            <a:r>
              <a:rPr lang="en-US" altLang="zh-CN" sz="1800" baseline="-25000" dirty="0" smtClean="0">
                <a:latin typeface="Century Gothic"/>
                <a:ea typeface="Lucida Grande"/>
                <a:cs typeface="Century Gothic"/>
              </a:rPr>
              <a:t>E</a:t>
            </a:r>
            <a:endParaRPr lang="en-US" altLang="zh-CN" sz="1800" dirty="0">
              <a:latin typeface="Century Gothic"/>
              <a:cs typeface="Century Gothic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62549" y="2099338"/>
            <a:ext cx="3810362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 smtClean="0">
                <a:solidFill>
                  <a:srgbClr val="FF0000"/>
                </a:solidFill>
                <a:latin typeface="Century Gothic"/>
                <a:cs typeface="Century Gothic"/>
              </a:rPr>
              <a:t>n</a:t>
            </a:r>
            <a:r>
              <a:rPr lang="en-US" altLang="zh-CN" sz="1600" baseline="-25000" dirty="0" smtClean="0">
                <a:solidFill>
                  <a:srgbClr val="FF0000"/>
                </a:solidFill>
                <a:latin typeface="Century Gothic"/>
                <a:cs typeface="Century Gothic"/>
              </a:rPr>
              <a:t>e</a:t>
            </a:r>
            <a:r>
              <a:rPr lang="zh-CN" altLang="en-US" sz="1600" dirty="0" smtClean="0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  <a:latin typeface="Century Gothic"/>
                <a:cs typeface="Century Gothic"/>
              </a:rPr>
              <a:t>in</a:t>
            </a:r>
            <a:r>
              <a:rPr lang="zh-CN" altLang="en-US" sz="1600" dirty="0" smtClean="0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  <a:latin typeface="Century Gothic"/>
                <a:cs typeface="Century Gothic"/>
              </a:rPr>
              <a:t>unit</a:t>
            </a:r>
            <a:r>
              <a:rPr lang="zh-CN" altLang="en-US" sz="1600" dirty="0" smtClean="0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  <a:latin typeface="Century Gothic"/>
                <a:cs typeface="Century Gothic"/>
              </a:rPr>
              <a:t>of</a:t>
            </a:r>
            <a:r>
              <a:rPr lang="zh-CN" altLang="en-US" sz="1600" dirty="0" smtClean="0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  <a:latin typeface="Century Gothic"/>
                <a:cs typeface="Century Gothic"/>
              </a:rPr>
              <a:t>10</a:t>
            </a:r>
            <a:r>
              <a:rPr lang="en-US" altLang="zh-CN" sz="1600" baseline="30000" dirty="0" smtClean="0">
                <a:solidFill>
                  <a:srgbClr val="FF0000"/>
                </a:solidFill>
                <a:latin typeface="Century Gothic"/>
                <a:cs typeface="Century Gothic"/>
              </a:rPr>
              <a:t>19</a:t>
            </a:r>
            <a:r>
              <a:rPr lang="en-US" altLang="zh-CN" sz="1600" dirty="0" smtClean="0">
                <a:solidFill>
                  <a:srgbClr val="FF0000"/>
                </a:solidFill>
                <a:latin typeface="Century Gothic"/>
                <a:cs typeface="Century Gothic"/>
              </a:rPr>
              <a:t>m</a:t>
            </a:r>
            <a:r>
              <a:rPr lang="en-US" altLang="zh-CN" sz="1600" baseline="30000" dirty="0" smtClean="0">
                <a:solidFill>
                  <a:srgbClr val="FF0000"/>
                </a:solidFill>
                <a:latin typeface="Century Gothic"/>
                <a:cs typeface="Century Gothic"/>
              </a:rPr>
              <a:t>-3</a:t>
            </a:r>
            <a:r>
              <a:rPr lang="en-US" altLang="zh-CN" sz="1600" dirty="0" smtClean="0">
                <a:solidFill>
                  <a:srgbClr val="FF0000"/>
                </a:solidFill>
                <a:latin typeface="Century Gothic"/>
                <a:cs typeface="Century Gothic"/>
              </a:rPr>
              <a:t>,</a:t>
            </a:r>
            <a:r>
              <a:rPr lang="zh-CN" altLang="en-US" sz="1600" dirty="0" smtClean="0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  <a:latin typeface="Century Gothic"/>
                <a:cs typeface="Century Gothic"/>
              </a:rPr>
              <a:t>rotation</a:t>
            </a:r>
            <a:r>
              <a:rPr lang="zh-CN" altLang="en-US" sz="1600" dirty="0" smtClean="0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  <a:latin typeface="Century Gothic"/>
                <a:cs typeface="Century Gothic"/>
              </a:rPr>
              <a:t>in</a:t>
            </a:r>
            <a:r>
              <a:rPr lang="zh-CN" altLang="en-US" sz="1600" dirty="0" smtClean="0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lang="en-US" altLang="zh-CN" sz="1600" dirty="0" err="1" smtClean="0">
                <a:solidFill>
                  <a:srgbClr val="FF0000"/>
                </a:solidFill>
                <a:latin typeface="Century Gothic"/>
                <a:cs typeface="Century Gothic"/>
              </a:rPr>
              <a:t>krad</a:t>
            </a:r>
            <a:r>
              <a:rPr lang="en-US" altLang="zh-CN" sz="1600" dirty="0" smtClean="0">
                <a:solidFill>
                  <a:srgbClr val="FF0000"/>
                </a:solidFill>
                <a:latin typeface="Century Gothic"/>
                <a:cs typeface="Century Gothic"/>
              </a:rPr>
              <a:t>/s,</a:t>
            </a:r>
            <a:r>
              <a:rPr lang="zh-CN" altLang="en-US" sz="1600" dirty="0" smtClean="0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lang="en-US" altLang="zh-CN" sz="1600" dirty="0" err="1" smtClean="0">
                <a:solidFill>
                  <a:srgbClr val="FF0000"/>
                </a:solidFill>
                <a:latin typeface="Century Gothic"/>
                <a:cs typeface="Century Gothic"/>
              </a:rPr>
              <a:t>B</a:t>
            </a:r>
            <a:r>
              <a:rPr lang="en-US" altLang="zh-CN" sz="1600" baseline="-25000" dirty="0" err="1" smtClean="0">
                <a:solidFill>
                  <a:srgbClr val="FF0000"/>
                </a:solidFill>
                <a:latin typeface="Century Gothic"/>
                <a:cs typeface="Century Gothic"/>
              </a:rPr>
              <a:t>t</a:t>
            </a:r>
            <a:r>
              <a:rPr lang="zh-CN" altLang="en-US" sz="1600" dirty="0" smtClean="0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  <a:latin typeface="Century Gothic"/>
                <a:cs typeface="Century Gothic"/>
              </a:rPr>
              <a:t>in</a:t>
            </a:r>
            <a:r>
              <a:rPr lang="zh-CN" altLang="en-US" sz="1600" dirty="0" smtClean="0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  <a:latin typeface="Century Gothic"/>
                <a:cs typeface="Century Gothic"/>
              </a:rPr>
              <a:t>T</a:t>
            </a:r>
            <a:endParaRPr lang="en-US" sz="1600" dirty="0">
              <a:solidFill>
                <a:srgbClr val="FF0000"/>
              </a:solidFill>
              <a:latin typeface="Century Gothic"/>
              <a:cs typeface="Century Gothic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" y="1669356"/>
            <a:ext cx="3505200" cy="400050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2024610" y="4470814"/>
            <a:ext cx="0" cy="1461966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050268" y="4509295"/>
            <a:ext cx="1096462" cy="0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765000" y="3780145"/>
            <a:ext cx="324984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>
                <a:latin typeface="Century Gothic"/>
                <a:cs typeface="Century Gothic"/>
              </a:rPr>
              <a:t> </a:t>
            </a:r>
            <a:r>
              <a:rPr lang="en-US" dirty="0" smtClean="0">
                <a:latin typeface="Century Gothic"/>
                <a:cs typeface="Century Gothic"/>
              </a:rPr>
              <a:t>      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1141330" y="6483884"/>
            <a:ext cx="55896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sz="1600" dirty="0" smtClean="0">
                <a:solidFill>
                  <a:schemeClr val="tx1"/>
                </a:solidFill>
                <a:latin typeface="Century Gothic"/>
                <a:cs typeface="Century Gothic"/>
                <a:sym typeface="Wingdings"/>
              </a:rPr>
              <a:t>C</a:t>
            </a:r>
            <a:r>
              <a:rPr lang="en-US" altLang="zh-CN" sz="1600" dirty="0">
                <a:solidFill>
                  <a:schemeClr val="tx1"/>
                </a:solidFill>
                <a:latin typeface="Century Gothic"/>
                <a:cs typeface="Century Gothic"/>
                <a:sym typeface="Wingdings"/>
              </a:rPr>
              <a:t>. Paz-</a:t>
            </a:r>
            <a:r>
              <a:rPr lang="en-US" altLang="zh-CN" sz="1600" dirty="0" err="1" smtClean="0">
                <a:solidFill>
                  <a:schemeClr val="tx1"/>
                </a:solidFill>
                <a:latin typeface="Century Gothic"/>
                <a:cs typeface="Century Gothic"/>
                <a:sym typeface="Wingdings"/>
              </a:rPr>
              <a:t>Soldan</a:t>
            </a:r>
            <a:r>
              <a:rPr lang="en-US" altLang="zh-CN" sz="1600" dirty="0" smtClean="0">
                <a:solidFill>
                  <a:schemeClr val="tx1"/>
                </a:solidFill>
                <a:latin typeface="Century Gothic"/>
                <a:cs typeface="Century Gothic"/>
                <a:sym typeface="Wingdings"/>
              </a:rPr>
              <a:t>, R. Nazikian, et al., NF (just </a:t>
            </a:r>
            <a:r>
              <a:rPr lang="en-US" altLang="zh-CN" sz="1600" b="1" dirty="0" smtClean="0">
                <a:solidFill>
                  <a:schemeClr val="tx1"/>
                </a:solidFill>
                <a:latin typeface="Century Gothic"/>
                <a:cs typeface="Century Gothic"/>
                <a:sym typeface="Wingdings"/>
              </a:rPr>
              <a:t>accepted</a:t>
            </a:r>
            <a:r>
              <a:rPr lang="en-US" altLang="zh-CN" sz="1600" dirty="0" smtClean="0">
                <a:solidFill>
                  <a:schemeClr val="tx1"/>
                </a:solidFill>
                <a:latin typeface="Century Gothic"/>
                <a:cs typeface="Century Gothic"/>
                <a:sym typeface="Wingdings"/>
              </a:rPr>
              <a:t>)</a:t>
            </a:r>
            <a:endParaRPr lang="en-US" sz="1600" dirty="0">
              <a:solidFill>
                <a:schemeClr val="tx1"/>
              </a:solidFill>
              <a:latin typeface="Century Gothic"/>
              <a:cs typeface="Century Gothic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549370" y="3607248"/>
            <a:ext cx="1298499" cy="2050892"/>
          </a:xfrm>
          <a:prstGeom prst="rect">
            <a:avLst/>
          </a:prstGeom>
          <a:noFill/>
          <a:ln w="3810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sp>
        <p:nvSpPr>
          <p:cNvPr id="22" name="Left-Right Arrow 21"/>
          <p:cNvSpPr/>
          <p:nvPr/>
        </p:nvSpPr>
        <p:spPr>
          <a:xfrm>
            <a:off x="3434080" y="4860280"/>
            <a:ext cx="568960" cy="386080"/>
          </a:xfrm>
          <a:prstGeom prst="leftRightArrow">
            <a:avLst/>
          </a:prstGeom>
          <a:solidFill>
            <a:srgbClr val="003E8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983766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37</a:t>
            </a:r>
            <a:endParaRPr lang="en-US" dirty="0"/>
          </a:p>
        </p:txBody>
      </p:sp>
      <p:sp>
        <p:nvSpPr>
          <p:cNvPr id="6" name="Shape 106"/>
          <p:cNvSpPr txBox="1">
            <a:spLocks noGrp="1"/>
          </p:cNvSpPr>
          <p:nvPr>
            <p:ph type="title"/>
          </p:nvPr>
        </p:nvSpPr>
        <p:spPr>
          <a:xfrm>
            <a:off x="311700" y="4502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2600" dirty="0" smtClean="0">
                <a:latin typeface="Century Gothic"/>
                <a:cs typeface="Century Gothic"/>
              </a:rPr>
              <a:t>Simulation reproduced the density threshold (≈2.6e19) for ELM suppression seen in DIII-D </a:t>
            </a:r>
            <a:endParaRPr sz="2600" dirty="0">
              <a:latin typeface="Century Gothic"/>
              <a:cs typeface="Century Gothic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7780" y="4981360"/>
            <a:ext cx="9086220" cy="134802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zh-CN" dirty="0" smtClean="0">
                <a:latin typeface="Century Gothic"/>
                <a:cs typeface="Century Gothic"/>
              </a:rPr>
              <a:t>Scaling agrees with TM1 for different plasmas </a:t>
            </a:r>
          </a:p>
          <a:p>
            <a:pPr marL="5715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CN" sz="1600" dirty="0" smtClean="0">
                <a:latin typeface="Century Gothic"/>
                <a:cs typeface="Century Gothic"/>
                <a:sym typeface="Wingdings"/>
              </a:rPr>
              <a:t></a:t>
            </a:r>
            <a:r>
              <a:rPr lang="zh-CN" altLang="en-US" sz="1600" dirty="0" smtClean="0">
                <a:latin typeface="Century Gothic"/>
                <a:cs typeface="Century Gothic"/>
                <a:sym typeface="Wingdings"/>
              </a:rPr>
              <a:t> </a:t>
            </a:r>
            <a:r>
              <a:rPr lang="en-US" altLang="zh-CN" sz="1600" dirty="0" smtClean="0">
                <a:latin typeface="Century Gothic"/>
                <a:cs typeface="Century Gothic"/>
                <a:sym typeface="Wingdings"/>
              </a:rPr>
              <a:t>TM1 simulations are based on equilibrium &amp; profiles prior to ELM suppression or at minimum density</a:t>
            </a:r>
            <a:endParaRPr lang="en-US" altLang="zh-CN" sz="1600" baseline="-25000" dirty="0" smtClean="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altLang="zh-CN" dirty="0" smtClean="0">
                <a:latin typeface="Century Gothic"/>
                <a:cs typeface="Century Gothic"/>
              </a:rPr>
              <a:t>There is an upper n</a:t>
            </a:r>
            <a:r>
              <a:rPr lang="en-US" altLang="zh-CN" baseline="-25000" dirty="0" smtClean="0">
                <a:latin typeface="Century Gothic"/>
                <a:cs typeface="Century Gothic"/>
              </a:rPr>
              <a:t>e</a:t>
            </a:r>
            <a:r>
              <a:rPr lang="en-US" altLang="zh-CN" dirty="0" smtClean="0">
                <a:latin typeface="Century Gothic"/>
                <a:cs typeface="Century Gothic"/>
              </a:rPr>
              <a:t> limit for threshold due to the limit of RMP strength</a:t>
            </a:r>
          </a:p>
        </p:txBody>
      </p:sp>
      <p:pic>
        <p:nvPicPr>
          <p:cNvPr id="3" name="Picture 2" descr="figure_scaling_comparison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71" y="1041785"/>
            <a:ext cx="7589520" cy="4009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392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69217"/>
            <a:ext cx="8832300" cy="763500"/>
          </a:xfrm>
        </p:spPr>
        <p:txBody>
          <a:bodyPr/>
          <a:lstStyle/>
          <a:p>
            <a:r>
              <a:rPr lang="en-US" dirty="0" smtClean="0"/>
              <a:t>TM1 simulated threshold for ITER n=3 penetration at pedestal top is an order of magnitude lower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38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>
          <a:xfrm>
            <a:off x="137159" y="934976"/>
            <a:ext cx="5247747" cy="2785053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altLang="zh-CN" dirty="0" smtClean="0">
                <a:latin typeface="Century Gothic"/>
                <a:cs typeface="Century Gothic"/>
              </a:rPr>
              <a:t>Equilibrium profiles are generated based on EPED and TGLF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prediction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*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charset="0"/>
              <a:buChar char="à"/>
            </a:pPr>
            <a:r>
              <a:rPr lang="fr-FR" altLang="zh-CN" dirty="0" smtClean="0">
                <a:latin typeface="Century Gothic"/>
                <a:cs typeface="Century Gothic"/>
                <a:sym typeface="Wingdings"/>
              </a:rPr>
              <a:t>q</a:t>
            </a:r>
            <a:r>
              <a:rPr lang="fr-FR" altLang="zh-CN" baseline="-25000" dirty="0" smtClean="0">
                <a:latin typeface="Century Gothic"/>
                <a:cs typeface="Century Gothic"/>
                <a:sym typeface="Wingdings"/>
              </a:rPr>
              <a:t>95</a:t>
            </a:r>
            <a:r>
              <a:rPr lang="en-US" altLang="zh-CN" dirty="0" smtClean="0">
                <a:latin typeface="Century Gothic"/>
                <a:cs typeface="Century Gothic"/>
                <a:sym typeface="Wingdings"/>
              </a:rPr>
              <a:t>=3.1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buFont typeface="Wingdings" charset="0"/>
              <a:buChar char="à"/>
            </a:pPr>
            <a:r>
              <a:rPr lang="en-US" altLang="zh-CN" dirty="0" smtClean="0">
                <a:latin typeface="Century Gothic"/>
                <a:cs typeface="Century Gothic"/>
                <a:sym typeface="Wingdings"/>
              </a:rPr>
              <a:t>Zero toroidal rotation</a:t>
            </a:r>
            <a:endParaRPr lang="en-US" altLang="zh-CN" baseline="-25000" dirty="0" smtClean="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altLang="zh-CN" dirty="0">
                <a:latin typeface="Century Gothic"/>
                <a:cs typeface="Century Gothic"/>
              </a:rPr>
              <a:t>The </a:t>
            </a:r>
            <a:r>
              <a:rPr lang="en-US" altLang="zh-CN" dirty="0" smtClean="0">
                <a:latin typeface="Century Gothic"/>
                <a:cs typeface="Century Gothic"/>
              </a:rPr>
              <a:t>onset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threshold for 9/3 locked mode is </a:t>
            </a:r>
            <a:r>
              <a:rPr lang="en-US" altLang="zh-CN" dirty="0" smtClean="0">
                <a:solidFill>
                  <a:srgbClr val="FF0000"/>
                </a:solidFill>
                <a:latin typeface="Century Gothic"/>
                <a:cs typeface="Century Gothic"/>
              </a:rPr>
              <a:t>B</a:t>
            </a:r>
            <a:r>
              <a:rPr lang="en-US" altLang="zh-CN" baseline="-25000" dirty="0" smtClean="0">
                <a:solidFill>
                  <a:srgbClr val="FF0000"/>
                </a:solidFill>
                <a:latin typeface="Century Gothic"/>
                <a:cs typeface="Century Gothic"/>
              </a:rPr>
              <a:t>r</a:t>
            </a:r>
            <a:r>
              <a:rPr lang="en-US" altLang="zh-CN" dirty="0" smtClean="0">
                <a:solidFill>
                  <a:srgbClr val="FF0000"/>
                </a:solidFill>
                <a:latin typeface="Century Gothic"/>
                <a:cs typeface="Century Gothic"/>
              </a:rPr>
              <a:t>/</a:t>
            </a:r>
            <a:r>
              <a:rPr lang="en-US" altLang="zh-CN" dirty="0" err="1" smtClean="0">
                <a:solidFill>
                  <a:srgbClr val="FF0000"/>
                </a:solidFill>
                <a:latin typeface="Century Gothic"/>
                <a:cs typeface="Century Gothic"/>
              </a:rPr>
              <a:t>B</a:t>
            </a:r>
            <a:r>
              <a:rPr lang="en-US" altLang="zh-CN" baseline="-25000" dirty="0" err="1" smtClean="0">
                <a:solidFill>
                  <a:srgbClr val="FF0000"/>
                </a:solidFill>
                <a:latin typeface="Century Gothic"/>
                <a:cs typeface="Century Gothic"/>
              </a:rPr>
              <a:t>t</a:t>
            </a:r>
            <a:r>
              <a:rPr lang="en-US" altLang="zh-CN" dirty="0" smtClean="0">
                <a:solidFill>
                  <a:srgbClr val="FF0000"/>
                </a:solidFill>
                <a:latin typeface="Century Gothic"/>
                <a:cs typeface="Century Gothic"/>
              </a:rPr>
              <a:t>=2.1×10</a:t>
            </a:r>
            <a:r>
              <a:rPr lang="en-US" altLang="zh-CN" baseline="30000" dirty="0" smtClean="0">
                <a:solidFill>
                  <a:srgbClr val="FF0000"/>
                </a:solidFill>
                <a:latin typeface="Century Gothic"/>
                <a:cs typeface="Century Gothic"/>
              </a:rPr>
              <a:t>-5</a:t>
            </a:r>
          </a:p>
          <a:p>
            <a:pPr marL="5715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CN" dirty="0" smtClean="0">
                <a:latin typeface="Century Gothic"/>
                <a:cs typeface="Century Gothic"/>
                <a:sym typeface="Wingdings"/>
              </a:rPr>
              <a:t> An order lower than DIII-D</a:t>
            </a:r>
          </a:p>
          <a:p>
            <a:pPr marL="101600" indent="0">
              <a:lnSpc>
                <a:spcPct val="100000"/>
              </a:lnSpc>
              <a:buNone/>
            </a:pPr>
            <a:endParaRPr lang="en-US" altLang="zh-CN" dirty="0" smtClean="0">
              <a:latin typeface="Century Gothic"/>
              <a:cs typeface="Century Gothic"/>
              <a:sym typeface="Wingdings"/>
            </a:endParaRPr>
          </a:p>
          <a:p>
            <a:pPr marL="101600" indent="0">
              <a:lnSpc>
                <a:spcPct val="100000"/>
              </a:lnSpc>
              <a:buNone/>
            </a:pPr>
            <a:r>
              <a:rPr lang="en-US" altLang="zh-CN" dirty="0" smtClean="0">
                <a:latin typeface="Century Gothic"/>
                <a:cs typeface="Century Gothic"/>
                <a:sym typeface="Wingdings"/>
              </a:rPr>
              <a:t>• Reason </a:t>
            </a:r>
            <a:r>
              <a:rPr lang="en-US" altLang="zh-CN" dirty="0">
                <a:latin typeface="Century Gothic"/>
                <a:cs typeface="Century Gothic"/>
                <a:sym typeface="Wingdings"/>
              </a:rPr>
              <a:t>d</a:t>
            </a:r>
            <a:r>
              <a:rPr lang="en-US" altLang="zh-CN" dirty="0" smtClean="0">
                <a:latin typeface="Century Gothic"/>
                <a:cs typeface="Century Gothic"/>
                <a:sym typeface="Wingdings"/>
              </a:rPr>
              <a:t>ue to much lower expected </a:t>
            </a:r>
            <a:br>
              <a:rPr lang="en-US" altLang="zh-CN" dirty="0" smtClean="0">
                <a:latin typeface="Century Gothic"/>
                <a:cs typeface="Century Gothic"/>
                <a:sym typeface="Wingdings"/>
              </a:rPr>
            </a:br>
            <a:r>
              <a:rPr lang="en-US" altLang="zh-CN" dirty="0" smtClean="0">
                <a:latin typeface="Century Gothic"/>
                <a:cs typeface="Century Gothic"/>
                <a:sym typeface="Wingdings"/>
              </a:rPr>
              <a:t>   </a:t>
            </a:r>
            <a:r>
              <a:rPr lang="en-US" altLang="zh-CN" dirty="0" err="1" smtClean="0">
                <a:latin typeface="Lucida Grande"/>
                <a:ea typeface="Lucida Grande"/>
                <a:cs typeface="Lucida Grande"/>
                <a:sym typeface="Wingdings"/>
              </a:rPr>
              <a:t>ω</a:t>
            </a:r>
            <a:r>
              <a:rPr lang="en-US" altLang="zh-CN" baseline="-25000" dirty="0" err="1" smtClean="0">
                <a:latin typeface="Lucida Grande"/>
                <a:ea typeface="Lucida Grande"/>
                <a:cs typeface="Lucida Grande"/>
                <a:sym typeface="Wingdings"/>
              </a:rPr>
              <a:t>E</a:t>
            </a:r>
            <a:r>
              <a:rPr lang="en-US" altLang="zh-CN" dirty="0" smtClean="0">
                <a:latin typeface="Lucida Grande"/>
                <a:ea typeface="Lucida Grande"/>
                <a:cs typeface="Lucida Grande"/>
                <a:sym typeface="Wingdings"/>
              </a:rPr>
              <a:t> and </a:t>
            </a:r>
            <a:r>
              <a:rPr lang="en-US" altLang="zh-CN" dirty="0" err="1" smtClean="0">
                <a:latin typeface="Lucida Grande"/>
                <a:ea typeface="Lucida Grande"/>
                <a:cs typeface="Lucida Grande"/>
                <a:sym typeface="Wingdings"/>
              </a:rPr>
              <a:t>ω</a:t>
            </a:r>
            <a:r>
              <a:rPr lang="en-US" altLang="zh-CN" baseline="-25000" dirty="0" smtClean="0">
                <a:latin typeface="Lucida Grande"/>
                <a:ea typeface="Lucida Grande"/>
                <a:cs typeface="Lucida Grande"/>
                <a:sym typeface="Wingdings"/>
              </a:rPr>
              <a:t>*e </a:t>
            </a:r>
            <a:r>
              <a:rPr lang="en-US" altLang="zh-CN" dirty="0" smtClean="0">
                <a:latin typeface="Lucida Grande"/>
                <a:ea typeface="Lucida Grande"/>
                <a:cs typeface="Lucida Grande"/>
                <a:sym typeface="Wingdings"/>
              </a:rPr>
              <a:t>in ITER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charset="0"/>
              <a:buChar char="à"/>
            </a:pPr>
            <a:endParaRPr lang="en-US" altLang="zh-CN" baseline="-25000" dirty="0">
              <a:latin typeface="Lucida Grande"/>
              <a:ea typeface="Lucida Grande"/>
              <a:cs typeface="Lucida Grande"/>
              <a:sym typeface="Wingdings"/>
            </a:endParaRPr>
          </a:p>
          <a:p>
            <a:pPr marL="101600" indent="0">
              <a:lnSpc>
                <a:spcPct val="100000"/>
              </a:lnSpc>
              <a:buNone/>
            </a:pPr>
            <a:endParaRPr lang="en-US" altLang="zh-CN" baseline="-25000" dirty="0" smtClean="0">
              <a:latin typeface="Century Gothic"/>
              <a:cs typeface="Century Gothic"/>
            </a:endParaRPr>
          </a:p>
        </p:txBody>
      </p:sp>
      <p:pic>
        <p:nvPicPr>
          <p:cNvPr id="7" name="Picture 6" descr="profile_iter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906" y="1006082"/>
            <a:ext cx="3515075" cy="52115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925731" y="6453386"/>
            <a:ext cx="45467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  <a:latin typeface="Century Gothic"/>
                <a:cs typeface="Century Gothic"/>
              </a:rPr>
              <a:t>* </a:t>
            </a:r>
            <a:r>
              <a:rPr lang="en-US" altLang="zh-CN" sz="1600" dirty="0" smtClean="0">
                <a:solidFill>
                  <a:schemeClr val="tx1"/>
                </a:solidFill>
                <a:latin typeface="Century Gothic"/>
                <a:cs typeface="Century Gothic"/>
              </a:rPr>
              <a:t>O</a:t>
            </a:r>
            <a:r>
              <a:rPr lang="en-US" sz="1600" dirty="0" smtClean="0">
                <a:solidFill>
                  <a:schemeClr val="tx1"/>
                </a:solidFill>
                <a:latin typeface="Century Gothic"/>
                <a:cs typeface="Century Gothic"/>
              </a:rPr>
              <a:t>. </a:t>
            </a:r>
            <a:r>
              <a:rPr lang="en-US" altLang="zh-CN" sz="1600" dirty="0" err="1" smtClean="0">
                <a:solidFill>
                  <a:schemeClr val="tx1"/>
                </a:solidFill>
                <a:latin typeface="Century Gothic"/>
                <a:cs typeface="Century Gothic"/>
              </a:rPr>
              <a:t>Meneghini</a:t>
            </a:r>
            <a:r>
              <a:rPr lang="en-US" sz="1600" dirty="0" smtClean="0">
                <a:solidFill>
                  <a:schemeClr val="tx1"/>
                </a:solidFill>
                <a:latin typeface="Century Gothic"/>
                <a:cs typeface="Century Gothic"/>
              </a:rPr>
              <a:t>, et al., </a:t>
            </a:r>
            <a:r>
              <a:rPr lang="en-US" altLang="zh-CN" sz="1600" dirty="0" smtClean="0">
                <a:solidFill>
                  <a:schemeClr val="tx1"/>
                </a:solidFill>
                <a:latin typeface="Century Gothic"/>
                <a:cs typeface="Century Gothic"/>
              </a:rPr>
              <a:t>POP</a:t>
            </a:r>
            <a:r>
              <a:rPr lang="en-US" sz="1600" dirty="0" smtClean="0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lang="en-US" altLang="zh-CN" sz="1600" b="1" dirty="0" smtClean="0">
                <a:solidFill>
                  <a:schemeClr val="tx1"/>
                </a:solidFill>
                <a:latin typeface="Century Gothic"/>
                <a:cs typeface="Century Gothic"/>
              </a:rPr>
              <a:t>23</a:t>
            </a:r>
            <a:r>
              <a:rPr lang="en-US" sz="1600" dirty="0" smtClean="0">
                <a:solidFill>
                  <a:schemeClr val="tx1"/>
                </a:solidFill>
                <a:latin typeface="Century Gothic"/>
                <a:cs typeface="Century Gothic"/>
              </a:rPr>
              <a:t>, </a:t>
            </a:r>
            <a:r>
              <a:rPr lang="en-US" altLang="zh-CN" sz="1600" dirty="0" smtClean="0">
                <a:solidFill>
                  <a:schemeClr val="tx1"/>
                </a:solidFill>
                <a:latin typeface="Century Gothic"/>
                <a:cs typeface="Century Gothic"/>
              </a:rPr>
              <a:t>042507</a:t>
            </a:r>
            <a:r>
              <a:rPr lang="en-US" sz="1600" dirty="0" smtClean="0">
                <a:solidFill>
                  <a:schemeClr val="tx1"/>
                </a:solidFill>
                <a:latin typeface="Century Gothic"/>
                <a:cs typeface="Century Gothic"/>
              </a:rPr>
              <a:t> (201</a:t>
            </a:r>
            <a:r>
              <a:rPr lang="en-US" altLang="zh-CN" sz="1600" dirty="0" smtClean="0">
                <a:solidFill>
                  <a:schemeClr val="tx1"/>
                </a:solidFill>
                <a:latin typeface="Century Gothic"/>
                <a:cs typeface="Century Gothic"/>
              </a:rPr>
              <a:t>6</a:t>
            </a:r>
            <a:r>
              <a:rPr lang="en-US" sz="1600" dirty="0" smtClean="0">
                <a:solidFill>
                  <a:schemeClr val="tx1"/>
                </a:solidFill>
                <a:latin typeface="Century Gothic"/>
                <a:cs typeface="Century Gothic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710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ignal_158115_159326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042" y="966604"/>
            <a:ext cx="4103644" cy="53336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>
                <a:latin typeface="Century Gothic"/>
                <a:cs typeface="Century Gothic"/>
              </a:rPr>
              <a:t>Slow Spectral Scan Separates Time Scales of ELM Suppression and Density Pump-out</a:t>
            </a:r>
            <a:endParaRPr lang="en-US" sz="2400" dirty="0">
              <a:latin typeface="Century Gothic"/>
              <a:cs typeface="Century Gothic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495" y="978990"/>
            <a:ext cx="4900507" cy="5289634"/>
          </a:xfrm>
        </p:spPr>
        <p:txBody>
          <a:bodyPr/>
          <a:lstStyle/>
          <a:p>
            <a:pPr marL="101600" indent="0">
              <a:lnSpc>
                <a:spcPct val="100000"/>
              </a:lnSpc>
              <a:buNone/>
            </a:pPr>
            <a:endParaRPr lang="en-US" altLang="zh-CN" dirty="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</a:pPr>
            <a:r>
              <a:rPr lang="en-US" altLang="zh-CN" dirty="0">
                <a:solidFill>
                  <a:srgbClr val="0000FF"/>
                </a:solidFill>
                <a:latin typeface="Century Gothic"/>
                <a:cs typeface="Century Gothic"/>
              </a:rPr>
              <a:t>ELM suppression requires low density, higher RMP amplitude </a:t>
            </a:r>
          </a:p>
          <a:p>
            <a:pPr marL="101600" indent="0">
              <a:lnSpc>
                <a:spcPct val="100000"/>
              </a:lnSpc>
              <a:buNone/>
            </a:pPr>
            <a:endParaRPr lang="en-US" altLang="zh-CN" dirty="0" smtClean="0">
              <a:solidFill>
                <a:srgbClr val="FF0000"/>
              </a:solidFill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</a:pPr>
            <a:endParaRPr lang="en-US" altLang="zh-CN" dirty="0">
              <a:solidFill>
                <a:srgbClr val="FF0000"/>
              </a:solidFill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</a:pPr>
            <a:r>
              <a:rPr lang="en-US" altLang="zh-CN" dirty="0" smtClean="0">
                <a:solidFill>
                  <a:srgbClr val="FF0000"/>
                </a:solidFill>
                <a:latin typeface="Century Gothic"/>
                <a:cs typeface="Century Gothic"/>
              </a:rPr>
              <a:t>Density pump-out appears continuous with RMP amplitude</a:t>
            </a:r>
          </a:p>
          <a:p>
            <a:pPr>
              <a:lnSpc>
                <a:spcPct val="100000"/>
              </a:lnSpc>
            </a:pPr>
            <a:endParaRPr lang="en-US" altLang="zh-CN" dirty="0">
              <a:latin typeface="Century Gothic"/>
              <a:cs typeface="Century Goth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3</a:t>
            </a:r>
          </a:p>
        </p:txBody>
      </p:sp>
      <p:sp>
        <p:nvSpPr>
          <p:cNvPr id="8" name="Rectangle 7"/>
          <p:cNvSpPr/>
          <p:nvPr/>
        </p:nvSpPr>
        <p:spPr>
          <a:xfrm>
            <a:off x="52495" y="4975962"/>
            <a:ext cx="50687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>
                <a:solidFill>
                  <a:schemeClr val="tx1"/>
                </a:solidFill>
                <a:latin typeface="Century Gothic"/>
                <a:cs typeface="Century Gothic"/>
              </a:rPr>
              <a:t>C. Paz-</a:t>
            </a:r>
            <a:r>
              <a:rPr lang="en-US" sz="1800" dirty="0" err="1" smtClean="0">
                <a:solidFill>
                  <a:schemeClr val="tx1"/>
                </a:solidFill>
                <a:latin typeface="Century Gothic"/>
                <a:cs typeface="Century Gothic"/>
              </a:rPr>
              <a:t>Soldan</a:t>
            </a:r>
            <a:r>
              <a:rPr lang="en-US" sz="1800" dirty="0" smtClean="0">
                <a:solidFill>
                  <a:schemeClr val="tx1"/>
                </a:solidFill>
                <a:latin typeface="Century Gothic"/>
                <a:cs typeface="Century Gothic"/>
              </a:rPr>
              <a:t>, et al., PRL </a:t>
            </a:r>
            <a:r>
              <a:rPr lang="en-US" sz="1800" b="1" dirty="0" smtClean="0">
                <a:solidFill>
                  <a:schemeClr val="tx1"/>
                </a:solidFill>
                <a:latin typeface="Century Gothic"/>
                <a:cs typeface="Century Gothic"/>
              </a:rPr>
              <a:t>114</a:t>
            </a:r>
            <a:r>
              <a:rPr lang="en-US" sz="1800" dirty="0" smtClean="0">
                <a:solidFill>
                  <a:schemeClr val="tx1"/>
                </a:solidFill>
                <a:latin typeface="Century Gothic"/>
                <a:cs typeface="Century Gothic"/>
              </a:rPr>
              <a:t>, 10500</a:t>
            </a:r>
            <a:r>
              <a:rPr lang="en-US" altLang="zh-CN" sz="1800" dirty="0" smtClean="0">
                <a:solidFill>
                  <a:schemeClr val="tx1"/>
                </a:solidFill>
                <a:latin typeface="Century Gothic"/>
                <a:cs typeface="Century Gothic"/>
              </a:rPr>
              <a:t>1</a:t>
            </a:r>
            <a:r>
              <a:rPr lang="en-US" sz="1800" dirty="0" smtClean="0">
                <a:solidFill>
                  <a:schemeClr val="tx1"/>
                </a:solidFill>
                <a:latin typeface="Century Gothic"/>
                <a:cs typeface="Century Gothic"/>
              </a:rPr>
              <a:t> (2015)</a:t>
            </a:r>
          </a:p>
          <a:p>
            <a:r>
              <a:rPr lang="en-US" sz="1800" dirty="0" smtClean="0">
                <a:solidFill>
                  <a:schemeClr val="tx1"/>
                </a:solidFill>
                <a:latin typeface="Century Gothic"/>
                <a:cs typeface="Century Gothic"/>
              </a:rPr>
              <a:t>R. </a:t>
            </a:r>
            <a:r>
              <a:rPr lang="en-US" sz="1800" dirty="0" err="1" smtClean="0">
                <a:solidFill>
                  <a:schemeClr val="tx1"/>
                </a:solidFill>
                <a:latin typeface="Century Gothic"/>
                <a:cs typeface="Century Gothic"/>
              </a:rPr>
              <a:t>Nazikian</a:t>
            </a:r>
            <a:r>
              <a:rPr lang="en-US" sz="1800" dirty="0" smtClean="0">
                <a:solidFill>
                  <a:schemeClr val="tx1"/>
                </a:solidFill>
                <a:latin typeface="Century Gothic"/>
                <a:cs typeface="Century Gothic"/>
              </a:rPr>
              <a:t>, et al., PRL </a:t>
            </a:r>
            <a:r>
              <a:rPr lang="en-US" sz="1800" b="1" dirty="0" smtClean="0">
                <a:solidFill>
                  <a:schemeClr val="tx1"/>
                </a:solidFill>
                <a:latin typeface="Century Gothic"/>
                <a:cs typeface="Century Gothic"/>
              </a:rPr>
              <a:t>114</a:t>
            </a:r>
            <a:r>
              <a:rPr lang="en-US" sz="1800" dirty="0" smtClean="0">
                <a:solidFill>
                  <a:schemeClr val="tx1"/>
                </a:solidFill>
                <a:latin typeface="Century Gothic"/>
                <a:cs typeface="Century Gothic"/>
              </a:rPr>
              <a:t>, 105002 (2015)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328583" y="1926167"/>
            <a:ext cx="2190750" cy="941916"/>
          </a:xfrm>
          <a:prstGeom prst="straightConnector1">
            <a:avLst/>
          </a:prstGeom>
          <a:ln w="28575" cmpd="sng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328583" y="2868083"/>
            <a:ext cx="1619250" cy="730250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4729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39</a:t>
            </a:r>
            <a:endParaRPr lang="en-US" dirty="0"/>
          </a:p>
        </p:txBody>
      </p:sp>
      <p:sp>
        <p:nvSpPr>
          <p:cNvPr id="6" name="Shape 106"/>
          <p:cNvSpPr txBox="1">
            <a:spLocks noGrp="1"/>
          </p:cNvSpPr>
          <p:nvPr>
            <p:ph type="title"/>
          </p:nvPr>
        </p:nvSpPr>
        <p:spPr>
          <a:xfrm>
            <a:off x="311700" y="43561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altLang="zh-CN" dirty="0" smtClean="0">
                <a:latin typeface="Century Gothic"/>
                <a:cs typeface="Century Gothic"/>
              </a:rPr>
              <a:t>The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edge locked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mode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onset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threshold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for</a:t>
            </a:r>
            <a:r>
              <a:rPr lang="zh-CN" altLang="en-US" dirty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ITER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is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consistent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with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DIII-D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s</a:t>
            </a:r>
            <a:r>
              <a:rPr lang="en-US" dirty="0" smtClean="0">
                <a:latin typeface="Century Gothic"/>
                <a:cs typeface="Century Gothic"/>
              </a:rPr>
              <a:t>caling</a:t>
            </a:r>
            <a:endParaRPr dirty="0">
              <a:latin typeface="Century Gothic"/>
              <a:cs typeface="Century Gothic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2634" y="5325644"/>
            <a:ext cx="8918524" cy="75211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altLang="zh-CN" dirty="0" smtClean="0">
                <a:latin typeface="Century Gothic"/>
                <a:cs typeface="Century Gothic"/>
              </a:rPr>
              <a:t>The penetration threshold for ITER n=3 RMP will be an order lower than DIII-D due to lower flow frequencies </a:t>
            </a:r>
          </a:p>
        </p:txBody>
      </p:sp>
      <p:pic>
        <p:nvPicPr>
          <p:cNvPr id="2" name="Picture 1" descr="figure_scaling_comparison_3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93" r="1"/>
          <a:stretch/>
        </p:blipFill>
        <p:spPr>
          <a:xfrm>
            <a:off x="4445000" y="995295"/>
            <a:ext cx="4295205" cy="4286344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2914344"/>
              </p:ext>
            </p:extLst>
          </p:nvPr>
        </p:nvGraphicFramePr>
        <p:xfrm>
          <a:off x="438696" y="1090086"/>
          <a:ext cx="3610323" cy="3673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2804"/>
                <a:gridCol w="1004078"/>
                <a:gridCol w="1203441"/>
              </a:tblGrid>
              <a:tr h="671016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CN" sz="2000" dirty="0" smtClean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ITER</a:t>
                      </a:r>
                      <a:endParaRPr lang="en-US" sz="2000" dirty="0" smtClean="0"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DIII-D</a:t>
                      </a:r>
                    </a:p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158115</a:t>
                      </a:r>
                      <a:endParaRPr lang="en-US" sz="2000" dirty="0"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69699"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1" i="1" dirty="0" err="1" smtClean="0">
                          <a:solidFill>
                            <a:srgbClr val="003E8C"/>
                          </a:solidFill>
                          <a:latin typeface="Century Gothic"/>
                          <a:cs typeface="Century Gothic"/>
                        </a:rPr>
                        <a:t>B</a:t>
                      </a:r>
                      <a:r>
                        <a:rPr lang="en-US" sz="2000" b="1" baseline="-25000" dirty="0" err="1" smtClean="0">
                          <a:solidFill>
                            <a:srgbClr val="003E8C"/>
                          </a:solidFill>
                          <a:latin typeface="Century Gothic"/>
                          <a:cs typeface="Century Gothic"/>
                        </a:rPr>
                        <a:t>t</a:t>
                      </a:r>
                      <a:r>
                        <a:rPr lang="en-US" sz="2000" b="1" baseline="0" dirty="0" smtClean="0">
                          <a:solidFill>
                            <a:srgbClr val="003E8C"/>
                          </a:solidFill>
                          <a:latin typeface="Century Gothic"/>
                          <a:cs typeface="Century Gothic"/>
                        </a:rPr>
                        <a:t> (T)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rgbClr val="003E8C"/>
                          </a:solidFill>
                          <a:latin typeface="Century Gothic"/>
                          <a:cs typeface="Century Gothic"/>
                        </a:rPr>
                        <a:t>5.15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rgbClr val="003E8C"/>
                          </a:solidFill>
                          <a:latin typeface="Century Gothic"/>
                          <a:cs typeface="Century Gothic"/>
                        </a:rPr>
                        <a:t>1.98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33175">
                <a:tc>
                  <a:txBody>
                    <a:bodyPr/>
                    <a:lstStyle/>
                    <a:p>
                      <a:pPr lvl="1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Wingdings" charset="0"/>
                        <a:buNone/>
                      </a:pPr>
                      <a:r>
                        <a:rPr lang="en-US" sz="2000" b="1" i="1" dirty="0" smtClean="0">
                          <a:solidFill>
                            <a:srgbClr val="FF0000"/>
                          </a:solidFill>
                          <a:latin typeface="Century Gothic"/>
                          <a:cs typeface="Century Gothic"/>
                        </a:rPr>
                        <a:t>n</a:t>
                      </a:r>
                      <a:r>
                        <a:rPr lang="en-US" sz="2000" b="1" baseline="-25000" dirty="0" smtClean="0">
                          <a:solidFill>
                            <a:srgbClr val="FF0000"/>
                          </a:solidFill>
                          <a:latin typeface="Century Gothic"/>
                          <a:cs typeface="Century Gothic"/>
                        </a:rPr>
                        <a:t>e</a:t>
                      </a:r>
                      <a:r>
                        <a:rPr lang="en-US" sz="2000" b="1" baseline="0" dirty="0" smtClean="0">
                          <a:solidFill>
                            <a:srgbClr val="FF0000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br>
                        <a:rPr lang="en-US" sz="2000" b="1" baseline="0" dirty="0" smtClean="0">
                          <a:solidFill>
                            <a:srgbClr val="FF0000"/>
                          </a:solidFill>
                          <a:latin typeface="Century Gothic"/>
                          <a:cs typeface="Century Gothic"/>
                        </a:rPr>
                      </a:br>
                      <a:r>
                        <a:rPr lang="en-US" sz="2000" b="1" baseline="0" dirty="0" smtClean="0">
                          <a:solidFill>
                            <a:srgbClr val="FF0000"/>
                          </a:solidFill>
                          <a:latin typeface="Century Gothic"/>
                          <a:cs typeface="Century Gothic"/>
                        </a:rPr>
                        <a:t>(</a:t>
                      </a:r>
                      <a:r>
                        <a:rPr lang="en-US" sz="2000" b="1" dirty="0" smtClean="0">
                          <a:solidFill>
                            <a:srgbClr val="FF0000"/>
                          </a:solidFill>
                          <a:latin typeface="Century Gothic"/>
                          <a:cs typeface="Century Gothic"/>
                        </a:rPr>
                        <a:t>10</a:t>
                      </a:r>
                      <a:r>
                        <a:rPr lang="en-US" sz="2000" b="1" baseline="30000" dirty="0" smtClean="0">
                          <a:solidFill>
                            <a:srgbClr val="FF0000"/>
                          </a:solidFill>
                          <a:latin typeface="Century Gothic"/>
                          <a:cs typeface="Century Gothic"/>
                        </a:rPr>
                        <a:t>19</a:t>
                      </a:r>
                      <a:r>
                        <a:rPr lang="en-US" sz="2000" b="1" baseline="-25000" dirty="0" smtClean="0">
                          <a:solidFill>
                            <a:srgbClr val="FF0000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lang="en-US" sz="2000" b="1" baseline="0" dirty="0" smtClean="0">
                          <a:solidFill>
                            <a:srgbClr val="FF0000"/>
                          </a:solidFill>
                          <a:latin typeface="Century Gothic"/>
                          <a:cs typeface="Century Gothic"/>
                        </a:rPr>
                        <a:t>m</a:t>
                      </a:r>
                      <a:r>
                        <a:rPr lang="en-US" sz="2000" b="1" baseline="30000" dirty="0" smtClean="0">
                          <a:solidFill>
                            <a:srgbClr val="FF0000"/>
                          </a:solidFill>
                          <a:latin typeface="Century Gothic"/>
                          <a:cs typeface="Century Gothic"/>
                        </a:rPr>
                        <a:t>-3</a:t>
                      </a:r>
                      <a:r>
                        <a:rPr lang="en-US" sz="2000" b="1" baseline="0" dirty="0" smtClean="0">
                          <a:solidFill>
                            <a:srgbClr val="FF0000"/>
                          </a:solidFill>
                          <a:latin typeface="Century Gothic"/>
                          <a:cs typeface="Century Gothic"/>
                        </a:rPr>
                        <a:t>)</a:t>
                      </a:r>
                      <a:endParaRPr lang="en-US" sz="2000" b="1" dirty="0">
                        <a:solidFill>
                          <a:srgbClr val="FF0000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1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Wingdings" charset="0"/>
                        <a:buNone/>
                      </a:pPr>
                      <a:r>
                        <a:rPr lang="en-US" sz="2000" b="1" dirty="0" smtClean="0">
                          <a:solidFill>
                            <a:srgbClr val="FF0000"/>
                          </a:solidFill>
                          <a:latin typeface="Century Gothic"/>
                          <a:cs typeface="Century Gothic"/>
                        </a:rPr>
                        <a:t>9</a:t>
                      </a:r>
                      <a:endParaRPr lang="en-US" sz="2000" b="1" dirty="0">
                        <a:solidFill>
                          <a:srgbClr val="FF0000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1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Wingdings" charset="0"/>
                        <a:buNone/>
                      </a:pPr>
                      <a:r>
                        <a:rPr lang="en-US" sz="2000" b="1" dirty="0" smtClean="0">
                          <a:solidFill>
                            <a:srgbClr val="FF0000"/>
                          </a:solidFill>
                          <a:latin typeface="Century Gothic"/>
                          <a:cs typeface="Century Gothic"/>
                        </a:rPr>
                        <a:t>3</a:t>
                      </a:r>
                      <a:endParaRPr lang="en-US" sz="2000" b="1" dirty="0">
                        <a:solidFill>
                          <a:srgbClr val="FF0000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99781"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Wingdings" charset="0"/>
                        <a:buNone/>
                        <a:tabLst/>
                        <a:defRPr/>
                      </a:pPr>
                      <a:r>
                        <a:rPr lang="en-US" sz="1800" b="1" i="1" dirty="0" err="1" smtClean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T</a:t>
                      </a:r>
                      <a:r>
                        <a:rPr lang="en-US" sz="1800" b="1" baseline="-25000" dirty="0" err="1" smtClean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e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 (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keV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1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Wingdings" charset="0"/>
                        <a:buNone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1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Wingdings" charset="0"/>
                        <a:buNone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1.5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94797">
                <a:tc>
                  <a:txBody>
                    <a:bodyPr/>
                    <a:lstStyle/>
                    <a:p>
                      <a:pPr lvl="1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Wingdings" charset="0"/>
                        <a:buNone/>
                      </a:pPr>
                      <a:r>
                        <a:rPr lang="en-US" sz="2000" b="1" i="1" dirty="0" err="1" smtClean="0">
                          <a:solidFill>
                            <a:srgbClr val="0000FF"/>
                          </a:solidFill>
                          <a:latin typeface="Century Gothic"/>
                          <a:cs typeface="Century Gothic"/>
                        </a:rPr>
                        <a:t>ω</a:t>
                      </a:r>
                      <a:r>
                        <a:rPr lang="en-US" sz="2000" b="1" i="1" baseline="-25000" dirty="0" err="1" smtClean="0">
                          <a:solidFill>
                            <a:srgbClr val="0000FF"/>
                          </a:solidFill>
                          <a:latin typeface="Century Gothic"/>
                          <a:cs typeface="Century Gothic"/>
                        </a:rPr>
                        <a:t>E</a:t>
                      </a:r>
                      <a:r>
                        <a:rPr lang="en-US" sz="2000" b="1" i="1" baseline="0" dirty="0" smtClean="0">
                          <a:solidFill>
                            <a:srgbClr val="0000FF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br>
                        <a:rPr lang="en-US" sz="2000" b="1" i="1" baseline="0" dirty="0" smtClean="0">
                          <a:solidFill>
                            <a:srgbClr val="0000FF"/>
                          </a:solidFill>
                          <a:latin typeface="Century Gothic"/>
                          <a:cs typeface="Century Gothic"/>
                        </a:rPr>
                      </a:br>
                      <a:r>
                        <a:rPr lang="en-US" sz="2000" b="1" i="0" baseline="0" dirty="0" smtClean="0">
                          <a:solidFill>
                            <a:srgbClr val="0000FF"/>
                          </a:solidFill>
                          <a:latin typeface="Century Gothic"/>
                          <a:cs typeface="Century Gothic"/>
                        </a:rPr>
                        <a:t>(</a:t>
                      </a:r>
                      <a:r>
                        <a:rPr lang="en-US" sz="2000" b="1" dirty="0" err="1" smtClean="0">
                          <a:solidFill>
                            <a:srgbClr val="0000FF"/>
                          </a:solidFill>
                          <a:latin typeface="Century Gothic"/>
                          <a:cs typeface="Century Gothic"/>
                        </a:rPr>
                        <a:t>krad</a:t>
                      </a:r>
                      <a:r>
                        <a:rPr lang="en-US" sz="2000" b="1" dirty="0" smtClean="0">
                          <a:solidFill>
                            <a:srgbClr val="0000FF"/>
                          </a:solidFill>
                          <a:latin typeface="Century Gothic"/>
                          <a:cs typeface="Century Gothic"/>
                        </a:rPr>
                        <a:t>/s</a:t>
                      </a:r>
                      <a:r>
                        <a:rPr lang="en-US" sz="2000" b="1" i="0" baseline="0" dirty="0" smtClean="0">
                          <a:solidFill>
                            <a:srgbClr val="0000FF"/>
                          </a:solidFill>
                          <a:latin typeface="Century Gothic"/>
                          <a:cs typeface="Century Gothic"/>
                        </a:rPr>
                        <a:t>)</a:t>
                      </a:r>
                      <a:endParaRPr lang="en-US" sz="2000" b="1" i="0" dirty="0" smtClean="0">
                        <a:solidFill>
                          <a:srgbClr val="0000FF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1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Wingdings" charset="0"/>
                        <a:buNone/>
                      </a:pPr>
                      <a:r>
                        <a:rPr lang="en-US" sz="2000" b="1" dirty="0" smtClean="0">
                          <a:solidFill>
                            <a:srgbClr val="0000FF"/>
                          </a:solidFill>
                          <a:latin typeface="Century Gothic"/>
                          <a:cs typeface="Century Gothic"/>
                        </a:rPr>
                        <a:t>-3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1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Wingdings" charset="0"/>
                        <a:buNone/>
                      </a:pPr>
                      <a:r>
                        <a:rPr lang="en-US" sz="2000" b="1" dirty="0" smtClean="0">
                          <a:solidFill>
                            <a:srgbClr val="0000FF"/>
                          </a:solidFill>
                          <a:latin typeface="Century Gothic"/>
                          <a:cs typeface="Century Gothic"/>
                        </a:rPr>
                        <a:t>-25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70746"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Wingdings" charset="0"/>
                        <a:buNone/>
                        <a:tabLst/>
                        <a:defRPr/>
                      </a:pPr>
                      <a:r>
                        <a:rPr lang="en-US" sz="2000" b="1" i="1" dirty="0" err="1" smtClean="0">
                          <a:solidFill>
                            <a:srgbClr val="0000FF"/>
                          </a:solidFill>
                          <a:latin typeface="Century Gothic"/>
                          <a:cs typeface="Century Gothic"/>
                        </a:rPr>
                        <a:t>ω</a:t>
                      </a:r>
                      <a:r>
                        <a:rPr lang="en-US" sz="2000" b="1" baseline="-25000" dirty="0" smtClean="0">
                          <a:solidFill>
                            <a:srgbClr val="0000FF"/>
                          </a:solidFill>
                          <a:latin typeface="Century Gothic"/>
                          <a:cs typeface="Century Gothic"/>
                        </a:rPr>
                        <a:t>*</a:t>
                      </a:r>
                      <a:r>
                        <a:rPr lang="en-US" sz="2000" b="1" i="1" baseline="-25000" dirty="0" smtClean="0">
                          <a:solidFill>
                            <a:srgbClr val="0000FF"/>
                          </a:solidFill>
                          <a:latin typeface="Century Gothic"/>
                          <a:cs typeface="Century Gothic"/>
                        </a:rPr>
                        <a:t>e</a:t>
                      </a:r>
                      <a:r>
                        <a:rPr lang="en-US" sz="2000" b="1" dirty="0" smtClean="0">
                          <a:solidFill>
                            <a:srgbClr val="0000FF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br>
                        <a:rPr lang="en-US" sz="2000" b="1" dirty="0" smtClean="0">
                          <a:solidFill>
                            <a:srgbClr val="0000FF"/>
                          </a:solidFill>
                          <a:latin typeface="Century Gothic"/>
                          <a:cs typeface="Century Gothic"/>
                        </a:rPr>
                      </a:br>
                      <a:r>
                        <a:rPr lang="en-US" sz="2000" b="1" dirty="0" smtClean="0">
                          <a:solidFill>
                            <a:srgbClr val="0000FF"/>
                          </a:solidFill>
                          <a:latin typeface="Century Gothic"/>
                          <a:cs typeface="Century Gothic"/>
                        </a:rPr>
                        <a:t>(</a:t>
                      </a:r>
                      <a:r>
                        <a:rPr lang="en-US" sz="2000" b="1" dirty="0" err="1" smtClean="0">
                          <a:solidFill>
                            <a:srgbClr val="0000FF"/>
                          </a:solidFill>
                          <a:latin typeface="Century Gothic"/>
                          <a:cs typeface="Century Gothic"/>
                        </a:rPr>
                        <a:t>krad</a:t>
                      </a:r>
                      <a:r>
                        <a:rPr lang="en-US" sz="2000" b="1" dirty="0" smtClean="0">
                          <a:solidFill>
                            <a:srgbClr val="0000FF"/>
                          </a:solidFill>
                          <a:latin typeface="Century Gothic"/>
                          <a:cs typeface="Century Gothic"/>
                        </a:rPr>
                        <a:t>/s)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1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Wingdings" charset="0"/>
                        <a:buNone/>
                      </a:pPr>
                      <a:r>
                        <a:rPr lang="en-US" sz="2000" b="1" dirty="0" smtClean="0">
                          <a:solidFill>
                            <a:srgbClr val="0000FF"/>
                          </a:solidFill>
                          <a:latin typeface="Century Gothic"/>
                          <a:cs typeface="Century Gothic"/>
                        </a:rPr>
                        <a:t>-3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1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Wingdings" charset="0"/>
                        <a:buNone/>
                      </a:pPr>
                      <a:r>
                        <a:rPr lang="en-US" sz="2000" b="1" dirty="0" smtClean="0">
                          <a:solidFill>
                            <a:srgbClr val="0000FF"/>
                          </a:solidFill>
                          <a:latin typeface="Century Gothic"/>
                          <a:cs typeface="Century Gothic"/>
                        </a:rPr>
                        <a:t>-40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819" y="4946760"/>
            <a:ext cx="3505200" cy="40005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5302250" y="3852333"/>
            <a:ext cx="1301750" cy="53975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478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40</a:t>
            </a:r>
            <a:endParaRPr lang="en-US" dirty="0"/>
          </a:p>
        </p:txBody>
      </p:sp>
      <p:sp>
        <p:nvSpPr>
          <p:cNvPr id="6" name="Shape 106"/>
          <p:cNvSpPr txBox="1">
            <a:spLocks noGrp="1"/>
          </p:cNvSpPr>
          <p:nvPr>
            <p:ph type="title"/>
          </p:nvPr>
        </p:nvSpPr>
        <p:spPr>
          <a:xfrm>
            <a:off x="311700" y="43561"/>
            <a:ext cx="8782554" cy="7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2400" dirty="0" smtClean="0">
                <a:latin typeface="Century Gothic"/>
                <a:cs typeface="Century Gothic"/>
              </a:rPr>
              <a:t>The much lower rotation and diamagnetic drift frequency in ITER leads to the lower field penetration threshold</a:t>
            </a:r>
            <a:endParaRPr sz="2400" dirty="0">
              <a:latin typeface="Century Gothic"/>
              <a:cs typeface="Century Gothic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38675" y="1102114"/>
            <a:ext cx="8586742" cy="1205047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1200"/>
              </a:spcBef>
              <a:buSzPct val="140000"/>
              <a:buFont typeface="Arial"/>
              <a:buChar char="•"/>
            </a:pPr>
            <a:r>
              <a:rPr lang="en-US" sz="1800" dirty="0">
                <a:solidFill>
                  <a:schemeClr val="tx1"/>
                </a:solidFill>
                <a:latin typeface="Century Gothic"/>
                <a:cs typeface="Century Gothic"/>
              </a:rPr>
              <a:t>Our conclusions for edge resonant field penetration consistent with core locked mode studies for ITER  </a:t>
            </a:r>
            <a:br>
              <a:rPr lang="en-US" sz="1800" dirty="0">
                <a:solidFill>
                  <a:schemeClr val="tx1"/>
                </a:solidFill>
                <a:latin typeface="Century Gothic"/>
                <a:cs typeface="Century Gothic"/>
              </a:rPr>
            </a:br>
            <a:r>
              <a:rPr lang="en-US" sz="1800" dirty="0">
                <a:solidFill>
                  <a:srgbClr val="0000FF"/>
                </a:solidFill>
                <a:latin typeface="Century Gothic"/>
                <a:cs typeface="Century Gothic"/>
              </a:rPr>
              <a:t>[</a:t>
            </a:r>
            <a:r>
              <a:rPr lang="en-US" altLang="zh-CN" sz="1800" dirty="0">
                <a:solidFill>
                  <a:srgbClr val="0000FF"/>
                </a:solidFill>
                <a:latin typeface="Century Gothic"/>
                <a:cs typeface="Century Gothic"/>
              </a:rPr>
              <a:t>R.J. La </a:t>
            </a:r>
            <a:r>
              <a:rPr lang="en-US" altLang="zh-CN" sz="1800" dirty="0" err="1">
                <a:solidFill>
                  <a:srgbClr val="0000FF"/>
                </a:solidFill>
                <a:latin typeface="Century Gothic"/>
                <a:cs typeface="Century Gothic"/>
              </a:rPr>
              <a:t>Haye</a:t>
            </a:r>
            <a:r>
              <a:rPr lang="en-US" sz="1800" dirty="0">
                <a:solidFill>
                  <a:srgbClr val="0000FF"/>
                </a:solidFill>
                <a:latin typeface="Century Gothic"/>
                <a:cs typeface="Century Gothic"/>
              </a:rPr>
              <a:t>, et al., </a:t>
            </a:r>
            <a:r>
              <a:rPr lang="en-US" altLang="zh-CN" sz="1800" dirty="0">
                <a:solidFill>
                  <a:srgbClr val="0000FF"/>
                </a:solidFill>
                <a:latin typeface="Century Gothic"/>
                <a:cs typeface="Century Gothic"/>
              </a:rPr>
              <a:t>Phys. Fluids B</a:t>
            </a:r>
            <a:r>
              <a:rPr lang="en-US" sz="1800" dirty="0">
                <a:solidFill>
                  <a:srgbClr val="0000FF"/>
                </a:solidFill>
                <a:latin typeface="Century Gothic"/>
                <a:cs typeface="Century Gothic"/>
              </a:rPr>
              <a:t> 4, 2098 (1992)]</a:t>
            </a:r>
          </a:p>
          <a:p>
            <a:pPr marL="101600" indent="0">
              <a:lnSpc>
                <a:spcPct val="100000"/>
              </a:lnSpc>
              <a:spcBef>
                <a:spcPts val="1200"/>
              </a:spcBef>
              <a:buNone/>
            </a:pPr>
            <a:endParaRPr lang="en-US" altLang="zh-CN" sz="1800" dirty="0">
              <a:latin typeface="Century Gothic"/>
              <a:cs typeface="Century Gothic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465" y="2357114"/>
            <a:ext cx="7483660" cy="374183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544766" y="5120912"/>
            <a:ext cx="3487984" cy="424756"/>
          </a:xfrm>
          <a:prstGeom prst="rect">
            <a:avLst/>
          </a:prstGeom>
          <a:noFill/>
          <a:ln w="2540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238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41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4346674"/>
              </p:ext>
            </p:extLst>
          </p:nvPr>
        </p:nvGraphicFramePr>
        <p:xfrm>
          <a:off x="751591" y="1397532"/>
          <a:ext cx="7754158" cy="23418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6223"/>
                <a:gridCol w="1585646"/>
                <a:gridCol w="438885"/>
                <a:gridCol w="806981"/>
                <a:gridCol w="792824"/>
                <a:gridCol w="835295"/>
                <a:gridCol w="806982"/>
                <a:gridCol w="792823"/>
                <a:gridCol w="788499"/>
              </a:tblGrid>
              <a:tr h="627249"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rgbClr val="000000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000000"/>
                          </a:solidFill>
                          <a:latin typeface="Century Gothic"/>
                          <a:cs typeface="Century Gothic"/>
                        </a:rPr>
                        <a:t>TM1</a:t>
                      </a:r>
                    </a:p>
                    <a:p>
                      <a:pPr algn="ctr"/>
                      <a:r>
                        <a:rPr lang="en-US" sz="1800" dirty="0" smtClean="0">
                          <a:solidFill>
                            <a:srgbClr val="000000"/>
                          </a:solidFill>
                          <a:latin typeface="Century Gothic"/>
                          <a:cs typeface="Century Gothic"/>
                        </a:rPr>
                        <a:t>Island width</a:t>
                      </a:r>
                      <a:endParaRPr lang="en-US" sz="1800" dirty="0">
                        <a:solidFill>
                          <a:srgbClr val="000000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rgbClr val="000000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000000"/>
                          </a:solidFill>
                          <a:latin typeface="Century Gothic"/>
                          <a:cs typeface="Century Gothic"/>
                        </a:rPr>
                        <a:t>LFS</a:t>
                      </a:r>
                      <a:r>
                        <a:rPr lang="en-US" sz="1800" baseline="0" dirty="0" smtClean="0">
                          <a:solidFill>
                            <a:srgbClr val="000000"/>
                          </a:solidFill>
                          <a:latin typeface="Century Gothic"/>
                          <a:cs typeface="Century Gothic"/>
                        </a:rPr>
                        <a:t> midplane</a:t>
                      </a:r>
                      <a:endParaRPr lang="en-US" sz="1800" dirty="0">
                        <a:solidFill>
                          <a:srgbClr val="000000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latin typeface="Century Gothic"/>
                          <a:cs typeface="Century Gothic"/>
                        </a:rPr>
                        <a:t>Averaged</a:t>
                      </a:r>
                      <a:r>
                        <a:rPr lang="en-US" sz="1800" baseline="0" dirty="0" smtClean="0">
                          <a:solidFill>
                            <a:srgbClr val="000000"/>
                          </a:solidFill>
                          <a:latin typeface="Century Gothic"/>
                          <a:cs typeface="Century Gothic"/>
                        </a:rPr>
                        <a:t> minor radius</a:t>
                      </a:r>
                      <a:endParaRPr lang="en-US" sz="1800" dirty="0" smtClean="0">
                        <a:solidFill>
                          <a:srgbClr val="000000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latin typeface="Century Gothic"/>
                          <a:cs typeface="Century Gothic"/>
                        </a:rPr>
                        <a:t>Ion</a:t>
                      </a:r>
                      <a:r>
                        <a:rPr lang="en-US" sz="1800" baseline="0" dirty="0" smtClean="0">
                          <a:solidFill>
                            <a:srgbClr val="000000"/>
                          </a:solidFill>
                          <a:latin typeface="Century Gothic"/>
                          <a:cs typeface="Century Gothic"/>
                        </a:rPr>
                        <a:t> orbit width</a:t>
                      </a:r>
                      <a:endParaRPr lang="en-US" sz="1800" dirty="0" smtClean="0">
                        <a:solidFill>
                          <a:srgbClr val="000000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7309"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Century Gothic"/>
                        <a:cs typeface="Century Gothic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0000"/>
                          </a:solidFill>
                          <a:latin typeface="Century Gothic"/>
                          <a:cs typeface="Century Gothic"/>
                        </a:rPr>
                        <a:t>W (</a:t>
                      </a:r>
                      <a:r>
                        <a:rPr lang="en-US" sz="2000" b="1" dirty="0" err="1" smtClean="0">
                          <a:solidFill>
                            <a:srgbClr val="000000"/>
                          </a:solidFill>
                          <a:latin typeface="Lucida Grande"/>
                          <a:ea typeface="Lucida Grande"/>
                          <a:cs typeface="Lucida Grande"/>
                        </a:rPr>
                        <a:t>ψ</a:t>
                      </a:r>
                      <a:r>
                        <a:rPr lang="en-US" sz="2000" b="1" i="0" u="none" strike="noStrike" cap="none" baseline="-25000" dirty="0" err="1" smtClean="0">
                          <a:solidFill>
                            <a:srgbClr val="000000"/>
                          </a:solidFill>
                          <a:latin typeface="Century Gothic"/>
                          <a:ea typeface="+mn-ea"/>
                          <a:cs typeface="Century Gothic"/>
                          <a:sym typeface="Arial"/>
                        </a:rPr>
                        <a:t>N</a:t>
                      </a:r>
                      <a:r>
                        <a:rPr lang="en-US" sz="2000" b="1" i="0" u="none" strike="noStrike" cap="none" baseline="0" dirty="0" smtClean="0">
                          <a:solidFill>
                            <a:srgbClr val="000000"/>
                          </a:solidFill>
                          <a:latin typeface="Century Gothic"/>
                          <a:ea typeface="+mn-ea"/>
                          <a:cs typeface="Century Gothic"/>
                          <a:sym typeface="Arial"/>
                        </a:rPr>
                        <a:t>%</a:t>
                      </a:r>
                      <a:r>
                        <a:rPr lang="en-US" sz="2000" b="1" dirty="0" smtClean="0">
                          <a:solidFill>
                            <a:srgbClr val="000000"/>
                          </a:solidFill>
                          <a:latin typeface="Century Gothic"/>
                          <a:cs typeface="Century Gothic"/>
                        </a:rPr>
                        <a:t>)</a:t>
                      </a:r>
                      <a:endParaRPr lang="en-US" sz="2000" b="1" dirty="0">
                        <a:solidFill>
                          <a:srgbClr val="000000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rgbClr val="000000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0000"/>
                          </a:solidFill>
                          <a:latin typeface="Century Gothic"/>
                          <a:cs typeface="Century Gothic"/>
                        </a:rPr>
                        <a:t>r </a:t>
                      </a:r>
                      <a:endParaRPr lang="en-US" sz="2000" b="1" dirty="0">
                        <a:solidFill>
                          <a:srgbClr val="000000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u="none" strike="noStrike" cap="none" dirty="0" smtClean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Century Gothic"/>
                          <a:sym typeface="Arial"/>
                        </a:rPr>
                        <a:t>W</a:t>
                      </a:r>
                      <a:r>
                        <a:rPr lang="en-US" sz="2000" b="1" dirty="0" smtClean="0">
                          <a:solidFill>
                            <a:srgbClr val="000000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endParaRPr lang="en-US" sz="2000" b="1" i="0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+mn-ea"/>
                        <a:cs typeface="Century Gothic"/>
                        <a:sym typeface="Arial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0000"/>
                          </a:solidFill>
                          <a:latin typeface="Century Gothic"/>
                          <a:cs typeface="Century Gothic"/>
                        </a:rPr>
                        <a:t>r </a:t>
                      </a:r>
                      <a:endParaRPr lang="en-US" sz="2000" b="1" dirty="0">
                        <a:solidFill>
                          <a:srgbClr val="000000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u="none" strike="noStrike" cap="none" dirty="0" smtClean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Century Gothic"/>
                          <a:sym typeface="Arial"/>
                        </a:rPr>
                        <a:t>W</a:t>
                      </a:r>
                      <a:r>
                        <a:rPr lang="en-US" sz="2000" b="1" dirty="0" smtClean="0">
                          <a:solidFill>
                            <a:srgbClr val="000000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endParaRPr lang="en-US" sz="2000" b="1" i="0" u="none" strike="noStrike" cap="none" dirty="0">
                        <a:solidFill>
                          <a:schemeClr val="tx1"/>
                        </a:solidFill>
                        <a:latin typeface="Century Gothic"/>
                        <a:ea typeface="+mn-ea"/>
                        <a:cs typeface="Century Gothic"/>
                        <a:sym typeface="Arial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000000"/>
                          </a:solidFill>
                          <a:latin typeface="Century Gothic"/>
                          <a:cs typeface="Century Gothic"/>
                        </a:rPr>
                        <a:t>Δ</a:t>
                      </a:r>
                      <a:r>
                        <a:rPr lang="en-US" sz="2000" b="1" i="1" dirty="0" err="1" smtClean="0">
                          <a:solidFill>
                            <a:srgbClr val="000000"/>
                          </a:solidFill>
                          <a:latin typeface="Century Gothic"/>
                          <a:cs typeface="Century Gothic"/>
                        </a:rPr>
                        <a:t>r</a:t>
                      </a:r>
                      <a:r>
                        <a:rPr lang="en-US" sz="2000" b="1" dirty="0" smtClean="0">
                          <a:solidFill>
                            <a:srgbClr val="000000"/>
                          </a:solidFill>
                          <a:latin typeface="Century Gothic"/>
                          <a:cs typeface="Century Gothic"/>
                        </a:rPr>
                        <a:t>  </a:t>
                      </a:r>
                      <a:endParaRPr lang="en-US" sz="2000" b="1" dirty="0">
                        <a:solidFill>
                          <a:srgbClr val="000000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2000" i="1" dirty="0" smtClean="0">
                          <a:latin typeface="Century Gothic"/>
                          <a:ea typeface="Lucida Grande"/>
                          <a:cs typeface="Century Gothic"/>
                        </a:rPr>
                        <a:t>ρ</a:t>
                      </a:r>
                      <a:r>
                        <a:rPr lang="el-GR" sz="2000" b="1" baseline="-25000" dirty="0" smtClean="0">
                          <a:solidFill>
                            <a:srgbClr val="000000"/>
                          </a:solidFill>
                          <a:latin typeface="Century Gothic"/>
                          <a:cs typeface="Century Gothic"/>
                        </a:rPr>
                        <a:t>i</a:t>
                      </a:r>
                      <a:r>
                        <a:rPr lang="en-US" sz="2000" b="1" dirty="0" smtClean="0">
                          <a:solidFill>
                            <a:srgbClr val="000000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endParaRPr lang="en-US" sz="2000" b="1" dirty="0">
                        <a:solidFill>
                          <a:srgbClr val="000000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2724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 smtClean="0">
                          <a:latin typeface="Century Gothic"/>
                          <a:cs typeface="Century Gothic"/>
                        </a:rPr>
                        <a:t>9</a:t>
                      </a:r>
                      <a:r>
                        <a:rPr lang="en-US" sz="2400" b="1" dirty="0" smtClean="0">
                          <a:latin typeface="Century Gothic"/>
                          <a:cs typeface="Century Gothic"/>
                        </a:rPr>
                        <a:t>/</a:t>
                      </a:r>
                      <a:r>
                        <a:rPr lang="en-US" altLang="zh-CN" sz="2400" b="1" dirty="0" smtClean="0">
                          <a:latin typeface="Century Gothic"/>
                          <a:cs typeface="Century Gothic"/>
                        </a:rPr>
                        <a:t>3</a:t>
                      </a:r>
                      <a:endParaRPr lang="en-US" sz="2400" b="1" dirty="0">
                        <a:latin typeface="Century Gothic"/>
                        <a:cs typeface="Century Gothic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latin typeface="Century Gothic"/>
                          <a:cs typeface="Century Gothic"/>
                        </a:rPr>
                        <a:t>0.8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000" b="1" dirty="0" smtClean="0">
                        <a:latin typeface="Century Gothic"/>
                        <a:cs typeface="Century Gothic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CN" sz="2000" b="1" dirty="0" smtClean="0">
                          <a:latin typeface="Century Gothic"/>
                          <a:cs typeface="Century Gothic"/>
                        </a:rPr>
                        <a:t>172</a:t>
                      </a:r>
                      <a:endParaRPr lang="en-US" sz="2000" b="1" dirty="0" smtClean="0">
                        <a:latin typeface="Century Gothic"/>
                        <a:cs typeface="Century Gothic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CN" sz="2000" b="1" dirty="0" smtClean="0">
                          <a:latin typeface="Century Gothic"/>
                          <a:cs typeface="Century Gothic"/>
                        </a:rPr>
                        <a:t>1.0</a:t>
                      </a:r>
                      <a:endParaRPr lang="en-US" sz="2000" b="1" dirty="0" smtClean="0">
                        <a:latin typeface="Century Gothic"/>
                        <a:cs typeface="Century Gothic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CN" sz="2000" b="1" dirty="0" smtClean="0">
                          <a:latin typeface="Century Gothic"/>
                          <a:cs typeface="Century Gothic"/>
                        </a:rPr>
                        <a:t>316</a:t>
                      </a:r>
                      <a:endParaRPr lang="en-US" sz="2000" b="1" dirty="0" smtClean="0">
                        <a:latin typeface="Century Gothic"/>
                        <a:cs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CN" sz="2000" b="1" dirty="0" smtClean="0">
                          <a:solidFill>
                            <a:srgbClr val="FFFF00"/>
                          </a:solidFill>
                          <a:latin typeface="Century Gothic"/>
                          <a:cs typeface="Century Gothic"/>
                        </a:rPr>
                        <a:t>4.0</a:t>
                      </a:r>
                      <a:endParaRPr lang="en-US" sz="2000" b="1" dirty="0" smtClean="0">
                        <a:solidFill>
                          <a:srgbClr val="FFFF00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CN" sz="2000" b="1" dirty="0" smtClean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0.72</a:t>
                      </a:r>
                      <a:endParaRPr lang="en-US" sz="2000" b="1" dirty="0" smtClean="0">
                        <a:solidFill>
                          <a:srgbClr val="FFFFFF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D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latin typeface="Century Gothic"/>
                          <a:cs typeface="Century Gothic"/>
                        </a:rPr>
                        <a:t>0.</a:t>
                      </a:r>
                      <a:r>
                        <a:rPr lang="en-US" altLang="zh-CN" sz="2000" b="1" dirty="0" smtClean="0">
                          <a:latin typeface="Century Gothic"/>
                          <a:cs typeface="Century Gothic"/>
                        </a:rPr>
                        <a:t>24</a:t>
                      </a:r>
                      <a:endParaRPr lang="en-US" sz="2000" b="1" dirty="0" smtClean="0">
                        <a:latin typeface="Century Gothic"/>
                        <a:cs typeface="Century Gothic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2724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Century Gothic"/>
                          <a:cs typeface="Century Gothic"/>
                        </a:rPr>
                        <a:t>11/</a:t>
                      </a:r>
                      <a:r>
                        <a:rPr lang="en-US" altLang="zh-CN" sz="2400" b="1" dirty="0" smtClean="0">
                          <a:latin typeface="Century Gothic"/>
                          <a:cs typeface="Century Gothic"/>
                        </a:rPr>
                        <a:t>3</a:t>
                      </a:r>
                      <a:endParaRPr lang="en-US" sz="2400" b="1" dirty="0">
                        <a:latin typeface="Century Gothic"/>
                        <a:cs typeface="Century Gothic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CN" sz="2000" b="1" dirty="0" smtClean="0">
                          <a:latin typeface="Century Gothic"/>
                          <a:cs typeface="Century Gothic"/>
                        </a:rPr>
                        <a:t>0.5</a:t>
                      </a:r>
                      <a:endParaRPr lang="en-US" sz="2000" b="1" dirty="0" smtClean="0">
                        <a:latin typeface="Century Gothic"/>
                        <a:cs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000" b="1" dirty="0" smtClean="0">
                        <a:latin typeface="Century Gothic"/>
                        <a:cs typeface="Century Gothic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CN" sz="2000" b="1" dirty="0" smtClean="0">
                          <a:latin typeface="Century Gothic"/>
                          <a:cs typeface="Century Gothic"/>
                        </a:rPr>
                        <a:t>178</a:t>
                      </a:r>
                      <a:endParaRPr lang="en-US" sz="2000" b="1" dirty="0" smtClean="0">
                        <a:latin typeface="Century Gothic"/>
                        <a:cs typeface="Century Gothic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latin typeface="Century Gothic"/>
                          <a:cs typeface="Century Gothic"/>
                        </a:rPr>
                        <a:t>0.</a:t>
                      </a:r>
                      <a:r>
                        <a:rPr lang="en-US" altLang="zh-CN" sz="2000" b="1" dirty="0" smtClean="0">
                          <a:latin typeface="Century Gothic"/>
                          <a:cs typeface="Century Gothic"/>
                        </a:rPr>
                        <a:t>6</a:t>
                      </a:r>
                      <a:endParaRPr lang="en-US" sz="2000" b="1" dirty="0" smtClean="0">
                        <a:latin typeface="Century Gothic"/>
                        <a:cs typeface="Century Gothic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CN" sz="2000" b="1" dirty="0" smtClean="0">
                          <a:latin typeface="Century Gothic"/>
                          <a:cs typeface="Century Gothic"/>
                        </a:rPr>
                        <a:t>348</a:t>
                      </a:r>
                      <a:endParaRPr lang="en-US" sz="2000" b="1" dirty="0" smtClean="0">
                        <a:latin typeface="Century Gothic"/>
                        <a:cs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CN" sz="2000" b="1" dirty="0" smtClean="0">
                          <a:solidFill>
                            <a:srgbClr val="FFFF00"/>
                          </a:solidFill>
                          <a:latin typeface="Century Gothic"/>
                          <a:cs typeface="Century Gothic"/>
                        </a:rPr>
                        <a:t>3</a:t>
                      </a:r>
                      <a:endParaRPr lang="en-US" sz="2000" b="1" dirty="0" smtClean="0">
                        <a:solidFill>
                          <a:srgbClr val="FFFF00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1" i="0" u="none" strike="noStrike" cap="none" dirty="0" smtClean="0">
                          <a:solidFill>
                            <a:srgbClr val="FFFFFF"/>
                          </a:solidFill>
                          <a:latin typeface="Century Gothic"/>
                          <a:ea typeface="+mn-ea"/>
                          <a:cs typeface="Century Gothic"/>
                          <a:sym typeface="Arial"/>
                        </a:rPr>
                        <a:t>0.</a:t>
                      </a:r>
                      <a:r>
                        <a:rPr lang="en-US" altLang="zh-CN" sz="2000" b="1" i="0" u="none" strike="noStrike" cap="none" dirty="0" smtClean="0">
                          <a:solidFill>
                            <a:srgbClr val="FFFFFF"/>
                          </a:solidFill>
                          <a:latin typeface="Century Gothic"/>
                          <a:ea typeface="+mn-ea"/>
                          <a:cs typeface="Century Gothic"/>
                          <a:sym typeface="Arial"/>
                        </a:rPr>
                        <a:t>2</a:t>
                      </a:r>
                      <a:endParaRPr lang="en-US" sz="2000" b="1" i="0" u="none" strike="noStrike" cap="none" dirty="0" smtClean="0">
                        <a:solidFill>
                          <a:srgbClr val="FFFFFF"/>
                        </a:solidFill>
                        <a:latin typeface="Century Gothic"/>
                        <a:ea typeface="+mn-ea"/>
                        <a:cs typeface="Century Gothic"/>
                        <a:sym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D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latin typeface="Century Gothic"/>
                          <a:cs typeface="Century Gothic"/>
                        </a:rPr>
                        <a:t>0.</a:t>
                      </a:r>
                      <a:r>
                        <a:rPr lang="en-US" altLang="zh-CN" sz="2000" b="1" dirty="0" smtClean="0">
                          <a:latin typeface="Century Gothic"/>
                          <a:cs typeface="Century Gothic"/>
                        </a:rPr>
                        <a:t>05</a:t>
                      </a:r>
                      <a:endParaRPr lang="en-US" sz="2000" b="1" dirty="0" smtClean="0">
                        <a:latin typeface="Century Gothic"/>
                        <a:cs typeface="Century Gothic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Shape 106"/>
          <p:cNvSpPr txBox="1">
            <a:spLocks noGrp="1"/>
          </p:cNvSpPr>
          <p:nvPr>
            <p:ph type="title"/>
          </p:nvPr>
        </p:nvSpPr>
        <p:spPr>
          <a:xfrm>
            <a:off x="311700" y="43561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altLang="zh-CN" dirty="0" smtClean="0">
                <a:latin typeface="Century Gothic"/>
                <a:cs typeface="Century Gothic"/>
              </a:rPr>
              <a:t>Small</a:t>
            </a:r>
            <a:r>
              <a:rPr lang="zh-CN" altLang="en-US" dirty="0" smtClean="0">
                <a:latin typeface="Century Gothic"/>
                <a:cs typeface="Century Gothic"/>
              </a:rPr>
              <a:t>e</a:t>
            </a:r>
            <a:r>
              <a:rPr lang="en-US" altLang="zh-CN" dirty="0" smtClean="0">
                <a:latin typeface="Century Gothic"/>
                <a:cs typeface="Century Gothic"/>
              </a:rPr>
              <a:t>r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island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width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at penetration threshold will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cause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less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main ion density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pump-out in ITER </a:t>
            </a:r>
            <a:endParaRPr dirty="0">
              <a:latin typeface="Century Gothic"/>
              <a:cs typeface="Century Gothic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483975" y="1049225"/>
            <a:ext cx="10893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800" b="1" dirty="0" smtClean="0">
                <a:solidFill>
                  <a:schemeClr val="tx1"/>
                </a:solidFill>
                <a:latin typeface="Century Gothic"/>
                <a:cs typeface="Century Gothic"/>
              </a:rPr>
              <a:t>Unit: cm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311700" y="3883366"/>
            <a:ext cx="8736346" cy="1722331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altLang="zh-CN" dirty="0" smtClean="0">
                <a:latin typeface="Century Gothic"/>
                <a:cs typeface="Century Gothic"/>
              </a:rPr>
              <a:t>Lower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penetration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threshold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leads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to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smaller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island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width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and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less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density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pump-out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endParaRPr lang="en-US" altLang="zh-CN" dirty="0" smtClean="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zh-CN" altLang="zh-CN" dirty="0" smtClean="0">
                <a:latin typeface="Century Gothic"/>
                <a:cs typeface="Century Gothic"/>
              </a:rPr>
              <a:t>I</a:t>
            </a:r>
            <a:r>
              <a:rPr lang="en-US" altLang="zh-CN" dirty="0" smtClean="0">
                <a:latin typeface="Century Gothic"/>
                <a:cs typeface="Century Gothic"/>
              </a:rPr>
              <a:t>on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orbit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width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is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even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smaller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than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island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width</a:t>
            </a:r>
            <a:endParaRPr lang="en-US" dirty="0" smtClean="0">
              <a:latin typeface="Century Gothic"/>
              <a:cs typeface="Century Gothic"/>
              <a:sym typeface="Wingdings"/>
            </a:endParaRPr>
          </a:p>
          <a:p>
            <a:pPr marL="640080" lvl="1" indent="-274320">
              <a:lnSpc>
                <a:spcPct val="100000"/>
              </a:lnSpc>
              <a:spcBef>
                <a:spcPts val="600"/>
              </a:spcBef>
              <a:buFont typeface="Wingdings" charset="0"/>
              <a:buChar char="à"/>
            </a:pPr>
            <a:r>
              <a:rPr lang="en-US" altLang="zh-CN" dirty="0" smtClean="0">
                <a:latin typeface="Century Gothic"/>
                <a:cs typeface="Century Gothic"/>
                <a:sym typeface="Wingdings"/>
              </a:rPr>
              <a:t>TM1</a:t>
            </a:r>
            <a:r>
              <a:rPr lang="zh-CN" altLang="en-US" dirty="0" smtClean="0">
                <a:latin typeface="Century Gothic"/>
                <a:cs typeface="Century Gothic"/>
                <a:sym typeface="Wingdings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  <a:sym typeface="Wingdings"/>
              </a:rPr>
              <a:t>model</a:t>
            </a:r>
            <a:r>
              <a:rPr lang="zh-CN" altLang="en-US" dirty="0" smtClean="0">
                <a:latin typeface="Century Gothic"/>
                <a:cs typeface="Century Gothic"/>
                <a:sym typeface="Wingdings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  <a:sym typeface="Wingdings"/>
              </a:rPr>
              <a:t>should</a:t>
            </a:r>
            <a:r>
              <a:rPr lang="zh-CN" altLang="en-US" dirty="0" smtClean="0">
                <a:latin typeface="Century Gothic"/>
                <a:cs typeface="Century Gothic"/>
                <a:sym typeface="Wingdings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  <a:sym typeface="Wingdings"/>
              </a:rPr>
              <a:t>work</a:t>
            </a:r>
            <a:r>
              <a:rPr lang="zh-CN" altLang="en-US" dirty="0" smtClean="0">
                <a:latin typeface="Century Gothic"/>
                <a:cs typeface="Century Gothic"/>
                <a:sym typeface="Wingdings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  <a:sym typeface="Wingdings"/>
              </a:rPr>
              <a:t>better</a:t>
            </a:r>
            <a:r>
              <a:rPr lang="zh-CN" altLang="en-US" dirty="0" smtClean="0">
                <a:latin typeface="Century Gothic"/>
                <a:cs typeface="Century Gothic"/>
                <a:sym typeface="Wingdings"/>
              </a:rPr>
              <a:t> </a:t>
            </a:r>
            <a:r>
              <a:rPr lang="zh-CN" altLang="zh-CN" dirty="0" smtClean="0">
                <a:latin typeface="Century Gothic"/>
                <a:cs typeface="Century Gothic"/>
                <a:sym typeface="Wingdings"/>
              </a:rPr>
              <a:t>i</a:t>
            </a:r>
            <a:r>
              <a:rPr lang="en-US" altLang="zh-CN" dirty="0" smtClean="0">
                <a:latin typeface="Century Gothic"/>
                <a:cs typeface="Century Gothic"/>
                <a:sym typeface="Wingdings"/>
              </a:rPr>
              <a:t>n</a:t>
            </a:r>
            <a:r>
              <a:rPr lang="zh-CN" altLang="en-US" dirty="0" smtClean="0">
                <a:latin typeface="Century Gothic"/>
                <a:cs typeface="Century Gothic"/>
                <a:sym typeface="Wingdings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  <a:sym typeface="Wingdings"/>
              </a:rPr>
              <a:t>ITER</a:t>
            </a:r>
            <a:r>
              <a:rPr lang="zh-CN" altLang="en-US" dirty="0" smtClean="0">
                <a:latin typeface="Century Gothic"/>
                <a:cs typeface="Century Gothic"/>
                <a:sym typeface="Wingdings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  <a:sym typeface="Wingdings"/>
              </a:rPr>
              <a:t>parameters than</a:t>
            </a:r>
            <a:r>
              <a:rPr lang="zh-CN" altLang="en-US" dirty="0" smtClean="0">
                <a:latin typeface="Century Gothic"/>
                <a:cs typeface="Century Gothic"/>
                <a:sym typeface="Wingdings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  <a:sym typeface="Wingdings"/>
              </a:rPr>
              <a:t>DIII-D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altLang="zh-CN" u="sng" dirty="0" smtClean="0">
                <a:latin typeface="Century Gothic"/>
                <a:cs typeface="Century Gothic"/>
                <a:sym typeface="Wingdings"/>
              </a:rPr>
              <a:t>TM1 simulation does not address impurity transport</a:t>
            </a:r>
            <a:endParaRPr lang="en-US" u="sng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862003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entury Gothic"/>
                <a:cs typeface="Century Gothic"/>
              </a:rPr>
              <a:t>Outline</a:t>
            </a:r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131195" y="974813"/>
            <a:ext cx="9012805" cy="4992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000"/>
              <a:buFont typeface="Questrial"/>
              <a:buChar char="●"/>
              <a:defRPr sz="2000" b="1" i="0" u="none" strike="noStrike" cap="none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C4587"/>
              </a:buClr>
              <a:buSzPts val="1800"/>
              <a:buFont typeface="Questrial"/>
              <a:buChar char="—"/>
              <a:defRPr sz="1800" b="0" i="0" u="none" strike="noStrike" cap="none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302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C4587"/>
              </a:buClr>
              <a:buSzPts val="1600"/>
              <a:buFont typeface="Questrial"/>
              <a:buChar char="●"/>
              <a:defRPr sz="1600" b="0" i="0" u="none" strike="noStrike" cap="none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estrial"/>
              <a:buChar char="○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estrial"/>
              <a:buChar char="○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estrial"/>
              <a:buChar char="○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estrial"/>
              <a:buChar char="○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estrial"/>
              <a:buChar char="○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Questrial"/>
              <a:buChar char="○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400" dirty="0">
                <a:solidFill>
                  <a:schemeClr val="tx1"/>
                </a:solidFill>
                <a:latin typeface="Century Gothic"/>
                <a:cs typeface="Century Gothic"/>
              </a:rPr>
              <a:t>Introduction of non-linear MHD code-TM1 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altLang="zh-CN" sz="2400" dirty="0">
                <a:latin typeface="Century Gothic"/>
                <a:cs typeface="Century Gothic"/>
              </a:rPr>
              <a:t>ELM</a:t>
            </a:r>
            <a:r>
              <a:rPr lang="zh-CN" altLang="en-US" sz="2400" dirty="0">
                <a:latin typeface="Century Gothic"/>
                <a:cs typeface="Century Gothic"/>
              </a:rPr>
              <a:t> </a:t>
            </a:r>
            <a:r>
              <a:rPr lang="en-US" altLang="zh-CN" sz="2400" dirty="0">
                <a:latin typeface="Century Gothic"/>
                <a:cs typeface="Century Gothic"/>
              </a:rPr>
              <a:t>suppression</a:t>
            </a:r>
            <a:r>
              <a:rPr lang="zh-CN" altLang="en-US" sz="2400" dirty="0">
                <a:latin typeface="Century Gothic"/>
                <a:cs typeface="Century Gothic"/>
              </a:rPr>
              <a:t> </a:t>
            </a:r>
            <a:r>
              <a:rPr lang="en-US" altLang="zh-CN" sz="2400" dirty="0">
                <a:latin typeface="Century Gothic"/>
                <a:cs typeface="Century Gothic"/>
              </a:rPr>
              <a:t>versus</a:t>
            </a:r>
            <a:r>
              <a:rPr lang="zh-CN" altLang="en-US" sz="2400" dirty="0">
                <a:latin typeface="Century Gothic"/>
                <a:cs typeface="Century Gothic"/>
              </a:rPr>
              <a:t> </a:t>
            </a:r>
            <a:r>
              <a:rPr lang="en-US" altLang="zh-CN" sz="2400" dirty="0">
                <a:latin typeface="Century Gothic"/>
                <a:cs typeface="Century Gothic"/>
              </a:rPr>
              <a:t>edge</a:t>
            </a:r>
            <a:r>
              <a:rPr lang="zh-CN" altLang="en-US" sz="2400" dirty="0">
                <a:latin typeface="Century Gothic"/>
                <a:cs typeface="Century Gothic"/>
              </a:rPr>
              <a:t> </a:t>
            </a:r>
            <a:r>
              <a:rPr lang="en-US" altLang="zh-CN" sz="2400" dirty="0">
                <a:latin typeface="Century Gothic"/>
                <a:cs typeface="Century Gothic"/>
              </a:rPr>
              <a:t>locked</a:t>
            </a:r>
            <a:r>
              <a:rPr lang="zh-CN" altLang="en-US" sz="2400" dirty="0">
                <a:latin typeface="Century Gothic"/>
                <a:cs typeface="Century Gothic"/>
              </a:rPr>
              <a:t> </a:t>
            </a:r>
            <a:r>
              <a:rPr lang="en-US" altLang="zh-CN" sz="2400" dirty="0" smtClean="0">
                <a:latin typeface="Century Gothic"/>
                <a:cs typeface="Century Gothic"/>
              </a:rPr>
              <a:t>modes</a:t>
            </a:r>
            <a:endParaRPr lang="en-US" altLang="zh-CN" sz="2200" dirty="0">
              <a:solidFill>
                <a:srgbClr val="FF0000"/>
              </a:solidFill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altLang="zh-CN" sz="2400" dirty="0" smtClean="0">
                <a:solidFill>
                  <a:schemeClr val="tx1"/>
                </a:solidFill>
                <a:latin typeface="Century Gothic"/>
                <a:cs typeface="Century Gothic"/>
              </a:rPr>
              <a:t>Density</a:t>
            </a:r>
            <a:r>
              <a:rPr lang="zh-CN" altLang="en-US" sz="2400" dirty="0" smtClean="0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lang="en-US" altLang="zh-CN" sz="2400" dirty="0" smtClean="0">
                <a:solidFill>
                  <a:schemeClr val="tx1"/>
                </a:solidFill>
                <a:latin typeface="Century Gothic"/>
                <a:cs typeface="Century Gothic"/>
              </a:rPr>
              <a:t>pump-out</a:t>
            </a:r>
            <a:r>
              <a:rPr lang="zh-CN" altLang="en-US" sz="2400" dirty="0" smtClean="0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lang="en-US" altLang="zh-CN" sz="2400" dirty="0" smtClean="0">
                <a:solidFill>
                  <a:schemeClr val="tx1"/>
                </a:solidFill>
                <a:latin typeface="Century Gothic"/>
                <a:cs typeface="Century Gothic"/>
              </a:rPr>
              <a:t>due</a:t>
            </a:r>
            <a:r>
              <a:rPr lang="zh-CN" altLang="en-US" sz="2400" dirty="0" smtClean="0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lang="en-US" altLang="zh-CN" sz="2400" dirty="0" smtClean="0">
                <a:solidFill>
                  <a:schemeClr val="tx1"/>
                </a:solidFill>
                <a:latin typeface="Century Gothic"/>
                <a:cs typeface="Century Gothic"/>
              </a:rPr>
              <a:t>to</a:t>
            </a:r>
            <a:r>
              <a:rPr lang="zh-CN" altLang="en-US" sz="2400" dirty="0" smtClean="0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lang="en-US" altLang="zh-CN" sz="2400" dirty="0" smtClean="0">
                <a:solidFill>
                  <a:schemeClr val="tx1"/>
                </a:solidFill>
                <a:latin typeface="Century Gothic"/>
                <a:cs typeface="Century Gothic"/>
              </a:rPr>
              <a:t>edge</a:t>
            </a:r>
            <a:r>
              <a:rPr lang="zh-CN" altLang="en-US" sz="2400" dirty="0" smtClean="0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lang="en-US" altLang="zh-CN" sz="2400" dirty="0" smtClean="0">
                <a:solidFill>
                  <a:schemeClr val="tx1"/>
                </a:solidFill>
                <a:latin typeface="Century Gothic"/>
                <a:cs typeface="Century Gothic"/>
              </a:rPr>
              <a:t>locked</a:t>
            </a:r>
            <a:r>
              <a:rPr lang="zh-CN" altLang="en-US" sz="2400" dirty="0" smtClean="0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lang="en-US" altLang="zh-CN" sz="2400" dirty="0" smtClean="0">
                <a:solidFill>
                  <a:schemeClr val="tx1"/>
                </a:solidFill>
                <a:latin typeface="Century Gothic"/>
                <a:cs typeface="Century Gothic"/>
              </a:rPr>
              <a:t>modes</a:t>
            </a:r>
            <a:endParaRPr lang="en-US" altLang="zh-CN" sz="2200" dirty="0" smtClean="0">
              <a:solidFill>
                <a:schemeClr val="tx1"/>
              </a:solidFill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altLang="zh-CN" sz="2400" dirty="0">
                <a:latin typeface="Century Gothic"/>
                <a:cs typeface="Century Gothic"/>
              </a:rPr>
              <a:t>Scaling</a:t>
            </a:r>
            <a:r>
              <a:rPr lang="zh-CN" altLang="en-US" sz="2400" dirty="0">
                <a:latin typeface="Century Gothic"/>
                <a:cs typeface="Century Gothic"/>
              </a:rPr>
              <a:t> </a:t>
            </a:r>
            <a:r>
              <a:rPr lang="en-US" altLang="zh-CN" sz="2400" dirty="0">
                <a:latin typeface="Century Gothic"/>
                <a:cs typeface="Century Gothic"/>
              </a:rPr>
              <a:t>of</a:t>
            </a:r>
            <a:r>
              <a:rPr lang="zh-CN" altLang="en-US" sz="2400" dirty="0">
                <a:latin typeface="Century Gothic"/>
                <a:cs typeface="Century Gothic"/>
              </a:rPr>
              <a:t> </a:t>
            </a:r>
            <a:r>
              <a:rPr lang="en-US" altLang="zh-CN" sz="2400" dirty="0">
                <a:latin typeface="Century Gothic"/>
                <a:cs typeface="Century Gothic"/>
              </a:rPr>
              <a:t>the</a:t>
            </a:r>
            <a:r>
              <a:rPr lang="zh-CN" altLang="en-US" sz="2400" dirty="0">
                <a:latin typeface="Century Gothic"/>
                <a:cs typeface="Century Gothic"/>
              </a:rPr>
              <a:t> </a:t>
            </a:r>
            <a:r>
              <a:rPr lang="en-US" altLang="zh-CN" sz="2400" dirty="0">
                <a:latin typeface="Century Gothic"/>
                <a:cs typeface="Century Gothic"/>
              </a:rPr>
              <a:t>f</a:t>
            </a:r>
            <a:r>
              <a:rPr lang="en-US" sz="2400" dirty="0">
                <a:latin typeface="Century Gothic"/>
                <a:cs typeface="Century Gothic"/>
              </a:rPr>
              <a:t>ield penetration threshold</a:t>
            </a:r>
            <a:r>
              <a:rPr lang="zh-CN" altLang="en-US" sz="2400" dirty="0">
                <a:latin typeface="Century Gothic"/>
                <a:cs typeface="Century Gothic"/>
              </a:rPr>
              <a:t> </a:t>
            </a:r>
            <a:endParaRPr lang="en-US" altLang="zh-CN" sz="2400" dirty="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400" dirty="0" smtClean="0">
                <a:solidFill>
                  <a:srgbClr val="FF0000"/>
                </a:solidFill>
                <a:latin typeface="Century Gothic"/>
                <a:cs typeface="Century Gothic"/>
              </a:rPr>
              <a:t>Summar</a:t>
            </a:r>
            <a:r>
              <a:rPr lang="en-US" altLang="zh-CN" sz="2400" dirty="0" smtClean="0">
                <a:solidFill>
                  <a:srgbClr val="FF0000"/>
                </a:solidFill>
                <a:latin typeface="Century Gothic"/>
                <a:cs typeface="Century Gothic"/>
              </a:rPr>
              <a:t>y</a:t>
            </a:r>
            <a:endParaRPr lang="en-US" sz="2400" dirty="0">
              <a:solidFill>
                <a:srgbClr val="FF0000"/>
              </a:solidFill>
              <a:latin typeface="Century Gothic"/>
              <a:cs typeface="Century Gothic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194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/>
          <p:nvPr/>
        </p:nvSpPr>
        <p:spPr>
          <a:xfrm>
            <a:off x="311700" y="6921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 smtClean="0">
                <a:solidFill>
                  <a:srgbClr val="FFFFFF"/>
                </a:solidFill>
                <a:latin typeface="Century Gothic"/>
                <a:ea typeface="Questrial"/>
                <a:cs typeface="Century Gothic"/>
                <a:sym typeface="Questrial"/>
              </a:rPr>
              <a:t>Summary</a:t>
            </a:r>
            <a:endParaRPr sz="2600" b="1" dirty="0">
              <a:solidFill>
                <a:srgbClr val="FFFFFF"/>
              </a:solidFill>
              <a:latin typeface="Century Gothic"/>
              <a:ea typeface="Questrial"/>
              <a:cs typeface="Century Gothic"/>
              <a:sym typeface="Questrial"/>
            </a:endParaRPr>
          </a:p>
        </p:txBody>
      </p:sp>
      <p:sp>
        <p:nvSpPr>
          <p:cNvPr id="184" name="Shape 184"/>
          <p:cNvSpPr txBox="1"/>
          <p:nvPr/>
        </p:nvSpPr>
        <p:spPr>
          <a:xfrm>
            <a:off x="171798" y="1088222"/>
            <a:ext cx="8849360" cy="51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400"/>
              <a:buFont typeface="Questrial"/>
              <a:buChar char="●"/>
            </a:pPr>
            <a:r>
              <a:rPr lang="en-US" altLang="zh-CN" sz="2200" b="1" dirty="0" smtClean="0">
                <a:latin typeface="Century Gothic"/>
                <a:ea typeface="Questrial"/>
                <a:cs typeface="Century Gothic"/>
                <a:sym typeface="Questrial"/>
              </a:rPr>
              <a:t>Locked mode at pedestal bottom causes the main density pump-out </a:t>
            </a:r>
          </a:p>
          <a:p>
            <a:pPr marL="457200" lvl="0" indent="-317500">
              <a:lnSpc>
                <a:spcPct val="110000"/>
              </a:lnSpc>
              <a:buClr>
                <a:srgbClr val="1C4587"/>
              </a:buClr>
              <a:buSzPts val="1400"/>
              <a:buFont typeface="Questrial"/>
              <a:buChar char="●"/>
            </a:pPr>
            <a:endParaRPr lang="en-US" altLang="zh-CN" sz="2200" b="1" dirty="0" smtClean="0">
              <a:latin typeface="Century Gothic"/>
              <a:ea typeface="Questrial"/>
              <a:cs typeface="Century Gothic"/>
              <a:sym typeface="Questrial"/>
            </a:endParaRPr>
          </a:p>
          <a:p>
            <a:pPr marL="457200" lvl="0" indent="-317500">
              <a:lnSpc>
                <a:spcPct val="110000"/>
              </a:lnSpc>
              <a:buClr>
                <a:srgbClr val="1C4587"/>
              </a:buClr>
              <a:buSzPts val="1400"/>
              <a:buFont typeface="Questrial"/>
              <a:buChar char="●"/>
            </a:pPr>
            <a:r>
              <a:rPr lang="en-US" altLang="zh-CN" sz="2200" b="1" dirty="0" smtClean="0">
                <a:latin typeface="Century Gothic"/>
                <a:ea typeface="Questrial"/>
                <a:cs typeface="Century Gothic"/>
                <a:sym typeface="Questrial"/>
              </a:rPr>
              <a:t>The </a:t>
            </a:r>
            <a:r>
              <a:rPr lang="en-US" altLang="zh-CN" sz="2200" b="1" dirty="0">
                <a:latin typeface="Century Gothic"/>
                <a:ea typeface="Questrial"/>
                <a:cs typeface="Century Gothic"/>
                <a:sym typeface="Questrial"/>
              </a:rPr>
              <a:t>formation of locked modes at both the top and bottom of </a:t>
            </a:r>
            <a:r>
              <a:rPr lang="en-US" altLang="zh-CN" sz="2200" b="1" dirty="0" smtClean="0">
                <a:latin typeface="Century Gothic"/>
                <a:ea typeface="Questrial"/>
                <a:cs typeface="Century Gothic"/>
                <a:sym typeface="Questrial"/>
              </a:rPr>
              <a:t>pedestal causes similar phenomenon of ELM suppression</a:t>
            </a:r>
            <a:r>
              <a:rPr lang="en" sz="2200" b="1" dirty="0" smtClean="0">
                <a:latin typeface="Century Gothic"/>
                <a:ea typeface="Questrial"/>
                <a:cs typeface="Century Gothic"/>
                <a:sym typeface="Questrial"/>
              </a:rPr>
              <a:t> </a:t>
            </a:r>
            <a:endParaRPr sz="2200" b="1" dirty="0" smtClean="0">
              <a:latin typeface="Century Gothic"/>
              <a:ea typeface="Questrial"/>
              <a:cs typeface="Century Gothic"/>
              <a:sym typeface="Questrial"/>
            </a:endParaRPr>
          </a:p>
          <a:p>
            <a:pPr marL="457200" lvl="0" indent="-317500">
              <a:lnSpc>
                <a:spcPct val="110000"/>
              </a:lnSpc>
              <a:spcBef>
                <a:spcPts val="600"/>
              </a:spcBef>
              <a:buClr>
                <a:srgbClr val="1C4587"/>
              </a:buClr>
              <a:buSzPts val="1400"/>
              <a:buFont typeface="Questrial"/>
              <a:buChar char="●"/>
            </a:pPr>
            <a:endParaRPr lang="en-US" sz="2200" b="1" dirty="0" smtClean="0">
              <a:latin typeface="Century Gothic"/>
              <a:ea typeface="Questrial"/>
              <a:cs typeface="Century Gothic"/>
              <a:sym typeface="Questrial"/>
            </a:endParaRPr>
          </a:p>
          <a:p>
            <a:pPr marL="457200" lvl="0" indent="-317500">
              <a:lnSpc>
                <a:spcPct val="110000"/>
              </a:lnSpc>
              <a:spcBef>
                <a:spcPts val="600"/>
              </a:spcBef>
              <a:buClr>
                <a:srgbClr val="1C4587"/>
              </a:buClr>
              <a:buSzPts val="1400"/>
              <a:buFont typeface="Questrial"/>
              <a:buChar char="●"/>
            </a:pPr>
            <a:r>
              <a:rPr lang="en-US" sz="2200" b="1" dirty="0" smtClean="0">
                <a:latin typeface="Century Gothic"/>
                <a:ea typeface="Questrial"/>
                <a:cs typeface="Century Gothic"/>
                <a:sym typeface="Questrial"/>
              </a:rPr>
              <a:t>The scaling power law implies that the penetration threshold for ITER will be an order lower</a:t>
            </a:r>
            <a:r>
              <a:rPr lang="en-US" sz="2200" b="1" dirty="0">
                <a:latin typeface="Century Gothic"/>
                <a:ea typeface="Questrial"/>
                <a:cs typeface="Century Gothic"/>
                <a:sym typeface="Questrial"/>
              </a:rPr>
              <a:t> </a:t>
            </a:r>
            <a:r>
              <a:rPr lang="en-US" sz="2200" b="1" dirty="0" smtClean="0">
                <a:latin typeface="Century Gothic"/>
                <a:ea typeface="Questrial"/>
                <a:cs typeface="Century Gothic"/>
                <a:sym typeface="Questrial"/>
              </a:rPr>
              <a:t>than present devices</a:t>
            </a:r>
            <a:endParaRPr lang="en-US" sz="2200" b="1" dirty="0">
              <a:latin typeface="Century Gothic"/>
              <a:ea typeface="Questrial"/>
              <a:cs typeface="Century Gothic"/>
              <a:sym typeface="Questrial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43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398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entury Gothic"/>
                <a:cs typeface="Century Gothic"/>
              </a:rPr>
              <a:t>Model limitations and next steps </a:t>
            </a:r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131195" y="974813"/>
            <a:ext cx="8889963" cy="4992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000"/>
              <a:buFont typeface="Questrial"/>
              <a:buChar char="●"/>
              <a:defRPr sz="2000" b="1" i="0" u="none" strike="noStrike" cap="none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C4587"/>
              </a:buClr>
              <a:buSzPts val="1800"/>
              <a:buFont typeface="Questrial"/>
              <a:buChar char="—"/>
              <a:defRPr sz="1800" b="0" i="0" u="none" strike="noStrike" cap="none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302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C4587"/>
              </a:buClr>
              <a:buSzPts val="1600"/>
              <a:buFont typeface="Questrial"/>
              <a:buChar char="●"/>
              <a:defRPr sz="1600" b="0" i="0" u="none" strike="noStrike" cap="none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estrial"/>
              <a:buChar char="○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estrial"/>
              <a:buChar char="○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estrial"/>
              <a:buChar char="○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estrial"/>
              <a:buChar char="○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estrial"/>
              <a:buChar char="○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Questrial"/>
              <a:buChar char="○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400" dirty="0" smtClean="0">
                <a:solidFill>
                  <a:schemeClr val="tx1"/>
                </a:solidFill>
                <a:latin typeface="Century Gothic"/>
                <a:cs typeface="Century Gothic"/>
              </a:rPr>
              <a:t>Model limitation</a:t>
            </a:r>
          </a:p>
          <a:p>
            <a:pPr marL="571500" lvl="1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sz="2000" dirty="0" smtClean="0">
                <a:solidFill>
                  <a:schemeClr val="tx1"/>
                </a:solidFill>
                <a:latin typeface="Century Gothic"/>
                <a:cs typeface="Century Gothic"/>
                <a:sym typeface="Wingdings"/>
              </a:rPr>
              <a:t> </a:t>
            </a:r>
            <a:r>
              <a:rPr lang="en-US" sz="2000" dirty="0" smtClean="0">
                <a:solidFill>
                  <a:schemeClr val="tx1"/>
                </a:solidFill>
                <a:latin typeface="Century Gothic"/>
                <a:cs typeface="Century Gothic"/>
              </a:rPr>
              <a:t>Cylindrical geometry, circular cross-section</a:t>
            </a:r>
          </a:p>
          <a:p>
            <a:pPr lvl="2">
              <a:lnSpc>
                <a:spcPct val="110000"/>
              </a:lnSpc>
              <a:spcBef>
                <a:spcPts val="600"/>
              </a:spcBef>
              <a:buFont typeface="Wingdings" charset="2"/>
              <a:buChar char="§"/>
            </a:pPr>
            <a:r>
              <a:rPr lang="en-US" sz="1800" dirty="0">
                <a:solidFill>
                  <a:schemeClr val="tx1"/>
                </a:solidFill>
                <a:latin typeface="Century Gothic"/>
                <a:cs typeface="Century Gothic"/>
                <a:sym typeface="Wingdings"/>
              </a:rPr>
              <a:t>T</a:t>
            </a:r>
            <a:r>
              <a:rPr lang="en-US" sz="1800" dirty="0" smtClean="0">
                <a:solidFill>
                  <a:schemeClr val="tx1"/>
                </a:solidFill>
                <a:latin typeface="Century Gothic"/>
                <a:cs typeface="Century Gothic"/>
                <a:sym typeface="Wingdings"/>
              </a:rPr>
              <a:t>oroidal coupling effect (almost updated)</a:t>
            </a:r>
          </a:p>
          <a:p>
            <a:pPr lvl="2">
              <a:lnSpc>
                <a:spcPct val="110000"/>
              </a:lnSpc>
              <a:spcBef>
                <a:spcPts val="600"/>
              </a:spcBef>
              <a:buFont typeface="Wingdings" charset="2"/>
              <a:buChar char="§"/>
            </a:pPr>
            <a:r>
              <a:rPr lang="en-US" sz="1800" dirty="0" smtClean="0">
                <a:solidFill>
                  <a:schemeClr val="tx1"/>
                </a:solidFill>
                <a:latin typeface="Century Gothic"/>
                <a:cs typeface="Century Gothic"/>
                <a:sym typeface="Wingdings"/>
              </a:rPr>
              <a:t>Shape effect</a:t>
            </a:r>
          </a:p>
          <a:p>
            <a:pPr lvl="1">
              <a:lnSpc>
                <a:spcPct val="110000"/>
              </a:lnSpc>
              <a:spcBef>
                <a:spcPts val="600"/>
              </a:spcBef>
              <a:buFont typeface="Wingdings" charset="0"/>
              <a:buChar char="à"/>
            </a:pPr>
            <a:r>
              <a:rPr lang="en-US" sz="2000" dirty="0" smtClean="0">
                <a:solidFill>
                  <a:schemeClr val="tx1"/>
                </a:solidFill>
                <a:latin typeface="Century Gothic"/>
                <a:cs typeface="Century Gothic"/>
                <a:sym typeface="Wingdings"/>
              </a:rPr>
              <a:t>Does not include NTV or finite orbit width effects</a:t>
            </a:r>
          </a:p>
          <a:p>
            <a:pPr lvl="1">
              <a:lnSpc>
                <a:spcPct val="110000"/>
              </a:lnSpc>
              <a:spcBef>
                <a:spcPts val="600"/>
              </a:spcBef>
              <a:buFont typeface="Wingdings" charset="0"/>
              <a:buChar char="à"/>
            </a:pPr>
            <a:r>
              <a:rPr lang="en-US" sz="2000" dirty="0" smtClean="0">
                <a:solidFill>
                  <a:schemeClr val="tx1"/>
                </a:solidFill>
                <a:latin typeface="Century Gothic"/>
                <a:cs typeface="Century Gothic"/>
                <a:sym typeface="Wingdings"/>
              </a:rPr>
              <a:t>Utilizing </a:t>
            </a:r>
            <a:r>
              <a:rPr lang="en-US" sz="2000" dirty="0">
                <a:solidFill>
                  <a:schemeClr val="tx1"/>
                </a:solidFill>
                <a:latin typeface="Century Gothic"/>
                <a:cs typeface="Century Gothic"/>
              </a:rPr>
              <a:t>constant transport </a:t>
            </a:r>
            <a:r>
              <a:rPr lang="en-US" sz="2000" dirty="0" smtClean="0">
                <a:solidFill>
                  <a:schemeClr val="tx1"/>
                </a:solidFill>
                <a:latin typeface="Century Gothic"/>
                <a:cs typeface="Century Gothic"/>
              </a:rPr>
              <a:t>coefficients </a:t>
            </a:r>
            <a:endParaRPr lang="en-US" sz="2000" dirty="0">
              <a:solidFill>
                <a:schemeClr val="tx1"/>
              </a:solidFill>
              <a:latin typeface="Century Gothic"/>
              <a:cs typeface="Century Gothic"/>
            </a:endParaRPr>
          </a:p>
          <a:p>
            <a:pPr lvl="2">
              <a:lnSpc>
                <a:spcPct val="110000"/>
              </a:lnSpc>
              <a:spcBef>
                <a:spcPts val="600"/>
              </a:spcBef>
              <a:buFont typeface="Wingdings" charset="2"/>
              <a:buChar char="§"/>
            </a:pPr>
            <a:r>
              <a:rPr lang="en-US" sz="1800" dirty="0" smtClean="0">
                <a:solidFill>
                  <a:schemeClr val="tx1"/>
                </a:solidFill>
                <a:latin typeface="Century Gothic"/>
                <a:cs typeface="Century Gothic"/>
                <a:sym typeface="Wingdings"/>
              </a:rPr>
              <a:t>Update to radial transport profiles </a:t>
            </a:r>
            <a:endParaRPr lang="en-US" sz="2200" dirty="0" smtClean="0">
              <a:solidFill>
                <a:schemeClr val="tx1"/>
              </a:solidFill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400" dirty="0" smtClean="0">
                <a:solidFill>
                  <a:schemeClr val="tx1"/>
                </a:solidFill>
                <a:latin typeface="Century Gothic"/>
                <a:cs typeface="Century Gothic"/>
              </a:rPr>
              <a:t>Next step work</a:t>
            </a:r>
            <a:endParaRPr lang="en-US" sz="2400" dirty="0">
              <a:solidFill>
                <a:schemeClr val="tx1"/>
              </a:solidFill>
              <a:latin typeface="Century Gothic"/>
              <a:cs typeface="Century Gothic"/>
            </a:endParaRPr>
          </a:p>
          <a:p>
            <a:pPr lvl="1">
              <a:lnSpc>
                <a:spcPct val="110000"/>
              </a:lnSpc>
              <a:spcBef>
                <a:spcPts val="600"/>
              </a:spcBef>
              <a:buFont typeface="Wingdings" charset="0"/>
              <a:buChar char="à"/>
            </a:pPr>
            <a:r>
              <a:rPr lang="en-US" sz="2000" dirty="0" smtClean="0">
                <a:solidFill>
                  <a:schemeClr val="tx1"/>
                </a:solidFill>
                <a:latin typeface="Century Gothic"/>
                <a:cs typeface="Century Gothic"/>
                <a:sym typeface="Wingdings"/>
              </a:rPr>
              <a:t>Compare with more complete models (M3D-C1, XGC)</a:t>
            </a:r>
          </a:p>
          <a:p>
            <a:pPr lvl="1">
              <a:lnSpc>
                <a:spcPct val="110000"/>
              </a:lnSpc>
              <a:spcBef>
                <a:spcPts val="600"/>
              </a:spcBef>
              <a:buFont typeface="Wingdings" charset="0"/>
              <a:buChar char="à"/>
            </a:pPr>
            <a:r>
              <a:rPr lang="en-US" sz="2000" dirty="0" smtClean="0">
                <a:latin typeface="Century Gothic"/>
                <a:cs typeface="Century Gothic"/>
              </a:rPr>
              <a:t>Extend to n=1 on KSTAR &amp; EAST and n=3 on DIII-D</a:t>
            </a:r>
          </a:p>
          <a:p>
            <a:pPr lvl="1">
              <a:lnSpc>
                <a:spcPct val="110000"/>
              </a:lnSpc>
              <a:spcBef>
                <a:spcPts val="600"/>
              </a:spcBef>
              <a:buFont typeface="Wingdings" charset="0"/>
              <a:buChar char="à"/>
            </a:pPr>
            <a:r>
              <a:rPr lang="fr-FR" sz="2000" dirty="0" smtClean="0">
                <a:latin typeface="Century Gothic"/>
                <a:cs typeface="Century Gothic"/>
              </a:rPr>
              <a:t>Explore q</a:t>
            </a:r>
            <a:r>
              <a:rPr lang="fr-FR" sz="2000" baseline="-25000" dirty="0" smtClean="0">
                <a:latin typeface="Century Gothic"/>
                <a:cs typeface="Century Gothic"/>
              </a:rPr>
              <a:t>95</a:t>
            </a:r>
            <a:r>
              <a:rPr lang="fr-FR" sz="2000" dirty="0" smtClean="0">
                <a:latin typeface="Century Gothic"/>
                <a:cs typeface="Century Gothic"/>
              </a:rPr>
              <a:t> </a:t>
            </a:r>
            <a:r>
              <a:rPr lang="fr-FR" sz="2000" dirty="0" err="1" smtClean="0">
                <a:latin typeface="Century Gothic"/>
                <a:cs typeface="Century Gothic"/>
              </a:rPr>
              <a:t>windows</a:t>
            </a:r>
            <a:r>
              <a:rPr lang="fr-FR" sz="2000" dirty="0" smtClean="0">
                <a:latin typeface="Century Gothic"/>
                <a:cs typeface="Century Gothic"/>
              </a:rPr>
              <a:t> of ELM suppression </a:t>
            </a:r>
            <a:endParaRPr lang="en-US" sz="2000" dirty="0" smtClean="0">
              <a:solidFill>
                <a:schemeClr val="tx1"/>
              </a:solidFill>
              <a:latin typeface="Century Gothic"/>
              <a:cs typeface="Century Gothic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44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6147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2649241"/>
            <a:ext cx="8520600" cy="763500"/>
          </a:xfrm>
        </p:spPr>
        <p:txBody>
          <a:bodyPr/>
          <a:lstStyle/>
          <a:p>
            <a:pPr algn="ctr"/>
            <a:r>
              <a:rPr lang="en-US" sz="3200" i="1" dirty="0" smtClean="0">
                <a:solidFill>
                  <a:srgbClr val="FF0000"/>
                </a:solidFill>
              </a:rPr>
              <a:t>Thanks for your attention</a:t>
            </a:r>
            <a:endParaRPr lang="en-US" sz="32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156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ransport_coefficiebnts_158115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65" y="1106075"/>
            <a:ext cx="8778240" cy="3444530"/>
          </a:xfrm>
          <a:prstGeom prst="rect">
            <a:avLst/>
          </a:prstGeom>
        </p:spPr>
      </p:pic>
      <p:pic>
        <p:nvPicPr>
          <p:cNvPr id="2" name="Picture 1" descr="transport_coefficiebnts_158115_1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20" y="1107230"/>
            <a:ext cx="8804662" cy="344728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45</a:t>
            </a:r>
            <a:endParaRPr lang="en-US" dirty="0"/>
          </a:p>
        </p:txBody>
      </p:sp>
      <p:sp>
        <p:nvSpPr>
          <p:cNvPr id="6" name="Shape 106"/>
          <p:cNvSpPr txBox="1">
            <a:spLocks noGrp="1"/>
          </p:cNvSpPr>
          <p:nvPr>
            <p:ph type="title"/>
          </p:nvPr>
        </p:nvSpPr>
        <p:spPr>
          <a:xfrm>
            <a:off x="311700" y="6921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latin typeface="Century Gothic"/>
                <a:cs typeface="Century Gothic"/>
              </a:rPr>
              <a:t>Shot 158115: </a:t>
            </a:r>
            <a:r>
              <a:rPr lang="en-US" altLang="zh-CN" dirty="0" smtClean="0">
                <a:latin typeface="Century Gothic"/>
                <a:cs typeface="Century Gothic"/>
              </a:rPr>
              <a:t>transport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coefficients input 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from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TRANSP</a:t>
            </a:r>
            <a:endParaRPr dirty="0">
              <a:latin typeface="Century Gothic"/>
              <a:cs typeface="Century Gothic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796636" y="3509819"/>
            <a:ext cx="8177869" cy="0"/>
          </a:xfrm>
          <a:prstGeom prst="straightConnector1">
            <a:avLst/>
          </a:prstGeom>
          <a:ln w="25400">
            <a:solidFill>
              <a:srgbClr val="0000FF"/>
            </a:solidFill>
            <a:prstDash val="sysDash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Shape 87"/>
          <p:cNvSpPr txBox="1"/>
          <p:nvPr/>
        </p:nvSpPr>
        <p:spPr>
          <a:xfrm>
            <a:off x="494518" y="4639312"/>
            <a:ext cx="7977940" cy="1156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>
              <a:lnSpc>
                <a:spcPct val="125000"/>
              </a:lnSpc>
              <a:spcAft>
                <a:spcPts val="600"/>
              </a:spcAft>
              <a:buClr>
                <a:schemeClr val="dk1"/>
              </a:buClr>
              <a:buSzPct val="70000"/>
              <a:buFont typeface="Century Gothic"/>
              <a:buChar char="●"/>
            </a:pPr>
            <a:r>
              <a:rPr lang="zh-CN" altLang="en-US" sz="2000" b="1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              </a:t>
            </a:r>
            <a:r>
              <a:rPr lang="zh-CN" altLang="en-US" sz="20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altLang="zh-CN" sz="2000" b="1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=1m</a:t>
            </a:r>
            <a:r>
              <a:rPr lang="en-US" altLang="zh-CN" sz="2000" b="1" baseline="30000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r>
              <a:rPr lang="en-US" altLang="zh-CN" sz="2000" b="1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/s</a:t>
            </a:r>
            <a:r>
              <a:rPr lang="zh-CN" altLang="en-US" sz="2000" b="1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altLang="zh-CN" sz="2000" b="1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are</a:t>
            </a:r>
            <a:r>
              <a:rPr lang="zh-CN" altLang="en-US" sz="2000" b="1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altLang="zh-CN" sz="2000" b="1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used</a:t>
            </a:r>
            <a:r>
              <a:rPr lang="zh-CN" altLang="en-US" sz="2000" b="1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altLang="zh-CN" sz="2000" b="1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</a:t>
            </a:r>
            <a:r>
              <a:rPr lang="zh-CN" altLang="en-US" sz="2000" b="1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altLang="zh-CN" sz="2000" b="1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TM</a:t>
            </a:r>
            <a:r>
              <a:rPr lang="zh-CN" altLang="en-US" sz="2000" b="1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 </a:t>
            </a:r>
            <a:r>
              <a:rPr lang="en-US" altLang="zh-CN" sz="2000" b="1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simulation</a:t>
            </a:r>
            <a:r>
              <a:rPr lang="zh-CN" altLang="en-US" sz="2000" b="1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</a:t>
            </a:r>
            <a:r>
              <a:rPr lang="en-US" altLang="zh-CN" sz="2000" b="1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based</a:t>
            </a:r>
            <a:r>
              <a:rPr lang="zh-CN" altLang="en-US" sz="2000" b="1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altLang="zh-CN" sz="2000" b="1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on</a:t>
            </a:r>
            <a:r>
              <a:rPr lang="zh-CN" altLang="en-US" sz="2000" b="1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altLang="zh-CN" sz="2000" b="1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TRANSP</a:t>
            </a:r>
            <a:r>
              <a:rPr lang="zh-CN" altLang="en-US" sz="2000" b="1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altLang="zh-CN" sz="2000" b="1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analysis</a:t>
            </a:r>
            <a:endParaRPr lang="en-US" altLang="zh-CN" sz="2000" b="1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355600">
              <a:lnSpc>
                <a:spcPct val="125000"/>
              </a:lnSpc>
              <a:spcAft>
                <a:spcPts val="600"/>
              </a:spcAft>
              <a:buClr>
                <a:schemeClr val="dk1"/>
              </a:buClr>
              <a:buSzPct val="70000"/>
              <a:buFont typeface="Century Gothic"/>
              <a:buChar char="●"/>
            </a:pPr>
            <a:r>
              <a:rPr lang="en-US" sz="2000" b="1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Porter method is used to derive particle diffusivity</a:t>
            </a:r>
          </a:p>
        </p:txBody>
      </p:sp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0422588"/>
              </p:ext>
            </p:extLst>
          </p:nvPr>
        </p:nvGraphicFramePr>
        <p:xfrm>
          <a:off x="1038694" y="4729899"/>
          <a:ext cx="1547486" cy="4583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46" name="Equation" r:id="rId5" imgW="812800" imgH="241300" progId="Equation.DSMT4">
                  <p:embed/>
                </p:oleObj>
              </mc:Choice>
              <mc:Fallback>
                <p:oleObj name="Equation" r:id="rId5" imgW="812800" imgH="2413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38694" y="4729899"/>
                        <a:ext cx="1547486" cy="4583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74535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46</a:t>
            </a:r>
            <a:endParaRPr lang="en-US" dirty="0"/>
          </a:p>
        </p:txBody>
      </p:sp>
      <p:sp>
        <p:nvSpPr>
          <p:cNvPr id="5" name="Shape 106"/>
          <p:cNvSpPr txBox="1">
            <a:spLocks noGrp="1"/>
          </p:cNvSpPr>
          <p:nvPr>
            <p:ph type="title"/>
          </p:nvPr>
        </p:nvSpPr>
        <p:spPr>
          <a:xfrm>
            <a:off x="311700" y="6921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dirty="0" smtClean="0">
                <a:latin typeface="Century Gothic"/>
                <a:cs typeface="Century Gothic"/>
              </a:rPr>
              <a:t>11/2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locked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mode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enhances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parallel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transport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to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produce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density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pump-out</a:t>
            </a:r>
            <a:endParaRPr dirty="0">
              <a:latin typeface="Century Gothic"/>
              <a:cs typeface="Century Gothic"/>
            </a:endParaRPr>
          </a:p>
        </p:txBody>
      </p:sp>
      <p:pic>
        <p:nvPicPr>
          <p:cNvPr id="6" name="Picture 5" descr="figure_simulation_159326_3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265" y="987778"/>
            <a:ext cx="3895478" cy="5394960"/>
          </a:xfrm>
          <a:prstGeom prst="rect">
            <a:avLst/>
          </a:prstGeom>
        </p:spPr>
      </p:pic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7159" y="909320"/>
            <a:ext cx="4983105" cy="4961406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altLang="zh-CN" dirty="0" smtClean="0">
                <a:latin typeface="Century Gothic"/>
                <a:cs typeface="Century Gothic"/>
              </a:rPr>
              <a:t>The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density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gradient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is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mainly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changed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around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11/2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island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region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endParaRPr lang="en-US" altLang="zh-CN" dirty="0" smtClean="0">
              <a:latin typeface="Century Gothic"/>
              <a:cs typeface="Century Gothic"/>
            </a:endParaRPr>
          </a:p>
          <a:p>
            <a:pPr marL="576072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zh-CN" altLang="en-US" sz="1800" b="0" dirty="0">
                <a:latin typeface="Century Gothic"/>
                <a:cs typeface="Century Gothic"/>
                <a:sym typeface="Wingdings"/>
              </a:rPr>
              <a:t> </a:t>
            </a:r>
            <a:r>
              <a:rPr lang="en-US" altLang="zh-CN" sz="1800" b="0" dirty="0">
                <a:latin typeface="Century Gothic"/>
                <a:cs typeface="Century Gothic"/>
                <a:sym typeface="Wingdings"/>
              </a:rPr>
              <a:t>LM</a:t>
            </a:r>
            <a:r>
              <a:rPr lang="zh-CN" altLang="en-US" sz="1800" b="0" dirty="0">
                <a:latin typeface="Century Gothic"/>
                <a:cs typeface="Century Gothic"/>
                <a:sym typeface="Wingdings"/>
              </a:rPr>
              <a:t> </a:t>
            </a:r>
            <a:r>
              <a:rPr lang="en-US" altLang="zh-CN" sz="1800" b="0" dirty="0">
                <a:latin typeface="Century Gothic"/>
                <a:cs typeface="Century Gothic"/>
                <a:sym typeface="Wingdings"/>
              </a:rPr>
              <a:t>enhances</a:t>
            </a:r>
            <a:r>
              <a:rPr lang="zh-CN" altLang="en-US" sz="1800" b="0" dirty="0">
                <a:latin typeface="Century Gothic"/>
                <a:cs typeface="Century Gothic"/>
                <a:sym typeface="Wingdings"/>
              </a:rPr>
              <a:t> </a:t>
            </a:r>
            <a:r>
              <a:rPr lang="en-US" altLang="zh-CN" sz="1800" b="0" dirty="0">
                <a:latin typeface="Century Gothic"/>
                <a:cs typeface="Century Gothic"/>
                <a:sym typeface="Wingdings"/>
              </a:rPr>
              <a:t>parallel</a:t>
            </a:r>
            <a:r>
              <a:rPr lang="zh-CN" altLang="en-US" sz="1800" b="0" dirty="0">
                <a:latin typeface="Century Gothic"/>
                <a:cs typeface="Century Gothic"/>
                <a:sym typeface="Wingdings"/>
              </a:rPr>
              <a:t> </a:t>
            </a:r>
            <a:r>
              <a:rPr lang="en-US" altLang="zh-CN" sz="1800" b="0" dirty="0">
                <a:latin typeface="Century Gothic"/>
                <a:cs typeface="Century Gothic"/>
                <a:sym typeface="Wingdings"/>
              </a:rPr>
              <a:t>transport</a:t>
            </a:r>
            <a:r>
              <a:rPr lang="zh-CN" altLang="en-US" sz="1800" b="0" dirty="0">
                <a:latin typeface="Century Gothic"/>
                <a:cs typeface="Century Gothic"/>
                <a:sym typeface="Wingdings"/>
              </a:rPr>
              <a:t> </a:t>
            </a:r>
            <a:r>
              <a:rPr lang="zh-CN" altLang="zh-CN" sz="1800" b="0" dirty="0">
                <a:latin typeface="Century Gothic"/>
                <a:cs typeface="Century Gothic"/>
                <a:sym typeface="Wingdings"/>
              </a:rPr>
              <a:t>t</a:t>
            </a:r>
            <a:r>
              <a:rPr lang="en-US" altLang="zh-CN" sz="1800" b="0" dirty="0">
                <a:latin typeface="Century Gothic"/>
                <a:cs typeface="Century Gothic"/>
                <a:sym typeface="Wingdings"/>
              </a:rPr>
              <a:t>o</a:t>
            </a:r>
            <a:r>
              <a:rPr lang="zh-CN" altLang="en-US" sz="1800" b="0" dirty="0">
                <a:latin typeface="Century Gothic"/>
                <a:cs typeface="Century Gothic"/>
                <a:sym typeface="Wingdings"/>
              </a:rPr>
              <a:t> </a:t>
            </a:r>
            <a:r>
              <a:rPr lang="en-US" altLang="zh-CN" sz="1800" b="0" dirty="0">
                <a:latin typeface="Century Gothic"/>
                <a:cs typeface="Century Gothic"/>
                <a:sym typeface="Wingdings"/>
              </a:rPr>
              <a:t>produce</a:t>
            </a:r>
            <a:r>
              <a:rPr lang="zh-CN" altLang="en-US" sz="1800" b="0" dirty="0">
                <a:latin typeface="Century Gothic"/>
                <a:cs typeface="Century Gothic"/>
                <a:sym typeface="Wingdings"/>
              </a:rPr>
              <a:t> </a:t>
            </a:r>
            <a:r>
              <a:rPr lang="en-US" altLang="zh-CN" sz="1800" b="0" dirty="0">
                <a:latin typeface="Century Gothic"/>
                <a:cs typeface="Century Gothic"/>
                <a:sym typeface="Wingdings"/>
              </a:rPr>
              <a:t>density</a:t>
            </a:r>
            <a:r>
              <a:rPr lang="zh-CN" altLang="en-US" sz="1800" b="0" dirty="0">
                <a:latin typeface="Century Gothic"/>
                <a:cs typeface="Century Gothic"/>
                <a:sym typeface="Wingdings"/>
              </a:rPr>
              <a:t> </a:t>
            </a:r>
            <a:r>
              <a:rPr lang="en-US" altLang="zh-CN" sz="1800" b="0" dirty="0">
                <a:latin typeface="Century Gothic"/>
                <a:cs typeface="Century Gothic"/>
                <a:sym typeface="Wingdings"/>
              </a:rPr>
              <a:t>pump-out</a:t>
            </a:r>
            <a:endParaRPr lang="en-US" altLang="zh-CN" sz="1800" b="0" dirty="0">
              <a:latin typeface="Century Gothic"/>
              <a:cs typeface="Century Gothic"/>
            </a:endParaRPr>
          </a:p>
          <a:p>
            <a:pPr marL="571500" lvl="1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altLang="zh-CN" dirty="0" smtClean="0">
                <a:latin typeface="Century Gothic"/>
                <a:cs typeface="Century Gothic"/>
                <a:sym typeface="Wingdings"/>
              </a:rPr>
              <a:t></a:t>
            </a:r>
            <a:r>
              <a:rPr lang="zh-CN" altLang="en-US" dirty="0" smtClean="0">
                <a:latin typeface="Century Gothic"/>
                <a:cs typeface="Century Gothic"/>
                <a:sym typeface="Wingdings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  <a:sym typeface="Wingdings"/>
              </a:rPr>
              <a:t>8/2</a:t>
            </a:r>
            <a:r>
              <a:rPr lang="zh-CN" altLang="en-US" dirty="0" smtClean="0">
                <a:latin typeface="Century Gothic"/>
                <a:cs typeface="Century Gothic"/>
                <a:sym typeface="Wingdings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  <a:sym typeface="Wingdings"/>
              </a:rPr>
              <a:t>screening</a:t>
            </a:r>
            <a:r>
              <a:rPr lang="zh-CN" altLang="en-US" dirty="0" smtClean="0">
                <a:latin typeface="Century Gothic"/>
                <a:cs typeface="Century Gothic"/>
                <a:sym typeface="Wingdings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  <a:sym typeface="Wingdings"/>
              </a:rPr>
              <a:t>current</a:t>
            </a:r>
            <a:r>
              <a:rPr lang="zh-CN" altLang="en-US" dirty="0" smtClean="0">
                <a:latin typeface="Century Gothic"/>
                <a:cs typeface="Century Gothic"/>
                <a:sym typeface="Wingdings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  <a:sym typeface="Wingdings"/>
              </a:rPr>
              <a:t>also</a:t>
            </a:r>
            <a:r>
              <a:rPr lang="zh-CN" altLang="en-US" dirty="0" smtClean="0">
                <a:latin typeface="Century Gothic"/>
                <a:cs typeface="Century Gothic"/>
                <a:sym typeface="Wingdings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  <a:sym typeface="Wingdings"/>
              </a:rPr>
              <a:t>causes</a:t>
            </a:r>
            <a:r>
              <a:rPr lang="zh-CN" altLang="en-US" dirty="0" smtClean="0">
                <a:latin typeface="Century Gothic"/>
                <a:cs typeface="Century Gothic"/>
                <a:sym typeface="Wingdings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  <a:sym typeface="Wingdings"/>
              </a:rPr>
              <a:t>slight</a:t>
            </a:r>
            <a:r>
              <a:rPr lang="zh-CN" altLang="en-US" dirty="0" smtClean="0">
                <a:latin typeface="Century Gothic"/>
                <a:cs typeface="Century Gothic"/>
                <a:sym typeface="Wingdings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  <a:sym typeface="Wingdings"/>
              </a:rPr>
              <a:t>decrease</a:t>
            </a:r>
            <a:r>
              <a:rPr lang="zh-CN" altLang="en-US" dirty="0" smtClean="0">
                <a:latin typeface="Century Gothic"/>
                <a:cs typeface="Century Gothic"/>
                <a:sym typeface="Wingdings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  <a:sym typeface="Wingdings"/>
              </a:rPr>
              <a:t>in</a:t>
            </a:r>
            <a:r>
              <a:rPr lang="zh-CN" altLang="en-US" dirty="0" smtClean="0">
                <a:latin typeface="Century Gothic"/>
                <a:cs typeface="Century Gothic"/>
                <a:sym typeface="Wingdings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  <a:sym typeface="Wingdings"/>
              </a:rPr>
              <a:t>n</a:t>
            </a:r>
            <a:r>
              <a:rPr lang="en-US" altLang="zh-CN" baseline="-25000" dirty="0" smtClean="0">
                <a:latin typeface="Century Gothic"/>
                <a:cs typeface="Century Gothic"/>
                <a:sym typeface="Wingdings"/>
              </a:rPr>
              <a:t>e</a:t>
            </a:r>
            <a:endParaRPr lang="en-US" altLang="zh-CN" baseline="-25000" dirty="0" smtClean="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altLang="zh-CN" dirty="0" smtClean="0">
                <a:latin typeface="Century Gothic"/>
                <a:cs typeface="Century Gothic"/>
              </a:rPr>
              <a:t>The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change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in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density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linearly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depends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on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the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11/2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island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width</a:t>
            </a:r>
          </a:p>
          <a:p>
            <a:pPr marL="571500" lvl="1" indent="0">
              <a:lnSpc>
                <a:spcPct val="100000"/>
              </a:lnSpc>
              <a:spcBef>
                <a:spcPts val="1200"/>
              </a:spcBef>
              <a:buNone/>
            </a:pPr>
            <a:endParaRPr lang="en-US" altLang="zh-CN" dirty="0" smtClean="0">
              <a:latin typeface="Century Gothic"/>
              <a:cs typeface="Century Gothic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213264" y="1229604"/>
            <a:ext cx="615553" cy="1481986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FF0000"/>
                </a:solidFill>
                <a:latin typeface="Century Gothic"/>
                <a:cs typeface="Century Gothic"/>
                <a:sym typeface="Wingdings"/>
              </a:rPr>
              <a:t>8/2 screening</a:t>
            </a:r>
            <a:endParaRPr lang="en-US" altLang="zh-CN" b="1" dirty="0">
              <a:solidFill>
                <a:srgbClr val="FF0000"/>
              </a:solidFill>
              <a:latin typeface="Century Gothic"/>
              <a:cs typeface="Century Gothic"/>
              <a:sym typeface="Wingdings"/>
            </a:endParaRPr>
          </a:p>
          <a:p>
            <a:pPr algn="ctr"/>
            <a:r>
              <a:rPr lang="en-US" altLang="zh-CN" b="1" dirty="0" smtClean="0">
                <a:solidFill>
                  <a:srgbClr val="FF0000"/>
                </a:solidFill>
                <a:latin typeface="Century Gothic"/>
                <a:cs typeface="Century Gothic"/>
                <a:sym typeface="Wingdings"/>
              </a:rPr>
              <a:t>current</a:t>
            </a:r>
            <a:r>
              <a:rPr lang="zh-CN" altLang="en-US" b="1" dirty="0" smtClean="0">
                <a:solidFill>
                  <a:srgbClr val="FF0000"/>
                </a:solidFill>
                <a:latin typeface="Century Gothic"/>
                <a:cs typeface="Century Gothic"/>
                <a:sym typeface="Wingdings"/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  <a:latin typeface="Century Gothic"/>
                <a:cs typeface="Century Gothic"/>
                <a:sym typeface="Wingdings"/>
              </a:rPr>
              <a:t>induced</a:t>
            </a:r>
            <a:r>
              <a:rPr lang="zh-CN" altLang="en-US" b="1" dirty="0" smtClean="0">
                <a:solidFill>
                  <a:srgbClr val="FF0000"/>
                </a:solidFill>
                <a:latin typeface="Century Gothic"/>
                <a:cs typeface="Century Gothic"/>
                <a:sym typeface="Wingdings"/>
              </a:rPr>
              <a:t> </a:t>
            </a:r>
            <a:endParaRPr lang="en-US" b="1" dirty="0">
              <a:solidFill>
                <a:srgbClr val="FF0000"/>
              </a:solidFill>
              <a:latin typeface="Century Gothic"/>
              <a:cs typeface="Century Gothic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442119" y="1374869"/>
            <a:ext cx="400110" cy="1036652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006DC8"/>
                </a:solidFill>
                <a:latin typeface="Century Gothic"/>
                <a:cs typeface="Century Gothic"/>
                <a:sym typeface="Wingdings"/>
              </a:rPr>
              <a:t>11/2 island</a:t>
            </a:r>
            <a:endParaRPr lang="en-US" b="1" dirty="0">
              <a:solidFill>
                <a:srgbClr val="006DC8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238218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47</a:t>
            </a:r>
            <a:endParaRPr lang="en-US" dirty="0"/>
          </a:p>
        </p:txBody>
      </p:sp>
      <p:sp>
        <p:nvSpPr>
          <p:cNvPr id="6" name="Shape 106"/>
          <p:cNvSpPr txBox="1">
            <a:spLocks noGrp="1"/>
          </p:cNvSpPr>
          <p:nvPr>
            <p:ph type="title"/>
          </p:nvPr>
        </p:nvSpPr>
        <p:spPr>
          <a:xfrm>
            <a:off x="311700" y="6921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latin typeface="Century Gothic"/>
                <a:cs typeface="Century Gothic"/>
              </a:rPr>
              <a:t>Hysteresis effect is observed in ELM suppression experiment and simulation</a:t>
            </a:r>
            <a:endParaRPr dirty="0">
              <a:latin typeface="Century Gothic"/>
              <a:cs typeface="Century Gothic"/>
            </a:endParaRPr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311700" y="4714676"/>
            <a:ext cx="8709458" cy="1211991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altLang="zh-CN" dirty="0" smtClean="0">
                <a:latin typeface="Century Gothic"/>
                <a:cs typeface="Century Gothic"/>
              </a:rPr>
              <a:t>The required RMP amplitude to cause ELM suppression (and jump in </a:t>
            </a:r>
            <a:r>
              <a:rPr lang="zh-CN" altLang="en-US" i="1" dirty="0" smtClean="0">
                <a:latin typeface="Century Gothic"/>
                <a:ea typeface="Lucida Grande"/>
                <a:cs typeface="Century Gothic"/>
              </a:rPr>
              <a:t>ω</a:t>
            </a:r>
            <a:r>
              <a:rPr lang="en-US" altLang="zh-CN" baseline="-25000" dirty="0" smtClean="0">
                <a:latin typeface="Century Gothic"/>
                <a:ea typeface="Lucida Grande"/>
                <a:cs typeface="Century Gothic"/>
              </a:rPr>
              <a:t>E</a:t>
            </a:r>
            <a:r>
              <a:rPr lang="en-US" altLang="zh-CN" dirty="0" smtClean="0">
                <a:latin typeface="Century Gothic"/>
                <a:cs typeface="Century Gothic"/>
              </a:rPr>
              <a:t>) is stronger than that for exiting ELM suppression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altLang="zh-CN" dirty="0" smtClean="0">
                <a:latin typeface="Century Gothic"/>
                <a:cs typeface="Century Gothic"/>
              </a:rPr>
              <a:t>Similar hysteresis loop appears in the simulation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12762" y="4197048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 descr="figure_hysteresis_158115_1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182"/>
          <a:stretch/>
        </p:blipFill>
        <p:spPr>
          <a:xfrm>
            <a:off x="1920240" y="1060704"/>
            <a:ext cx="5590794" cy="3635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313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4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11700" y="69217"/>
            <a:ext cx="8520600" cy="763500"/>
          </a:xfrm>
        </p:spPr>
        <p:txBody>
          <a:bodyPr/>
          <a:lstStyle/>
          <a:p>
            <a:r>
              <a:rPr lang="en-US" sz="2400" dirty="0" smtClean="0">
                <a:latin typeface="Century Gothic"/>
                <a:cs typeface="Century Gothic"/>
              </a:rPr>
              <a:t>Locked-mode-like events are observed to coincide with onset of ELM suppression</a:t>
            </a:r>
            <a:endParaRPr lang="en-US" sz="2400" dirty="0">
              <a:latin typeface="Century Gothic"/>
              <a:cs typeface="Century Gothic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8444" y="1005629"/>
            <a:ext cx="4415521" cy="5265302"/>
          </a:xfrm>
          <a:prstGeom prst="rect">
            <a:avLst/>
          </a:prstGeom>
        </p:spPr>
      </p:pic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4864" y="978408"/>
            <a:ext cx="5230759" cy="5166062"/>
          </a:xfrm>
        </p:spPr>
        <p:txBody>
          <a:bodyPr/>
          <a:lstStyle/>
          <a:p>
            <a:pPr marL="274320">
              <a:buFont typeface="Arial"/>
              <a:buChar char="•"/>
            </a:pPr>
            <a:endParaRPr lang="en-US" altLang="zh-CN" dirty="0" smtClean="0">
              <a:latin typeface="Century Gothic"/>
              <a:cs typeface="Century Gothic"/>
            </a:endParaRPr>
          </a:p>
          <a:p>
            <a:pPr marL="274320">
              <a:buFont typeface="Arial"/>
              <a:buChar char="•"/>
            </a:pPr>
            <a:endParaRPr lang="en-US" altLang="zh-CN" dirty="0">
              <a:latin typeface="Century Gothic"/>
              <a:cs typeface="Century Gothic"/>
            </a:endParaRPr>
          </a:p>
          <a:p>
            <a:pPr marL="274320">
              <a:buFont typeface="Arial"/>
              <a:buChar char="•"/>
            </a:pPr>
            <a:endParaRPr lang="en-US" altLang="zh-CN" dirty="0" smtClean="0">
              <a:latin typeface="Century Gothic"/>
              <a:cs typeface="Century Gothic"/>
            </a:endParaRPr>
          </a:p>
          <a:p>
            <a:pPr marL="274320">
              <a:buFont typeface="Arial"/>
              <a:buChar char="•"/>
            </a:pPr>
            <a:r>
              <a:rPr lang="en-US" altLang="zh-CN" dirty="0" smtClean="0">
                <a:latin typeface="Century Gothic"/>
                <a:cs typeface="Century Gothic"/>
              </a:rPr>
              <a:t>Flattened </a:t>
            </a:r>
            <a:r>
              <a:rPr lang="en-US" altLang="zh-CN" dirty="0" err="1" smtClean="0">
                <a:latin typeface="Century Gothic"/>
                <a:cs typeface="Century Gothic"/>
              </a:rPr>
              <a:t>T</a:t>
            </a:r>
            <a:r>
              <a:rPr lang="en-US" altLang="zh-CN" baseline="-25000" dirty="0" err="1" smtClean="0">
                <a:latin typeface="Century Gothic"/>
                <a:cs typeface="Century Gothic"/>
              </a:rPr>
              <a:t>e</a:t>
            </a:r>
            <a:r>
              <a:rPr lang="en-US" altLang="zh-CN" dirty="0" smtClean="0">
                <a:latin typeface="Century Gothic"/>
                <a:cs typeface="Century Gothic"/>
              </a:rPr>
              <a:t> at pedestal top</a:t>
            </a:r>
          </a:p>
          <a:p>
            <a:pPr marL="342900" indent="-342900">
              <a:buFont typeface="Arial"/>
              <a:buChar char="•"/>
            </a:pPr>
            <a:endParaRPr lang="en-US" altLang="zh-CN" dirty="0" smtClean="0">
              <a:latin typeface="Century Gothic"/>
              <a:cs typeface="Century Gothic"/>
            </a:endParaRPr>
          </a:p>
          <a:p>
            <a:pPr marL="342900" indent="-342900">
              <a:buFont typeface="Arial"/>
              <a:buChar char="•"/>
            </a:pPr>
            <a:endParaRPr lang="en-US" altLang="zh-CN" dirty="0">
              <a:latin typeface="Century Gothic"/>
              <a:cs typeface="Century Gothic"/>
            </a:endParaRPr>
          </a:p>
          <a:p>
            <a:pPr marL="342900" indent="-342900">
              <a:buFont typeface="Arial"/>
              <a:buChar char="•"/>
            </a:pPr>
            <a:endParaRPr lang="en-US" altLang="zh-CN" dirty="0">
              <a:latin typeface="Century Gothic"/>
              <a:cs typeface="Century Gothic"/>
            </a:endParaRPr>
          </a:p>
          <a:p>
            <a:pPr marL="342900" indent="-342900">
              <a:buFont typeface="Arial"/>
              <a:buChar char="•"/>
            </a:pPr>
            <a:endParaRPr lang="en-US" altLang="zh-CN" dirty="0" smtClean="0">
              <a:latin typeface="Century Gothic"/>
              <a:cs typeface="Century Gothic"/>
            </a:endParaRPr>
          </a:p>
          <a:p>
            <a:pPr marL="274320">
              <a:buFont typeface="Arial"/>
              <a:buChar char="•"/>
            </a:pPr>
            <a:r>
              <a:rPr lang="en-US" altLang="zh-CN" dirty="0" smtClean="0">
                <a:latin typeface="Century Gothic"/>
                <a:cs typeface="Century Gothic"/>
              </a:rPr>
              <a:t>Locked mode like magnetic </a:t>
            </a:r>
            <a:br>
              <a:rPr lang="en-US" altLang="zh-CN" dirty="0" smtClean="0">
                <a:latin typeface="Century Gothic"/>
                <a:cs typeface="Century Gothic"/>
              </a:rPr>
            </a:br>
            <a:r>
              <a:rPr lang="en-US" altLang="zh-CN" dirty="0" smtClean="0">
                <a:latin typeface="Century Gothic"/>
                <a:cs typeface="Century Gothic"/>
              </a:rPr>
              <a:t>response</a:t>
            </a:r>
          </a:p>
        </p:txBody>
      </p:sp>
      <p:sp>
        <p:nvSpPr>
          <p:cNvPr id="8" name="Rectangle 7"/>
          <p:cNvSpPr/>
          <p:nvPr/>
        </p:nvSpPr>
        <p:spPr>
          <a:xfrm>
            <a:off x="137159" y="5678667"/>
            <a:ext cx="46465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>
                <a:solidFill>
                  <a:schemeClr val="tx1"/>
                </a:solidFill>
                <a:latin typeface="Century Gothic"/>
                <a:cs typeface="Century Gothic"/>
              </a:rPr>
              <a:t>R. </a:t>
            </a:r>
            <a:r>
              <a:rPr lang="en-US" sz="1800" dirty="0" err="1" smtClean="0">
                <a:solidFill>
                  <a:schemeClr val="tx1"/>
                </a:solidFill>
                <a:latin typeface="Century Gothic"/>
                <a:cs typeface="Century Gothic"/>
              </a:rPr>
              <a:t>Nazikian</a:t>
            </a:r>
            <a:r>
              <a:rPr lang="en-US" sz="1800" dirty="0" smtClean="0">
                <a:solidFill>
                  <a:schemeClr val="tx1"/>
                </a:solidFill>
                <a:latin typeface="Century Gothic"/>
                <a:cs typeface="Century Gothic"/>
              </a:rPr>
              <a:t>, et al., PRL </a:t>
            </a:r>
            <a:r>
              <a:rPr lang="en-US" sz="1800" b="1" dirty="0" smtClean="0">
                <a:solidFill>
                  <a:schemeClr val="tx1"/>
                </a:solidFill>
                <a:latin typeface="Century Gothic"/>
                <a:cs typeface="Century Gothic"/>
              </a:rPr>
              <a:t>114</a:t>
            </a:r>
            <a:r>
              <a:rPr lang="en-US" sz="1800" dirty="0" smtClean="0">
                <a:solidFill>
                  <a:schemeClr val="tx1"/>
                </a:solidFill>
                <a:latin typeface="Century Gothic"/>
                <a:cs typeface="Century Gothic"/>
              </a:rPr>
              <a:t>, 105002 (2015)</a:t>
            </a:r>
          </a:p>
        </p:txBody>
      </p:sp>
    </p:spTree>
    <p:extLst>
      <p:ext uri="{BB962C8B-B14F-4D97-AF65-F5344CB8AC3E}">
        <p14:creationId xmlns:p14="http://schemas.microsoft.com/office/powerpoint/2010/main" val="2450274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48</a:t>
            </a:r>
            <a:endParaRPr lang="en-US" dirty="0"/>
          </a:p>
        </p:txBody>
      </p:sp>
      <p:sp>
        <p:nvSpPr>
          <p:cNvPr id="6" name="Shape 106"/>
          <p:cNvSpPr txBox="1">
            <a:spLocks noGrp="1"/>
          </p:cNvSpPr>
          <p:nvPr>
            <p:ph type="title"/>
          </p:nvPr>
        </p:nvSpPr>
        <p:spPr>
          <a:xfrm>
            <a:off x="311700" y="6921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latin typeface="Century Gothic"/>
                <a:cs typeface="Century Gothic"/>
              </a:rPr>
              <a:t>Sensitivity study on transport coefficients</a:t>
            </a:r>
            <a:endParaRPr dirty="0">
              <a:latin typeface="Century Gothic"/>
              <a:cs typeface="Century Gothic"/>
            </a:endParaRPr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170095" y="4714676"/>
            <a:ext cx="8973905" cy="1211991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altLang="zh-CN" dirty="0" smtClean="0">
                <a:latin typeface="Century Gothic"/>
                <a:cs typeface="Century Gothic"/>
              </a:rPr>
              <a:t>Smaller (larger) transport coefficients lower (increase) the penetration threshold 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altLang="zh-CN" dirty="0" smtClean="0">
                <a:latin typeface="Century Gothic"/>
                <a:cs typeface="Century Gothic"/>
              </a:rPr>
              <a:t>Penetration is hard to happened when turning off the parallel transport due to RMP</a:t>
            </a:r>
          </a:p>
        </p:txBody>
      </p:sp>
      <p:pic>
        <p:nvPicPr>
          <p:cNvPr id="9" name="Picture 8" descr="figure_hysteresis_158115_1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72"/>
          <a:stretch/>
        </p:blipFill>
        <p:spPr>
          <a:xfrm>
            <a:off x="1934586" y="984944"/>
            <a:ext cx="5590794" cy="3822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774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ofile_shift_scaling_158115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40" y="1088136"/>
            <a:ext cx="7982204" cy="403453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49</a:t>
            </a:r>
            <a:endParaRPr lang="en-US" dirty="0"/>
          </a:p>
        </p:txBody>
      </p:sp>
      <p:sp>
        <p:nvSpPr>
          <p:cNvPr id="6" name="Shape 106"/>
          <p:cNvSpPr txBox="1">
            <a:spLocks noGrp="1"/>
          </p:cNvSpPr>
          <p:nvPr>
            <p:ph type="title"/>
          </p:nvPr>
        </p:nvSpPr>
        <p:spPr>
          <a:xfrm>
            <a:off x="311700" y="6921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dirty="0" smtClean="0">
                <a:latin typeface="Century Gothic"/>
                <a:cs typeface="Century Gothic"/>
              </a:rPr>
              <a:t>Density and </a:t>
            </a:r>
            <a:r>
              <a:rPr lang="zh-CN" altLang="en-US" i="1" dirty="0" smtClean="0">
                <a:latin typeface="Century Gothic"/>
                <a:ea typeface="Lucida Grande"/>
                <a:cs typeface="Century Gothic"/>
              </a:rPr>
              <a:t>ω</a:t>
            </a:r>
            <a:r>
              <a:rPr lang="en-US" altLang="zh-CN" baseline="-25000" dirty="0" smtClean="0">
                <a:latin typeface="Century Gothic"/>
                <a:ea typeface="Lucida Grande"/>
                <a:cs typeface="Century Gothic"/>
              </a:rPr>
              <a:t>E</a:t>
            </a:r>
            <a:r>
              <a:rPr lang="en-US" dirty="0" smtClean="0">
                <a:latin typeface="Century Gothic"/>
                <a:cs typeface="Century Gothic"/>
              </a:rPr>
              <a:t> of shot 158115 are shifted up and down to scan penetration threshold</a:t>
            </a:r>
            <a:endParaRPr dirty="0">
              <a:latin typeface="Century Gothic"/>
              <a:cs typeface="Century Gothic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74121" y="5354199"/>
            <a:ext cx="8709458" cy="812848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altLang="zh-CN" dirty="0" smtClean="0">
                <a:latin typeface="Century Gothic"/>
                <a:cs typeface="Century Gothic"/>
              </a:rPr>
              <a:t>8/2 penetration threshold is scanned at each density and </a:t>
            </a:r>
            <a:r>
              <a:rPr lang="zh-CN" altLang="en-US" i="1" dirty="0" smtClean="0">
                <a:latin typeface="Century Gothic"/>
                <a:ea typeface="Lucida Grande"/>
                <a:cs typeface="Century Gothic"/>
              </a:rPr>
              <a:t>ω</a:t>
            </a:r>
            <a:r>
              <a:rPr lang="en-US" altLang="zh-CN" baseline="-25000" dirty="0" smtClean="0">
                <a:latin typeface="Century Gothic"/>
                <a:ea typeface="Lucida Grande"/>
                <a:cs typeface="Century Gothic"/>
              </a:rPr>
              <a:t>E</a:t>
            </a:r>
            <a:r>
              <a:rPr lang="en-US" altLang="zh-CN" dirty="0" smtClean="0">
                <a:latin typeface="Century Gothic"/>
                <a:ea typeface="Lucida Grande"/>
                <a:cs typeface="Century Gothic"/>
              </a:rPr>
              <a:t> profiles (21×15 points)</a:t>
            </a:r>
            <a:endParaRPr lang="en-US" altLang="zh-CN" dirty="0" smtClean="0">
              <a:latin typeface="Century Gothic"/>
              <a:cs typeface="Century Gothic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2261810" y="1136955"/>
            <a:ext cx="12096" cy="2007810"/>
          </a:xfrm>
          <a:prstGeom prst="straightConnector1">
            <a:avLst/>
          </a:prstGeom>
          <a:ln w="50800">
            <a:solidFill>
              <a:srgbClr val="0000FF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7155543" y="1136955"/>
            <a:ext cx="12096" cy="2007810"/>
          </a:xfrm>
          <a:prstGeom prst="straightConnector1">
            <a:avLst/>
          </a:prstGeom>
          <a:ln w="50800">
            <a:solidFill>
              <a:srgbClr val="0000FF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7478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50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610573" y="865460"/>
            <a:ext cx="18647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 smtClean="0">
                <a:solidFill>
                  <a:srgbClr val="FF0000"/>
                </a:solidFill>
                <a:latin typeface="Century Gothic"/>
                <a:cs typeface="Century Gothic"/>
              </a:rPr>
              <a:t>TM1 simulation</a:t>
            </a:r>
            <a:endParaRPr lang="en-US" sz="1800" b="1" dirty="0">
              <a:solidFill>
                <a:srgbClr val="FF0000"/>
              </a:solidFill>
              <a:latin typeface="Century Gothic"/>
              <a:cs typeface="Century Gothic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97953" y="848530"/>
            <a:ext cx="27978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 smtClean="0">
                <a:solidFill>
                  <a:srgbClr val="FF0000"/>
                </a:solidFill>
                <a:latin typeface="Century Gothic"/>
                <a:cs typeface="Century Gothic"/>
              </a:rPr>
              <a:t>Reproduced by scaling</a:t>
            </a:r>
            <a:endParaRPr lang="en-US" sz="1800" b="1" dirty="0">
              <a:solidFill>
                <a:srgbClr val="FF0000"/>
              </a:solidFill>
              <a:latin typeface="Century Gothic"/>
              <a:cs typeface="Century Gothic"/>
            </a:endParaRPr>
          </a:p>
        </p:txBody>
      </p:sp>
      <p:sp>
        <p:nvSpPr>
          <p:cNvPr id="13" name="Text Placeholder 2"/>
          <p:cNvSpPr txBox="1">
            <a:spLocks/>
          </p:cNvSpPr>
          <p:nvPr/>
        </p:nvSpPr>
        <p:spPr>
          <a:xfrm>
            <a:off x="174120" y="5293724"/>
            <a:ext cx="8847037" cy="812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000"/>
              <a:buFont typeface="Questrial"/>
              <a:buChar char="●"/>
              <a:defRPr sz="2000" b="1" i="0" u="none" strike="noStrike" cap="none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C4587"/>
              </a:buClr>
              <a:buSzPts val="1800"/>
              <a:buFont typeface="Questrial"/>
              <a:buChar char="—"/>
              <a:defRPr sz="1800" b="0" i="0" u="none" strike="noStrike" cap="none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302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C4587"/>
              </a:buClr>
              <a:buSzPts val="1600"/>
              <a:buFont typeface="Questrial"/>
              <a:buChar char="●"/>
              <a:defRPr sz="1600" b="0" i="0" u="none" strike="noStrike" cap="none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estrial"/>
              <a:buChar char="○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estrial"/>
              <a:buChar char="○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estrial"/>
              <a:buChar char="○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estrial"/>
              <a:buChar char="○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estrial"/>
              <a:buChar char="○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Questrial"/>
              <a:buChar char="○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altLang="zh-CN" dirty="0" smtClean="0">
                <a:latin typeface="Century Gothic"/>
                <a:cs typeface="Century Gothic"/>
              </a:rPr>
              <a:t>Scaling power law obtained by fitting</a:t>
            </a:r>
            <a:endParaRPr lang="en-US" altLang="zh-CN" baseline="-25000" dirty="0" smtClean="0">
              <a:latin typeface="Century Gothic"/>
              <a:cs typeface="Century Gothic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520094" y="1234792"/>
            <a:ext cx="36285" cy="3385589"/>
          </a:xfrm>
          <a:prstGeom prst="straightConnector1">
            <a:avLst/>
          </a:prstGeom>
          <a:ln w="50800">
            <a:gradFill flip="none" rotWithShape="1">
              <a:gsLst>
                <a:gs pos="0">
                  <a:srgbClr val="0000FF"/>
                </a:gs>
                <a:gs pos="100000">
                  <a:srgbClr val="FFFFFF"/>
                </a:gs>
                <a:gs pos="99000">
                  <a:schemeClr val="accent6">
                    <a:lumMod val="75000"/>
                    <a:alpha val="68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1233707" y="5354200"/>
            <a:ext cx="2677024" cy="0"/>
          </a:xfrm>
          <a:prstGeom prst="straightConnector1">
            <a:avLst/>
          </a:prstGeom>
          <a:ln w="50800">
            <a:gradFill flip="none" rotWithShape="1">
              <a:gsLst>
                <a:gs pos="0">
                  <a:srgbClr val="0000FF"/>
                </a:gs>
                <a:gs pos="100000">
                  <a:srgbClr val="FFFFFF"/>
                </a:gs>
                <a:gs pos="99000">
                  <a:schemeClr val="accent6">
                    <a:lumMod val="75000"/>
                    <a:alpha val="68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2050093" y="6274626"/>
            <a:ext cx="50091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800" dirty="0" smtClean="0">
                <a:solidFill>
                  <a:srgbClr val="FF0000"/>
                </a:solidFill>
                <a:latin typeface="Century Gothic"/>
                <a:cs typeface="Century Gothic"/>
              </a:rPr>
              <a:t>n</a:t>
            </a:r>
            <a:r>
              <a:rPr lang="en-US" altLang="zh-CN" sz="1800" baseline="-25000" dirty="0" smtClean="0">
                <a:solidFill>
                  <a:srgbClr val="FF0000"/>
                </a:solidFill>
                <a:latin typeface="Century Gothic"/>
                <a:cs typeface="Century Gothic"/>
              </a:rPr>
              <a:t>e</a:t>
            </a:r>
            <a:r>
              <a:rPr lang="zh-CN" altLang="en-US" sz="1800" dirty="0" smtClean="0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lang="en-US" altLang="zh-CN" sz="1800" dirty="0" smtClean="0">
                <a:solidFill>
                  <a:srgbClr val="FF0000"/>
                </a:solidFill>
                <a:latin typeface="Century Gothic"/>
                <a:cs typeface="Century Gothic"/>
              </a:rPr>
              <a:t>in</a:t>
            </a:r>
            <a:r>
              <a:rPr lang="zh-CN" altLang="en-US" sz="1800" dirty="0" smtClean="0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lang="en-US" altLang="zh-CN" sz="1800" dirty="0" smtClean="0">
                <a:solidFill>
                  <a:srgbClr val="FF0000"/>
                </a:solidFill>
                <a:latin typeface="Century Gothic"/>
                <a:cs typeface="Century Gothic"/>
              </a:rPr>
              <a:t>unit</a:t>
            </a:r>
            <a:r>
              <a:rPr lang="zh-CN" altLang="en-US" sz="1800" dirty="0" smtClean="0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lang="en-US" altLang="zh-CN" sz="1800" dirty="0" smtClean="0">
                <a:solidFill>
                  <a:srgbClr val="FF0000"/>
                </a:solidFill>
                <a:latin typeface="Century Gothic"/>
                <a:cs typeface="Century Gothic"/>
              </a:rPr>
              <a:t>of</a:t>
            </a:r>
            <a:r>
              <a:rPr lang="zh-CN" altLang="en-US" sz="1800" dirty="0" smtClean="0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lang="en-US" altLang="zh-CN" sz="1800" dirty="0" smtClean="0">
                <a:solidFill>
                  <a:srgbClr val="FF0000"/>
                </a:solidFill>
                <a:latin typeface="Century Gothic"/>
                <a:cs typeface="Century Gothic"/>
              </a:rPr>
              <a:t>10</a:t>
            </a:r>
            <a:r>
              <a:rPr lang="en-US" altLang="zh-CN" sz="1800" baseline="30000" dirty="0" smtClean="0">
                <a:solidFill>
                  <a:srgbClr val="FF0000"/>
                </a:solidFill>
                <a:latin typeface="Century Gothic"/>
                <a:cs typeface="Century Gothic"/>
              </a:rPr>
              <a:t>19</a:t>
            </a:r>
            <a:r>
              <a:rPr lang="en-US" altLang="zh-CN" sz="1800" dirty="0" smtClean="0">
                <a:solidFill>
                  <a:srgbClr val="FF0000"/>
                </a:solidFill>
                <a:latin typeface="Century Gothic"/>
                <a:cs typeface="Century Gothic"/>
              </a:rPr>
              <a:t>m</a:t>
            </a:r>
            <a:r>
              <a:rPr lang="en-US" altLang="zh-CN" sz="1800" baseline="30000" dirty="0" smtClean="0">
                <a:solidFill>
                  <a:srgbClr val="FF0000"/>
                </a:solidFill>
                <a:latin typeface="Century Gothic"/>
                <a:cs typeface="Century Gothic"/>
              </a:rPr>
              <a:t>-3</a:t>
            </a:r>
            <a:r>
              <a:rPr lang="en-US" altLang="zh-CN" sz="1800" dirty="0" smtClean="0">
                <a:solidFill>
                  <a:srgbClr val="FF0000"/>
                </a:solidFill>
                <a:latin typeface="Century Gothic"/>
                <a:cs typeface="Century Gothic"/>
              </a:rPr>
              <a:t>,</a:t>
            </a:r>
            <a:r>
              <a:rPr lang="zh-CN" altLang="en-US" sz="1800" dirty="0" smtClean="0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lang="en-US" altLang="zh-CN" sz="1800" dirty="0" smtClean="0">
                <a:solidFill>
                  <a:srgbClr val="FF0000"/>
                </a:solidFill>
                <a:latin typeface="Century Gothic"/>
                <a:cs typeface="Century Gothic"/>
              </a:rPr>
              <a:t>rotation</a:t>
            </a:r>
            <a:r>
              <a:rPr lang="zh-CN" altLang="en-US" sz="1800" dirty="0" smtClean="0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lang="en-US" altLang="zh-CN" sz="1800" dirty="0" smtClean="0">
                <a:solidFill>
                  <a:srgbClr val="FF0000"/>
                </a:solidFill>
                <a:latin typeface="Century Gothic"/>
                <a:cs typeface="Century Gothic"/>
              </a:rPr>
              <a:t>in</a:t>
            </a:r>
            <a:r>
              <a:rPr lang="zh-CN" altLang="en-US" sz="1800" dirty="0" smtClean="0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lang="en-US" altLang="zh-CN" sz="1800" dirty="0" err="1" smtClean="0">
                <a:solidFill>
                  <a:srgbClr val="FF0000"/>
                </a:solidFill>
                <a:latin typeface="Century Gothic"/>
                <a:cs typeface="Century Gothic"/>
              </a:rPr>
              <a:t>krad</a:t>
            </a:r>
            <a:r>
              <a:rPr lang="en-US" altLang="zh-CN" sz="1800" dirty="0" smtClean="0">
                <a:solidFill>
                  <a:srgbClr val="FF0000"/>
                </a:solidFill>
                <a:latin typeface="Century Gothic"/>
                <a:cs typeface="Century Gothic"/>
              </a:rPr>
              <a:t>/s,</a:t>
            </a:r>
            <a:r>
              <a:rPr lang="zh-CN" altLang="en-US" sz="1800" dirty="0" smtClean="0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lang="en-US" altLang="zh-CN" sz="1800" dirty="0" err="1" smtClean="0">
                <a:solidFill>
                  <a:srgbClr val="FF0000"/>
                </a:solidFill>
                <a:latin typeface="Century Gothic"/>
                <a:cs typeface="Century Gothic"/>
              </a:rPr>
              <a:t>B</a:t>
            </a:r>
            <a:r>
              <a:rPr lang="en-US" altLang="zh-CN" sz="1800" baseline="-25000" dirty="0" err="1" smtClean="0">
                <a:solidFill>
                  <a:srgbClr val="FF0000"/>
                </a:solidFill>
                <a:latin typeface="Century Gothic"/>
                <a:cs typeface="Century Gothic"/>
              </a:rPr>
              <a:t>t</a:t>
            </a:r>
            <a:r>
              <a:rPr lang="zh-CN" altLang="en-US" sz="1800" dirty="0" smtClean="0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lang="en-US" altLang="zh-CN" sz="1800" dirty="0" smtClean="0">
                <a:solidFill>
                  <a:srgbClr val="FF0000"/>
                </a:solidFill>
                <a:latin typeface="Century Gothic"/>
                <a:cs typeface="Century Gothic"/>
              </a:rPr>
              <a:t>in</a:t>
            </a:r>
            <a:r>
              <a:rPr lang="zh-CN" altLang="en-US" sz="1800" dirty="0" smtClean="0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lang="en-US" altLang="zh-CN" sz="1800" dirty="0" smtClean="0">
                <a:solidFill>
                  <a:srgbClr val="FF0000"/>
                </a:solidFill>
                <a:latin typeface="Century Gothic"/>
                <a:cs typeface="Century Gothic"/>
              </a:rPr>
              <a:t>T</a:t>
            </a:r>
            <a:endParaRPr lang="en-US" sz="1800" dirty="0">
              <a:solidFill>
                <a:srgbClr val="FF0000"/>
              </a:solidFill>
              <a:latin typeface="Century Gothic"/>
              <a:cs typeface="Century Gothic"/>
            </a:endParaRPr>
          </a:p>
        </p:txBody>
      </p:sp>
      <p:sp>
        <p:nvSpPr>
          <p:cNvPr id="26" name="Shape 106"/>
          <p:cNvSpPr txBox="1">
            <a:spLocks noGrp="1"/>
          </p:cNvSpPr>
          <p:nvPr>
            <p:ph type="title"/>
          </p:nvPr>
        </p:nvSpPr>
        <p:spPr>
          <a:xfrm>
            <a:off x="311700" y="4502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altLang="zh-CN" dirty="0" smtClean="0">
                <a:latin typeface="Century Gothic"/>
                <a:cs typeface="Century Gothic"/>
              </a:rPr>
              <a:t>8/2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Penetration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threshold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altLang="zh-CN" dirty="0" smtClean="0">
                <a:latin typeface="Century Gothic"/>
                <a:cs typeface="Century Gothic"/>
              </a:rPr>
              <a:t>depends</a:t>
            </a:r>
            <a:r>
              <a:rPr lang="zh-CN" altLang="en-US" dirty="0" smtClean="0">
                <a:latin typeface="Century Gothic"/>
                <a:cs typeface="Century Gothic"/>
              </a:rPr>
              <a:t> </a:t>
            </a:r>
            <a:r>
              <a:rPr lang="en-US" dirty="0" smtClean="0">
                <a:latin typeface="Century Gothic"/>
                <a:cs typeface="Century Gothic"/>
              </a:rPr>
              <a:t>on density and </a:t>
            </a:r>
            <a:r>
              <a:rPr lang="zh-CN" altLang="en-US" i="1" dirty="0" smtClean="0">
                <a:latin typeface="Century Gothic"/>
                <a:ea typeface="Lucida Grande"/>
                <a:cs typeface="Century Gothic"/>
              </a:rPr>
              <a:t>ω</a:t>
            </a:r>
            <a:r>
              <a:rPr lang="en-US" altLang="zh-CN" baseline="-25000" dirty="0" smtClean="0">
                <a:latin typeface="Century Gothic"/>
                <a:ea typeface="Lucida Grande"/>
                <a:cs typeface="Century Gothic"/>
              </a:rPr>
              <a:t>E</a:t>
            </a:r>
            <a:endParaRPr dirty="0">
              <a:latin typeface="Century Gothic"/>
              <a:cs typeface="Century Gothic"/>
            </a:endParaRPr>
          </a:p>
        </p:txBody>
      </p:sp>
      <p:pic>
        <p:nvPicPr>
          <p:cNvPr id="16" name="Picture 15" descr="figure_2D_scaling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49" r="2795" b="93958"/>
          <a:stretch/>
        </p:blipFill>
        <p:spPr>
          <a:xfrm>
            <a:off x="1881421" y="5750102"/>
            <a:ext cx="5189622" cy="544658"/>
          </a:xfrm>
          <a:prstGeom prst="rect">
            <a:avLst/>
          </a:prstGeom>
        </p:spPr>
      </p:pic>
      <p:pic>
        <p:nvPicPr>
          <p:cNvPr id="17" name="Picture 16" descr="figure_2D_scaling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35"/>
          <a:stretch/>
        </p:blipFill>
        <p:spPr>
          <a:xfrm>
            <a:off x="713232" y="1170432"/>
            <a:ext cx="7660640" cy="409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757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5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11700" y="69217"/>
            <a:ext cx="8832300" cy="763500"/>
          </a:xfrm>
        </p:spPr>
        <p:txBody>
          <a:bodyPr/>
          <a:lstStyle/>
          <a:p>
            <a:r>
              <a:rPr lang="en-US" sz="2400" dirty="0" smtClean="0">
                <a:latin typeface="Century Gothic"/>
                <a:cs typeface="Century Gothic"/>
              </a:rPr>
              <a:t>Locked modes like events are also observed to correlate with ELM suppression and density pump-out in EAST </a:t>
            </a:r>
            <a:endParaRPr lang="en-US" sz="2400" dirty="0">
              <a:latin typeface="Century Gothic"/>
              <a:cs typeface="Century Gothic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4864" y="978408"/>
            <a:ext cx="4646507" cy="4889218"/>
          </a:xfrm>
        </p:spPr>
        <p:txBody>
          <a:bodyPr/>
          <a:lstStyle/>
          <a:p>
            <a:pPr marL="101600" indent="0">
              <a:lnSpc>
                <a:spcPct val="100000"/>
              </a:lnSpc>
              <a:spcBef>
                <a:spcPts val="1200"/>
              </a:spcBef>
              <a:buNone/>
            </a:pPr>
            <a:endParaRPr lang="en-US" altLang="zh-CN" dirty="0" smtClean="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endParaRPr lang="en-US" altLang="zh-CN" dirty="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altLang="zh-CN" dirty="0" smtClean="0">
                <a:latin typeface="Century Gothic"/>
                <a:cs typeface="Century Gothic"/>
              </a:rPr>
              <a:t>Phase jump in magnetic response suggests locked mode formation at the onset of ELM suppression in EAST</a:t>
            </a:r>
            <a:endParaRPr lang="en-US" altLang="zh-CN" dirty="0">
              <a:latin typeface="Century Gothic"/>
              <a:cs typeface="Century Gothic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2556" y="1051560"/>
            <a:ext cx="4501444" cy="349226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374651" y="5678667"/>
            <a:ext cx="46465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sz="1800" dirty="0">
                <a:solidFill>
                  <a:schemeClr val="tx1"/>
                </a:solidFill>
                <a:latin typeface="Century Gothic"/>
                <a:cs typeface="Century Gothic"/>
              </a:rPr>
              <a:t>Y</a:t>
            </a:r>
            <a:r>
              <a:rPr lang="en-US" sz="1800" dirty="0" smtClean="0">
                <a:solidFill>
                  <a:schemeClr val="tx1"/>
                </a:solidFill>
                <a:latin typeface="Century Gothic"/>
                <a:cs typeface="Century Gothic"/>
              </a:rPr>
              <a:t>. </a:t>
            </a:r>
            <a:r>
              <a:rPr lang="en-US" altLang="zh-CN" sz="1800" dirty="0" smtClean="0">
                <a:solidFill>
                  <a:schemeClr val="tx1"/>
                </a:solidFill>
                <a:latin typeface="Century Gothic"/>
                <a:cs typeface="Century Gothic"/>
              </a:rPr>
              <a:t>Sun</a:t>
            </a:r>
            <a:r>
              <a:rPr lang="en-US" sz="1800" dirty="0" smtClean="0">
                <a:solidFill>
                  <a:schemeClr val="tx1"/>
                </a:solidFill>
                <a:latin typeface="Century Gothic"/>
                <a:cs typeface="Century Gothic"/>
              </a:rPr>
              <a:t>, et al., PRL </a:t>
            </a:r>
            <a:r>
              <a:rPr lang="en-US" sz="1800" b="1" dirty="0" smtClean="0">
                <a:solidFill>
                  <a:schemeClr val="tx1"/>
                </a:solidFill>
                <a:latin typeface="Century Gothic"/>
                <a:cs typeface="Century Gothic"/>
              </a:rPr>
              <a:t>11</a:t>
            </a:r>
            <a:r>
              <a:rPr lang="en-US" altLang="zh-CN" sz="1800" b="1" dirty="0" smtClean="0">
                <a:solidFill>
                  <a:schemeClr val="tx1"/>
                </a:solidFill>
                <a:latin typeface="Century Gothic"/>
                <a:cs typeface="Century Gothic"/>
              </a:rPr>
              <a:t>7</a:t>
            </a:r>
            <a:r>
              <a:rPr lang="en-US" sz="1800" dirty="0" smtClean="0">
                <a:solidFill>
                  <a:schemeClr val="tx1"/>
                </a:solidFill>
                <a:latin typeface="Century Gothic"/>
                <a:cs typeface="Century Gothic"/>
              </a:rPr>
              <a:t>, </a:t>
            </a:r>
            <a:r>
              <a:rPr lang="en-US" altLang="zh-CN" sz="1800" dirty="0" smtClean="0">
                <a:solidFill>
                  <a:schemeClr val="tx1"/>
                </a:solidFill>
                <a:latin typeface="Century Gothic"/>
                <a:cs typeface="Century Gothic"/>
              </a:rPr>
              <a:t>115001</a:t>
            </a:r>
            <a:r>
              <a:rPr lang="en-US" sz="1800" dirty="0" smtClean="0">
                <a:solidFill>
                  <a:schemeClr val="tx1"/>
                </a:solidFill>
                <a:latin typeface="Century Gothic"/>
                <a:cs typeface="Century Gothic"/>
              </a:rPr>
              <a:t> (201</a:t>
            </a:r>
            <a:r>
              <a:rPr lang="en-US" altLang="zh-CN" sz="1800" dirty="0" smtClean="0">
                <a:solidFill>
                  <a:schemeClr val="tx1"/>
                </a:solidFill>
                <a:latin typeface="Century Gothic"/>
                <a:cs typeface="Century Gothic"/>
              </a:rPr>
              <a:t>6</a:t>
            </a:r>
            <a:r>
              <a:rPr lang="en-US" sz="1800" dirty="0" smtClean="0">
                <a:solidFill>
                  <a:schemeClr val="tx1"/>
                </a:solidFill>
                <a:latin typeface="Century Gothic"/>
                <a:cs typeface="Century Gothic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13993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7</a:t>
            </a:r>
          </a:p>
        </p:txBody>
      </p:sp>
      <p:pic>
        <p:nvPicPr>
          <p:cNvPr id="10" name="Picture 9" descr="profile_island_158115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411" y="1023722"/>
            <a:ext cx="4480560" cy="57175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entury Gothic"/>
                <a:cs typeface="Century Gothic"/>
              </a:rPr>
              <a:t>Main results</a:t>
            </a:r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-69818" y="910861"/>
            <a:ext cx="4787731" cy="4992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000"/>
              <a:buFont typeface="Questrial"/>
              <a:buChar char="●"/>
              <a:defRPr sz="2000" b="1" i="0" u="none" strike="noStrike" cap="none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C4587"/>
              </a:buClr>
              <a:buSzPts val="1800"/>
              <a:buFont typeface="Questrial"/>
              <a:buChar char="—"/>
              <a:defRPr sz="1800" b="0" i="0" u="none" strike="noStrike" cap="none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302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C4587"/>
              </a:buClr>
              <a:buSzPts val="1600"/>
              <a:buFont typeface="Questrial"/>
              <a:buChar char="●"/>
              <a:defRPr sz="1600" b="0" i="0" u="none" strike="noStrike" cap="none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estrial"/>
              <a:buChar char="○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estrial"/>
              <a:buChar char="○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estrial"/>
              <a:buChar char="○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estrial"/>
              <a:buChar char="○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estrial"/>
              <a:buChar char="○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Questrial"/>
              <a:buChar char="○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indent="-356616">
              <a:lnSpc>
                <a:spcPct val="100000"/>
              </a:lnSpc>
              <a:spcBef>
                <a:spcPts val="600"/>
              </a:spcBef>
            </a:pPr>
            <a:r>
              <a:rPr lang="en-US" altLang="zh-CN" dirty="0" smtClean="0">
                <a:latin typeface="Century Gothic"/>
                <a:cs typeface="Century Gothic"/>
              </a:rPr>
              <a:t>Simple nonlinear two-fluid MHD model used to identify the role of edge locked modes in density pump-out and ELM suppression</a:t>
            </a:r>
          </a:p>
          <a:p>
            <a:pPr lvl="1">
              <a:lnSpc>
                <a:spcPct val="110000"/>
              </a:lnSpc>
              <a:spcBef>
                <a:spcPts val="1200"/>
              </a:spcBef>
            </a:pPr>
            <a:r>
              <a:rPr lang="en-US" altLang="zh-CN" sz="1700" dirty="0" smtClean="0">
                <a:latin typeface="Century Gothic"/>
                <a:cs typeface="Century Gothic"/>
              </a:rPr>
              <a:t>Locked</a:t>
            </a:r>
            <a:r>
              <a:rPr lang="zh-CN" altLang="en-US" sz="1700" dirty="0" smtClean="0">
                <a:latin typeface="Century Gothic"/>
                <a:cs typeface="Century Gothic"/>
              </a:rPr>
              <a:t> </a:t>
            </a:r>
            <a:r>
              <a:rPr lang="en-US" altLang="zh-CN" sz="1700" dirty="0">
                <a:latin typeface="Century Gothic"/>
                <a:cs typeface="Century Gothic"/>
              </a:rPr>
              <a:t>modes</a:t>
            </a:r>
            <a:r>
              <a:rPr lang="zh-CN" altLang="en-US" sz="1700" dirty="0">
                <a:latin typeface="Century Gothic"/>
                <a:cs typeface="Century Gothic"/>
              </a:rPr>
              <a:t> </a:t>
            </a:r>
            <a:r>
              <a:rPr lang="en-US" altLang="zh-CN" sz="1700" dirty="0">
                <a:latin typeface="Century Gothic"/>
                <a:cs typeface="Century Gothic"/>
              </a:rPr>
              <a:t>at</a:t>
            </a:r>
            <a:r>
              <a:rPr lang="zh-CN" altLang="en-US" sz="1700" dirty="0">
                <a:latin typeface="Century Gothic"/>
                <a:cs typeface="Century Gothic"/>
              </a:rPr>
              <a:t> </a:t>
            </a:r>
            <a:r>
              <a:rPr lang="en-US" altLang="zh-CN" sz="1700" dirty="0">
                <a:latin typeface="Century Gothic"/>
                <a:cs typeface="Century Gothic"/>
              </a:rPr>
              <a:t>the</a:t>
            </a:r>
            <a:r>
              <a:rPr lang="zh-CN" altLang="en-US" sz="1700" dirty="0">
                <a:latin typeface="Century Gothic"/>
                <a:cs typeface="Century Gothic"/>
              </a:rPr>
              <a:t> </a:t>
            </a:r>
            <a:r>
              <a:rPr lang="en-US" altLang="zh-CN" sz="1700" dirty="0">
                <a:latin typeface="Century Gothic"/>
                <a:cs typeface="Century Gothic"/>
              </a:rPr>
              <a:t>bottom</a:t>
            </a:r>
            <a:r>
              <a:rPr lang="zh-CN" altLang="en-US" sz="1700" dirty="0">
                <a:latin typeface="Century Gothic"/>
                <a:cs typeface="Century Gothic"/>
              </a:rPr>
              <a:t> </a:t>
            </a:r>
            <a:r>
              <a:rPr lang="en-US" altLang="zh-CN" sz="1700" dirty="0">
                <a:latin typeface="Century Gothic"/>
                <a:cs typeface="Century Gothic"/>
              </a:rPr>
              <a:t>of</a:t>
            </a:r>
            <a:r>
              <a:rPr lang="zh-CN" altLang="en-US" sz="1700" dirty="0">
                <a:latin typeface="Century Gothic"/>
                <a:cs typeface="Century Gothic"/>
              </a:rPr>
              <a:t> </a:t>
            </a:r>
            <a:r>
              <a:rPr lang="en-US" altLang="zh-CN" sz="1700" dirty="0">
                <a:latin typeface="Century Gothic"/>
                <a:cs typeface="Century Gothic"/>
              </a:rPr>
              <a:t>pedestal</a:t>
            </a:r>
            <a:r>
              <a:rPr lang="zh-CN" altLang="en-US" sz="1700" dirty="0">
                <a:latin typeface="Century Gothic"/>
                <a:cs typeface="Century Gothic"/>
              </a:rPr>
              <a:t> </a:t>
            </a:r>
            <a:r>
              <a:rPr lang="en-US" altLang="zh-CN" sz="1700" dirty="0">
                <a:latin typeface="Century Gothic"/>
                <a:cs typeface="Century Gothic"/>
              </a:rPr>
              <a:t>cause</a:t>
            </a:r>
            <a:r>
              <a:rPr lang="zh-CN" altLang="en-US" sz="1700" dirty="0">
                <a:latin typeface="Century Gothic"/>
                <a:cs typeface="Century Gothic"/>
              </a:rPr>
              <a:t> </a:t>
            </a:r>
            <a:r>
              <a:rPr lang="en-US" altLang="zh-CN" sz="1700" dirty="0" smtClean="0">
                <a:latin typeface="Century Gothic"/>
                <a:cs typeface="Century Gothic"/>
              </a:rPr>
              <a:t>main</a:t>
            </a:r>
            <a:r>
              <a:rPr lang="zh-CN" altLang="en-US" sz="1700" dirty="0" smtClean="0">
                <a:latin typeface="Century Gothic"/>
                <a:cs typeface="Century Gothic"/>
              </a:rPr>
              <a:t> </a:t>
            </a:r>
            <a:r>
              <a:rPr lang="en-US" altLang="zh-CN" sz="1700" dirty="0">
                <a:latin typeface="Century Gothic"/>
                <a:cs typeface="Century Gothic"/>
              </a:rPr>
              <a:t>density</a:t>
            </a:r>
            <a:r>
              <a:rPr lang="zh-CN" altLang="en-US" sz="1700" dirty="0">
                <a:latin typeface="Century Gothic"/>
                <a:cs typeface="Century Gothic"/>
              </a:rPr>
              <a:t> </a:t>
            </a:r>
            <a:r>
              <a:rPr lang="en-US" altLang="zh-CN" sz="1700" dirty="0">
                <a:latin typeface="Century Gothic"/>
                <a:cs typeface="Century Gothic"/>
              </a:rPr>
              <a:t>pump-out</a:t>
            </a:r>
          </a:p>
          <a:p>
            <a:pPr lvl="1">
              <a:lnSpc>
                <a:spcPct val="110000"/>
              </a:lnSpc>
              <a:spcBef>
                <a:spcPts val="1200"/>
              </a:spcBef>
            </a:pPr>
            <a:r>
              <a:rPr lang="en-US" altLang="zh-CN" sz="1700" dirty="0" smtClean="0">
                <a:latin typeface="Century Gothic"/>
                <a:cs typeface="Century Gothic"/>
              </a:rPr>
              <a:t>Locked modes at the top of the pedestal consistent with onset of ELM suppression</a:t>
            </a:r>
          </a:p>
          <a:p>
            <a:pPr lvl="1">
              <a:lnSpc>
                <a:spcPct val="110000"/>
              </a:lnSpc>
              <a:spcBef>
                <a:spcPts val="1200"/>
              </a:spcBef>
            </a:pPr>
            <a:r>
              <a:rPr lang="en-US" altLang="zh-CN" sz="1700" dirty="0" smtClean="0">
                <a:latin typeface="Century Gothic"/>
                <a:cs typeface="Century Gothic"/>
              </a:rPr>
              <a:t>Edge penetration threshold decreases for ITER due to lower perpendicular plasma flow </a:t>
            </a:r>
            <a:endParaRPr lang="en-US" altLang="zh-CN" sz="1700" dirty="0">
              <a:latin typeface="Century Gothic"/>
              <a:cs typeface="Century Gothic"/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7516932" y="3630939"/>
            <a:ext cx="1687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spc="60" dirty="0" smtClean="0">
                <a:solidFill>
                  <a:srgbClr val="0000FF"/>
                </a:solidFill>
                <a:latin typeface="Century Gothic"/>
                <a:cs typeface="Century Gothic"/>
              </a:rPr>
              <a:t>Screening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22828" y="2305595"/>
            <a:ext cx="1467829" cy="54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zh-CN" sz="1800" b="1" dirty="0">
                <a:solidFill>
                  <a:srgbClr val="003E8C"/>
                </a:solidFill>
                <a:latin typeface="Century Gothic"/>
                <a:cs typeface="Century Gothic"/>
              </a:rPr>
              <a:t>F</a:t>
            </a:r>
            <a:r>
              <a:rPr lang="en-US" sz="1800" b="1" dirty="0" smtClean="0">
                <a:solidFill>
                  <a:srgbClr val="003E8C"/>
                </a:solidFill>
                <a:latin typeface="Century Gothic"/>
                <a:cs typeface="Century Gothic"/>
              </a:rPr>
              <a:t>ield penetration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7116590" y="2788825"/>
            <a:ext cx="274067" cy="365648"/>
          </a:xfrm>
          <a:prstGeom prst="straightConnector1">
            <a:avLst/>
          </a:prstGeom>
          <a:ln w="38100">
            <a:solidFill>
              <a:srgbClr val="003E8C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7371088" y="2439415"/>
            <a:ext cx="1318339" cy="318986"/>
          </a:xfrm>
          <a:prstGeom prst="straightConnector1">
            <a:avLst/>
          </a:prstGeom>
          <a:ln w="38100">
            <a:solidFill>
              <a:srgbClr val="003E8C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6574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entury Gothic"/>
                <a:cs typeface="Century Gothic"/>
              </a:rPr>
              <a:t>Outline</a:t>
            </a:r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131195" y="974813"/>
            <a:ext cx="9012805" cy="3464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000"/>
              <a:buFont typeface="Questrial"/>
              <a:buChar char="●"/>
              <a:defRPr sz="2000" b="1" i="0" u="none" strike="noStrike" cap="none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C4587"/>
              </a:buClr>
              <a:buSzPts val="1800"/>
              <a:buFont typeface="Questrial"/>
              <a:buChar char="—"/>
              <a:defRPr sz="1800" b="0" i="0" u="none" strike="noStrike" cap="none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302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C4587"/>
              </a:buClr>
              <a:buSzPts val="1600"/>
              <a:buFont typeface="Questrial"/>
              <a:buChar char="●"/>
              <a:defRPr sz="1600" b="0" i="0" u="none" strike="noStrike" cap="none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estrial"/>
              <a:buChar char="○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estrial"/>
              <a:buChar char="○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estrial"/>
              <a:buChar char="○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estrial"/>
              <a:buChar char="○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estrial"/>
              <a:buChar char="○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Questrial"/>
              <a:buChar char="○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400" dirty="0">
                <a:solidFill>
                  <a:schemeClr val="tx1"/>
                </a:solidFill>
                <a:latin typeface="Century Gothic"/>
                <a:cs typeface="Century Gothic"/>
              </a:rPr>
              <a:t>Introduction of non-linear MHD code-TM1 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altLang="zh-CN" sz="2400" dirty="0">
                <a:solidFill>
                  <a:schemeClr val="tx1"/>
                </a:solidFill>
                <a:latin typeface="Century Gothic"/>
                <a:cs typeface="Century Gothic"/>
              </a:rPr>
              <a:t>Edge</a:t>
            </a:r>
            <a:r>
              <a:rPr lang="zh-CN" altLang="en-US" sz="2400" dirty="0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Century Gothic"/>
                <a:cs typeface="Century Gothic"/>
              </a:rPr>
              <a:t>locked</a:t>
            </a:r>
            <a:r>
              <a:rPr lang="zh-CN" altLang="en-US" sz="2400" dirty="0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Century Gothic"/>
                <a:cs typeface="Century Gothic"/>
              </a:rPr>
              <a:t>modes versus ELM</a:t>
            </a:r>
            <a:r>
              <a:rPr lang="zh-CN" altLang="en-US" sz="2400" dirty="0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lang="en-US" altLang="zh-CN" sz="2400" dirty="0" smtClean="0">
                <a:solidFill>
                  <a:schemeClr val="tx1"/>
                </a:solidFill>
                <a:latin typeface="Century Gothic"/>
                <a:cs typeface="Century Gothic"/>
              </a:rPr>
              <a:t>suppression</a:t>
            </a:r>
            <a:endParaRPr lang="en-US" altLang="zh-CN" sz="2200" dirty="0" smtClean="0">
              <a:solidFill>
                <a:schemeClr val="tx1"/>
              </a:solidFill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altLang="zh-CN" sz="2400" dirty="0" smtClean="0">
                <a:latin typeface="Century Gothic"/>
                <a:cs typeface="Century Gothic"/>
              </a:rPr>
              <a:t>Density</a:t>
            </a:r>
            <a:r>
              <a:rPr lang="zh-CN" altLang="en-US" sz="2400" dirty="0" smtClean="0">
                <a:latin typeface="Century Gothic"/>
                <a:cs typeface="Century Gothic"/>
              </a:rPr>
              <a:t> </a:t>
            </a:r>
            <a:r>
              <a:rPr lang="en-US" altLang="zh-CN" sz="2400" dirty="0" smtClean="0">
                <a:latin typeface="Century Gothic"/>
                <a:cs typeface="Century Gothic"/>
              </a:rPr>
              <a:t>pump-out due to edge locked modes</a:t>
            </a:r>
            <a:endParaRPr lang="en-US" altLang="zh-CN" sz="2200" dirty="0" smtClean="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altLang="zh-CN" sz="2400" dirty="0" smtClean="0">
                <a:latin typeface="Century Gothic"/>
                <a:cs typeface="Century Gothic"/>
              </a:rPr>
              <a:t>Scaling</a:t>
            </a:r>
            <a:r>
              <a:rPr lang="zh-CN" altLang="en-US" sz="2400" dirty="0" smtClean="0">
                <a:latin typeface="Century Gothic"/>
                <a:cs typeface="Century Gothic"/>
              </a:rPr>
              <a:t> </a:t>
            </a:r>
            <a:r>
              <a:rPr lang="en-US" altLang="zh-CN" sz="2400" dirty="0">
                <a:latin typeface="Century Gothic"/>
                <a:cs typeface="Century Gothic"/>
              </a:rPr>
              <a:t>of</a:t>
            </a:r>
            <a:r>
              <a:rPr lang="zh-CN" altLang="en-US" sz="2400" dirty="0">
                <a:latin typeface="Century Gothic"/>
                <a:cs typeface="Century Gothic"/>
              </a:rPr>
              <a:t> </a:t>
            </a:r>
            <a:r>
              <a:rPr lang="en-US" altLang="zh-CN" sz="2400" dirty="0">
                <a:latin typeface="Century Gothic"/>
                <a:cs typeface="Century Gothic"/>
              </a:rPr>
              <a:t>the</a:t>
            </a:r>
            <a:r>
              <a:rPr lang="zh-CN" altLang="en-US" sz="2400" dirty="0">
                <a:latin typeface="Century Gothic"/>
                <a:cs typeface="Century Gothic"/>
              </a:rPr>
              <a:t> </a:t>
            </a:r>
            <a:r>
              <a:rPr lang="en-US" altLang="zh-CN" sz="2400" dirty="0">
                <a:latin typeface="Century Gothic"/>
                <a:cs typeface="Century Gothic"/>
              </a:rPr>
              <a:t>f</a:t>
            </a:r>
            <a:r>
              <a:rPr lang="en-US" sz="2400" dirty="0">
                <a:latin typeface="Century Gothic"/>
                <a:cs typeface="Century Gothic"/>
              </a:rPr>
              <a:t>ield penetration threshold</a:t>
            </a:r>
            <a:r>
              <a:rPr lang="zh-CN" altLang="en-US" sz="2400" dirty="0">
                <a:latin typeface="Century Gothic"/>
                <a:cs typeface="Century Gothic"/>
              </a:rPr>
              <a:t> </a:t>
            </a:r>
            <a:endParaRPr lang="en-US" altLang="zh-CN" sz="2400" dirty="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400" dirty="0" smtClean="0">
                <a:latin typeface="Century Gothic"/>
                <a:cs typeface="Century Gothic"/>
              </a:rPr>
              <a:t>Summar</a:t>
            </a:r>
            <a:r>
              <a:rPr lang="en-US" altLang="zh-CN" sz="2400" dirty="0" smtClean="0">
                <a:latin typeface="Century Gothic"/>
                <a:cs typeface="Century Gothic"/>
              </a:rPr>
              <a:t>y</a:t>
            </a:r>
            <a:endParaRPr lang="en-US" sz="2400" dirty="0" smtClean="0">
              <a:latin typeface="Century Gothic"/>
              <a:cs typeface="Century Gothic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763656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"/>
          <p:cNvSpPr txBox="1">
            <a:spLocks/>
          </p:cNvSpPr>
          <p:nvPr/>
        </p:nvSpPr>
        <p:spPr>
          <a:xfrm>
            <a:off x="91439" y="914400"/>
            <a:ext cx="8740861" cy="4637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000"/>
              <a:buFont typeface="Questrial"/>
              <a:buChar char="●"/>
              <a:defRPr sz="2000" b="1" i="0" u="none" strike="noStrike" cap="none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C4587"/>
              </a:buClr>
              <a:buSzPts val="1800"/>
              <a:buFont typeface="Questrial"/>
              <a:buChar char="—"/>
              <a:defRPr sz="1800" b="0" i="0" u="none" strike="noStrike" cap="none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302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C4587"/>
              </a:buClr>
              <a:buSzPts val="1600"/>
              <a:buFont typeface="Questrial"/>
              <a:buChar char="●"/>
              <a:defRPr sz="1600" b="0" i="0" u="none" strike="noStrike" cap="none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estrial"/>
              <a:buChar char="○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estrial"/>
              <a:buChar char="○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estrial"/>
              <a:buChar char="○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estrial"/>
              <a:buChar char="○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estrial"/>
              <a:buChar char="○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Questrial"/>
              <a:buChar char="○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lvl="0"/>
            <a:r>
              <a:rPr lang="en-US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Cylindrical geometry, circular cross-section</a:t>
            </a:r>
          </a:p>
          <a:p>
            <a:pPr lvl="0">
              <a:spcBef>
                <a:spcPts val="600"/>
              </a:spcBef>
            </a:pPr>
            <a:r>
              <a:rPr lang="en-US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Nonlinear</a:t>
            </a:r>
            <a:r>
              <a:rPr lang="en-US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resistive, two-</a:t>
            </a:r>
            <a:r>
              <a:rPr lang="en-US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fluid equations</a:t>
            </a:r>
            <a:endParaRPr lang="en-US" altLang="zh-CN" dirty="0" smtClean="0">
              <a:latin typeface="Century Gothic"/>
              <a:cs typeface="Century Gothic"/>
            </a:endParaRPr>
          </a:p>
          <a:p>
            <a:endParaRPr lang="en-US" altLang="zh-CN" dirty="0">
              <a:latin typeface="Century Gothic"/>
              <a:cs typeface="Century Gothic"/>
            </a:endParaRPr>
          </a:p>
          <a:p>
            <a:endParaRPr lang="en-US" altLang="zh-CN" dirty="0" smtClean="0">
              <a:latin typeface="Century Gothic"/>
              <a:cs typeface="Century Gothic"/>
            </a:endParaRPr>
          </a:p>
          <a:p>
            <a:endParaRPr lang="en-US" altLang="zh-CN" dirty="0">
              <a:latin typeface="Century Gothic"/>
              <a:cs typeface="Century Gothic"/>
            </a:endParaRPr>
          </a:p>
          <a:p>
            <a:endParaRPr lang="en-US" altLang="zh-CN" dirty="0" smtClean="0">
              <a:latin typeface="Century Gothic"/>
              <a:cs typeface="Century Gothic"/>
            </a:endParaRPr>
          </a:p>
          <a:p>
            <a:endParaRPr lang="en-US" altLang="zh-CN" dirty="0" smtClean="0">
              <a:latin typeface="Century Gothic"/>
              <a:cs typeface="Century Gothic"/>
            </a:endParaRPr>
          </a:p>
          <a:p>
            <a:endParaRPr lang="en-US" altLang="zh-CN" dirty="0">
              <a:latin typeface="Century Gothic"/>
              <a:cs typeface="Century Gothic"/>
            </a:endParaRPr>
          </a:p>
          <a:p>
            <a:endParaRPr lang="en-US" altLang="zh-CN" dirty="0" smtClean="0">
              <a:latin typeface="Century Gothic"/>
              <a:cs typeface="Century Gothic"/>
            </a:endParaRPr>
          </a:p>
          <a:p>
            <a:endParaRPr lang="en-US" altLang="zh-CN" dirty="0">
              <a:latin typeface="Century Gothic"/>
              <a:cs typeface="Century Gothic"/>
            </a:endParaRPr>
          </a:p>
          <a:p>
            <a:endParaRPr lang="en-US" altLang="zh-CN" dirty="0" smtClean="0">
              <a:latin typeface="Century Gothic"/>
              <a:cs typeface="Century Gothic"/>
            </a:endParaRPr>
          </a:p>
        </p:txBody>
      </p:sp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xfrm>
            <a:off x="311700" y="6921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entury Gothic"/>
                <a:cs typeface="Century Gothic"/>
              </a:rPr>
              <a:t>TM1 </a:t>
            </a:r>
            <a:r>
              <a:rPr lang="en" dirty="0" smtClean="0">
                <a:latin typeface="Century Gothic"/>
                <a:cs typeface="Century Gothic"/>
              </a:rPr>
              <a:t>- </a:t>
            </a:r>
            <a:r>
              <a:rPr lang="en" dirty="0">
                <a:latin typeface="Century Gothic"/>
                <a:cs typeface="Century Gothic"/>
              </a:rPr>
              <a:t>nonlinear </a:t>
            </a:r>
            <a:r>
              <a:rPr lang="en" dirty="0" smtClean="0">
                <a:latin typeface="Century Gothic"/>
                <a:cs typeface="Century Gothic"/>
              </a:rPr>
              <a:t>MHD</a:t>
            </a:r>
            <a:r>
              <a:rPr lang="en-US" dirty="0" smtClean="0">
                <a:latin typeface="Century Gothic"/>
                <a:cs typeface="Century Gothic"/>
              </a:rPr>
              <a:t> model</a:t>
            </a:r>
            <a:endParaRPr dirty="0">
              <a:latin typeface="Century Gothic"/>
              <a:cs typeface="Century Gothic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6284142"/>
              </p:ext>
            </p:extLst>
          </p:nvPr>
        </p:nvGraphicFramePr>
        <p:xfrm>
          <a:off x="430005" y="1882083"/>
          <a:ext cx="6611486" cy="34414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493" name="Equation" r:id="rId4" imgW="4000500" imgH="2082800" progId="Equation.DSMT4">
                  <p:embed/>
                </p:oleObj>
              </mc:Choice>
              <mc:Fallback>
                <p:oleObj name="Equation" r:id="rId4" imgW="4000500" imgH="2082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30005" y="1882083"/>
                        <a:ext cx="6611486" cy="34414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2361254"/>
              </p:ext>
            </p:extLst>
          </p:nvPr>
        </p:nvGraphicFramePr>
        <p:xfrm>
          <a:off x="7246755" y="2036716"/>
          <a:ext cx="1862137" cy="304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494" name="Equation" r:id="rId6" imgW="1041400" imgH="1701800" progId="Equation.DSMT4">
                  <p:embed/>
                </p:oleObj>
              </mc:Choice>
              <mc:Fallback>
                <p:oleObj name="Equation" r:id="rId6" imgW="1041400" imgH="1701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246755" y="2036716"/>
                        <a:ext cx="1862137" cy="3041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8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23348" y="5606097"/>
            <a:ext cx="74465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Century Gothic"/>
                <a:cs typeface="Century Gothic"/>
              </a:rPr>
              <a:t>Q</a:t>
            </a:r>
            <a:r>
              <a:rPr lang="en-US" sz="1800" dirty="0" smtClean="0">
                <a:solidFill>
                  <a:schemeClr val="tx1"/>
                </a:solidFill>
                <a:latin typeface="Century Gothic"/>
                <a:cs typeface="Century Gothic"/>
              </a:rPr>
              <a:t>. Yu, et al., POP </a:t>
            </a:r>
            <a:r>
              <a:rPr lang="en-US" sz="1800" b="1" dirty="0" smtClean="0">
                <a:solidFill>
                  <a:schemeClr val="tx1"/>
                </a:solidFill>
                <a:latin typeface="Century Gothic"/>
                <a:cs typeface="Century Gothic"/>
              </a:rPr>
              <a:t>10</a:t>
            </a:r>
            <a:r>
              <a:rPr lang="en-US" sz="1800" dirty="0" smtClean="0">
                <a:solidFill>
                  <a:schemeClr val="tx1"/>
                </a:solidFill>
                <a:latin typeface="Century Gothic"/>
                <a:cs typeface="Century Gothic"/>
              </a:rPr>
              <a:t>, 797 (2004); NF </a:t>
            </a:r>
            <a:r>
              <a:rPr lang="en-US" sz="1800" b="1" dirty="0" smtClean="0">
                <a:solidFill>
                  <a:schemeClr val="tx1"/>
                </a:solidFill>
                <a:latin typeface="Century Gothic"/>
                <a:cs typeface="Century Gothic"/>
              </a:rPr>
              <a:t>48</a:t>
            </a:r>
            <a:r>
              <a:rPr lang="en-US" sz="1800" dirty="0" smtClean="0">
                <a:solidFill>
                  <a:schemeClr val="tx1"/>
                </a:solidFill>
                <a:latin typeface="Century Gothic"/>
                <a:cs typeface="Century Gothic"/>
              </a:rPr>
              <a:t>, 024007 (2008); </a:t>
            </a:r>
            <a:br>
              <a:rPr lang="en-US" sz="1800" dirty="0" smtClean="0">
                <a:solidFill>
                  <a:schemeClr val="tx1"/>
                </a:solidFill>
                <a:latin typeface="Century Gothic"/>
                <a:cs typeface="Century Gothic"/>
              </a:rPr>
            </a:br>
            <a:r>
              <a:rPr lang="en-US" sz="1800" dirty="0" smtClean="0">
                <a:solidFill>
                  <a:schemeClr val="tx1"/>
                </a:solidFill>
                <a:latin typeface="Century Gothic"/>
                <a:cs typeface="Century Gothic"/>
              </a:rPr>
              <a:t>                      NF </a:t>
            </a:r>
            <a:r>
              <a:rPr lang="en-US" sz="1800" b="1" dirty="0" smtClean="0">
                <a:solidFill>
                  <a:schemeClr val="tx1"/>
                </a:solidFill>
                <a:latin typeface="Century Gothic"/>
                <a:cs typeface="Century Gothic"/>
              </a:rPr>
              <a:t>50</a:t>
            </a:r>
            <a:r>
              <a:rPr lang="en-US" sz="1800" dirty="0" smtClean="0">
                <a:solidFill>
                  <a:schemeClr val="tx1"/>
                </a:solidFill>
                <a:latin typeface="Century Gothic"/>
                <a:cs typeface="Century Gothic"/>
              </a:rPr>
              <a:t>, 025014, (2010);  NF </a:t>
            </a:r>
            <a:r>
              <a:rPr lang="en-US" sz="1800" b="1" dirty="0" smtClean="0">
                <a:solidFill>
                  <a:schemeClr val="tx1"/>
                </a:solidFill>
                <a:latin typeface="Century Gothic"/>
                <a:cs typeface="Century Gothic"/>
              </a:rPr>
              <a:t>51</a:t>
            </a:r>
            <a:r>
              <a:rPr lang="en-US" sz="1800" dirty="0" smtClean="0">
                <a:solidFill>
                  <a:schemeClr val="tx1"/>
                </a:solidFill>
                <a:latin typeface="Century Gothic"/>
                <a:cs typeface="Century Gothic"/>
              </a:rPr>
              <a:t>, 073030 (2011)  </a:t>
            </a:r>
          </a:p>
        </p:txBody>
      </p:sp>
    </p:spTree>
    <p:extLst>
      <p:ext uri="{BB962C8B-B14F-4D97-AF65-F5344CB8AC3E}">
        <p14:creationId xmlns:p14="http://schemas.microsoft.com/office/powerpoint/2010/main" val="1486109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50800">
          <a:solidFill>
            <a:srgbClr val="FF0000"/>
          </a:solidFill>
          <a:tailEnd type="arrow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42474</TotalTime>
  <Words>2662</Words>
  <Application>Microsoft Office PowerPoint</Application>
  <PresentationFormat>On-screen Show (4:3)</PresentationFormat>
  <Paragraphs>487</Paragraphs>
  <Slides>52</Slides>
  <Notes>9</Notes>
  <HiddenSlides>0</HiddenSlides>
  <MMClips>1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6" baseType="lpstr">
      <vt:lpstr>Arial</vt:lpstr>
      <vt:lpstr>Century Gothic</vt:lpstr>
      <vt:lpstr>Times</vt:lpstr>
      <vt:lpstr>Questrial</vt:lpstr>
      <vt:lpstr>N Helvetica Narrow</vt:lpstr>
      <vt:lpstr>Times New Roman</vt:lpstr>
      <vt:lpstr>Wingdings</vt:lpstr>
      <vt:lpstr>Lucida Grande</vt:lpstr>
      <vt:lpstr>Cabin</vt:lpstr>
      <vt:lpstr>ＭＳ Ｐゴシック</vt:lpstr>
      <vt:lpstr>Symbol</vt:lpstr>
      <vt:lpstr>宋体</vt:lpstr>
      <vt:lpstr>Simple Light</vt:lpstr>
      <vt:lpstr>Equation</vt:lpstr>
      <vt:lpstr>The Role of Edge Locked Modes in ELMs Suppression and Density Pump-out in the DIII-D Tokamak</vt:lpstr>
      <vt:lpstr>N=2 RMP Used to Achieve ELM Suppression in Low Collisionality ITER Shape Plasmas in DIII-D </vt:lpstr>
      <vt:lpstr>Slow Phasing Scan Allows Exploration of Density Pump-out and ELM Suppression Dependence on RMP Spectrum </vt:lpstr>
      <vt:lpstr>Slow Spectral Scan Separates Time Scales of ELM Suppression and Density Pump-out</vt:lpstr>
      <vt:lpstr>Locked-mode-like events are observed to coincide with onset of ELM suppression</vt:lpstr>
      <vt:lpstr>Locked modes like events are also observed to correlate with ELM suppression and density pump-out in EAST </vt:lpstr>
      <vt:lpstr>Main results</vt:lpstr>
      <vt:lpstr>Outline</vt:lpstr>
      <vt:lpstr>TM1 - nonlinear MHD model</vt:lpstr>
      <vt:lpstr>Source terms are derived by initial profiles</vt:lpstr>
      <vt:lpstr>Source terms are derived by initial profiles</vt:lpstr>
      <vt:lpstr>  Capability of TM1</vt:lpstr>
      <vt:lpstr>Thermal transport cancels the stabilizing effect of toroidal curvature </vt:lpstr>
      <vt:lpstr>Some key results from TM1</vt:lpstr>
      <vt:lpstr>Input &amp; output of TM1 for DIII-D analysis</vt:lpstr>
      <vt:lpstr>Outline</vt:lpstr>
      <vt:lpstr>Shot 158115: input profiles for TM1 taken at a time when the RMP amplitude is at a minimum</vt:lpstr>
      <vt:lpstr>Shot 158115: Multiple helicity fields taken from GPEC for each DF as initial condition for TM1</vt:lpstr>
      <vt:lpstr>TM-1 shows formation of top and bottom of pedestal locked modes </vt:lpstr>
      <vt:lpstr>TM-1 shows formation of top and bottom of pedestal locked modes</vt:lpstr>
      <vt:lpstr>Locked modes cause change in density, temperature and rotation </vt:lpstr>
      <vt:lpstr>Modeled parameters are consistent with experiment</vt:lpstr>
      <vt:lpstr>Change in density and temperature profiles consistent with experiment at the top of pedestal</vt:lpstr>
      <vt:lpstr>Change in density and temperature profiles consistent with experiment at the top of pedestal</vt:lpstr>
      <vt:lpstr>Predicted island width is larger than ion orbit width, so some density flattening is expected</vt:lpstr>
      <vt:lpstr>Predicted island width is challenging to detect with Geometry of Thomson scattering system</vt:lpstr>
      <vt:lpstr>Outline</vt:lpstr>
      <vt:lpstr>TM-1 shows that at higher density there is no ELM suppression, consistent with experiment</vt:lpstr>
      <vt:lpstr>Simulation shows single 11/2 locked mode at pedestal bottom causes density pump-out</vt:lpstr>
      <vt:lpstr>Simulation shows single 11/2 locked mode at pedestal bottom causes density pump-out</vt:lpstr>
      <vt:lpstr>Simulation shows single 11/2 locked mode at pedestal bottom causes density pump-out</vt:lpstr>
      <vt:lpstr>Reminder: Predicted 11/2 island width is too small to detect using Thomson scattering system</vt:lpstr>
      <vt:lpstr>RMP causes even weaker density pump-out at higher collisionality (density) due to smaller χ||</vt:lpstr>
      <vt:lpstr>What parameters govern the locked modes causing density pump-out ?</vt:lpstr>
      <vt:lpstr>Outline</vt:lpstr>
      <vt:lpstr>Scaling of 8/2 Penetration threshold for ELM suppression studied using 21x15 TM1 simulations</vt:lpstr>
      <vt:lpstr>Predicted scaling consistent with experiment on DIII-D for rotation and density threshold </vt:lpstr>
      <vt:lpstr>Simulation reproduced the density threshold (≈2.6e19) for ELM suppression seen in DIII-D </vt:lpstr>
      <vt:lpstr>TM1 simulated threshold for ITER n=3 penetration at pedestal top is an order of magnitude lower</vt:lpstr>
      <vt:lpstr>The edge locked mode onset threshold for ITER is consistent with DIII-D scaling</vt:lpstr>
      <vt:lpstr>The much lower rotation and diamagnetic drift frequency in ITER leads to the lower field penetration threshold</vt:lpstr>
      <vt:lpstr>Smaller island width at penetration threshold will cause less main ion density pump-out in ITER </vt:lpstr>
      <vt:lpstr>Outline</vt:lpstr>
      <vt:lpstr>PowerPoint Presentation</vt:lpstr>
      <vt:lpstr>Model limitations and next steps </vt:lpstr>
      <vt:lpstr>Thanks for your attention</vt:lpstr>
      <vt:lpstr>Shot 158115: transport coefficients input  from TRANSP</vt:lpstr>
      <vt:lpstr>11/2 locked mode enhances parallel transport to produce density pump-out</vt:lpstr>
      <vt:lpstr>Hysteresis effect is observed in ELM suppression experiment and simulation</vt:lpstr>
      <vt:lpstr>Sensitivity study on transport coefficients</vt:lpstr>
      <vt:lpstr>Density and ωE of shot 158115 are shifted up and down to scan penetration threshold</vt:lpstr>
      <vt:lpstr>8/2 Penetration threshold depends on density and ωE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Modeling the effect of RMPs on Thermal Transport and Density Pump-out in DIII-D RMP Experiments by Using TM1</dc:title>
  <dc:creator>Walter Guttenfelder</dc:creator>
  <cp:lastModifiedBy>Walter Guttenfelder</cp:lastModifiedBy>
  <cp:revision>1170</cp:revision>
  <cp:lastPrinted>2018-04-02T20:11:54Z</cp:lastPrinted>
  <dcterms:modified xsi:type="dcterms:W3CDTF">2019-01-07T18:03:04Z</dcterms:modified>
</cp:coreProperties>
</file>