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media/image98.jpg" ContentType="image/png"/>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63"/>
  </p:notesMasterIdLst>
  <p:handoutMasterIdLst>
    <p:handoutMasterId r:id="rId64"/>
  </p:handoutMasterIdLst>
  <p:sldIdLst>
    <p:sldId id="498" r:id="rId3"/>
    <p:sldId id="430" r:id="rId4"/>
    <p:sldId id="406" r:id="rId5"/>
    <p:sldId id="333" r:id="rId6"/>
    <p:sldId id="344" r:id="rId7"/>
    <p:sldId id="490" r:id="rId8"/>
    <p:sldId id="488" r:id="rId9"/>
    <p:sldId id="480" r:id="rId10"/>
    <p:sldId id="438" r:id="rId11"/>
    <p:sldId id="511" r:id="rId12"/>
    <p:sldId id="513" r:id="rId13"/>
    <p:sldId id="442" r:id="rId14"/>
    <p:sldId id="445" r:id="rId15"/>
    <p:sldId id="444" r:id="rId16"/>
    <p:sldId id="449" r:id="rId17"/>
    <p:sldId id="450" r:id="rId18"/>
    <p:sldId id="496" r:id="rId19"/>
    <p:sldId id="453" r:id="rId20"/>
    <p:sldId id="494" r:id="rId21"/>
    <p:sldId id="455" r:id="rId22"/>
    <p:sldId id="463" r:id="rId23"/>
    <p:sldId id="464" r:id="rId24"/>
    <p:sldId id="465" r:id="rId25"/>
    <p:sldId id="466" r:id="rId26"/>
    <p:sldId id="467" r:id="rId27"/>
    <p:sldId id="514" r:id="rId28"/>
    <p:sldId id="493" r:id="rId29"/>
    <p:sldId id="457" r:id="rId30"/>
    <p:sldId id="300" r:id="rId31"/>
    <p:sldId id="303" r:id="rId32"/>
    <p:sldId id="502" r:id="rId33"/>
    <p:sldId id="503" r:id="rId34"/>
    <p:sldId id="312" r:id="rId35"/>
    <p:sldId id="346" r:id="rId36"/>
    <p:sldId id="368" r:id="rId37"/>
    <p:sldId id="369" r:id="rId38"/>
    <p:sldId id="362" r:id="rId39"/>
    <p:sldId id="325" r:id="rId40"/>
    <p:sldId id="326" r:id="rId41"/>
    <p:sldId id="375" r:id="rId42"/>
    <p:sldId id="353" r:id="rId43"/>
    <p:sldId id="396" r:id="rId44"/>
    <p:sldId id="390" r:id="rId45"/>
    <p:sldId id="395" r:id="rId46"/>
    <p:sldId id="400" r:id="rId47"/>
    <p:sldId id="401" r:id="rId48"/>
    <p:sldId id="402" r:id="rId49"/>
    <p:sldId id="403" r:id="rId50"/>
    <p:sldId id="509" r:id="rId51"/>
    <p:sldId id="507" r:id="rId52"/>
    <p:sldId id="506" r:id="rId53"/>
    <p:sldId id="504" r:id="rId54"/>
    <p:sldId id="510" r:id="rId55"/>
    <p:sldId id="269" r:id="rId56"/>
    <p:sldId id="508" r:id="rId57"/>
    <p:sldId id="393" r:id="rId58"/>
    <p:sldId id="420" r:id="rId59"/>
    <p:sldId id="421" r:id="rId60"/>
    <p:sldId id="422" r:id="rId61"/>
    <p:sldId id="423" r:id="rId62"/>
  </p:sldIdLst>
  <p:sldSz cx="9144000" cy="6858000" type="screen4x3"/>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3127">
          <p15:clr>
            <a:srgbClr val="A4A3A4"/>
          </p15:clr>
        </p15:guide>
        <p15:guide id="4"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DED994"/>
    <a:srgbClr val="E0F4AE"/>
    <a:srgbClr val="0000CC"/>
    <a:srgbClr val="000099"/>
    <a:srgbClr val="0066FF"/>
    <a:srgbClr val="CC66FF"/>
    <a:srgbClr val="DF572D"/>
    <a:srgbClr val="F8837A"/>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607" autoAdjust="0"/>
    <p:restoredTop sz="96803" autoAdjust="0"/>
  </p:normalViewPr>
  <p:slideViewPr>
    <p:cSldViewPr>
      <p:cViewPr varScale="1">
        <p:scale>
          <a:sx n="67" d="100"/>
          <a:sy n="67" d="100"/>
        </p:scale>
        <p:origin x="1184" y="4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88" d="100"/>
          <a:sy n="88" d="100"/>
        </p:scale>
        <p:origin x="-3858" y="-120"/>
      </p:cViewPr>
      <p:guideLst>
        <p:guide orient="horz" pos="2880"/>
        <p:guide pos="2160"/>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s>
</file>

<file path=ppt/drawings/_rels/vmlDrawing1.vml.rels><?xml version="1.0" encoding="UTF-8" standalone="yes"?>
<Relationships xmlns="http://schemas.openxmlformats.org/package/2006/relationships"><Relationship Id="rId8" Type="http://schemas.openxmlformats.org/officeDocument/2006/relationships/image" Target="../media/image107.wmf"/><Relationship Id="rId3" Type="http://schemas.openxmlformats.org/officeDocument/2006/relationships/image" Target="../media/image102.wmf"/><Relationship Id="rId7" Type="http://schemas.openxmlformats.org/officeDocument/2006/relationships/image" Target="../media/image106.wmf"/><Relationship Id="rId2" Type="http://schemas.openxmlformats.org/officeDocument/2006/relationships/image" Target="../media/image101.wmf"/><Relationship Id="rId1" Type="http://schemas.openxmlformats.org/officeDocument/2006/relationships/image" Target="../media/image100.wmf"/><Relationship Id="rId6" Type="http://schemas.openxmlformats.org/officeDocument/2006/relationships/image" Target="../media/image105.wmf"/><Relationship Id="rId5" Type="http://schemas.openxmlformats.org/officeDocument/2006/relationships/image" Target="../media/image104.wmf"/><Relationship Id="rId10" Type="http://schemas.openxmlformats.org/officeDocument/2006/relationships/image" Target="../media/image109.wmf"/><Relationship Id="rId4" Type="http://schemas.openxmlformats.org/officeDocument/2006/relationships/image" Target="../media/image103.wmf"/><Relationship Id="rId9" Type="http://schemas.openxmlformats.org/officeDocument/2006/relationships/image" Target="../media/image10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sz="quarter" idx="1"/>
          </p:nvPr>
        </p:nvSpPr>
        <p:spPr>
          <a:xfrm>
            <a:off x="3850443" y="0"/>
            <a:ext cx="2945659" cy="496411"/>
          </a:xfrm>
          <a:prstGeom prst="rect">
            <a:avLst/>
          </a:prstGeom>
        </p:spPr>
        <p:txBody>
          <a:bodyPr vert="horz" lIns="91440" tIns="45720" rIns="91440" bIns="45720" rtlCol="0"/>
          <a:lstStyle>
            <a:lvl1pPr algn="r">
              <a:defRPr sz="1200"/>
            </a:lvl1pPr>
          </a:lstStyle>
          <a:p>
            <a:fld id="{82595D7D-29ED-410C-B41D-6AD4437E034B}" type="datetimeFigureOut">
              <a:rPr lang="en-IN" smtClean="0"/>
              <a:t>28-08-2019</a:t>
            </a:fld>
            <a:endParaRPr lang="en-IN"/>
          </a:p>
        </p:txBody>
      </p:sp>
      <p:sp>
        <p:nvSpPr>
          <p:cNvPr id="4" name="Footer Placeholder 3"/>
          <p:cNvSpPr>
            <a:spLocks noGrp="1"/>
          </p:cNvSpPr>
          <p:nvPr>
            <p:ph type="ftr" sz="quarter" idx="2"/>
          </p:nvPr>
        </p:nvSpPr>
        <p:spPr>
          <a:xfrm>
            <a:off x="0" y="9430091"/>
            <a:ext cx="2945659" cy="496411"/>
          </a:xfrm>
          <a:prstGeom prst="rect">
            <a:avLst/>
          </a:prstGeom>
        </p:spPr>
        <p:txBody>
          <a:bodyPr vert="horz" lIns="91440" tIns="45720" rIns="91440" bIns="45720" rtlCol="0" anchor="b"/>
          <a:lstStyle>
            <a:lvl1pPr algn="l">
              <a:defRPr sz="1200"/>
            </a:lvl1pPr>
          </a:lstStyle>
          <a:p>
            <a:endParaRPr lang="en-IN"/>
          </a:p>
        </p:txBody>
      </p:sp>
      <p:sp>
        <p:nvSpPr>
          <p:cNvPr id="5" name="Slide Number Placeholder 4"/>
          <p:cNvSpPr>
            <a:spLocks noGrp="1"/>
          </p:cNvSpPr>
          <p:nvPr>
            <p:ph type="sldNum" sz="quarter" idx="3"/>
          </p:nvPr>
        </p:nvSpPr>
        <p:spPr>
          <a:xfrm>
            <a:off x="3850443" y="9430091"/>
            <a:ext cx="2945659" cy="496411"/>
          </a:xfrm>
          <a:prstGeom prst="rect">
            <a:avLst/>
          </a:prstGeom>
        </p:spPr>
        <p:txBody>
          <a:bodyPr vert="horz" lIns="91440" tIns="45720" rIns="91440" bIns="45720" rtlCol="0" anchor="b"/>
          <a:lstStyle>
            <a:lvl1pPr algn="r">
              <a:defRPr sz="1200"/>
            </a:lvl1pPr>
          </a:lstStyle>
          <a:p>
            <a:fld id="{9AB0675A-E0FF-443A-A375-C0C0A1202270}" type="slidenum">
              <a:rPr lang="en-IN" smtClean="0"/>
              <a:t>‹#›</a:t>
            </a:fld>
            <a:endParaRPr lang="en-IN"/>
          </a:p>
        </p:txBody>
      </p:sp>
    </p:spTree>
    <p:extLst>
      <p:ext uri="{BB962C8B-B14F-4D97-AF65-F5344CB8AC3E}">
        <p14:creationId xmlns:p14="http://schemas.microsoft.com/office/powerpoint/2010/main" val="337131346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BC724989-8E8E-4186-95C7-23CAB9C4BD1E}" type="datetimeFigureOut">
              <a:rPr lang="en-IN" smtClean="0"/>
              <a:t>28-08-2019</a:t>
            </a:fld>
            <a:endParaRPr lang="en-IN"/>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BF0A22C5-8376-470A-9196-3EFAE865990B}" type="slidenum">
              <a:rPr lang="en-IN" smtClean="0"/>
              <a:t>‹#›</a:t>
            </a:fld>
            <a:endParaRPr lang="en-IN"/>
          </a:p>
        </p:txBody>
      </p:sp>
    </p:spTree>
    <p:extLst>
      <p:ext uri="{BB962C8B-B14F-4D97-AF65-F5344CB8AC3E}">
        <p14:creationId xmlns:p14="http://schemas.microsoft.com/office/powerpoint/2010/main" val="107372825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C98C577F-86EA-4F35-BE37-A0C6BA649846}" type="slidenum">
              <a:rPr lang="en-IN" smtClean="0"/>
              <a:t>1</a:t>
            </a:fld>
            <a:endParaRPr lang="en-IN"/>
          </a:p>
        </p:txBody>
      </p:sp>
    </p:spTree>
    <p:extLst>
      <p:ext uri="{BB962C8B-B14F-4D97-AF65-F5344CB8AC3E}">
        <p14:creationId xmlns:p14="http://schemas.microsoft.com/office/powerpoint/2010/main" val="42883621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BF0A22C5-8376-470A-9196-3EFAE865990B}" type="slidenum">
              <a:rPr lang="en-IN" smtClean="0"/>
              <a:t>15</a:t>
            </a:fld>
            <a:endParaRPr lang="en-IN"/>
          </a:p>
        </p:txBody>
      </p:sp>
    </p:spTree>
    <p:extLst>
      <p:ext uri="{BB962C8B-B14F-4D97-AF65-F5344CB8AC3E}">
        <p14:creationId xmlns:p14="http://schemas.microsoft.com/office/powerpoint/2010/main" val="37392331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BF0A22C5-8376-470A-9196-3EFAE865990B}" type="slidenum">
              <a:rPr lang="en-IN" smtClean="0"/>
              <a:t>16</a:t>
            </a:fld>
            <a:endParaRPr lang="en-IN"/>
          </a:p>
        </p:txBody>
      </p:sp>
    </p:spTree>
    <p:extLst>
      <p:ext uri="{BB962C8B-B14F-4D97-AF65-F5344CB8AC3E}">
        <p14:creationId xmlns:p14="http://schemas.microsoft.com/office/powerpoint/2010/main" val="37392331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BF0A22C5-8376-470A-9196-3EFAE865990B}" type="slidenum">
              <a:rPr lang="en-IN" smtClean="0"/>
              <a:t>17</a:t>
            </a:fld>
            <a:endParaRPr lang="en-IN"/>
          </a:p>
        </p:txBody>
      </p:sp>
    </p:spTree>
    <p:extLst>
      <p:ext uri="{BB962C8B-B14F-4D97-AF65-F5344CB8AC3E}">
        <p14:creationId xmlns:p14="http://schemas.microsoft.com/office/powerpoint/2010/main" val="11311493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BF0A22C5-8376-470A-9196-3EFAE865990B}" type="slidenum">
              <a:rPr lang="en-IN" smtClean="0"/>
              <a:t>18</a:t>
            </a:fld>
            <a:endParaRPr lang="en-IN"/>
          </a:p>
        </p:txBody>
      </p:sp>
    </p:spTree>
    <p:extLst>
      <p:ext uri="{BB962C8B-B14F-4D97-AF65-F5344CB8AC3E}">
        <p14:creationId xmlns:p14="http://schemas.microsoft.com/office/powerpoint/2010/main" val="41453993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BF0A22C5-8376-470A-9196-3EFAE865990B}" type="slidenum">
              <a:rPr lang="en-IN" smtClean="0"/>
              <a:t>29</a:t>
            </a:fld>
            <a:endParaRPr lang="en-IN"/>
          </a:p>
        </p:txBody>
      </p:sp>
    </p:spTree>
    <p:extLst>
      <p:ext uri="{BB962C8B-B14F-4D97-AF65-F5344CB8AC3E}">
        <p14:creationId xmlns:p14="http://schemas.microsoft.com/office/powerpoint/2010/main" val="36286597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BF0A22C5-8376-470A-9196-3EFAE865990B}" type="slidenum">
              <a:rPr lang="en-IN" smtClean="0"/>
              <a:t>38</a:t>
            </a:fld>
            <a:endParaRPr lang="en-IN"/>
          </a:p>
        </p:txBody>
      </p:sp>
    </p:spTree>
    <p:extLst>
      <p:ext uri="{BB962C8B-B14F-4D97-AF65-F5344CB8AC3E}">
        <p14:creationId xmlns:p14="http://schemas.microsoft.com/office/powerpoint/2010/main" val="33066074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BF0A22C5-8376-470A-9196-3EFAE865990B}" type="slidenum">
              <a:rPr lang="en-IN" smtClean="0"/>
              <a:t>42</a:t>
            </a:fld>
            <a:endParaRPr lang="en-IN"/>
          </a:p>
        </p:txBody>
      </p:sp>
    </p:spTree>
    <p:extLst>
      <p:ext uri="{BB962C8B-B14F-4D97-AF65-F5344CB8AC3E}">
        <p14:creationId xmlns:p14="http://schemas.microsoft.com/office/powerpoint/2010/main" val="1834332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BF0A22C5-8376-470A-9196-3EFAE865990B}" type="slidenum">
              <a:rPr lang="en-IN" smtClean="0"/>
              <a:t>59</a:t>
            </a:fld>
            <a:endParaRPr lang="en-IN"/>
          </a:p>
        </p:txBody>
      </p:sp>
    </p:spTree>
    <p:extLst>
      <p:ext uri="{BB962C8B-B14F-4D97-AF65-F5344CB8AC3E}">
        <p14:creationId xmlns:p14="http://schemas.microsoft.com/office/powerpoint/2010/main" val="4238270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BF0A22C5-8376-470A-9196-3EFAE865990B}" type="slidenum">
              <a:rPr lang="en-IN" smtClean="0">
                <a:solidFill>
                  <a:prstClr val="black"/>
                </a:solidFill>
              </a:rPr>
              <a:pPr/>
              <a:t>2</a:t>
            </a:fld>
            <a:endParaRPr lang="en-IN">
              <a:solidFill>
                <a:prstClr val="black"/>
              </a:solidFill>
            </a:endParaRPr>
          </a:p>
        </p:txBody>
      </p:sp>
    </p:spTree>
    <p:extLst>
      <p:ext uri="{BB962C8B-B14F-4D97-AF65-F5344CB8AC3E}">
        <p14:creationId xmlns:p14="http://schemas.microsoft.com/office/powerpoint/2010/main" val="3525428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C98C577F-86EA-4F35-BE37-A0C6BA649846}" type="slidenum">
              <a:rPr lang="en-IN" smtClean="0"/>
              <a:t>8</a:t>
            </a:fld>
            <a:endParaRPr lang="en-IN"/>
          </a:p>
        </p:txBody>
      </p:sp>
    </p:spTree>
    <p:extLst>
      <p:ext uri="{BB962C8B-B14F-4D97-AF65-F5344CB8AC3E}">
        <p14:creationId xmlns:p14="http://schemas.microsoft.com/office/powerpoint/2010/main" val="8869287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BF0A22C5-8376-470A-9196-3EFAE865990B}" type="slidenum">
              <a:rPr lang="en-IN" smtClean="0"/>
              <a:t>9</a:t>
            </a:fld>
            <a:endParaRPr lang="en-IN"/>
          </a:p>
        </p:txBody>
      </p:sp>
    </p:spTree>
    <p:extLst>
      <p:ext uri="{BB962C8B-B14F-4D97-AF65-F5344CB8AC3E}">
        <p14:creationId xmlns:p14="http://schemas.microsoft.com/office/powerpoint/2010/main" val="3739233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BF0A22C5-8376-470A-9196-3EFAE865990B}" type="slidenum">
              <a:rPr lang="en-IN" smtClean="0"/>
              <a:t>10</a:t>
            </a:fld>
            <a:endParaRPr lang="en-IN"/>
          </a:p>
        </p:txBody>
      </p:sp>
    </p:spTree>
    <p:extLst>
      <p:ext uri="{BB962C8B-B14F-4D97-AF65-F5344CB8AC3E}">
        <p14:creationId xmlns:p14="http://schemas.microsoft.com/office/powerpoint/2010/main" val="3519862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BF0A22C5-8376-470A-9196-3EFAE865990B}" type="slidenum">
              <a:rPr lang="en-IN" smtClean="0"/>
              <a:t>11</a:t>
            </a:fld>
            <a:endParaRPr lang="en-IN"/>
          </a:p>
        </p:txBody>
      </p:sp>
    </p:spTree>
    <p:extLst>
      <p:ext uri="{BB962C8B-B14F-4D97-AF65-F5344CB8AC3E}">
        <p14:creationId xmlns:p14="http://schemas.microsoft.com/office/powerpoint/2010/main" val="9854684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BF0A22C5-8376-470A-9196-3EFAE865990B}" type="slidenum">
              <a:rPr lang="en-IN" smtClean="0"/>
              <a:t>12</a:t>
            </a:fld>
            <a:endParaRPr lang="en-IN"/>
          </a:p>
        </p:txBody>
      </p:sp>
    </p:spTree>
    <p:extLst>
      <p:ext uri="{BB962C8B-B14F-4D97-AF65-F5344CB8AC3E}">
        <p14:creationId xmlns:p14="http://schemas.microsoft.com/office/powerpoint/2010/main" val="37392331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BF0A22C5-8376-470A-9196-3EFAE865990B}" type="slidenum">
              <a:rPr lang="en-IN" smtClean="0"/>
              <a:t>13</a:t>
            </a:fld>
            <a:endParaRPr lang="en-IN"/>
          </a:p>
        </p:txBody>
      </p:sp>
    </p:spTree>
    <p:extLst>
      <p:ext uri="{BB962C8B-B14F-4D97-AF65-F5344CB8AC3E}">
        <p14:creationId xmlns:p14="http://schemas.microsoft.com/office/powerpoint/2010/main" val="37392331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BF0A22C5-8376-470A-9196-3EFAE865990B}" type="slidenum">
              <a:rPr lang="en-IN" smtClean="0"/>
              <a:t>14</a:t>
            </a:fld>
            <a:endParaRPr lang="en-IN"/>
          </a:p>
        </p:txBody>
      </p:sp>
    </p:spTree>
    <p:extLst>
      <p:ext uri="{BB962C8B-B14F-4D97-AF65-F5344CB8AC3E}">
        <p14:creationId xmlns:p14="http://schemas.microsoft.com/office/powerpoint/2010/main" val="37392331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8/26/2019</a:t>
            </a:r>
          </a:p>
        </p:txBody>
      </p:sp>
      <p:sp>
        <p:nvSpPr>
          <p:cNvPr id="5" name="Footer Placeholder 4"/>
          <p:cNvSpPr>
            <a:spLocks noGrp="1"/>
          </p:cNvSpPr>
          <p:nvPr>
            <p:ph type="ftr" sz="quarter" idx="11"/>
          </p:nvPr>
        </p:nvSpPr>
        <p:spPr/>
        <p:txBody>
          <a:bodyPr/>
          <a:lstStyle/>
          <a:p>
            <a:r>
              <a:rPr lang="en-US"/>
              <a:t>Columbia University : Plasma Physics Colloquium</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8/26/2019</a:t>
            </a:r>
          </a:p>
        </p:txBody>
      </p:sp>
      <p:sp>
        <p:nvSpPr>
          <p:cNvPr id="5" name="Footer Placeholder 4"/>
          <p:cNvSpPr>
            <a:spLocks noGrp="1"/>
          </p:cNvSpPr>
          <p:nvPr>
            <p:ph type="ftr" sz="quarter" idx="11"/>
          </p:nvPr>
        </p:nvSpPr>
        <p:spPr/>
        <p:txBody>
          <a:bodyPr/>
          <a:lstStyle/>
          <a:p>
            <a:r>
              <a:rPr lang="en-US"/>
              <a:t>Columbia University : Plasma Physics Colloquium</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8/26/2019</a:t>
            </a:r>
          </a:p>
        </p:txBody>
      </p:sp>
      <p:sp>
        <p:nvSpPr>
          <p:cNvPr id="5" name="Footer Placeholder 4"/>
          <p:cNvSpPr>
            <a:spLocks noGrp="1"/>
          </p:cNvSpPr>
          <p:nvPr>
            <p:ph type="ftr" sz="quarter" idx="11"/>
          </p:nvPr>
        </p:nvSpPr>
        <p:spPr/>
        <p:txBody>
          <a:bodyPr/>
          <a:lstStyle/>
          <a:p>
            <a:r>
              <a:rPr lang="en-US"/>
              <a:t>Columbia University : Plasma Physics Colloquium</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solidFill>
                  <a:prstClr val="black">
                    <a:tint val="75000"/>
                  </a:prstClr>
                </a:solidFill>
              </a:rPr>
              <a:t>8/26/2019</a:t>
            </a:r>
          </a:p>
        </p:txBody>
      </p:sp>
      <p:sp>
        <p:nvSpPr>
          <p:cNvPr id="5" name="Footer Placeholder 4"/>
          <p:cNvSpPr>
            <a:spLocks noGrp="1"/>
          </p:cNvSpPr>
          <p:nvPr>
            <p:ph type="ftr" sz="quarter" idx="11"/>
          </p:nvPr>
        </p:nvSpPr>
        <p:spPr/>
        <p:txBody>
          <a:bodyPr/>
          <a:lstStyle/>
          <a:p>
            <a:r>
              <a:rPr lang="en-US">
                <a:solidFill>
                  <a:prstClr val="black">
                    <a:tint val="75000"/>
                  </a:prstClr>
                </a:solidFill>
              </a:rPr>
              <a:t>Columbia University : Plasma Physics Colloquium</a:t>
            </a: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25324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prstClr val="black">
                    <a:tint val="75000"/>
                  </a:prstClr>
                </a:solidFill>
              </a:rPr>
              <a:t>8/26/2019</a:t>
            </a:r>
          </a:p>
        </p:txBody>
      </p:sp>
      <p:sp>
        <p:nvSpPr>
          <p:cNvPr id="5" name="Footer Placeholder 4"/>
          <p:cNvSpPr>
            <a:spLocks noGrp="1"/>
          </p:cNvSpPr>
          <p:nvPr>
            <p:ph type="ftr" sz="quarter" idx="11"/>
          </p:nvPr>
        </p:nvSpPr>
        <p:spPr/>
        <p:txBody>
          <a:bodyPr/>
          <a:lstStyle/>
          <a:p>
            <a:r>
              <a:rPr lang="en-US">
                <a:solidFill>
                  <a:prstClr val="black">
                    <a:tint val="75000"/>
                  </a:prstClr>
                </a:solidFill>
              </a:rPr>
              <a:t>Columbia University : Plasma Physics Colloquium</a:t>
            </a: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86664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solidFill>
                  <a:prstClr val="black">
                    <a:tint val="75000"/>
                  </a:prstClr>
                </a:solidFill>
              </a:rPr>
              <a:t>8/26/2019</a:t>
            </a:r>
          </a:p>
        </p:txBody>
      </p:sp>
      <p:sp>
        <p:nvSpPr>
          <p:cNvPr id="5" name="Footer Placeholder 4"/>
          <p:cNvSpPr>
            <a:spLocks noGrp="1"/>
          </p:cNvSpPr>
          <p:nvPr>
            <p:ph type="ftr" sz="quarter" idx="11"/>
          </p:nvPr>
        </p:nvSpPr>
        <p:spPr/>
        <p:txBody>
          <a:bodyPr/>
          <a:lstStyle/>
          <a:p>
            <a:r>
              <a:rPr lang="en-US">
                <a:solidFill>
                  <a:prstClr val="black">
                    <a:tint val="75000"/>
                  </a:prstClr>
                </a:solidFill>
              </a:rPr>
              <a:t>Columbia University : Plasma Physics Colloquium</a:t>
            </a: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17447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solidFill>
                  <a:prstClr val="black">
                    <a:tint val="75000"/>
                  </a:prstClr>
                </a:solidFill>
              </a:rPr>
              <a:t>8/26/2019</a:t>
            </a:r>
          </a:p>
        </p:txBody>
      </p:sp>
      <p:sp>
        <p:nvSpPr>
          <p:cNvPr id="6" name="Footer Placeholder 5"/>
          <p:cNvSpPr>
            <a:spLocks noGrp="1"/>
          </p:cNvSpPr>
          <p:nvPr>
            <p:ph type="ftr" sz="quarter" idx="11"/>
          </p:nvPr>
        </p:nvSpPr>
        <p:spPr/>
        <p:txBody>
          <a:bodyPr/>
          <a:lstStyle/>
          <a:p>
            <a:r>
              <a:rPr lang="en-US">
                <a:solidFill>
                  <a:prstClr val="black">
                    <a:tint val="75000"/>
                  </a:prstClr>
                </a:solidFill>
              </a:rPr>
              <a:t>Columbia University : Plasma Physics Colloquium</a:t>
            </a: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8991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solidFill>
                  <a:prstClr val="black">
                    <a:tint val="75000"/>
                  </a:prstClr>
                </a:solidFill>
              </a:rPr>
              <a:t>8/26/2019</a:t>
            </a:r>
          </a:p>
        </p:txBody>
      </p:sp>
      <p:sp>
        <p:nvSpPr>
          <p:cNvPr id="8" name="Footer Placeholder 7"/>
          <p:cNvSpPr>
            <a:spLocks noGrp="1"/>
          </p:cNvSpPr>
          <p:nvPr>
            <p:ph type="ftr" sz="quarter" idx="11"/>
          </p:nvPr>
        </p:nvSpPr>
        <p:spPr/>
        <p:txBody>
          <a:bodyPr/>
          <a:lstStyle/>
          <a:p>
            <a:r>
              <a:rPr lang="en-US">
                <a:solidFill>
                  <a:prstClr val="black">
                    <a:tint val="75000"/>
                  </a:prstClr>
                </a:solidFill>
              </a:rPr>
              <a:t>Columbia University : Plasma Physics Colloquium</a:t>
            </a: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08312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solidFill>
                  <a:prstClr val="black">
                    <a:tint val="75000"/>
                  </a:prstClr>
                </a:solidFill>
              </a:rPr>
              <a:t>8/26/2019</a:t>
            </a:r>
          </a:p>
        </p:txBody>
      </p:sp>
      <p:sp>
        <p:nvSpPr>
          <p:cNvPr id="4" name="Footer Placeholder 3"/>
          <p:cNvSpPr>
            <a:spLocks noGrp="1"/>
          </p:cNvSpPr>
          <p:nvPr>
            <p:ph type="ftr" sz="quarter" idx="11"/>
          </p:nvPr>
        </p:nvSpPr>
        <p:spPr/>
        <p:txBody>
          <a:bodyPr/>
          <a:lstStyle/>
          <a:p>
            <a:r>
              <a:rPr lang="en-US">
                <a:solidFill>
                  <a:prstClr val="black">
                    <a:tint val="75000"/>
                  </a:prstClr>
                </a:solidFill>
              </a:rPr>
              <a:t>Columbia University : Plasma Physics Colloquium</a:t>
            </a: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21897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solidFill>
                  <a:prstClr val="black">
                    <a:tint val="75000"/>
                  </a:prstClr>
                </a:solidFill>
              </a:rPr>
              <a:t>8/26/2019</a:t>
            </a:r>
          </a:p>
        </p:txBody>
      </p:sp>
      <p:sp>
        <p:nvSpPr>
          <p:cNvPr id="3" name="Footer Placeholder 2"/>
          <p:cNvSpPr>
            <a:spLocks noGrp="1"/>
          </p:cNvSpPr>
          <p:nvPr>
            <p:ph type="ftr" sz="quarter" idx="11"/>
          </p:nvPr>
        </p:nvSpPr>
        <p:spPr/>
        <p:txBody>
          <a:bodyPr/>
          <a:lstStyle/>
          <a:p>
            <a:r>
              <a:rPr lang="en-US">
                <a:solidFill>
                  <a:prstClr val="black">
                    <a:tint val="75000"/>
                  </a:prstClr>
                </a:solidFill>
              </a:rPr>
              <a:t>Columbia University : Plasma Physics Colloquium</a:t>
            </a: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50261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solidFill>
                  <a:prstClr val="black">
                    <a:tint val="75000"/>
                  </a:prstClr>
                </a:solidFill>
              </a:rPr>
              <a:t>8/26/2019</a:t>
            </a:r>
          </a:p>
        </p:txBody>
      </p:sp>
      <p:sp>
        <p:nvSpPr>
          <p:cNvPr id="6" name="Footer Placeholder 5"/>
          <p:cNvSpPr>
            <a:spLocks noGrp="1"/>
          </p:cNvSpPr>
          <p:nvPr>
            <p:ph type="ftr" sz="quarter" idx="11"/>
          </p:nvPr>
        </p:nvSpPr>
        <p:spPr/>
        <p:txBody>
          <a:bodyPr/>
          <a:lstStyle/>
          <a:p>
            <a:r>
              <a:rPr lang="en-US">
                <a:solidFill>
                  <a:prstClr val="black">
                    <a:tint val="75000"/>
                  </a:prstClr>
                </a:solidFill>
              </a:rPr>
              <a:t>Columbia University : Plasma Physics Colloquium</a:t>
            </a: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46429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8/26/2019</a:t>
            </a:r>
          </a:p>
        </p:txBody>
      </p:sp>
      <p:sp>
        <p:nvSpPr>
          <p:cNvPr id="5" name="Footer Placeholder 4"/>
          <p:cNvSpPr>
            <a:spLocks noGrp="1"/>
          </p:cNvSpPr>
          <p:nvPr>
            <p:ph type="ftr" sz="quarter" idx="11"/>
          </p:nvPr>
        </p:nvSpPr>
        <p:spPr/>
        <p:txBody>
          <a:bodyPr/>
          <a:lstStyle/>
          <a:p>
            <a:r>
              <a:rPr lang="en-US"/>
              <a:t>Columbia University : Plasma Physics Colloquium</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solidFill>
                  <a:prstClr val="black">
                    <a:tint val="75000"/>
                  </a:prstClr>
                </a:solidFill>
              </a:rPr>
              <a:t>8/26/2019</a:t>
            </a:r>
          </a:p>
        </p:txBody>
      </p:sp>
      <p:sp>
        <p:nvSpPr>
          <p:cNvPr id="6" name="Footer Placeholder 5"/>
          <p:cNvSpPr>
            <a:spLocks noGrp="1"/>
          </p:cNvSpPr>
          <p:nvPr>
            <p:ph type="ftr" sz="quarter" idx="11"/>
          </p:nvPr>
        </p:nvSpPr>
        <p:spPr/>
        <p:txBody>
          <a:bodyPr/>
          <a:lstStyle/>
          <a:p>
            <a:r>
              <a:rPr lang="en-US">
                <a:solidFill>
                  <a:prstClr val="black">
                    <a:tint val="75000"/>
                  </a:prstClr>
                </a:solidFill>
              </a:rPr>
              <a:t>Columbia University : Plasma Physics Colloquium</a:t>
            </a: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79311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prstClr val="black">
                    <a:tint val="75000"/>
                  </a:prstClr>
                </a:solidFill>
              </a:rPr>
              <a:t>8/26/2019</a:t>
            </a:r>
          </a:p>
        </p:txBody>
      </p:sp>
      <p:sp>
        <p:nvSpPr>
          <p:cNvPr id="5" name="Footer Placeholder 4"/>
          <p:cNvSpPr>
            <a:spLocks noGrp="1"/>
          </p:cNvSpPr>
          <p:nvPr>
            <p:ph type="ftr" sz="quarter" idx="11"/>
          </p:nvPr>
        </p:nvSpPr>
        <p:spPr/>
        <p:txBody>
          <a:bodyPr/>
          <a:lstStyle/>
          <a:p>
            <a:r>
              <a:rPr lang="en-US">
                <a:solidFill>
                  <a:prstClr val="black">
                    <a:tint val="75000"/>
                  </a:prstClr>
                </a:solidFill>
              </a:rPr>
              <a:t>Columbia University : Plasma Physics Colloquium</a:t>
            </a: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04677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prstClr val="black">
                    <a:tint val="75000"/>
                  </a:prstClr>
                </a:solidFill>
              </a:rPr>
              <a:t>8/26/2019</a:t>
            </a:r>
          </a:p>
        </p:txBody>
      </p:sp>
      <p:sp>
        <p:nvSpPr>
          <p:cNvPr id="5" name="Footer Placeholder 4"/>
          <p:cNvSpPr>
            <a:spLocks noGrp="1"/>
          </p:cNvSpPr>
          <p:nvPr>
            <p:ph type="ftr" sz="quarter" idx="11"/>
          </p:nvPr>
        </p:nvSpPr>
        <p:spPr/>
        <p:txBody>
          <a:bodyPr/>
          <a:lstStyle/>
          <a:p>
            <a:r>
              <a:rPr lang="en-US">
                <a:solidFill>
                  <a:prstClr val="black">
                    <a:tint val="75000"/>
                  </a:prstClr>
                </a:solidFill>
              </a:rPr>
              <a:t>Columbia University : Plasma Physics Colloquium</a:t>
            </a: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4220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8/26/2019</a:t>
            </a:r>
          </a:p>
        </p:txBody>
      </p:sp>
      <p:sp>
        <p:nvSpPr>
          <p:cNvPr id="5" name="Footer Placeholder 4"/>
          <p:cNvSpPr>
            <a:spLocks noGrp="1"/>
          </p:cNvSpPr>
          <p:nvPr>
            <p:ph type="ftr" sz="quarter" idx="11"/>
          </p:nvPr>
        </p:nvSpPr>
        <p:spPr/>
        <p:txBody>
          <a:bodyPr/>
          <a:lstStyle/>
          <a:p>
            <a:r>
              <a:rPr lang="en-US"/>
              <a:t>Columbia University : Plasma Physics Colloquium</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8/26/2019</a:t>
            </a:r>
          </a:p>
        </p:txBody>
      </p:sp>
      <p:sp>
        <p:nvSpPr>
          <p:cNvPr id="6" name="Footer Placeholder 5"/>
          <p:cNvSpPr>
            <a:spLocks noGrp="1"/>
          </p:cNvSpPr>
          <p:nvPr>
            <p:ph type="ftr" sz="quarter" idx="11"/>
          </p:nvPr>
        </p:nvSpPr>
        <p:spPr/>
        <p:txBody>
          <a:bodyPr/>
          <a:lstStyle/>
          <a:p>
            <a:r>
              <a:rPr lang="en-US"/>
              <a:t>Columbia University : Plasma Physics Colloquium</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8/26/2019</a:t>
            </a:r>
          </a:p>
        </p:txBody>
      </p:sp>
      <p:sp>
        <p:nvSpPr>
          <p:cNvPr id="8" name="Footer Placeholder 7"/>
          <p:cNvSpPr>
            <a:spLocks noGrp="1"/>
          </p:cNvSpPr>
          <p:nvPr>
            <p:ph type="ftr" sz="quarter" idx="11"/>
          </p:nvPr>
        </p:nvSpPr>
        <p:spPr/>
        <p:txBody>
          <a:bodyPr/>
          <a:lstStyle/>
          <a:p>
            <a:r>
              <a:rPr lang="en-US"/>
              <a:t>Columbia University : Plasma Physics Colloquium</a:t>
            </a:r>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8/26/2019</a:t>
            </a:r>
          </a:p>
        </p:txBody>
      </p:sp>
      <p:sp>
        <p:nvSpPr>
          <p:cNvPr id="4" name="Footer Placeholder 3"/>
          <p:cNvSpPr>
            <a:spLocks noGrp="1"/>
          </p:cNvSpPr>
          <p:nvPr>
            <p:ph type="ftr" sz="quarter" idx="11"/>
          </p:nvPr>
        </p:nvSpPr>
        <p:spPr/>
        <p:txBody>
          <a:bodyPr/>
          <a:lstStyle/>
          <a:p>
            <a:r>
              <a:rPr lang="en-US"/>
              <a:t>Columbia University : Plasma Physics Colloquium</a:t>
            </a:r>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8/26/2019</a:t>
            </a:r>
          </a:p>
        </p:txBody>
      </p:sp>
      <p:sp>
        <p:nvSpPr>
          <p:cNvPr id="3" name="Footer Placeholder 2"/>
          <p:cNvSpPr>
            <a:spLocks noGrp="1"/>
          </p:cNvSpPr>
          <p:nvPr>
            <p:ph type="ftr" sz="quarter" idx="11"/>
          </p:nvPr>
        </p:nvSpPr>
        <p:spPr/>
        <p:txBody>
          <a:bodyPr/>
          <a:lstStyle/>
          <a:p>
            <a:r>
              <a:rPr lang="en-US"/>
              <a:t>Columbia University : Plasma Physics Colloquium</a:t>
            </a:r>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8/26/2019</a:t>
            </a:r>
          </a:p>
        </p:txBody>
      </p:sp>
      <p:sp>
        <p:nvSpPr>
          <p:cNvPr id="6" name="Footer Placeholder 5"/>
          <p:cNvSpPr>
            <a:spLocks noGrp="1"/>
          </p:cNvSpPr>
          <p:nvPr>
            <p:ph type="ftr" sz="quarter" idx="11"/>
          </p:nvPr>
        </p:nvSpPr>
        <p:spPr/>
        <p:txBody>
          <a:bodyPr/>
          <a:lstStyle/>
          <a:p>
            <a:r>
              <a:rPr lang="en-US"/>
              <a:t>Columbia University : Plasma Physics Colloquium</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8/26/2019</a:t>
            </a:r>
          </a:p>
        </p:txBody>
      </p:sp>
      <p:sp>
        <p:nvSpPr>
          <p:cNvPr id="6" name="Footer Placeholder 5"/>
          <p:cNvSpPr>
            <a:spLocks noGrp="1"/>
          </p:cNvSpPr>
          <p:nvPr>
            <p:ph type="ftr" sz="quarter" idx="11"/>
          </p:nvPr>
        </p:nvSpPr>
        <p:spPr/>
        <p:txBody>
          <a:bodyPr/>
          <a:lstStyle/>
          <a:p>
            <a:r>
              <a:rPr lang="en-US"/>
              <a:t>Columbia University : Plasma Physics Colloquium</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8/26/2019</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Columbia University : Plasma Physics Colloquium</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prstClr val="black">
                    <a:tint val="75000"/>
                  </a:prstClr>
                </a:solidFill>
              </a:rPr>
              <a:t>8/26/2019</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solidFill>
                  <a:prstClr val="black">
                    <a:tint val="75000"/>
                  </a:prstClr>
                </a:solidFill>
              </a:rPr>
              <a:t>Columbia University : Plasma Physics Colloquium</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62129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1.emf"/><Relationship Id="rId4" Type="http://schemas.openxmlformats.org/officeDocument/2006/relationships/image" Target="../media/image20.emf"/></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4.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50.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6.tif"/><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t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tif"/><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ti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tif"/><Relationship Id="rId1" Type="http://schemas.openxmlformats.org/officeDocument/2006/relationships/slideLayout" Target="../slideLayouts/slideLayout7.xml"/><Relationship Id="rId4" Type="http://schemas.openxmlformats.org/officeDocument/2006/relationships/image" Target="../media/image31.tif"/></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tif"/><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6.tif"/><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37.tif"/><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430.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41.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41.tif"/><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440.png"/></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42.tif"/><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1.png"/><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9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5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 Target="slide47.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40.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531.png"/><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4.ti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5.tif"/><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530.png"/></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6.tif"/><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60.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0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3" Type="http://schemas.openxmlformats.org/officeDocument/2006/relationships/image" Target="../media/image62.png"/><Relationship Id="rId7" Type="http://schemas.openxmlformats.org/officeDocument/2006/relationships/image" Target="../media/image63.png"/><Relationship Id="rId12" Type="http://schemas.openxmlformats.org/officeDocument/2006/relationships/image" Target="../media/image77.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76.png"/><Relationship Id="rId5" Type="http://schemas.openxmlformats.org/officeDocument/2006/relationships/image" Target="../media/image64.png"/><Relationship Id="rId10" Type="http://schemas.openxmlformats.org/officeDocument/2006/relationships/image" Target="../media/image75.png"/><Relationship Id="rId4" Type="http://schemas.openxmlformats.org/officeDocument/2006/relationships/image" Target="../media/image57.tiff"/><Relationship Id="rId9" Type="http://schemas.openxmlformats.org/officeDocument/2006/relationships/image" Target="../media/image74.png"/><Relationship Id="rId14" Type="http://schemas.openxmlformats.org/officeDocument/2006/relationships/image" Target="../media/image66.png"/></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4.tif"/><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70.png"/><Relationship Id="rId4" Type="http://schemas.openxmlformats.org/officeDocument/2006/relationships/image" Target="../media/image65.tif"/></Relationships>
</file>

<file path=ppt/slides/_rels/slide44.xml.rels><?xml version="1.0" encoding="UTF-8" standalone="yes"?>
<Relationships xmlns="http://schemas.openxmlformats.org/package/2006/relationships"><Relationship Id="rId3" Type="http://schemas.openxmlformats.org/officeDocument/2006/relationships/image" Target="../media/image67.tif"/><Relationship Id="rId2" Type="http://schemas.openxmlformats.org/officeDocument/2006/relationships/image" Target="../media/image66.tif"/><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67.png"/><Relationship Id="rId4" Type="http://schemas.openxmlformats.org/officeDocument/2006/relationships/image" Target="../media/image69.png"/></Relationships>
</file>

<file path=ppt/slides/_rels/slide45.xml.rels><?xml version="1.0" encoding="UTF-8" standalone="yes"?>
<Relationships xmlns="http://schemas.openxmlformats.org/package/2006/relationships"><Relationship Id="rId3" Type="http://schemas.openxmlformats.org/officeDocument/2006/relationships/image" Target="../media/image72.tif"/><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1.tif"/><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slide" Target="slide34.xml"/></Relationships>
</file>

<file path=ppt/slides/_rels/slide4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tif"/><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85.png"/></Relationships>
</file>

<file path=ppt/slides/_rels/slide49.xml.rels><?xml version="1.0" encoding="UTF-8" standalone="yes"?>
<Relationships xmlns="http://schemas.openxmlformats.org/package/2006/relationships"><Relationship Id="rId3" Type="http://schemas.openxmlformats.org/officeDocument/2006/relationships/image" Target="../media/image87.tif"/><Relationship Id="rId2" Type="http://schemas.openxmlformats.org/officeDocument/2006/relationships/image" Target="../media/image86.tif"/><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openxmlformats.org/officeDocument/2006/relationships/image" Target="../media/image91.tif"/><Relationship Id="rId3" Type="http://schemas.openxmlformats.org/officeDocument/2006/relationships/image" Target="../media/image22.png"/><Relationship Id="rId7" Type="http://schemas.openxmlformats.org/officeDocument/2006/relationships/image" Target="../media/image8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00.png"/><Relationship Id="rId5" Type="http://schemas.openxmlformats.org/officeDocument/2006/relationships/image" Target="../media/image790.png"/><Relationship Id="rId4" Type="http://schemas.openxmlformats.org/officeDocument/2006/relationships/image" Target="../media/image90.tiff"/></Relationships>
</file>

<file path=ppt/slides/_rels/slide54.xml.rels><?xml version="1.0" encoding="UTF-8" standalone="yes"?>
<Relationships xmlns="http://schemas.openxmlformats.org/package/2006/relationships"><Relationship Id="rId8" Type="http://schemas.openxmlformats.org/officeDocument/2006/relationships/image" Target="../media/image97.jpg"/><Relationship Id="rId3" Type="http://schemas.openxmlformats.org/officeDocument/2006/relationships/image" Target="../media/image92.emf"/><Relationship Id="rId7" Type="http://schemas.openxmlformats.org/officeDocument/2006/relationships/image" Target="../media/image96.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5.tif"/><Relationship Id="rId5" Type="http://schemas.openxmlformats.org/officeDocument/2006/relationships/image" Target="../media/image94.emf"/><Relationship Id="rId4" Type="http://schemas.openxmlformats.org/officeDocument/2006/relationships/image" Target="../media/image93.emf"/><Relationship Id="rId9" Type="http://schemas.openxmlformats.org/officeDocument/2006/relationships/image" Target="../media/image98.jpg"/></Relationships>
</file>

<file path=ppt/slides/_rels/slide5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8" Type="http://schemas.openxmlformats.org/officeDocument/2006/relationships/image" Target="../media/image102.wmf"/><Relationship Id="rId13" Type="http://schemas.openxmlformats.org/officeDocument/2006/relationships/oleObject" Target="../embeddings/oleObject6.bin"/><Relationship Id="rId18" Type="http://schemas.openxmlformats.org/officeDocument/2006/relationships/image" Target="../media/image107.wmf"/><Relationship Id="rId3" Type="http://schemas.openxmlformats.org/officeDocument/2006/relationships/oleObject" Target="../embeddings/oleObject1.bin"/><Relationship Id="rId21" Type="http://schemas.openxmlformats.org/officeDocument/2006/relationships/oleObject" Target="../embeddings/oleObject10.bin"/><Relationship Id="rId7" Type="http://schemas.openxmlformats.org/officeDocument/2006/relationships/oleObject" Target="../embeddings/oleObject3.bin"/><Relationship Id="rId12" Type="http://schemas.openxmlformats.org/officeDocument/2006/relationships/image" Target="../media/image104.wmf"/><Relationship Id="rId17" Type="http://schemas.openxmlformats.org/officeDocument/2006/relationships/oleObject" Target="../embeddings/oleObject8.bin"/><Relationship Id="rId2" Type="http://schemas.openxmlformats.org/officeDocument/2006/relationships/slideLayout" Target="../slideLayouts/slideLayout7.xml"/><Relationship Id="rId16" Type="http://schemas.openxmlformats.org/officeDocument/2006/relationships/image" Target="../media/image106.wmf"/><Relationship Id="rId20" Type="http://schemas.openxmlformats.org/officeDocument/2006/relationships/image" Target="../media/image108.wmf"/><Relationship Id="rId1" Type="http://schemas.openxmlformats.org/officeDocument/2006/relationships/vmlDrawing" Target="../drawings/vmlDrawing1.vml"/><Relationship Id="rId6" Type="http://schemas.openxmlformats.org/officeDocument/2006/relationships/image" Target="../media/image101.wmf"/><Relationship Id="rId11" Type="http://schemas.openxmlformats.org/officeDocument/2006/relationships/oleObject" Target="../embeddings/oleObject5.bin"/><Relationship Id="rId5" Type="http://schemas.openxmlformats.org/officeDocument/2006/relationships/oleObject" Target="../embeddings/oleObject2.bin"/><Relationship Id="rId15" Type="http://schemas.openxmlformats.org/officeDocument/2006/relationships/oleObject" Target="../embeddings/oleObject7.bin"/><Relationship Id="rId10" Type="http://schemas.openxmlformats.org/officeDocument/2006/relationships/image" Target="../media/image103.wmf"/><Relationship Id="rId19" Type="http://schemas.openxmlformats.org/officeDocument/2006/relationships/oleObject" Target="../embeddings/oleObject9.bin"/><Relationship Id="rId4" Type="http://schemas.openxmlformats.org/officeDocument/2006/relationships/image" Target="../media/image100.wmf"/><Relationship Id="rId9" Type="http://schemas.openxmlformats.org/officeDocument/2006/relationships/oleObject" Target="../embeddings/oleObject4.bin"/><Relationship Id="rId14" Type="http://schemas.openxmlformats.org/officeDocument/2006/relationships/image" Target="../media/image105.wmf"/><Relationship Id="rId22" Type="http://schemas.openxmlformats.org/officeDocument/2006/relationships/image" Target="../media/image109.wmf"/></Relationships>
</file>

<file path=ppt/slides/_rels/slide57.xml.rels><?xml version="1.0" encoding="UTF-8" standalone="yes"?>
<Relationships xmlns="http://schemas.openxmlformats.org/package/2006/relationships"><Relationship Id="rId2" Type="http://schemas.openxmlformats.org/officeDocument/2006/relationships/image" Target="../media/image2300.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11.ti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81.png"/><Relationship Id="rId4" Type="http://schemas.openxmlformats.org/officeDocument/2006/relationships/image" Target="../media/image270.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image" Target="../media/image112.tif"/><Relationship Id="rId1" Type="http://schemas.openxmlformats.org/officeDocument/2006/relationships/slideLayout" Target="../slideLayouts/slideLayout7.xml"/><Relationship Id="rId4" Type="http://schemas.openxmlformats.org/officeDocument/2006/relationships/image" Target="../media/image310.pn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image" Target="../media/image10.tif"/><Relationship Id="rId18" Type="http://schemas.openxmlformats.org/officeDocument/2006/relationships/image" Target="../media/image140.png"/><Relationship Id="rId26" Type="http://schemas.openxmlformats.org/officeDocument/2006/relationships/image" Target="../media/image1.png"/><Relationship Id="rId21" Type="http://schemas.openxmlformats.org/officeDocument/2006/relationships/image" Target="../media/image12.png"/><Relationship Id="rId7" Type="http://schemas.openxmlformats.org/officeDocument/2006/relationships/image" Target="../media/image15.png"/><Relationship Id="rId25" Type="http://schemas.openxmlformats.org/officeDocument/2006/relationships/image" Target="../media/image17.png"/><Relationship Id="rId2" Type="http://schemas.openxmlformats.org/officeDocument/2006/relationships/notesSlide" Target="../notesSlides/notesSlide3.xml"/><Relationship Id="rId20" Type="http://schemas.openxmlformats.org/officeDocument/2006/relationships/image" Target="../media/image160.png"/><Relationship Id="rId1" Type="http://schemas.openxmlformats.org/officeDocument/2006/relationships/slideLayout" Target="../slideLayouts/slideLayout7.xml"/><Relationship Id="rId6" Type="http://schemas.openxmlformats.org/officeDocument/2006/relationships/image" Target="../media/image14.png"/><Relationship Id="rId24" Type="http://schemas.openxmlformats.org/officeDocument/2006/relationships/image" Target="../media/image16.png"/><Relationship Id="rId5" Type="http://schemas.openxmlformats.org/officeDocument/2006/relationships/image" Target="../media/image230.png"/><Relationship Id="rId23" Type="http://schemas.openxmlformats.org/officeDocument/2006/relationships/image" Target="../media/image190.png"/><Relationship Id="rId19" Type="http://schemas.openxmlformats.org/officeDocument/2006/relationships/image" Target="../media/image150.png"/><Relationship Id="rId9" Type="http://schemas.openxmlformats.org/officeDocument/2006/relationships/image" Target="../media/image27.png"/><Relationship Id="rId22" Type="http://schemas.openxmlformats.org/officeDocument/2006/relationships/image" Target="../media/image11.gif"/></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A903082A-FBBC-4510-8474-7DA95229CA70}"/>
              </a:ext>
            </a:extLst>
          </p:cNvPr>
          <p:cNvSpPr>
            <a:spLocks noChangeArrowheads="1"/>
          </p:cNvSpPr>
          <p:nvPr/>
        </p:nvSpPr>
        <p:spPr bwMode="auto">
          <a:xfrm>
            <a:off x="0" y="2057400"/>
            <a:ext cx="9144000" cy="2819400"/>
          </a:xfrm>
          <a:prstGeom prst="rect">
            <a:avLst/>
          </a:prstGeom>
          <a:gradFill rotWithShape="1">
            <a:gsLst>
              <a:gs pos="0">
                <a:srgbClr val="99CCFF"/>
              </a:gs>
              <a:gs pos="50000">
                <a:schemeClr val="bg1"/>
              </a:gs>
              <a:gs pos="100000">
                <a:srgbClr val="99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IN" sz="2800" b="1" dirty="0">
                <a:solidFill>
                  <a:srgbClr val="FF0000"/>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Experimental Study on ETG Turbulence Induced Plasma</a:t>
            </a:r>
            <a:br>
              <a:rPr lang="en-IN" sz="2800" b="1" dirty="0">
                <a:solidFill>
                  <a:srgbClr val="FF0000"/>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br>
            <a:r>
              <a:rPr lang="en-IN" sz="2800" b="1" dirty="0">
                <a:solidFill>
                  <a:srgbClr val="FF0000"/>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Transport in Large Volume Plasma Device</a:t>
            </a:r>
            <a:endParaRPr lang="en-IN" sz="2800" dirty="0">
              <a:solidFill>
                <a:srgbClr val="FF0000"/>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endParaRPr>
          </a:p>
          <a:p>
            <a:pPr algn="ctr"/>
            <a:endParaRPr lang="en-IN" sz="2800" dirty="0">
              <a:solidFill>
                <a:srgbClr val="C00000"/>
              </a:solidFill>
            </a:endParaRPr>
          </a:p>
        </p:txBody>
      </p:sp>
      <p:pic>
        <p:nvPicPr>
          <p:cNvPr id="4" name="Picture 3">
            <a:extLst>
              <a:ext uri="{FF2B5EF4-FFF2-40B4-BE49-F238E27FC236}">
                <a16:creationId xmlns:a16="http://schemas.microsoft.com/office/drawing/2014/main" id="{B79E6662-7D67-41EA-83BA-A24EAFF752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600" y="-18462"/>
            <a:ext cx="1619994" cy="1453945"/>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7141AE7-F992-4A20-8BFB-0244E897D3FA}"/>
                  </a:ext>
                </a:extLst>
              </p:cNvPr>
              <p:cNvSpPr txBox="1"/>
              <p:nvPr/>
            </p:nvSpPr>
            <p:spPr>
              <a:xfrm>
                <a:off x="99059" y="5309979"/>
                <a:ext cx="3657600" cy="120032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IN" sz="3600" b="1" i="1" smtClean="0">
                              <a:solidFill>
                                <a:srgbClr val="FF0000"/>
                              </a:solidFill>
                              <a:latin typeface="Cambria Math" panose="02040503050406030204" pitchFamily="18" charset="0"/>
                            </a:rPr>
                          </m:ctrlPr>
                        </m:sSubPr>
                        <m:e>
                          <m:r>
                            <a:rPr lang="en-IN" sz="3600" b="1" i="0" smtClean="0">
                              <a:solidFill>
                                <a:srgbClr val="FF0000"/>
                              </a:solidFill>
                              <a:latin typeface="Cambria Math" panose="02040503050406030204" pitchFamily="18" charset="0"/>
                            </a:rPr>
                            <m:t>𝛀</m:t>
                          </m:r>
                        </m:e>
                        <m:sub>
                          <m:r>
                            <a:rPr lang="en-IN" sz="3600" b="1" i="1" smtClean="0">
                              <a:solidFill>
                                <a:srgbClr val="FF0000"/>
                              </a:solidFill>
                              <a:latin typeface="Cambria Math" panose="02040503050406030204" pitchFamily="18" charset="0"/>
                            </a:rPr>
                            <m:t>𝒄𝒊</m:t>
                          </m:r>
                        </m:sub>
                      </m:sSub>
                      <m:r>
                        <a:rPr lang="en-IN" sz="3600" b="1" i="1" smtClean="0">
                          <a:solidFill>
                            <a:srgbClr val="FF0000"/>
                          </a:solidFill>
                          <a:latin typeface="Cambria Math" panose="02040503050406030204" pitchFamily="18" charset="0"/>
                        </a:rPr>
                        <m:t>&lt;</m:t>
                      </m:r>
                      <m:r>
                        <a:rPr lang="en-IN" sz="3600" b="1" i="1" smtClean="0">
                          <a:solidFill>
                            <a:srgbClr val="FF0000"/>
                          </a:solidFill>
                          <a:latin typeface="Cambria Math" panose="02040503050406030204" pitchFamily="18" charset="0"/>
                        </a:rPr>
                        <m:t>𝝎</m:t>
                      </m:r>
                      <m:r>
                        <a:rPr lang="en-IN" sz="3600" b="1" i="1" smtClean="0">
                          <a:solidFill>
                            <a:srgbClr val="FF0000"/>
                          </a:solidFill>
                          <a:latin typeface="Cambria Math" panose="02040503050406030204" pitchFamily="18" charset="0"/>
                        </a:rPr>
                        <m:t>≪</m:t>
                      </m:r>
                      <m:sSub>
                        <m:sSubPr>
                          <m:ctrlPr>
                            <a:rPr lang="en-IN" sz="3600" b="1" i="1" smtClean="0">
                              <a:solidFill>
                                <a:srgbClr val="FF0000"/>
                              </a:solidFill>
                              <a:latin typeface="Cambria Math" panose="02040503050406030204" pitchFamily="18" charset="0"/>
                            </a:rPr>
                          </m:ctrlPr>
                        </m:sSubPr>
                        <m:e>
                          <m:r>
                            <a:rPr lang="en-IN" sz="3600" b="1" i="0" smtClean="0">
                              <a:solidFill>
                                <a:srgbClr val="FF0000"/>
                              </a:solidFill>
                              <a:latin typeface="Cambria Math" panose="02040503050406030204" pitchFamily="18" charset="0"/>
                            </a:rPr>
                            <m:t>𝛀</m:t>
                          </m:r>
                        </m:e>
                        <m:sub>
                          <m:r>
                            <a:rPr lang="en-IN" sz="3600" b="1" i="1" smtClean="0">
                              <a:solidFill>
                                <a:srgbClr val="FF0000"/>
                              </a:solidFill>
                              <a:latin typeface="Cambria Math" panose="02040503050406030204" pitchFamily="18" charset="0"/>
                            </a:rPr>
                            <m:t>𝒄𝒆</m:t>
                          </m:r>
                        </m:sub>
                      </m:sSub>
                    </m:oMath>
                  </m:oMathPara>
                </a14:m>
                <a:endParaRPr lang="en-IN" sz="3600" b="1" dirty="0">
                  <a:solidFill>
                    <a:srgbClr val="FF0000"/>
                  </a:solidFill>
                </a:endParaRPr>
              </a:p>
              <a:p>
                <a:pPr/>
                <a14:m>
                  <m:oMathPara xmlns:m="http://schemas.openxmlformats.org/officeDocument/2006/math">
                    <m:oMathParaPr>
                      <m:jc m:val="centerGroup"/>
                    </m:oMathParaPr>
                    <m:oMath xmlns:m="http://schemas.openxmlformats.org/officeDocument/2006/math">
                      <m:sSub>
                        <m:sSubPr>
                          <m:ctrlPr>
                            <a:rPr lang="en-IN" sz="3600" b="1" i="1" smtClean="0">
                              <a:solidFill>
                                <a:srgbClr val="FF0000"/>
                              </a:solidFill>
                              <a:latin typeface="Cambria Math" panose="02040503050406030204" pitchFamily="18" charset="0"/>
                            </a:rPr>
                          </m:ctrlPr>
                        </m:sSubPr>
                        <m:e>
                          <m:r>
                            <a:rPr lang="en-IN" sz="3600" b="1" i="1" smtClean="0">
                              <a:solidFill>
                                <a:srgbClr val="FF0000"/>
                              </a:solidFill>
                              <a:latin typeface="Cambria Math" panose="02040503050406030204" pitchFamily="18" charset="0"/>
                            </a:rPr>
                            <m:t>𝒌</m:t>
                          </m:r>
                        </m:e>
                        <m:sub>
                          <m:r>
                            <a:rPr lang="en-IN" sz="3600" b="1" i="1" smtClean="0">
                              <a:solidFill>
                                <a:srgbClr val="FF0000"/>
                              </a:solidFill>
                              <a:latin typeface="Cambria Math" panose="02040503050406030204" pitchFamily="18" charset="0"/>
                            </a:rPr>
                            <m:t>⊥</m:t>
                          </m:r>
                        </m:sub>
                      </m:sSub>
                      <m:sSub>
                        <m:sSubPr>
                          <m:ctrlPr>
                            <a:rPr lang="en-IN" sz="3600" b="1" i="1" smtClean="0">
                              <a:solidFill>
                                <a:srgbClr val="FF0000"/>
                              </a:solidFill>
                              <a:latin typeface="Cambria Math" panose="02040503050406030204" pitchFamily="18" charset="0"/>
                            </a:rPr>
                          </m:ctrlPr>
                        </m:sSubPr>
                        <m:e>
                          <m:r>
                            <a:rPr lang="en-IN" sz="3600" b="1" i="1" smtClean="0">
                              <a:solidFill>
                                <a:srgbClr val="FF0000"/>
                              </a:solidFill>
                              <a:latin typeface="Cambria Math" panose="02040503050406030204" pitchFamily="18" charset="0"/>
                            </a:rPr>
                            <m:t>𝝆</m:t>
                          </m:r>
                        </m:e>
                        <m:sub>
                          <m:r>
                            <a:rPr lang="en-IN" sz="3600" b="1" i="1" smtClean="0">
                              <a:solidFill>
                                <a:srgbClr val="FF0000"/>
                              </a:solidFill>
                              <a:latin typeface="Cambria Math" panose="02040503050406030204" pitchFamily="18" charset="0"/>
                            </a:rPr>
                            <m:t>𝒆</m:t>
                          </m:r>
                        </m:sub>
                      </m:sSub>
                      <m:r>
                        <a:rPr lang="en-IN" sz="3600" b="1" i="1" smtClean="0">
                          <a:solidFill>
                            <a:srgbClr val="FF0000"/>
                          </a:solidFill>
                          <a:latin typeface="Cambria Math" panose="02040503050406030204" pitchFamily="18" charset="0"/>
                        </a:rPr>
                        <m:t>≤</m:t>
                      </m:r>
                      <m:r>
                        <a:rPr lang="en-IN" sz="3600" b="1" i="1" smtClean="0">
                          <a:solidFill>
                            <a:srgbClr val="FF0000"/>
                          </a:solidFill>
                          <a:latin typeface="Cambria Math" panose="02040503050406030204" pitchFamily="18" charset="0"/>
                        </a:rPr>
                        <m:t>𝟏</m:t>
                      </m:r>
                    </m:oMath>
                  </m:oMathPara>
                </a14:m>
                <a:endParaRPr lang="en-IN" sz="3600" b="1" dirty="0">
                  <a:solidFill>
                    <a:srgbClr val="FF0000"/>
                  </a:solidFill>
                </a:endParaRPr>
              </a:p>
            </p:txBody>
          </p:sp>
        </mc:Choice>
        <mc:Fallback xmlns="">
          <p:sp>
            <p:nvSpPr>
              <p:cNvPr id="5" name="TextBox 4">
                <a:extLst>
                  <a:ext uri="{FF2B5EF4-FFF2-40B4-BE49-F238E27FC236}">
                    <a16:creationId xmlns:a16="http://schemas.microsoft.com/office/drawing/2014/main" xmlns="" xmlns:a14="http://schemas.microsoft.com/office/drawing/2010/main" id="{47141AE7-F992-4A20-8BFB-0244E897D3FA}"/>
                  </a:ext>
                </a:extLst>
              </p:cNvPr>
              <p:cNvSpPr txBox="1">
                <a:spLocks noRot="1" noChangeAspect="1" noMove="1" noResize="1" noEditPoints="1" noAdjustHandles="1" noChangeArrowheads="1" noChangeShapeType="1" noTextEdit="1"/>
              </p:cNvSpPr>
              <p:nvPr/>
            </p:nvSpPr>
            <p:spPr>
              <a:xfrm>
                <a:off x="99059" y="5309979"/>
                <a:ext cx="3657600" cy="1200329"/>
              </a:xfrm>
              <a:prstGeom prst="rect">
                <a:avLst/>
              </a:prstGeom>
              <a:blipFill rotWithShape="1">
                <a:blip r:embed="rId5"/>
                <a:stretch>
                  <a:fillRect/>
                </a:stretch>
              </a:blipFill>
            </p:spPr>
            <p:txBody>
              <a:bodyPr/>
              <a:lstStyle/>
              <a:p>
                <a:r>
                  <a:rPr lang="en-US">
                    <a:noFill/>
                  </a:rPr>
                  <a:t> </a:t>
                </a:r>
              </a:p>
            </p:txBody>
          </p:sp>
        </mc:Fallback>
      </mc:AlternateContent>
      <p:sp>
        <p:nvSpPr>
          <p:cNvPr id="6" name="Subtitle 2"/>
          <p:cNvSpPr txBox="1">
            <a:spLocks/>
          </p:cNvSpPr>
          <p:nvPr/>
        </p:nvSpPr>
        <p:spPr>
          <a:xfrm>
            <a:off x="3756659" y="4912603"/>
            <a:ext cx="5387341" cy="1507403"/>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solidFill>
                  <a:srgbClr val="0000FF"/>
                </a:solidFill>
              </a:rPr>
              <a:t>Prabhakar Srivastav</a:t>
            </a:r>
          </a:p>
          <a:p>
            <a:pPr marL="0" indent="0" algn="ctr">
              <a:buNone/>
            </a:pPr>
            <a:r>
              <a:rPr lang="en-US" sz="2400" dirty="0">
                <a:solidFill>
                  <a:srgbClr val="0000FF"/>
                </a:solidFill>
              </a:rPr>
              <a:t>*e-mail: prabhakar.srivastav@ipr.res.in</a:t>
            </a:r>
            <a:endParaRPr lang="en-IN" sz="2400" dirty="0">
              <a:solidFill>
                <a:srgbClr val="0000FF"/>
              </a:solidFill>
            </a:endParaRPr>
          </a:p>
          <a:p>
            <a:pPr algn="ctr"/>
            <a:endParaRPr lang="en-IN" sz="2400" b="1" dirty="0">
              <a:solidFill>
                <a:schemeClr val="tx2">
                  <a:lumMod val="60000"/>
                  <a:lumOff val="40000"/>
                </a:schemeClr>
              </a:solidFill>
            </a:endParaRPr>
          </a:p>
        </p:txBody>
      </p:sp>
      <p:pic>
        <p:nvPicPr>
          <p:cNvPr id="7" name="Picture 6">
            <a:extLst>
              <a:ext uri="{FF2B5EF4-FFF2-40B4-BE49-F238E27FC236}">
                <a16:creationId xmlns:a16="http://schemas.microsoft.com/office/drawing/2014/main" id="{2F82E491-D258-454C-B5F5-4F4FDA8861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V="1">
            <a:off x="6225436" y="53708"/>
            <a:ext cx="2721149" cy="1552233"/>
          </a:xfrm>
          <a:prstGeom prst="rect">
            <a:avLst/>
          </a:prstGeom>
        </p:spPr>
      </p:pic>
      <p:sp>
        <p:nvSpPr>
          <p:cNvPr id="8" name="TextBox 7"/>
          <p:cNvSpPr txBox="1"/>
          <p:nvPr/>
        </p:nvSpPr>
        <p:spPr>
          <a:xfrm>
            <a:off x="6154303" y="1619134"/>
            <a:ext cx="2910349" cy="369332"/>
          </a:xfrm>
          <a:prstGeom prst="rect">
            <a:avLst/>
          </a:prstGeom>
          <a:noFill/>
        </p:spPr>
        <p:txBody>
          <a:bodyPr wrap="none" rtlCol="0">
            <a:spAutoFit/>
          </a:bodyPr>
          <a:lstStyle/>
          <a:p>
            <a:r>
              <a:rPr lang="en-US" b="1" dirty="0">
                <a:solidFill>
                  <a:srgbClr val="0000FF"/>
                </a:solidFill>
              </a:rPr>
              <a:t>Large Volume Plasma Device</a:t>
            </a:r>
          </a:p>
        </p:txBody>
      </p:sp>
      <p:sp>
        <p:nvSpPr>
          <p:cNvPr id="9" name="TextBox 8">
            <a:extLst>
              <a:ext uri="{FF2B5EF4-FFF2-40B4-BE49-F238E27FC236}">
                <a16:creationId xmlns:a16="http://schemas.microsoft.com/office/drawing/2014/main" id="{714C1848-DA56-43C8-9BE7-31BD7988F044}"/>
              </a:ext>
            </a:extLst>
          </p:cNvPr>
          <p:cNvSpPr txBox="1"/>
          <p:nvPr/>
        </p:nvSpPr>
        <p:spPr>
          <a:xfrm>
            <a:off x="3044018" y="6510308"/>
            <a:ext cx="3055965" cy="646331"/>
          </a:xfrm>
          <a:prstGeom prst="rect">
            <a:avLst/>
          </a:prstGeom>
          <a:noFill/>
        </p:spPr>
        <p:txBody>
          <a:bodyPr wrap="none" rtlCol="0">
            <a:spAutoFit/>
          </a:bodyPr>
          <a:lstStyle/>
          <a:p>
            <a:r>
              <a:rPr lang="en-US" b="1" dirty="0"/>
              <a:t>Talk at PPPL (August 28, 2019)</a:t>
            </a:r>
          </a:p>
          <a:p>
            <a:endParaRPr lang="en-IN" dirty="0"/>
          </a:p>
        </p:txBody>
      </p:sp>
      <p:sp>
        <p:nvSpPr>
          <p:cNvPr id="10" name="Slide Number Placeholder 9">
            <a:extLst>
              <a:ext uri="{FF2B5EF4-FFF2-40B4-BE49-F238E27FC236}">
                <a16:creationId xmlns:a16="http://schemas.microsoft.com/office/drawing/2014/main" id="{F3CBDA9D-C350-4826-BD5E-091CBF830DB0}"/>
              </a:ext>
            </a:extLst>
          </p:cNvPr>
          <p:cNvSpPr>
            <a:spLocks noGrp="1"/>
          </p:cNvSpPr>
          <p:nvPr>
            <p:ph type="sldNum" sz="quarter" idx="12"/>
          </p:nvPr>
        </p:nvSpPr>
        <p:spPr/>
        <p:txBody>
          <a:bodyPr/>
          <a:lstStyle/>
          <a:p>
            <a:fld id="{B6F15528-21DE-4FAA-801E-634DDDAF4B2B}" type="slidenum">
              <a:rPr lang="en-US" smtClean="0"/>
              <a:pPr/>
              <a:t>1</a:t>
            </a:fld>
            <a:endParaRPr lang="en-US"/>
          </a:p>
        </p:txBody>
      </p:sp>
      <p:sp>
        <p:nvSpPr>
          <p:cNvPr id="12" name="Rectangle 11">
            <a:extLst>
              <a:ext uri="{FF2B5EF4-FFF2-40B4-BE49-F238E27FC236}">
                <a16:creationId xmlns:a16="http://schemas.microsoft.com/office/drawing/2014/main" id="{47002E06-CCCB-443E-82CD-A04DBC2034FE}"/>
              </a:ext>
            </a:extLst>
          </p:cNvPr>
          <p:cNvSpPr/>
          <p:nvPr/>
        </p:nvSpPr>
        <p:spPr>
          <a:xfrm>
            <a:off x="0" y="1295400"/>
            <a:ext cx="4572000" cy="769441"/>
          </a:xfrm>
          <a:prstGeom prst="rect">
            <a:avLst/>
          </a:prstGeom>
        </p:spPr>
        <p:txBody>
          <a:bodyPr>
            <a:spAutoFit/>
          </a:bodyPr>
          <a:lstStyle/>
          <a:p>
            <a:pPr algn="ctr"/>
            <a:r>
              <a:rPr lang="en-US" sz="2200" b="1" dirty="0">
                <a:solidFill>
                  <a:srgbClr val="C00000"/>
                </a:solidFill>
              </a:rPr>
              <a:t>Institute for Plasma Research, Gandhinagar, India</a:t>
            </a:r>
            <a:endParaRPr lang="en-IN" sz="2200" b="1" dirty="0">
              <a:solidFill>
                <a:srgbClr val="C00000"/>
              </a:solidFill>
            </a:endParaRPr>
          </a:p>
        </p:txBody>
      </p:sp>
    </p:spTree>
    <p:extLst>
      <p:ext uri="{BB962C8B-B14F-4D97-AF65-F5344CB8AC3E}">
        <p14:creationId xmlns:p14="http://schemas.microsoft.com/office/powerpoint/2010/main" val="84608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835925" y="76200"/>
            <a:ext cx="7200000" cy="576000"/>
          </a:xfrm>
          <a:prstGeom prst="rect">
            <a:avLst/>
          </a:prstGeom>
        </p:spPr>
        <p:txBody>
          <a:bodyPr>
            <a:normAutofit fontScale="8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742950" indent="-742950">
              <a:buFont typeface="+mj-lt"/>
              <a:buAutoNum type="arabicPeriod" startAt="2"/>
            </a:pPr>
            <a:r>
              <a:rPr lang="en-IN" dirty="0">
                <a:solidFill>
                  <a:schemeClr val="accent2"/>
                </a:solidFill>
              </a:rPr>
              <a:t>Experimental Setup</a:t>
            </a:r>
          </a:p>
        </p:txBody>
      </p:sp>
      <p:sp>
        <p:nvSpPr>
          <p:cNvPr id="11" name="Rectangle 2"/>
          <p:cNvSpPr>
            <a:spLocks noChangeArrowheads="1"/>
          </p:cNvSpPr>
          <p:nvPr/>
        </p:nvSpPr>
        <p:spPr bwMode="auto">
          <a:xfrm>
            <a:off x="0" y="0"/>
            <a:ext cx="9144000" cy="733425"/>
          </a:xfrm>
          <a:prstGeom prst="rect">
            <a:avLst/>
          </a:prstGeom>
          <a:gradFill rotWithShape="1">
            <a:gsLst>
              <a:gs pos="0">
                <a:srgbClr val="99CCFF"/>
              </a:gs>
              <a:gs pos="50000">
                <a:schemeClr val="bg1"/>
              </a:gs>
              <a:gs pos="100000">
                <a:srgbClr val="99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200" b="1" dirty="0">
                <a:latin typeface="Times New Roman" panose="02020603050405020304" pitchFamily="18" charset="0"/>
                <a:cs typeface="Times New Roman" panose="02020603050405020304" pitchFamily="18" charset="0"/>
              </a:rPr>
              <a:t>Experimental setup</a:t>
            </a:r>
            <a:endParaRPr lang="en-IN" sz="3200"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p:blipFill>
        <p:spPr>
          <a:xfrm>
            <a:off x="1512337" y="1376938"/>
            <a:ext cx="6793463" cy="4261862"/>
          </a:xfrm>
          <a:prstGeom prst="rect">
            <a:avLst/>
          </a:prstGeom>
        </p:spPr>
      </p:pic>
      <p:cxnSp>
        <p:nvCxnSpPr>
          <p:cNvPr id="12" name="Straight Arrow Connector 11"/>
          <p:cNvCxnSpPr/>
          <p:nvPr/>
        </p:nvCxnSpPr>
        <p:spPr>
          <a:xfrm>
            <a:off x="2045737" y="5665450"/>
            <a:ext cx="4953000" cy="0"/>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114800" y="5638800"/>
            <a:ext cx="990600" cy="335756"/>
          </a:xfrm>
          <a:prstGeom prst="rect">
            <a:avLst/>
          </a:prstGeom>
          <a:noFill/>
        </p:spPr>
        <p:txBody>
          <a:bodyPr wrap="square" rtlCol="0">
            <a:noAutofit/>
          </a:bodyPr>
          <a:lstStyle/>
          <a:p>
            <a:r>
              <a:rPr lang="en-IN" dirty="0">
                <a:solidFill>
                  <a:srgbClr val="FF0000"/>
                </a:solidFill>
                <a:latin typeface="Times New Roman" panose="02020603050405020304" pitchFamily="18" charset="0"/>
                <a:cs typeface="Times New Roman" panose="02020603050405020304" pitchFamily="18" charset="0"/>
              </a:rPr>
              <a:t>300 cm</a:t>
            </a:r>
          </a:p>
        </p:txBody>
      </p:sp>
      <p:cxnSp>
        <p:nvCxnSpPr>
          <p:cNvPr id="18" name="Straight Arrow Connector 17"/>
          <p:cNvCxnSpPr/>
          <p:nvPr/>
        </p:nvCxnSpPr>
        <p:spPr>
          <a:xfrm>
            <a:off x="1588537" y="2672338"/>
            <a:ext cx="0" cy="2209800"/>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rot="16200000">
            <a:off x="963371" y="3388796"/>
            <a:ext cx="891866" cy="369332"/>
          </a:xfrm>
          <a:prstGeom prst="rect">
            <a:avLst/>
          </a:prstGeom>
          <a:noFill/>
        </p:spPr>
        <p:txBody>
          <a:bodyPr wrap="square" rtlCol="0">
            <a:spAutoFit/>
          </a:bodyPr>
          <a:lstStyle/>
          <a:p>
            <a:r>
              <a:rPr lang="en-IN" dirty="0">
                <a:solidFill>
                  <a:srgbClr val="FF0000"/>
                </a:solidFill>
                <a:latin typeface="Times New Roman" panose="02020603050405020304" pitchFamily="18" charset="0"/>
                <a:cs typeface="Times New Roman" panose="02020603050405020304" pitchFamily="18" charset="0"/>
              </a:rPr>
              <a:t>200 cm</a:t>
            </a:r>
          </a:p>
        </p:txBody>
      </p:sp>
      <p:cxnSp>
        <p:nvCxnSpPr>
          <p:cNvPr id="5" name="Straight Connector 4"/>
          <p:cNvCxnSpPr/>
          <p:nvPr/>
        </p:nvCxnSpPr>
        <p:spPr>
          <a:xfrm flipH="1">
            <a:off x="1153871" y="2672338"/>
            <a:ext cx="2720666"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1306271" y="4882138"/>
            <a:ext cx="2720666"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2045737" y="3966092"/>
            <a:ext cx="0" cy="178700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6998737" y="4080392"/>
            <a:ext cx="0" cy="1710808"/>
          </a:xfrm>
          <a:prstGeom prst="line">
            <a:avLst/>
          </a:prstGeom>
          <a:ln>
            <a:prstDash val="dash"/>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8A640C9A-96ED-417A-9EC3-FE20F4C8D2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838200" cy="752285"/>
          </a:xfrm>
          <a:prstGeom prst="rect">
            <a:avLst/>
          </a:prstGeom>
        </p:spPr>
      </p:pic>
      <p:sp>
        <p:nvSpPr>
          <p:cNvPr id="10" name="Slide Number Placeholder 9">
            <a:extLst>
              <a:ext uri="{FF2B5EF4-FFF2-40B4-BE49-F238E27FC236}">
                <a16:creationId xmlns:a16="http://schemas.microsoft.com/office/drawing/2014/main" id="{83A826D6-FE62-4DDE-8613-6F0ACA3F5B55}"/>
              </a:ext>
            </a:extLst>
          </p:cNvPr>
          <p:cNvSpPr>
            <a:spLocks noGrp="1"/>
          </p:cNvSpPr>
          <p:nvPr>
            <p:ph type="sldNum" sz="quarter" idx="12"/>
          </p:nvPr>
        </p:nvSpPr>
        <p:spPr/>
        <p:txBody>
          <a:bodyPr/>
          <a:lstStyle/>
          <a:p>
            <a:fld id="{B6F15528-21DE-4FAA-801E-634DDDAF4B2B}" type="slidenum">
              <a:rPr lang="en-US" smtClean="0"/>
              <a:pPr/>
              <a:t>10</a:t>
            </a:fld>
            <a:endParaRPr lang="en-US" dirty="0"/>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871EFB14-BCAE-452E-AACA-62C90944DE31}"/>
                  </a:ext>
                </a:extLst>
              </p:cNvPr>
              <p:cNvSpPr txBox="1"/>
              <p:nvPr/>
            </p:nvSpPr>
            <p:spPr>
              <a:xfrm>
                <a:off x="9524" y="757535"/>
                <a:ext cx="9134476" cy="461665"/>
              </a:xfrm>
              <a:prstGeom prst="rect">
                <a:avLst/>
              </a:prstGeom>
              <a:noFill/>
            </p:spPr>
            <p:txBody>
              <a:bodyPr wrap="square" rtlCol="0">
                <a:spAutoFit/>
              </a:bodyPr>
              <a:lstStyle/>
              <a:p>
                <a:pPr marL="342900" indent="-342900" algn="ctr">
                  <a:buFont typeface="Wingdings" panose="05000000000000000000" pitchFamily="2" charset="2"/>
                  <a:buChar char="q"/>
                </a:pPr>
                <a:r>
                  <a:rPr lang="en-IN" sz="2400" dirty="0">
                    <a:solidFill>
                      <a:srgbClr val="FF0000"/>
                    </a:solidFill>
                    <a:latin typeface="Times New Roman" panose="02020603050405020304" pitchFamily="18" charset="0"/>
                    <a:cs typeface="Times New Roman" pitchFamily="18" charset="0"/>
                  </a:rPr>
                  <a:t>Coil arrangement for axial magnetic field (</a:t>
                </a:r>
                <a14:m>
                  <m:oMath xmlns:m="http://schemas.openxmlformats.org/officeDocument/2006/math">
                    <m:sSub>
                      <m:sSubPr>
                        <m:ctrlPr>
                          <a:rPr lang="en-IN" sz="2400" b="0" i="1" smtClean="0">
                            <a:solidFill>
                              <a:srgbClr val="FF0000"/>
                            </a:solidFill>
                            <a:latin typeface="Cambria Math" panose="02040503050406030204" pitchFamily="18" charset="0"/>
                            <a:cs typeface="Times New Roman" pitchFamily="18" charset="0"/>
                          </a:rPr>
                        </m:ctrlPr>
                      </m:sSubPr>
                      <m:e>
                        <m:r>
                          <a:rPr lang="en-IN" sz="2400" b="0" i="1" smtClean="0">
                            <a:solidFill>
                              <a:srgbClr val="FF0000"/>
                            </a:solidFill>
                            <a:latin typeface="Cambria Math" panose="02040503050406030204" pitchFamily="18" charset="0"/>
                            <a:cs typeface="Times New Roman" pitchFamily="18" charset="0"/>
                          </a:rPr>
                          <m:t>𝐵</m:t>
                        </m:r>
                      </m:e>
                      <m:sub>
                        <m:r>
                          <a:rPr lang="en-IN" sz="2400" b="0" i="1" smtClean="0">
                            <a:solidFill>
                              <a:srgbClr val="FF0000"/>
                            </a:solidFill>
                            <a:latin typeface="Cambria Math" panose="02040503050406030204" pitchFamily="18" charset="0"/>
                            <a:cs typeface="Times New Roman" pitchFamily="18" charset="0"/>
                          </a:rPr>
                          <m:t>𝑧</m:t>
                        </m:r>
                      </m:sub>
                    </m:sSub>
                  </m:oMath>
                </a14:m>
                <a:r>
                  <a:rPr lang="en-IN" sz="2400" dirty="0">
                    <a:solidFill>
                      <a:srgbClr val="FF0000"/>
                    </a:solidFill>
                    <a:latin typeface="Times New Roman" pitchFamily="18" charset="0"/>
                    <a:cs typeface="Times New Roman" pitchFamily="18" charset="0"/>
                  </a:rPr>
                  <a:t>)</a:t>
                </a:r>
              </a:p>
            </p:txBody>
          </p:sp>
        </mc:Choice>
        <mc:Fallback xmlns="">
          <p:sp>
            <p:nvSpPr>
              <p:cNvPr id="15" name="TextBox 14">
                <a:extLst>
                  <a:ext uri="{FF2B5EF4-FFF2-40B4-BE49-F238E27FC236}">
                    <a16:creationId xmlns:a16="http://schemas.microsoft.com/office/drawing/2014/main" id="{871EFB14-BCAE-452E-AACA-62C90944DE31}"/>
                  </a:ext>
                </a:extLst>
              </p:cNvPr>
              <p:cNvSpPr txBox="1">
                <a:spLocks noRot="1" noChangeAspect="1" noMove="1" noResize="1" noEditPoints="1" noAdjustHandles="1" noChangeArrowheads="1" noChangeShapeType="1" noTextEdit="1"/>
              </p:cNvSpPr>
              <p:nvPr/>
            </p:nvSpPr>
            <p:spPr>
              <a:xfrm>
                <a:off x="9524" y="757535"/>
                <a:ext cx="9134476" cy="461665"/>
              </a:xfrm>
              <a:prstGeom prst="rect">
                <a:avLst/>
              </a:prstGeom>
              <a:blipFill>
                <a:blip r:embed="rId5"/>
                <a:stretch>
                  <a:fillRect t="-10526" b="-28947"/>
                </a:stretch>
              </a:blipFill>
            </p:spPr>
            <p:txBody>
              <a:bodyPr/>
              <a:lstStyle/>
              <a:p>
                <a:r>
                  <a:rPr lang="en-IN">
                    <a:noFill/>
                  </a:rPr>
                  <a:t> </a:t>
                </a:r>
              </a:p>
            </p:txBody>
          </p:sp>
        </mc:Fallback>
      </mc:AlternateContent>
    </p:spTree>
    <p:extLst>
      <p:ext uri="{BB962C8B-B14F-4D97-AF65-F5344CB8AC3E}">
        <p14:creationId xmlns:p14="http://schemas.microsoft.com/office/powerpoint/2010/main" val="107030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835925" y="76200"/>
            <a:ext cx="7200000" cy="576000"/>
          </a:xfrm>
          <a:prstGeom prst="rect">
            <a:avLst/>
          </a:prstGeom>
        </p:spPr>
        <p:txBody>
          <a:bodyPr>
            <a:normAutofit fontScale="8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742950" indent="-742950">
              <a:buFont typeface="+mj-lt"/>
              <a:buAutoNum type="arabicPeriod" startAt="2"/>
            </a:pPr>
            <a:r>
              <a:rPr lang="en-IN" dirty="0">
                <a:solidFill>
                  <a:schemeClr val="accent2"/>
                </a:solidFill>
              </a:rPr>
              <a:t>Experimental Setup</a:t>
            </a:r>
          </a:p>
        </p:txBody>
      </p:sp>
      <p:sp>
        <p:nvSpPr>
          <p:cNvPr id="11" name="Rectangle 2"/>
          <p:cNvSpPr>
            <a:spLocks noChangeArrowheads="1"/>
          </p:cNvSpPr>
          <p:nvPr/>
        </p:nvSpPr>
        <p:spPr bwMode="auto">
          <a:xfrm>
            <a:off x="0" y="0"/>
            <a:ext cx="9144000" cy="733425"/>
          </a:xfrm>
          <a:prstGeom prst="rect">
            <a:avLst/>
          </a:prstGeom>
          <a:gradFill rotWithShape="1">
            <a:gsLst>
              <a:gs pos="0">
                <a:srgbClr val="99CCFF"/>
              </a:gs>
              <a:gs pos="50000">
                <a:schemeClr val="bg1"/>
              </a:gs>
              <a:gs pos="100000">
                <a:srgbClr val="99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200" b="1" dirty="0">
                <a:latin typeface="Times New Roman" panose="02020603050405020304" pitchFamily="18" charset="0"/>
                <a:cs typeface="Times New Roman" panose="02020603050405020304" pitchFamily="18" charset="0"/>
              </a:rPr>
              <a:t>Experimental setup</a:t>
            </a:r>
            <a:endParaRPr lang="en-IN" sz="3200" b="1" dirty="0">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8A640C9A-96ED-417A-9EC3-FE20F4C8D2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838200" cy="752285"/>
          </a:xfrm>
          <a:prstGeom prst="rect">
            <a:avLst/>
          </a:prstGeom>
        </p:spPr>
      </p:pic>
      <p:sp>
        <p:nvSpPr>
          <p:cNvPr id="10" name="Slide Number Placeholder 9">
            <a:extLst>
              <a:ext uri="{FF2B5EF4-FFF2-40B4-BE49-F238E27FC236}">
                <a16:creationId xmlns:a16="http://schemas.microsoft.com/office/drawing/2014/main" id="{83A826D6-FE62-4DDE-8613-6F0ACA3F5B55}"/>
              </a:ext>
            </a:extLst>
          </p:cNvPr>
          <p:cNvSpPr>
            <a:spLocks noGrp="1"/>
          </p:cNvSpPr>
          <p:nvPr>
            <p:ph type="sldNum" sz="quarter" idx="12"/>
          </p:nvPr>
        </p:nvSpPr>
        <p:spPr/>
        <p:txBody>
          <a:bodyPr/>
          <a:lstStyle/>
          <a:p>
            <a:fld id="{B6F15528-21DE-4FAA-801E-634DDDAF4B2B}" type="slidenum">
              <a:rPr lang="en-US" smtClean="0"/>
              <a:pPr/>
              <a:t>11</a:t>
            </a:fld>
            <a:endParaRPr lang="en-US" dirty="0"/>
          </a:p>
        </p:txBody>
      </p:sp>
      <p:pic>
        <p:nvPicPr>
          <p:cNvPr id="2" name="Picture 1">
            <a:extLst>
              <a:ext uri="{FF2B5EF4-FFF2-40B4-BE49-F238E27FC236}">
                <a16:creationId xmlns:a16="http://schemas.microsoft.com/office/drawing/2014/main" id="{1DD63CA6-B628-43E0-A76C-2090E4FFDCE2}"/>
              </a:ext>
            </a:extLst>
          </p:cNvPr>
          <p:cNvPicPr>
            <a:picLocks noChangeAspect="1"/>
          </p:cNvPicPr>
          <p:nvPr/>
        </p:nvPicPr>
        <p:blipFill rotWithShape="1">
          <a:blip r:embed="rId4"/>
          <a:srcRect r="7473"/>
          <a:stretch/>
        </p:blipFill>
        <p:spPr>
          <a:xfrm>
            <a:off x="1134642" y="1037145"/>
            <a:ext cx="6874716" cy="2849055"/>
          </a:xfrm>
          <a:prstGeom prst="rect">
            <a:avLst/>
          </a:prstGeom>
        </p:spPr>
      </p:pic>
      <p:pic>
        <p:nvPicPr>
          <p:cNvPr id="6" name="Picture 5">
            <a:extLst>
              <a:ext uri="{FF2B5EF4-FFF2-40B4-BE49-F238E27FC236}">
                <a16:creationId xmlns:a16="http://schemas.microsoft.com/office/drawing/2014/main" id="{A49BAE64-5847-4BAC-A77A-38E8EE0958D7}"/>
              </a:ext>
            </a:extLst>
          </p:cNvPr>
          <p:cNvPicPr>
            <a:picLocks noChangeAspect="1"/>
          </p:cNvPicPr>
          <p:nvPr/>
        </p:nvPicPr>
        <p:blipFill>
          <a:blip r:embed="rId5"/>
          <a:stretch>
            <a:fillRect/>
          </a:stretch>
        </p:blipFill>
        <p:spPr>
          <a:xfrm>
            <a:off x="1249112" y="4161988"/>
            <a:ext cx="6645776" cy="2695279"/>
          </a:xfrm>
          <a:prstGeom prst="rect">
            <a:avLst/>
          </a:prstGeom>
        </p:spPr>
      </p:pic>
      <p:sp>
        <p:nvSpPr>
          <p:cNvPr id="17" name="TextBox 16">
            <a:extLst>
              <a:ext uri="{FF2B5EF4-FFF2-40B4-BE49-F238E27FC236}">
                <a16:creationId xmlns:a16="http://schemas.microsoft.com/office/drawing/2014/main" id="{18622E73-ED9E-4604-B6ED-1E0139ABADC3}"/>
              </a:ext>
            </a:extLst>
          </p:cNvPr>
          <p:cNvSpPr txBox="1"/>
          <p:nvPr/>
        </p:nvSpPr>
        <p:spPr>
          <a:xfrm>
            <a:off x="9524" y="757535"/>
            <a:ext cx="9134476" cy="461665"/>
          </a:xfrm>
          <a:prstGeom prst="rect">
            <a:avLst/>
          </a:prstGeom>
          <a:noFill/>
        </p:spPr>
        <p:txBody>
          <a:bodyPr wrap="square" rtlCol="0">
            <a:spAutoFit/>
          </a:bodyPr>
          <a:lstStyle/>
          <a:p>
            <a:pPr marL="342900" indent="-342900" algn="ctr">
              <a:buFont typeface="Wingdings" panose="05000000000000000000" pitchFamily="2" charset="2"/>
              <a:buChar char="q"/>
            </a:pPr>
            <a:r>
              <a:rPr lang="en-IN" sz="2400" dirty="0">
                <a:solidFill>
                  <a:srgbClr val="FF0000"/>
                </a:solidFill>
                <a:latin typeface="Times New Roman" pitchFamily="18" charset="0"/>
                <a:cs typeface="Times New Roman" pitchFamily="18" charset="0"/>
              </a:rPr>
              <a:t>Radial confinement</a:t>
            </a:r>
          </a:p>
        </p:txBody>
      </p:sp>
      <p:sp>
        <p:nvSpPr>
          <p:cNvPr id="21" name="TextBox 20">
            <a:extLst>
              <a:ext uri="{FF2B5EF4-FFF2-40B4-BE49-F238E27FC236}">
                <a16:creationId xmlns:a16="http://schemas.microsoft.com/office/drawing/2014/main" id="{AA421D7B-6C80-4D13-9D90-A7713B7E6FE2}"/>
              </a:ext>
            </a:extLst>
          </p:cNvPr>
          <p:cNvSpPr txBox="1"/>
          <p:nvPr/>
        </p:nvSpPr>
        <p:spPr>
          <a:xfrm>
            <a:off x="9524" y="3729335"/>
            <a:ext cx="9134476" cy="461665"/>
          </a:xfrm>
          <a:prstGeom prst="rect">
            <a:avLst/>
          </a:prstGeom>
          <a:noFill/>
        </p:spPr>
        <p:txBody>
          <a:bodyPr wrap="square" rtlCol="0">
            <a:spAutoFit/>
          </a:bodyPr>
          <a:lstStyle/>
          <a:p>
            <a:pPr marL="342900" indent="-342900" algn="ctr">
              <a:buFont typeface="Wingdings" panose="05000000000000000000" pitchFamily="2" charset="2"/>
              <a:buChar char="q"/>
            </a:pPr>
            <a:r>
              <a:rPr lang="en-IN" sz="2400" dirty="0">
                <a:solidFill>
                  <a:srgbClr val="FF0000"/>
                </a:solidFill>
                <a:latin typeface="Times New Roman" pitchFamily="18" charset="0"/>
                <a:cs typeface="Times New Roman" pitchFamily="18" charset="0"/>
              </a:rPr>
              <a:t>Axial confinement</a:t>
            </a:r>
          </a:p>
        </p:txBody>
      </p:sp>
    </p:spTree>
    <p:extLst>
      <p:ext uri="{BB962C8B-B14F-4D97-AF65-F5344CB8AC3E}">
        <p14:creationId xmlns:p14="http://schemas.microsoft.com/office/powerpoint/2010/main" val="40764659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835925" y="76200"/>
            <a:ext cx="7200000" cy="576000"/>
          </a:xfrm>
          <a:prstGeom prst="rect">
            <a:avLst/>
          </a:prstGeom>
        </p:spPr>
        <p:txBody>
          <a:bodyPr>
            <a:normAutofit fontScale="8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742950" indent="-742950">
              <a:buFont typeface="+mj-lt"/>
              <a:buAutoNum type="arabicPeriod" startAt="2"/>
            </a:pPr>
            <a:r>
              <a:rPr lang="en-IN" dirty="0">
                <a:solidFill>
                  <a:schemeClr val="accent2"/>
                </a:solidFill>
              </a:rPr>
              <a:t>Experimental Setup</a:t>
            </a:r>
          </a:p>
        </p:txBody>
      </p:sp>
      <p:sp>
        <p:nvSpPr>
          <p:cNvPr id="11" name="Rectangle 2"/>
          <p:cNvSpPr>
            <a:spLocks noChangeArrowheads="1"/>
          </p:cNvSpPr>
          <p:nvPr/>
        </p:nvSpPr>
        <p:spPr bwMode="auto">
          <a:xfrm>
            <a:off x="0" y="0"/>
            <a:ext cx="9144000" cy="733425"/>
          </a:xfrm>
          <a:prstGeom prst="rect">
            <a:avLst/>
          </a:prstGeom>
          <a:gradFill rotWithShape="1">
            <a:gsLst>
              <a:gs pos="0">
                <a:srgbClr val="99CCFF"/>
              </a:gs>
              <a:gs pos="50000">
                <a:schemeClr val="bg1"/>
              </a:gs>
              <a:gs pos="100000">
                <a:srgbClr val="99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200" b="1" dirty="0">
                <a:latin typeface="Times New Roman" panose="02020603050405020304" pitchFamily="18" charset="0"/>
                <a:cs typeface="Times New Roman" panose="02020603050405020304" pitchFamily="18" charset="0"/>
              </a:rPr>
              <a:t>Experimental setup</a:t>
            </a:r>
            <a:endParaRPr lang="en-IN" sz="3200"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287" y="1066800"/>
            <a:ext cx="6693713" cy="4261862"/>
          </a:xfrm>
          <a:prstGeom prst="rect">
            <a:avLst/>
          </a:prstGeom>
        </p:spPr>
      </p:pic>
      <p:cxnSp>
        <p:nvCxnSpPr>
          <p:cNvPr id="12" name="Straight Arrow Connector 11"/>
          <p:cNvCxnSpPr/>
          <p:nvPr/>
        </p:nvCxnSpPr>
        <p:spPr>
          <a:xfrm>
            <a:off x="1066800" y="1028700"/>
            <a:ext cx="4953000" cy="0"/>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124200" y="733425"/>
            <a:ext cx="990600" cy="369332"/>
          </a:xfrm>
          <a:prstGeom prst="rect">
            <a:avLst/>
          </a:prstGeom>
          <a:noFill/>
        </p:spPr>
        <p:txBody>
          <a:bodyPr wrap="square" rtlCol="0">
            <a:spAutoFit/>
          </a:bodyPr>
          <a:lstStyle/>
          <a:p>
            <a:r>
              <a:rPr lang="en-IN" dirty="0">
                <a:solidFill>
                  <a:srgbClr val="FF0000"/>
                </a:solidFill>
                <a:latin typeface="Times New Roman" panose="02020603050405020304" pitchFamily="18" charset="0"/>
                <a:cs typeface="Times New Roman" panose="02020603050405020304" pitchFamily="18" charset="0"/>
              </a:rPr>
              <a:t>300 cm</a:t>
            </a:r>
          </a:p>
        </p:txBody>
      </p:sp>
      <p:cxnSp>
        <p:nvCxnSpPr>
          <p:cNvPr id="18" name="Straight Arrow Connector 17"/>
          <p:cNvCxnSpPr/>
          <p:nvPr/>
        </p:nvCxnSpPr>
        <p:spPr>
          <a:xfrm>
            <a:off x="609600" y="1600200"/>
            <a:ext cx="0" cy="2209800"/>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rot="16200000">
            <a:off x="-32666" y="2520434"/>
            <a:ext cx="891866" cy="369332"/>
          </a:xfrm>
          <a:prstGeom prst="rect">
            <a:avLst/>
          </a:prstGeom>
          <a:noFill/>
        </p:spPr>
        <p:txBody>
          <a:bodyPr wrap="square" rtlCol="0">
            <a:spAutoFit/>
          </a:bodyPr>
          <a:lstStyle/>
          <a:p>
            <a:r>
              <a:rPr lang="en-IN" dirty="0">
                <a:solidFill>
                  <a:srgbClr val="FF0000"/>
                </a:solidFill>
                <a:latin typeface="Times New Roman" panose="02020603050405020304" pitchFamily="18" charset="0"/>
                <a:cs typeface="Times New Roman" panose="02020603050405020304" pitchFamily="18" charset="0"/>
              </a:rPr>
              <a:t>200 cm</a:t>
            </a:r>
          </a:p>
        </p:txBody>
      </p:sp>
      <p:cxnSp>
        <p:nvCxnSpPr>
          <p:cNvPr id="5" name="Straight Connector 4"/>
          <p:cNvCxnSpPr/>
          <p:nvPr/>
        </p:nvCxnSpPr>
        <p:spPr>
          <a:xfrm flipH="1">
            <a:off x="174934" y="1600200"/>
            <a:ext cx="2720666"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327334" y="3810000"/>
            <a:ext cx="2720666"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1066800" y="918092"/>
            <a:ext cx="0" cy="178700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6019800" y="1032392"/>
            <a:ext cx="0" cy="1710808"/>
          </a:xfrm>
          <a:prstGeom prst="line">
            <a:avLst/>
          </a:prstGeom>
          <a:ln>
            <a:prstDash val="dash"/>
          </a:ln>
        </p:spPr>
        <p:style>
          <a:lnRef idx="1">
            <a:schemeClr val="accent1"/>
          </a:lnRef>
          <a:fillRef idx="0">
            <a:schemeClr val="accent1"/>
          </a:fillRef>
          <a:effectRef idx="0">
            <a:schemeClr val="accent1"/>
          </a:effectRef>
          <a:fontRef idx="minor">
            <a:schemeClr val="tx1"/>
          </a:fontRef>
        </p:style>
      </p:cxn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629972" y="1525144"/>
            <a:ext cx="2513456" cy="2513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urved Right Arrow 1"/>
          <p:cNvSpPr/>
          <p:nvPr/>
        </p:nvSpPr>
        <p:spPr>
          <a:xfrm rot="16200000" flipH="1">
            <a:off x="6099072" y="-203686"/>
            <a:ext cx="984457" cy="3429000"/>
          </a:xfrm>
          <a:prstGeom prst="curvedRightArrow">
            <a:avLst>
              <a:gd name="adj1" fmla="val 18415"/>
              <a:gd name="adj2" fmla="val 35847"/>
              <a:gd name="adj3" fmla="val 25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8" name="TextBox 7"/>
          <p:cNvSpPr txBox="1"/>
          <p:nvPr/>
        </p:nvSpPr>
        <p:spPr>
          <a:xfrm>
            <a:off x="7487092" y="3469022"/>
            <a:ext cx="1199707" cy="369332"/>
          </a:xfrm>
          <a:prstGeom prst="rect">
            <a:avLst/>
          </a:prstGeom>
          <a:noFill/>
        </p:spPr>
        <p:txBody>
          <a:bodyPr wrap="square" rtlCol="0">
            <a:spAutoFit/>
          </a:bodyPr>
          <a:lstStyle/>
          <a:p>
            <a:r>
              <a:rPr lang="en-IN" dirty="0"/>
              <a:t>1300 mm</a:t>
            </a:r>
          </a:p>
        </p:txBody>
      </p:sp>
      <p:sp>
        <p:nvSpPr>
          <p:cNvPr id="21" name="TextBox 20"/>
          <p:cNvSpPr txBox="1"/>
          <p:nvPr/>
        </p:nvSpPr>
        <p:spPr>
          <a:xfrm rot="16200000">
            <a:off x="6225880" y="2396388"/>
            <a:ext cx="1199707" cy="369332"/>
          </a:xfrm>
          <a:prstGeom prst="rect">
            <a:avLst/>
          </a:prstGeom>
          <a:noFill/>
        </p:spPr>
        <p:txBody>
          <a:bodyPr wrap="square" rtlCol="0">
            <a:spAutoFit/>
          </a:bodyPr>
          <a:lstStyle/>
          <a:p>
            <a:r>
              <a:rPr lang="en-IN" dirty="0"/>
              <a:t>900 mm</a:t>
            </a:r>
          </a:p>
        </p:txBody>
      </p:sp>
      <p:pic>
        <p:nvPicPr>
          <p:cNvPr id="17" name="Picture 16">
            <a:extLst>
              <a:ext uri="{FF2B5EF4-FFF2-40B4-BE49-F238E27FC236}">
                <a16:creationId xmlns:a16="http://schemas.microsoft.com/office/drawing/2014/main" id="{3C701011-4337-48AF-9206-59D4DB6732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838200" cy="752285"/>
          </a:xfrm>
          <a:prstGeom prst="rect">
            <a:avLst/>
          </a:prstGeom>
        </p:spPr>
      </p:pic>
      <p:sp>
        <p:nvSpPr>
          <p:cNvPr id="15" name="Slide Number Placeholder 14">
            <a:extLst>
              <a:ext uri="{FF2B5EF4-FFF2-40B4-BE49-F238E27FC236}">
                <a16:creationId xmlns:a16="http://schemas.microsoft.com/office/drawing/2014/main" id="{27E4C58A-31DA-462A-965B-D5AFA48EF85B}"/>
              </a:ext>
            </a:extLst>
          </p:cNvPr>
          <p:cNvSpPr>
            <a:spLocks noGrp="1"/>
          </p:cNvSpPr>
          <p:nvPr>
            <p:ph type="sldNum" sz="quarter" idx="12"/>
          </p:nvPr>
        </p:nvSpPr>
        <p:spPr/>
        <p:txBody>
          <a:bodyPr/>
          <a:lstStyle/>
          <a:p>
            <a:fld id="{B6F15528-21DE-4FAA-801E-634DDDAF4B2B}" type="slidenum">
              <a:rPr lang="en-US" smtClean="0"/>
              <a:pPr/>
              <a:t>12</a:t>
            </a:fld>
            <a:endParaRPr lang="en-US"/>
          </a:p>
        </p:txBody>
      </p:sp>
    </p:spTree>
    <p:extLst>
      <p:ext uri="{BB962C8B-B14F-4D97-AF65-F5344CB8AC3E}">
        <p14:creationId xmlns:p14="http://schemas.microsoft.com/office/powerpoint/2010/main" val="6640430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287" y="1066800"/>
            <a:ext cx="6693713" cy="4261862"/>
          </a:xfrm>
          <a:prstGeom prst="rect">
            <a:avLst/>
          </a:prstGeom>
        </p:spPr>
      </p:pic>
      <p:cxnSp>
        <p:nvCxnSpPr>
          <p:cNvPr id="12" name="Straight Arrow Connector 11"/>
          <p:cNvCxnSpPr/>
          <p:nvPr/>
        </p:nvCxnSpPr>
        <p:spPr>
          <a:xfrm>
            <a:off x="1066800" y="1028700"/>
            <a:ext cx="4953000" cy="0"/>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124200" y="733425"/>
            <a:ext cx="990600" cy="369332"/>
          </a:xfrm>
          <a:prstGeom prst="rect">
            <a:avLst/>
          </a:prstGeom>
          <a:noFill/>
        </p:spPr>
        <p:txBody>
          <a:bodyPr wrap="square" rtlCol="0">
            <a:spAutoFit/>
          </a:bodyPr>
          <a:lstStyle/>
          <a:p>
            <a:r>
              <a:rPr lang="en-IN" dirty="0">
                <a:solidFill>
                  <a:srgbClr val="FF0000"/>
                </a:solidFill>
                <a:latin typeface="Times New Roman" panose="02020603050405020304" pitchFamily="18" charset="0"/>
                <a:cs typeface="Times New Roman" panose="02020603050405020304" pitchFamily="18" charset="0"/>
              </a:rPr>
              <a:t>300 cm</a:t>
            </a:r>
          </a:p>
        </p:txBody>
      </p:sp>
      <p:cxnSp>
        <p:nvCxnSpPr>
          <p:cNvPr id="18" name="Straight Arrow Connector 17"/>
          <p:cNvCxnSpPr/>
          <p:nvPr/>
        </p:nvCxnSpPr>
        <p:spPr>
          <a:xfrm>
            <a:off x="609600" y="1600200"/>
            <a:ext cx="0" cy="2209800"/>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rot="16200000">
            <a:off x="-32666" y="2520434"/>
            <a:ext cx="891866" cy="369332"/>
          </a:xfrm>
          <a:prstGeom prst="rect">
            <a:avLst/>
          </a:prstGeom>
          <a:noFill/>
        </p:spPr>
        <p:txBody>
          <a:bodyPr wrap="square" rtlCol="0">
            <a:spAutoFit/>
          </a:bodyPr>
          <a:lstStyle/>
          <a:p>
            <a:r>
              <a:rPr lang="en-IN" dirty="0">
                <a:solidFill>
                  <a:srgbClr val="FF0000"/>
                </a:solidFill>
                <a:latin typeface="Times New Roman" panose="02020603050405020304" pitchFamily="18" charset="0"/>
                <a:cs typeface="Times New Roman" panose="02020603050405020304" pitchFamily="18" charset="0"/>
              </a:rPr>
              <a:t>200 cm</a:t>
            </a:r>
          </a:p>
        </p:txBody>
      </p:sp>
      <p:cxnSp>
        <p:nvCxnSpPr>
          <p:cNvPr id="5" name="Straight Connector 4"/>
          <p:cNvCxnSpPr/>
          <p:nvPr/>
        </p:nvCxnSpPr>
        <p:spPr>
          <a:xfrm flipH="1">
            <a:off x="174934" y="1600200"/>
            <a:ext cx="2720666"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327334" y="3810000"/>
            <a:ext cx="2720666"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1066800" y="918092"/>
            <a:ext cx="0" cy="178700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6019800" y="1032392"/>
            <a:ext cx="0" cy="1710808"/>
          </a:xfrm>
          <a:prstGeom prst="line">
            <a:avLst/>
          </a:prstGeom>
          <a:ln>
            <a:prstDash val="dash"/>
          </a:ln>
        </p:spPr>
        <p:style>
          <a:lnRef idx="1">
            <a:schemeClr val="accent1"/>
          </a:lnRef>
          <a:fillRef idx="0">
            <a:schemeClr val="accent1"/>
          </a:fillRef>
          <a:effectRef idx="0">
            <a:schemeClr val="accent1"/>
          </a:effectRef>
          <a:fontRef idx="minor">
            <a:schemeClr val="tx1"/>
          </a:fontRef>
        </p:style>
      </p:cxn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629972" y="1525144"/>
            <a:ext cx="2513456" cy="2513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urved Right Arrow 1"/>
          <p:cNvSpPr/>
          <p:nvPr/>
        </p:nvSpPr>
        <p:spPr>
          <a:xfrm rot="16200000" flipH="1">
            <a:off x="6099072" y="-203686"/>
            <a:ext cx="984457" cy="3429000"/>
          </a:xfrm>
          <a:prstGeom prst="curvedRightArrow">
            <a:avLst>
              <a:gd name="adj1" fmla="val 18415"/>
              <a:gd name="adj2" fmla="val 35847"/>
              <a:gd name="adj3" fmla="val 25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8" name="TextBox 7"/>
          <p:cNvSpPr txBox="1"/>
          <p:nvPr/>
        </p:nvSpPr>
        <p:spPr>
          <a:xfrm>
            <a:off x="7487092" y="3469022"/>
            <a:ext cx="1199707" cy="369332"/>
          </a:xfrm>
          <a:prstGeom prst="rect">
            <a:avLst/>
          </a:prstGeom>
          <a:noFill/>
        </p:spPr>
        <p:txBody>
          <a:bodyPr wrap="square" rtlCol="0">
            <a:spAutoFit/>
          </a:bodyPr>
          <a:lstStyle/>
          <a:p>
            <a:r>
              <a:rPr lang="en-IN" dirty="0"/>
              <a:t>1300 mm</a:t>
            </a:r>
          </a:p>
        </p:txBody>
      </p:sp>
      <p:sp>
        <p:nvSpPr>
          <p:cNvPr id="21" name="TextBox 20"/>
          <p:cNvSpPr txBox="1"/>
          <p:nvPr/>
        </p:nvSpPr>
        <p:spPr>
          <a:xfrm rot="16200000">
            <a:off x="6225880" y="2396388"/>
            <a:ext cx="1199707" cy="369332"/>
          </a:xfrm>
          <a:prstGeom prst="rect">
            <a:avLst/>
          </a:prstGeom>
          <a:noFill/>
        </p:spPr>
        <p:txBody>
          <a:bodyPr wrap="square" rtlCol="0">
            <a:spAutoFit/>
          </a:bodyPr>
          <a:lstStyle/>
          <a:p>
            <a:r>
              <a:rPr lang="en-IN" dirty="0"/>
              <a:t>900 mm</a:t>
            </a:r>
          </a:p>
        </p:txBody>
      </p:sp>
      <p:sp>
        <p:nvSpPr>
          <p:cNvPr id="10" name="Flowchart: Process 9"/>
          <p:cNvSpPr/>
          <p:nvPr/>
        </p:nvSpPr>
        <p:spPr>
          <a:xfrm>
            <a:off x="1905000" y="1600200"/>
            <a:ext cx="2819400" cy="2160000"/>
          </a:xfrm>
          <a:prstGeom prst="flowChartProcess">
            <a:avLst/>
          </a:prstGeom>
          <a:solidFill>
            <a:srgbClr val="CC66FF">
              <a:alpha val="42745"/>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Rectangle 2"/>
          <p:cNvSpPr>
            <a:spLocks noChangeArrowheads="1"/>
          </p:cNvSpPr>
          <p:nvPr/>
        </p:nvSpPr>
        <p:spPr bwMode="auto">
          <a:xfrm>
            <a:off x="0" y="0"/>
            <a:ext cx="9144000" cy="733425"/>
          </a:xfrm>
          <a:prstGeom prst="rect">
            <a:avLst/>
          </a:prstGeom>
          <a:gradFill rotWithShape="1">
            <a:gsLst>
              <a:gs pos="0">
                <a:srgbClr val="99CCFF"/>
              </a:gs>
              <a:gs pos="50000">
                <a:schemeClr val="bg1"/>
              </a:gs>
              <a:gs pos="100000">
                <a:srgbClr val="99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200" b="1" dirty="0">
                <a:latin typeface="Times New Roman" panose="02020603050405020304" pitchFamily="18" charset="0"/>
                <a:cs typeface="Times New Roman" panose="02020603050405020304" pitchFamily="18" charset="0"/>
              </a:rPr>
              <a:t>Experimental setup</a:t>
            </a:r>
            <a:endParaRPr lang="en-IN" sz="3200" b="1" dirty="0">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36FD9206-7D43-4044-A184-D0AF7F17D6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838200" cy="752285"/>
          </a:xfrm>
          <a:prstGeom prst="rect">
            <a:avLst/>
          </a:prstGeom>
        </p:spPr>
      </p:pic>
      <p:sp>
        <p:nvSpPr>
          <p:cNvPr id="14" name="Slide Number Placeholder 13">
            <a:extLst>
              <a:ext uri="{FF2B5EF4-FFF2-40B4-BE49-F238E27FC236}">
                <a16:creationId xmlns:a16="http://schemas.microsoft.com/office/drawing/2014/main" id="{757FC3CC-23A3-43F4-B6A5-41FDC375C825}"/>
              </a:ext>
            </a:extLst>
          </p:cNvPr>
          <p:cNvSpPr>
            <a:spLocks noGrp="1"/>
          </p:cNvSpPr>
          <p:nvPr>
            <p:ph type="sldNum" sz="quarter" idx="12"/>
          </p:nvPr>
        </p:nvSpPr>
        <p:spPr/>
        <p:txBody>
          <a:bodyPr/>
          <a:lstStyle/>
          <a:p>
            <a:fld id="{B6F15528-21DE-4FAA-801E-634DDDAF4B2B}" type="slidenum">
              <a:rPr lang="en-US" smtClean="0"/>
              <a:pPr/>
              <a:t>13</a:t>
            </a:fld>
            <a:endParaRPr lang="en-US"/>
          </a:p>
        </p:txBody>
      </p:sp>
    </p:spTree>
    <p:extLst>
      <p:ext uri="{BB962C8B-B14F-4D97-AF65-F5344CB8AC3E}">
        <p14:creationId xmlns:p14="http://schemas.microsoft.com/office/powerpoint/2010/main" val="2360184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repeatCount="indefinite"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835925" y="76200"/>
            <a:ext cx="7200000" cy="576000"/>
          </a:xfrm>
          <a:prstGeom prst="rect">
            <a:avLst/>
          </a:prstGeom>
        </p:spPr>
        <p:txBody>
          <a:bodyPr>
            <a:normAutofit fontScale="8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742950" indent="-742950">
              <a:buFont typeface="+mj-lt"/>
              <a:buAutoNum type="arabicPeriod" startAt="2"/>
            </a:pPr>
            <a:r>
              <a:rPr lang="en-IN" dirty="0">
                <a:solidFill>
                  <a:schemeClr val="accent2"/>
                </a:solidFill>
              </a:rPr>
              <a:t>Experimental Setup</a:t>
            </a:r>
          </a:p>
        </p:txBody>
      </p:sp>
      <p:sp>
        <p:nvSpPr>
          <p:cNvPr id="11" name="Rectangle 2"/>
          <p:cNvSpPr>
            <a:spLocks noChangeArrowheads="1"/>
          </p:cNvSpPr>
          <p:nvPr/>
        </p:nvSpPr>
        <p:spPr bwMode="auto">
          <a:xfrm>
            <a:off x="0" y="0"/>
            <a:ext cx="9144000" cy="733425"/>
          </a:xfrm>
          <a:prstGeom prst="rect">
            <a:avLst/>
          </a:prstGeom>
          <a:gradFill rotWithShape="1">
            <a:gsLst>
              <a:gs pos="0">
                <a:srgbClr val="99CCFF"/>
              </a:gs>
              <a:gs pos="50000">
                <a:schemeClr val="bg1"/>
              </a:gs>
              <a:gs pos="100000">
                <a:srgbClr val="99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200" b="1" dirty="0">
                <a:latin typeface="Times New Roman" panose="02020603050405020304" pitchFamily="18" charset="0"/>
                <a:cs typeface="Times New Roman" panose="02020603050405020304" pitchFamily="18" charset="0"/>
              </a:rPr>
              <a:t>Experimental setup</a:t>
            </a:r>
            <a:endParaRPr lang="en-IN" sz="3200"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287" y="1066800"/>
            <a:ext cx="6693713" cy="4261862"/>
          </a:xfrm>
          <a:prstGeom prst="rect">
            <a:avLst/>
          </a:prstGeom>
        </p:spPr>
      </p:pic>
      <p:cxnSp>
        <p:nvCxnSpPr>
          <p:cNvPr id="12" name="Straight Arrow Connector 11"/>
          <p:cNvCxnSpPr/>
          <p:nvPr/>
        </p:nvCxnSpPr>
        <p:spPr>
          <a:xfrm>
            <a:off x="1066800" y="1028700"/>
            <a:ext cx="4953000" cy="0"/>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124200" y="733425"/>
            <a:ext cx="990600" cy="369332"/>
          </a:xfrm>
          <a:prstGeom prst="rect">
            <a:avLst/>
          </a:prstGeom>
          <a:noFill/>
        </p:spPr>
        <p:txBody>
          <a:bodyPr wrap="square" rtlCol="0">
            <a:spAutoFit/>
          </a:bodyPr>
          <a:lstStyle/>
          <a:p>
            <a:r>
              <a:rPr lang="en-IN" dirty="0">
                <a:solidFill>
                  <a:srgbClr val="FF0000"/>
                </a:solidFill>
                <a:latin typeface="Times New Roman" panose="02020603050405020304" pitchFamily="18" charset="0"/>
                <a:cs typeface="Times New Roman" panose="02020603050405020304" pitchFamily="18" charset="0"/>
              </a:rPr>
              <a:t>300 cm</a:t>
            </a:r>
          </a:p>
        </p:txBody>
      </p:sp>
      <p:cxnSp>
        <p:nvCxnSpPr>
          <p:cNvPr id="18" name="Straight Arrow Connector 17"/>
          <p:cNvCxnSpPr/>
          <p:nvPr/>
        </p:nvCxnSpPr>
        <p:spPr>
          <a:xfrm>
            <a:off x="609600" y="1600200"/>
            <a:ext cx="0" cy="2209800"/>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rot="16200000">
            <a:off x="-32666" y="2520434"/>
            <a:ext cx="891866" cy="369332"/>
          </a:xfrm>
          <a:prstGeom prst="rect">
            <a:avLst/>
          </a:prstGeom>
          <a:noFill/>
        </p:spPr>
        <p:txBody>
          <a:bodyPr wrap="square" rtlCol="0">
            <a:spAutoFit/>
          </a:bodyPr>
          <a:lstStyle/>
          <a:p>
            <a:r>
              <a:rPr lang="en-IN" dirty="0">
                <a:solidFill>
                  <a:srgbClr val="FF0000"/>
                </a:solidFill>
                <a:latin typeface="Times New Roman" panose="02020603050405020304" pitchFamily="18" charset="0"/>
                <a:cs typeface="Times New Roman" panose="02020603050405020304" pitchFamily="18" charset="0"/>
              </a:rPr>
              <a:t>200 cm</a:t>
            </a:r>
          </a:p>
        </p:txBody>
      </p:sp>
      <p:cxnSp>
        <p:nvCxnSpPr>
          <p:cNvPr id="5" name="Straight Connector 4"/>
          <p:cNvCxnSpPr/>
          <p:nvPr/>
        </p:nvCxnSpPr>
        <p:spPr>
          <a:xfrm flipH="1">
            <a:off x="174934" y="1600200"/>
            <a:ext cx="2720666"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327334" y="3810000"/>
            <a:ext cx="2720666"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1066800" y="918092"/>
            <a:ext cx="0" cy="178700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6019800" y="1032392"/>
            <a:ext cx="0" cy="1710808"/>
          </a:xfrm>
          <a:prstGeom prst="line">
            <a:avLst/>
          </a:prstGeom>
          <a:ln>
            <a:prstDash val="dash"/>
          </a:ln>
        </p:spPr>
        <p:style>
          <a:lnRef idx="1">
            <a:schemeClr val="accent1"/>
          </a:lnRef>
          <a:fillRef idx="0">
            <a:schemeClr val="accent1"/>
          </a:fillRef>
          <a:effectRef idx="0">
            <a:schemeClr val="accent1"/>
          </a:effectRef>
          <a:fontRef idx="minor">
            <a:schemeClr val="tx1"/>
          </a:fontRef>
        </p:style>
      </p:cxn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629972" y="1525144"/>
            <a:ext cx="2513456" cy="2513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urved Right Arrow 1"/>
          <p:cNvSpPr/>
          <p:nvPr/>
        </p:nvSpPr>
        <p:spPr>
          <a:xfrm rot="16200000" flipH="1">
            <a:off x="6099072" y="-203686"/>
            <a:ext cx="984457" cy="3429000"/>
          </a:xfrm>
          <a:prstGeom prst="curvedRightArrow">
            <a:avLst>
              <a:gd name="adj1" fmla="val 18415"/>
              <a:gd name="adj2" fmla="val 35847"/>
              <a:gd name="adj3" fmla="val 25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8" name="TextBox 7"/>
          <p:cNvSpPr txBox="1"/>
          <p:nvPr/>
        </p:nvSpPr>
        <p:spPr>
          <a:xfrm>
            <a:off x="7487092" y="3469022"/>
            <a:ext cx="1199707" cy="369332"/>
          </a:xfrm>
          <a:prstGeom prst="rect">
            <a:avLst/>
          </a:prstGeom>
          <a:noFill/>
        </p:spPr>
        <p:txBody>
          <a:bodyPr wrap="square" rtlCol="0">
            <a:spAutoFit/>
          </a:bodyPr>
          <a:lstStyle/>
          <a:p>
            <a:r>
              <a:rPr lang="en-IN" dirty="0"/>
              <a:t>1300 mm</a:t>
            </a:r>
          </a:p>
        </p:txBody>
      </p:sp>
      <p:sp>
        <p:nvSpPr>
          <p:cNvPr id="21" name="TextBox 20"/>
          <p:cNvSpPr txBox="1"/>
          <p:nvPr/>
        </p:nvSpPr>
        <p:spPr>
          <a:xfrm rot="16200000">
            <a:off x="6225880" y="2396388"/>
            <a:ext cx="1199707" cy="369332"/>
          </a:xfrm>
          <a:prstGeom prst="rect">
            <a:avLst/>
          </a:prstGeom>
          <a:noFill/>
        </p:spPr>
        <p:txBody>
          <a:bodyPr wrap="square" rtlCol="0">
            <a:spAutoFit/>
          </a:bodyPr>
          <a:lstStyle/>
          <a:p>
            <a:r>
              <a:rPr lang="en-IN" dirty="0"/>
              <a:t>900 mm</a:t>
            </a:r>
          </a:p>
        </p:txBody>
      </p:sp>
      <p:sp>
        <p:nvSpPr>
          <p:cNvPr id="22" name="Flowchart: Process 21"/>
          <p:cNvSpPr/>
          <p:nvPr/>
        </p:nvSpPr>
        <p:spPr>
          <a:xfrm>
            <a:off x="3657600" y="1600200"/>
            <a:ext cx="136322" cy="2209800"/>
          </a:xfrm>
          <a:prstGeom prst="flowChartProcess">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TextBox 22"/>
          <p:cNvSpPr txBox="1"/>
          <p:nvPr/>
        </p:nvSpPr>
        <p:spPr>
          <a:xfrm>
            <a:off x="3733800" y="2907268"/>
            <a:ext cx="685800" cy="369332"/>
          </a:xfrm>
          <a:prstGeom prst="rect">
            <a:avLst/>
          </a:prstGeom>
          <a:noFill/>
        </p:spPr>
        <p:txBody>
          <a:bodyPr wrap="square" rtlCol="0">
            <a:spAutoFit/>
          </a:bodyPr>
          <a:lstStyle/>
          <a:p>
            <a:r>
              <a:rPr lang="en-IN" b="1" dirty="0">
                <a:solidFill>
                  <a:srgbClr val="FF0000"/>
                </a:solidFill>
              </a:rPr>
              <a:t>EEF</a:t>
            </a:r>
          </a:p>
        </p:txBody>
      </p:sp>
      <p:sp>
        <p:nvSpPr>
          <p:cNvPr id="10" name="TextBox 9"/>
          <p:cNvSpPr txBox="1"/>
          <p:nvPr/>
        </p:nvSpPr>
        <p:spPr>
          <a:xfrm>
            <a:off x="3892143" y="1669670"/>
            <a:ext cx="832257" cy="369332"/>
          </a:xfrm>
          <a:prstGeom prst="rect">
            <a:avLst/>
          </a:prstGeom>
          <a:noFill/>
        </p:spPr>
        <p:txBody>
          <a:bodyPr wrap="square" rtlCol="0">
            <a:spAutoFit/>
          </a:bodyPr>
          <a:lstStyle/>
          <a:p>
            <a:r>
              <a:rPr lang="en-IN" b="1" dirty="0"/>
              <a:t>Source</a:t>
            </a:r>
          </a:p>
        </p:txBody>
      </p:sp>
      <p:sp>
        <p:nvSpPr>
          <p:cNvPr id="24" name="TextBox 23"/>
          <p:cNvSpPr txBox="1"/>
          <p:nvPr/>
        </p:nvSpPr>
        <p:spPr>
          <a:xfrm>
            <a:off x="2479471" y="1703130"/>
            <a:ext cx="832257" cy="369332"/>
          </a:xfrm>
          <a:prstGeom prst="rect">
            <a:avLst/>
          </a:prstGeom>
          <a:noFill/>
        </p:spPr>
        <p:txBody>
          <a:bodyPr wrap="square" rtlCol="0">
            <a:spAutoFit/>
          </a:bodyPr>
          <a:lstStyle/>
          <a:p>
            <a:r>
              <a:rPr lang="en-IN" b="1" dirty="0"/>
              <a:t>Target</a:t>
            </a:r>
          </a:p>
        </p:txBody>
      </p:sp>
      <p:pic>
        <p:nvPicPr>
          <p:cNvPr id="2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00800" y="4299962"/>
            <a:ext cx="2498801"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Notched Right Arrow 13"/>
          <p:cNvSpPr/>
          <p:nvPr/>
        </p:nvSpPr>
        <p:spPr>
          <a:xfrm rot="1591001">
            <a:off x="3779205" y="3856575"/>
            <a:ext cx="2795958" cy="514367"/>
          </a:xfrm>
          <a:prstGeom prst="notchedRightArrow">
            <a:avLst>
              <a:gd name="adj1" fmla="val 35104"/>
              <a:gd name="adj2" fmla="val 41764"/>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TextBox 14"/>
          <p:cNvSpPr txBox="1"/>
          <p:nvPr/>
        </p:nvSpPr>
        <p:spPr>
          <a:xfrm>
            <a:off x="6602450" y="6395462"/>
            <a:ext cx="2095499" cy="369332"/>
          </a:xfrm>
          <a:prstGeom prst="rect">
            <a:avLst/>
          </a:prstGeom>
          <a:noFill/>
        </p:spPr>
        <p:txBody>
          <a:bodyPr wrap="square" rtlCol="0">
            <a:spAutoFit/>
          </a:bodyPr>
          <a:lstStyle/>
          <a:p>
            <a:r>
              <a:rPr lang="en-IN" b="1" dirty="0">
                <a:solidFill>
                  <a:srgbClr val="002060"/>
                </a:solidFill>
              </a:rPr>
              <a:t>Photo Graph of EEF</a:t>
            </a:r>
          </a:p>
        </p:txBody>
      </p:sp>
      <p:pic>
        <p:nvPicPr>
          <p:cNvPr id="26" name="Picture 25">
            <a:extLst>
              <a:ext uri="{FF2B5EF4-FFF2-40B4-BE49-F238E27FC236}">
                <a16:creationId xmlns:a16="http://schemas.microsoft.com/office/drawing/2014/main" id="{16FCD740-3725-4C55-BFE2-9AE050B2644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838200" cy="752285"/>
          </a:xfrm>
          <a:prstGeom prst="rect">
            <a:avLst/>
          </a:prstGeom>
        </p:spPr>
      </p:pic>
      <p:sp>
        <p:nvSpPr>
          <p:cNvPr id="28" name="Slide Number Placeholder 27">
            <a:extLst>
              <a:ext uri="{FF2B5EF4-FFF2-40B4-BE49-F238E27FC236}">
                <a16:creationId xmlns:a16="http://schemas.microsoft.com/office/drawing/2014/main" id="{86A17559-E544-430C-A16E-19B7F6A145B8}"/>
              </a:ext>
            </a:extLst>
          </p:cNvPr>
          <p:cNvSpPr>
            <a:spLocks noGrp="1"/>
          </p:cNvSpPr>
          <p:nvPr>
            <p:ph type="sldNum" sz="quarter" idx="12"/>
          </p:nvPr>
        </p:nvSpPr>
        <p:spPr/>
        <p:txBody>
          <a:bodyPr/>
          <a:lstStyle/>
          <a:p>
            <a:fld id="{B6F15528-21DE-4FAA-801E-634DDDAF4B2B}" type="slidenum">
              <a:rPr lang="en-US" smtClean="0"/>
              <a:pPr/>
              <a:t>14</a:t>
            </a:fld>
            <a:endParaRPr lang="en-US"/>
          </a:p>
        </p:txBody>
      </p:sp>
    </p:spTree>
    <p:extLst>
      <p:ext uri="{BB962C8B-B14F-4D97-AF65-F5344CB8AC3E}">
        <p14:creationId xmlns:p14="http://schemas.microsoft.com/office/powerpoint/2010/main" val="11486268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835925" y="76200"/>
            <a:ext cx="7200000" cy="576000"/>
          </a:xfrm>
          <a:prstGeom prst="rect">
            <a:avLst/>
          </a:prstGeom>
        </p:spPr>
        <p:txBody>
          <a:bodyPr>
            <a:normAutofit fontScale="8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742950" indent="-742950">
              <a:buFont typeface="+mj-lt"/>
              <a:buAutoNum type="arabicPeriod" startAt="2"/>
            </a:pPr>
            <a:r>
              <a:rPr lang="en-IN" dirty="0">
                <a:solidFill>
                  <a:schemeClr val="accent2"/>
                </a:solidFill>
              </a:rPr>
              <a:t>Experimental Setup</a:t>
            </a:r>
          </a:p>
        </p:txBody>
      </p:sp>
      <p:sp>
        <p:nvSpPr>
          <p:cNvPr id="11" name="Rectangle 2"/>
          <p:cNvSpPr>
            <a:spLocks noChangeArrowheads="1"/>
          </p:cNvSpPr>
          <p:nvPr/>
        </p:nvSpPr>
        <p:spPr bwMode="auto">
          <a:xfrm>
            <a:off x="0" y="0"/>
            <a:ext cx="9144000" cy="733425"/>
          </a:xfrm>
          <a:prstGeom prst="rect">
            <a:avLst/>
          </a:prstGeom>
          <a:gradFill rotWithShape="1">
            <a:gsLst>
              <a:gs pos="0">
                <a:srgbClr val="99CCFF"/>
              </a:gs>
              <a:gs pos="50000">
                <a:schemeClr val="bg1"/>
              </a:gs>
              <a:gs pos="100000">
                <a:srgbClr val="99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200" b="1" dirty="0">
                <a:latin typeface="Times New Roman" panose="02020603050405020304" pitchFamily="18" charset="0"/>
                <a:cs typeface="Times New Roman" panose="02020603050405020304" pitchFamily="18" charset="0"/>
              </a:rPr>
              <a:t>Experimental setup</a:t>
            </a:r>
            <a:endParaRPr lang="en-IN" sz="3200"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287" y="1066800"/>
            <a:ext cx="6693713" cy="4261862"/>
          </a:xfrm>
          <a:prstGeom prst="rect">
            <a:avLst/>
          </a:prstGeom>
        </p:spPr>
      </p:pic>
      <p:cxnSp>
        <p:nvCxnSpPr>
          <p:cNvPr id="12" name="Straight Arrow Connector 11"/>
          <p:cNvCxnSpPr/>
          <p:nvPr/>
        </p:nvCxnSpPr>
        <p:spPr>
          <a:xfrm>
            <a:off x="1066800" y="1028700"/>
            <a:ext cx="4953000" cy="0"/>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124200" y="733425"/>
            <a:ext cx="990600" cy="369332"/>
          </a:xfrm>
          <a:prstGeom prst="rect">
            <a:avLst/>
          </a:prstGeom>
          <a:noFill/>
        </p:spPr>
        <p:txBody>
          <a:bodyPr wrap="square" rtlCol="0">
            <a:spAutoFit/>
          </a:bodyPr>
          <a:lstStyle/>
          <a:p>
            <a:r>
              <a:rPr lang="en-IN" dirty="0">
                <a:solidFill>
                  <a:srgbClr val="FF0000"/>
                </a:solidFill>
                <a:latin typeface="Times New Roman" panose="02020603050405020304" pitchFamily="18" charset="0"/>
                <a:cs typeface="Times New Roman" panose="02020603050405020304" pitchFamily="18" charset="0"/>
              </a:rPr>
              <a:t>300 cm</a:t>
            </a:r>
          </a:p>
        </p:txBody>
      </p:sp>
      <p:cxnSp>
        <p:nvCxnSpPr>
          <p:cNvPr id="18" name="Straight Arrow Connector 17"/>
          <p:cNvCxnSpPr/>
          <p:nvPr/>
        </p:nvCxnSpPr>
        <p:spPr>
          <a:xfrm>
            <a:off x="609600" y="1600200"/>
            <a:ext cx="0" cy="2209800"/>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rot="16200000">
            <a:off x="-32666" y="2520434"/>
            <a:ext cx="891866" cy="369332"/>
          </a:xfrm>
          <a:prstGeom prst="rect">
            <a:avLst/>
          </a:prstGeom>
          <a:noFill/>
        </p:spPr>
        <p:txBody>
          <a:bodyPr wrap="square" rtlCol="0">
            <a:spAutoFit/>
          </a:bodyPr>
          <a:lstStyle/>
          <a:p>
            <a:r>
              <a:rPr lang="en-IN" dirty="0">
                <a:solidFill>
                  <a:srgbClr val="FF0000"/>
                </a:solidFill>
                <a:latin typeface="Times New Roman" panose="02020603050405020304" pitchFamily="18" charset="0"/>
                <a:cs typeface="Times New Roman" panose="02020603050405020304" pitchFamily="18" charset="0"/>
              </a:rPr>
              <a:t>200 cm</a:t>
            </a:r>
          </a:p>
        </p:txBody>
      </p:sp>
      <p:cxnSp>
        <p:nvCxnSpPr>
          <p:cNvPr id="5" name="Straight Connector 4"/>
          <p:cNvCxnSpPr/>
          <p:nvPr/>
        </p:nvCxnSpPr>
        <p:spPr>
          <a:xfrm flipH="1">
            <a:off x="174934" y="1600200"/>
            <a:ext cx="2720666"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327334" y="3810000"/>
            <a:ext cx="2720666"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1066800" y="918092"/>
            <a:ext cx="0" cy="178700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6019800" y="1032392"/>
            <a:ext cx="0" cy="1710808"/>
          </a:xfrm>
          <a:prstGeom prst="line">
            <a:avLst/>
          </a:prstGeom>
          <a:ln>
            <a:prstDash val="dash"/>
          </a:ln>
        </p:spPr>
        <p:style>
          <a:lnRef idx="1">
            <a:schemeClr val="accent1"/>
          </a:lnRef>
          <a:fillRef idx="0">
            <a:schemeClr val="accent1"/>
          </a:fillRef>
          <a:effectRef idx="0">
            <a:schemeClr val="accent1"/>
          </a:effectRef>
          <a:fontRef idx="minor">
            <a:schemeClr val="tx1"/>
          </a:fontRef>
        </p:style>
      </p:cxn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629972" y="1525144"/>
            <a:ext cx="2513456" cy="2513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urved Right Arrow 1"/>
          <p:cNvSpPr/>
          <p:nvPr/>
        </p:nvSpPr>
        <p:spPr>
          <a:xfrm rot="16200000" flipH="1">
            <a:off x="6099072" y="-203686"/>
            <a:ext cx="984457" cy="3429000"/>
          </a:xfrm>
          <a:prstGeom prst="curvedRightArrow">
            <a:avLst>
              <a:gd name="adj1" fmla="val 18415"/>
              <a:gd name="adj2" fmla="val 35847"/>
              <a:gd name="adj3" fmla="val 25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8" name="TextBox 7"/>
          <p:cNvSpPr txBox="1"/>
          <p:nvPr/>
        </p:nvSpPr>
        <p:spPr>
          <a:xfrm>
            <a:off x="7487092" y="3469022"/>
            <a:ext cx="1199707" cy="369332"/>
          </a:xfrm>
          <a:prstGeom prst="rect">
            <a:avLst/>
          </a:prstGeom>
          <a:noFill/>
        </p:spPr>
        <p:txBody>
          <a:bodyPr wrap="square" rtlCol="0">
            <a:spAutoFit/>
          </a:bodyPr>
          <a:lstStyle/>
          <a:p>
            <a:r>
              <a:rPr lang="en-IN" dirty="0"/>
              <a:t>1300 mm</a:t>
            </a:r>
          </a:p>
        </p:txBody>
      </p:sp>
      <p:sp>
        <p:nvSpPr>
          <p:cNvPr id="21" name="TextBox 20"/>
          <p:cNvSpPr txBox="1"/>
          <p:nvPr/>
        </p:nvSpPr>
        <p:spPr>
          <a:xfrm rot="16200000">
            <a:off x="6225880" y="2396388"/>
            <a:ext cx="1199707" cy="369332"/>
          </a:xfrm>
          <a:prstGeom prst="rect">
            <a:avLst/>
          </a:prstGeom>
          <a:noFill/>
        </p:spPr>
        <p:txBody>
          <a:bodyPr wrap="square" rtlCol="0">
            <a:spAutoFit/>
          </a:bodyPr>
          <a:lstStyle/>
          <a:p>
            <a:r>
              <a:rPr lang="en-IN" dirty="0"/>
              <a:t>900 mm</a:t>
            </a:r>
          </a:p>
        </p:txBody>
      </p:sp>
      <p:sp>
        <p:nvSpPr>
          <p:cNvPr id="22" name="Flowchart: Process 21"/>
          <p:cNvSpPr/>
          <p:nvPr/>
        </p:nvSpPr>
        <p:spPr>
          <a:xfrm>
            <a:off x="3657600" y="1600200"/>
            <a:ext cx="136322" cy="2209800"/>
          </a:xfrm>
          <a:prstGeom prst="flowChartProcess">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TextBox 22"/>
          <p:cNvSpPr txBox="1"/>
          <p:nvPr/>
        </p:nvSpPr>
        <p:spPr>
          <a:xfrm>
            <a:off x="3733800" y="2907268"/>
            <a:ext cx="685800" cy="369332"/>
          </a:xfrm>
          <a:prstGeom prst="rect">
            <a:avLst/>
          </a:prstGeom>
          <a:noFill/>
        </p:spPr>
        <p:txBody>
          <a:bodyPr wrap="square" rtlCol="0">
            <a:spAutoFit/>
          </a:bodyPr>
          <a:lstStyle/>
          <a:p>
            <a:r>
              <a:rPr lang="en-IN" b="1" dirty="0">
                <a:solidFill>
                  <a:srgbClr val="FF0000"/>
                </a:solidFill>
              </a:rPr>
              <a:t>EEF</a:t>
            </a:r>
          </a:p>
        </p:txBody>
      </p:sp>
      <p:sp>
        <p:nvSpPr>
          <p:cNvPr id="10" name="TextBox 9"/>
          <p:cNvSpPr txBox="1"/>
          <p:nvPr/>
        </p:nvSpPr>
        <p:spPr>
          <a:xfrm>
            <a:off x="3892143" y="1669670"/>
            <a:ext cx="832257" cy="369332"/>
          </a:xfrm>
          <a:prstGeom prst="rect">
            <a:avLst/>
          </a:prstGeom>
          <a:noFill/>
        </p:spPr>
        <p:txBody>
          <a:bodyPr wrap="square" rtlCol="0">
            <a:spAutoFit/>
          </a:bodyPr>
          <a:lstStyle/>
          <a:p>
            <a:r>
              <a:rPr lang="en-IN" b="1" dirty="0"/>
              <a:t>Source</a:t>
            </a:r>
          </a:p>
        </p:txBody>
      </p:sp>
      <p:sp>
        <p:nvSpPr>
          <p:cNvPr id="24" name="TextBox 23"/>
          <p:cNvSpPr txBox="1"/>
          <p:nvPr/>
        </p:nvSpPr>
        <p:spPr>
          <a:xfrm>
            <a:off x="2479471" y="1703130"/>
            <a:ext cx="832257" cy="369332"/>
          </a:xfrm>
          <a:prstGeom prst="rect">
            <a:avLst/>
          </a:prstGeom>
          <a:noFill/>
        </p:spPr>
        <p:txBody>
          <a:bodyPr wrap="square" rtlCol="0">
            <a:spAutoFit/>
          </a:bodyPr>
          <a:lstStyle/>
          <a:p>
            <a:r>
              <a:rPr lang="en-IN" b="1" dirty="0"/>
              <a:t>Target</a:t>
            </a:r>
          </a:p>
        </p:txBody>
      </p:sp>
      <p:sp>
        <p:nvSpPr>
          <p:cNvPr id="14" name="Notched Right Arrow 13"/>
          <p:cNvSpPr/>
          <p:nvPr/>
        </p:nvSpPr>
        <p:spPr>
          <a:xfrm rot="1591001">
            <a:off x="3779205" y="3856575"/>
            <a:ext cx="2795958" cy="514367"/>
          </a:xfrm>
          <a:prstGeom prst="notchedRightArrow">
            <a:avLst>
              <a:gd name="adj1" fmla="val 35104"/>
              <a:gd name="adj2" fmla="val 41764"/>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419600"/>
            <a:ext cx="4932910" cy="2386509"/>
          </a:xfrm>
          <a:prstGeom prst="rect">
            <a:avLst/>
          </a:prstGeom>
        </p:spPr>
      </p:pic>
      <p:cxnSp>
        <p:nvCxnSpPr>
          <p:cNvPr id="28" name="Straight Arrow Connector 27"/>
          <p:cNvCxnSpPr/>
          <p:nvPr/>
        </p:nvCxnSpPr>
        <p:spPr>
          <a:xfrm flipH="1">
            <a:off x="3811444" y="2286000"/>
            <a:ext cx="303356"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3352800" y="2286000"/>
            <a:ext cx="3048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099" name="TextBox 4098"/>
          <p:cNvSpPr txBox="1"/>
          <p:nvPr/>
        </p:nvSpPr>
        <p:spPr>
          <a:xfrm>
            <a:off x="3810000" y="2297668"/>
            <a:ext cx="679857" cy="369332"/>
          </a:xfrm>
          <a:prstGeom prst="rect">
            <a:avLst/>
          </a:prstGeom>
          <a:noFill/>
        </p:spPr>
        <p:txBody>
          <a:bodyPr wrap="square" rtlCol="0">
            <a:spAutoFit/>
          </a:bodyPr>
          <a:lstStyle/>
          <a:p>
            <a:r>
              <a:rPr lang="en-IN" dirty="0"/>
              <a:t>4 cm</a:t>
            </a:r>
          </a:p>
        </p:txBody>
      </p:sp>
      <p:pic>
        <p:nvPicPr>
          <p:cNvPr id="29" name="Picture 28">
            <a:extLst>
              <a:ext uri="{FF2B5EF4-FFF2-40B4-BE49-F238E27FC236}">
                <a16:creationId xmlns:a16="http://schemas.microsoft.com/office/drawing/2014/main" id="{202A9A18-EB2A-4686-B1BE-528D262E362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838200" cy="752285"/>
          </a:xfrm>
          <a:prstGeom prst="rect">
            <a:avLst/>
          </a:prstGeom>
        </p:spPr>
      </p:pic>
      <p:sp>
        <p:nvSpPr>
          <p:cNvPr id="31" name="Slide Number Placeholder 30">
            <a:extLst>
              <a:ext uri="{FF2B5EF4-FFF2-40B4-BE49-F238E27FC236}">
                <a16:creationId xmlns:a16="http://schemas.microsoft.com/office/drawing/2014/main" id="{E3B81CA4-045C-45F5-B637-48C2B74F8FAF}"/>
              </a:ext>
            </a:extLst>
          </p:cNvPr>
          <p:cNvSpPr>
            <a:spLocks noGrp="1"/>
          </p:cNvSpPr>
          <p:nvPr>
            <p:ph type="sldNum" sz="quarter" idx="12"/>
          </p:nvPr>
        </p:nvSpPr>
        <p:spPr/>
        <p:txBody>
          <a:bodyPr/>
          <a:lstStyle/>
          <a:p>
            <a:fld id="{B6F15528-21DE-4FAA-801E-634DDDAF4B2B}" type="slidenum">
              <a:rPr lang="en-US" smtClean="0"/>
              <a:pPr/>
              <a:t>15</a:t>
            </a:fld>
            <a:endParaRPr lang="en-US"/>
          </a:p>
        </p:txBody>
      </p:sp>
      <p:pic>
        <p:nvPicPr>
          <p:cNvPr id="33" name="Picture 2">
            <a:extLst>
              <a:ext uri="{FF2B5EF4-FFF2-40B4-BE49-F238E27FC236}">
                <a16:creationId xmlns:a16="http://schemas.microsoft.com/office/drawing/2014/main" id="{29A5EF78-B1CA-4B99-97F3-1498B384B85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00800" y="4299962"/>
            <a:ext cx="2498801"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TextBox 35">
            <a:extLst>
              <a:ext uri="{FF2B5EF4-FFF2-40B4-BE49-F238E27FC236}">
                <a16:creationId xmlns:a16="http://schemas.microsoft.com/office/drawing/2014/main" id="{6F457DE6-1F79-49B0-9DBD-EFF39D989CC2}"/>
              </a:ext>
            </a:extLst>
          </p:cNvPr>
          <p:cNvSpPr txBox="1"/>
          <p:nvPr/>
        </p:nvSpPr>
        <p:spPr>
          <a:xfrm>
            <a:off x="6602450" y="6395462"/>
            <a:ext cx="2095499" cy="369332"/>
          </a:xfrm>
          <a:prstGeom prst="rect">
            <a:avLst/>
          </a:prstGeom>
          <a:noFill/>
        </p:spPr>
        <p:txBody>
          <a:bodyPr wrap="square" rtlCol="0">
            <a:spAutoFit/>
          </a:bodyPr>
          <a:lstStyle/>
          <a:p>
            <a:r>
              <a:rPr lang="en-IN" b="1" dirty="0">
                <a:solidFill>
                  <a:srgbClr val="002060"/>
                </a:solidFill>
              </a:rPr>
              <a:t>Photo Graph of EEF</a:t>
            </a:r>
          </a:p>
        </p:txBody>
      </p:sp>
    </p:spTree>
    <p:extLst>
      <p:ext uri="{BB962C8B-B14F-4D97-AF65-F5344CB8AC3E}">
        <p14:creationId xmlns:p14="http://schemas.microsoft.com/office/powerpoint/2010/main" val="558755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287" y="1066800"/>
            <a:ext cx="6693713" cy="4261862"/>
          </a:xfrm>
          <a:prstGeom prst="rect">
            <a:avLst/>
          </a:prstGeom>
        </p:spPr>
      </p:pic>
      <p:cxnSp>
        <p:nvCxnSpPr>
          <p:cNvPr id="12" name="Straight Arrow Connector 11"/>
          <p:cNvCxnSpPr/>
          <p:nvPr/>
        </p:nvCxnSpPr>
        <p:spPr>
          <a:xfrm>
            <a:off x="1066800" y="1028700"/>
            <a:ext cx="4953000" cy="0"/>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124200" y="733425"/>
            <a:ext cx="990600" cy="369332"/>
          </a:xfrm>
          <a:prstGeom prst="rect">
            <a:avLst/>
          </a:prstGeom>
          <a:noFill/>
        </p:spPr>
        <p:txBody>
          <a:bodyPr wrap="square" rtlCol="0">
            <a:spAutoFit/>
          </a:bodyPr>
          <a:lstStyle/>
          <a:p>
            <a:r>
              <a:rPr lang="en-IN" dirty="0">
                <a:solidFill>
                  <a:srgbClr val="FF0000"/>
                </a:solidFill>
                <a:latin typeface="Times New Roman" panose="02020603050405020304" pitchFamily="18" charset="0"/>
                <a:cs typeface="Times New Roman" panose="02020603050405020304" pitchFamily="18" charset="0"/>
              </a:rPr>
              <a:t>300 cm</a:t>
            </a:r>
          </a:p>
        </p:txBody>
      </p:sp>
      <p:cxnSp>
        <p:nvCxnSpPr>
          <p:cNvPr id="18" name="Straight Arrow Connector 17"/>
          <p:cNvCxnSpPr/>
          <p:nvPr/>
        </p:nvCxnSpPr>
        <p:spPr>
          <a:xfrm>
            <a:off x="609600" y="1600200"/>
            <a:ext cx="0" cy="2209800"/>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rot="16200000">
            <a:off x="-32666" y="2520434"/>
            <a:ext cx="891866" cy="369332"/>
          </a:xfrm>
          <a:prstGeom prst="rect">
            <a:avLst/>
          </a:prstGeom>
          <a:noFill/>
        </p:spPr>
        <p:txBody>
          <a:bodyPr wrap="square" rtlCol="0">
            <a:spAutoFit/>
          </a:bodyPr>
          <a:lstStyle/>
          <a:p>
            <a:r>
              <a:rPr lang="en-IN" dirty="0">
                <a:solidFill>
                  <a:srgbClr val="FF0000"/>
                </a:solidFill>
                <a:latin typeface="Times New Roman" panose="02020603050405020304" pitchFamily="18" charset="0"/>
                <a:cs typeface="Times New Roman" panose="02020603050405020304" pitchFamily="18" charset="0"/>
              </a:rPr>
              <a:t>200 cm</a:t>
            </a:r>
          </a:p>
        </p:txBody>
      </p:sp>
      <p:cxnSp>
        <p:nvCxnSpPr>
          <p:cNvPr id="5" name="Straight Connector 4"/>
          <p:cNvCxnSpPr/>
          <p:nvPr/>
        </p:nvCxnSpPr>
        <p:spPr>
          <a:xfrm flipH="1">
            <a:off x="174934" y="1600200"/>
            <a:ext cx="2720666"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327334" y="3810000"/>
            <a:ext cx="2720666"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1066800" y="918092"/>
            <a:ext cx="0" cy="178700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6019800" y="1032392"/>
            <a:ext cx="0" cy="1710808"/>
          </a:xfrm>
          <a:prstGeom prst="line">
            <a:avLst/>
          </a:prstGeom>
          <a:ln>
            <a:prstDash val="dash"/>
          </a:ln>
        </p:spPr>
        <p:style>
          <a:lnRef idx="1">
            <a:schemeClr val="accent1"/>
          </a:lnRef>
          <a:fillRef idx="0">
            <a:schemeClr val="accent1"/>
          </a:fillRef>
          <a:effectRef idx="0">
            <a:schemeClr val="accent1"/>
          </a:effectRef>
          <a:fontRef idx="minor">
            <a:schemeClr val="tx1"/>
          </a:fontRef>
        </p:style>
      </p:cxn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629972" y="1525144"/>
            <a:ext cx="2513456" cy="2513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urved Right Arrow 1"/>
          <p:cNvSpPr/>
          <p:nvPr/>
        </p:nvSpPr>
        <p:spPr>
          <a:xfrm rot="16200000" flipH="1">
            <a:off x="6099072" y="-203686"/>
            <a:ext cx="984457" cy="3429000"/>
          </a:xfrm>
          <a:prstGeom prst="curvedRightArrow">
            <a:avLst>
              <a:gd name="adj1" fmla="val 18415"/>
              <a:gd name="adj2" fmla="val 35847"/>
              <a:gd name="adj3" fmla="val 25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8" name="TextBox 7"/>
          <p:cNvSpPr txBox="1"/>
          <p:nvPr/>
        </p:nvSpPr>
        <p:spPr>
          <a:xfrm>
            <a:off x="7487092" y="3469022"/>
            <a:ext cx="1199707" cy="369332"/>
          </a:xfrm>
          <a:prstGeom prst="rect">
            <a:avLst/>
          </a:prstGeom>
          <a:noFill/>
        </p:spPr>
        <p:txBody>
          <a:bodyPr wrap="square" rtlCol="0">
            <a:spAutoFit/>
          </a:bodyPr>
          <a:lstStyle/>
          <a:p>
            <a:r>
              <a:rPr lang="en-IN" dirty="0"/>
              <a:t>1300 mm</a:t>
            </a:r>
          </a:p>
        </p:txBody>
      </p:sp>
      <p:sp>
        <p:nvSpPr>
          <p:cNvPr id="21" name="TextBox 20"/>
          <p:cNvSpPr txBox="1"/>
          <p:nvPr/>
        </p:nvSpPr>
        <p:spPr>
          <a:xfrm rot="16200000">
            <a:off x="6225880" y="2396388"/>
            <a:ext cx="1199707" cy="369332"/>
          </a:xfrm>
          <a:prstGeom prst="rect">
            <a:avLst/>
          </a:prstGeom>
          <a:noFill/>
        </p:spPr>
        <p:txBody>
          <a:bodyPr wrap="square" rtlCol="0">
            <a:spAutoFit/>
          </a:bodyPr>
          <a:lstStyle/>
          <a:p>
            <a:r>
              <a:rPr lang="en-IN" dirty="0"/>
              <a:t>900 mm</a:t>
            </a:r>
          </a:p>
        </p:txBody>
      </p:sp>
      <p:sp>
        <p:nvSpPr>
          <p:cNvPr id="22" name="Flowchart: Process 21"/>
          <p:cNvSpPr/>
          <p:nvPr/>
        </p:nvSpPr>
        <p:spPr>
          <a:xfrm>
            <a:off x="3657600" y="1600200"/>
            <a:ext cx="136322" cy="2209800"/>
          </a:xfrm>
          <a:prstGeom prst="flowChartProcess">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TextBox 22"/>
          <p:cNvSpPr txBox="1"/>
          <p:nvPr/>
        </p:nvSpPr>
        <p:spPr>
          <a:xfrm>
            <a:off x="3733800" y="2907268"/>
            <a:ext cx="685800" cy="369332"/>
          </a:xfrm>
          <a:prstGeom prst="rect">
            <a:avLst/>
          </a:prstGeom>
          <a:noFill/>
        </p:spPr>
        <p:txBody>
          <a:bodyPr wrap="square" rtlCol="0">
            <a:spAutoFit/>
          </a:bodyPr>
          <a:lstStyle/>
          <a:p>
            <a:r>
              <a:rPr lang="en-IN" b="1" dirty="0">
                <a:solidFill>
                  <a:srgbClr val="FF0000"/>
                </a:solidFill>
              </a:rPr>
              <a:t>EEF</a:t>
            </a:r>
          </a:p>
        </p:txBody>
      </p:sp>
      <p:sp>
        <p:nvSpPr>
          <p:cNvPr id="10" name="TextBox 9"/>
          <p:cNvSpPr txBox="1"/>
          <p:nvPr/>
        </p:nvSpPr>
        <p:spPr>
          <a:xfrm>
            <a:off x="3892143" y="1669670"/>
            <a:ext cx="832257" cy="369332"/>
          </a:xfrm>
          <a:prstGeom prst="rect">
            <a:avLst/>
          </a:prstGeom>
          <a:noFill/>
        </p:spPr>
        <p:txBody>
          <a:bodyPr wrap="square" rtlCol="0">
            <a:spAutoFit/>
          </a:bodyPr>
          <a:lstStyle/>
          <a:p>
            <a:r>
              <a:rPr lang="en-IN" b="1" dirty="0"/>
              <a:t>Source</a:t>
            </a:r>
          </a:p>
        </p:txBody>
      </p:sp>
      <p:sp>
        <p:nvSpPr>
          <p:cNvPr id="24" name="TextBox 23"/>
          <p:cNvSpPr txBox="1"/>
          <p:nvPr/>
        </p:nvSpPr>
        <p:spPr>
          <a:xfrm>
            <a:off x="2479471" y="1703130"/>
            <a:ext cx="832257" cy="369332"/>
          </a:xfrm>
          <a:prstGeom prst="rect">
            <a:avLst/>
          </a:prstGeom>
          <a:noFill/>
        </p:spPr>
        <p:txBody>
          <a:bodyPr wrap="square" rtlCol="0">
            <a:spAutoFit/>
          </a:bodyPr>
          <a:lstStyle/>
          <a:p>
            <a:r>
              <a:rPr lang="en-IN" b="1" dirty="0"/>
              <a:t>Target</a:t>
            </a:r>
          </a:p>
        </p:txBody>
      </p:sp>
      <p:pic>
        <p:nvPicPr>
          <p:cNvPr id="2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00800" y="4299962"/>
            <a:ext cx="2498801"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Notched Right Arrow 13"/>
          <p:cNvSpPr/>
          <p:nvPr/>
        </p:nvSpPr>
        <p:spPr>
          <a:xfrm rot="1591001">
            <a:off x="3779205" y="3856575"/>
            <a:ext cx="2795958" cy="514367"/>
          </a:xfrm>
          <a:prstGeom prst="notchedRightArrow">
            <a:avLst>
              <a:gd name="adj1" fmla="val 35104"/>
              <a:gd name="adj2" fmla="val 41764"/>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TextBox 14"/>
          <p:cNvSpPr txBox="1"/>
          <p:nvPr/>
        </p:nvSpPr>
        <p:spPr>
          <a:xfrm>
            <a:off x="6602450" y="6395462"/>
            <a:ext cx="2095499" cy="369332"/>
          </a:xfrm>
          <a:prstGeom prst="rect">
            <a:avLst/>
          </a:prstGeom>
          <a:noFill/>
        </p:spPr>
        <p:txBody>
          <a:bodyPr wrap="square" rtlCol="0">
            <a:spAutoFit/>
          </a:bodyPr>
          <a:lstStyle/>
          <a:p>
            <a:r>
              <a:rPr lang="en-IN" b="1" dirty="0">
                <a:solidFill>
                  <a:srgbClr val="002060"/>
                </a:solidFill>
              </a:rPr>
              <a:t>Photo Graph of EEF</a:t>
            </a:r>
          </a:p>
        </p:txBody>
      </p:sp>
      <p:pic>
        <p:nvPicPr>
          <p:cNvPr id="27" name="Picture 6" descr="Figure3"/>
          <p:cNvPicPr>
            <a:picLocks noChangeAspect="1" noChangeArrowheads="1"/>
          </p:cNvPicPr>
          <p:nvPr/>
        </p:nvPicPr>
        <p:blipFill>
          <a:blip r:embed="rId6" cstate="print">
            <a:extLst>
              <a:ext uri="{28A0092B-C50C-407E-A947-70E740481C1C}">
                <a14:useLocalDpi xmlns:a14="http://schemas.microsoft.com/office/drawing/2010/main" val="0"/>
              </a:ext>
            </a:extLst>
          </a:blip>
          <a:srcRect l="8331" t="1503" r="5554" b="2254"/>
          <a:stretch>
            <a:fillRect/>
          </a:stretch>
        </p:blipFill>
        <p:spPr bwMode="auto">
          <a:xfrm>
            <a:off x="76200" y="4386614"/>
            <a:ext cx="4871174" cy="2473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Flowchart: Process 27"/>
          <p:cNvSpPr/>
          <p:nvPr/>
        </p:nvSpPr>
        <p:spPr>
          <a:xfrm>
            <a:off x="3657600" y="1600200"/>
            <a:ext cx="1066800" cy="2196000"/>
          </a:xfrm>
          <a:prstGeom prst="flowChartProcess">
            <a:avLst/>
          </a:prstGeom>
          <a:solidFill>
            <a:srgbClr val="CC66FF">
              <a:alpha val="43000"/>
            </a:srgb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n>
                <a:solidFill>
                  <a:srgbClr val="0066FF"/>
                </a:solidFill>
              </a:ln>
            </a:endParaRPr>
          </a:p>
        </p:txBody>
      </p:sp>
      <p:sp>
        <p:nvSpPr>
          <p:cNvPr id="29" name="Flowchart: Process 28"/>
          <p:cNvSpPr/>
          <p:nvPr/>
        </p:nvSpPr>
        <p:spPr>
          <a:xfrm>
            <a:off x="1905000" y="1600200"/>
            <a:ext cx="1888922" cy="2196000"/>
          </a:xfrm>
          <a:prstGeom prst="flowChartProcess">
            <a:avLst/>
          </a:prstGeom>
          <a:solidFill>
            <a:srgbClr val="CC66FF">
              <a:alpha val="24000"/>
            </a:srgb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n>
                <a:solidFill>
                  <a:schemeClr val="tx1"/>
                </a:solidFill>
                <a:prstDash val="sysDash"/>
              </a:ln>
            </a:endParaRPr>
          </a:p>
        </p:txBody>
      </p:sp>
      <p:sp>
        <p:nvSpPr>
          <p:cNvPr id="6" name="Flowchart: Process 5"/>
          <p:cNvSpPr/>
          <p:nvPr/>
        </p:nvSpPr>
        <p:spPr>
          <a:xfrm>
            <a:off x="3392400" y="1600200"/>
            <a:ext cx="1332000" cy="2238154"/>
          </a:xfrm>
          <a:prstGeom prst="flowChartProcess">
            <a:avLst/>
          </a:prstGeom>
          <a:noFill/>
          <a:ln w="57150">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n>
                <a:solidFill>
                  <a:srgbClr val="0066FF"/>
                </a:solidFill>
              </a:ln>
            </a:endParaRPr>
          </a:p>
        </p:txBody>
      </p:sp>
      <p:sp>
        <p:nvSpPr>
          <p:cNvPr id="30" name="Notched Right Arrow 29"/>
          <p:cNvSpPr/>
          <p:nvPr/>
        </p:nvSpPr>
        <p:spPr>
          <a:xfrm rot="6439348">
            <a:off x="3294057" y="3669218"/>
            <a:ext cx="1641485" cy="587345"/>
          </a:xfrm>
          <a:prstGeom prst="notchedRightArrow">
            <a:avLst>
              <a:gd name="adj1" fmla="val 35104"/>
              <a:gd name="adj2" fmla="val 41764"/>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 name="Rectangle 2">
            <a:extLst>
              <a:ext uri="{FF2B5EF4-FFF2-40B4-BE49-F238E27FC236}">
                <a16:creationId xmlns:a16="http://schemas.microsoft.com/office/drawing/2014/main" id="{E9CAD30B-ADE8-4716-8C32-E1B96EC7D439}"/>
              </a:ext>
            </a:extLst>
          </p:cNvPr>
          <p:cNvSpPr>
            <a:spLocks noChangeArrowheads="1"/>
          </p:cNvSpPr>
          <p:nvPr/>
        </p:nvSpPr>
        <p:spPr bwMode="auto">
          <a:xfrm>
            <a:off x="0" y="0"/>
            <a:ext cx="9144000" cy="733425"/>
          </a:xfrm>
          <a:prstGeom prst="rect">
            <a:avLst/>
          </a:prstGeom>
          <a:gradFill rotWithShape="1">
            <a:gsLst>
              <a:gs pos="0">
                <a:srgbClr val="99CCFF"/>
              </a:gs>
              <a:gs pos="50000">
                <a:schemeClr val="bg1"/>
              </a:gs>
              <a:gs pos="100000">
                <a:srgbClr val="99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200" b="1" dirty="0">
                <a:latin typeface="Times New Roman" panose="02020603050405020304" pitchFamily="18" charset="0"/>
                <a:cs typeface="Times New Roman" panose="02020603050405020304" pitchFamily="18" charset="0"/>
              </a:rPr>
              <a:t>Experimental setup</a:t>
            </a:r>
            <a:endParaRPr lang="en-IN" sz="3200" b="1" dirty="0">
              <a:latin typeface="Times New Roman" panose="02020603050405020304" pitchFamily="18" charset="0"/>
              <a:cs typeface="Times New Roman" panose="02020603050405020304" pitchFamily="18" charset="0"/>
            </a:endParaRPr>
          </a:p>
        </p:txBody>
      </p:sp>
      <p:pic>
        <p:nvPicPr>
          <p:cNvPr id="32" name="Picture 31">
            <a:extLst>
              <a:ext uri="{FF2B5EF4-FFF2-40B4-BE49-F238E27FC236}">
                <a16:creationId xmlns:a16="http://schemas.microsoft.com/office/drawing/2014/main" id="{6E2F8228-CE1D-4A65-9F85-90F8F56CC2D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838200" cy="752285"/>
          </a:xfrm>
          <a:prstGeom prst="rect">
            <a:avLst/>
          </a:prstGeom>
        </p:spPr>
      </p:pic>
      <p:sp>
        <p:nvSpPr>
          <p:cNvPr id="33" name="Slide Number Placeholder 32">
            <a:extLst>
              <a:ext uri="{FF2B5EF4-FFF2-40B4-BE49-F238E27FC236}">
                <a16:creationId xmlns:a16="http://schemas.microsoft.com/office/drawing/2014/main" id="{510DEA0D-7BE6-415D-9D81-FC0388178E92}"/>
              </a:ext>
            </a:extLst>
          </p:cNvPr>
          <p:cNvSpPr>
            <a:spLocks noGrp="1"/>
          </p:cNvSpPr>
          <p:nvPr>
            <p:ph type="sldNum" sz="quarter" idx="12"/>
          </p:nvPr>
        </p:nvSpPr>
        <p:spPr/>
        <p:txBody>
          <a:bodyPr/>
          <a:lstStyle/>
          <a:p>
            <a:fld id="{B6F15528-21DE-4FAA-801E-634DDDAF4B2B}" type="slidenum">
              <a:rPr lang="en-US" smtClean="0"/>
              <a:pPr/>
              <a:t>16</a:t>
            </a:fld>
            <a:endParaRPr lang="en-US"/>
          </a:p>
        </p:txBody>
      </p:sp>
      <p:cxnSp>
        <p:nvCxnSpPr>
          <p:cNvPr id="7" name="Straight Arrow Connector 6">
            <a:extLst>
              <a:ext uri="{FF2B5EF4-FFF2-40B4-BE49-F238E27FC236}">
                <a16:creationId xmlns:a16="http://schemas.microsoft.com/office/drawing/2014/main" id="{C92E5E60-90BF-4D74-82C1-FD8D0011587E}"/>
              </a:ext>
            </a:extLst>
          </p:cNvPr>
          <p:cNvCxnSpPr/>
          <p:nvPr/>
        </p:nvCxnSpPr>
        <p:spPr>
          <a:xfrm flipV="1">
            <a:off x="3733800" y="2286000"/>
            <a:ext cx="0" cy="91738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1987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repeatCount="indefinite"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right)">
                                      <p:cBhvr>
                                        <p:cTn id="7" dur="20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repeatCount="indefinite" fill="hold" grpId="0" nodeType="clickEffect">
                                  <p:stCondLst>
                                    <p:cond delay="1000"/>
                                  </p:stCondLst>
                                  <p:childTnLst>
                                    <p:set>
                                      <p:cBhvr>
                                        <p:cTn id="11" dur="1" fill="hold">
                                          <p:stCondLst>
                                            <p:cond delay="0"/>
                                          </p:stCondLst>
                                        </p:cTn>
                                        <p:tgtEl>
                                          <p:spTgt spid="29"/>
                                        </p:tgtEl>
                                        <p:attrNameLst>
                                          <p:attrName>style.visibility</p:attrName>
                                        </p:attrNameLst>
                                      </p:cBhvr>
                                      <p:to>
                                        <p:strVal val="visible"/>
                                      </p:to>
                                    </p:set>
                                    <p:animEffect transition="in" filter="wipe(right)">
                                      <p:cBhvr>
                                        <p:cTn id="12" dur="20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835925" y="76200"/>
            <a:ext cx="7200000" cy="576000"/>
          </a:xfrm>
          <a:prstGeom prst="rect">
            <a:avLst/>
          </a:prstGeom>
        </p:spPr>
        <p:txBody>
          <a:bodyPr>
            <a:normAutofit fontScale="8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742950" indent="-742950">
              <a:buFont typeface="+mj-lt"/>
              <a:buAutoNum type="arabicPeriod" startAt="2"/>
            </a:pPr>
            <a:r>
              <a:rPr lang="en-IN" dirty="0">
                <a:solidFill>
                  <a:schemeClr val="accent2"/>
                </a:solidFill>
              </a:rPr>
              <a:t>Experimental Setup</a:t>
            </a:r>
          </a:p>
        </p:txBody>
      </p:sp>
      <p:sp>
        <p:nvSpPr>
          <p:cNvPr id="11" name="Rectangle 2"/>
          <p:cNvSpPr>
            <a:spLocks noChangeArrowheads="1"/>
          </p:cNvSpPr>
          <p:nvPr/>
        </p:nvSpPr>
        <p:spPr bwMode="auto">
          <a:xfrm>
            <a:off x="0" y="0"/>
            <a:ext cx="9144000" cy="733425"/>
          </a:xfrm>
          <a:prstGeom prst="rect">
            <a:avLst/>
          </a:prstGeom>
          <a:gradFill rotWithShape="1">
            <a:gsLst>
              <a:gs pos="0">
                <a:srgbClr val="99CCFF"/>
              </a:gs>
              <a:gs pos="50000">
                <a:schemeClr val="bg1"/>
              </a:gs>
              <a:gs pos="100000">
                <a:srgbClr val="99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200" b="1" dirty="0">
                <a:latin typeface="Times New Roman" panose="02020603050405020304" pitchFamily="18" charset="0"/>
                <a:cs typeface="Times New Roman" panose="02020603050405020304" pitchFamily="18" charset="0"/>
              </a:rPr>
              <a:t>Experimental setup</a:t>
            </a:r>
            <a:endParaRPr lang="en-IN" sz="3200"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287" y="1066800"/>
            <a:ext cx="6693713" cy="4261862"/>
          </a:xfrm>
          <a:prstGeom prst="rect">
            <a:avLst/>
          </a:prstGeom>
        </p:spPr>
      </p:pic>
      <p:cxnSp>
        <p:nvCxnSpPr>
          <p:cNvPr id="12" name="Straight Arrow Connector 11"/>
          <p:cNvCxnSpPr/>
          <p:nvPr/>
        </p:nvCxnSpPr>
        <p:spPr>
          <a:xfrm>
            <a:off x="1066800" y="1028700"/>
            <a:ext cx="4953000" cy="0"/>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124200" y="733425"/>
            <a:ext cx="990600" cy="369332"/>
          </a:xfrm>
          <a:prstGeom prst="rect">
            <a:avLst/>
          </a:prstGeom>
          <a:noFill/>
        </p:spPr>
        <p:txBody>
          <a:bodyPr wrap="square" rtlCol="0">
            <a:spAutoFit/>
          </a:bodyPr>
          <a:lstStyle/>
          <a:p>
            <a:r>
              <a:rPr lang="en-IN" dirty="0">
                <a:solidFill>
                  <a:srgbClr val="FF0000"/>
                </a:solidFill>
                <a:latin typeface="Times New Roman" panose="02020603050405020304" pitchFamily="18" charset="0"/>
                <a:cs typeface="Times New Roman" panose="02020603050405020304" pitchFamily="18" charset="0"/>
              </a:rPr>
              <a:t>300 cm</a:t>
            </a:r>
          </a:p>
        </p:txBody>
      </p:sp>
      <p:cxnSp>
        <p:nvCxnSpPr>
          <p:cNvPr id="18" name="Straight Arrow Connector 17"/>
          <p:cNvCxnSpPr/>
          <p:nvPr/>
        </p:nvCxnSpPr>
        <p:spPr>
          <a:xfrm>
            <a:off x="609600" y="1600200"/>
            <a:ext cx="0" cy="2209800"/>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rot="16200000">
            <a:off x="-32666" y="2520434"/>
            <a:ext cx="891866" cy="369332"/>
          </a:xfrm>
          <a:prstGeom prst="rect">
            <a:avLst/>
          </a:prstGeom>
          <a:noFill/>
        </p:spPr>
        <p:txBody>
          <a:bodyPr wrap="square" rtlCol="0">
            <a:spAutoFit/>
          </a:bodyPr>
          <a:lstStyle/>
          <a:p>
            <a:r>
              <a:rPr lang="en-IN" dirty="0">
                <a:solidFill>
                  <a:srgbClr val="FF0000"/>
                </a:solidFill>
                <a:latin typeface="Times New Roman" panose="02020603050405020304" pitchFamily="18" charset="0"/>
                <a:cs typeface="Times New Roman" panose="02020603050405020304" pitchFamily="18" charset="0"/>
              </a:rPr>
              <a:t>200 cm</a:t>
            </a:r>
          </a:p>
        </p:txBody>
      </p:sp>
      <p:cxnSp>
        <p:nvCxnSpPr>
          <p:cNvPr id="5" name="Straight Connector 4"/>
          <p:cNvCxnSpPr/>
          <p:nvPr/>
        </p:nvCxnSpPr>
        <p:spPr>
          <a:xfrm flipH="1">
            <a:off x="174934" y="1600200"/>
            <a:ext cx="2720666"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327334" y="3810000"/>
            <a:ext cx="2720666"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1066800" y="918092"/>
            <a:ext cx="0" cy="178700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6019800" y="1032392"/>
            <a:ext cx="0" cy="1710808"/>
          </a:xfrm>
          <a:prstGeom prst="line">
            <a:avLst/>
          </a:prstGeom>
          <a:ln>
            <a:prstDash val="dash"/>
          </a:ln>
        </p:spPr>
        <p:style>
          <a:lnRef idx="1">
            <a:schemeClr val="accent1"/>
          </a:lnRef>
          <a:fillRef idx="0">
            <a:schemeClr val="accent1"/>
          </a:fillRef>
          <a:effectRef idx="0">
            <a:schemeClr val="accent1"/>
          </a:effectRef>
          <a:fontRef idx="minor">
            <a:schemeClr val="tx1"/>
          </a:fontRef>
        </p:style>
      </p:cxn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553200" y="1525144"/>
            <a:ext cx="2513456" cy="2513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urved Right Arrow 1"/>
          <p:cNvSpPr/>
          <p:nvPr/>
        </p:nvSpPr>
        <p:spPr>
          <a:xfrm rot="16200000" flipH="1">
            <a:off x="6099072" y="-203686"/>
            <a:ext cx="984457" cy="3429000"/>
          </a:xfrm>
          <a:prstGeom prst="curvedRightArrow">
            <a:avLst>
              <a:gd name="adj1" fmla="val 18415"/>
              <a:gd name="adj2" fmla="val 35847"/>
              <a:gd name="adj3" fmla="val 25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8" name="TextBox 7"/>
          <p:cNvSpPr txBox="1"/>
          <p:nvPr/>
        </p:nvSpPr>
        <p:spPr>
          <a:xfrm>
            <a:off x="7487092" y="3469022"/>
            <a:ext cx="1199707" cy="369332"/>
          </a:xfrm>
          <a:prstGeom prst="rect">
            <a:avLst/>
          </a:prstGeom>
          <a:noFill/>
        </p:spPr>
        <p:txBody>
          <a:bodyPr wrap="square" rtlCol="0">
            <a:spAutoFit/>
          </a:bodyPr>
          <a:lstStyle/>
          <a:p>
            <a:r>
              <a:rPr lang="en-IN" dirty="0"/>
              <a:t>1300 mm</a:t>
            </a:r>
          </a:p>
        </p:txBody>
      </p:sp>
      <p:sp>
        <p:nvSpPr>
          <p:cNvPr id="21" name="TextBox 20"/>
          <p:cNvSpPr txBox="1"/>
          <p:nvPr/>
        </p:nvSpPr>
        <p:spPr>
          <a:xfrm rot="16200000">
            <a:off x="6149680" y="2396388"/>
            <a:ext cx="1199707" cy="369332"/>
          </a:xfrm>
          <a:prstGeom prst="rect">
            <a:avLst/>
          </a:prstGeom>
          <a:noFill/>
        </p:spPr>
        <p:txBody>
          <a:bodyPr wrap="square" rtlCol="0">
            <a:spAutoFit/>
          </a:bodyPr>
          <a:lstStyle/>
          <a:p>
            <a:r>
              <a:rPr lang="en-IN" dirty="0"/>
              <a:t>900 mm</a:t>
            </a:r>
          </a:p>
        </p:txBody>
      </p:sp>
      <p:sp>
        <p:nvSpPr>
          <p:cNvPr id="22" name="Flowchart: Process 21"/>
          <p:cNvSpPr/>
          <p:nvPr/>
        </p:nvSpPr>
        <p:spPr>
          <a:xfrm>
            <a:off x="3657600" y="1600200"/>
            <a:ext cx="136322" cy="2209800"/>
          </a:xfrm>
          <a:prstGeom prst="flowChartProcess">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TextBox 22"/>
          <p:cNvSpPr txBox="1"/>
          <p:nvPr/>
        </p:nvSpPr>
        <p:spPr>
          <a:xfrm>
            <a:off x="3733800" y="2907268"/>
            <a:ext cx="685800" cy="369332"/>
          </a:xfrm>
          <a:prstGeom prst="rect">
            <a:avLst/>
          </a:prstGeom>
          <a:noFill/>
        </p:spPr>
        <p:txBody>
          <a:bodyPr wrap="square" rtlCol="0">
            <a:spAutoFit/>
          </a:bodyPr>
          <a:lstStyle/>
          <a:p>
            <a:r>
              <a:rPr lang="en-IN" b="1" dirty="0">
                <a:solidFill>
                  <a:srgbClr val="FF0000"/>
                </a:solidFill>
              </a:rPr>
              <a:t>EEF</a:t>
            </a:r>
          </a:p>
        </p:txBody>
      </p:sp>
      <p:sp>
        <p:nvSpPr>
          <p:cNvPr id="10" name="TextBox 9"/>
          <p:cNvSpPr txBox="1"/>
          <p:nvPr/>
        </p:nvSpPr>
        <p:spPr>
          <a:xfrm>
            <a:off x="3892143" y="1669670"/>
            <a:ext cx="832257" cy="369332"/>
          </a:xfrm>
          <a:prstGeom prst="rect">
            <a:avLst/>
          </a:prstGeom>
          <a:noFill/>
        </p:spPr>
        <p:txBody>
          <a:bodyPr wrap="square" rtlCol="0">
            <a:spAutoFit/>
          </a:bodyPr>
          <a:lstStyle/>
          <a:p>
            <a:r>
              <a:rPr lang="en-IN" b="1" dirty="0"/>
              <a:t>Source</a:t>
            </a:r>
          </a:p>
        </p:txBody>
      </p:sp>
      <p:sp>
        <p:nvSpPr>
          <p:cNvPr id="24" name="TextBox 23"/>
          <p:cNvSpPr txBox="1"/>
          <p:nvPr/>
        </p:nvSpPr>
        <p:spPr>
          <a:xfrm>
            <a:off x="2479471" y="1703130"/>
            <a:ext cx="832257" cy="369332"/>
          </a:xfrm>
          <a:prstGeom prst="rect">
            <a:avLst/>
          </a:prstGeom>
          <a:noFill/>
        </p:spPr>
        <p:txBody>
          <a:bodyPr wrap="square" rtlCol="0">
            <a:spAutoFit/>
          </a:bodyPr>
          <a:lstStyle/>
          <a:p>
            <a:r>
              <a:rPr lang="en-IN" b="1" dirty="0"/>
              <a:t>Target</a:t>
            </a:r>
          </a:p>
        </p:txBody>
      </p:sp>
      <p:sp>
        <p:nvSpPr>
          <p:cNvPr id="28" name="Flowchart: Process 27"/>
          <p:cNvSpPr/>
          <p:nvPr/>
        </p:nvSpPr>
        <p:spPr>
          <a:xfrm>
            <a:off x="3657600" y="1600200"/>
            <a:ext cx="1066800" cy="2196000"/>
          </a:xfrm>
          <a:prstGeom prst="flowChartProcess">
            <a:avLst/>
          </a:prstGeom>
          <a:solidFill>
            <a:srgbClr val="CC66FF">
              <a:alpha val="43000"/>
            </a:srgb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n>
                <a:solidFill>
                  <a:srgbClr val="0066FF"/>
                </a:solidFill>
              </a:ln>
            </a:endParaRPr>
          </a:p>
        </p:txBody>
      </p:sp>
      <p:sp>
        <p:nvSpPr>
          <p:cNvPr id="29" name="Flowchart: Process 28"/>
          <p:cNvSpPr/>
          <p:nvPr/>
        </p:nvSpPr>
        <p:spPr>
          <a:xfrm>
            <a:off x="1905000" y="1600200"/>
            <a:ext cx="1888922" cy="2196000"/>
          </a:xfrm>
          <a:prstGeom prst="flowChartProcess">
            <a:avLst/>
          </a:prstGeom>
          <a:solidFill>
            <a:srgbClr val="CC66FF">
              <a:alpha val="24000"/>
            </a:srgb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n>
                <a:solidFill>
                  <a:schemeClr val="tx1"/>
                </a:solidFill>
                <a:prstDash val="sysDash"/>
              </a:ln>
            </a:endParaRPr>
          </a:p>
        </p:txBody>
      </p:sp>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0097" y="4360169"/>
            <a:ext cx="3127103" cy="2377432"/>
          </a:xfrm>
          <a:prstGeom prst="rect">
            <a:avLst/>
          </a:prstGeom>
        </p:spPr>
      </p:pic>
      <p:sp>
        <p:nvSpPr>
          <p:cNvPr id="30" name="Slide Number Placeholder 29">
            <a:extLst>
              <a:ext uri="{FF2B5EF4-FFF2-40B4-BE49-F238E27FC236}">
                <a16:creationId xmlns:a16="http://schemas.microsoft.com/office/drawing/2014/main" id="{13DFC685-B0E1-418F-A16F-6506E6F7D7F5}"/>
              </a:ext>
            </a:extLst>
          </p:cNvPr>
          <p:cNvSpPr>
            <a:spLocks noGrp="1"/>
          </p:cNvSpPr>
          <p:nvPr>
            <p:ph type="sldNum" sz="quarter" idx="12"/>
          </p:nvPr>
        </p:nvSpPr>
        <p:spPr/>
        <p:txBody>
          <a:bodyPr/>
          <a:lstStyle/>
          <a:p>
            <a:fld id="{B6F15528-21DE-4FAA-801E-634DDDAF4B2B}" type="slidenum">
              <a:rPr lang="en-US" smtClean="0"/>
              <a:pPr/>
              <a:t>17</a:t>
            </a:fld>
            <a:endParaRPr lang="en-US"/>
          </a:p>
        </p:txBody>
      </p:sp>
      <p:pic>
        <p:nvPicPr>
          <p:cNvPr id="34" name="Picture 33">
            <a:extLst>
              <a:ext uri="{FF2B5EF4-FFF2-40B4-BE49-F238E27FC236}">
                <a16:creationId xmlns:a16="http://schemas.microsoft.com/office/drawing/2014/main" id="{3EC3F956-67E0-496F-B640-820EDE65BF5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838200" cy="752285"/>
          </a:xfrm>
          <a:prstGeom prst="rect">
            <a:avLst/>
          </a:prstGeom>
        </p:spPr>
      </p:pic>
      <mc:AlternateContent xmlns:mc="http://schemas.openxmlformats.org/markup-compatibility/2006" xmlns:a14="http://schemas.microsoft.com/office/drawing/2010/main">
        <mc:Choice Requires="a14">
          <p:graphicFrame>
            <p:nvGraphicFramePr>
              <p:cNvPr id="31" name="Table 30">
                <a:extLst>
                  <a:ext uri="{FF2B5EF4-FFF2-40B4-BE49-F238E27FC236}">
                    <a16:creationId xmlns:a16="http://schemas.microsoft.com/office/drawing/2014/main" id="{9348C4C2-4235-4A2A-9A5F-B2D4F2056EE9}"/>
                  </a:ext>
                </a:extLst>
              </p:cNvPr>
              <p:cNvGraphicFramePr>
                <a:graphicFrameLocks noGrp="1"/>
              </p:cNvGraphicFramePr>
              <p:nvPr>
                <p:extLst>
                  <p:ext uri="{D42A27DB-BD31-4B8C-83A1-F6EECF244321}">
                    <p14:modId xmlns:p14="http://schemas.microsoft.com/office/powerpoint/2010/main" val="2241959351"/>
                  </p:ext>
                </p:extLst>
              </p:nvPr>
            </p:nvGraphicFramePr>
            <p:xfrm>
              <a:off x="4876800" y="4790760"/>
              <a:ext cx="4239779" cy="2007758"/>
            </p:xfrm>
            <a:graphic>
              <a:graphicData uri="http://schemas.openxmlformats.org/drawingml/2006/table">
                <a:tbl>
                  <a:tblPr firstRow="1" bandRow="1">
                    <a:tableStyleId>{5940675A-B579-460E-94D1-54222C63F5DA}</a:tableStyleId>
                  </a:tblPr>
                  <a:tblGrid>
                    <a:gridCol w="2838201">
                      <a:extLst>
                        <a:ext uri="{9D8B030D-6E8A-4147-A177-3AD203B41FA5}">
                          <a16:colId xmlns:a16="http://schemas.microsoft.com/office/drawing/2014/main" val="20000"/>
                        </a:ext>
                      </a:extLst>
                    </a:gridCol>
                    <a:gridCol w="1401578">
                      <a:extLst>
                        <a:ext uri="{9D8B030D-6E8A-4147-A177-3AD203B41FA5}">
                          <a16:colId xmlns:a16="http://schemas.microsoft.com/office/drawing/2014/main" val="20001"/>
                        </a:ext>
                      </a:extLst>
                    </a:gridCol>
                  </a:tblGrid>
                  <a:tr h="396064">
                    <a:tc>
                      <a:txBody>
                        <a:bodyPr/>
                        <a:lstStyle/>
                        <a:p>
                          <a:r>
                            <a:rPr lang="en-IN" sz="1600" dirty="0">
                              <a:solidFill>
                                <a:schemeClr val="tx1"/>
                              </a:solidFill>
                            </a:rPr>
                            <a:t>Applied magnetic field,  </a:t>
                          </a:r>
                          <a:r>
                            <a:rPr lang="en-IN" sz="1600" dirty="0" err="1">
                              <a:solidFill>
                                <a:schemeClr val="tx1"/>
                              </a:solidFill>
                            </a:rPr>
                            <a:t>B</a:t>
                          </a:r>
                          <a:r>
                            <a:rPr lang="en-IN" sz="1600" baseline="-40000" dirty="0" err="1">
                              <a:solidFill>
                                <a:schemeClr val="tx1"/>
                              </a:solidFill>
                            </a:rPr>
                            <a:t>z</a:t>
                          </a:r>
                          <a:endParaRPr lang="en-IN" sz="1600" b="1" dirty="0">
                            <a:solidFill>
                              <a:schemeClr val="tx1"/>
                            </a:solidFill>
                          </a:endParaRPr>
                        </a:p>
                      </a:txBody>
                      <a:tcPr>
                        <a:solidFill>
                          <a:schemeClr val="bg1"/>
                        </a:solidFill>
                      </a:tcPr>
                    </a:tc>
                    <a:tc>
                      <a:txBody>
                        <a:bodyPr/>
                        <a:lstStyle/>
                        <a:p>
                          <a:r>
                            <a:rPr lang="en-IN" sz="1600" dirty="0">
                              <a:solidFill>
                                <a:srgbClr val="0000FF"/>
                              </a:solidFill>
                            </a:rPr>
                            <a:t>6.0  G</a:t>
                          </a:r>
                          <a:endParaRPr lang="en-IN" sz="1600" b="1" dirty="0">
                            <a:solidFill>
                              <a:srgbClr val="0000FF"/>
                            </a:solidFill>
                          </a:endParaRPr>
                        </a:p>
                      </a:txBody>
                      <a:tcPr>
                        <a:solidFill>
                          <a:schemeClr val="bg1"/>
                        </a:solidFill>
                      </a:tcPr>
                    </a:tc>
                    <a:extLst>
                      <a:ext uri="{0D108BD9-81ED-4DB2-BD59-A6C34878D82A}">
                        <a16:rowId xmlns:a16="http://schemas.microsoft.com/office/drawing/2014/main" val="10001"/>
                      </a:ext>
                    </a:extLst>
                  </a:tr>
                  <a:tr h="318366">
                    <a:tc>
                      <a:txBody>
                        <a:bodyPr/>
                        <a:lstStyle/>
                        <a:p>
                          <a:r>
                            <a:rPr lang="en-IN" sz="1600" dirty="0">
                              <a:solidFill>
                                <a:schemeClr val="tx1"/>
                              </a:solidFill>
                            </a:rPr>
                            <a:t>EEF magnetic field, B</a:t>
                          </a:r>
                          <a:r>
                            <a:rPr lang="en-IN" sz="1600" baseline="-40000" dirty="0">
                              <a:solidFill>
                                <a:schemeClr val="tx1"/>
                              </a:solidFill>
                            </a:rPr>
                            <a:t>EEF</a:t>
                          </a:r>
                          <a:endParaRPr lang="en-IN" sz="1600" b="1" dirty="0">
                            <a:solidFill>
                              <a:schemeClr val="tx1"/>
                            </a:solidFill>
                          </a:endParaRPr>
                        </a:p>
                      </a:txBody>
                      <a:tcPr>
                        <a:solidFill>
                          <a:schemeClr val="bg1"/>
                        </a:solidFill>
                      </a:tcPr>
                    </a:tc>
                    <a:tc>
                      <a:txBody>
                        <a:bodyPr/>
                        <a:lstStyle/>
                        <a:p>
                          <a:r>
                            <a:rPr lang="en-IN" sz="1600" dirty="0">
                              <a:solidFill>
                                <a:srgbClr val="0000FF"/>
                              </a:solidFill>
                            </a:rPr>
                            <a:t>160 G</a:t>
                          </a:r>
                          <a:endParaRPr lang="en-IN" sz="1600" b="1" dirty="0">
                            <a:solidFill>
                              <a:srgbClr val="0000FF"/>
                            </a:solidFill>
                          </a:endParaRPr>
                        </a:p>
                      </a:txBody>
                      <a:tcPr>
                        <a:solidFill>
                          <a:schemeClr val="bg1"/>
                        </a:solidFill>
                      </a:tcPr>
                    </a:tc>
                    <a:extLst>
                      <a:ext uri="{0D108BD9-81ED-4DB2-BD59-A6C34878D82A}">
                        <a16:rowId xmlns:a16="http://schemas.microsoft.com/office/drawing/2014/main" val="10002"/>
                      </a:ext>
                    </a:extLst>
                  </a:tr>
                  <a:tr h="318366">
                    <a:tc>
                      <a:txBody>
                        <a:bodyPr/>
                        <a:lstStyle/>
                        <a:p>
                          <a:r>
                            <a:rPr lang="en-IN" sz="1600" dirty="0">
                              <a:solidFill>
                                <a:schemeClr val="tx1"/>
                              </a:solidFill>
                            </a:rPr>
                            <a:t>Discharge current,</a:t>
                          </a:r>
                          <a:r>
                            <a:rPr lang="en-IN" sz="1600" baseline="0" dirty="0">
                              <a:solidFill>
                                <a:schemeClr val="tx1"/>
                              </a:solidFill>
                            </a:rPr>
                            <a:t> I</a:t>
                          </a:r>
                          <a:r>
                            <a:rPr lang="en-IN" sz="1600" baseline="-40000" dirty="0">
                              <a:solidFill>
                                <a:schemeClr val="tx1"/>
                              </a:solidFill>
                            </a:rPr>
                            <a:t>D </a:t>
                          </a:r>
                          <a:r>
                            <a:rPr lang="en-IN" sz="1600" baseline="0" dirty="0">
                              <a:solidFill>
                                <a:schemeClr val="tx1"/>
                              </a:solidFill>
                            </a:rPr>
                            <a:t> </a:t>
                          </a:r>
                          <a:endParaRPr lang="en-IN" sz="1600" b="1" baseline="-40000" dirty="0">
                            <a:solidFill>
                              <a:schemeClr val="tx1"/>
                            </a:solidFill>
                          </a:endParaRPr>
                        </a:p>
                      </a:txBody>
                      <a:tcPr>
                        <a:solidFill>
                          <a:schemeClr val="bg1"/>
                        </a:solidFill>
                      </a:tcPr>
                    </a:tc>
                    <a:tc>
                      <a:txBody>
                        <a:bodyPr/>
                        <a:lstStyle/>
                        <a:p>
                          <a14:m>
                            <m:oMath xmlns:m="http://schemas.openxmlformats.org/officeDocument/2006/math">
                              <m:r>
                                <a:rPr lang="en-US" sz="1600" smtClean="0">
                                  <a:solidFill>
                                    <a:srgbClr val="0000FF"/>
                                  </a:solidFill>
                                  <a:latin typeface="Cambria Math"/>
                                </a:rPr>
                                <m:t>∼</m:t>
                              </m:r>
                            </m:oMath>
                          </a14:m>
                          <a:r>
                            <a:rPr lang="en-US" sz="1600" dirty="0">
                              <a:solidFill>
                                <a:srgbClr val="0000FF"/>
                              </a:solidFill>
                            </a:rPr>
                            <a:t>150-400 A</a:t>
                          </a:r>
                          <a:endParaRPr lang="en-IN" sz="1600" b="1" dirty="0">
                            <a:solidFill>
                              <a:srgbClr val="0000FF"/>
                            </a:solidFill>
                          </a:endParaRPr>
                        </a:p>
                      </a:txBody>
                      <a:tcPr>
                        <a:solidFill>
                          <a:schemeClr val="bg1"/>
                        </a:solidFill>
                      </a:tcPr>
                    </a:tc>
                    <a:extLst>
                      <a:ext uri="{0D108BD9-81ED-4DB2-BD59-A6C34878D82A}">
                        <a16:rowId xmlns:a16="http://schemas.microsoft.com/office/drawing/2014/main" val="10004"/>
                      </a:ext>
                    </a:extLst>
                  </a:tr>
                  <a:tr h="339107">
                    <a:tc>
                      <a:txBody>
                        <a:bodyPr/>
                        <a:lstStyle/>
                        <a:p>
                          <a:r>
                            <a:rPr lang="en-IN" sz="1600" dirty="0">
                              <a:solidFill>
                                <a:schemeClr val="tx1"/>
                              </a:solidFill>
                            </a:rPr>
                            <a:t>Pulse duration </a:t>
                          </a:r>
                          <a14:m>
                            <m:oMath xmlns:m="http://schemas.openxmlformats.org/officeDocument/2006/math">
                              <m:r>
                                <a:rPr lang="en-IN" sz="1600" smtClean="0">
                                  <a:solidFill>
                                    <a:schemeClr val="tx1"/>
                                  </a:solidFill>
                                  <a:latin typeface="Cambria Math"/>
                                </a:rPr>
                                <m:t>𝚫</m:t>
                              </m:r>
                              <m:sSub>
                                <m:sSubPr>
                                  <m:ctrlPr>
                                    <a:rPr lang="en-IN" sz="1600" i="1" smtClean="0">
                                      <a:solidFill>
                                        <a:schemeClr val="tx1"/>
                                      </a:solidFill>
                                      <a:latin typeface="Cambria Math" panose="02040503050406030204" pitchFamily="18" charset="0"/>
                                    </a:rPr>
                                  </m:ctrlPr>
                                </m:sSubPr>
                                <m:e>
                                  <m:r>
                                    <a:rPr lang="en-IN" sz="1600" smtClean="0">
                                      <a:solidFill>
                                        <a:schemeClr val="tx1"/>
                                      </a:solidFill>
                                      <a:latin typeface="Cambria Math"/>
                                    </a:rPr>
                                    <m:t>𝐭</m:t>
                                  </m:r>
                                </m:e>
                                <m:sub>
                                  <m:r>
                                    <a:rPr lang="en-IN" sz="1600" smtClean="0">
                                      <a:solidFill>
                                        <a:schemeClr val="tx1"/>
                                      </a:solidFill>
                                      <a:latin typeface="Cambria Math"/>
                                    </a:rPr>
                                    <m:t>𝐩𝐮𝐥𝐬𝐞</m:t>
                                  </m:r>
                                </m:sub>
                              </m:sSub>
                            </m:oMath>
                          </a14:m>
                          <a:endParaRPr lang="en-IN" sz="1600" b="1" dirty="0">
                            <a:solidFill>
                              <a:schemeClr val="tx1"/>
                            </a:solidFill>
                          </a:endParaRPr>
                        </a:p>
                      </a:txBody>
                      <a:tcPr>
                        <a:solidFill>
                          <a:schemeClr val="bg1"/>
                        </a:solidFill>
                      </a:tcPr>
                    </a:tc>
                    <a:tc>
                      <a:txBody>
                        <a:bodyPr/>
                        <a:lstStyle/>
                        <a:p>
                          <a:r>
                            <a:rPr lang="en-IN" sz="1600" b="1" dirty="0">
                              <a:solidFill>
                                <a:srgbClr val="0000FF"/>
                              </a:solidFill>
                            </a:rPr>
                            <a:t>9.2 </a:t>
                          </a:r>
                          <a:r>
                            <a:rPr lang="en-IN" sz="1600" b="1" dirty="0" err="1">
                              <a:solidFill>
                                <a:srgbClr val="0000FF"/>
                              </a:solidFill>
                            </a:rPr>
                            <a:t>ms</a:t>
                          </a:r>
                          <a:endParaRPr lang="en-IN" sz="1600" b="1" dirty="0">
                            <a:solidFill>
                              <a:srgbClr val="0000FF"/>
                            </a:solidFill>
                          </a:endParaRPr>
                        </a:p>
                      </a:txBody>
                      <a:tcPr>
                        <a:solidFill>
                          <a:schemeClr val="bg1"/>
                        </a:solidFill>
                      </a:tcPr>
                    </a:tc>
                    <a:extLst>
                      <a:ext uri="{0D108BD9-81ED-4DB2-BD59-A6C34878D82A}">
                        <a16:rowId xmlns:a16="http://schemas.microsoft.com/office/drawing/2014/main" val="10005"/>
                      </a:ext>
                    </a:extLst>
                  </a:tr>
                  <a:tr h="570646">
                    <a:tc>
                      <a:txBody>
                        <a:bodyPr/>
                        <a:lstStyle/>
                        <a:p>
                          <a:r>
                            <a:rPr lang="en-IN" sz="1600" dirty="0">
                              <a:solidFill>
                                <a:schemeClr val="tx1"/>
                              </a:solidFill>
                            </a:rPr>
                            <a:t>Neutral Pressure, </a:t>
                          </a:r>
                          <a:r>
                            <a:rPr lang="en-IN" sz="1600" dirty="0" err="1">
                              <a:solidFill>
                                <a:schemeClr val="tx1"/>
                              </a:solidFill>
                            </a:rPr>
                            <a:t>P</a:t>
                          </a:r>
                          <a:r>
                            <a:rPr lang="en-IN" sz="1600" baseline="-40000" dirty="0" err="1">
                              <a:solidFill>
                                <a:schemeClr val="tx1"/>
                              </a:solidFill>
                            </a:rPr>
                            <a:t>Ar</a:t>
                          </a:r>
                          <a:endParaRPr lang="en-IN" sz="1600" b="1" baseline="-40000" dirty="0">
                            <a:solidFill>
                              <a:schemeClr val="tx1"/>
                            </a:solidFill>
                          </a:endParaRP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dirty="0">
                              <a:solidFill>
                                <a:srgbClr val="0000FF"/>
                              </a:solidFill>
                            </a:rPr>
                            <a:t>4</a:t>
                          </a:r>
                          <a14:m>
                            <m:oMath xmlns:m="http://schemas.openxmlformats.org/officeDocument/2006/math">
                              <m:r>
                                <a:rPr lang="en-IN" sz="1600" smtClean="0">
                                  <a:solidFill>
                                    <a:srgbClr val="0000FF"/>
                                  </a:solidFill>
                                  <a:latin typeface="Cambria Math"/>
                                </a:rPr>
                                <m:t>×</m:t>
                              </m:r>
                              <m:sSup>
                                <m:sSupPr>
                                  <m:ctrlPr>
                                    <a:rPr lang="en-IN" sz="1600" i="1" smtClean="0">
                                      <a:solidFill>
                                        <a:srgbClr val="0000FF"/>
                                      </a:solidFill>
                                      <a:latin typeface="Cambria Math" panose="02040503050406030204" pitchFamily="18" charset="0"/>
                                    </a:rPr>
                                  </m:ctrlPr>
                                </m:sSupPr>
                                <m:e>
                                  <m:r>
                                    <a:rPr lang="en-IN" sz="1600" smtClean="0">
                                      <a:solidFill>
                                        <a:srgbClr val="0000FF"/>
                                      </a:solidFill>
                                      <a:latin typeface="Cambria Math"/>
                                    </a:rPr>
                                    <m:t>𝟏𝟎</m:t>
                                  </m:r>
                                </m:e>
                                <m:sup>
                                  <m:r>
                                    <a:rPr lang="en-IN" sz="1600" smtClean="0">
                                      <a:solidFill>
                                        <a:srgbClr val="0000FF"/>
                                      </a:solidFill>
                                      <a:latin typeface="Cambria Math"/>
                                    </a:rPr>
                                    <m:t>−</m:t>
                                  </m:r>
                                  <m:r>
                                    <a:rPr lang="en-IN" sz="1600" smtClean="0">
                                      <a:solidFill>
                                        <a:srgbClr val="0000FF"/>
                                      </a:solidFill>
                                      <a:latin typeface="Cambria Math"/>
                                    </a:rPr>
                                    <m:t>𝟒</m:t>
                                  </m:r>
                                </m:sup>
                              </m:sSup>
                            </m:oMath>
                          </a14:m>
                          <a:r>
                            <a:rPr lang="en-IN" sz="1600" b="1" dirty="0">
                              <a:solidFill>
                                <a:srgbClr val="0000FF"/>
                              </a:solidFill>
                            </a:rPr>
                            <a:t> </a:t>
                          </a:r>
                          <a:r>
                            <a:rPr lang="en-IN" sz="1600" baseline="0" dirty="0">
                              <a:solidFill>
                                <a:srgbClr val="0000FF"/>
                              </a:solidFill>
                            </a:rPr>
                            <a:t>(mbar)</a:t>
                          </a:r>
                          <a:endParaRPr lang="en-IN" sz="1600" b="1" dirty="0">
                            <a:solidFill>
                              <a:srgbClr val="0000FF"/>
                            </a:solidFill>
                          </a:endParaRPr>
                        </a:p>
                      </a:txBody>
                      <a:tcPr>
                        <a:solidFill>
                          <a:schemeClr val="bg1"/>
                        </a:solidFill>
                      </a:tcPr>
                    </a:tc>
                    <a:extLst>
                      <a:ext uri="{0D108BD9-81ED-4DB2-BD59-A6C34878D82A}">
                        <a16:rowId xmlns:a16="http://schemas.microsoft.com/office/drawing/2014/main" val="10006"/>
                      </a:ext>
                    </a:extLst>
                  </a:tr>
                </a:tbl>
              </a:graphicData>
            </a:graphic>
          </p:graphicFrame>
        </mc:Choice>
        <mc:Fallback xmlns="">
          <p:graphicFrame>
            <p:nvGraphicFramePr>
              <p:cNvPr id="31" name="Table 30">
                <a:extLst>
                  <a:ext uri="{FF2B5EF4-FFF2-40B4-BE49-F238E27FC236}">
                    <a16:creationId xmlns:a16="http://schemas.microsoft.com/office/drawing/2014/main" id="{9348C4C2-4235-4A2A-9A5F-B2D4F2056EE9}"/>
                  </a:ext>
                </a:extLst>
              </p:cNvPr>
              <p:cNvGraphicFramePr>
                <a:graphicFrameLocks noGrp="1"/>
              </p:cNvGraphicFramePr>
              <p:nvPr>
                <p:extLst>
                  <p:ext uri="{D42A27DB-BD31-4B8C-83A1-F6EECF244321}">
                    <p14:modId xmlns:p14="http://schemas.microsoft.com/office/powerpoint/2010/main" val="2241959351"/>
                  </p:ext>
                </p:extLst>
              </p:nvPr>
            </p:nvGraphicFramePr>
            <p:xfrm>
              <a:off x="4876800" y="4790760"/>
              <a:ext cx="4239779" cy="2007758"/>
            </p:xfrm>
            <a:graphic>
              <a:graphicData uri="http://schemas.openxmlformats.org/drawingml/2006/table">
                <a:tbl>
                  <a:tblPr firstRow="1" bandRow="1">
                    <a:tableStyleId>{5940675A-B579-460E-94D1-54222C63F5DA}</a:tableStyleId>
                  </a:tblPr>
                  <a:tblGrid>
                    <a:gridCol w="2838201">
                      <a:extLst>
                        <a:ext uri="{9D8B030D-6E8A-4147-A177-3AD203B41FA5}">
                          <a16:colId xmlns:a16="http://schemas.microsoft.com/office/drawing/2014/main" val="20000"/>
                        </a:ext>
                      </a:extLst>
                    </a:gridCol>
                    <a:gridCol w="1401578">
                      <a:extLst>
                        <a:ext uri="{9D8B030D-6E8A-4147-A177-3AD203B41FA5}">
                          <a16:colId xmlns:a16="http://schemas.microsoft.com/office/drawing/2014/main" val="20001"/>
                        </a:ext>
                      </a:extLst>
                    </a:gridCol>
                  </a:tblGrid>
                  <a:tr h="396064">
                    <a:tc>
                      <a:txBody>
                        <a:bodyPr/>
                        <a:lstStyle/>
                        <a:p>
                          <a:r>
                            <a:rPr lang="en-IN" sz="1600" dirty="0">
                              <a:solidFill>
                                <a:schemeClr val="tx1"/>
                              </a:solidFill>
                            </a:rPr>
                            <a:t>Applied magnetic field,  </a:t>
                          </a:r>
                          <a:r>
                            <a:rPr lang="en-IN" sz="1600" dirty="0" err="1">
                              <a:solidFill>
                                <a:schemeClr val="tx1"/>
                              </a:solidFill>
                            </a:rPr>
                            <a:t>B</a:t>
                          </a:r>
                          <a:r>
                            <a:rPr lang="en-IN" sz="1600" baseline="-40000" dirty="0" err="1">
                              <a:solidFill>
                                <a:schemeClr val="tx1"/>
                              </a:solidFill>
                            </a:rPr>
                            <a:t>z</a:t>
                          </a:r>
                          <a:endParaRPr lang="en-IN" sz="1600" b="1" dirty="0">
                            <a:solidFill>
                              <a:schemeClr val="tx1"/>
                            </a:solidFill>
                          </a:endParaRPr>
                        </a:p>
                      </a:txBody>
                      <a:tcPr>
                        <a:solidFill>
                          <a:schemeClr val="bg1"/>
                        </a:solidFill>
                      </a:tcPr>
                    </a:tc>
                    <a:tc>
                      <a:txBody>
                        <a:bodyPr/>
                        <a:lstStyle/>
                        <a:p>
                          <a:r>
                            <a:rPr lang="en-IN" sz="1600" dirty="0">
                              <a:solidFill>
                                <a:srgbClr val="0000FF"/>
                              </a:solidFill>
                            </a:rPr>
                            <a:t>6.0  G</a:t>
                          </a:r>
                          <a:endParaRPr lang="en-IN" sz="1600" b="1" dirty="0">
                            <a:solidFill>
                              <a:srgbClr val="0000FF"/>
                            </a:solidFill>
                          </a:endParaRPr>
                        </a:p>
                      </a:txBody>
                      <a:tcPr>
                        <a:solidFill>
                          <a:schemeClr val="bg1"/>
                        </a:solidFill>
                      </a:tcPr>
                    </a:tc>
                    <a:extLst>
                      <a:ext uri="{0D108BD9-81ED-4DB2-BD59-A6C34878D82A}">
                        <a16:rowId xmlns:a16="http://schemas.microsoft.com/office/drawing/2014/main" val="10001"/>
                      </a:ext>
                    </a:extLst>
                  </a:tr>
                  <a:tr h="335280">
                    <a:tc>
                      <a:txBody>
                        <a:bodyPr/>
                        <a:lstStyle/>
                        <a:p>
                          <a:r>
                            <a:rPr lang="en-IN" sz="1600" dirty="0">
                              <a:solidFill>
                                <a:schemeClr val="tx1"/>
                              </a:solidFill>
                            </a:rPr>
                            <a:t>EEF magnetic field, B</a:t>
                          </a:r>
                          <a:r>
                            <a:rPr lang="en-IN" sz="1600" baseline="-40000" dirty="0">
                              <a:solidFill>
                                <a:schemeClr val="tx1"/>
                              </a:solidFill>
                            </a:rPr>
                            <a:t>EEF</a:t>
                          </a:r>
                          <a:endParaRPr lang="en-IN" sz="1600" b="1" dirty="0">
                            <a:solidFill>
                              <a:schemeClr val="tx1"/>
                            </a:solidFill>
                          </a:endParaRPr>
                        </a:p>
                      </a:txBody>
                      <a:tcPr>
                        <a:solidFill>
                          <a:schemeClr val="bg1"/>
                        </a:solidFill>
                      </a:tcPr>
                    </a:tc>
                    <a:tc>
                      <a:txBody>
                        <a:bodyPr/>
                        <a:lstStyle/>
                        <a:p>
                          <a:r>
                            <a:rPr lang="en-IN" sz="1600" dirty="0">
                              <a:solidFill>
                                <a:srgbClr val="0000FF"/>
                              </a:solidFill>
                            </a:rPr>
                            <a:t>160 G</a:t>
                          </a:r>
                          <a:endParaRPr lang="en-IN" sz="1600" b="1" dirty="0">
                            <a:solidFill>
                              <a:srgbClr val="0000FF"/>
                            </a:solidFill>
                          </a:endParaRPr>
                        </a:p>
                      </a:txBody>
                      <a:tcPr>
                        <a:solidFill>
                          <a:schemeClr val="bg1"/>
                        </a:solidFill>
                      </a:tcPr>
                    </a:tc>
                    <a:extLst>
                      <a:ext uri="{0D108BD9-81ED-4DB2-BD59-A6C34878D82A}">
                        <a16:rowId xmlns:a16="http://schemas.microsoft.com/office/drawing/2014/main" val="10002"/>
                      </a:ext>
                    </a:extLst>
                  </a:tr>
                  <a:tr h="335280">
                    <a:tc>
                      <a:txBody>
                        <a:bodyPr/>
                        <a:lstStyle/>
                        <a:p>
                          <a:r>
                            <a:rPr lang="en-IN" sz="1600" dirty="0">
                              <a:solidFill>
                                <a:schemeClr val="tx1"/>
                              </a:solidFill>
                            </a:rPr>
                            <a:t>Discharge current,</a:t>
                          </a:r>
                          <a:r>
                            <a:rPr lang="en-IN" sz="1600" baseline="0" dirty="0">
                              <a:solidFill>
                                <a:schemeClr val="tx1"/>
                              </a:solidFill>
                            </a:rPr>
                            <a:t> I</a:t>
                          </a:r>
                          <a:r>
                            <a:rPr lang="en-IN" sz="1600" baseline="-40000" dirty="0">
                              <a:solidFill>
                                <a:schemeClr val="tx1"/>
                              </a:solidFill>
                            </a:rPr>
                            <a:t>D </a:t>
                          </a:r>
                          <a:r>
                            <a:rPr lang="en-IN" sz="1600" baseline="0" dirty="0">
                              <a:solidFill>
                                <a:schemeClr val="tx1"/>
                              </a:solidFill>
                            </a:rPr>
                            <a:t> </a:t>
                          </a:r>
                          <a:endParaRPr lang="en-IN" sz="1600" b="1" baseline="-40000" dirty="0">
                            <a:solidFill>
                              <a:schemeClr val="tx1"/>
                            </a:solidFill>
                          </a:endParaRPr>
                        </a:p>
                      </a:txBody>
                      <a:tcPr>
                        <a:solidFill>
                          <a:schemeClr val="bg1"/>
                        </a:solidFill>
                      </a:tcPr>
                    </a:tc>
                    <a:tc>
                      <a:txBody>
                        <a:bodyPr/>
                        <a:lstStyle/>
                        <a:p>
                          <a:endParaRPr lang="en-US"/>
                        </a:p>
                      </a:txBody>
                      <a:tcPr>
                        <a:blipFill>
                          <a:blip r:embed="rId7"/>
                          <a:stretch>
                            <a:fillRect l="-203478" t="-223636" r="-870" b="-303636"/>
                          </a:stretch>
                        </a:blipFill>
                      </a:tcPr>
                    </a:tc>
                    <a:extLst>
                      <a:ext uri="{0D108BD9-81ED-4DB2-BD59-A6C34878D82A}">
                        <a16:rowId xmlns:a16="http://schemas.microsoft.com/office/drawing/2014/main" val="10004"/>
                      </a:ext>
                    </a:extLst>
                  </a:tr>
                  <a:tr h="357124">
                    <a:tc>
                      <a:txBody>
                        <a:bodyPr/>
                        <a:lstStyle/>
                        <a:p>
                          <a:endParaRPr lang="en-US"/>
                        </a:p>
                      </a:txBody>
                      <a:tcPr>
                        <a:blipFill>
                          <a:blip r:embed="rId7"/>
                          <a:stretch>
                            <a:fillRect l="-429" t="-301695" r="-49785" b="-183051"/>
                          </a:stretch>
                        </a:blipFill>
                      </a:tcPr>
                    </a:tc>
                    <a:tc>
                      <a:txBody>
                        <a:bodyPr/>
                        <a:lstStyle/>
                        <a:p>
                          <a:r>
                            <a:rPr lang="en-IN" sz="1600" b="1" dirty="0">
                              <a:solidFill>
                                <a:srgbClr val="0000FF"/>
                              </a:solidFill>
                            </a:rPr>
                            <a:t>9.2 </a:t>
                          </a:r>
                          <a:r>
                            <a:rPr lang="en-IN" sz="1600" b="1" dirty="0" err="1">
                              <a:solidFill>
                                <a:srgbClr val="0000FF"/>
                              </a:solidFill>
                            </a:rPr>
                            <a:t>ms</a:t>
                          </a:r>
                          <a:endParaRPr lang="en-IN" sz="1600" b="1" dirty="0">
                            <a:solidFill>
                              <a:srgbClr val="0000FF"/>
                            </a:solidFill>
                          </a:endParaRPr>
                        </a:p>
                      </a:txBody>
                      <a:tcPr>
                        <a:solidFill>
                          <a:schemeClr val="bg1"/>
                        </a:solidFill>
                      </a:tcPr>
                    </a:tc>
                    <a:extLst>
                      <a:ext uri="{0D108BD9-81ED-4DB2-BD59-A6C34878D82A}">
                        <a16:rowId xmlns:a16="http://schemas.microsoft.com/office/drawing/2014/main" val="10005"/>
                      </a:ext>
                    </a:extLst>
                  </a:tr>
                  <a:tr h="584010">
                    <a:tc>
                      <a:txBody>
                        <a:bodyPr/>
                        <a:lstStyle/>
                        <a:p>
                          <a:r>
                            <a:rPr lang="en-IN" sz="1600" dirty="0">
                              <a:solidFill>
                                <a:schemeClr val="tx1"/>
                              </a:solidFill>
                            </a:rPr>
                            <a:t>Neutral Pressure, </a:t>
                          </a:r>
                          <a:r>
                            <a:rPr lang="en-IN" sz="1600" dirty="0" err="1">
                              <a:solidFill>
                                <a:schemeClr val="tx1"/>
                              </a:solidFill>
                            </a:rPr>
                            <a:t>P</a:t>
                          </a:r>
                          <a:r>
                            <a:rPr lang="en-IN" sz="1600" baseline="-40000" dirty="0" err="1">
                              <a:solidFill>
                                <a:schemeClr val="tx1"/>
                              </a:solidFill>
                            </a:rPr>
                            <a:t>Ar</a:t>
                          </a:r>
                          <a:endParaRPr lang="en-IN" sz="1600" b="1" baseline="-40000" dirty="0">
                            <a:solidFill>
                              <a:schemeClr val="tx1"/>
                            </a:solidFill>
                          </a:endParaRPr>
                        </a:p>
                      </a:txBody>
                      <a:tcPr>
                        <a:solidFill>
                          <a:schemeClr val="bg1"/>
                        </a:solidFill>
                      </a:tcPr>
                    </a:tc>
                    <a:tc>
                      <a:txBody>
                        <a:bodyPr/>
                        <a:lstStyle/>
                        <a:p>
                          <a:endParaRPr lang="en-US"/>
                        </a:p>
                      </a:txBody>
                      <a:tcPr>
                        <a:blipFill>
                          <a:blip r:embed="rId7"/>
                          <a:stretch>
                            <a:fillRect l="-203478" t="-246875" r="-870" b="-12500"/>
                          </a:stretch>
                        </a:blipFill>
                      </a:tcPr>
                    </a:tc>
                    <a:extLst>
                      <a:ext uri="{0D108BD9-81ED-4DB2-BD59-A6C34878D82A}">
                        <a16:rowId xmlns:a16="http://schemas.microsoft.com/office/drawing/2014/main" val="10006"/>
                      </a:ext>
                    </a:extLst>
                  </a:tr>
                </a:tbl>
              </a:graphicData>
            </a:graphic>
          </p:graphicFrame>
        </mc:Fallback>
      </mc:AlternateContent>
    </p:spTree>
    <p:extLst>
      <p:ext uri="{BB962C8B-B14F-4D97-AF65-F5344CB8AC3E}">
        <p14:creationId xmlns:p14="http://schemas.microsoft.com/office/powerpoint/2010/main" val="2288418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0" y="0"/>
            <a:ext cx="9144000" cy="733425"/>
          </a:xfrm>
          <a:prstGeom prst="rect">
            <a:avLst/>
          </a:prstGeom>
          <a:gradFill rotWithShape="1">
            <a:gsLst>
              <a:gs pos="0">
                <a:srgbClr val="99CCFF"/>
              </a:gs>
              <a:gs pos="50000">
                <a:schemeClr val="bg1"/>
              </a:gs>
              <a:gs pos="100000">
                <a:srgbClr val="99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200" b="1" dirty="0">
                <a:latin typeface="Times New Roman" panose="02020603050405020304" pitchFamily="18" charset="0"/>
                <a:cs typeface="Times New Roman" panose="02020603050405020304" pitchFamily="18" charset="0"/>
              </a:rPr>
              <a:t>Experimental plasma parameters</a:t>
            </a:r>
            <a:endParaRPr lang="en-IN" sz="3200" b="1" dirty="0">
              <a:latin typeface="Times New Roman" panose="02020603050405020304" pitchFamily="18" charset="0"/>
              <a:cs typeface="Times New Roman" panose="02020603050405020304" pitchFamily="18" charset="0"/>
            </a:endParaRPr>
          </a:p>
        </p:txBody>
      </p:sp>
      <p:sp>
        <p:nvSpPr>
          <p:cNvPr id="9" name="Slide Number Placeholder 8">
            <a:extLst>
              <a:ext uri="{FF2B5EF4-FFF2-40B4-BE49-F238E27FC236}">
                <a16:creationId xmlns:a16="http://schemas.microsoft.com/office/drawing/2014/main" id="{509DECA9-2F3D-4164-9988-62CA55B226A7}"/>
              </a:ext>
            </a:extLst>
          </p:cNvPr>
          <p:cNvSpPr>
            <a:spLocks noGrp="1"/>
          </p:cNvSpPr>
          <p:nvPr>
            <p:ph type="sldNum" sz="quarter" idx="12"/>
          </p:nvPr>
        </p:nvSpPr>
        <p:spPr/>
        <p:txBody>
          <a:bodyPr/>
          <a:lstStyle/>
          <a:p>
            <a:fld id="{B6F15528-21DE-4FAA-801E-634DDDAF4B2B}" type="slidenum">
              <a:rPr lang="en-US" smtClean="0"/>
              <a:pPr/>
              <a:t>18</a:t>
            </a:fld>
            <a:endParaRPr lang="en-US"/>
          </a:p>
        </p:txBody>
      </p:sp>
      <p:pic>
        <p:nvPicPr>
          <p:cNvPr id="11" name="Picture 10">
            <a:extLst>
              <a:ext uri="{FF2B5EF4-FFF2-40B4-BE49-F238E27FC236}">
                <a16:creationId xmlns:a16="http://schemas.microsoft.com/office/drawing/2014/main" id="{321A586B-0AD3-4AB0-B820-4049A0B926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838200" cy="752285"/>
          </a:xfrm>
          <a:prstGeom prst="rect">
            <a:avLst/>
          </a:prstGeom>
        </p:spPr>
      </p:pic>
      <mc:AlternateContent xmlns:mc="http://schemas.openxmlformats.org/markup-compatibility/2006" xmlns:a14="http://schemas.microsoft.com/office/drawing/2010/main">
        <mc:Choice Requires="a14">
          <p:graphicFrame>
            <p:nvGraphicFramePr>
              <p:cNvPr id="13" name="Table 12">
                <a:extLst>
                  <a:ext uri="{FF2B5EF4-FFF2-40B4-BE49-F238E27FC236}">
                    <a16:creationId xmlns:a16="http://schemas.microsoft.com/office/drawing/2014/main" id="{619E0BBE-163B-4A0B-A5D4-568EE8607F20}"/>
                  </a:ext>
                </a:extLst>
              </p:cNvPr>
              <p:cNvGraphicFramePr>
                <a:graphicFrameLocks noGrp="1"/>
              </p:cNvGraphicFramePr>
              <p:nvPr>
                <p:extLst>
                  <p:ext uri="{D42A27DB-BD31-4B8C-83A1-F6EECF244321}">
                    <p14:modId xmlns:p14="http://schemas.microsoft.com/office/powerpoint/2010/main" val="2894926962"/>
                  </p:ext>
                </p:extLst>
              </p:nvPr>
            </p:nvGraphicFramePr>
            <p:xfrm>
              <a:off x="152400" y="771500"/>
              <a:ext cx="8686799" cy="5930712"/>
            </p:xfrm>
            <a:graphic>
              <a:graphicData uri="http://schemas.openxmlformats.org/drawingml/2006/table">
                <a:tbl>
                  <a:tblPr>
                    <a:tableStyleId>{5C22544A-7EE6-4342-B048-85BDC9FD1C3A}</a:tableStyleId>
                  </a:tblPr>
                  <a:tblGrid>
                    <a:gridCol w="2817341">
                      <a:extLst>
                        <a:ext uri="{9D8B030D-6E8A-4147-A177-3AD203B41FA5}">
                          <a16:colId xmlns:a16="http://schemas.microsoft.com/office/drawing/2014/main" val="2153345010"/>
                        </a:ext>
                      </a:extLst>
                    </a:gridCol>
                    <a:gridCol w="1956486">
                      <a:extLst>
                        <a:ext uri="{9D8B030D-6E8A-4147-A177-3AD203B41FA5}">
                          <a16:colId xmlns:a16="http://schemas.microsoft.com/office/drawing/2014/main" val="4125082539"/>
                        </a:ext>
                      </a:extLst>
                    </a:gridCol>
                    <a:gridCol w="1956486">
                      <a:extLst>
                        <a:ext uri="{9D8B030D-6E8A-4147-A177-3AD203B41FA5}">
                          <a16:colId xmlns:a16="http://schemas.microsoft.com/office/drawing/2014/main" val="2587523204"/>
                        </a:ext>
                      </a:extLst>
                    </a:gridCol>
                    <a:gridCol w="1956486">
                      <a:extLst>
                        <a:ext uri="{9D8B030D-6E8A-4147-A177-3AD203B41FA5}">
                          <a16:colId xmlns:a16="http://schemas.microsoft.com/office/drawing/2014/main" val="4289371938"/>
                        </a:ext>
                      </a:extLst>
                    </a:gridCol>
                  </a:tblGrid>
                  <a:tr h="458980">
                    <a:tc>
                      <a:txBody>
                        <a:bodyPr/>
                        <a:lstStyle/>
                        <a:p>
                          <a:pPr algn="ctr"/>
                          <a:endParaRPr lang="en-IN" sz="2400" b="1" dirty="0">
                            <a:solidFill>
                              <a:schemeClr val="tx1"/>
                            </a:solidFill>
                          </a:endParaRPr>
                        </a:p>
                      </a:txBody>
                      <a:tcPr/>
                    </a:tc>
                    <a:tc>
                      <a:txBody>
                        <a:bodyPr/>
                        <a:lstStyle/>
                        <a:p>
                          <a:pPr algn="ctr"/>
                          <a:r>
                            <a:rPr lang="en-IN" sz="2400" b="1" dirty="0">
                              <a:solidFill>
                                <a:schemeClr val="tx1"/>
                              </a:solidFill>
                            </a:rPr>
                            <a:t>Source</a:t>
                          </a:r>
                        </a:p>
                      </a:txBody>
                      <a:tcPr/>
                    </a:tc>
                    <a:tc>
                      <a:txBody>
                        <a:bodyPr/>
                        <a:lstStyle/>
                        <a:p>
                          <a:pPr algn="ctr"/>
                          <a:r>
                            <a:rPr lang="en-IN" sz="2400" b="1" dirty="0">
                              <a:solidFill>
                                <a:schemeClr val="tx1"/>
                              </a:solidFill>
                            </a:rPr>
                            <a:t>EEF</a:t>
                          </a:r>
                        </a:p>
                      </a:txBody>
                      <a:tcPr>
                        <a:lnR w="12700" cap="flat" cmpd="sng" algn="ctr">
                          <a:solidFill>
                            <a:schemeClr val="tx1"/>
                          </a:solidFill>
                          <a:prstDash val="solid"/>
                          <a:round/>
                          <a:headEnd type="none" w="med" len="med"/>
                          <a:tailEnd type="none" w="med" len="med"/>
                        </a:lnR>
                      </a:tcPr>
                    </a:tc>
                    <a:tc>
                      <a:txBody>
                        <a:bodyPr/>
                        <a:lstStyle/>
                        <a:p>
                          <a:pPr algn="ctr"/>
                          <a:r>
                            <a:rPr lang="en-IN" sz="2400" b="1" dirty="0">
                              <a:solidFill>
                                <a:srgbClr val="FF0000"/>
                              </a:solidFill>
                            </a:rPr>
                            <a:t>Target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657339285"/>
                      </a:ext>
                    </a:extLst>
                  </a:tr>
                  <a:tr h="607024">
                    <a:tc>
                      <a:txBody>
                        <a:bodyPr/>
                        <a:lstStyle/>
                        <a:p>
                          <a:pPr algn="ctr"/>
                          <a:r>
                            <a:rPr lang="en-IN" b="1" dirty="0">
                              <a:solidFill>
                                <a:schemeClr val="tx1"/>
                              </a:solidFill>
                            </a:rPr>
                            <a:t>Plasma density, </a:t>
                          </a:r>
                          <a14:m>
                            <m:oMath xmlns:m="http://schemas.openxmlformats.org/officeDocument/2006/math">
                              <m:sSub>
                                <m:sSubPr>
                                  <m:ctrlPr>
                                    <a:rPr lang="en-IN" b="1" i="1" smtClean="0">
                                      <a:solidFill>
                                        <a:schemeClr val="tx1"/>
                                      </a:solidFill>
                                      <a:latin typeface="Cambria Math" panose="02040503050406030204" pitchFamily="18" charset="0"/>
                                    </a:rPr>
                                  </m:ctrlPr>
                                </m:sSubPr>
                                <m:e>
                                  <m:r>
                                    <a:rPr lang="en-IN" b="1" i="1" smtClean="0">
                                      <a:solidFill>
                                        <a:schemeClr val="tx1"/>
                                      </a:solidFill>
                                      <a:latin typeface="Cambria Math" panose="02040503050406030204" pitchFamily="18" charset="0"/>
                                    </a:rPr>
                                    <m:t>𝒏</m:t>
                                  </m:r>
                                </m:e>
                                <m:sub>
                                  <m:r>
                                    <a:rPr lang="en-IN" b="1" i="1" smtClean="0">
                                      <a:solidFill>
                                        <a:schemeClr val="tx1"/>
                                      </a:solidFill>
                                      <a:latin typeface="Cambria Math" panose="02040503050406030204" pitchFamily="18" charset="0"/>
                                    </a:rPr>
                                    <m:t>𝒆</m:t>
                                  </m:r>
                                </m:sub>
                              </m:sSub>
                            </m:oMath>
                          </a14:m>
                          <a:r>
                            <a:rPr lang="en-IN" b="1" dirty="0">
                              <a:solidFill>
                                <a:schemeClr val="tx1"/>
                              </a:solidFill>
                            </a:rPr>
                            <a:t>(cm</a:t>
                          </a:r>
                          <a:r>
                            <a:rPr lang="en-IN" b="1" baseline="30000" dirty="0">
                              <a:solidFill>
                                <a:schemeClr val="tx1"/>
                              </a:solidFill>
                            </a:rPr>
                            <a:t>-3</a:t>
                          </a:r>
                          <a:r>
                            <a:rPr lang="en-IN" b="1" dirty="0">
                              <a:solidFill>
                                <a:schemeClr val="tx1"/>
                              </a:solidFill>
                            </a:rPr>
                            <a:t>) </a:t>
                          </a:r>
                        </a:p>
                      </a:txBody>
                      <a:tcPr/>
                    </a:tc>
                    <a:tc>
                      <a:txBody>
                        <a:bodyPr/>
                        <a:lstStyle/>
                        <a:p>
                          <a:pPr algn="ctr"/>
                          <a14:m>
                            <m:oMathPara xmlns:m="http://schemas.openxmlformats.org/officeDocument/2006/math">
                              <m:oMathParaPr>
                                <m:jc m:val="centerGroup"/>
                              </m:oMathParaPr>
                              <m:oMath xmlns:m="http://schemas.openxmlformats.org/officeDocument/2006/math">
                                <m:r>
                                  <a:rPr lang="en-IN" b="0" i="1" smtClean="0">
                                    <a:latin typeface="Cambria Math" panose="02040503050406030204" pitchFamily="18" charset="0"/>
                                  </a:rPr>
                                  <m:t>6.0×</m:t>
                                </m:r>
                                <m:sSup>
                                  <m:sSupPr>
                                    <m:ctrlPr>
                                      <a:rPr lang="en-IN" b="0" i="1" smtClean="0">
                                        <a:latin typeface="Cambria Math" panose="02040503050406030204" pitchFamily="18" charset="0"/>
                                      </a:rPr>
                                    </m:ctrlPr>
                                  </m:sSupPr>
                                  <m:e>
                                    <m:r>
                                      <a:rPr lang="en-IN" b="0" i="1" smtClean="0">
                                        <a:latin typeface="Cambria Math" panose="02040503050406030204" pitchFamily="18" charset="0"/>
                                      </a:rPr>
                                      <m:t>10</m:t>
                                    </m:r>
                                  </m:e>
                                  <m:sup>
                                    <m:r>
                                      <a:rPr lang="en-IN" b="0" i="1" smtClean="0">
                                        <a:latin typeface="Cambria Math" panose="02040503050406030204" pitchFamily="18" charset="0"/>
                                      </a:rPr>
                                      <m:t>11</m:t>
                                    </m:r>
                                  </m:sup>
                                </m:sSup>
                              </m:oMath>
                            </m:oMathPara>
                          </a14:m>
                          <a:endParaRPr lang="en-IN" dirty="0"/>
                        </a:p>
                      </a:txBody>
                      <a:tcPr/>
                    </a:tc>
                    <a:tc>
                      <a:txBody>
                        <a:bodyPr/>
                        <a:lstStyle/>
                        <a:p>
                          <a:pPr algn="ctr"/>
                          <a14:m>
                            <m:oMathPara xmlns:m="http://schemas.openxmlformats.org/officeDocument/2006/math">
                              <m:oMathParaPr>
                                <m:jc m:val="centerGroup"/>
                              </m:oMathParaPr>
                              <m:oMath xmlns:m="http://schemas.openxmlformats.org/officeDocument/2006/math">
                                <m:r>
                                  <a:rPr lang="en-IN" b="0" i="1" smtClean="0">
                                    <a:latin typeface="Cambria Math" panose="02040503050406030204" pitchFamily="18" charset="0"/>
                                  </a:rPr>
                                  <m:t>2.3×</m:t>
                                </m:r>
                                <m:sSup>
                                  <m:sSupPr>
                                    <m:ctrlPr>
                                      <a:rPr lang="en-IN" b="0" i="1" smtClean="0">
                                        <a:latin typeface="Cambria Math" panose="02040503050406030204" pitchFamily="18" charset="0"/>
                                      </a:rPr>
                                    </m:ctrlPr>
                                  </m:sSupPr>
                                  <m:e>
                                    <m:r>
                                      <a:rPr lang="en-IN" b="0" i="1" smtClean="0">
                                        <a:latin typeface="Cambria Math" panose="02040503050406030204" pitchFamily="18" charset="0"/>
                                      </a:rPr>
                                      <m:t>10</m:t>
                                    </m:r>
                                  </m:e>
                                  <m:sup>
                                    <m:r>
                                      <a:rPr lang="en-IN" b="0" i="1" smtClean="0">
                                        <a:latin typeface="Cambria Math" panose="02040503050406030204" pitchFamily="18" charset="0"/>
                                      </a:rPr>
                                      <m:t>11</m:t>
                                    </m:r>
                                  </m:sup>
                                </m:sSup>
                              </m:oMath>
                            </m:oMathPara>
                          </a14:m>
                          <a:endParaRPr lang="en-IN" dirty="0"/>
                        </a:p>
                      </a:txBody>
                      <a:tcPr>
                        <a:lnR w="12700" cap="flat" cmpd="sng" algn="ctr">
                          <a:solidFill>
                            <a:schemeClr val="tx1"/>
                          </a:solidFill>
                          <a:prstDash val="solid"/>
                          <a:round/>
                          <a:headEnd type="none" w="med" len="med"/>
                          <a:tailEnd type="none" w="med" len="med"/>
                        </a:lnR>
                      </a:tcPr>
                    </a:tc>
                    <a:tc>
                      <a:txBody>
                        <a:bodyPr/>
                        <a:lstStyle/>
                        <a:p>
                          <a:pPr algn="ctr"/>
                          <a14:m>
                            <m:oMathPara xmlns:m="http://schemas.openxmlformats.org/officeDocument/2006/math">
                              <m:oMathParaPr>
                                <m:jc m:val="centerGroup"/>
                              </m:oMathParaPr>
                              <m:oMath xmlns:m="http://schemas.openxmlformats.org/officeDocument/2006/math">
                                <m:r>
                                  <a:rPr lang="en-IN" b="0" i="1" smtClean="0">
                                    <a:solidFill>
                                      <a:srgbClr val="0000FF"/>
                                    </a:solidFill>
                                    <a:latin typeface="Cambria Math" panose="02040503050406030204" pitchFamily="18" charset="0"/>
                                  </a:rPr>
                                  <m:t>1×</m:t>
                                </m:r>
                                <m:sSup>
                                  <m:sSupPr>
                                    <m:ctrlPr>
                                      <a:rPr lang="en-IN" b="0" i="1" smtClean="0">
                                        <a:solidFill>
                                          <a:srgbClr val="0000FF"/>
                                        </a:solidFill>
                                        <a:latin typeface="Cambria Math" panose="02040503050406030204" pitchFamily="18" charset="0"/>
                                      </a:rPr>
                                    </m:ctrlPr>
                                  </m:sSupPr>
                                  <m:e>
                                    <m:r>
                                      <a:rPr lang="en-IN" b="0" i="1" smtClean="0">
                                        <a:solidFill>
                                          <a:srgbClr val="0000FF"/>
                                        </a:solidFill>
                                        <a:latin typeface="Cambria Math" panose="02040503050406030204" pitchFamily="18" charset="0"/>
                                      </a:rPr>
                                      <m:t>10</m:t>
                                    </m:r>
                                  </m:e>
                                  <m:sup>
                                    <m:r>
                                      <a:rPr lang="en-IN" b="0" i="1" smtClean="0">
                                        <a:solidFill>
                                          <a:srgbClr val="0000FF"/>
                                        </a:solidFill>
                                        <a:latin typeface="Cambria Math" panose="02040503050406030204" pitchFamily="18" charset="0"/>
                                      </a:rPr>
                                      <m:t>11</m:t>
                                    </m:r>
                                  </m:sup>
                                </m:sSup>
                              </m:oMath>
                            </m:oMathPara>
                          </a14:m>
                          <a:endParaRPr lang="en-IN"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602087947"/>
                      </a:ext>
                    </a:extLst>
                  </a:tr>
                  <a:tr h="772080">
                    <a:tc>
                      <a:txBody>
                        <a:bodyPr/>
                        <a:lstStyle/>
                        <a:p>
                          <a:pPr algn="ctr"/>
                          <a:r>
                            <a:rPr lang="en-IN" b="1" dirty="0">
                              <a:solidFill>
                                <a:schemeClr val="tx1"/>
                              </a:solidFill>
                            </a:rPr>
                            <a:t>Electron temperature, </a:t>
                          </a:r>
                          <a14:m>
                            <m:oMath xmlns:m="http://schemas.openxmlformats.org/officeDocument/2006/math">
                              <m:sSub>
                                <m:sSubPr>
                                  <m:ctrlPr>
                                    <a:rPr lang="en-IN" b="1" i="1" smtClean="0">
                                      <a:solidFill>
                                        <a:schemeClr val="tx1"/>
                                      </a:solidFill>
                                      <a:latin typeface="Cambria Math" panose="02040503050406030204" pitchFamily="18" charset="0"/>
                                    </a:rPr>
                                  </m:ctrlPr>
                                </m:sSubPr>
                                <m:e>
                                  <m:r>
                                    <a:rPr lang="en-IN" b="1" i="1" smtClean="0">
                                      <a:solidFill>
                                        <a:schemeClr val="tx1"/>
                                      </a:solidFill>
                                      <a:latin typeface="Cambria Math" panose="02040503050406030204" pitchFamily="18" charset="0"/>
                                    </a:rPr>
                                    <m:t>𝑻</m:t>
                                  </m:r>
                                </m:e>
                                <m:sub>
                                  <m:r>
                                    <a:rPr lang="en-IN" b="1" i="1" smtClean="0">
                                      <a:solidFill>
                                        <a:schemeClr val="tx1"/>
                                      </a:solidFill>
                                      <a:latin typeface="Cambria Math" panose="02040503050406030204" pitchFamily="18" charset="0"/>
                                    </a:rPr>
                                    <m:t>𝒆</m:t>
                                  </m:r>
                                </m:sub>
                              </m:sSub>
                              <m:r>
                                <a:rPr lang="en-IN" b="1" i="1" smtClean="0">
                                  <a:solidFill>
                                    <a:schemeClr val="tx1"/>
                                  </a:solidFill>
                                  <a:latin typeface="Cambria Math" panose="02040503050406030204" pitchFamily="18" charset="0"/>
                                </a:rPr>
                                <m:t>(</m:t>
                              </m:r>
                              <m:r>
                                <a:rPr lang="en-IN" b="1" i="1" smtClean="0">
                                  <a:solidFill>
                                    <a:schemeClr val="tx1"/>
                                  </a:solidFill>
                                  <a:latin typeface="Cambria Math" panose="02040503050406030204" pitchFamily="18" charset="0"/>
                                </a:rPr>
                                <m:t>𝒆𝑽</m:t>
                              </m:r>
                              <m:r>
                                <a:rPr lang="en-IN" b="1" i="1" smtClean="0">
                                  <a:solidFill>
                                    <a:schemeClr val="tx1"/>
                                  </a:solidFill>
                                  <a:latin typeface="Cambria Math" panose="02040503050406030204" pitchFamily="18" charset="0"/>
                                </a:rPr>
                                <m:t>)</m:t>
                              </m:r>
                            </m:oMath>
                          </a14:m>
                          <a:r>
                            <a:rPr lang="en-IN" b="1" dirty="0">
                              <a:solidFill>
                                <a:schemeClr val="tx1"/>
                              </a:solidFill>
                            </a:rPr>
                            <a:t> &amp; </a:t>
                          </a:r>
                          <a14:m>
                            <m:oMath xmlns:m="http://schemas.openxmlformats.org/officeDocument/2006/math">
                              <m:sSub>
                                <m:sSubPr>
                                  <m:ctrlPr>
                                    <a:rPr lang="en-IN" b="1" i="1" smtClean="0">
                                      <a:solidFill>
                                        <a:schemeClr val="tx1"/>
                                      </a:solidFill>
                                      <a:latin typeface="Cambria Math" panose="02040503050406030204" pitchFamily="18" charset="0"/>
                                    </a:rPr>
                                  </m:ctrlPr>
                                </m:sSubPr>
                                <m:e>
                                  <m:r>
                                    <a:rPr lang="en-IN" b="1" i="1" smtClean="0">
                                      <a:solidFill>
                                        <a:schemeClr val="tx1"/>
                                      </a:solidFill>
                                      <a:latin typeface="Cambria Math" panose="02040503050406030204" pitchFamily="18" charset="0"/>
                                    </a:rPr>
                                    <m:t>𝑻</m:t>
                                  </m:r>
                                </m:e>
                                <m:sub>
                                  <m:r>
                                    <a:rPr lang="en-IN" b="1" i="1" smtClean="0">
                                      <a:solidFill>
                                        <a:schemeClr val="tx1"/>
                                      </a:solidFill>
                                      <a:latin typeface="Cambria Math" panose="02040503050406030204" pitchFamily="18" charset="0"/>
                                    </a:rPr>
                                    <m:t>𝒊</m:t>
                                  </m:r>
                                </m:sub>
                              </m:sSub>
                              <m:r>
                                <a:rPr lang="en-IN" b="1" i="1" smtClean="0">
                                  <a:solidFill>
                                    <a:schemeClr val="tx1"/>
                                  </a:solidFill>
                                  <a:latin typeface="Cambria Math" panose="02040503050406030204" pitchFamily="18" charset="0"/>
                                </a:rPr>
                                <m:t>=</m:t>
                              </m:r>
                              <m:sSub>
                                <m:sSubPr>
                                  <m:ctrlPr>
                                    <a:rPr lang="en-IN" b="1" i="1" smtClean="0">
                                      <a:solidFill>
                                        <a:schemeClr val="tx1"/>
                                      </a:solidFill>
                                      <a:latin typeface="Cambria Math" panose="02040503050406030204" pitchFamily="18" charset="0"/>
                                    </a:rPr>
                                  </m:ctrlPr>
                                </m:sSubPr>
                                <m:e>
                                  <m:r>
                                    <a:rPr lang="en-IN" b="1" i="1" smtClean="0">
                                      <a:solidFill>
                                        <a:schemeClr val="tx1"/>
                                      </a:solidFill>
                                      <a:latin typeface="Cambria Math" panose="02040503050406030204" pitchFamily="18" charset="0"/>
                                    </a:rPr>
                                    <m:t>𝑻</m:t>
                                  </m:r>
                                </m:e>
                                <m:sub>
                                  <m:r>
                                    <a:rPr lang="en-IN" b="1" i="1" smtClean="0">
                                      <a:solidFill>
                                        <a:schemeClr val="tx1"/>
                                      </a:solidFill>
                                      <a:latin typeface="Cambria Math" panose="02040503050406030204" pitchFamily="18" charset="0"/>
                                    </a:rPr>
                                    <m:t>𝒆</m:t>
                                  </m:r>
                                </m:sub>
                              </m:sSub>
                              <m:r>
                                <a:rPr lang="en-IN" b="1" i="1" smtClean="0">
                                  <a:solidFill>
                                    <a:schemeClr val="tx1"/>
                                  </a:solidFill>
                                  <a:latin typeface="Cambria Math" panose="02040503050406030204" pitchFamily="18" charset="0"/>
                                </a:rPr>
                                <m:t>/</m:t>
                              </m:r>
                              <m:r>
                                <a:rPr lang="en-IN" b="1" i="1" smtClean="0">
                                  <a:solidFill>
                                    <a:schemeClr val="tx1"/>
                                  </a:solidFill>
                                  <a:latin typeface="Cambria Math" panose="02040503050406030204" pitchFamily="18" charset="0"/>
                                </a:rPr>
                                <m:t>𝟏𝟎</m:t>
                              </m:r>
                            </m:oMath>
                          </a14:m>
                          <a:endParaRPr lang="en-IN" b="1" dirty="0">
                            <a:solidFill>
                              <a:schemeClr val="tx1"/>
                            </a:solidFill>
                          </a:endParaRPr>
                        </a:p>
                      </a:txBody>
                      <a:tcPr/>
                    </a:tc>
                    <a:tc>
                      <a:txBody>
                        <a:bodyPr/>
                        <a:lstStyle/>
                        <a:p>
                          <a:pPr algn="ctr"/>
                          <a14:m>
                            <m:oMathPara xmlns:m="http://schemas.openxmlformats.org/officeDocument/2006/math">
                              <m:oMathParaPr>
                                <m:jc m:val="centerGroup"/>
                              </m:oMathParaPr>
                              <m:oMath xmlns:m="http://schemas.openxmlformats.org/officeDocument/2006/math">
                                <m:r>
                                  <a:rPr lang="en-IN" b="0" i="1" smtClean="0">
                                    <a:latin typeface="Cambria Math" panose="02040503050406030204" pitchFamily="18" charset="0"/>
                                  </a:rPr>
                                  <m:t>8.0</m:t>
                                </m:r>
                              </m:oMath>
                            </m:oMathPara>
                          </a14:m>
                          <a:endParaRPr lang="en-IN" dirty="0"/>
                        </a:p>
                      </a:txBody>
                      <a:tcPr/>
                    </a:tc>
                    <a:tc>
                      <a:txBody>
                        <a:bodyPr/>
                        <a:lstStyle/>
                        <a:p>
                          <a:pPr algn="ctr"/>
                          <a14:m>
                            <m:oMathPara xmlns:m="http://schemas.openxmlformats.org/officeDocument/2006/math">
                              <m:oMathParaPr>
                                <m:jc m:val="centerGroup"/>
                              </m:oMathParaPr>
                              <m:oMath xmlns:m="http://schemas.openxmlformats.org/officeDocument/2006/math">
                                <m:r>
                                  <a:rPr lang="en-IN" b="0" i="1" smtClean="0">
                                    <a:latin typeface="Cambria Math" panose="02040503050406030204" pitchFamily="18" charset="0"/>
                                  </a:rPr>
                                  <m:t>2.5</m:t>
                                </m:r>
                              </m:oMath>
                            </m:oMathPara>
                          </a14:m>
                          <a:endParaRPr lang="en-IN" dirty="0"/>
                        </a:p>
                      </a:txBody>
                      <a:tcPr>
                        <a:lnR w="12700" cap="flat" cmpd="sng" algn="ctr">
                          <a:solidFill>
                            <a:schemeClr val="tx1"/>
                          </a:solidFill>
                          <a:prstDash val="solid"/>
                          <a:round/>
                          <a:headEnd type="none" w="med" len="med"/>
                          <a:tailEnd type="none" w="med" len="med"/>
                        </a:lnR>
                      </a:tcPr>
                    </a:tc>
                    <a:tc>
                      <a:txBody>
                        <a:bodyPr/>
                        <a:lstStyle/>
                        <a:p>
                          <a:pPr algn="ctr"/>
                          <a14:m>
                            <m:oMathPara xmlns:m="http://schemas.openxmlformats.org/officeDocument/2006/math">
                              <m:oMathParaPr>
                                <m:jc m:val="centerGroup"/>
                              </m:oMathParaPr>
                              <m:oMath xmlns:m="http://schemas.openxmlformats.org/officeDocument/2006/math">
                                <m:r>
                                  <a:rPr lang="en-IN" b="0" i="1" smtClean="0">
                                    <a:solidFill>
                                      <a:srgbClr val="0000FF"/>
                                    </a:solidFill>
                                    <a:latin typeface="Cambria Math" panose="02040503050406030204" pitchFamily="18" charset="0"/>
                                  </a:rPr>
                                  <m:t>2.2</m:t>
                                </m:r>
                              </m:oMath>
                            </m:oMathPara>
                          </a14:m>
                          <a:endParaRPr lang="en-IN"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70596265"/>
                      </a:ext>
                    </a:extLst>
                  </a:tr>
                  <a:tr h="447700">
                    <a:tc>
                      <a:txBody>
                        <a:bodyPr/>
                        <a:lstStyle/>
                        <a:p>
                          <a:pPr algn="ctr"/>
                          <a:r>
                            <a:rPr lang="en-IN" b="1" dirty="0">
                              <a:solidFill>
                                <a:schemeClr val="tx1"/>
                              </a:solidFill>
                            </a:rPr>
                            <a:t>Plasma beta, </a:t>
                          </a:r>
                          <a14:m>
                            <m:oMath xmlns:m="http://schemas.openxmlformats.org/officeDocument/2006/math">
                              <m:r>
                                <a:rPr lang="en-IN" b="1" i="1" smtClean="0">
                                  <a:solidFill>
                                    <a:schemeClr val="tx1"/>
                                  </a:solidFill>
                                  <a:latin typeface="Cambria Math" panose="02040503050406030204" pitchFamily="18" charset="0"/>
                                </a:rPr>
                                <m:t>𝜷</m:t>
                              </m:r>
                            </m:oMath>
                          </a14:m>
                          <a:endParaRPr lang="en-IN" b="1" dirty="0">
                            <a:solidFill>
                              <a:schemeClr val="tx1"/>
                            </a:solidFill>
                          </a:endParaRPr>
                        </a:p>
                      </a:txBody>
                      <a:tcPr/>
                    </a:tc>
                    <a:tc>
                      <a:txBody>
                        <a:bodyPr/>
                        <a:lstStyle/>
                        <a:p>
                          <a:pPr algn="ctr"/>
                          <a14:m>
                            <m:oMathPara xmlns:m="http://schemas.openxmlformats.org/officeDocument/2006/math">
                              <m:oMathParaPr>
                                <m:jc m:val="centerGroup"/>
                              </m:oMathParaPr>
                              <m:oMath xmlns:m="http://schemas.openxmlformats.org/officeDocument/2006/math">
                                <m:r>
                                  <a:rPr lang="en-IN" b="0" i="1" smtClean="0">
                                    <a:latin typeface="Cambria Math" panose="02040503050406030204" pitchFamily="18" charset="0"/>
                                  </a:rPr>
                                  <m:t>1.6</m:t>
                                </m:r>
                              </m:oMath>
                            </m:oMathPara>
                          </a14:m>
                          <a:endParaRPr lang="en-IN" dirty="0"/>
                        </a:p>
                      </a:txBody>
                      <a:tcPr/>
                    </a:tc>
                    <a:tc>
                      <a:txBody>
                        <a:bodyPr/>
                        <a:lstStyle/>
                        <a:p>
                          <a:pPr algn="ctr"/>
                          <a14:m>
                            <m:oMathPara xmlns:m="http://schemas.openxmlformats.org/officeDocument/2006/math">
                              <m:oMathParaPr>
                                <m:jc m:val="centerGroup"/>
                              </m:oMathParaPr>
                              <m:oMath xmlns:m="http://schemas.openxmlformats.org/officeDocument/2006/math">
                                <m:sSup>
                                  <m:sSupPr>
                                    <m:ctrlPr>
                                      <a:rPr lang="en-IN" b="0" i="1" smtClean="0">
                                        <a:latin typeface="Cambria Math" panose="02040503050406030204" pitchFamily="18" charset="0"/>
                                      </a:rPr>
                                    </m:ctrlPr>
                                  </m:sSupPr>
                                  <m:e>
                                    <m:r>
                                      <a:rPr lang="en-IN" b="0" i="1" smtClean="0">
                                        <a:latin typeface="Cambria Math" panose="02040503050406030204" pitchFamily="18" charset="0"/>
                                      </a:rPr>
                                      <m:t>10</m:t>
                                    </m:r>
                                  </m:e>
                                  <m:sup>
                                    <m:r>
                                      <a:rPr lang="en-IN" b="0" i="1" smtClean="0">
                                        <a:latin typeface="Cambria Math" panose="02040503050406030204" pitchFamily="18" charset="0"/>
                                      </a:rPr>
                                      <m:t>−3</m:t>
                                    </m:r>
                                  </m:sup>
                                </m:sSup>
                              </m:oMath>
                            </m:oMathPara>
                          </a14:m>
                          <a:endParaRPr lang="en-IN" dirty="0"/>
                        </a:p>
                      </a:txBody>
                      <a:tcPr>
                        <a:lnR w="12700" cap="flat" cmpd="sng" algn="ctr">
                          <a:solidFill>
                            <a:schemeClr val="tx1"/>
                          </a:solidFill>
                          <a:prstDash val="solid"/>
                          <a:round/>
                          <a:headEnd type="none" w="med" len="med"/>
                          <a:tailEnd type="none" w="med" len="med"/>
                        </a:lnR>
                      </a:tcPr>
                    </a:tc>
                    <a:tc>
                      <a:txBody>
                        <a:bodyPr/>
                        <a:lstStyle/>
                        <a:p>
                          <a:pPr algn="ctr"/>
                          <a14:m>
                            <m:oMathPara xmlns:m="http://schemas.openxmlformats.org/officeDocument/2006/math">
                              <m:oMathParaPr>
                                <m:jc m:val="centerGroup"/>
                              </m:oMathParaPr>
                              <m:oMath xmlns:m="http://schemas.openxmlformats.org/officeDocument/2006/math">
                                <m:r>
                                  <a:rPr lang="en-IN" b="0" i="1" smtClean="0">
                                    <a:solidFill>
                                      <a:srgbClr val="0000FF"/>
                                    </a:solidFill>
                                    <a:latin typeface="Cambria Math" panose="02040503050406030204" pitchFamily="18" charset="0"/>
                                  </a:rPr>
                                  <m:t>0.2</m:t>
                                </m:r>
                              </m:oMath>
                            </m:oMathPara>
                          </a14:m>
                          <a:endParaRPr lang="en-IN"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41638269"/>
                      </a:ext>
                    </a:extLst>
                  </a:tr>
                  <a:tr h="447700">
                    <a:tc>
                      <a:txBody>
                        <a:bodyPr/>
                        <a:lstStyle/>
                        <a:p>
                          <a:pPr algn="ctr"/>
                          <a14:m>
                            <m:oMathPara xmlns:m="http://schemas.openxmlformats.org/officeDocument/2006/math">
                              <m:oMathParaPr>
                                <m:jc m:val="centerGroup"/>
                              </m:oMathParaPr>
                              <m:oMath xmlns:m="http://schemas.openxmlformats.org/officeDocument/2006/math">
                                <m:sSub>
                                  <m:sSubPr>
                                    <m:ctrlPr>
                                      <a:rPr lang="en-IN" b="1" i="1" smtClean="0">
                                        <a:solidFill>
                                          <a:schemeClr val="tx1"/>
                                        </a:solidFill>
                                        <a:latin typeface="Cambria Math" panose="02040503050406030204" pitchFamily="18" charset="0"/>
                                      </a:rPr>
                                    </m:ctrlPr>
                                  </m:sSubPr>
                                  <m:e>
                                    <m:r>
                                      <a:rPr lang="en-IN" b="1" i="1" smtClean="0">
                                        <a:solidFill>
                                          <a:schemeClr val="tx1"/>
                                        </a:solidFill>
                                        <a:latin typeface="Cambria Math" panose="02040503050406030204" pitchFamily="18" charset="0"/>
                                      </a:rPr>
                                      <m:t>𝒇</m:t>
                                    </m:r>
                                  </m:e>
                                  <m:sub>
                                    <m:r>
                                      <a:rPr lang="en-IN" b="1" i="1" smtClean="0">
                                        <a:solidFill>
                                          <a:schemeClr val="tx1"/>
                                        </a:solidFill>
                                        <a:latin typeface="Cambria Math" panose="02040503050406030204" pitchFamily="18" charset="0"/>
                                      </a:rPr>
                                      <m:t>𝒑𝒆</m:t>
                                    </m:r>
                                  </m:sub>
                                </m:sSub>
                              </m:oMath>
                            </m:oMathPara>
                          </a14:m>
                          <a:endParaRPr lang="en-IN" b="1" dirty="0">
                            <a:solidFill>
                              <a:schemeClr val="tx1"/>
                            </a:solidFill>
                          </a:endParaRPr>
                        </a:p>
                      </a:txBody>
                      <a:tcPr/>
                    </a:tc>
                    <a:tc>
                      <a:txBody>
                        <a:bodyPr/>
                        <a:lstStyle/>
                        <a:p>
                          <a:pPr algn="ctr"/>
                          <a14:m>
                            <m:oMathPara xmlns:m="http://schemas.openxmlformats.org/officeDocument/2006/math">
                              <m:oMathParaPr>
                                <m:jc m:val="centerGroup"/>
                              </m:oMathParaPr>
                              <m:oMath xmlns:m="http://schemas.openxmlformats.org/officeDocument/2006/math">
                                <m:r>
                                  <a:rPr lang="en-IN" b="0" i="1" smtClean="0">
                                    <a:latin typeface="Cambria Math" panose="02040503050406030204" pitchFamily="18" charset="0"/>
                                  </a:rPr>
                                  <m:t>7×</m:t>
                                </m:r>
                                <m:sSup>
                                  <m:sSupPr>
                                    <m:ctrlPr>
                                      <a:rPr lang="en-IN" b="0" i="1" smtClean="0">
                                        <a:latin typeface="Cambria Math" panose="02040503050406030204" pitchFamily="18" charset="0"/>
                                      </a:rPr>
                                    </m:ctrlPr>
                                  </m:sSupPr>
                                  <m:e>
                                    <m:r>
                                      <a:rPr lang="en-IN" b="0" i="1" smtClean="0">
                                        <a:latin typeface="Cambria Math" panose="02040503050406030204" pitchFamily="18" charset="0"/>
                                      </a:rPr>
                                      <m:t>10</m:t>
                                    </m:r>
                                  </m:e>
                                  <m:sup>
                                    <m:r>
                                      <a:rPr lang="en-IN" b="0" i="1" smtClean="0">
                                        <a:latin typeface="Cambria Math" panose="02040503050406030204" pitchFamily="18" charset="0"/>
                                      </a:rPr>
                                      <m:t>9</m:t>
                                    </m:r>
                                  </m:sup>
                                </m:sSup>
                              </m:oMath>
                            </m:oMathPara>
                          </a14:m>
                          <a:endParaRPr lang="en-IN" dirty="0"/>
                        </a:p>
                      </a:txBody>
                      <a:tcPr/>
                    </a:tc>
                    <a:tc>
                      <a:txBody>
                        <a:bodyPr/>
                        <a:lstStyle/>
                        <a:p>
                          <a:pPr algn="ctr"/>
                          <a14:m>
                            <m:oMathPara xmlns:m="http://schemas.openxmlformats.org/officeDocument/2006/math">
                              <m:oMathParaPr>
                                <m:jc m:val="centerGroup"/>
                              </m:oMathParaPr>
                              <m:oMath xmlns:m="http://schemas.openxmlformats.org/officeDocument/2006/math">
                                <m:r>
                                  <a:rPr lang="en-IN" b="0" i="1" baseline="0" smtClean="0">
                                    <a:latin typeface="Cambria Math" panose="02040503050406030204" pitchFamily="18" charset="0"/>
                                  </a:rPr>
                                  <m:t>4.9×</m:t>
                                </m:r>
                                <m:sSup>
                                  <m:sSupPr>
                                    <m:ctrlPr>
                                      <a:rPr lang="en-IN" b="0" i="1" baseline="0" smtClean="0">
                                        <a:latin typeface="Cambria Math" panose="02040503050406030204" pitchFamily="18" charset="0"/>
                                      </a:rPr>
                                    </m:ctrlPr>
                                  </m:sSupPr>
                                  <m:e>
                                    <m:r>
                                      <a:rPr lang="en-IN" b="0" i="1" baseline="0" smtClean="0">
                                        <a:latin typeface="Cambria Math" panose="02040503050406030204" pitchFamily="18" charset="0"/>
                                      </a:rPr>
                                      <m:t>10</m:t>
                                    </m:r>
                                  </m:e>
                                  <m:sup>
                                    <m:r>
                                      <a:rPr lang="en-IN" b="0" i="1" baseline="0" smtClean="0">
                                        <a:latin typeface="Cambria Math" panose="02040503050406030204" pitchFamily="18" charset="0"/>
                                      </a:rPr>
                                      <m:t>9</m:t>
                                    </m:r>
                                  </m:sup>
                                </m:sSup>
                              </m:oMath>
                            </m:oMathPara>
                          </a14:m>
                          <a:endParaRPr lang="en-IN" baseline="0" dirty="0"/>
                        </a:p>
                      </a:txBody>
                      <a:tcPr>
                        <a:lnR w="12700" cap="flat" cmpd="sng" algn="ctr">
                          <a:solidFill>
                            <a:schemeClr val="tx1"/>
                          </a:solidFill>
                          <a:prstDash val="solid"/>
                          <a:round/>
                          <a:headEnd type="none" w="med" len="med"/>
                          <a:tailEnd type="none" w="med" len="med"/>
                        </a:lnR>
                      </a:tcPr>
                    </a:tc>
                    <a:tc>
                      <a:txBody>
                        <a:bodyPr/>
                        <a:lstStyle/>
                        <a:p>
                          <a:pPr algn="ctr"/>
                          <a14:m>
                            <m:oMathPara xmlns:m="http://schemas.openxmlformats.org/officeDocument/2006/math">
                              <m:oMathParaPr>
                                <m:jc m:val="centerGroup"/>
                              </m:oMathParaPr>
                              <m:oMath xmlns:m="http://schemas.openxmlformats.org/officeDocument/2006/math">
                                <m:r>
                                  <a:rPr lang="en-IN" b="0" i="1" smtClean="0">
                                    <a:solidFill>
                                      <a:srgbClr val="0000FF"/>
                                    </a:solidFill>
                                    <a:latin typeface="Cambria Math" panose="02040503050406030204" pitchFamily="18" charset="0"/>
                                  </a:rPr>
                                  <m:t>3.5×</m:t>
                                </m:r>
                                <m:sSup>
                                  <m:sSupPr>
                                    <m:ctrlPr>
                                      <a:rPr lang="en-IN" b="0" i="1" smtClean="0">
                                        <a:solidFill>
                                          <a:srgbClr val="0000FF"/>
                                        </a:solidFill>
                                        <a:latin typeface="Cambria Math" panose="02040503050406030204" pitchFamily="18" charset="0"/>
                                      </a:rPr>
                                    </m:ctrlPr>
                                  </m:sSupPr>
                                  <m:e>
                                    <m:r>
                                      <a:rPr lang="en-IN" b="0" i="1" smtClean="0">
                                        <a:solidFill>
                                          <a:srgbClr val="0000FF"/>
                                        </a:solidFill>
                                        <a:latin typeface="Cambria Math" panose="02040503050406030204" pitchFamily="18" charset="0"/>
                                      </a:rPr>
                                      <m:t>10</m:t>
                                    </m:r>
                                  </m:e>
                                  <m:sup>
                                    <m:r>
                                      <a:rPr lang="en-IN" b="0" i="1" smtClean="0">
                                        <a:solidFill>
                                          <a:srgbClr val="0000FF"/>
                                        </a:solidFill>
                                        <a:latin typeface="Cambria Math" panose="02040503050406030204" pitchFamily="18" charset="0"/>
                                      </a:rPr>
                                      <m:t>9</m:t>
                                    </m:r>
                                  </m:sup>
                                </m:sSup>
                              </m:oMath>
                            </m:oMathPara>
                          </a14:m>
                          <a:endParaRPr lang="en-IN"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299925715"/>
                      </a:ext>
                    </a:extLst>
                  </a:tr>
                  <a:tr h="447700">
                    <a:tc>
                      <a:txBody>
                        <a:bodyPr/>
                        <a:lstStyle/>
                        <a:p>
                          <a:pPr algn="ctr"/>
                          <a14:m>
                            <m:oMathPara xmlns:m="http://schemas.openxmlformats.org/officeDocument/2006/math">
                              <m:oMathParaPr>
                                <m:jc m:val="centerGroup"/>
                              </m:oMathParaPr>
                              <m:oMath xmlns:m="http://schemas.openxmlformats.org/officeDocument/2006/math">
                                <m:sSub>
                                  <m:sSubPr>
                                    <m:ctrlPr>
                                      <a:rPr lang="en-IN" b="1" i="1" smtClean="0">
                                        <a:solidFill>
                                          <a:schemeClr val="tx1"/>
                                        </a:solidFill>
                                        <a:latin typeface="Cambria Math" panose="02040503050406030204" pitchFamily="18" charset="0"/>
                                      </a:rPr>
                                    </m:ctrlPr>
                                  </m:sSubPr>
                                  <m:e>
                                    <m:r>
                                      <a:rPr lang="en-IN" b="1" i="1" smtClean="0">
                                        <a:solidFill>
                                          <a:schemeClr val="tx1"/>
                                        </a:solidFill>
                                        <a:latin typeface="Cambria Math" panose="02040503050406030204" pitchFamily="18" charset="0"/>
                                      </a:rPr>
                                      <m:t>𝒇</m:t>
                                    </m:r>
                                  </m:e>
                                  <m:sub>
                                    <m:r>
                                      <a:rPr lang="en-IN" b="1" i="1" smtClean="0">
                                        <a:solidFill>
                                          <a:schemeClr val="tx1"/>
                                        </a:solidFill>
                                        <a:latin typeface="Cambria Math" panose="02040503050406030204" pitchFamily="18" charset="0"/>
                                      </a:rPr>
                                      <m:t>𝒑𝒊</m:t>
                                    </m:r>
                                  </m:sub>
                                </m:sSub>
                              </m:oMath>
                            </m:oMathPara>
                          </a14:m>
                          <a:endParaRPr lang="en-IN" b="1" dirty="0">
                            <a:solidFill>
                              <a:schemeClr val="tx1"/>
                            </a:solidFill>
                          </a:endParaRPr>
                        </a:p>
                      </a:txBody>
                      <a:tcPr/>
                    </a:tc>
                    <a:tc>
                      <a:txBody>
                        <a:bodyPr/>
                        <a:lstStyle/>
                        <a:p>
                          <a:pPr algn="ctr"/>
                          <a14:m>
                            <m:oMathPara xmlns:m="http://schemas.openxmlformats.org/officeDocument/2006/math">
                              <m:oMathParaPr>
                                <m:jc m:val="centerGroup"/>
                              </m:oMathParaPr>
                              <m:oMath xmlns:m="http://schemas.openxmlformats.org/officeDocument/2006/math">
                                <m:r>
                                  <a:rPr lang="en-IN" b="0" i="1" smtClean="0">
                                    <a:latin typeface="Cambria Math" panose="02040503050406030204" pitchFamily="18" charset="0"/>
                                  </a:rPr>
                                  <m:t>3×</m:t>
                                </m:r>
                                <m:sSup>
                                  <m:sSupPr>
                                    <m:ctrlPr>
                                      <a:rPr lang="en-IN" b="0" i="1" smtClean="0">
                                        <a:latin typeface="Cambria Math" panose="02040503050406030204" pitchFamily="18" charset="0"/>
                                      </a:rPr>
                                    </m:ctrlPr>
                                  </m:sSupPr>
                                  <m:e>
                                    <m:r>
                                      <a:rPr lang="en-IN" b="0" i="1" smtClean="0">
                                        <a:latin typeface="Cambria Math" panose="02040503050406030204" pitchFamily="18" charset="0"/>
                                      </a:rPr>
                                      <m:t>10</m:t>
                                    </m:r>
                                  </m:e>
                                  <m:sup>
                                    <m:r>
                                      <a:rPr lang="en-IN" b="0" i="1" smtClean="0">
                                        <a:latin typeface="Cambria Math" panose="02040503050406030204" pitchFamily="18" charset="0"/>
                                      </a:rPr>
                                      <m:t>7</m:t>
                                    </m:r>
                                  </m:sup>
                                </m:sSup>
                              </m:oMath>
                            </m:oMathPara>
                          </a14:m>
                          <a:endParaRPr lang="en-IN" dirty="0"/>
                        </a:p>
                      </a:txBody>
                      <a:tcPr/>
                    </a:tc>
                    <a:tc>
                      <a:txBody>
                        <a:bodyPr/>
                        <a:lstStyle/>
                        <a:p>
                          <a:pPr algn="ctr"/>
                          <a14:m>
                            <m:oMathPara xmlns:m="http://schemas.openxmlformats.org/officeDocument/2006/math">
                              <m:oMathParaPr>
                                <m:jc m:val="centerGroup"/>
                              </m:oMathParaPr>
                              <m:oMath xmlns:m="http://schemas.openxmlformats.org/officeDocument/2006/math">
                                <m:r>
                                  <a:rPr lang="en-IN" b="0" i="1" smtClean="0">
                                    <a:latin typeface="Cambria Math" panose="02040503050406030204" pitchFamily="18" charset="0"/>
                                  </a:rPr>
                                  <m:t>1.8×</m:t>
                                </m:r>
                                <m:sSup>
                                  <m:sSupPr>
                                    <m:ctrlPr>
                                      <a:rPr lang="en-IN" b="0" i="1" smtClean="0">
                                        <a:latin typeface="Cambria Math" panose="02040503050406030204" pitchFamily="18" charset="0"/>
                                      </a:rPr>
                                    </m:ctrlPr>
                                  </m:sSupPr>
                                  <m:e>
                                    <m:r>
                                      <a:rPr lang="en-IN" b="0" i="1" smtClean="0">
                                        <a:latin typeface="Cambria Math" panose="02040503050406030204" pitchFamily="18" charset="0"/>
                                      </a:rPr>
                                      <m:t>10</m:t>
                                    </m:r>
                                  </m:e>
                                  <m:sup>
                                    <m:r>
                                      <a:rPr lang="en-IN" b="0" i="1" smtClean="0">
                                        <a:latin typeface="Cambria Math" panose="02040503050406030204" pitchFamily="18" charset="0"/>
                                      </a:rPr>
                                      <m:t>7</m:t>
                                    </m:r>
                                  </m:sup>
                                </m:sSup>
                              </m:oMath>
                            </m:oMathPara>
                          </a14:m>
                          <a:endParaRPr lang="en-IN" dirty="0"/>
                        </a:p>
                      </a:txBody>
                      <a:tcPr>
                        <a:lnR w="12700" cap="flat" cmpd="sng" algn="ctr">
                          <a:solidFill>
                            <a:schemeClr val="tx1"/>
                          </a:solidFill>
                          <a:prstDash val="solid"/>
                          <a:round/>
                          <a:headEnd type="none" w="med" len="med"/>
                          <a:tailEnd type="none" w="med" len="med"/>
                        </a:lnR>
                      </a:tcPr>
                    </a:tc>
                    <a:tc>
                      <a:txBody>
                        <a:bodyPr/>
                        <a:lstStyle/>
                        <a:p>
                          <a:pPr algn="ctr"/>
                          <a14:m>
                            <m:oMathPara xmlns:m="http://schemas.openxmlformats.org/officeDocument/2006/math">
                              <m:oMathParaPr>
                                <m:jc m:val="centerGroup"/>
                              </m:oMathParaPr>
                              <m:oMath xmlns:m="http://schemas.openxmlformats.org/officeDocument/2006/math">
                                <m:r>
                                  <a:rPr lang="en-IN" b="0" i="1" smtClean="0">
                                    <a:solidFill>
                                      <a:srgbClr val="0000FF"/>
                                    </a:solidFill>
                                    <a:latin typeface="Cambria Math" panose="02040503050406030204" pitchFamily="18" charset="0"/>
                                  </a:rPr>
                                  <m:t>1.3×</m:t>
                                </m:r>
                                <m:sSup>
                                  <m:sSupPr>
                                    <m:ctrlPr>
                                      <a:rPr lang="en-IN" b="0" i="1" smtClean="0">
                                        <a:solidFill>
                                          <a:srgbClr val="0000FF"/>
                                        </a:solidFill>
                                        <a:latin typeface="Cambria Math" panose="02040503050406030204" pitchFamily="18" charset="0"/>
                                      </a:rPr>
                                    </m:ctrlPr>
                                  </m:sSupPr>
                                  <m:e>
                                    <m:r>
                                      <a:rPr lang="en-IN" b="0" i="1" smtClean="0">
                                        <a:solidFill>
                                          <a:srgbClr val="0000FF"/>
                                        </a:solidFill>
                                        <a:latin typeface="Cambria Math" panose="02040503050406030204" pitchFamily="18" charset="0"/>
                                      </a:rPr>
                                      <m:t>10</m:t>
                                    </m:r>
                                  </m:e>
                                  <m:sup>
                                    <m:r>
                                      <a:rPr lang="en-IN" b="0" i="1" smtClean="0">
                                        <a:solidFill>
                                          <a:srgbClr val="0000FF"/>
                                        </a:solidFill>
                                        <a:latin typeface="Cambria Math" panose="02040503050406030204" pitchFamily="18" charset="0"/>
                                      </a:rPr>
                                      <m:t>7</m:t>
                                    </m:r>
                                  </m:sup>
                                </m:sSup>
                              </m:oMath>
                            </m:oMathPara>
                          </a14:m>
                          <a:endParaRPr lang="en-IN"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597188404"/>
                      </a:ext>
                    </a:extLst>
                  </a:tr>
                  <a:tr h="447700">
                    <a:tc>
                      <a:txBody>
                        <a:bodyPr/>
                        <a:lstStyle/>
                        <a:p>
                          <a:pPr algn="ctr"/>
                          <a14:m>
                            <m:oMathPara xmlns:m="http://schemas.openxmlformats.org/officeDocument/2006/math">
                              <m:oMathParaPr>
                                <m:jc m:val="centerGroup"/>
                              </m:oMathParaPr>
                              <m:oMath xmlns:m="http://schemas.openxmlformats.org/officeDocument/2006/math">
                                <m:sSub>
                                  <m:sSubPr>
                                    <m:ctrlPr>
                                      <a:rPr lang="en-IN" b="1" i="1" smtClean="0">
                                        <a:solidFill>
                                          <a:schemeClr val="tx1"/>
                                        </a:solidFill>
                                        <a:latin typeface="Cambria Math" panose="02040503050406030204" pitchFamily="18" charset="0"/>
                                      </a:rPr>
                                    </m:ctrlPr>
                                  </m:sSubPr>
                                  <m:e>
                                    <m:r>
                                      <a:rPr lang="en-IN" b="1" i="1" smtClean="0">
                                        <a:solidFill>
                                          <a:schemeClr val="tx1"/>
                                        </a:solidFill>
                                        <a:latin typeface="Cambria Math" panose="02040503050406030204" pitchFamily="18" charset="0"/>
                                      </a:rPr>
                                      <m:t>𝒇</m:t>
                                    </m:r>
                                  </m:e>
                                  <m:sub>
                                    <m:r>
                                      <a:rPr lang="en-IN" b="1" i="1" smtClean="0">
                                        <a:solidFill>
                                          <a:schemeClr val="tx1"/>
                                        </a:solidFill>
                                        <a:latin typeface="Cambria Math" panose="02040503050406030204" pitchFamily="18" charset="0"/>
                                      </a:rPr>
                                      <m:t>𝒄𝒆</m:t>
                                    </m:r>
                                  </m:sub>
                                </m:sSub>
                              </m:oMath>
                            </m:oMathPara>
                          </a14:m>
                          <a:endParaRPr lang="en-IN" b="1" dirty="0">
                            <a:solidFill>
                              <a:schemeClr val="tx1"/>
                            </a:solidFill>
                          </a:endParaRPr>
                        </a:p>
                      </a:txBody>
                      <a:tcPr/>
                    </a:tc>
                    <a:tc>
                      <a:txBody>
                        <a:bodyPr/>
                        <a:lstStyle/>
                        <a:p>
                          <a:pPr algn="ctr"/>
                          <a14:m>
                            <m:oMathPara xmlns:m="http://schemas.openxmlformats.org/officeDocument/2006/math">
                              <m:oMathParaPr>
                                <m:jc m:val="centerGroup"/>
                              </m:oMathParaPr>
                              <m:oMath xmlns:m="http://schemas.openxmlformats.org/officeDocument/2006/math">
                                <m:r>
                                  <a:rPr lang="en-IN" b="0" i="1" smtClean="0">
                                    <a:latin typeface="Cambria Math" panose="02040503050406030204" pitchFamily="18" charset="0"/>
                                  </a:rPr>
                                  <m:t>1.0×</m:t>
                                </m:r>
                                <m:sSup>
                                  <m:sSupPr>
                                    <m:ctrlPr>
                                      <a:rPr lang="en-IN" b="0" i="1" smtClean="0">
                                        <a:latin typeface="Cambria Math" panose="02040503050406030204" pitchFamily="18" charset="0"/>
                                      </a:rPr>
                                    </m:ctrlPr>
                                  </m:sSupPr>
                                  <m:e>
                                    <m:r>
                                      <a:rPr lang="en-IN" b="0" i="1" smtClean="0">
                                        <a:latin typeface="Cambria Math" panose="02040503050406030204" pitchFamily="18" charset="0"/>
                                      </a:rPr>
                                      <m:t>10</m:t>
                                    </m:r>
                                  </m:e>
                                  <m:sup>
                                    <m:r>
                                      <a:rPr lang="en-IN" b="0" i="1" smtClean="0">
                                        <a:latin typeface="Cambria Math" panose="02040503050406030204" pitchFamily="18" charset="0"/>
                                      </a:rPr>
                                      <m:t>7</m:t>
                                    </m:r>
                                  </m:sup>
                                </m:sSup>
                              </m:oMath>
                            </m:oMathPara>
                          </a14:m>
                          <a:endParaRPr lang="en-IN" dirty="0"/>
                        </a:p>
                      </a:txBody>
                      <a:tcPr/>
                    </a:tc>
                    <a:tc>
                      <a:txBody>
                        <a:bodyPr/>
                        <a:lstStyle/>
                        <a:p>
                          <a:pPr algn="ctr"/>
                          <a14:m>
                            <m:oMathPara xmlns:m="http://schemas.openxmlformats.org/officeDocument/2006/math">
                              <m:oMathParaPr>
                                <m:jc m:val="centerGroup"/>
                              </m:oMathParaPr>
                              <m:oMath xmlns:m="http://schemas.openxmlformats.org/officeDocument/2006/math">
                                <m:r>
                                  <a:rPr lang="en-IN" b="0" i="1" smtClean="0">
                                    <a:latin typeface="Cambria Math" panose="02040503050406030204" pitchFamily="18" charset="0"/>
                                  </a:rPr>
                                  <m:t>2.8×</m:t>
                                </m:r>
                                <m:sSup>
                                  <m:sSupPr>
                                    <m:ctrlPr>
                                      <a:rPr lang="en-IN" b="0" i="1" smtClean="0">
                                        <a:latin typeface="Cambria Math" panose="02040503050406030204" pitchFamily="18" charset="0"/>
                                      </a:rPr>
                                    </m:ctrlPr>
                                  </m:sSupPr>
                                  <m:e>
                                    <m:r>
                                      <a:rPr lang="en-IN" b="0" i="1" smtClean="0">
                                        <a:latin typeface="Cambria Math" panose="02040503050406030204" pitchFamily="18" charset="0"/>
                                      </a:rPr>
                                      <m:t>10</m:t>
                                    </m:r>
                                  </m:e>
                                  <m:sup>
                                    <m:r>
                                      <a:rPr lang="en-IN" b="0" i="1" smtClean="0">
                                        <a:latin typeface="Cambria Math" panose="02040503050406030204" pitchFamily="18" charset="0"/>
                                      </a:rPr>
                                      <m:t>8</m:t>
                                    </m:r>
                                  </m:sup>
                                </m:sSup>
                              </m:oMath>
                            </m:oMathPara>
                          </a14:m>
                          <a:endParaRPr lang="en-IN" dirty="0"/>
                        </a:p>
                      </a:txBody>
                      <a:tcPr>
                        <a:lnR w="12700" cap="flat" cmpd="sng" algn="ctr">
                          <a:solidFill>
                            <a:schemeClr val="tx1"/>
                          </a:solidFill>
                          <a:prstDash val="solid"/>
                          <a:round/>
                          <a:headEnd type="none" w="med" len="med"/>
                          <a:tailEnd type="none" w="med" len="med"/>
                        </a:lnR>
                      </a:tcPr>
                    </a:tc>
                    <a:tc>
                      <a:txBody>
                        <a:bodyPr/>
                        <a:lstStyle/>
                        <a:p>
                          <a:pPr algn="ctr"/>
                          <a14:m>
                            <m:oMathPara xmlns:m="http://schemas.openxmlformats.org/officeDocument/2006/math">
                              <m:oMathParaPr>
                                <m:jc m:val="centerGroup"/>
                              </m:oMathParaPr>
                              <m:oMath xmlns:m="http://schemas.openxmlformats.org/officeDocument/2006/math">
                                <m:r>
                                  <a:rPr lang="en-IN" b="0" i="1" smtClean="0">
                                    <a:solidFill>
                                      <a:srgbClr val="0000FF"/>
                                    </a:solidFill>
                                    <a:latin typeface="Cambria Math" panose="02040503050406030204" pitchFamily="18" charset="0"/>
                                  </a:rPr>
                                  <m:t>1.0×</m:t>
                                </m:r>
                                <m:sSup>
                                  <m:sSupPr>
                                    <m:ctrlPr>
                                      <a:rPr lang="en-IN" b="0" i="1" smtClean="0">
                                        <a:solidFill>
                                          <a:srgbClr val="0000FF"/>
                                        </a:solidFill>
                                        <a:latin typeface="Cambria Math" panose="02040503050406030204" pitchFamily="18" charset="0"/>
                                      </a:rPr>
                                    </m:ctrlPr>
                                  </m:sSupPr>
                                  <m:e>
                                    <m:r>
                                      <a:rPr lang="en-IN" b="0" i="1" smtClean="0">
                                        <a:solidFill>
                                          <a:srgbClr val="0000FF"/>
                                        </a:solidFill>
                                        <a:latin typeface="Cambria Math" panose="02040503050406030204" pitchFamily="18" charset="0"/>
                                      </a:rPr>
                                      <m:t>10</m:t>
                                    </m:r>
                                  </m:e>
                                  <m:sup>
                                    <m:r>
                                      <a:rPr lang="en-IN" b="0" i="1" smtClean="0">
                                        <a:solidFill>
                                          <a:srgbClr val="0000FF"/>
                                        </a:solidFill>
                                        <a:latin typeface="Cambria Math" panose="02040503050406030204" pitchFamily="18" charset="0"/>
                                      </a:rPr>
                                      <m:t>7</m:t>
                                    </m:r>
                                  </m:sup>
                                </m:sSup>
                              </m:oMath>
                            </m:oMathPara>
                          </a14:m>
                          <a:endParaRPr lang="en-IN"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988099622"/>
                      </a:ext>
                    </a:extLst>
                  </a:tr>
                  <a:tr h="447700">
                    <a:tc>
                      <a:txBody>
                        <a:bodyPr/>
                        <a:lstStyle/>
                        <a:p>
                          <a:pPr algn="ctr"/>
                          <a14:m>
                            <m:oMathPara xmlns:m="http://schemas.openxmlformats.org/officeDocument/2006/math">
                              <m:oMathParaPr>
                                <m:jc m:val="centerGroup"/>
                              </m:oMathParaPr>
                              <m:oMath xmlns:m="http://schemas.openxmlformats.org/officeDocument/2006/math">
                                <m:sSub>
                                  <m:sSubPr>
                                    <m:ctrlPr>
                                      <a:rPr lang="en-IN" b="1" i="1" smtClean="0">
                                        <a:solidFill>
                                          <a:schemeClr val="tx1"/>
                                        </a:solidFill>
                                        <a:latin typeface="Cambria Math" panose="02040503050406030204" pitchFamily="18" charset="0"/>
                                      </a:rPr>
                                    </m:ctrlPr>
                                  </m:sSubPr>
                                  <m:e>
                                    <m:r>
                                      <a:rPr lang="en-IN" b="1" i="1" smtClean="0">
                                        <a:solidFill>
                                          <a:schemeClr val="tx1"/>
                                        </a:solidFill>
                                        <a:latin typeface="Cambria Math" panose="02040503050406030204" pitchFamily="18" charset="0"/>
                                      </a:rPr>
                                      <m:t>𝒇</m:t>
                                    </m:r>
                                  </m:e>
                                  <m:sub>
                                    <m:r>
                                      <a:rPr lang="en-IN" b="1" i="1" smtClean="0">
                                        <a:solidFill>
                                          <a:schemeClr val="tx1"/>
                                        </a:solidFill>
                                        <a:latin typeface="Cambria Math" panose="02040503050406030204" pitchFamily="18" charset="0"/>
                                      </a:rPr>
                                      <m:t>𝒄𝒊</m:t>
                                    </m:r>
                                  </m:sub>
                                </m:sSub>
                              </m:oMath>
                            </m:oMathPara>
                          </a14:m>
                          <a:endParaRPr lang="en-IN" b="1" dirty="0">
                            <a:solidFill>
                              <a:schemeClr val="tx1"/>
                            </a:solidFill>
                          </a:endParaRPr>
                        </a:p>
                      </a:txBody>
                      <a:tcPr/>
                    </a:tc>
                    <a:tc>
                      <a:txBody>
                        <a:bodyPr/>
                        <a:lstStyle/>
                        <a:p>
                          <a:pPr algn="ctr"/>
                          <a14:m>
                            <m:oMathPara xmlns:m="http://schemas.openxmlformats.org/officeDocument/2006/math">
                              <m:oMathParaPr>
                                <m:jc m:val="centerGroup"/>
                              </m:oMathParaPr>
                              <m:oMath xmlns:m="http://schemas.openxmlformats.org/officeDocument/2006/math">
                                <m:r>
                                  <a:rPr lang="en-IN" b="0" i="1" smtClean="0">
                                    <a:latin typeface="Cambria Math" panose="02040503050406030204" pitchFamily="18" charset="0"/>
                                  </a:rPr>
                                  <m:t>236</m:t>
                                </m:r>
                              </m:oMath>
                            </m:oMathPara>
                          </a14:m>
                          <a:endParaRPr lang="en-IN" dirty="0"/>
                        </a:p>
                      </a:txBody>
                      <a:tcPr/>
                    </a:tc>
                    <a:tc>
                      <a:txBody>
                        <a:bodyPr/>
                        <a:lstStyle/>
                        <a:p>
                          <a:pPr algn="ctr"/>
                          <a14:m>
                            <m:oMathPara xmlns:m="http://schemas.openxmlformats.org/officeDocument/2006/math">
                              <m:oMathParaPr>
                                <m:jc m:val="centerGroup"/>
                              </m:oMathParaPr>
                              <m:oMath xmlns:m="http://schemas.openxmlformats.org/officeDocument/2006/math">
                                <m:r>
                                  <a:rPr lang="en-IN" b="0" i="1" smtClean="0">
                                    <a:latin typeface="Cambria Math" panose="02040503050406030204" pitchFamily="18" charset="0"/>
                                  </a:rPr>
                                  <m:t>6×</m:t>
                                </m:r>
                                <m:sSup>
                                  <m:sSupPr>
                                    <m:ctrlPr>
                                      <a:rPr lang="en-IN" b="0" i="1" smtClean="0">
                                        <a:latin typeface="Cambria Math" panose="02040503050406030204" pitchFamily="18" charset="0"/>
                                      </a:rPr>
                                    </m:ctrlPr>
                                  </m:sSupPr>
                                  <m:e>
                                    <m:r>
                                      <a:rPr lang="en-IN" b="0" i="1" smtClean="0">
                                        <a:latin typeface="Cambria Math" panose="02040503050406030204" pitchFamily="18" charset="0"/>
                                      </a:rPr>
                                      <m:t>10</m:t>
                                    </m:r>
                                  </m:e>
                                  <m:sup>
                                    <m:r>
                                      <a:rPr lang="en-IN" b="0" i="1" smtClean="0">
                                        <a:latin typeface="Cambria Math" panose="02040503050406030204" pitchFamily="18" charset="0"/>
                                      </a:rPr>
                                      <m:t>3</m:t>
                                    </m:r>
                                  </m:sup>
                                </m:sSup>
                              </m:oMath>
                            </m:oMathPara>
                          </a14:m>
                          <a:endParaRPr lang="en-IN" dirty="0"/>
                        </a:p>
                      </a:txBody>
                      <a:tcPr>
                        <a:lnR w="12700" cap="flat" cmpd="sng" algn="ctr">
                          <a:solidFill>
                            <a:schemeClr val="tx1"/>
                          </a:solidFill>
                          <a:prstDash val="solid"/>
                          <a:round/>
                          <a:headEnd type="none" w="med" len="med"/>
                          <a:tailEnd type="none" w="med" len="med"/>
                        </a:lnR>
                      </a:tcPr>
                    </a:tc>
                    <a:tc>
                      <a:txBody>
                        <a:bodyPr/>
                        <a:lstStyle/>
                        <a:p>
                          <a:pPr algn="ctr"/>
                          <a14:m>
                            <m:oMathPara xmlns:m="http://schemas.openxmlformats.org/officeDocument/2006/math">
                              <m:oMathParaPr>
                                <m:jc m:val="centerGroup"/>
                              </m:oMathParaPr>
                              <m:oMath xmlns:m="http://schemas.openxmlformats.org/officeDocument/2006/math">
                                <m:r>
                                  <a:rPr lang="en-IN" b="0" i="1" smtClean="0">
                                    <a:solidFill>
                                      <a:srgbClr val="0000FF"/>
                                    </a:solidFill>
                                    <a:latin typeface="Cambria Math" panose="02040503050406030204" pitchFamily="18" charset="0"/>
                                  </a:rPr>
                                  <m:t>236</m:t>
                                </m:r>
                              </m:oMath>
                            </m:oMathPara>
                          </a14:m>
                          <a:endParaRPr lang="en-IN"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36532765"/>
                      </a:ext>
                    </a:extLst>
                  </a:tr>
                  <a:tr h="607024">
                    <a:tc>
                      <a:txBody>
                        <a:bodyPr/>
                        <a:lstStyle/>
                        <a:p>
                          <a:pPr algn="ctr"/>
                          <a:r>
                            <a:rPr lang="en-IN" b="1" dirty="0">
                              <a:solidFill>
                                <a:schemeClr val="tx1"/>
                              </a:solidFill>
                            </a:rPr>
                            <a:t>Debye length, </a:t>
                          </a:r>
                          <a14:m>
                            <m:oMath xmlns:m="http://schemas.openxmlformats.org/officeDocument/2006/math">
                              <m:sSub>
                                <m:sSubPr>
                                  <m:ctrlPr>
                                    <a:rPr lang="en-IN" b="1" i="1" smtClean="0">
                                      <a:solidFill>
                                        <a:schemeClr val="tx1"/>
                                      </a:solidFill>
                                      <a:latin typeface="Cambria Math" panose="02040503050406030204" pitchFamily="18" charset="0"/>
                                    </a:rPr>
                                  </m:ctrlPr>
                                </m:sSubPr>
                                <m:e>
                                  <m:r>
                                    <a:rPr lang="en-IN" b="1" i="1" smtClean="0">
                                      <a:solidFill>
                                        <a:schemeClr val="tx1"/>
                                      </a:solidFill>
                                      <a:latin typeface="Cambria Math" panose="02040503050406030204" pitchFamily="18" charset="0"/>
                                    </a:rPr>
                                    <m:t>𝝀</m:t>
                                  </m:r>
                                </m:e>
                                <m:sub>
                                  <m:r>
                                    <a:rPr lang="en-IN" b="1" i="1" smtClean="0">
                                      <a:solidFill>
                                        <a:schemeClr val="tx1"/>
                                      </a:solidFill>
                                      <a:latin typeface="Cambria Math" panose="02040503050406030204" pitchFamily="18" charset="0"/>
                                    </a:rPr>
                                    <m:t>𝑫𝒆</m:t>
                                  </m:r>
                                </m:sub>
                              </m:sSub>
                              <m:r>
                                <a:rPr lang="en-IN" b="1" i="1" smtClean="0">
                                  <a:solidFill>
                                    <a:schemeClr val="tx1"/>
                                  </a:solidFill>
                                  <a:latin typeface="Cambria Math" panose="02040503050406030204" pitchFamily="18" charset="0"/>
                                </a:rPr>
                                <m:t> (</m:t>
                              </m:r>
                              <m:r>
                                <a:rPr lang="en-IN" b="1" i="1" smtClean="0">
                                  <a:solidFill>
                                    <a:schemeClr val="tx1"/>
                                  </a:solidFill>
                                  <a:latin typeface="Cambria Math" panose="02040503050406030204" pitchFamily="18" charset="0"/>
                                </a:rPr>
                                <m:t>𝒄𝒎</m:t>
                              </m:r>
                              <m:r>
                                <a:rPr lang="en-IN" b="1" i="1" smtClean="0">
                                  <a:solidFill>
                                    <a:schemeClr val="tx1"/>
                                  </a:solidFill>
                                  <a:latin typeface="Cambria Math" panose="02040503050406030204" pitchFamily="18" charset="0"/>
                                </a:rPr>
                                <m:t>)</m:t>
                              </m:r>
                            </m:oMath>
                          </a14:m>
                          <a:endParaRPr lang="en-IN" b="1" dirty="0">
                            <a:solidFill>
                              <a:schemeClr val="tx1"/>
                            </a:solidFill>
                          </a:endParaRPr>
                        </a:p>
                      </a:txBody>
                      <a:tcPr/>
                    </a:tc>
                    <a:tc>
                      <a:txBody>
                        <a:bodyPr/>
                        <a:lstStyle/>
                        <a:p>
                          <a:pPr algn="ctr"/>
                          <a14:m>
                            <m:oMathPara xmlns:m="http://schemas.openxmlformats.org/officeDocument/2006/math">
                              <m:oMathParaPr>
                                <m:jc m:val="centerGroup"/>
                              </m:oMathParaPr>
                              <m:oMath xmlns:m="http://schemas.openxmlformats.org/officeDocument/2006/math">
                                <m:r>
                                  <a:rPr lang="en-IN" b="0" i="1" smtClean="0">
                                    <a:latin typeface="Cambria Math" panose="02040503050406030204" pitchFamily="18" charset="0"/>
                                  </a:rPr>
                                  <m:t>2.1×</m:t>
                                </m:r>
                                <m:sSup>
                                  <m:sSupPr>
                                    <m:ctrlPr>
                                      <a:rPr lang="en-IN" b="0" i="1" smtClean="0">
                                        <a:latin typeface="Cambria Math" panose="02040503050406030204" pitchFamily="18" charset="0"/>
                                      </a:rPr>
                                    </m:ctrlPr>
                                  </m:sSupPr>
                                  <m:e>
                                    <m:r>
                                      <a:rPr lang="en-IN" b="0" i="1" smtClean="0">
                                        <a:latin typeface="Cambria Math" panose="02040503050406030204" pitchFamily="18" charset="0"/>
                                      </a:rPr>
                                      <m:t>10</m:t>
                                    </m:r>
                                  </m:e>
                                  <m:sup>
                                    <m:r>
                                      <a:rPr lang="en-IN" b="0" i="1" smtClean="0">
                                        <a:latin typeface="Cambria Math" panose="02040503050406030204" pitchFamily="18" charset="0"/>
                                      </a:rPr>
                                      <m:t>−3</m:t>
                                    </m:r>
                                  </m:sup>
                                </m:sSup>
                              </m:oMath>
                            </m:oMathPara>
                          </a14:m>
                          <a:endParaRPr lang="en-IN" dirty="0"/>
                        </a:p>
                      </a:txBody>
                      <a:tcPr/>
                    </a:tc>
                    <a:tc>
                      <a:txBody>
                        <a:bodyPr/>
                        <a:lstStyle/>
                        <a:p>
                          <a:pPr algn="ctr"/>
                          <a14:m>
                            <m:oMathPara xmlns:m="http://schemas.openxmlformats.org/officeDocument/2006/math">
                              <m:oMathParaPr>
                                <m:jc m:val="centerGroup"/>
                              </m:oMathParaPr>
                              <m:oMath xmlns:m="http://schemas.openxmlformats.org/officeDocument/2006/math">
                                <m:r>
                                  <a:rPr lang="en-IN" b="0" i="1" smtClean="0">
                                    <a:latin typeface="Cambria Math" panose="02040503050406030204" pitchFamily="18" charset="0"/>
                                  </a:rPr>
                                  <m:t>2.3×</m:t>
                                </m:r>
                                <m:sSup>
                                  <m:sSupPr>
                                    <m:ctrlPr>
                                      <a:rPr lang="en-IN" b="0" i="1" smtClean="0">
                                        <a:latin typeface="Cambria Math" panose="02040503050406030204" pitchFamily="18" charset="0"/>
                                      </a:rPr>
                                    </m:ctrlPr>
                                  </m:sSupPr>
                                  <m:e>
                                    <m:r>
                                      <a:rPr lang="en-IN" b="0" i="1" smtClean="0">
                                        <a:latin typeface="Cambria Math" panose="02040503050406030204" pitchFamily="18" charset="0"/>
                                      </a:rPr>
                                      <m:t>10</m:t>
                                    </m:r>
                                  </m:e>
                                  <m:sup>
                                    <m:r>
                                      <a:rPr lang="en-IN" b="0" i="1" smtClean="0">
                                        <a:latin typeface="Cambria Math" panose="02040503050406030204" pitchFamily="18" charset="0"/>
                                      </a:rPr>
                                      <m:t>−3</m:t>
                                    </m:r>
                                  </m:sup>
                                </m:sSup>
                              </m:oMath>
                            </m:oMathPara>
                          </a14:m>
                          <a:endParaRPr lang="en-IN" dirty="0"/>
                        </a:p>
                      </a:txBody>
                      <a:tcPr>
                        <a:lnR w="12700" cap="flat" cmpd="sng" algn="ctr">
                          <a:solidFill>
                            <a:schemeClr val="tx1"/>
                          </a:solidFill>
                          <a:prstDash val="solid"/>
                          <a:round/>
                          <a:headEnd type="none" w="med" len="med"/>
                          <a:tailEnd type="none" w="med" len="med"/>
                        </a:lnR>
                      </a:tcPr>
                    </a:tc>
                    <a:tc>
                      <a:txBody>
                        <a:bodyPr/>
                        <a:lstStyle/>
                        <a:p>
                          <a:pPr algn="ctr"/>
                          <a14:m>
                            <m:oMathPara xmlns:m="http://schemas.openxmlformats.org/officeDocument/2006/math">
                              <m:oMathParaPr>
                                <m:jc m:val="centerGroup"/>
                              </m:oMathParaPr>
                              <m:oMath xmlns:m="http://schemas.openxmlformats.org/officeDocument/2006/math">
                                <m:r>
                                  <a:rPr lang="en-IN" b="0" i="1" smtClean="0">
                                    <a:solidFill>
                                      <a:srgbClr val="0000FF"/>
                                    </a:solidFill>
                                    <a:latin typeface="Cambria Math" panose="02040503050406030204" pitchFamily="18" charset="0"/>
                                  </a:rPr>
                                  <m:t>2.7×</m:t>
                                </m:r>
                                <m:sSup>
                                  <m:sSupPr>
                                    <m:ctrlPr>
                                      <a:rPr lang="en-IN" b="0" i="1" smtClean="0">
                                        <a:solidFill>
                                          <a:srgbClr val="0000FF"/>
                                        </a:solidFill>
                                        <a:latin typeface="Cambria Math" panose="02040503050406030204" pitchFamily="18" charset="0"/>
                                      </a:rPr>
                                    </m:ctrlPr>
                                  </m:sSupPr>
                                  <m:e>
                                    <m:r>
                                      <a:rPr lang="en-IN" b="0" i="1" smtClean="0">
                                        <a:solidFill>
                                          <a:srgbClr val="0000FF"/>
                                        </a:solidFill>
                                        <a:latin typeface="Cambria Math" panose="02040503050406030204" pitchFamily="18" charset="0"/>
                                      </a:rPr>
                                      <m:t>10</m:t>
                                    </m:r>
                                  </m:e>
                                  <m:sup>
                                    <m:r>
                                      <a:rPr lang="en-IN" b="0" i="1" smtClean="0">
                                        <a:solidFill>
                                          <a:srgbClr val="0000FF"/>
                                        </a:solidFill>
                                        <a:latin typeface="Cambria Math" panose="02040503050406030204" pitchFamily="18" charset="0"/>
                                      </a:rPr>
                                      <m:t>−3</m:t>
                                    </m:r>
                                  </m:sup>
                                </m:sSup>
                              </m:oMath>
                            </m:oMathPara>
                          </a14:m>
                          <a:endParaRPr lang="en-IN"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356003611"/>
                      </a:ext>
                    </a:extLst>
                  </a:tr>
                  <a:tr h="607024">
                    <a:tc>
                      <a:txBody>
                        <a:bodyPr/>
                        <a:lstStyle/>
                        <a:p>
                          <a:pPr algn="ctr"/>
                          <a:r>
                            <a:rPr lang="en-IN" b="1" dirty="0">
                              <a:solidFill>
                                <a:schemeClr val="tx1"/>
                              </a:solidFill>
                            </a:rPr>
                            <a:t>Electron gyro-radius, </a:t>
                          </a:r>
                          <a14:m>
                            <m:oMath xmlns:m="http://schemas.openxmlformats.org/officeDocument/2006/math">
                              <m:sSub>
                                <m:sSubPr>
                                  <m:ctrlPr>
                                    <a:rPr lang="en-IN" b="1" i="1" smtClean="0">
                                      <a:solidFill>
                                        <a:schemeClr val="tx1"/>
                                      </a:solidFill>
                                      <a:latin typeface="Cambria Math" panose="02040503050406030204" pitchFamily="18" charset="0"/>
                                    </a:rPr>
                                  </m:ctrlPr>
                                </m:sSubPr>
                                <m:e>
                                  <m:r>
                                    <a:rPr lang="en-IN" b="1" i="1" smtClean="0">
                                      <a:solidFill>
                                        <a:schemeClr val="tx1"/>
                                      </a:solidFill>
                                      <a:latin typeface="Cambria Math" panose="02040503050406030204" pitchFamily="18" charset="0"/>
                                    </a:rPr>
                                    <m:t>𝝆</m:t>
                                  </m:r>
                                </m:e>
                                <m:sub>
                                  <m:r>
                                    <a:rPr lang="en-IN" b="1" i="1" smtClean="0">
                                      <a:solidFill>
                                        <a:schemeClr val="tx1"/>
                                      </a:solidFill>
                                      <a:latin typeface="Cambria Math" panose="02040503050406030204" pitchFamily="18" charset="0"/>
                                    </a:rPr>
                                    <m:t>𝒆</m:t>
                                  </m:r>
                                </m:sub>
                              </m:sSub>
                              <m:r>
                                <a:rPr lang="en-IN" b="1" i="1" smtClean="0">
                                  <a:solidFill>
                                    <a:schemeClr val="tx1"/>
                                  </a:solidFill>
                                  <a:latin typeface="Cambria Math" panose="02040503050406030204" pitchFamily="18" charset="0"/>
                                </a:rPr>
                                <m:t> (</m:t>
                              </m:r>
                              <m:r>
                                <a:rPr lang="en-IN" b="1" i="1" smtClean="0">
                                  <a:solidFill>
                                    <a:schemeClr val="tx1"/>
                                  </a:solidFill>
                                  <a:latin typeface="Cambria Math" panose="02040503050406030204" pitchFamily="18" charset="0"/>
                                </a:rPr>
                                <m:t>𝒄𝒎</m:t>
                              </m:r>
                              <m:r>
                                <a:rPr lang="en-IN" b="1" i="1" smtClean="0">
                                  <a:solidFill>
                                    <a:schemeClr val="tx1"/>
                                  </a:solidFill>
                                  <a:latin typeface="Cambria Math" panose="02040503050406030204" pitchFamily="18" charset="0"/>
                                </a:rPr>
                                <m:t>)</m:t>
                              </m:r>
                            </m:oMath>
                          </a14:m>
                          <a:endParaRPr lang="en-IN" b="1" dirty="0">
                            <a:solidFill>
                              <a:schemeClr val="tx1"/>
                            </a:solidFill>
                          </a:endParaRPr>
                        </a:p>
                      </a:txBody>
                      <a:tcPr/>
                    </a:tc>
                    <a:tc>
                      <a:txBody>
                        <a:bodyPr/>
                        <a:lstStyle/>
                        <a:p>
                          <a:pPr algn="ctr"/>
                          <a14:m>
                            <m:oMathPara xmlns:m="http://schemas.openxmlformats.org/officeDocument/2006/math">
                              <m:oMathParaPr>
                                <m:jc m:val="centerGroup"/>
                              </m:oMathParaPr>
                              <m:oMath xmlns:m="http://schemas.openxmlformats.org/officeDocument/2006/math">
                                <m:r>
                                  <a:rPr lang="en-IN" b="0" i="1" smtClean="0">
                                    <a:latin typeface="Cambria Math" panose="02040503050406030204" pitchFamily="18" charset="0"/>
                                  </a:rPr>
                                  <m:t>0.8</m:t>
                                </m:r>
                              </m:oMath>
                            </m:oMathPara>
                          </a14:m>
                          <a:endParaRPr lang="en-IN" dirty="0"/>
                        </a:p>
                      </a:txBody>
                      <a:tcPr/>
                    </a:tc>
                    <a:tc>
                      <a:txBody>
                        <a:bodyPr/>
                        <a:lstStyle/>
                        <a:p>
                          <a:pPr algn="ctr"/>
                          <a14:m>
                            <m:oMathPara xmlns:m="http://schemas.openxmlformats.org/officeDocument/2006/math">
                              <m:oMathParaPr>
                                <m:jc m:val="centerGroup"/>
                              </m:oMathParaPr>
                              <m:oMath xmlns:m="http://schemas.openxmlformats.org/officeDocument/2006/math">
                                <m:r>
                                  <a:rPr lang="en-IN" b="0" i="1" smtClean="0">
                                    <a:latin typeface="Cambria Math" panose="02040503050406030204" pitchFamily="18" charset="0"/>
                                  </a:rPr>
                                  <m:t>0.02</m:t>
                                </m:r>
                              </m:oMath>
                            </m:oMathPara>
                          </a14:m>
                          <a:endParaRPr lang="en-IN" dirty="0"/>
                        </a:p>
                      </a:txBody>
                      <a:tcPr>
                        <a:lnR w="12700" cap="flat" cmpd="sng" algn="ctr">
                          <a:solidFill>
                            <a:schemeClr val="tx1"/>
                          </a:solidFill>
                          <a:prstDash val="solid"/>
                          <a:round/>
                          <a:headEnd type="none" w="med" len="med"/>
                          <a:tailEnd type="none" w="med" len="med"/>
                        </a:lnR>
                      </a:tcPr>
                    </a:tc>
                    <a:tc>
                      <a:txBody>
                        <a:bodyPr/>
                        <a:lstStyle/>
                        <a:p>
                          <a:pPr algn="ctr"/>
                          <a14:m>
                            <m:oMathPara xmlns:m="http://schemas.openxmlformats.org/officeDocument/2006/math">
                              <m:oMathParaPr>
                                <m:jc m:val="centerGroup"/>
                              </m:oMathParaPr>
                              <m:oMath xmlns:m="http://schemas.openxmlformats.org/officeDocument/2006/math">
                                <m:r>
                                  <a:rPr lang="en-IN" b="0" i="1" smtClean="0">
                                    <a:solidFill>
                                      <a:srgbClr val="0000FF"/>
                                    </a:solidFill>
                                    <a:latin typeface="Cambria Math" panose="02040503050406030204" pitchFamily="18" charset="0"/>
                                  </a:rPr>
                                  <m:t>0.5</m:t>
                                </m:r>
                              </m:oMath>
                            </m:oMathPara>
                          </a14:m>
                          <a:endParaRPr lang="en-IN"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065117110"/>
                      </a:ext>
                    </a:extLst>
                  </a:tr>
                  <a:tr h="607024">
                    <a:tc>
                      <a:txBody>
                        <a:bodyPr/>
                        <a:lstStyle/>
                        <a:p>
                          <a:pPr algn="ctr"/>
                          <a:r>
                            <a:rPr lang="en-IN" b="1" dirty="0">
                              <a:solidFill>
                                <a:schemeClr val="tx1"/>
                              </a:solidFill>
                            </a:rPr>
                            <a:t>Ion gyro-radius, </a:t>
                          </a:r>
                          <a14:m>
                            <m:oMath xmlns:m="http://schemas.openxmlformats.org/officeDocument/2006/math">
                              <m:sSub>
                                <m:sSubPr>
                                  <m:ctrlPr>
                                    <a:rPr lang="en-IN" b="1" i="1" smtClean="0">
                                      <a:solidFill>
                                        <a:schemeClr val="tx1"/>
                                      </a:solidFill>
                                      <a:latin typeface="Cambria Math" panose="02040503050406030204" pitchFamily="18" charset="0"/>
                                    </a:rPr>
                                  </m:ctrlPr>
                                </m:sSubPr>
                                <m:e>
                                  <m:r>
                                    <a:rPr lang="en-IN" b="1" i="1" smtClean="0">
                                      <a:solidFill>
                                        <a:schemeClr val="tx1"/>
                                      </a:solidFill>
                                      <a:latin typeface="Cambria Math" panose="02040503050406030204" pitchFamily="18" charset="0"/>
                                    </a:rPr>
                                    <m:t>𝝆</m:t>
                                  </m:r>
                                </m:e>
                                <m:sub>
                                  <m:r>
                                    <a:rPr lang="en-IN" b="1" i="1" smtClean="0">
                                      <a:solidFill>
                                        <a:schemeClr val="tx1"/>
                                      </a:solidFill>
                                      <a:latin typeface="Cambria Math" panose="02040503050406030204" pitchFamily="18" charset="0"/>
                                    </a:rPr>
                                    <m:t>𝒊</m:t>
                                  </m:r>
                                </m:sub>
                              </m:sSub>
                            </m:oMath>
                          </a14:m>
                          <a:r>
                            <a:rPr lang="en-IN" b="1" dirty="0">
                              <a:solidFill>
                                <a:schemeClr val="tx1"/>
                              </a:solidFill>
                            </a:rPr>
                            <a:t> (cm)</a:t>
                          </a:r>
                        </a:p>
                      </a:txBody>
                      <a:tcPr/>
                    </a:tc>
                    <a:tc>
                      <a:txBody>
                        <a:bodyPr/>
                        <a:lstStyle/>
                        <a:p>
                          <a:pPr algn="ctr"/>
                          <a14:m>
                            <m:oMathPara xmlns:m="http://schemas.openxmlformats.org/officeDocument/2006/math">
                              <m:oMathParaPr>
                                <m:jc m:val="centerGroup"/>
                              </m:oMathParaPr>
                              <m:oMath xmlns:m="http://schemas.openxmlformats.org/officeDocument/2006/math">
                                <m:r>
                                  <a:rPr lang="en-IN" b="0" i="1" smtClean="0">
                                    <a:latin typeface="Cambria Math" panose="02040503050406030204" pitchFamily="18" charset="0"/>
                                  </a:rPr>
                                  <m:t>73</m:t>
                                </m:r>
                              </m:oMath>
                            </m:oMathPara>
                          </a14:m>
                          <a:endParaRPr lang="en-IN" dirty="0"/>
                        </a:p>
                      </a:txBody>
                      <a:tcPr/>
                    </a:tc>
                    <a:tc>
                      <a:txBody>
                        <a:bodyPr/>
                        <a:lstStyle/>
                        <a:p>
                          <a:pPr algn="ctr"/>
                          <a14:m>
                            <m:oMathPara xmlns:m="http://schemas.openxmlformats.org/officeDocument/2006/math">
                              <m:oMathParaPr>
                                <m:jc m:val="centerGroup"/>
                              </m:oMathParaPr>
                              <m:oMath xmlns:m="http://schemas.openxmlformats.org/officeDocument/2006/math">
                                <m:r>
                                  <a:rPr lang="en-IN" b="0" i="1" smtClean="0">
                                    <a:latin typeface="Cambria Math" panose="02040503050406030204" pitchFamily="18" charset="0"/>
                                  </a:rPr>
                                  <m:t>2.2</m:t>
                                </m:r>
                              </m:oMath>
                            </m:oMathPara>
                          </a14:m>
                          <a:endParaRPr lang="en-IN" dirty="0"/>
                        </a:p>
                      </a:txBody>
                      <a:tcPr>
                        <a:lnR w="12700" cap="flat" cmpd="sng" algn="ctr">
                          <a:solidFill>
                            <a:schemeClr val="tx1"/>
                          </a:solidFill>
                          <a:prstDash val="solid"/>
                          <a:round/>
                          <a:headEnd type="none" w="med" len="med"/>
                          <a:tailEnd type="none" w="med" len="med"/>
                        </a:lnR>
                      </a:tcPr>
                    </a:tc>
                    <a:tc>
                      <a:txBody>
                        <a:bodyPr/>
                        <a:lstStyle/>
                        <a:p>
                          <a:pPr algn="ctr"/>
                          <a14:m>
                            <m:oMathPara xmlns:m="http://schemas.openxmlformats.org/officeDocument/2006/math">
                              <m:oMathParaPr>
                                <m:jc m:val="centerGroup"/>
                              </m:oMathParaPr>
                              <m:oMath xmlns:m="http://schemas.openxmlformats.org/officeDocument/2006/math">
                                <m:r>
                                  <a:rPr lang="en-IN" b="0" i="1" smtClean="0">
                                    <a:solidFill>
                                      <a:srgbClr val="0000FF"/>
                                    </a:solidFill>
                                    <a:latin typeface="Cambria Math" panose="02040503050406030204" pitchFamily="18" charset="0"/>
                                  </a:rPr>
                                  <m:t>46</m:t>
                                </m:r>
                              </m:oMath>
                            </m:oMathPara>
                          </a14:m>
                          <a:endParaRPr lang="en-IN"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01735729"/>
                      </a:ext>
                    </a:extLst>
                  </a:tr>
                </a:tbl>
              </a:graphicData>
            </a:graphic>
          </p:graphicFrame>
        </mc:Choice>
        <mc:Fallback xmlns="">
          <p:graphicFrame>
            <p:nvGraphicFramePr>
              <p:cNvPr id="13" name="Table 12">
                <a:extLst>
                  <a:ext uri="{FF2B5EF4-FFF2-40B4-BE49-F238E27FC236}">
                    <a16:creationId xmlns:a16="http://schemas.microsoft.com/office/drawing/2014/main" id="{619E0BBE-163B-4A0B-A5D4-568EE8607F20}"/>
                  </a:ext>
                </a:extLst>
              </p:cNvPr>
              <p:cNvGraphicFramePr>
                <a:graphicFrameLocks noGrp="1"/>
              </p:cNvGraphicFramePr>
              <p:nvPr>
                <p:extLst>
                  <p:ext uri="{D42A27DB-BD31-4B8C-83A1-F6EECF244321}">
                    <p14:modId xmlns:p14="http://schemas.microsoft.com/office/powerpoint/2010/main" val="2894926962"/>
                  </p:ext>
                </p:extLst>
              </p:nvPr>
            </p:nvGraphicFramePr>
            <p:xfrm>
              <a:off x="152400" y="771500"/>
              <a:ext cx="8686799" cy="5930712"/>
            </p:xfrm>
            <a:graphic>
              <a:graphicData uri="http://schemas.openxmlformats.org/drawingml/2006/table">
                <a:tbl>
                  <a:tblPr>
                    <a:tableStyleId>{5C22544A-7EE6-4342-B048-85BDC9FD1C3A}</a:tableStyleId>
                  </a:tblPr>
                  <a:tblGrid>
                    <a:gridCol w="2817341">
                      <a:extLst>
                        <a:ext uri="{9D8B030D-6E8A-4147-A177-3AD203B41FA5}">
                          <a16:colId xmlns:a16="http://schemas.microsoft.com/office/drawing/2014/main" val="2153345010"/>
                        </a:ext>
                      </a:extLst>
                    </a:gridCol>
                    <a:gridCol w="1956486">
                      <a:extLst>
                        <a:ext uri="{9D8B030D-6E8A-4147-A177-3AD203B41FA5}">
                          <a16:colId xmlns:a16="http://schemas.microsoft.com/office/drawing/2014/main" val="4125082539"/>
                        </a:ext>
                      </a:extLst>
                    </a:gridCol>
                    <a:gridCol w="1956486">
                      <a:extLst>
                        <a:ext uri="{9D8B030D-6E8A-4147-A177-3AD203B41FA5}">
                          <a16:colId xmlns:a16="http://schemas.microsoft.com/office/drawing/2014/main" val="2587523204"/>
                        </a:ext>
                      </a:extLst>
                    </a:gridCol>
                    <a:gridCol w="1956486">
                      <a:extLst>
                        <a:ext uri="{9D8B030D-6E8A-4147-A177-3AD203B41FA5}">
                          <a16:colId xmlns:a16="http://schemas.microsoft.com/office/drawing/2014/main" val="4289371938"/>
                        </a:ext>
                      </a:extLst>
                    </a:gridCol>
                  </a:tblGrid>
                  <a:tr h="458980">
                    <a:tc>
                      <a:txBody>
                        <a:bodyPr/>
                        <a:lstStyle/>
                        <a:p>
                          <a:pPr algn="ctr"/>
                          <a:endParaRPr lang="en-IN" sz="2400" b="1" dirty="0">
                            <a:solidFill>
                              <a:schemeClr val="tx1"/>
                            </a:solidFill>
                          </a:endParaRPr>
                        </a:p>
                      </a:txBody>
                      <a:tcPr/>
                    </a:tc>
                    <a:tc>
                      <a:txBody>
                        <a:bodyPr/>
                        <a:lstStyle/>
                        <a:p>
                          <a:pPr algn="ctr"/>
                          <a:r>
                            <a:rPr lang="en-IN" sz="2400" b="1" dirty="0">
                              <a:solidFill>
                                <a:schemeClr val="tx1"/>
                              </a:solidFill>
                            </a:rPr>
                            <a:t>Source</a:t>
                          </a:r>
                        </a:p>
                      </a:txBody>
                      <a:tcPr/>
                    </a:tc>
                    <a:tc>
                      <a:txBody>
                        <a:bodyPr/>
                        <a:lstStyle/>
                        <a:p>
                          <a:pPr algn="ctr"/>
                          <a:r>
                            <a:rPr lang="en-IN" sz="2400" b="1" dirty="0">
                              <a:solidFill>
                                <a:schemeClr val="tx1"/>
                              </a:solidFill>
                            </a:rPr>
                            <a:t>EEF</a:t>
                          </a:r>
                        </a:p>
                      </a:txBody>
                      <a:tcPr>
                        <a:lnR w="12700" cap="flat" cmpd="sng" algn="ctr">
                          <a:solidFill>
                            <a:schemeClr val="tx1"/>
                          </a:solidFill>
                          <a:prstDash val="solid"/>
                          <a:round/>
                          <a:headEnd type="none" w="med" len="med"/>
                          <a:tailEnd type="none" w="med" len="med"/>
                        </a:lnR>
                      </a:tcPr>
                    </a:tc>
                    <a:tc>
                      <a:txBody>
                        <a:bodyPr/>
                        <a:lstStyle/>
                        <a:p>
                          <a:pPr algn="ctr"/>
                          <a:r>
                            <a:rPr lang="en-IN" sz="2400" b="1" dirty="0">
                              <a:solidFill>
                                <a:srgbClr val="FF0000"/>
                              </a:solidFill>
                            </a:rPr>
                            <a:t>Target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657339285"/>
                      </a:ext>
                    </a:extLst>
                  </a:tr>
                  <a:tr h="607024">
                    <a:tc>
                      <a:txBody>
                        <a:bodyPr/>
                        <a:lstStyle/>
                        <a:p>
                          <a:endParaRPr lang="en-US"/>
                        </a:p>
                      </a:txBody>
                      <a:tcPr>
                        <a:blipFill>
                          <a:blip r:embed="rId4"/>
                          <a:stretch>
                            <a:fillRect l="-433" t="-82000" r="-209091" b="-801000"/>
                          </a:stretch>
                        </a:blipFill>
                      </a:tcPr>
                    </a:tc>
                    <a:tc>
                      <a:txBody>
                        <a:bodyPr/>
                        <a:lstStyle/>
                        <a:p>
                          <a:endParaRPr lang="en-US"/>
                        </a:p>
                      </a:txBody>
                      <a:tcPr>
                        <a:blipFill>
                          <a:blip r:embed="rId4"/>
                          <a:stretch>
                            <a:fillRect l="-144548" t="-82000" r="-200935" b="-801000"/>
                          </a:stretch>
                        </a:blipFill>
                      </a:tcPr>
                    </a:tc>
                    <a:tc>
                      <a:txBody>
                        <a:bodyPr/>
                        <a:lstStyle/>
                        <a:p>
                          <a:endParaRPr lang="en-US"/>
                        </a:p>
                      </a:txBody>
                      <a:tcPr>
                        <a:lnR w="12700" cap="flat" cmpd="sng" algn="ctr">
                          <a:solidFill>
                            <a:schemeClr val="tx1"/>
                          </a:solidFill>
                          <a:prstDash val="solid"/>
                          <a:round/>
                          <a:headEnd type="none" w="med" len="med"/>
                          <a:tailEnd type="none" w="med" len="med"/>
                        </a:lnR>
                        <a:blipFill>
                          <a:blip r:embed="rId4"/>
                          <a:stretch>
                            <a:fillRect l="-244548" t="-82000" r="-100935" b="-801000"/>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blipFill>
                          <a:blip r:embed="rId4"/>
                          <a:stretch>
                            <a:fillRect l="-344548" t="-82000" r="-935" b="-801000"/>
                          </a:stretch>
                        </a:blipFill>
                      </a:tcPr>
                    </a:tc>
                    <a:extLst>
                      <a:ext uri="{0D108BD9-81ED-4DB2-BD59-A6C34878D82A}">
                        <a16:rowId xmlns:a16="http://schemas.microsoft.com/office/drawing/2014/main" val="3602087947"/>
                      </a:ext>
                    </a:extLst>
                  </a:tr>
                  <a:tr h="772080">
                    <a:tc>
                      <a:txBody>
                        <a:bodyPr/>
                        <a:lstStyle/>
                        <a:p>
                          <a:endParaRPr lang="en-US"/>
                        </a:p>
                      </a:txBody>
                      <a:tcPr>
                        <a:blipFill>
                          <a:blip r:embed="rId4"/>
                          <a:stretch>
                            <a:fillRect l="-433" t="-143307" r="-209091" b="-530709"/>
                          </a:stretch>
                        </a:blipFill>
                      </a:tcPr>
                    </a:tc>
                    <a:tc>
                      <a:txBody>
                        <a:bodyPr/>
                        <a:lstStyle/>
                        <a:p>
                          <a:endParaRPr lang="en-US"/>
                        </a:p>
                      </a:txBody>
                      <a:tcPr>
                        <a:blipFill>
                          <a:blip r:embed="rId4"/>
                          <a:stretch>
                            <a:fillRect l="-144548" t="-143307" r="-200935" b="-530709"/>
                          </a:stretch>
                        </a:blipFill>
                      </a:tcPr>
                    </a:tc>
                    <a:tc>
                      <a:txBody>
                        <a:bodyPr/>
                        <a:lstStyle/>
                        <a:p>
                          <a:endParaRPr lang="en-US"/>
                        </a:p>
                      </a:txBody>
                      <a:tcPr>
                        <a:lnR w="12700" cap="flat" cmpd="sng" algn="ctr">
                          <a:solidFill>
                            <a:schemeClr val="tx1"/>
                          </a:solidFill>
                          <a:prstDash val="solid"/>
                          <a:round/>
                          <a:headEnd type="none" w="med" len="med"/>
                          <a:tailEnd type="none" w="med" len="med"/>
                        </a:lnR>
                        <a:blipFill>
                          <a:blip r:embed="rId4"/>
                          <a:stretch>
                            <a:fillRect l="-244548" t="-143307" r="-100935" b="-530709"/>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blipFill>
                          <a:blip r:embed="rId4"/>
                          <a:stretch>
                            <a:fillRect l="-344548" t="-143307" r="-935" b="-530709"/>
                          </a:stretch>
                        </a:blipFill>
                      </a:tcPr>
                    </a:tc>
                    <a:extLst>
                      <a:ext uri="{0D108BD9-81ED-4DB2-BD59-A6C34878D82A}">
                        <a16:rowId xmlns:a16="http://schemas.microsoft.com/office/drawing/2014/main" val="270596265"/>
                      </a:ext>
                    </a:extLst>
                  </a:tr>
                  <a:tr h="447700">
                    <a:tc>
                      <a:txBody>
                        <a:bodyPr/>
                        <a:lstStyle/>
                        <a:p>
                          <a:endParaRPr lang="en-US"/>
                        </a:p>
                      </a:txBody>
                      <a:tcPr>
                        <a:blipFill>
                          <a:blip r:embed="rId4"/>
                          <a:stretch>
                            <a:fillRect l="-433" t="-423288" r="-209091" b="-823288"/>
                          </a:stretch>
                        </a:blipFill>
                      </a:tcPr>
                    </a:tc>
                    <a:tc>
                      <a:txBody>
                        <a:bodyPr/>
                        <a:lstStyle/>
                        <a:p>
                          <a:endParaRPr lang="en-US"/>
                        </a:p>
                      </a:txBody>
                      <a:tcPr>
                        <a:blipFill>
                          <a:blip r:embed="rId4"/>
                          <a:stretch>
                            <a:fillRect l="-144548" t="-423288" r="-200935" b="-823288"/>
                          </a:stretch>
                        </a:blipFill>
                      </a:tcPr>
                    </a:tc>
                    <a:tc>
                      <a:txBody>
                        <a:bodyPr/>
                        <a:lstStyle/>
                        <a:p>
                          <a:endParaRPr lang="en-US"/>
                        </a:p>
                      </a:txBody>
                      <a:tcPr>
                        <a:lnR w="12700" cap="flat" cmpd="sng" algn="ctr">
                          <a:solidFill>
                            <a:schemeClr val="tx1"/>
                          </a:solidFill>
                          <a:prstDash val="solid"/>
                          <a:round/>
                          <a:headEnd type="none" w="med" len="med"/>
                          <a:tailEnd type="none" w="med" len="med"/>
                        </a:lnR>
                        <a:blipFill>
                          <a:blip r:embed="rId4"/>
                          <a:stretch>
                            <a:fillRect l="-244548" t="-423288" r="-100935" b="-823288"/>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blipFill>
                          <a:blip r:embed="rId4"/>
                          <a:stretch>
                            <a:fillRect l="-344548" t="-423288" r="-935" b="-823288"/>
                          </a:stretch>
                        </a:blipFill>
                      </a:tcPr>
                    </a:tc>
                    <a:extLst>
                      <a:ext uri="{0D108BD9-81ED-4DB2-BD59-A6C34878D82A}">
                        <a16:rowId xmlns:a16="http://schemas.microsoft.com/office/drawing/2014/main" val="241638269"/>
                      </a:ext>
                    </a:extLst>
                  </a:tr>
                  <a:tr h="447700">
                    <a:tc>
                      <a:txBody>
                        <a:bodyPr/>
                        <a:lstStyle/>
                        <a:p>
                          <a:endParaRPr lang="en-US"/>
                        </a:p>
                      </a:txBody>
                      <a:tcPr>
                        <a:blipFill>
                          <a:blip r:embed="rId4"/>
                          <a:stretch>
                            <a:fillRect l="-433" t="-516216" r="-209091" b="-712162"/>
                          </a:stretch>
                        </a:blipFill>
                      </a:tcPr>
                    </a:tc>
                    <a:tc>
                      <a:txBody>
                        <a:bodyPr/>
                        <a:lstStyle/>
                        <a:p>
                          <a:endParaRPr lang="en-US"/>
                        </a:p>
                      </a:txBody>
                      <a:tcPr>
                        <a:blipFill>
                          <a:blip r:embed="rId4"/>
                          <a:stretch>
                            <a:fillRect l="-144548" t="-516216" r="-200935" b="-712162"/>
                          </a:stretch>
                        </a:blipFill>
                      </a:tcPr>
                    </a:tc>
                    <a:tc>
                      <a:txBody>
                        <a:bodyPr/>
                        <a:lstStyle/>
                        <a:p>
                          <a:endParaRPr lang="en-US"/>
                        </a:p>
                      </a:txBody>
                      <a:tcPr>
                        <a:lnR w="12700" cap="flat" cmpd="sng" algn="ctr">
                          <a:solidFill>
                            <a:schemeClr val="tx1"/>
                          </a:solidFill>
                          <a:prstDash val="solid"/>
                          <a:round/>
                          <a:headEnd type="none" w="med" len="med"/>
                          <a:tailEnd type="none" w="med" len="med"/>
                        </a:lnR>
                        <a:blipFill>
                          <a:blip r:embed="rId4"/>
                          <a:stretch>
                            <a:fillRect l="-244548" t="-516216" r="-100935" b="-712162"/>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blipFill>
                          <a:blip r:embed="rId4"/>
                          <a:stretch>
                            <a:fillRect l="-344548" t="-516216" r="-935" b="-712162"/>
                          </a:stretch>
                        </a:blipFill>
                      </a:tcPr>
                    </a:tc>
                    <a:extLst>
                      <a:ext uri="{0D108BD9-81ED-4DB2-BD59-A6C34878D82A}">
                        <a16:rowId xmlns:a16="http://schemas.microsoft.com/office/drawing/2014/main" val="1299925715"/>
                      </a:ext>
                    </a:extLst>
                  </a:tr>
                  <a:tr h="447700">
                    <a:tc>
                      <a:txBody>
                        <a:bodyPr/>
                        <a:lstStyle/>
                        <a:p>
                          <a:endParaRPr lang="en-US"/>
                        </a:p>
                      </a:txBody>
                      <a:tcPr>
                        <a:blipFill>
                          <a:blip r:embed="rId4"/>
                          <a:stretch>
                            <a:fillRect l="-433" t="-624658" r="-209091" b="-621918"/>
                          </a:stretch>
                        </a:blipFill>
                      </a:tcPr>
                    </a:tc>
                    <a:tc>
                      <a:txBody>
                        <a:bodyPr/>
                        <a:lstStyle/>
                        <a:p>
                          <a:endParaRPr lang="en-US"/>
                        </a:p>
                      </a:txBody>
                      <a:tcPr>
                        <a:blipFill>
                          <a:blip r:embed="rId4"/>
                          <a:stretch>
                            <a:fillRect l="-144548" t="-624658" r="-200935" b="-621918"/>
                          </a:stretch>
                        </a:blipFill>
                      </a:tcPr>
                    </a:tc>
                    <a:tc>
                      <a:txBody>
                        <a:bodyPr/>
                        <a:lstStyle/>
                        <a:p>
                          <a:endParaRPr lang="en-US"/>
                        </a:p>
                      </a:txBody>
                      <a:tcPr>
                        <a:lnR w="12700" cap="flat" cmpd="sng" algn="ctr">
                          <a:solidFill>
                            <a:schemeClr val="tx1"/>
                          </a:solidFill>
                          <a:prstDash val="solid"/>
                          <a:round/>
                          <a:headEnd type="none" w="med" len="med"/>
                          <a:tailEnd type="none" w="med" len="med"/>
                        </a:lnR>
                        <a:blipFill>
                          <a:blip r:embed="rId4"/>
                          <a:stretch>
                            <a:fillRect l="-244548" t="-624658" r="-100935" b="-621918"/>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blipFill>
                          <a:blip r:embed="rId4"/>
                          <a:stretch>
                            <a:fillRect l="-344548" t="-624658" r="-935" b="-621918"/>
                          </a:stretch>
                        </a:blipFill>
                      </a:tcPr>
                    </a:tc>
                    <a:extLst>
                      <a:ext uri="{0D108BD9-81ED-4DB2-BD59-A6C34878D82A}">
                        <a16:rowId xmlns:a16="http://schemas.microsoft.com/office/drawing/2014/main" val="2597188404"/>
                      </a:ext>
                    </a:extLst>
                  </a:tr>
                  <a:tr h="447700">
                    <a:tc>
                      <a:txBody>
                        <a:bodyPr/>
                        <a:lstStyle/>
                        <a:p>
                          <a:endParaRPr lang="en-US"/>
                        </a:p>
                      </a:txBody>
                      <a:tcPr>
                        <a:blipFill>
                          <a:blip r:embed="rId4"/>
                          <a:stretch>
                            <a:fillRect l="-433" t="-714865" r="-209091" b="-513514"/>
                          </a:stretch>
                        </a:blipFill>
                      </a:tcPr>
                    </a:tc>
                    <a:tc>
                      <a:txBody>
                        <a:bodyPr/>
                        <a:lstStyle/>
                        <a:p>
                          <a:endParaRPr lang="en-US"/>
                        </a:p>
                      </a:txBody>
                      <a:tcPr>
                        <a:blipFill>
                          <a:blip r:embed="rId4"/>
                          <a:stretch>
                            <a:fillRect l="-144548" t="-714865" r="-200935" b="-513514"/>
                          </a:stretch>
                        </a:blipFill>
                      </a:tcPr>
                    </a:tc>
                    <a:tc>
                      <a:txBody>
                        <a:bodyPr/>
                        <a:lstStyle/>
                        <a:p>
                          <a:endParaRPr lang="en-US"/>
                        </a:p>
                      </a:txBody>
                      <a:tcPr>
                        <a:lnR w="12700" cap="flat" cmpd="sng" algn="ctr">
                          <a:solidFill>
                            <a:schemeClr val="tx1"/>
                          </a:solidFill>
                          <a:prstDash val="solid"/>
                          <a:round/>
                          <a:headEnd type="none" w="med" len="med"/>
                          <a:tailEnd type="none" w="med" len="med"/>
                        </a:lnR>
                        <a:blipFill>
                          <a:blip r:embed="rId4"/>
                          <a:stretch>
                            <a:fillRect l="-244548" t="-714865" r="-100935" b="-513514"/>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blipFill>
                          <a:blip r:embed="rId4"/>
                          <a:stretch>
                            <a:fillRect l="-344548" t="-714865" r="-935" b="-513514"/>
                          </a:stretch>
                        </a:blipFill>
                      </a:tcPr>
                    </a:tc>
                    <a:extLst>
                      <a:ext uri="{0D108BD9-81ED-4DB2-BD59-A6C34878D82A}">
                        <a16:rowId xmlns:a16="http://schemas.microsoft.com/office/drawing/2014/main" val="2988099622"/>
                      </a:ext>
                    </a:extLst>
                  </a:tr>
                  <a:tr h="447700">
                    <a:tc>
                      <a:txBody>
                        <a:bodyPr/>
                        <a:lstStyle/>
                        <a:p>
                          <a:endParaRPr lang="en-US"/>
                        </a:p>
                      </a:txBody>
                      <a:tcPr>
                        <a:blipFill>
                          <a:blip r:embed="rId4"/>
                          <a:stretch>
                            <a:fillRect l="-433" t="-826027" r="-209091" b="-420548"/>
                          </a:stretch>
                        </a:blipFill>
                      </a:tcPr>
                    </a:tc>
                    <a:tc>
                      <a:txBody>
                        <a:bodyPr/>
                        <a:lstStyle/>
                        <a:p>
                          <a:endParaRPr lang="en-US"/>
                        </a:p>
                      </a:txBody>
                      <a:tcPr>
                        <a:blipFill>
                          <a:blip r:embed="rId4"/>
                          <a:stretch>
                            <a:fillRect l="-144548" t="-826027" r="-200935" b="-420548"/>
                          </a:stretch>
                        </a:blipFill>
                      </a:tcPr>
                    </a:tc>
                    <a:tc>
                      <a:txBody>
                        <a:bodyPr/>
                        <a:lstStyle/>
                        <a:p>
                          <a:endParaRPr lang="en-US"/>
                        </a:p>
                      </a:txBody>
                      <a:tcPr>
                        <a:lnR w="12700" cap="flat" cmpd="sng" algn="ctr">
                          <a:solidFill>
                            <a:schemeClr val="tx1"/>
                          </a:solidFill>
                          <a:prstDash val="solid"/>
                          <a:round/>
                          <a:headEnd type="none" w="med" len="med"/>
                          <a:tailEnd type="none" w="med" len="med"/>
                        </a:lnR>
                        <a:blipFill>
                          <a:blip r:embed="rId4"/>
                          <a:stretch>
                            <a:fillRect l="-244548" t="-826027" r="-100935" b="-420548"/>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blipFill>
                          <a:blip r:embed="rId4"/>
                          <a:stretch>
                            <a:fillRect l="-344548" t="-826027" r="-935" b="-420548"/>
                          </a:stretch>
                        </a:blipFill>
                      </a:tcPr>
                    </a:tc>
                    <a:extLst>
                      <a:ext uri="{0D108BD9-81ED-4DB2-BD59-A6C34878D82A}">
                        <a16:rowId xmlns:a16="http://schemas.microsoft.com/office/drawing/2014/main" val="436532765"/>
                      </a:ext>
                    </a:extLst>
                  </a:tr>
                  <a:tr h="607024">
                    <a:tc>
                      <a:txBody>
                        <a:bodyPr/>
                        <a:lstStyle/>
                        <a:p>
                          <a:endParaRPr lang="en-US"/>
                        </a:p>
                      </a:txBody>
                      <a:tcPr>
                        <a:blipFill>
                          <a:blip r:embed="rId4"/>
                          <a:stretch>
                            <a:fillRect l="-433" t="-676000" r="-209091" b="-207000"/>
                          </a:stretch>
                        </a:blipFill>
                      </a:tcPr>
                    </a:tc>
                    <a:tc>
                      <a:txBody>
                        <a:bodyPr/>
                        <a:lstStyle/>
                        <a:p>
                          <a:endParaRPr lang="en-US"/>
                        </a:p>
                      </a:txBody>
                      <a:tcPr>
                        <a:blipFill>
                          <a:blip r:embed="rId4"/>
                          <a:stretch>
                            <a:fillRect l="-144548" t="-676000" r="-200935" b="-207000"/>
                          </a:stretch>
                        </a:blipFill>
                      </a:tcPr>
                    </a:tc>
                    <a:tc>
                      <a:txBody>
                        <a:bodyPr/>
                        <a:lstStyle/>
                        <a:p>
                          <a:endParaRPr lang="en-US"/>
                        </a:p>
                      </a:txBody>
                      <a:tcPr>
                        <a:lnR w="12700" cap="flat" cmpd="sng" algn="ctr">
                          <a:solidFill>
                            <a:schemeClr val="tx1"/>
                          </a:solidFill>
                          <a:prstDash val="solid"/>
                          <a:round/>
                          <a:headEnd type="none" w="med" len="med"/>
                          <a:tailEnd type="none" w="med" len="med"/>
                        </a:lnR>
                        <a:blipFill>
                          <a:blip r:embed="rId4"/>
                          <a:stretch>
                            <a:fillRect l="-244548" t="-676000" r="-100935" b="-207000"/>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blipFill>
                          <a:blip r:embed="rId4"/>
                          <a:stretch>
                            <a:fillRect l="-344548" t="-676000" r="-935" b="-207000"/>
                          </a:stretch>
                        </a:blipFill>
                      </a:tcPr>
                    </a:tc>
                    <a:extLst>
                      <a:ext uri="{0D108BD9-81ED-4DB2-BD59-A6C34878D82A}">
                        <a16:rowId xmlns:a16="http://schemas.microsoft.com/office/drawing/2014/main" val="1356003611"/>
                      </a:ext>
                    </a:extLst>
                  </a:tr>
                  <a:tr h="640080">
                    <a:tc>
                      <a:txBody>
                        <a:bodyPr/>
                        <a:lstStyle/>
                        <a:p>
                          <a:endParaRPr lang="en-US"/>
                        </a:p>
                      </a:txBody>
                      <a:tcPr>
                        <a:blipFill>
                          <a:blip r:embed="rId4"/>
                          <a:stretch>
                            <a:fillRect l="-433" t="-739048" r="-209091" b="-97143"/>
                          </a:stretch>
                        </a:blipFill>
                      </a:tcPr>
                    </a:tc>
                    <a:tc>
                      <a:txBody>
                        <a:bodyPr/>
                        <a:lstStyle/>
                        <a:p>
                          <a:endParaRPr lang="en-US"/>
                        </a:p>
                      </a:txBody>
                      <a:tcPr>
                        <a:blipFill>
                          <a:blip r:embed="rId4"/>
                          <a:stretch>
                            <a:fillRect l="-144548" t="-739048" r="-200935" b="-97143"/>
                          </a:stretch>
                        </a:blipFill>
                      </a:tcPr>
                    </a:tc>
                    <a:tc>
                      <a:txBody>
                        <a:bodyPr/>
                        <a:lstStyle/>
                        <a:p>
                          <a:endParaRPr lang="en-US"/>
                        </a:p>
                      </a:txBody>
                      <a:tcPr>
                        <a:lnR w="12700" cap="flat" cmpd="sng" algn="ctr">
                          <a:solidFill>
                            <a:schemeClr val="tx1"/>
                          </a:solidFill>
                          <a:prstDash val="solid"/>
                          <a:round/>
                          <a:headEnd type="none" w="med" len="med"/>
                          <a:tailEnd type="none" w="med" len="med"/>
                        </a:lnR>
                        <a:blipFill>
                          <a:blip r:embed="rId4"/>
                          <a:stretch>
                            <a:fillRect l="-244548" t="-739048" r="-100935" b="-97143"/>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blipFill>
                          <a:blip r:embed="rId4"/>
                          <a:stretch>
                            <a:fillRect l="-344548" t="-739048" r="-935" b="-97143"/>
                          </a:stretch>
                        </a:blipFill>
                      </a:tcPr>
                    </a:tc>
                    <a:extLst>
                      <a:ext uri="{0D108BD9-81ED-4DB2-BD59-A6C34878D82A}">
                        <a16:rowId xmlns:a16="http://schemas.microsoft.com/office/drawing/2014/main" val="4065117110"/>
                      </a:ext>
                    </a:extLst>
                  </a:tr>
                  <a:tr h="607024">
                    <a:tc>
                      <a:txBody>
                        <a:bodyPr/>
                        <a:lstStyle/>
                        <a:p>
                          <a:endParaRPr lang="en-US"/>
                        </a:p>
                      </a:txBody>
                      <a:tcPr>
                        <a:blipFill>
                          <a:blip r:embed="rId4"/>
                          <a:stretch>
                            <a:fillRect l="-433" t="-881000" r="-209091" b="-2000"/>
                          </a:stretch>
                        </a:blipFill>
                      </a:tcPr>
                    </a:tc>
                    <a:tc>
                      <a:txBody>
                        <a:bodyPr/>
                        <a:lstStyle/>
                        <a:p>
                          <a:endParaRPr lang="en-US"/>
                        </a:p>
                      </a:txBody>
                      <a:tcPr>
                        <a:blipFill>
                          <a:blip r:embed="rId4"/>
                          <a:stretch>
                            <a:fillRect l="-144548" t="-881000" r="-200935" b="-2000"/>
                          </a:stretch>
                        </a:blipFill>
                      </a:tcPr>
                    </a:tc>
                    <a:tc>
                      <a:txBody>
                        <a:bodyPr/>
                        <a:lstStyle/>
                        <a:p>
                          <a:endParaRPr lang="en-US"/>
                        </a:p>
                      </a:txBody>
                      <a:tcPr>
                        <a:lnR w="12700" cap="flat" cmpd="sng" algn="ctr">
                          <a:solidFill>
                            <a:schemeClr val="tx1"/>
                          </a:solidFill>
                          <a:prstDash val="solid"/>
                          <a:round/>
                          <a:headEnd type="none" w="med" len="med"/>
                          <a:tailEnd type="none" w="med" len="med"/>
                        </a:lnR>
                        <a:blipFill>
                          <a:blip r:embed="rId4"/>
                          <a:stretch>
                            <a:fillRect l="-244548" t="-881000" r="-100935" b="-2000"/>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blipFill>
                          <a:blip r:embed="rId4"/>
                          <a:stretch>
                            <a:fillRect l="-344548" t="-881000" r="-935" b="-2000"/>
                          </a:stretch>
                        </a:blipFill>
                      </a:tcPr>
                    </a:tc>
                    <a:extLst>
                      <a:ext uri="{0D108BD9-81ED-4DB2-BD59-A6C34878D82A}">
                        <a16:rowId xmlns:a16="http://schemas.microsoft.com/office/drawing/2014/main" val="3001735729"/>
                      </a:ext>
                    </a:extLst>
                  </a:tr>
                </a:tbl>
              </a:graphicData>
            </a:graphic>
          </p:graphicFrame>
        </mc:Fallback>
      </mc:AlternateContent>
    </p:spTree>
    <p:extLst>
      <p:ext uri="{BB962C8B-B14F-4D97-AF65-F5344CB8AC3E}">
        <p14:creationId xmlns:p14="http://schemas.microsoft.com/office/powerpoint/2010/main" val="37932192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7C5C192-A857-45B6-A5B5-677691E22E03}"/>
              </a:ext>
            </a:extLst>
          </p:cNvPr>
          <p:cNvSpPr>
            <a:spLocks noGrp="1"/>
          </p:cNvSpPr>
          <p:nvPr>
            <p:ph type="sldNum" sz="quarter" idx="12"/>
          </p:nvPr>
        </p:nvSpPr>
        <p:spPr/>
        <p:txBody>
          <a:bodyPr/>
          <a:lstStyle/>
          <a:p>
            <a:fld id="{B6F15528-21DE-4FAA-801E-634DDDAF4B2B}" type="slidenum">
              <a:rPr lang="en-US" smtClean="0"/>
              <a:pPr/>
              <a:t>19</a:t>
            </a:fld>
            <a:endParaRPr lang="en-US"/>
          </a:p>
        </p:txBody>
      </p:sp>
      <p:sp>
        <p:nvSpPr>
          <p:cNvPr id="5" name="Rectangle 2">
            <a:extLst>
              <a:ext uri="{FF2B5EF4-FFF2-40B4-BE49-F238E27FC236}">
                <a16:creationId xmlns:a16="http://schemas.microsoft.com/office/drawing/2014/main" id="{BA453DFD-B741-421C-8EEF-AD6DF39A4D7C}"/>
              </a:ext>
            </a:extLst>
          </p:cNvPr>
          <p:cNvSpPr>
            <a:spLocks noChangeArrowheads="1"/>
          </p:cNvSpPr>
          <p:nvPr/>
        </p:nvSpPr>
        <p:spPr bwMode="auto">
          <a:xfrm>
            <a:off x="0" y="0"/>
            <a:ext cx="9144000" cy="733425"/>
          </a:xfrm>
          <a:prstGeom prst="rect">
            <a:avLst/>
          </a:prstGeom>
          <a:gradFill rotWithShape="1">
            <a:gsLst>
              <a:gs pos="0">
                <a:srgbClr val="99CCFF"/>
              </a:gs>
              <a:gs pos="50000">
                <a:schemeClr val="bg1"/>
              </a:gs>
              <a:gs pos="100000">
                <a:srgbClr val="99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200" b="1" dirty="0">
                <a:latin typeface="Times New Roman" panose="02020603050405020304" pitchFamily="18" charset="0"/>
                <a:cs typeface="Times New Roman" panose="02020603050405020304" pitchFamily="18" charset="0"/>
              </a:rPr>
              <a:t>Experimental Investigations on ETG</a:t>
            </a:r>
            <a:endParaRPr lang="en-IN" sz="3200" b="1"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E6768B3C-50B3-4907-AAC3-B0B0237DBA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2050" y="1044211"/>
            <a:ext cx="6819900" cy="5813789"/>
          </a:xfrm>
          <a:prstGeom prst="rect">
            <a:avLst/>
          </a:prstGeom>
        </p:spPr>
      </p:pic>
      <p:pic>
        <p:nvPicPr>
          <p:cNvPr id="7" name="Picture 6">
            <a:extLst>
              <a:ext uri="{FF2B5EF4-FFF2-40B4-BE49-F238E27FC236}">
                <a16:creationId xmlns:a16="http://schemas.microsoft.com/office/drawing/2014/main" id="{3A7E7351-FE07-4F47-B76C-FEB501DAEC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838200" cy="752285"/>
          </a:xfrm>
          <a:prstGeom prst="rect">
            <a:avLst/>
          </a:prstGeom>
        </p:spPr>
      </p:pic>
      <p:sp>
        <p:nvSpPr>
          <p:cNvPr id="8" name="TextBox 7">
            <a:extLst>
              <a:ext uri="{FF2B5EF4-FFF2-40B4-BE49-F238E27FC236}">
                <a16:creationId xmlns:a16="http://schemas.microsoft.com/office/drawing/2014/main" id="{A541C5C1-FE6A-46EE-81BB-54FC8432448E}"/>
              </a:ext>
            </a:extLst>
          </p:cNvPr>
          <p:cNvSpPr txBox="1"/>
          <p:nvPr/>
        </p:nvSpPr>
        <p:spPr>
          <a:xfrm>
            <a:off x="0" y="757535"/>
            <a:ext cx="9144000" cy="461665"/>
          </a:xfrm>
          <a:prstGeom prst="rect">
            <a:avLst/>
          </a:prstGeom>
          <a:noFill/>
        </p:spPr>
        <p:txBody>
          <a:bodyPr wrap="square" rtlCol="0">
            <a:spAutoFit/>
          </a:bodyPr>
          <a:lstStyle/>
          <a:p>
            <a:pPr marL="285750" indent="-285750" algn="ctr">
              <a:buFont typeface="Wingdings" pitchFamily="2" charset="2"/>
              <a:buChar char="q"/>
            </a:pPr>
            <a:r>
              <a:rPr lang="en-IN" sz="2400" dirty="0">
                <a:solidFill>
                  <a:srgbClr val="FF0000"/>
                </a:solidFill>
                <a:latin typeface="Times New Roman" pitchFamily="18" charset="0"/>
                <a:cs typeface="Times New Roman" pitchFamily="18" charset="0"/>
              </a:rPr>
              <a:t>Pulse characteristic of plasma shot </a:t>
            </a:r>
          </a:p>
        </p:txBody>
      </p:sp>
      <p:sp>
        <p:nvSpPr>
          <p:cNvPr id="2" name="Rectangle 1">
            <a:extLst>
              <a:ext uri="{FF2B5EF4-FFF2-40B4-BE49-F238E27FC236}">
                <a16:creationId xmlns:a16="http://schemas.microsoft.com/office/drawing/2014/main" id="{0E63A77B-5B77-4006-AA4A-42317FCD27EB}"/>
              </a:ext>
            </a:extLst>
          </p:cNvPr>
          <p:cNvSpPr/>
          <p:nvPr/>
        </p:nvSpPr>
        <p:spPr>
          <a:xfrm>
            <a:off x="3200400" y="1187450"/>
            <a:ext cx="685800" cy="5137150"/>
          </a:xfrm>
          <a:prstGeom prst="rect">
            <a:avLst/>
          </a:prstGeom>
          <a:solidFill>
            <a:srgbClr val="0000FF">
              <a:alpha val="1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a:extLst>
              <a:ext uri="{FF2B5EF4-FFF2-40B4-BE49-F238E27FC236}">
                <a16:creationId xmlns:a16="http://schemas.microsoft.com/office/drawing/2014/main" id="{D1F7CEF9-99DE-430C-BA4B-A20C329B3D3A}"/>
              </a:ext>
            </a:extLst>
          </p:cNvPr>
          <p:cNvSpPr/>
          <p:nvPr/>
        </p:nvSpPr>
        <p:spPr>
          <a:xfrm>
            <a:off x="6324600" y="1187450"/>
            <a:ext cx="685800" cy="5137150"/>
          </a:xfrm>
          <a:prstGeom prst="rect">
            <a:avLst/>
          </a:prstGeom>
          <a:solidFill>
            <a:srgbClr val="0000FF">
              <a:alpha val="1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77847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330300" y="1089000"/>
                <a:ext cx="8483400" cy="4680000"/>
              </a:xfrm>
              <a:ln>
                <a:noFill/>
              </a:ln>
            </p:spPr>
            <p:style>
              <a:lnRef idx="2">
                <a:schemeClr val="accent2"/>
              </a:lnRef>
              <a:fillRef idx="1">
                <a:schemeClr val="lt1"/>
              </a:fillRef>
              <a:effectRef idx="0">
                <a:schemeClr val="accent2"/>
              </a:effectRef>
              <a:fontRef idx="minor">
                <a:schemeClr val="dk1"/>
              </a:fontRef>
            </p:style>
            <p:txBody>
              <a:bodyPr>
                <a:noAutofit/>
              </a:bodyPr>
              <a:lstStyle/>
              <a:p>
                <a:pPr>
                  <a:buFont typeface="Wingdings" panose="05000000000000000000" pitchFamily="2" charset="2"/>
                  <a:buChar char="q"/>
                </a:pPr>
                <a:r>
                  <a:rPr lang="en-IN" sz="2800" b="1" dirty="0">
                    <a:solidFill>
                      <a:srgbClr val="00B050"/>
                    </a:solidFill>
                    <a:latin typeface="Times New Roman" pitchFamily="18" charset="0"/>
                    <a:cs typeface="Times New Roman" pitchFamily="18" charset="0"/>
                  </a:rPr>
                  <a:t>Introduction</a:t>
                </a:r>
              </a:p>
              <a:p>
                <a:pPr>
                  <a:buFont typeface="Wingdings" panose="05000000000000000000" pitchFamily="2" charset="2"/>
                  <a:buChar char="q"/>
                </a:pPr>
                <a:r>
                  <a:rPr lang="en-IN" sz="2800" b="1" dirty="0">
                    <a:solidFill>
                      <a:srgbClr val="002060"/>
                    </a:solidFill>
                    <a:latin typeface="Times New Roman" pitchFamily="18" charset="0"/>
                    <a:cs typeface="Times New Roman" pitchFamily="18" charset="0"/>
                  </a:rPr>
                  <a:t>Experimental setup</a:t>
                </a:r>
              </a:p>
              <a:p>
                <a:pPr>
                  <a:buFont typeface="Wingdings" panose="05000000000000000000" pitchFamily="2" charset="2"/>
                  <a:buChar char="q"/>
                </a:pPr>
                <a:r>
                  <a:rPr lang="en-IN" sz="2800" b="1" dirty="0">
                    <a:solidFill>
                      <a:srgbClr val="002060"/>
                    </a:solidFill>
                    <a:latin typeface="Times New Roman" pitchFamily="18" charset="0"/>
                    <a:cs typeface="Times New Roman" pitchFamily="18" charset="0"/>
                  </a:rPr>
                  <a:t>Identification of ETG instability in LVPD</a:t>
                </a:r>
              </a:p>
              <a:p>
                <a:pPr>
                  <a:buFont typeface="Wingdings" panose="05000000000000000000" pitchFamily="2" charset="2"/>
                  <a:buChar char="q"/>
                </a:pPr>
                <a:r>
                  <a:rPr lang="en-IN" sz="2800" b="1" dirty="0">
                    <a:solidFill>
                      <a:srgbClr val="002060"/>
                    </a:solidFill>
                    <a:latin typeface="Times New Roman" pitchFamily="18" charset="0"/>
                    <a:cs typeface="Times New Roman" pitchFamily="18" charset="0"/>
                  </a:rPr>
                  <a:t>Investigation of particle and energy transport,</a:t>
                </a:r>
              </a:p>
              <a:p>
                <a:pPr marL="971550" lvl="1" indent="-571500">
                  <a:buFont typeface="Wingdings" panose="05000000000000000000" pitchFamily="2" charset="2"/>
                  <a:buChar char="q"/>
                </a:pPr>
                <a:r>
                  <a:rPr lang="en-IN" b="1" dirty="0">
                    <a:solidFill>
                      <a:srgbClr val="0000FF"/>
                    </a:solidFill>
                    <a:latin typeface="Times New Roman" pitchFamily="18" charset="0"/>
                    <a:cs typeface="Times New Roman" pitchFamily="18" charset="0"/>
                  </a:rPr>
                  <a:t>Electrostatic particle flux </a:t>
                </a:r>
                <a:r>
                  <a:rPr lang="en-IN" b="1" dirty="0">
                    <a:solidFill>
                      <a:schemeClr val="tx1"/>
                    </a:solidFill>
                    <a:latin typeface="Times New Roman" pitchFamily="18" charset="0"/>
                    <a:cs typeface="Times New Roman" pitchFamily="18" charset="0"/>
                  </a:rPr>
                  <a:t>(</a:t>
                </a:r>
                <a14:m>
                  <m:oMath xmlns:m="http://schemas.openxmlformats.org/officeDocument/2006/math">
                    <m:sSub>
                      <m:sSubPr>
                        <m:ctrlPr>
                          <a:rPr lang="en-IN" i="1" smtClean="0">
                            <a:solidFill>
                              <a:schemeClr val="tx1"/>
                            </a:solidFill>
                            <a:latin typeface="Cambria Math" panose="02040503050406030204" pitchFamily="18" charset="0"/>
                            <a:cs typeface="Times New Roman" pitchFamily="18" charset="0"/>
                          </a:rPr>
                        </m:ctrlPr>
                      </m:sSubPr>
                      <m:e>
                        <m:r>
                          <m:rPr>
                            <m:sty m:val="p"/>
                          </m:rPr>
                          <a:rPr lang="en-IN" b="0" i="0" smtClean="0">
                            <a:solidFill>
                              <a:schemeClr val="tx1"/>
                            </a:solidFill>
                            <a:latin typeface="Cambria Math" panose="02040503050406030204" pitchFamily="18" charset="0"/>
                            <a:cs typeface="Times New Roman" pitchFamily="18" charset="0"/>
                          </a:rPr>
                          <m:t>Γ</m:t>
                        </m:r>
                      </m:e>
                      <m:sub>
                        <m:r>
                          <a:rPr lang="en-IN" b="0" i="1" smtClean="0">
                            <a:solidFill>
                              <a:schemeClr val="tx1"/>
                            </a:solidFill>
                            <a:latin typeface="Cambria Math" panose="02040503050406030204" pitchFamily="18" charset="0"/>
                            <a:cs typeface="Times New Roman" pitchFamily="18" charset="0"/>
                          </a:rPr>
                          <m:t>𝑒𝑠</m:t>
                        </m:r>
                      </m:sub>
                    </m:sSub>
                    <m:r>
                      <a:rPr lang="en-IN" b="0" i="1" smtClean="0">
                        <a:solidFill>
                          <a:schemeClr val="tx1"/>
                        </a:solidFill>
                        <a:latin typeface="Cambria Math" panose="02040503050406030204" pitchFamily="18" charset="0"/>
                        <a:cs typeface="Times New Roman" pitchFamily="18" charset="0"/>
                      </a:rPr>
                      <m:t>=&lt;</m:t>
                    </m:r>
                    <m:r>
                      <a:rPr lang="en-IN" b="0" i="1" smtClean="0">
                        <a:solidFill>
                          <a:schemeClr val="tx1"/>
                        </a:solidFill>
                        <a:latin typeface="Cambria Math" panose="02040503050406030204" pitchFamily="18" charset="0"/>
                        <a:cs typeface="Times New Roman" pitchFamily="18" charset="0"/>
                      </a:rPr>
                      <m:t>𝛿</m:t>
                    </m:r>
                    <m:sSub>
                      <m:sSubPr>
                        <m:ctrlPr>
                          <a:rPr lang="en-IN" i="1" smtClean="0">
                            <a:solidFill>
                              <a:schemeClr val="tx1"/>
                            </a:solidFill>
                            <a:latin typeface="Cambria Math" panose="02040503050406030204" pitchFamily="18" charset="0"/>
                            <a:cs typeface="Times New Roman" pitchFamily="18" charset="0"/>
                          </a:rPr>
                        </m:ctrlPr>
                      </m:sSubPr>
                      <m:e>
                        <m:r>
                          <a:rPr lang="en-IN" b="0" i="1" smtClean="0">
                            <a:solidFill>
                              <a:schemeClr val="tx1"/>
                            </a:solidFill>
                            <a:latin typeface="Cambria Math" panose="02040503050406030204" pitchFamily="18" charset="0"/>
                            <a:cs typeface="Times New Roman" pitchFamily="18" charset="0"/>
                          </a:rPr>
                          <m:t>𝑛</m:t>
                        </m:r>
                      </m:e>
                      <m:sub>
                        <m:r>
                          <a:rPr lang="en-IN" b="0" i="1" smtClean="0">
                            <a:solidFill>
                              <a:schemeClr val="tx1"/>
                            </a:solidFill>
                            <a:latin typeface="Cambria Math" panose="02040503050406030204" pitchFamily="18" charset="0"/>
                            <a:cs typeface="Times New Roman" pitchFamily="18" charset="0"/>
                          </a:rPr>
                          <m:t>𝑒</m:t>
                        </m:r>
                      </m:sub>
                    </m:sSub>
                    <m:r>
                      <a:rPr lang="en-IN" b="0" i="1" smtClean="0">
                        <a:solidFill>
                          <a:schemeClr val="tx1"/>
                        </a:solidFill>
                        <a:latin typeface="Cambria Math" panose="02040503050406030204" pitchFamily="18" charset="0"/>
                        <a:cs typeface="Times New Roman" pitchFamily="18" charset="0"/>
                      </a:rPr>
                      <m:t>𝛿</m:t>
                    </m:r>
                    <m:sSub>
                      <m:sSubPr>
                        <m:ctrlPr>
                          <a:rPr lang="en-IN" i="1" smtClean="0">
                            <a:solidFill>
                              <a:schemeClr val="tx1"/>
                            </a:solidFill>
                            <a:latin typeface="Cambria Math" panose="02040503050406030204" pitchFamily="18" charset="0"/>
                            <a:cs typeface="Times New Roman" pitchFamily="18" charset="0"/>
                          </a:rPr>
                        </m:ctrlPr>
                      </m:sSubPr>
                      <m:e>
                        <m:r>
                          <a:rPr lang="en-IN" b="0" i="1" smtClean="0">
                            <a:solidFill>
                              <a:schemeClr val="tx1"/>
                            </a:solidFill>
                            <a:latin typeface="Cambria Math" panose="02040503050406030204" pitchFamily="18" charset="0"/>
                            <a:cs typeface="Times New Roman" pitchFamily="18" charset="0"/>
                          </a:rPr>
                          <m:t>𝑣</m:t>
                        </m:r>
                      </m:e>
                      <m:sub>
                        <m:r>
                          <a:rPr lang="en-IN" b="0" i="1" smtClean="0">
                            <a:solidFill>
                              <a:schemeClr val="tx1"/>
                            </a:solidFill>
                            <a:latin typeface="Cambria Math" panose="02040503050406030204" pitchFamily="18" charset="0"/>
                            <a:cs typeface="Times New Roman" pitchFamily="18" charset="0"/>
                          </a:rPr>
                          <m:t>𝑟</m:t>
                        </m:r>
                      </m:sub>
                    </m:sSub>
                    <m:r>
                      <a:rPr lang="en-IN" b="0" i="1" smtClean="0">
                        <a:solidFill>
                          <a:schemeClr val="tx1"/>
                        </a:solidFill>
                        <a:latin typeface="Cambria Math" panose="02040503050406030204" pitchFamily="18" charset="0"/>
                        <a:cs typeface="Times New Roman" pitchFamily="18" charset="0"/>
                      </a:rPr>
                      <m:t>&gt;</m:t>
                    </m:r>
                  </m:oMath>
                </a14:m>
                <a:r>
                  <a:rPr lang="en-IN" dirty="0">
                    <a:solidFill>
                      <a:schemeClr val="tx1"/>
                    </a:solidFill>
                    <a:latin typeface="Times New Roman" pitchFamily="18" charset="0"/>
                    <a:cs typeface="Times New Roman" pitchFamily="18" charset="0"/>
                  </a:rPr>
                  <a:t>)</a:t>
                </a:r>
              </a:p>
              <a:p>
                <a:pPr marL="971550" lvl="1" indent="-571500">
                  <a:buFont typeface="Wingdings" panose="05000000000000000000" pitchFamily="2" charset="2"/>
                  <a:buChar char="q"/>
                </a:pPr>
                <a:r>
                  <a:rPr lang="en-IN" b="1" dirty="0">
                    <a:solidFill>
                      <a:srgbClr val="0000FF"/>
                    </a:solidFill>
                    <a:latin typeface="Times New Roman" pitchFamily="18" charset="0"/>
                    <a:cs typeface="Times New Roman" pitchFamily="18" charset="0"/>
                  </a:rPr>
                  <a:t>Electromagnetic particle flux</a:t>
                </a:r>
                <a:r>
                  <a:rPr lang="en-IN" b="1" dirty="0">
                    <a:solidFill>
                      <a:schemeClr val="tx1"/>
                    </a:solidFill>
                    <a:latin typeface="Times New Roman" pitchFamily="18" charset="0"/>
                    <a:cs typeface="Times New Roman" pitchFamily="18" charset="0"/>
                  </a:rPr>
                  <a:t>(</a:t>
                </a:r>
                <a14:m>
                  <m:oMath xmlns:m="http://schemas.openxmlformats.org/officeDocument/2006/math">
                    <m:sSub>
                      <m:sSubPr>
                        <m:ctrlPr>
                          <a:rPr lang="en-IN" i="1" smtClean="0">
                            <a:solidFill>
                              <a:schemeClr val="tx1"/>
                            </a:solidFill>
                            <a:latin typeface="Cambria Math" panose="02040503050406030204" pitchFamily="18" charset="0"/>
                            <a:cs typeface="Times New Roman" pitchFamily="18" charset="0"/>
                          </a:rPr>
                        </m:ctrlPr>
                      </m:sSubPr>
                      <m:e>
                        <m:r>
                          <m:rPr>
                            <m:sty m:val="p"/>
                          </m:rPr>
                          <a:rPr lang="en-IN" b="0" i="0" smtClean="0">
                            <a:solidFill>
                              <a:schemeClr val="tx1"/>
                            </a:solidFill>
                            <a:latin typeface="Cambria Math" panose="02040503050406030204" pitchFamily="18" charset="0"/>
                            <a:cs typeface="Times New Roman" pitchFamily="18" charset="0"/>
                          </a:rPr>
                          <m:t>Γ</m:t>
                        </m:r>
                      </m:e>
                      <m:sub>
                        <m:r>
                          <a:rPr lang="en-IN" b="0" i="1" smtClean="0">
                            <a:solidFill>
                              <a:schemeClr val="tx1"/>
                            </a:solidFill>
                            <a:latin typeface="Cambria Math" panose="02040503050406030204" pitchFamily="18" charset="0"/>
                            <a:cs typeface="Times New Roman" pitchFamily="18" charset="0"/>
                          </a:rPr>
                          <m:t>𝑒𝑚</m:t>
                        </m:r>
                      </m:sub>
                    </m:sSub>
                    <m:r>
                      <a:rPr lang="en-IN" b="0" i="1" smtClean="0">
                        <a:solidFill>
                          <a:schemeClr val="tx1"/>
                        </a:solidFill>
                        <a:latin typeface="Cambria Math" panose="02040503050406030204" pitchFamily="18" charset="0"/>
                        <a:cs typeface="Times New Roman" pitchFamily="18" charset="0"/>
                      </a:rPr>
                      <m:t>=</m:t>
                    </m:r>
                    <m:f>
                      <m:fPr>
                        <m:ctrlPr>
                          <a:rPr lang="en-IN" i="1" smtClean="0">
                            <a:solidFill>
                              <a:schemeClr val="tx1"/>
                            </a:solidFill>
                            <a:latin typeface="Cambria Math" panose="02040503050406030204" pitchFamily="18" charset="0"/>
                            <a:cs typeface="Times New Roman" pitchFamily="18" charset="0"/>
                          </a:rPr>
                        </m:ctrlPr>
                      </m:fPr>
                      <m:num>
                        <m:r>
                          <a:rPr lang="en-IN" b="0" i="1">
                            <a:solidFill>
                              <a:schemeClr val="tx1"/>
                            </a:solidFill>
                            <a:latin typeface="Cambria Math" panose="02040503050406030204" pitchFamily="18" charset="0"/>
                            <a:cs typeface="Times New Roman" pitchFamily="18" charset="0"/>
                          </a:rPr>
                          <m:t>&lt;</m:t>
                        </m:r>
                        <m:r>
                          <a:rPr lang="en-IN" b="0" i="1">
                            <a:solidFill>
                              <a:schemeClr val="tx1"/>
                            </a:solidFill>
                            <a:latin typeface="Cambria Math" panose="02040503050406030204" pitchFamily="18" charset="0"/>
                            <a:cs typeface="Times New Roman" pitchFamily="18" charset="0"/>
                          </a:rPr>
                          <m:t>𝛿</m:t>
                        </m:r>
                        <m:sSub>
                          <m:sSubPr>
                            <m:ctrlPr>
                              <a:rPr lang="en-IN" i="1">
                                <a:solidFill>
                                  <a:schemeClr val="tx1"/>
                                </a:solidFill>
                                <a:latin typeface="Cambria Math" panose="02040503050406030204" pitchFamily="18" charset="0"/>
                                <a:cs typeface="Times New Roman" pitchFamily="18" charset="0"/>
                              </a:rPr>
                            </m:ctrlPr>
                          </m:sSubPr>
                          <m:e>
                            <m:r>
                              <a:rPr lang="en-IN" b="0" i="1">
                                <a:solidFill>
                                  <a:schemeClr val="tx1"/>
                                </a:solidFill>
                                <a:latin typeface="Cambria Math" panose="02040503050406030204" pitchFamily="18" charset="0"/>
                                <a:cs typeface="Times New Roman" pitchFamily="18" charset="0"/>
                              </a:rPr>
                              <m:t>𝐽</m:t>
                            </m:r>
                          </m:e>
                          <m:sub>
                            <m:r>
                              <a:rPr lang="en-IN" b="0" i="1">
                                <a:solidFill>
                                  <a:schemeClr val="tx1"/>
                                </a:solidFill>
                                <a:latin typeface="Cambria Math" panose="02040503050406030204" pitchFamily="18" charset="0"/>
                                <a:cs typeface="Times New Roman" pitchFamily="18" charset="0"/>
                              </a:rPr>
                              <m:t>∥,</m:t>
                            </m:r>
                            <m:r>
                              <a:rPr lang="en-IN" b="0" i="1">
                                <a:solidFill>
                                  <a:schemeClr val="tx1"/>
                                </a:solidFill>
                                <a:latin typeface="Cambria Math" panose="02040503050406030204" pitchFamily="18" charset="0"/>
                                <a:cs typeface="Times New Roman" pitchFamily="18" charset="0"/>
                              </a:rPr>
                              <m:t>𝑞</m:t>
                            </m:r>
                          </m:sub>
                        </m:sSub>
                        <m:r>
                          <a:rPr lang="en-IN" b="0" i="1">
                            <a:solidFill>
                              <a:schemeClr val="tx1"/>
                            </a:solidFill>
                            <a:latin typeface="Cambria Math" panose="02040503050406030204" pitchFamily="18" charset="0"/>
                            <a:cs typeface="Times New Roman" pitchFamily="18" charset="0"/>
                          </a:rPr>
                          <m:t>𝛿</m:t>
                        </m:r>
                        <m:sSub>
                          <m:sSubPr>
                            <m:ctrlPr>
                              <a:rPr lang="en-IN" i="1">
                                <a:solidFill>
                                  <a:schemeClr val="tx1"/>
                                </a:solidFill>
                                <a:latin typeface="Cambria Math" panose="02040503050406030204" pitchFamily="18" charset="0"/>
                                <a:cs typeface="Times New Roman" pitchFamily="18" charset="0"/>
                              </a:rPr>
                            </m:ctrlPr>
                          </m:sSubPr>
                          <m:e>
                            <m:r>
                              <a:rPr lang="en-IN" b="0" i="1">
                                <a:solidFill>
                                  <a:schemeClr val="tx1"/>
                                </a:solidFill>
                                <a:latin typeface="Cambria Math" panose="02040503050406030204" pitchFamily="18" charset="0"/>
                                <a:cs typeface="Times New Roman" pitchFamily="18" charset="0"/>
                              </a:rPr>
                              <m:t>𝐵</m:t>
                            </m:r>
                          </m:e>
                          <m:sub>
                            <m:r>
                              <a:rPr lang="en-IN" b="0" i="1">
                                <a:solidFill>
                                  <a:schemeClr val="tx1"/>
                                </a:solidFill>
                                <a:latin typeface="Cambria Math" panose="02040503050406030204" pitchFamily="18" charset="0"/>
                                <a:cs typeface="Times New Roman" pitchFamily="18" charset="0"/>
                              </a:rPr>
                              <m:t>𝑟</m:t>
                            </m:r>
                          </m:sub>
                        </m:sSub>
                        <m:r>
                          <a:rPr lang="en-IN" b="0" i="1">
                            <a:solidFill>
                              <a:schemeClr val="tx1"/>
                            </a:solidFill>
                            <a:latin typeface="Cambria Math" panose="02040503050406030204" pitchFamily="18" charset="0"/>
                            <a:cs typeface="Times New Roman" pitchFamily="18" charset="0"/>
                          </a:rPr>
                          <m:t>&gt;</m:t>
                        </m:r>
                      </m:num>
                      <m:den>
                        <m:r>
                          <a:rPr lang="en-IN" b="0" i="1" smtClean="0">
                            <a:solidFill>
                              <a:schemeClr val="tx1"/>
                            </a:solidFill>
                            <a:latin typeface="Cambria Math" panose="02040503050406030204" pitchFamily="18" charset="0"/>
                            <a:cs typeface="Times New Roman" pitchFamily="18" charset="0"/>
                          </a:rPr>
                          <m:t>𝑞𝐵</m:t>
                        </m:r>
                      </m:den>
                    </m:f>
                  </m:oMath>
                </a14:m>
                <a:r>
                  <a:rPr lang="en-IN" b="1" dirty="0">
                    <a:solidFill>
                      <a:schemeClr val="tx1"/>
                    </a:solidFill>
                    <a:latin typeface="Times New Roman" pitchFamily="18" charset="0"/>
                    <a:cs typeface="Times New Roman" pitchFamily="18" charset="0"/>
                  </a:rPr>
                  <a:t>)</a:t>
                </a:r>
              </a:p>
              <a:p>
                <a:pPr marL="971550" lvl="1" indent="-571500">
                  <a:buFont typeface="Wingdings" panose="05000000000000000000" pitchFamily="2" charset="2"/>
                  <a:buChar char="q"/>
                </a:pPr>
                <a:r>
                  <a:rPr lang="en-IN" b="1" dirty="0">
                    <a:solidFill>
                      <a:srgbClr val="0000FF"/>
                    </a:solidFill>
                    <a:latin typeface="Times New Roman" pitchFamily="18" charset="0"/>
                    <a:cs typeface="Times New Roman" pitchFamily="18" charset="0"/>
                  </a:rPr>
                  <a:t>Total heat flux </a:t>
                </a:r>
                <a:r>
                  <a:rPr lang="en-IN" b="1" dirty="0">
                    <a:solidFill>
                      <a:schemeClr val="tx1"/>
                    </a:solidFill>
                    <a:latin typeface="Times New Roman" pitchFamily="18" charset="0"/>
                    <a:cs typeface="Times New Roman" pitchFamily="18" charset="0"/>
                  </a:rPr>
                  <a:t>(</a:t>
                </a:r>
                <a14:m>
                  <m:oMath xmlns:m="http://schemas.openxmlformats.org/officeDocument/2006/math">
                    <m:sSub>
                      <m:sSubPr>
                        <m:ctrlPr>
                          <a:rPr lang="en-IN" i="1" smtClean="0">
                            <a:solidFill>
                              <a:schemeClr val="tx1"/>
                            </a:solidFill>
                            <a:latin typeface="Cambria Math" panose="02040503050406030204" pitchFamily="18" charset="0"/>
                            <a:cs typeface="Times New Roman" pitchFamily="18" charset="0"/>
                          </a:rPr>
                        </m:ctrlPr>
                      </m:sSubPr>
                      <m:e>
                        <m:r>
                          <a:rPr lang="en-IN" b="0" i="1" smtClean="0">
                            <a:solidFill>
                              <a:schemeClr val="tx1"/>
                            </a:solidFill>
                            <a:latin typeface="Cambria Math" panose="02040503050406030204" pitchFamily="18" charset="0"/>
                            <a:cs typeface="Times New Roman" pitchFamily="18" charset="0"/>
                          </a:rPr>
                          <m:t>𝑄</m:t>
                        </m:r>
                      </m:e>
                      <m:sub>
                        <m:r>
                          <a:rPr lang="en-IN" b="0" i="1" smtClean="0">
                            <a:solidFill>
                              <a:schemeClr val="tx1"/>
                            </a:solidFill>
                            <a:latin typeface="Cambria Math" panose="02040503050406030204" pitchFamily="18" charset="0"/>
                            <a:cs typeface="Times New Roman" pitchFamily="18" charset="0"/>
                          </a:rPr>
                          <m:t>𝑡𝑜𝑡𝑎𝑙</m:t>
                        </m:r>
                      </m:sub>
                    </m:sSub>
                    <m:r>
                      <a:rPr lang="en-IN" b="0" i="1" smtClean="0">
                        <a:solidFill>
                          <a:schemeClr val="tx1"/>
                        </a:solidFill>
                        <a:latin typeface="Cambria Math" panose="02040503050406030204" pitchFamily="18" charset="0"/>
                        <a:cs typeface="Times New Roman" pitchFamily="18" charset="0"/>
                      </a:rPr>
                      <m:t>=</m:t>
                    </m:r>
                    <m:f>
                      <m:fPr>
                        <m:ctrlPr>
                          <a:rPr lang="en-IN" i="1" smtClean="0">
                            <a:solidFill>
                              <a:schemeClr val="tx1"/>
                            </a:solidFill>
                            <a:latin typeface="Cambria Math" panose="02040503050406030204" pitchFamily="18" charset="0"/>
                            <a:cs typeface="Times New Roman" pitchFamily="18" charset="0"/>
                          </a:rPr>
                        </m:ctrlPr>
                      </m:fPr>
                      <m:num>
                        <m:r>
                          <a:rPr lang="en-IN" b="0" i="1" smtClean="0">
                            <a:solidFill>
                              <a:schemeClr val="tx1"/>
                            </a:solidFill>
                            <a:latin typeface="Cambria Math" panose="02040503050406030204" pitchFamily="18" charset="0"/>
                            <a:cs typeface="Times New Roman" pitchFamily="18" charset="0"/>
                          </a:rPr>
                          <m:t>3</m:t>
                        </m:r>
                      </m:num>
                      <m:den>
                        <m:r>
                          <a:rPr lang="en-IN" b="0" i="1" smtClean="0">
                            <a:solidFill>
                              <a:schemeClr val="tx1"/>
                            </a:solidFill>
                            <a:latin typeface="Cambria Math" panose="02040503050406030204" pitchFamily="18" charset="0"/>
                            <a:cs typeface="Times New Roman" pitchFamily="18" charset="0"/>
                          </a:rPr>
                          <m:t>2</m:t>
                        </m:r>
                      </m:den>
                    </m:f>
                    <m:r>
                      <a:rPr lang="en-IN" b="0" i="1" smtClean="0">
                        <a:solidFill>
                          <a:schemeClr val="tx1"/>
                        </a:solidFill>
                        <a:latin typeface="Cambria Math" panose="02040503050406030204" pitchFamily="18" charset="0"/>
                        <a:cs typeface="Times New Roman" pitchFamily="18" charset="0"/>
                      </a:rPr>
                      <m:t>&lt;</m:t>
                    </m:r>
                    <m:sSub>
                      <m:sSubPr>
                        <m:ctrlPr>
                          <a:rPr lang="en-IN" i="1" smtClean="0">
                            <a:solidFill>
                              <a:schemeClr val="tx1"/>
                            </a:solidFill>
                            <a:latin typeface="Cambria Math" panose="02040503050406030204" pitchFamily="18" charset="0"/>
                            <a:cs typeface="Times New Roman" pitchFamily="18" charset="0"/>
                          </a:rPr>
                        </m:ctrlPr>
                      </m:sSubPr>
                      <m:e>
                        <m:r>
                          <a:rPr lang="en-IN" b="0" i="1" smtClean="0">
                            <a:solidFill>
                              <a:schemeClr val="tx1"/>
                            </a:solidFill>
                            <a:latin typeface="Cambria Math" panose="02040503050406030204" pitchFamily="18" charset="0"/>
                            <a:cs typeface="Times New Roman" pitchFamily="18" charset="0"/>
                          </a:rPr>
                          <m:t>𝛿</m:t>
                        </m:r>
                        <m:r>
                          <a:rPr lang="en-IN" b="0" i="0" smtClean="0">
                            <a:solidFill>
                              <a:schemeClr val="tx1"/>
                            </a:solidFill>
                            <a:latin typeface="Cambria Math" panose="02040503050406030204" pitchFamily="18" charset="0"/>
                            <a:cs typeface="Times New Roman" pitchFamily="18" charset="0"/>
                          </a:rPr>
                          <m:t> </m:t>
                        </m:r>
                        <m:r>
                          <m:rPr>
                            <m:sty m:val="p"/>
                          </m:rPr>
                          <a:rPr lang="en-IN" b="0" i="0" smtClean="0">
                            <a:solidFill>
                              <a:schemeClr val="tx1"/>
                            </a:solidFill>
                            <a:latin typeface="Cambria Math" panose="02040503050406030204" pitchFamily="18" charset="0"/>
                            <a:cs typeface="Times New Roman" pitchFamily="18" charset="0"/>
                          </a:rPr>
                          <m:t>p</m:t>
                        </m:r>
                      </m:e>
                      <m:sub>
                        <m:r>
                          <a:rPr lang="en-IN" b="0" i="1" smtClean="0">
                            <a:solidFill>
                              <a:schemeClr val="tx1"/>
                            </a:solidFill>
                            <a:latin typeface="Cambria Math" panose="02040503050406030204" pitchFamily="18" charset="0"/>
                            <a:cs typeface="Times New Roman" pitchFamily="18" charset="0"/>
                          </a:rPr>
                          <m:t>𝑒</m:t>
                        </m:r>
                      </m:sub>
                    </m:sSub>
                    <m:r>
                      <a:rPr lang="en-IN" b="0" i="1" smtClean="0">
                        <a:solidFill>
                          <a:schemeClr val="tx1"/>
                        </a:solidFill>
                        <a:latin typeface="Cambria Math" panose="02040503050406030204" pitchFamily="18" charset="0"/>
                        <a:cs typeface="Times New Roman" pitchFamily="18" charset="0"/>
                      </a:rPr>
                      <m:t>𝛿</m:t>
                    </m:r>
                    <m:sSub>
                      <m:sSubPr>
                        <m:ctrlPr>
                          <a:rPr lang="en-IN" i="1" smtClean="0">
                            <a:solidFill>
                              <a:schemeClr val="tx1"/>
                            </a:solidFill>
                            <a:latin typeface="Cambria Math" panose="02040503050406030204" pitchFamily="18" charset="0"/>
                            <a:cs typeface="Times New Roman" pitchFamily="18" charset="0"/>
                          </a:rPr>
                        </m:ctrlPr>
                      </m:sSubPr>
                      <m:e>
                        <m:r>
                          <a:rPr lang="en-IN" b="0" i="1" smtClean="0">
                            <a:solidFill>
                              <a:schemeClr val="tx1"/>
                            </a:solidFill>
                            <a:latin typeface="Cambria Math" panose="02040503050406030204" pitchFamily="18" charset="0"/>
                            <a:cs typeface="Times New Roman" pitchFamily="18" charset="0"/>
                          </a:rPr>
                          <m:t>𝑣</m:t>
                        </m:r>
                      </m:e>
                      <m:sub>
                        <m:r>
                          <a:rPr lang="en-IN" b="0" i="1" smtClean="0">
                            <a:solidFill>
                              <a:schemeClr val="tx1"/>
                            </a:solidFill>
                            <a:latin typeface="Cambria Math" panose="02040503050406030204" pitchFamily="18" charset="0"/>
                            <a:cs typeface="Times New Roman" pitchFamily="18" charset="0"/>
                          </a:rPr>
                          <m:t>𝑟</m:t>
                        </m:r>
                      </m:sub>
                    </m:sSub>
                    <m:r>
                      <a:rPr lang="en-IN" b="0" i="1" smtClean="0">
                        <a:solidFill>
                          <a:schemeClr val="tx1"/>
                        </a:solidFill>
                        <a:latin typeface="Cambria Math" panose="02040503050406030204" pitchFamily="18" charset="0"/>
                        <a:cs typeface="Times New Roman" pitchFamily="18" charset="0"/>
                      </a:rPr>
                      <m:t>&gt;</m:t>
                    </m:r>
                  </m:oMath>
                </a14:m>
                <a:r>
                  <a:rPr lang="en-IN" dirty="0">
                    <a:solidFill>
                      <a:schemeClr val="tx1"/>
                    </a:solidFill>
                    <a:latin typeface="Times New Roman" pitchFamily="18" charset="0"/>
                    <a:cs typeface="Times New Roman" pitchFamily="18" charset="0"/>
                  </a:rPr>
                  <a:t>)</a:t>
                </a:r>
              </a:p>
              <a:p>
                <a:pPr>
                  <a:buFont typeface="Wingdings" panose="05000000000000000000" pitchFamily="2" charset="2"/>
                  <a:buChar char="q"/>
                </a:pPr>
                <a:r>
                  <a:rPr lang="en-IN" sz="2800" b="1" dirty="0">
                    <a:solidFill>
                      <a:srgbClr val="FF0000"/>
                    </a:solidFill>
                    <a:latin typeface="Times New Roman" pitchFamily="18" charset="0"/>
                    <a:cs typeface="Times New Roman" pitchFamily="18" charset="0"/>
                  </a:rPr>
                  <a:t>Summary &amp; conclusion</a:t>
                </a:r>
                <a:endParaRPr lang="en-IN" sz="2800" b="1" dirty="0">
                  <a:solidFill>
                    <a:schemeClr val="accent1"/>
                  </a:solidFill>
                  <a:latin typeface="Times New Roman" pitchFamily="18" charset="0"/>
                  <a:cs typeface="Times New Roman" pitchFamily="18" charset="0"/>
                </a:endParaRPr>
              </a:p>
              <a:p>
                <a:pPr>
                  <a:buFont typeface="Wingdings" panose="05000000000000000000" pitchFamily="2" charset="2"/>
                  <a:buChar char="q"/>
                </a:pPr>
                <a:endParaRPr lang="en-IN" sz="2800" b="1" dirty="0">
                  <a:solidFill>
                    <a:schemeClr val="accent1"/>
                  </a:solidFill>
                  <a:latin typeface="Times New Roman" pitchFamily="18" charset="0"/>
                  <a:cs typeface="Times New Roman" pitchFamily="18" charset="0"/>
                </a:endParaRPr>
              </a:p>
              <a:p>
                <a:pPr>
                  <a:buFont typeface="Wingdings" panose="05000000000000000000" pitchFamily="2" charset="2"/>
                  <a:buChar char="q"/>
                </a:pPr>
                <a:endParaRPr lang="en-IN" sz="2800" b="1" dirty="0">
                  <a:solidFill>
                    <a:schemeClr val="accent1"/>
                  </a:solidFill>
                  <a:latin typeface="Times New Roman" pitchFamily="18" charset="0"/>
                  <a:cs typeface="Times New Roman" pitchFamily="18" charset="0"/>
                </a:endParaRPr>
              </a:p>
              <a:p>
                <a:pPr>
                  <a:buFont typeface="Wingdings" panose="05000000000000000000" pitchFamily="2" charset="2"/>
                  <a:buChar char="q"/>
                </a:pPr>
                <a:endParaRPr lang="en-IN" sz="2800" b="1" dirty="0">
                  <a:solidFill>
                    <a:schemeClr val="accent1"/>
                  </a:solidFill>
                  <a:latin typeface="Times New Roman" pitchFamily="18" charset="0"/>
                  <a:cs typeface="Times New Roman" pitchFamily="18" charset="0"/>
                </a:endParaRP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330300" y="1089000"/>
                <a:ext cx="8483400" cy="4680000"/>
              </a:xfrm>
              <a:blipFill>
                <a:blip r:embed="rId3"/>
                <a:stretch>
                  <a:fillRect l="-1221" t="-1434" b="-2999"/>
                </a:stretch>
              </a:blipFill>
              <a:ln>
                <a:noFill/>
              </a:ln>
            </p:spPr>
            <p:txBody>
              <a:bodyPr/>
              <a:lstStyle/>
              <a:p>
                <a:r>
                  <a:rPr lang="en-IN">
                    <a:noFill/>
                  </a:rPr>
                  <a:t> </a:t>
                </a:r>
              </a:p>
            </p:txBody>
          </p:sp>
        </mc:Fallback>
      </mc:AlternateContent>
      <p:sp>
        <p:nvSpPr>
          <p:cNvPr id="7" name="Rectangle 2"/>
          <p:cNvSpPr>
            <a:spLocks noChangeArrowheads="1"/>
          </p:cNvSpPr>
          <p:nvPr/>
        </p:nvSpPr>
        <p:spPr bwMode="auto">
          <a:xfrm>
            <a:off x="0" y="0"/>
            <a:ext cx="9144000" cy="733425"/>
          </a:xfrm>
          <a:prstGeom prst="rect">
            <a:avLst/>
          </a:prstGeom>
          <a:gradFill rotWithShape="1">
            <a:gsLst>
              <a:gs pos="0">
                <a:srgbClr val="99CCFF"/>
              </a:gs>
              <a:gs pos="50000">
                <a:schemeClr val="bg1"/>
              </a:gs>
              <a:gs pos="100000">
                <a:srgbClr val="99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IN" sz="3200" b="1" dirty="0">
                <a:latin typeface="Times New Roman" panose="02020603050405020304" pitchFamily="18" charset="0"/>
                <a:cs typeface="Times New Roman" panose="02020603050405020304" pitchFamily="18" charset="0"/>
              </a:rPr>
              <a:t>Outline</a:t>
            </a:r>
          </a:p>
        </p:txBody>
      </p:sp>
      <p:pic>
        <p:nvPicPr>
          <p:cNvPr id="4" name="Picture 3">
            <a:extLst>
              <a:ext uri="{FF2B5EF4-FFF2-40B4-BE49-F238E27FC236}">
                <a16:creationId xmlns:a16="http://schemas.microsoft.com/office/drawing/2014/main" id="{8A640C9A-96ED-417A-9EC3-FE20F4C8D2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838200" cy="752285"/>
          </a:xfrm>
          <a:prstGeom prst="rect">
            <a:avLst/>
          </a:prstGeom>
        </p:spPr>
      </p:pic>
      <p:sp>
        <p:nvSpPr>
          <p:cNvPr id="9" name="Slide Number Placeholder 8">
            <a:extLst>
              <a:ext uri="{FF2B5EF4-FFF2-40B4-BE49-F238E27FC236}">
                <a16:creationId xmlns:a16="http://schemas.microsoft.com/office/drawing/2014/main" id="{5B91946F-DCA1-4133-895D-7CBF9752663C}"/>
              </a:ext>
            </a:extLst>
          </p:cNvPr>
          <p:cNvSpPr>
            <a:spLocks noGrp="1"/>
          </p:cNvSpPr>
          <p:nvPr>
            <p:ph type="sldNum" sz="quarter" idx="12"/>
          </p:nvPr>
        </p:nvSpPr>
        <p:spPr/>
        <p:txBody>
          <a:bodyPr/>
          <a:lstStyle/>
          <a:p>
            <a:fld id="{B6F15528-21DE-4FAA-801E-634DDDAF4B2B}" type="slidenum">
              <a:rPr lang="en-US" smtClean="0">
                <a:solidFill>
                  <a:prstClr val="black">
                    <a:tint val="75000"/>
                  </a:prstClr>
                </a:solidFill>
              </a:rPr>
              <a:pPr/>
              <a:t>2</a:t>
            </a:fld>
            <a:endParaRPr lang="en-US" dirty="0">
              <a:solidFill>
                <a:prstClr val="black">
                  <a:tint val="75000"/>
                </a:prstClr>
              </a:solidFill>
            </a:endParaRPr>
          </a:p>
        </p:txBody>
      </p:sp>
    </p:spTree>
    <p:extLst>
      <p:ext uri="{BB962C8B-B14F-4D97-AF65-F5344CB8AC3E}">
        <p14:creationId xmlns:p14="http://schemas.microsoft.com/office/powerpoint/2010/main" val="36156280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57" y="1351676"/>
            <a:ext cx="6579792" cy="5506324"/>
          </a:xfrm>
          <a:prstGeom prst="rect">
            <a:avLst/>
          </a:prstGeom>
        </p:spPr>
      </p:pic>
      <mc:AlternateContent xmlns:mc="http://schemas.openxmlformats.org/markup-compatibility/2006" xmlns:a14="http://schemas.microsoft.com/office/drawing/2010/main">
        <mc:Choice Requires="a14">
          <p:graphicFrame>
            <p:nvGraphicFramePr>
              <p:cNvPr id="5" name="Table 4"/>
              <p:cNvGraphicFramePr>
                <a:graphicFrameLocks noGrp="1"/>
              </p:cNvGraphicFramePr>
              <p:nvPr>
                <p:extLst>
                  <p:ext uri="{D42A27DB-BD31-4B8C-83A1-F6EECF244321}">
                    <p14:modId xmlns:p14="http://schemas.microsoft.com/office/powerpoint/2010/main" val="833335975"/>
                  </p:ext>
                </p:extLst>
              </p:nvPr>
            </p:nvGraphicFramePr>
            <p:xfrm>
              <a:off x="6324600" y="1427876"/>
              <a:ext cx="2743200" cy="2133600"/>
            </p:xfrm>
            <a:graphic>
              <a:graphicData uri="http://schemas.openxmlformats.org/drawingml/2006/table">
                <a:tbl>
                  <a:tblPr firstRow="1" bandRow="1">
                    <a:tableStyleId>{5C22544A-7EE6-4342-B048-85BDC9FD1C3A}</a:tableStyleId>
                  </a:tblPr>
                  <a:tblGrid>
                    <a:gridCol w="1457324">
                      <a:extLst>
                        <a:ext uri="{9D8B030D-6E8A-4147-A177-3AD203B41FA5}">
                          <a16:colId xmlns:a16="http://schemas.microsoft.com/office/drawing/2014/main" val="20000"/>
                        </a:ext>
                      </a:extLst>
                    </a:gridCol>
                    <a:gridCol w="1285876">
                      <a:extLst>
                        <a:ext uri="{9D8B030D-6E8A-4147-A177-3AD203B41FA5}">
                          <a16:colId xmlns:a16="http://schemas.microsoft.com/office/drawing/2014/main" val="20001"/>
                        </a:ext>
                      </a:extLst>
                    </a:gridCol>
                  </a:tblGrid>
                  <a:tr h="711219">
                    <a:tc>
                      <a:txBody>
                        <a:bodyPr/>
                        <a:lstStyle/>
                        <a:p>
                          <a:r>
                            <a:rPr lang="en-IN" dirty="0">
                              <a:solidFill>
                                <a:srgbClr val="C00000"/>
                              </a:solidFill>
                            </a:rPr>
                            <a:t>EEF</a:t>
                          </a:r>
                          <a:r>
                            <a:rPr lang="en-IN" baseline="0" dirty="0">
                              <a:solidFill>
                                <a:srgbClr val="C00000"/>
                              </a:solidFill>
                            </a:rPr>
                            <a:t> OFF</a:t>
                          </a:r>
                        </a:p>
                        <a:p>
                          <a:r>
                            <a:rPr lang="en-US" sz="1200" baseline="0" dirty="0">
                              <a:solidFill>
                                <a:srgbClr val="00B050"/>
                              </a:solidFill>
                            </a:rPr>
                            <a:t>(0  -50 cm)</a:t>
                          </a:r>
                          <a:endParaRPr lang="en-IN" sz="1200"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N" dirty="0">
                              <a:solidFill>
                                <a:srgbClr val="C00000"/>
                              </a:solidFill>
                            </a:rPr>
                            <a:t>EEF</a:t>
                          </a:r>
                          <a:r>
                            <a:rPr lang="en-IN" baseline="0" dirty="0">
                              <a:solidFill>
                                <a:srgbClr val="C00000"/>
                              </a:solidFill>
                            </a:rPr>
                            <a:t> 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aseline="0" dirty="0">
                              <a:solidFill>
                                <a:srgbClr val="00B050"/>
                              </a:solidFill>
                            </a:rPr>
                            <a:t>(0  -50 cm)</a:t>
                          </a:r>
                          <a:endParaRPr lang="en-IN" sz="1400" dirty="0">
                            <a:solidFill>
                              <a:srgbClr val="00B050"/>
                            </a:solidFill>
                          </a:endParaRPr>
                        </a:p>
                        <a:p>
                          <a:endParaRPr lang="en-IN"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35601">
                    <a:tc>
                      <a:txBody>
                        <a:bodyPr/>
                        <a:lstStyle/>
                        <a:p>
                          <a14:m>
                            <m:oMath xmlns:m="http://schemas.openxmlformats.org/officeDocument/2006/math">
                              <m:sSub>
                                <m:sSubPr>
                                  <m:ctrlPr>
                                    <a:rPr lang="en-IN" b="0" i="1" smtClean="0">
                                      <a:solidFill>
                                        <a:srgbClr val="2B1686"/>
                                      </a:solidFill>
                                      <a:latin typeface="Cambria Math" panose="02040503050406030204" pitchFamily="18" charset="0"/>
                                    </a:rPr>
                                  </m:ctrlPr>
                                </m:sSubPr>
                                <m:e>
                                  <m:r>
                                    <a:rPr lang="en-IN" b="0" i="1" smtClean="0">
                                      <a:solidFill>
                                        <a:srgbClr val="2B1686"/>
                                      </a:solidFill>
                                      <a:latin typeface="Cambria Math"/>
                                    </a:rPr>
                                    <m:t>𝐿</m:t>
                                  </m:r>
                                </m:e>
                                <m:sub>
                                  <m:r>
                                    <a:rPr lang="en-IN" b="0" i="1" smtClean="0">
                                      <a:solidFill>
                                        <a:srgbClr val="2B1686"/>
                                      </a:solidFill>
                                      <a:latin typeface="Cambria Math"/>
                                    </a:rPr>
                                    <m:t>𝑛</m:t>
                                  </m:r>
                                </m:sub>
                              </m:sSub>
                              <m:r>
                                <a:rPr lang="en-IN" b="0" i="1" smtClean="0">
                                  <a:solidFill>
                                    <a:srgbClr val="2B1686"/>
                                  </a:solidFill>
                                  <a:latin typeface="Cambria Math"/>
                                </a:rPr>
                                <m:t>≈</m:t>
                              </m:r>
                              <m:r>
                                <a:rPr lang="en-IN" b="0" i="0" smtClean="0">
                                  <a:solidFill>
                                    <a:srgbClr val="2B1686"/>
                                  </a:solidFill>
                                  <a:latin typeface="Cambria Math"/>
                                </a:rPr>
                                <m:t>4</m:t>
                              </m:r>
                            </m:oMath>
                          </a14:m>
                          <a:r>
                            <a:rPr lang="en-IN" dirty="0">
                              <a:solidFill>
                                <a:srgbClr val="2B1686"/>
                              </a:solidFill>
                            </a:rPr>
                            <a:t>00cm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14:m>
                            <m:oMath xmlns:m="http://schemas.openxmlformats.org/officeDocument/2006/math">
                              <m:sSub>
                                <m:sSubPr>
                                  <m:ctrlPr>
                                    <a:rPr lang="en-IN" b="0" i="1" smtClean="0">
                                      <a:solidFill>
                                        <a:srgbClr val="2B1686"/>
                                      </a:solidFill>
                                      <a:latin typeface="Cambria Math" panose="02040503050406030204" pitchFamily="18" charset="0"/>
                                    </a:rPr>
                                  </m:ctrlPr>
                                </m:sSubPr>
                                <m:e>
                                  <m:r>
                                    <a:rPr lang="en-IN" b="0" i="1" smtClean="0">
                                      <a:solidFill>
                                        <a:srgbClr val="2B1686"/>
                                      </a:solidFill>
                                      <a:latin typeface="Cambria Math"/>
                                    </a:rPr>
                                    <m:t>𝐿</m:t>
                                  </m:r>
                                </m:e>
                                <m:sub>
                                  <m:r>
                                    <a:rPr lang="en-IN" b="0" i="1" smtClean="0">
                                      <a:solidFill>
                                        <a:srgbClr val="2B1686"/>
                                      </a:solidFill>
                                      <a:latin typeface="Cambria Math"/>
                                    </a:rPr>
                                    <m:t>𝑛</m:t>
                                  </m:r>
                                </m:sub>
                              </m:sSub>
                              <m:r>
                                <a:rPr lang="en-IN" b="0" i="1" smtClean="0">
                                  <a:solidFill>
                                    <a:srgbClr val="2B1686"/>
                                  </a:solidFill>
                                  <a:latin typeface="Cambria Math"/>
                                </a:rPr>
                                <m:t>≈</m:t>
                              </m:r>
                            </m:oMath>
                          </a14:m>
                          <a:r>
                            <a:rPr lang="en-IN" dirty="0">
                              <a:solidFill>
                                <a:srgbClr val="2B1686"/>
                              </a:solidFill>
                            </a:rPr>
                            <a:t>300cm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614340">
                    <a:tc>
                      <a:txBody>
                        <a:bodyPr/>
                        <a:lstStyle/>
                        <a:p>
                          <a:pPr/>
                          <a14:m>
                            <m:oMathPara xmlns:m="http://schemas.openxmlformats.org/officeDocument/2006/math">
                              <m:oMathParaPr>
                                <m:jc m:val="centerGroup"/>
                              </m:oMathParaPr>
                              <m:oMath xmlns:m="http://schemas.openxmlformats.org/officeDocument/2006/math">
                                <m:sSub>
                                  <m:sSubPr>
                                    <m:ctrlPr>
                                      <a:rPr lang="en-IN" b="0" i="1" smtClean="0">
                                        <a:solidFill>
                                          <a:srgbClr val="2B1686"/>
                                        </a:solidFill>
                                        <a:latin typeface="Cambria Math" panose="02040503050406030204" pitchFamily="18" charset="0"/>
                                      </a:rPr>
                                    </m:ctrlPr>
                                  </m:sSubPr>
                                  <m:e>
                                    <m:r>
                                      <a:rPr lang="en-IN" b="0" i="1" smtClean="0">
                                        <a:solidFill>
                                          <a:srgbClr val="2B1686"/>
                                        </a:solidFill>
                                        <a:latin typeface="Cambria Math"/>
                                      </a:rPr>
                                      <m:t>𝐿</m:t>
                                    </m:r>
                                  </m:e>
                                  <m:sub>
                                    <m:r>
                                      <a:rPr lang="en-IN" b="0" i="1" smtClean="0">
                                        <a:solidFill>
                                          <a:srgbClr val="2B1686"/>
                                        </a:solidFill>
                                        <a:latin typeface="Cambria Math"/>
                                      </a:rPr>
                                      <m:t>𝑇𝑒</m:t>
                                    </m:r>
                                  </m:sub>
                                </m:sSub>
                                <m:r>
                                  <a:rPr lang="en-IN" b="0" i="1" smtClean="0">
                                    <a:solidFill>
                                      <a:srgbClr val="2B1686"/>
                                    </a:solidFill>
                                    <a:latin typeface="Cambria Math"/>
                                  </a:rPr>
                                  <m:t>≈</m:t>
                                </m:r>
                                <m:r>
                                  <a:rPr lang="en-IN" b="0" i="0" smtClean="0">
                                    <a:solidFill>
                                      <a:srgbClr val="2B1686"/>
                                    </a:solidFill>
                                    <a:latin typeface="Cambria Math"/>
                                  </a:rPr>
                                  <m:t>650</m:t>
                                </m:r>
                              </m:oMath>
                            </m:oMathPara>
                          </a14:m>
                          <a:endParaRPr lang="en-IN" dirty="0">
                            <a:solidFill>
                              <a:srgbClr val="2B1686"/>
                            </a:solidFill>
                          </a:endParaRPr>
                        </a:p>
                        <a:p>
                          <a:endParaRPr lang="en-US" dirty="0">
                            <a:solidFill>
                              <a:srgbClr val="2B168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14:m>
                            <m:oMath xmlns:m="http://schemas.openxmlformats.org/officeDocument/2006/math">
                              <m:sSub>
                                <m:sSubPr>
                                  <m:ctrlPr>
                                    <a:rPr lang="en-IN" b="0" i="1" smtClean="0">
                                      <a:solidFill>
                                        <a:srgbClr val="2B1686"/>
                                      </a:solidFill>
                                      <a:latin typeface="Cambria Math" panose="02040503050406030204" pitchFamily="18" charset="0"/>
                                    </a:rPr>
                                  </m:ctrlPr>
                                </m:sSubPr>
                                <m:e>
                                  <m:r>
                                    <a:rPr lang="en-IN" b="0" i="1" smtClean="0">
                                      <a:solidFill>
                                        <a:srgbClr val="2B1686"/>
                                      </a:solidFill>
                                      <a:latin typeface="Cambria Math"/>
                                    </a:rPr>
                                    <m:t>𝐿</m:t>
                                  </m:r>
                                </m:e>
                                <m:sub>
                                  <m:r>
                                    <a:rPr lang="en-IN" b="0" i="1" smtClean="0">
                                      <a:solidFill>
                                        <a:srgbClr val="2B1686"/>
                                      </a:solidFill>
                                      <a:latin typeface="Cambria Math"/>
                                    </a:rPr>
                                    <m:t>𝑇𝑒</m:t>
                                  </m:r>
                                </m:sub>
                              </m:sSub>
                              <m:r>
                                <a:rPr lang="en-IN" b="0" i="1" smtClean="0">
                                  <a:solidFill>
                                    <a:srgbClr val="2B1686"/>
                                  </a:solidFill>
                                  <a:latin typeface="Cambria Math"/>
                                </a:rPr>
                                <m:t>≈</m:t>
                              </m:r>
                            </m:oMath>
                          </a14:m>
                          <a:r>
                            <a:rPr lang="en-IN" dirty="0">
                              <a:solidFill>
                                <a:srgbClr val="2B1686"/>
                              </a:solidFill>
                            </a:rPr>
                            <a:t>55cm</a:t>
                          </a:r>
                        </a:p>
                        <a:p>
                          <a:endParaRPr lang="en-US" dirty="0">
                            <a:solidFill>
                              <a:srgbClr val="2B1686"/>
                            </a:solidFill>
                          </a:endParaRPr>
                        </a:p>
                        <a:p>
                          <a:endParaRPr lang="en-US" dirty="0">
                            <a:solidFill>
                              <a:srgbClr val="2B168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mc:Choice>
        <mc:Fallback xmlns="">
          <p:graphicFrame>
            <p:nvGraphicFramePr>
              <p:cNvPr id="5" name="Table 4"/>
              <p:cNvGraphicFramePr>
                <a:graphicFrameLocks noGrp="1"/>
              </p:cNvGraphicFramePr>
              <p:nvPr>
                <p:extLst>
                  <p:ext uri="{D42A27DB-BD31-4B8C-83A1-F6EECF244321}">
                    <p14:modId xmlns:p14="http://schemas.microsoft.com/office/powerpoint/2010/main" val="833335975"/>
                  </p:ext>
                </p:extLst>
              </p:nvPr>
            </p:nvGraphicFramePr>
            <p:xfrm>
              <a:off x="6324600" y="1427876"/>
              <a:ext cx="2743200" cy="2133600"/>
            </p:xfrm>
            <a:graphic>
              <a:graphicData uri="http://schemas.openxmlformats.org/drawingml/2006/table">
                <a:tbl>
                  <a:tblPr firstRow="1" bandRow="1">
                    <a:tableStyleId>{5C22544A-7EE6-4342-B048-85BDC9FD1C3A}</a:tableStyleId>
                  </a:tblPr>
                  <a:tblGrid>
                    <a:gridCol w="1457324">
                      <a:extLst>
                        <a:ext uri="{9D8B030D-6E8A-4147-A177-3AD203B41FA5}">
                          <a16:colId xmlns:a16="http://schemas.microsoft.com/office/drawing/2014/main" val="20000"/>
                        </a:ext>
                      </a:extLst>
                    </a:gridCol>
                    <a:gridCol w="1285876">
                      <a:extLst>
                        <a:ext uri="{9D8B030D-6E8A-4147-A177-3AD203B41FA5}">
                          <a16:colId xmlns:a16="http://schemas.microsoft.com/office/drawing/2014/main" val="20001"/>
                        </a:ext>
                      </a:extLst>
                    </a:gridCol>
                  </a:tblGrid>
                  <a:tr h="853440">
                    <a:tc>
                      <a:txBody>
                        <a:bodyPr/>
                        <a:lstStyle/>
                        <a:p>
                          <a:r>
                            <a:rPr lang="en-IN" dirty="0">
                              <a:solidFill>
                                <a:srgbClr val="C00000"/>
                              </a:solidFill>
                            </a:rPr>
                            <a:t>EEF</a:t>
                          </a:r>
                          <a:r>
                            <a:rPr lang="en-IN" baseline="0" dirty="0">
                              <a:solidFill>
                                <a:srgbClr val="C00000"/>
                              </a:solidFill>
                            </a:rPr>
                            <a:t> OFF</a:t>
                          </a:r>
                        </a:p>
                        <a:p>
                          <a:r>
                            <a:rPr lang="en-US" sz="1200" baseline="0" dirty="0">
                              <a:solidFill>
                                <a:srgbClr val="00B050"/>
                              </a:solidFill>
                            </a:rPr>
                            <a:t>(0  -50 cm)</a:t>
                          </a:r>
                          <a:endParaRPr lang="en-IN" sz="1200"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N" dirty="0">
                              <a:solidFill>
                                <a:srgbClr val="C00000"/>
                              </a:solidFill>
                            </a:rPr>
                            <a:t>EEF</a:t>
                          </a:r>
                          <a:r>
                            <a:rPr lang="en-IN" baseline="0" dirty="0">
                              <a:solidFill>
                                <a:srgbClr val="C00000"/>
                              </a:solidFill>
                            </a:rPr>
                            <a:t> 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aseline="0" dirty="0">
                              <a:solidFill>
                                <a:srgbClr val="00B050"/>
                              </a:solidFill>
                            </a:rPr>
                            <a:t>(0  -50 cm)</a:t>
                          </a:r>
                          <a:endParaRPr lang="en-IN" sz="1400" dirty="0">
                            <a:solidFill>
                              <a:srgbClr val="00B050"/>
                            </a:solidFill>
                          </a:endParaRPr>
                        </a:p>
                        <a:p>
                          <a:endParaRPr lang="en-IN"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6576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417" t="-237705" r="-88750" b="-249180"/>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14218" t="-237705" r="-948" b="-249180"/>
                          </a:stretch>
                        </a:blipFill>
                      </a:tcPr>
                    </a:tc>
                    <a:extLst>
                      <a:ext uri="{0D108BD9-81ED-4DB2-BD59-A6C34878D82A}">
                        <a16:rowId xmlns:a16="http://schemas.microsoft.com/office/drawing/2014/main" val="10001"/>
                      </a:ext>
                    </a:extLst>
                  </a:tr>
                  <a:tr h="91440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417" t="-137333" r="-88750" b="-1333"/>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14218" t="-137333" r="-948" b="-1333"/>
                          </a:stretch>
                        </a:blipFill>
                      </a:tcPr>
                    </a:tc>
                    <a:extLst>
                      <a:ext uri="{0D108BD9-81ED-4DB2-BD59-A6C34878D82A}">
                        <a16:rowId xmlns:a16="http://schemas.microsoft.com/office/drawing/2014/main" val="10002"/>
                      </a:ext>
                    </a:extLst>
                  </a:tr>
                </a:tbl>
              </a:graphicData>
            </a:graphic>
          </p:graphicFrame>
        </mc:Fallback>
      </mc:AlternateContent>
      <mc:AlternateContent xmlns:mc="http://schemas.openxmlformats.org/markup-compatibility/2006" xmlns:a14="http://schemas.microsoft.com/office/drawing/2010/main">
        <mc:Choice Requires="a14">
          <p:sp>
            <p:nvSpPr>
              <p:cNvPr id="7" name="TextBox 6"/>
              <p:cNvSpPr txBox="1"/>
              <p:nvPr/>
            </p:nvSpPr>
            <p:spPr>
              <a:xfrm>
                <a:off x="6330043" y="4018677"/>
                <a:ext cx="2743200" cy="934230"/>
              </a:xfrm>
              <a:prstGeom prst="rect">
                <a:avLst/>
              </a:prstGeom>
              <a:noFill/>
            </p:spPr>
            <p:style>
              <a:lnRef idx="1">
                <a:schemeClr val="accent3"/>
              </a:lnRef>
              <a:fillRef idx="2">
                <a:schemeClr val="accent3"/>
              </a:fillRef>
              <a:effectRef idx="1">
                <a:schemeClr val="accent3"/>
              </a:effectRef>
              <a:fontRef idx="minor">
                <a:schemeClr val="dk1"/>
              </a:fontRef>
            </p:style>
            <p:txBody>
              <a:bodyPr wrap="square" rtlCol="0">
                <a:spAutoFit/>
              </a:bodyPr>
              <a:lstStyle/>
              <a:p>
                <a:pPr marL="285750" indent="-285750">
                  <a:buFont typeface="Wingdings" panose="05000000000000000000" pitchFamily="2" charset="2"/>
                  <a:buChar char="q"/>
                </a:pPr>
                <a14:m>
                  <m:oMath xmlns:m="http://schemas.openxmlformats.org/officeDocument/2006/math">
                    <m:sSub>
                      <m:sSubPr>
                        <m:ctrlPr>
                          <a:rPr lang="en-US" sz="1600" b="0" i="1" smtClean="0">
                            <a:solidFill>
                              <a:srgbClr val="FF0000"/>
                            </a:solidFill>
                            <a:latin typeface="Cambria Math" panose="02040503050406030204" pitchFamily="18" charset="0"/>
                          </a:rPr>
                        </m:ctrlPr>
                      </m:sSubPr>
                      <m:e>
                        <m:r>
                          <a:rPr lang="en-US" sz="1600" b="0" i="1" smtClean="0">
                            <a:solidFill>
                              <a:srgbClr val="FF0000"/>
                            </a:solidFill>
                            <a:latin typeface="Cambria Math" panose="02040503050406030204" pitchFamily="18" charset="0"/>
                          </a:rPr>
                          <m:t>𝜂</m:t>
                        </m:r>
                      </m:e>
                      <m:sub>
                        <m:r>
                          <a:rPr lang="en-US" sz="1600" b="0" i="1" smtClean="0">
                            <a:solidFill>
                              <a:srgbClr val="FF0000"/>
                            </a:solidFill>
                            <a:latin typeface="Cambria Math" panose="02040503050406030204" pitchFamily="18" charset="0"/>
                          </a:rPr>
                          <m:t>𝑒</m:t>
                        </m:r>
                      </m:sub>
                    </m:sSub>
                    <m:r>
                      <a:rPr lang="en-US" sz="1600" b="0" i="1" smtClean="0">
                        <a:solidFill>
                          <a:srgbClr val="FF0000"/>
                        </a:solidFill>
                        <a:latin typeface="Cambria Math" panose="02040503050406030204" pitchFamily="18" charset="0"/>
                      </a:rPr>
                      <m:t>&gt;</m:t>
                    </m:r>
                    <m:f>
                      <m:fPr>
                        <m:ctrlPr>
                          <a:rPr lang="en-US" sz="1600" b="0" i="1" smtClean="0">
                            <a:solidFill>
                              <a:srgbClr val="FF0000"/>
                            </a:solidFill>
                            <a:latin typeface="Cambria Math" panose="02040503050406030204" pitchFamily="18" charset="0"/>
                          </a:rPr>
                        </m:ctrlPr>
                      </m:fPr>
                      <m:num>
                        <m:r>
                          <a:rPr lang="en-US" sz="1600" b="0" i="1" smtClean="0">
                            <a:solidFill>
                              <a:srgbClr val="FF0000"/>
                            </a:solidFill>
                            <a:latin typeface="Cambria Math" panose="02040503050406030204" pitchFamily="18" charset="0"/>
                          </a:rPr>
                          <m:t>2</m:t>
                        </m:r>
                      </m:num>
                      <m:den>
                        <m:r>
                          <a:rPr lang="en-US" sz="1600" b="0" i="1" smtClean="0">
                            <a:solidFill>
                              <a:srgbClr val="FF0000"/>
                            </a:solidFill>
                            <a:latin typeface="Cambria Math" panose="02040503050406030204" pitchFamily="18" charset="0"/>
                          </a:rPr>
                          <m:t>3</m:t>
                        </m:r>
                      </m:den>
                    </m:f>
                    <m:r>
                      <a:rPr lang="en-US" sz="1600" b="0" i="1" smtClean="0">
                        <a:solidFill>
                          <a:srgbClr val="FF0000"/>
                        </a:solidFill>
                        <a:latin typeface="Cambria Math" panose="02040503050406030204" pitchFamily="18" charset="0"/>
                      </a:rPr>
                      <m:t> </m:t>
                    </m:r>
                  </m:oMath>
                </a14:m>
                <a:r>
                  <a:rPr lang="en-IN" sz="1600" dirty="0">
                    <a:solidFill>
                      <a:srgbClr val="FF0000"/>
                    </a:solidFill>
                  </a:rPr>
                  <a:t>for EEF ON case, ETG threshold condition is satisfied</a:t>
                </a:r>
              </a:p>
            </p:txBody>
          </p:sp>
        </mc:Choice>
        <mc:Fallback xmlns="">
          <p:sp>
            <p:nvSpPr>
              <p:cNvPr id="7" name="TextBox 6"/>
              <p:cNvSpPr txBox="1">
                <a:spLocks noRot="1" noChangeAspect="1" noMove="1" noResize="1" noEditPoints="1" noAdjustHandles="1" noChangeArrowheads="1" noChangeShapeType="1" noTextEdit="1"/>
              </p:cNvSpPr>
              <p:nvPr/>
            </p:nvSpPr>
            <p:spPr>
              <a:xfrm>
                <a:off x="6330043" y="4018677"/>
                <a:ext cx="2743200" cy="934230"/>
              </a:xfrm>
              <a:prstGeom prst="rect">
                <a:avLst/>
              </a:prstGeom>
              <a:blipFill>
                <a:blip r:embed="rId4"/>
                <a:stretch>
                  <a:fillRect/>
                </a:stretch>
              </a:blipFill>
            </p:spPr>
            <p:txBody>
              <a:bodyPr/>
              <a:lstStyle/>
              <a:p>
                <a:r>
                  <a:rPr lang="en-IN">
                    <a:noFill/>
                  </a:rPr>
                  <a:t> </a:t>
                </a:r>
              </a:p>
            </p:txBody>
          </p:sp>
        </mc:Fallback>
      </mc:AlternateContent>
      <p:sp>
        <p:nvSpPr>
          <p:cNvPr id="8" name="Rectangle 2"/>
          <p:cNvSpPr>
            <a:spLocks noChangeArrowheads="1"/>
          </p:cNvSpPr>
          <p:nvPr/>
        </p:nvSpPr>
        <p:spPr bwMode="auto">
          <a:xfrm>
            <a:off x="0" y="0"/>
            <a:ext cx="9144000" cy="733425"/>
          </a:xfrm>
          <a:prstGeom prst="rect">
            <a:avLst/>
          </a:prstGeom>
          <a:gradFill rotWithShape="1">
            <a:gsLst>
              <a:gs pos="0">
                <a:srgbClr val="99CCFF"/>
              </a:gs>
              <a:gs pos="50000">
                <a:schemeClr val="bg1"/>
              </a:gs>
              <a:gs pos="100000">
                <a:srgbClr val="99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200" b="1" dirty="0">
                <a:latin typeface="Times New Roman" panose="02020603050405020304" pitchFamily="18" charset="0"/>
                <a:cs typeface="Times New Roman" panose="02020603050405020304" pitchFamily="18" charset="0"/>
              </a:rPr>
              <a:t>Experimental Investigations on ETG</a:t>
            </a:r>
            <a:endParaRPr lang="en-IN" sz="3200" b="1" dirty="0">
              <a:latin typeface="Times New Roman" panose="02020603050405020304" pitchFamily="18" charset="0"/>
              <a:cs typeface="Times New Roman" panose="02020603050405020304" pitchFamily="18" charset="0"/>
            </a:endParaRPr>
          </a:p>
        </p:txBody>
      </p:sp>
      <p:cxnSp>
        <p:nvCxnSpPr>
          <p:cNvPr id="4" name="Straight Connector 3"/>
          <p:cNvCxnSpPr/>
          <p:nvPr/>
        </p:nvCxnSpPr>
        <p:spPr>
          <a:xfrm>
            <a:off x="5257800" y="1447800"/>
            <a:ext cx="76200" cy="495300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1" name="Slide Number Placeholder 10">
            <a:extLst>
              <a:ext uri="{FF2B5EF4-FFF2-40B4-BE49-F238E27FC236}">
                <a16:creationId xmlns:a16="http://schemas.microsoft.com/office/drawing/2014/main" id="{0ACC230B-D52E-4CEB-AB72-FE8DF80825EA}"/>
              </a:ext>
            </a:extLst>
          </p:cNvPr>
          <p:cNvSpPr>
            <a:spLocks noGrp="1"/>
          </p:cNvSpPr>
          <p:nvPr>
            <p:ph type="sldNum" sz="quarter" idx="12"/>
          </p:nvPr>
        </p:nvSpPr>
        <p:spPr/>
        <p:txBody>
          <a:bodyPr/>
          <a:lstStyle/>
          <a:p>
            <a:fld id="{B6F15528-21DE-4FAA-801E-634DDDAF4B2B}" type="slidenum">
              <a:rPr lang="en-US" smtClean="0"/>
              <a:pPr/>
              <a:t>20</a:t>
            </a:fld>
            <a:endParaRPr lang="en-US"/>
          </a:p>
        </p:txBody>
      </p:sp>
      <p:pic>
        <p:nvPicPr>
          <p:cNvPr id="13" name="Picture 12">
            <a:extLst>
              <a:ext uri="{FF2B5EF4-FFF2-40B4-BE49-F238E27FC236}">
                <a16:creationId xmlns:a16="http://schemas.microsoft.com/office/drawing/2014/main" id="{DE91C978-8C37-41C0-AF02-2E79472783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838200" cy="752285"/>
          </a:xfrm>
          <a:prstGeom prst="rect">
            <a:avLst/>
          </a:prstGeom>
        </p:spPr>
      </p:pic>
      <p:sp>
        <p:nvSpPr>
          <p:cNvPr id="9" name="TextBox 8">
            <a:extLst>
              <a:ext uri="{FF2B5EF4-FFF2-40B4-BE49-F238E27FC236}">
                <a16:creationId xmlns:a16="http://schemas.microsoft.com/office/drawing/2014/main" id="{32090197-B958-431B-9B25-614D8A44C267}"/>
              </a:ext>
            </a:extLst>
          </p:cNvPr>
          <p:cNvSpPr txBox="1"/>
          <p:nvPr/>
        </p:nvSpPr>
        <p:spPr>
          <a:xfrm>
            <a:off x="0" y="838200"/>
            <a:ext cx="9144000" cy="461665"/>
          </a:xfrm>
          <a:prstGeom prst="rect">
            <a:avLst/>
          </a:prstGeom>
          <a:noFill/>
        </p:spPr>
        <p:txBody>
          <a:bodyPr wrap="square" rtlCol="0">
            <a:spAutoFit/>
          </a:bodyPr>
          <a:lstStyle/>
          <a:p>
            <a:pPr marL="285750" indent="-285750" algn="ctr">
              <a:buFont typeface="Wingdings" pitchFamily="2" charset="2"/>
              <a:buChar char="q"/>
            </a:pPr>
            <a:r>
              <a:rPr lang="en-IN" sz="2400" dirty="0">
                <a:solidFill>
                  <a:srgbClr val="FF0000"/>
                </a:solidFill>
                <a:latin typeface="Times New Roman" pitchFamily="18" charset="0"/>
                <a:cs typeface="Times New Roman" pitchFamily="18" charset="0"/>
              </a:rPr>
              <a:t>Mean plasma profile </a:t>
            </a:r>
          </a:p>
        </p:txBody>
      </p:sp>
    </p:spTree>
    <p:extLst>
      <p:ext uri="{BB962C8B-B14F-4D97-AF65-F5344CB8AC3E}">
        <p14:creationId xmlns:p14="http://schemas.microsoft.com/office/powerpoint/2010/main" val="22433362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263" y="1371600"/>
            <a:ext cx="7883804" cy="5105400"/>
          </a:xfrm>
          <a:prstGeom prst="rect">
            <a:avLst/>
          </a:prstGeom>
        </p:spPr>
      </p:pic>
      <p:sp>
        <p:nvSpPr>
          <p:cNvPr id="3" name="TextBox 2"/>
          <p:cNvSpPr txBox="1"/>
          <p:nvPr/>
        </p:nvSpPr>
        <p:spPr>
          <a:xfrm>
            <a:off x="979888" y="909935"/>
            <a:ext cx="7173512" cy="461665"/>
          </a:xfrm>
          <a:prstGeom prst="rect">
            <a:avLst/>
          </a:prstGeom>
          <a:noFill/>
        </p:spPr>
        <p:txBody>
          <a:bodyPr wrap="square" rtlCol="0">
            <a:spAutoFit/>
          </a:bodyPr>
          <a:lstStyle/>
          <a:p>
            <a:pPr marL="285750" indent="-285750">
              <a:buFont typeface="Wingdings" pitchFamily="2" charset="2"/>
              <a:buChar char="q"/>
            </a:pPr>
            <a:r>
              <a:rPr lang="en-IN" sz="2400" dirty="0">
                <a:solidFill>
                  <a:srgbClr val="FF0000"/>
                </a:solidFill>
                <a:latin typeface="Times New Roman" pitchFamily="18" charset="0"/>
                <a:cs typeface="Times New Roman" pitchFamily="18" charset="0"/>
              </a:rPr>
              <a:t>Temporal Evolution of Fluctuation </a:t>
            </a:r>
          </a:p>
        </p:txBody>
      </p:sp>
      <p:sp>
        <p:nvSpPr>
          <p:cNvPr id="6" name="Rectangle 2"/>
          <p:cNvSpPr>
            <a:spLocks noChangeArrowheads="1"/>
          </p:cNvSpPr>
          <p:nvPr/>
        </p:nvSpPr>
        <p:spPr bwMode="auto">
          <a:xfrm>
            <a:off x="0" y="0"/>
            <a:ext cx="9144000" cy="733425"/>
          </a:xfrm>
          <a:prstGeom prst="rect">
            <a:avLst/>
          </a:prstGeom>
          <a:gradFill rotWithShape="1">
            <a:gsLst>
              <a:gs pos="0">
                <a:srgbClr val="99CCFF"/>
              </a:gs>
              <a:gs pos="50000">
                <a:schemeClr val="bg1"/>
              </a:gs>
              <a:gs pos="100000">
                <a:srgbClr val="99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200" b="1" dirty="0">
                <a:latin typeface="Times New Roman" panose="02020603050405020304" pitchFamily="18" charset="0"/>
                <a:cs typeface="Times New Roman" panose="02020603050405020304" pitchFamily="18" charset="0"/>
              </a:rPr>
              <a:t>Experimental Investigations on ETG</a:t>
            </a:r>
            <a:endParaRPr lang="en-IN" sz="3200" b="1" dirty="0">
              <a:latin typeface="Times New Roman" panose="02020603050405020304" pitchFamily="18" charset="0"/>
              <a:cs typeface="Times New Roman" panose="02020603050405020304" pitchFamily="18" charset="0"/>
            </a:endParaRPr>
          </a:p>
        </p:txBody>
      </p:sp>
      <p:sp>
        <p:nvSpPr>
          <p:cNvPr id="9" name="Slide Number Placeholder 8">
            <a:extLst>
              <a:ext uri="{FF2B5EF4-FFF2-40B4-BE49-F238E27FC236}">
                <a16:creationId xmlns:a16="http://schemas.microsoft.com/office/drawing/2014/main" id="{01DFDC65-BA5A-49E8-8BA0-960559A8B458}"/>
              </a:ext>
            </a:extLst>
          </p:cNvPr>
          <p:cNvSpPr>
            <a:spLocks noGrp="1"/>
          </p:cNvSpPr>
          <p:nvPr>
            <p:ph type="sldNum" sz="quarter" idx="12"/>
          </p:nvPr>
        </p:nvSpPr>
        <p:spPr/>
        <p:txBody>
          <a:bodyPr/>
          <a:lstStyle/>
          <a:p>
            <a:fld id="{B6F15528-21DE-4FAA-801E-634DDDAF4B2B}" type="slidenum">
              <a:rPr lang="en-US" smtClean="0"/>
              <a:pPr/>
              <a:t>21</a:t>
            </a:fld>
            <a:endParaRPr lang="en-US"/>
          </a:p>
        </p:txBody>
      </p:sp>
      <p:pic>
        <p:nvPicPr>
          <p:cNvPr id="11" name="Picture 10">
            <a:extLst>
              <a:ext uri="{FF2B5EF4-FFF2-40B4-BE49-F238E27FC236}">
                <a16:creationId xmlns:a16="http://schemas.microsoft.com/office/drawing/2014/main" id="{874026A7-1DAD-45AD-A781-F52A01E557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838200" cy="752285"/>
          </a:xfrm>
          <a:prstGeom prst="rect">
            <a:avLst/>
          </a:prstGeom>
        </p:spPr>
      </p:pic>
    </p:spTree>
    <p:extLst>
      <p:ext uri="{BB962C8B-B14F-4D97-AF65-F5344CB8AC3E}">
        <p14:creationId xmlns:p14="http://schemas.microsoft.com/office/powerpoint/2010/main" val="2882950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197425"/>
            <a:ext cx="4034003" cy="4382557"/>
          </a:xfrm>
          <a:prstGeom prst="rect">
            <a:avLst/>
          </a:prstGeom>
        </p:spPr>
      </p:pic>
      <p:sp>
        <p:nvSpPr>
          <p:cNvPr id="4" name="TextBox 3"/>
          <p:cNvSpPr txBox="1"/>
          <p:nvPr/>
        </p:nvSpPr>
        <p:spPr>
          <a:xfrm>
            <a:off x="0" y="762000"/>
            <a:ext cx="9144000" cy="461665"/>
          </a:xfrm>
          <a:prstGeom prst="rect">
            <a:avLst/>
          </a:prstGeom>
          <a:noFill/>
        </p:spPr>
        <p:txBody>
          <a:bodyPr wrap="square" rtlCol="0">
            <a:spAutoFit/>
          </a:bodyPr>
          <a:lstStyle/>
          <a:p>
            <a:pPr marL="285750" indent="-285750" algn="ctr">
              <a:buFont typeface="Wingdings" pitchFamily="2" charset="2"/>
              <a:buChar char="q"/>
            </a:pPr>
            <a:r>
              <a:rPr lang="en-IN" sz="2400" dirty="0">
                <a:solidFill>
                  <a:srgbClr val="FF0000"/>
                </a:solidFill>
                <a:latin typeface="Times New Roman" pitchFamily="18" charset="0"/>
                <a:cs typeface="Times New Roman" pitchFamily="18" charset="0"/>
              </a:rPr>
              <a:t>Radial Profile of fluctuation and Power Spectra of fluctuation </a:t>
            </a:r>
          </a:p>
        </p:txBody>
      </p:sp>
      <p:sp>
        <p:nvSpPr>
          <p:cNvPr id="5" name="TextBox 4"/>
          <p:cNvSpPr txBox="1"/>
          <p:nvPr/>
        </p:nvSpPr>
        <p:spPr>
          <a:xfrm>
            <a:off x="651204" y="5525869"/>
            <a:ext cx="8187996" cy="646331"/>
          </a:xfrm>
          <a:prstGeom prst="rect">
            <a:avLst/>
          </a:prstGeom>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marL="285750" indent="-285750" algn="just">
              <a:buFont typeface="Wingdings" pitchFamily="2" charset="2"/>
              <a:buChar char="Ø"/>
            </a:pPr>
            <a:r>
              <a:rPr lang="en-IN" dirty="0">
                <a:solidFill>
                  <a:srgbClr val="0000FF"/>
                </a:solidFill>
                <a:latin typeface="Times New Roman" pitchFamily="18" charset="0"/>
                <a:cs typeface="Times New Roman" pitchFamily="18" charset="0"/>
              </a:rPr>
              <a:t>Fluctuation enhances when EEF is ON in the core</a:t>
            </a:r>
          </a:p>
          <a:p>
            <a:pPr marL="285750" indent="-285750" algn="just">
              <a:buFont typeface="Wingdings" pitchFamily="2" charset="2"/>
              <a:buChar char="Ø"/>
            </a:pPr>
            <a:r>
              <a:rPr lang="en-IN" dirty="0">
                <a:solidFill>
                  <a:srgbClr val="0000FF"/>
                </a:solidFill>
                <a:latin typeface="Times New Roman" pitchFamily="18" charset="0"/>
                <a:cs typeface="Times New Roman" pitchFamily="18" charset="0"/>
              </a:rPr>
              <a:t>Density and Potential fluctuation share common frequency band of spectrum </a:t>
            </a:r>
          </a:p>
        </p:txBody>
      </p:sp>
      <p:sp>
        <p:nvSpPr>
          <p:cNvPr id="8" name="Rectangle 2"/>
          <p:cNvSpPr>
            <a:spLocks noChangeArrowheads="1"/>
          </p:cNvSpPr>
          <p:nvPr/>
        </p:nvSpPr>
        <p:spPr bwMode="auto">
          <a:xfrm>
            <a:off x="0" y="0"/>
            <a:ext cx="9144000" cy="733425"/>
          </a:xfrm>
          <a:prstGeom prst="rect">
            <a:avLst/>
          </a:prstGeom>
          <a:gradFill rotWithShape="1">
            <a:gsLst>
              <a:gs pos="0">
                <a:srgbClr val="99CCFF"/>
              </a:gs>
              <a:gs pos="50000">
                <a:schemeClr val="bg1"/>
              </a:gs>
              <a:gs pos="100000">
                <a:srgbClr val="99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200" b="1" dirty="0">
                <a:latin typeface="Times New Roman" panose="02020603050405020304" pitchFamily="18" charset="0"/>
                <a:cs typeface="Times New Roman" panose="02020603050405020304" pitchFamily="18" charset="0"/>
              </a:rPr>
              <a:t>Experimental Investigations on ETG</a:t>
            </a:r>
            <a:endParaRPr lang="en-IN" sz="3200" b="1" dirty="0">
              <a:latin typeface="Times New Roman" panose="02020603050405020304" pitchFamily="18" charset="0"/>
              <a:cs typeface="Times New Roman" panose="02020603050405020304" pitchFamily="18" charset="0"/>
            </a:endParaRPr>
          </a:p>
        </p:txBody>
      </p:sp>
      <p:sp>
        <p:nvSpPr>
          <p:cNvPr id="11" name="Slide Number Placeholder 10">
            <a:extLst>
              <a:ext uri="{FF2B5EF4-FFF2-40B4-BE49-F238E27FC236}">
                <a16:creationId xmlns:a16="http://schemas.microsoft.com/office/drawing/2014/main" id="{11993443-6F90-4B1C-B901-9B375C432BB9}"/>
              </a:ext>
            </a:extLst>
          </p:cNvPr>
          <p:cNvSpPr>
            <a:spLocks noGrp="1"/>
          </p:cNvSpPr>
          <p:nvPr>
            <p:ph type="sldNum" sz="quarter" idx="12"/>
          </p:nvPr>
        </p:nvSpPr>
        <p:spPr/>
        <p:txBody>
          <a:bodyPr/>
          <a:lstStyle/>
          <a:p>
            <a:fld id="{B6F15528-21DE-4FAA-801E-634DDDAF4B2B}" type="slidenum">
              <a:rPr lang="en-US" smtClean="0"/>
              <a:pPr/>
              <a:t>22</a:t>
            </a:fld>
            <a:endParaRPr lang="en-US"/>
          </a:p>
        </p:txBody>
      </p:sp>
      <p:pic>
        <p:nvPicPr>
          <p:cNvPr id="13" name="Picture 12">
            <a:extLst>
              <a:ext uri="{FF2B5EF4-FFF2-40B4-BE49-F238E27FC236}">
                <a16:creationId xmlns:a16="http://schemas.microsoft.com/office/drawing/2014/main" id="{B061329F-F6C0-4459-B4E2-097B060CAA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838200" cy="752285"/>
          </a:xfrm>
          <a:prstGeom prst="rect">
            <a:avLst/>
          </a:prstGeom>
        </p:spPr>
      </p:pic>
      <p:pic>
        <p:nvPicPr>
          <p:cNvPr id="7" name="Picture 6">
            <a:extLst>
              <a:ext uri="{FF2B5EF4-FFF2-40B4-BE49-F238E27FC236}">
                <a16:creationId xmlns:a16="http://schemas.microsoft.com/office/drawing/2014/main" id="{80E089BF-CF60-4C86-8266-093884357F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1549" y="1659019"/>
            <a:ext cx="4436251" cy="3674981"/>
          </a:xfrm>
          <a:prstGeom prst="rect">
            <a:avLst/>
          </a:prstGeom>
        </p:spPr>
      </p:pic>
    </p:spTree>
    <p:extLst>
      <p:ext uri="{BB962C8B-B14F-4D97-AF65-F5344CB8AC3E}">
        <p14:creationId xmlns:p14="http://schemas.microsoft.com/office/powerpoint/2010/main" val="42872358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300" y="1424379"/>
            <a:ext cx="8627497" cy="3757222"/>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0" y="776540"/>
                <a:ext cx="9144000" cy="473848"/>
              </a:xfrm>
              <a:prstGeom prst="rect">
                <a:avLst/>
              </a:prstGeom>
              <a:noFill/>
            </p:spPr>
            <p:txBody>
              <a:bodyPr wrap="square" rtlCol="0">
                <a:spAutoFit/>
              </a:bodyPr>
              <a:lstStyle/>
              <a:p>
                <a:pPr marL="285750" indent="-285750" algn="ctr">
                  <a:buFont typeface="Wingdings" pitchFamily="2" charset="2"/>
                  <a:buChar char="q"/>
                </a:pPr>
                <a:r>
                  <a:rPr lang="en-IN" sz="2400" dirty="0">
                    <a:solidFill>
                      <a:srgbClr val="FF0000"/>
                    </a:solidFill>
                    <a:latin typeface="Times New Roman" pitchFamily="18" charset="0"/>
                    <a:cs typeface="Times New Roman" pitchFamily="18" charset="0"/>
                  </a:rPr>
                  <a:t>Correlation between </a:t>
                </a:r>
                <a14:m>
                  <m:oMath xmlns:m="http://schemas.openxmlformats.org/officeDocument/2006/math">
                    <m:acc>
                      <m:accPr>
                        <m:chr m:val="̃"/>
                        <m:ctrlPr>
                          <a:rPr lang="en-IN" sz="2400" b="0" i="1" smtClean="0">
                            <a:solidFill>
                              <a:srgbClr val="FF0000"/>
                            </a:solidFill>
                            <a:latin typeface="Cambria Math" panose="02040503050406030204" pitchFamily="18" charset="0"/>
                          </a:rPr>
                        </m:ctrlPr>
                      </m:accPr>
                      <m:e>
                        <m:r>
                          <a:rPr lang="en-IN" sz="2400" b="0" i="1" smtClean="0">
                            <a:solidFill>
                              <a:srgbClr val="FF0000"/>
                            </a:solidFill>
                            <a:latin typeface="Cambria Math"/>
                          </a:rPr>
                          <m:t>𝑛</m:t>
                        </m:r>
                      </m:e>
                    </m:acc>
                  </m:oMath>
                </a14:m>
                <a:r>
                  <a:rPr lang="en-IN" sz="2400" dirty="0">
                    <a:solidFill>
                      <a:srgbClr val="FF0000"/>
                    </a:solidFill>
                    <a:latin typeface="Times New Roman" pitchFamily="18" charset="0"/>
                    <a:cs typeface="Times New Roman" pitchFamily="18" charset="0"/>
                  </a:rPr>
                  <a:t> and </a:t>
                </a:r>
                <a14:m>
                  <m:oMath xmlns:m="http://schemas.openxmlformats.org/officeDocument/2006/math">
                    <m:acc>
                      <m:accPr>
                        <m:chr m:val="̃"/>
                        <m:ctrlPr>
                          <a:rPr lang="en-IN" sz="2400" b="0" i="1" smtClean="0">
                            <a:solidFill>
                              <a:srgbClr val="FF0000"/>
                            </a:solidFill>
                            <a:latin typeface="Cambria Math" panose="02040503050406030204" pitchFamily="18" charset="0"/>
                          </a:rPr>
                        </m:ctrlPr>
                      </m:accPr>
                      <m:e>
                        <m:r>
                          <a:rPr lang="en-IN" sz="2400" b="0" i="1" smtClean="0">
                            <a:solidFill>
                              <a:srgbClr val="FF0000"/>
                            </a:solidFill>
                            <a:latin typeface="Cambria Math"/>
                          </a:rPr>
                          <m:t>𝜙</m:t>
                        </m:r>
                      </m:e>
                    </m:acc>
                  </m:oMath>
                </a14:m>
                <a:endParaRPr lang="en-IN" sz="2400" strike="sngStrike" dirty="0">
                  <a:solidFill>
                    <a:srgbClr val="FF0000"/>
                  </a:solidFill>
                  <a:latin typeface="Times New Roman" pitchFamily="18" charset="0"/>
                  <a:cs typeface="Times New Roman" pitchFamily="18"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0" y="776540"/>
                <a:ext cx="9144000" cy="473848"/>
              </a:xfrm>
              <a:prstGeom prst="rect">
                <a:avLst/>
              </a:prstGeom>
              <a:blipFill rotWithShape="1">
                <a:blip r:embed="rId3"/>
                <a:stretch>
                  <a:fillRect t="-7692" b="-28205"/>
                </a:stretch>
              </a:blipFill>
            </p:spPr>
            <p:txBody>
              <a:bodyPr/>
              <a:lstStyle/>
              <a:p>
                <a:r>
                  <a:rPr lang="en-US">
                    <a:noFill/>
                  </a:rPr>
                  <a:t> </a:t>
                </a:r>
              </a:p>
            </p:txBody>
          </p:sp>
        </mc:Fallback>
      </mc:AlternateContent>
      <p:sp>
        <p:nvSpPr>
          <p:cNvPr id="11" name="Rectangle 2"/>
          <p:cNvSpPr>
            <a:spLocks noChangeArrowheads="1"/>
          </p:cNvSpPr>
          <p:nvPr/>
        </p:nvSpPr>
        <p:spPr bwMode="auto">
          <a:xfrm>
            <a:off x="0" y="0"/>
            <a:ext cx="9144000" cy="733425"/>
          </a:xfrm>
          <a:prstGeom prst="rect">
            <a:avLst/>
          </a:prstGeom>
          <a:gradFill rotWithShape="1">
            <a:gsLst>
              <a:gs pos="0">
                <a:srgbClr val="99CCFF"/>
              </a:gs>
              <a:gs pos="50000">
                <a:schemeClr val="bg1"/>
              </a:gs>
              <a:gs pos="100000">
                <a:srgbClr val="99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200" b="1" dirty="0">
                <a:latin typeface="Times New Roman" panose="02020603050405020304" pitchFamily="18" charset="0"/>
                <a:cs typeface="Times New Roman" panose="02020603050405020304" pitchFamily="18" charset="0"/>
              </a:rPr>
              <a:t>Experimental Investigations on ETG</a:t>
            </a:r>
            <a:endParaRPr lang="en-IN" sz="3200" b="1" dirty="0">
              <a:latin typeface="Times New Roman" panose="02020603050405020304" pitchFamily="18" charset="0"/>
              <a:cs typeface="Times New Roman" panose="02020603050405020304" pitchFamily="18" charset="0"/>
            </a:endParaRPr>
          </a:p>
        </p:txBody>
      </p:sp>
      <p:sp>
        <p:nvSpPr>
          <p:cNvPr id="9" name="Slide Number Placeholder 8">
            <a:extLst>
              <a:ext uri="{FF2B5EF4-FFF2-40B4-BE49-F238E27FC236}">
                <a16:creationId xmlns:a16="http://schemas.microsoft.com/office/drawing/2014/main" id="{94968A31-3298-4D80-BDA2-9B4C7D93AE20}"/>
              </a:ext>
            </a:extLst>
          </p:cNvPr>
          <p:cNvSpPr>
            <a:spLocks noGrp="1"/>
          </p:cNvSpPr>
          <p:nvPr>
            <p:ph type="sldNum" sz="quarter" idx="12"/>
          </p:nvPr>
        </p:nvSpPr>
        <p:spPr/>
        <p:txBody>
          <a:bodyPr/>
          <a:lstStyle/>
          <a:p>
            <a:fld id="{B6F15528-21DE-4FAA-801E-634DDDAF4B2B}" type="slidenum">
              <a:rPr lang="en-US" smtClean="0"/>
              <a:pPr/>
              <a:t>23</a:t>
            </a:fld>
            <a:endParaRPr lang="en-US"/>
          </a:p>
        </p:txBody>
      </p:sp>
      <p:pic>
        <p:nvPicPr>
          <p:cNvPr id="13" name="Picture 12">
            <a:extLst>
              <a:ext uri="{FF2B5EF4-FFF2-40B4-BE49-F238E27FC236}">
                <a16:creationId xmlns:a16="http://schemas.microsoft.com/office/drawing/2014/main" id="{510BB1CE-1405-4D48-9225-E5D701170F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838200" cy="752285"/>
          </a:xfrm>
          <a:prstGeom prst="rect">
            <a:avLst/>
          </a:prstGeom>
        </p:spPr>
      </p:pic>
    </p:spTree>
    <p:extLst>
      <p:ext uri="{BB962C8B-B14F-4D97-AF65-F5344CB8AC3E}">
        <p14:creationId xmlns:p14="http://schemas.microsoft.com/office/powerpoint/2010/main" val="23268043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6082" t="2153" r="1323" b="11699"/>
          <a:stretch/>
        </p:blipFill>
        <p:spPr>
          <a:xfrm>
            <a:off x="-2969" y="1314621"/>
            <a:ext cx="4879769" cy="3903815"/>
          </a:xfrm>
          <a:prstGeom prst="rect">
            <a:avLst/>
          </a:prstGeom>
        </p:spPr>
      </p:pic>
      <p:sp>
        <p:nvSpPr>
          <p:cNvPr id="7" name="TextBox 6"/>
          <p:cNvSpPr txBox="1"/>
          <p:nvPr/>
        </p:nvSpPr>
        <p:spPr>
          <a:xfrm>
            <a:off x="9524" y="757535"/>
            <a:ext cx="9144000" cy="461665"/>
          </a:xfrm>
          <a:prstGeom prst="rect">
            <a:avLst/>
          </a:prstGeom>
          <a:noFill/>
        </p:spPr>
        <p:txBody>
          <a:bodyPr wrap="square" rtlCol="0">
            <a:spAutoFit/>
          </a:bodyPr>
          <a:lstStyle/>
          <a:p>
            <a:pPr marL="342900" indent="-342900" algn="ctr">
              <a:buFont typeface="Wingdings" panose="05000000000000000000" pitchFamily="2" charset="2"/>
              <a:buChar char="q"/>
            </a:pPr>
            <a:r>
              <a:rPr lang="en-IN" sz="2400" dirty="0">
                <a:solidFill>
                  <a:srgbClr val="FF0000"/>
                </a:solidFill>
                <a:latin typeface="Times New Roman" pitchFamily="18" charset="0"/>
                <a:cs typeface="Times New Roman" pitchFamily="18" charset="0"/>
              </a:rPr>
              <a:t>Diamagnetic Drift Direction and Poloidal Rotation of the mode</a:t>
            </a:r>
          </a:p>
        </p:txBody>
      </p:sp>
      <mc:AlternateContent xmlns:mc="http://schemas.openxmlformats.org/markup-compatibility/2006" xmlns:a14="http://schemas.microsoft.com/office/drawing/2010/main">
        <mc:Choice Requires="a14">
          <p:sp>
            <p:nvSpPr>
              <p:cNvPr id="4" name="TextBox 3"/>
              <p:cNvSpPr txBox="1"/>
              <p:nvPr/>
            </p:nvSpPr>
            <p:spPr>
              <a:xfrm>
                <a:off x="77685" y="5410200"/>
                <a:ext cx="8988631" cy="936000"/>
              </a:xfrm>
              <a:prstGeom prst="rect">
                <a:avLst/>
              </a:prstGeom>
            </p:spPr>
            <p:style>
              <a:lnRef idx="2">
                <a:schemeClr val="accent4"/>
              </a:lnRef>
              <a:fillRef idx="1">
                <a:schemeClr val="lt1"/>
              </a:fillRef>
              <a:effectRef idx="0">
                <a:schemeClr val="accent4"/>
              </a:effectRef>
              <a:fontRef idx="minor">
                <a:schemeClr val="dk1"/>
              </a:fontRef>
            </p:style>
            <p:txBody>
              <a:bodyPr wrap="square" rtlCol="0">
                <a:noAutofit/>
              </a:bodyPr>
              <a:lstStyle/>
              <a:p>
                <a:pPr marL="285750" indent="-285750">
                  <a:buFont typeface="Wingdings" pitchFamily="2" charset="2"/>
                  <a:buChar char="ü"/>
                </a:pPr>
                <a:r>
                  <a:rPr lang="en-IN" sz="2400" b="1" dirty="0">
                    <a:solidFill>
                      <a:schemeClr val="accent2"/>
                    </a:solidFill>
                    <a:latin typeface="Times New Roman" panose="02020603050405020304" pitchFamily="18" charset="0"/>
                    <a:cs typeface="Times New Roman" panose="02020603050405020304" pitchFamily="18" charset="0"/>
                  </a:rPr>
                  <a:t>Mode propagation is in positive y-direction, similar to </a:t>
                </a:r>
                <a14:m>
                  <m:oMath xmlns:m="http://schemas.openxmlformats.org/officeDocument/2006/math">
                    <m:sSub>
                      <m:sSubPr>
                        <m:ctrlPr>
                          <a:rPr lang="en-IN" sz="2400" b="1" i="1" smtClean="0">
                            <a:solidFill>
                              <a:schemeClr val="accent2"/>
                            </a:solidFill>
                            <a:latin typeface="Cambria Math" panose="02040503050406030204" pitchFamily="18" charset="0"/>
                          </a:rPr>
                        </m:ctrlPr>
                      </m:sSubPr>
                      <m:e>
                        <m:r>
                          <a:rPr lang="en-IN" sz="2400" b="1" i="1" smtClean="0">
                            <a:solidFill>
                              <a:schemeClr val="accent2"/>
                            </a:solidFill>
                            <a:latin typeface="Cambria Math"/>
                          </a:rPr>
                          <m:t>𝑽</m:t>
                        </m:r>
                      </m:e>
                      <m:sub>
                        <m:r>
                          <a:rPr lang="en-IN" sz="2400" b="1" i="1" smtClean="0">
                            <a:solidFill>
                              <a:schemeClr val="accent2"/>
                            </a:solidFill>
                            <a:latin typeface="Cambria Math"/>
                          </a:rPr>
                          <m:t>𝒅𝒊</m:t>
                        </m:r>
                      </m:sub>
                    </m:sSub>
                  </m:oMath>
                </a14:m>
                <a:endParaRPr lang="en-IN" sz="2400" b="1" dirty="0">
                  <a:solidFill>
                    <a:schemeClr val="accent2"/>
                  </a:solidFill>
                  <a:latin typeface="Times New Roman" panose="02020603050405020304" pitchFamily="18" charset="0"/>
                  <a:cs typeface="Times New Roman" panose="02020603050405020304" pitchFamily="18" charset="0"/>
                </a:endParaRPr>
              </a:p>
              <a:p>
                <a:pPr marL="285750" indent="-285750">
                  <a:buFont typeface="Wingdings" pitchFamily="2" charset="2"/>
                  <a:buChar char="ü"/>
                </a:pPr>
                <a:r>
                  <a:rPr lang="en-IN" sz="2400" b="1" dirty="0">
                    <a:solidFill>
                      <a:schemeClr val="accent2"/>
                    </a:solidFill>
                    <a:latin typeface="Times New Roman" panose="02020603050405020304" pitchFamily="18" charset="0"/>
                    <a:cs typeface="Times New Roman" panose="02020603050405020304" pitchFamily="18" charset="0"/>
                  </a:rPr>
                  <a:t>Measured poloidal propagation velocity, </a:t>
                </a:r>
                <a14:m>
                  <m:oMath xmlns:m="http://schemas.openxmlformats.org/officeDocument/2006/math">
                    <m:sSub>
                      <m:sSubPr>
                        <m:ctrlPr>
                          <a:rPr lang="en-IN" sz="2400" b="1" i="1" smtClean="0">
                            <a:solidFill>
                              <a:srgbClr val="00B0F0"/>
                            </a:solidFill>
                            <a:latin typeface="Cambria Math" panose="02040503050406030204" pitchFamily="18" charset="0"/>
                          </a:rPr>
                        </m:ctrlPr>
                      </m:sSubPr>
                      <m:e>
                        <m:r>
                          <a:rPr lang="en-IN" sz="2400" b="1" i="1" smtClean="0">
                            <a:solidFill>
                              <a:srgbClr val="00B0F0"/>
                            </a:solidFill>
                            <a:latin typeface="Cambria Math"/>
                          </a:rPr>
                          <m:t>𝑽</m:t>
                        </m:r>
                      </m:e>
                      <m:sub>
                        <m:r>
                          <a:rPr lang="en-IN" sz="2400" b="1" i="1" smtClean="0">
                            <a:solidFill>
                              <a:srgbClr val="00B0F0"/>
                            </a:solidFill>
                            <a:latin typeface="Cambria Math"/>
                          </a:rPr>
                          <m:t>𝜽</m:t>
                        </m:r>
                      </m:sub>
                    </m:sSub>
                    <m:r>
                      <a:rPr lang="en-IN" sz="2400" b="1" i="1" smtClean="0">
                        <a:solidFill>
                          <a:srgbClr val="00B0F0"/>
                        </a:solidFill>
                        <a:latin typeface="Cambria Math"/>
                      </a:rPr>
                      <m:t>=</m:t>
                    </m:r>
                    <m:r>
                      <a:rPr lang="en-IN" sz="2400" b="1" i="1" smtClean="0">
                        <a:solidFill>
                          <a:srgbClr val="00B0F0"/>
                        </a:solidFill>
                        <a:latin typeface="Cambria Math"/>
                      </a:rPr>
                      <m:t>𝟐</m:t>
                    </m:r>
                    <m:r>
                      <a:rPr lang="en-IN" sz="2400" b="1" i="1" smtClean="0">
                        <a:solidFill>
                          <a:srgbClr val="00B0F0"/>
                        </a:solidFill>
                        <a:latin typeface="Cambria Math"/>
                      </a:rPr>
                      <m:t>.</m:t>
                    </m:r>
                    <m:r>
                      <a:rPr lang="en-IN" sz="2400" b="1" i="1" smtClean="0">
                        <a:solidFill>
                          <a:srgbClr val="00B0F0"/>
                        </a:solidFill>
                        <a:latin typeface="Cambria Math"/>
                      </a:rPr>
                      <m:t>𝟓</m:t>
                    </m:r>
                    <m:r>
                      <a:rPr lang="en-IN" sz="2400" b="1" i="1" smtClean="0">
                        <a:solidFill>
                          <a:srgbClr val="00B0F0"/>
                        </a:solidFill>
                        <a:latin typeface="Cambria Math"/>
                      </a:rPr>
                      <m:t>×</m:t>
                    </m:r>
                    <m:sSup>
                      <m:sSupPr>
                        <m:ctrlPr>
                          <a:rPr lang="en-IN" sz="2400" b="1" i="1" smtClean="0">
                            <a:solidFill>
                              <a:srgbClr val="00B0F0"/>
                            </a:solidFill>
                            <a:latin typeface="Cambria Math" panose="02040503050406030204" pitchFamily="18" charset="0"/>
                          </a:rPr>
                        </m:ctrlPr>
                      </m:sSupPr>
                      <m:e>
                        <m:r>
                          <a:rPr lang="en-IN" sz="2400" b="1" i="1" smtClean="0">
                            <a:solidFill>
                              <a:srgbClr val="00B0F0"/>
                            </a:solidFill>
                            <a:latin typeface="Cambria Math"/>
                          </a:rPr>
                          <m:t>𝟏𝟎</m:t>
                        </m:r>
                      </m:e>
                      <m:sup>
                        <m:r>
                          <a:rPr lang="en-IN" sz="2400" b="1" i="1" smtClean="0">
                            <a:solidFill>
                              <a:srgbClr val="00B0F0"/>
                            </a:solidFill>
                            <a:latin typeface="Cambria Math"/>
                          </a:rPr>
                          <m:t>𝟑</m:t>
                        </m:r>
                      </m:sup>
                    </m:sSup>
                    <m:r>
                      <a:rPr lang="en-IN" sz="2400" b="1" i="1" smtClean="0">
                        <a:solidFill>
                          <a:srgbClr val="00B0F0"/>
                        </a:solidFill>
                        <a:latin typeface="Cambria Math"/>
                      </a:rPr>
                      <m:t>𝒎</m:t>
                    </m:r>
                    <m:r>
                      <a:rPr lang="en-IN" sz="2400" b="1" i="1" smtClean="0">
                        <a:solidFill>
                          <a:srgbClr val="00B0F0"/>
                        </a:solidFill>
                        <a:latin typeface="Cambria Math"/>
                      </a:rPr>
                      <m:t>/</m:t>
                    </m:r>
                    <m:r>
                      <a:rPr lang="en-IN" sz="2400" b="1" i="1" smtClean="0">
                        <a:solidFill>
                          <a:srgbClr val="00B0F0"/>
                        </a:solidFill>
                        <a:latin typeface="Cambria Math"/>
                      </a:rPr>
                      <m:t>𝒔𝒆𝒄</m:t>
                    </m:r>
                  </m:oMath>
                </a14:m>
                <a:r>
                  <a:rPr lang="en-IN" sz="2400" b="1" dirty="0">
                    <a:solidFill>
                      <a:schemeClr val="accent2"/>
                    </a:solidFill>
                    <a:latin typeface="Times New Roman" panose="02020603050405020304" pitchFamily="18" charset="0"/>
                    <a:cs typeface="Times New Roman" panose="02020603050405020304" pitchFamily="18" charset="0"/>
                  </a:rPr>
                  <a:t>  </a:t>
                </a:r>
              </a:p>
              <a:p>
                <a:pPr marL="285750" indent="-285750">
                  <a:buFont typeface="Wingdings" pitchFamily="2" charset="2"/>
                  <a:buChar char="ü"/>
                </a:pPr>
                <a:endParaRPr lang="en-IN" sz="2400" b="1" dirty="0">
                  <a:solidFill>
                    <a:schemeClr val="accent2"/>
                  </a:solidFill>
                  <a:latin typeface="Times New Roman" panose="02020603050405020304" pitchFamily="18" charset="0"/>
                  <a:cs typeface="Times New Roman" panose="02020603050405020304" pitchFamily="18" charset="0"/>
                </a:endParaRPr>
              </a:p>
              <a:p>
                <a:endParaRPr lang="en-IN" sz="2400" b="1" dirty="0">
                  <a:solidFill>
                    <a:schemeClr val="accent2"/>
                  </a:solidFill>
                  <a:latin typeface="Times New Roman" panose="02020603050405020304" pitchFamily="18" charset="0"/>
                  <a:cs typeface="Times New Roman" panose="02020603050405020304" pitchFamily="18"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77685" y="5410200"/>
                <a:ext cx="8988631" cy="936000"/>
              </a:xfrm>
              <a:prstGeom prst="rect">
                <a:avLst/>
              </a:prstGeom>
              <a:blipFill>
                <a:blip r:embed="rId3"/>
                <a:stretch>
                  <a:fillRect l="-812" t="-3822" b="-2548"/>
                </a:stretch>
              </a:blipFill>
            </p:spPr>
            <p:txBody>
              <a:bodyPr/>
              <a:lstStyle/>
              <a:p>
                <a:r>
                  <a:rPr lang="en-IN">
                    <a:noFill/>
                  </a:rPr>
                  <a:t> </a:t>
                </a:r>
              </a:p>
            </p:txBody>
          </p:sp>
        </mc:Fallback>
      </mc:AlternateContent>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 r="48333"/>
          <a:stretch/>
        </p:blipFill>
        <p:spPr>
          <a:xfrm>
            <a:off x="4777429" y="1590128"/>
            <a:ext cx="4267565" cy="3352800"/>
          </a:xfrm>
          <a:prstGeom prst="rect">
            <a:avLst/>
          </a:prstGeom>
        </p:spPr>
      </p:pic>
      <p:sp>
        <p:nvSpPr>
          <p:cNvPr id="9" name="Rectangle 2"/>
          <p:cNvSpPr>
            <a:spLocks noChangeArrowheads="1"/>
          </p:cNvSpPr>
          <p:nvPr/>
        </p:nvSpPr>
        <p:spPr bwMode="auto">
          <a:xfrm>
            <a:off x="0" y="0"/>
            <a:ext cx="9144000" cy="733425"/>
          </a:xfrm>
          <a:prstGeom prst="rect">
            <a:avLst/>
          </a:prstGeom>
          <a:gradFill rotWithShape="1">
            <a:gsLst>
              <a:gs pos="0">
                <a:srgbClr val="99CCFF"/>
              </a:gs>
              <a:gs pos="50000">
                <a:schemeClr val="bg1"/>
              </a:gs>
              <a:gs pos="100000">
                <a:srgbClr val="99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200" b="1" dirty="0">
                <a:latin typeface="Times New Roman" panose="02020603050405020304" pitchFamily="18" charset="0"/>
                <a:cs typeface="Times New Roman" panose="02020603050405020304" pitchFamily="18" charset="0"/>
              </a:rPr>
              <a:t>Experimental Investigations on ETG</a:t>
            </a:r>
            <a:endParaRPr lang="en-IN" sz="3200" b="1" dirty="0">
              <a:latin typeface="Times New Roman" panose="02020603050405020304" pitchFamily="18" charset="0"/>
              <a:cs typeface="Times New Roman" panose="02020603050405020304" pitchFamily="18" charset="0"/>
            </a:endParaRPr>
          </a:p>
        </p:txBody>
      </p:sp>
      <p:sp>
        <p:nvSpPr>
          <p:cNvPr id="11" name="Slide Number Placeholder 10">
            <a:extLst>
              <a:ext uri="{FF2B5EF4-FFF2-40B4-BE49-F238E27FC236}">
                <a16:creationId xmlns:a16="http://schemas.microsoft.com/office/drawing/2014/main" id="{61F6A2A1-3F81-43F4-9316-D63492CCBCC8}"/>
              </a:ext>
            </a:extLst>
          </p:cNvPr>
          <p:cNvSpPr>
            <a:spLocks noGrp="1"/>
          </p:cNvSpPr>
          <p:nvPr>
            <p:ph type="sldNum" sz="quarter" idx="12"/>
          </p:nvPr>
        </p:nvSpPr>
        <p:spPr/>
        <p:txBody>
          <a:bodyPr/>
          <a:lstStyle/>
          <a:p>
            <a:fld id="{B6F15528-21DE-4FAA-801E-634DDDAF4B2B}" type="slidenum">
              <a:rPr lang="en-US" smtClean="0"/>
              <a:pPr/>
              <a:t>24</a:t>
            </a:fld>
            <a:endParaRPr lang="en-US"/>
          </a:p>
        </p:txBody>
      </p:sp>
      <p:pic>
        <p:nvPicPr>
          <p:cNvPr id="12" name="Picture 11">
            <a:extLst>
              <a:ext uri="{FF2B5EF4-FFF2-40B4-BE49-F238E27FC236}">
                <a16:creationId xmlns:a16="http://schemas.microsoft.com/office/drawing/2014/main" id="{56B4FCB7-9210-4D3B-9B7C-7E86249A18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838200" cy="752285"/>
          </a:xfrm>
          <a:prstGeom prst="rect">
            <a:avLst/>
          </a:prstGeom>
        </p:spPr>
      </p:pic>
    </p:spTree>
    <p:extLst>
      <p:ext uri="{BB962C8B-B14F-4D97-AF65-F5344CB8AC3E}">
        <p14:creationId xmlns:p14="http://schemas.microsoft.com/office/powerpoint/2010/main" val="10374406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20DC17-E528-45DC-8634-0C6828957D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200" y="1066800"/>
            <a:ext cx="4455490" cy="5707281"/>
          </a:xfrm>
          <a:prstGeom prst="rect">
            <a:avLst/>
          </a:prstGeom>
        </p:spPr>
      </p:pic>
      <p:sp>
        <p:nvSpPr>
          <p:cNvPr id="5" name="Rectangle 2"/>
          <p:cNvSpPr>
            <a:spLocks noChangeArrowheads="1"/>
          </p:cNvSpPr>
          <p:nvPr/>
        </p:nvSpPr>
        <p:spPr bwMode="auto">
          <a:xfrm>
            <a:off x="0" y="0"/>
            <a:ext cx="9144000" cy="733425"/>
          </a:xfrm>
          <a:prstGeom prst="rect">
            <a:avLst/>
          </a:prstGeom>
          <a:gradFill rotWithShape="1">
            <a:gsLst>
              <a:gs pos="0">
                <a:srgbClr val="99CCFF"/>
              </a:gs>
              <a:gs pos="50000">
                <a:schemeClr val="bg1"/>
              </a:gs>
              <a:gs pos="100000">
                <a:srgbClr val="99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200" b="1" dirty="0">
                <a:latin typeface="Times New Roman" panose="02020603050405020304" pitchFamily="18" charset="0"/>
                <a:cs typeface="Times New Roman" panose="02020603050405020304" pitchFamily="18" charset="0"/>
              </a:rPr>
              <a:t>Experimental Investigations on ETG</a:t>
            </a:r>
            <a:endParaRPr lang="en-IN" sz="3200" b="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 name="TextBox 1"/>
              <p:cNvSpPr txBox="1"/>
              <p:nvPr/>
            </p:nvSpPr>
            <p:spPr>
              <a:xfrm>
                <a:off x="76200" y="1197600"/>
                <a:ext cx="4495801" cy="5508000"/>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rtlCol="0">
                <a:noAutofit/>
              </a:bodyPr>
              <a:lstStyle/>
              <a:p>
                <a14:m>
                  <m:oMath xmlns:m="http://schemas.openxmlformats.org/officeDocument/2006/math">
                    <m:sSub>
                      <m:sSubPr>
                        <m:ctrlPr>
                          <a:rPr lang="en-US" sz="2200" b="1" i="1" smtClean="0">
                            <a:latin typeface="Cambria Math" panose="02040503050406030204" pitchFamily="18" charset="0"/>
                          </a:rPr>
                        </m:ctrlPr>
                      </m:sSubPr>
                      <m:e>
                        <m:r>
                          <a:rPr lang="en-US" sz="2200" b="1" i="1" smtClean="0">
                            <a:latin typeface="Cambria Math" panose="02040503050406030204" pitchFamily="18" charset="0"/>
                          </a:rPr>
                          <m:t>𝜼</m:t>
                        </m:r>
                      </m:e>
                      <m:sub>
                        <m:r>
                          <a:rPr lang="en-US" sz="2200" b="1" i="1" smtClean="0">
                            <a:latin typeface="Cambria Math" panose="02040503050406030204" pitchFamily="18" charset="0"/>
                          </a:rPr>
                          <m:t>𝒆</m:t>
                        </m:r>
                      </m:sub>
                    </m:sSub>
                    <m:r>
                      <a:rPr lang="en-US" sz="2200" b="1" i="1" smtClean="0">
                        <a:latin typeface="Cambria Math" panose="02040503050406030204" pitchFamily="18" charset="0"/>
                      </a:rPr>
                      <m:t>=</m:t>
                    </m:r>
                    <m:f>
                      <m:fPr>
                        <m:ctrlPr>
                          <a:rPr lang="en-US" sz="2200" b="1" i="1" smtClean="0">
                            <a:latin typeface="Cambria Math" panose="02040503050406030204" pitchFamily="18" charset="0"/>
                          </a:rPr>
                        </m:ctrlPr>
                      </m:fPr>
                      <m:num>
                        <m:sSub>
                          <m:sSubPr>
                            <m:ctrlPr>
                              <a:rPr lang="en-US" sz="2200" b="1" i="1" smtClean="0">
                                <a:latin typeface="Cambria Math" panose="02040503050406030204" pitchFamily="18" charset="0"/>
                              </a:rPr>
                            </m:ctrlPr>
                          </m:sSubPr>
                          <m:e>
                            <m:r>
                              <a:rPr lang="en-US" sz="2200" b="1" i="1" smtClean="0">
                                <a:latin typeface="Cambria Math" panose="02040503050406030204" pitchFamily="18" charset="0"/>
                              </a:rPr>
                              <m:t>𝑳</m:t>
                            </m:r>
                          </m:e>
                          <m:sub>
                            <m:r>
                              <a:rPr lang="en-US" sz="2200" b="1" i="1" smtClean="0">
                                <a:latin typeface="Cambria Math" panose="02040503050406030204" pitchFamily="18" charset="0"/>
                              </a:rPr>
                              <m:t>𝒏</m:t>
                            </m:r>
                          </m:sub>
                        </m:sSub>
                      </m:num>
                      <m:den>
                        <m:sSub>
                          <m:sSubPr>
                            <m:ctrlPr>
                              <a:rPr lang="en-US" sz="2200" b="1" i="1" smtClean="0">
                                <a:latin typeface="Cambria Math" panose="02040503050406030204" pitchFamily="18" charset="0"/>
                              </a:rPr>
                            </m:ctrlPr>
                          </m:sSubPr>
                          <m:e>
                            <m:r>
                              <a:rPr lang="en-US" sz="2200" b="1" i="1" smtClean="0">
                                <a:latin typeface="Cambria Math" panose="02040503050406030204" pitchFamily="18" charset="0"/>
                              </a:rPr>
                              <m:t>𝑳</m:t>
                            </m:r>
                          </m:e>
                          <m:sub>
                            <m:sSub>
                              <m:sSubPr>
                                <m:ctrlPr>
                                  <a:rPr lang="en-US" sz="2200" b="1" i="1" smtClean="0">
                                    <a:latin typeface="Cambria Math" panose="02040503050406030204" pitchFamily="18" charset="0"/>
                                  </a:rPr>
                                </m:ctrlPr>
                              </m:sSubPr>
                              <m:e>
                                <m:r>
                                  <a:rPr lang="en-US" sz="2200" b="1" i="1" smtClean="0">
                                    <a:latin typeface="Cambria Math" panose="02040503050406030204" pitchFamily="18" charset="0"/>
                                  </a:rPr>
                                  <m:t>𝑻</m:t>
                                </m:r>
                              </m:e>
                              <m:sub>
                                <m:r>
                                  <a:rPr lang="en-US" sz="2200" b="1" i="1" smtClean="0">
                                    <a:latin typeface="Cambria Math" panose="02040503050406030204" pitchFamily="18" charset="0"/>
                                  </a:rPr>
                                  <m:t>𝒆</m:t>
                                </m:r>
                              </m:sub>
                            </m:sSub>
                          </m:sub>
                        </m:sSub>
                      </m:den>
                    </m:f>
                    <m:r>
                      <a:rPr lang="en-US" sz="2200" b="1" i="1" smtClean="0">
                        <a:latin typeface="Cambria Math" panose="02040503050406030204" pitchFamily="18" charset="0"/>
                      </a:rPr>
                      <m:t>&gt;</m:t>
                    </m:r>
                    <m:f>
                      <m:fPr>
                        <m:ctrlPr>
                          <a:rPr lang="en-US" sz="2200" b="1" i="1" smtClean="0">
                            <a:latin typeface="Cambria Math" panose="02040503050406030204" pitchFamily="18" charset="0"/>
                          </a:rPr>
                        </m:ctrlPr>
                      </m:fPr>
                      <m:num>
                        <m:r>
                          <a:rPr lang="en-US" sz="2200" b="1" i="1" smtClean="0">
                            <a:latin typeface="Cambria Math" panose="02040503050406030204" pitchFamily="18" charset="0"/>
                          </a:rPr>
                          <m:t>𝟐</m:t>
                        </m:r>
                      </m:num>
                      <m:den>
                        <m:r>
                          <a:rPr lang="en-US" sz="2200" b="1" i="1" smtClean="0">
                            <a:latin typeface="Cambria Math" panose="02040503050406030204" pitchFamily="18" charset="0"/>
                          </a:rPr>
                          <m:t>𝟑</m:t>
                        </m:r>
                      </m:den>
                    </m:f>
                  </m:oMath>
                </a14:m>
                <a:r>
                  <a:rPr lang="en-US" sz="2200" b="1" dirty="0">
                    <a:latin typeface="Times New Roman" panose="02020603050405020304" pitchFamily="18" charset="0"/>
                    <a:cs typeface="Times New Roman" panose="02020603050405020304" pitchFamily="18" charset="0"/>
                  </a:rPr>
                  <a:t> , </a:t>
                </a:r>
                <a14:m>
                  <m:oMath xmlns:m="http://schemas.openxmlformats.org/officeDocument/2006/math">
                    <m:f>
                      <m:fPr>
                        <m:ctrlPr>
                          <a:rPr lang="en-US" sz="2200" b="1" i="1" smtClean="0">
                            <a:latin typeface="Cambria Math" panose="02040503050406030204" pitchFamily="18" charset="0"/>
                          </a:rPr>
                        </m:ctrlPr>
                      </m:fPr>
                      <m:num>
                        <m:sSub>
                          <m:sSubPr>
                            <m:ctrlPr>
                              <a:rPr lang="en-US" sz="2200" b="1" i="1" smtClean="0">
                                <a:latin typeface="Cambria Math" panose="02040503050406030204" pitchFamily="18" charset="0"/>
                              </a:rPr>
                            </m:ctrlPr>
                          </m:sSubPr>
                          <m:e>
                            <m:r>
                              <a:rPr lang="en-US" sz="2200" b="1" i="1" smtClean="0">
                                <a:latin typeface="Cambria Math" panose="02040503050406030204" pitchFamily="18" charset="0"/>
                              </a:rPr>
                              <m:t>𝒌</m:t>
                            </m:r>
                          </m:e>
                          <m:sub>
                            <m:r>
                              <a:rPr lang="en-US" sz="2200" b="1" i="1" smtClean="0">
                                <a:latin typeface="Cambria Math" panose="02040503050406030204" pitchFamily="18" charset="0"/>
                              </a:rPr>
                              <m:t>𝒛</m:t>
                            </m:r>
                          </m:sub>
                        </m:sSub>
                      </m:num>
                      <m:den>
                        <m:sSub>
                          <m:sSubPr>
                            <m:ctrlPr>
                              <a:rPr lang="en-US" sz="2200" b="1" i="1" smtClean="0">
                                <a:latin typeface="Cambria Math" panose="02040503050406030204" pitchFamily="18" charset="0"/>
                              </a:rPr>
                            </m:ctrlPr>
                          </m:sSubPr>
                          <m:e>
                            <m:r>
                              <a:rPr lang="en-US" sz="2200" b="1" i="1" smtClean="0">
                                <a:latin typeface="Cambria Math" panose="02040503050406030204" pitchFamily="18" charset="0"/>
                              </a:rPr>
                              <m:t>𝒌</m:t>
                            </m:r>
                          </m:e>
                          <m:sub>
                            <m:r>
                              <a:rPr lang="en-US" sz="2200" b="1" i="1" smtClean="0">
                                <a:latin typeface="Cambria Math" panose="02040503050406030204" pitchFamily="18" charset="0"/>
                              </a:rPr>
                              <m:t>⊥</m:t>
                            </m:r>
                          </m:sub>
                        </m:sSub>
                      </m:den>
                    </m:f>
                    <m:r>
                      <a:rPr lang="en-US" sz="2200" b="1" i="1" smtClean="0">
                        <a:latin typeface="Cambria Math" panose="02040503050406030204" pitchFamily="18" charset="0"/>
                      </a:rPr>
                      <m:t>≪</m:t>
                    </m:r>
                    <m:r>
                      <a:rPr lang="en-US" sz="2200" b="1" i="1" smtClean="0">
                        <a:latin typeface="Cambria Math" panose="02040503050406030204" pitchFamily="18" charset="0"/>
                      </a:rPr>
                      <m:t>𝟏</m:t>
                    </m:r>
                  </m:oMath>
                </a14:m>
                <a:endParaRPr lang="en-US" sz="2200" b="1" dirty="0">
                  <a:latin typeface="Times New Roman" panose="02020603050405020304" pitchFamily="18" charset="0"/>
                  <a:cs typeface="Times New Roman" panose="02020603050405020304" pitchFamily="18" charset="0"/>
                </a:endParaRPr>
              </a:p>
              <a:p>
                <a:pPr marL="400050" indent="-400050">
                  <a:buFont typeface="+mj-lt"/>
                  <a:buAutoNum type="arabicPeriod"/>
                </a:pPr>
                <a:r>
                  <a:rPr lang="en-US" sz="2200" b="1" dirty="0">
                    <a:latin typeface="Times New Roman" panose="02020603050405020304" pitchFamily="18" charset="0"/>
                    <a:cs typeface="Times New Roman" panose="02020603050405020304" pitchFamily="18" charset="0"/>
                  </a:rPr>
                  <a:t>Frequency ordering</a:t>
                </a:r>
              </a:p>
              <a:p>
                <a:r>
                  <a:rPr lang="en-US" sz="2200" b="1"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200" b="1" i="1" smtClean="0">
                            <a:solidFill>
                              <a:srgbClr val="0000FF"/>
                            </a:solidFill>
                            <a:latin typeface="Cambria Math" panose="02040503050406030204" pitchFamily="18" charset="0"/>
                          </a:rPr>
                        </m:ctrlPr>
                      </m:sSubPr>
                      <m:e>
                        <m:r>
                          <a:rPr lang="en-US" sz="2200" b="1" i="1" smtClean="0">
                            <a:solidFill>
                              <a:srgbClr val="0000FF"/>
                            </a:solidFill>
                            <a:latin typeface="Cambria Math" panose="02040503050406030204" pitchFamily="18" charset="0"/>
                          </a:rPr>
                          <m:t>𝝂</m:t>
                        </m:r>
                      </m:e>
                      <m:sub>
                        <m:r>
                          <a:rPr lang="en-US" sz="2200" b="1" i="1" smtClean="0">
                            <a:solidFill>
                              <a:srgbClr val="0000FF"/>
                            </a:solidFill>
                            <a:latin typeface="Cambria Math" panose="02040503050406030204" pitchFamily="18" charset="0"/>
                          </a:rPr>
                          <m:t>𝒊𝒏</m:t>
                        </m:r>
                      </m:sub>
                    </m:sSub>
                    <m:r>
                      <a:rPr lang="en-US" sz="2200" b="1" i="1" smtClean="0">
                        <a:solidFill>
                          <a:srgbClr val="0000FF"/>
                        </a:solidFill>
                        <a:latin typeface="Cambria Math" panose="02040503050406030204" pitchFamily="18" charset="0"/>
                      </a:rPr>
                      <m:t>(</m:t>
                    </m:r>
                    <m:r>
                      <a:rPr lang="en-US" sz="2200" b="1" i="1" smtClean="0">
                        <a:solidFill>
                          <a:srgbClr val="0000FF"/>
                        </a:solidFill>
                        <a:latin typeface="Cambria Math" panose="02040503050406030204" pitchFamily="18" charset="0"/>
                      </a:rPr>
                      <m:t>𝟑</m:t>
                    </m:r>
                    <m:r>
                      <a:rPr lang="en-US" sz="2200" b="1" i="1" smtClean="0">
                        <a:solidFill>
                          <a:srgbClr val="0000FF"/>
                        </a:solidFill>
                        <a:latin typeface="Cambria Math" panose="02040503050406030204" pitchFamily="18" charset="0"/>
                      </a:rPr>
                      <m:t>×</m:t>
                    </m:r>
                    <m:r>
                      <a:rPr lang="en-US" sz="2200" b="1" i="1" smtClean="0">
                        <a:solidFill>
                          <a:srgbClr val="0000FF"/>
                        </a:solidFill>
                        <a:latin typeface="Cambria Math" panose="02040503050406030204" pitchFamily="18" charset="0"/>
                      </a:rPr>
                      <m:t>𝟏</m:t>
                    </m:r>
                    <m:sSup>
                      <m:sSupPr>
                        <m:ctrlPr>
                          <a:rPr lang="en-US" sz="2200" b="1" i="1" smtClean="0">
                            <a:solidFill>
                              <a:srgbClr val="0000FF"/>
                            </a:solidFill>
                            <a:latin typeface="Cambria Math" panose="02040503050406030204" pitchFamily="18" charset="0"/>
                          </a:rPr>
                        </m:ctrlPr>
                      </m:sSupPr>
                      <m:e>
                        <m:r>
                          <a:rPr lang="en-US" sz="2200" b="1" i="1" smtClean="0">
                            <a:solidFill>
                              <a:srgbClr val="0000FF"/>
                            </a:solidFill>
                            <a:latin typeface="Cambria Math" panose="02040503050406030204" pitchFamily="18" charset="0"/>
                          </a:rPr>
                          <m:t>𝟎</m:t>
                        </m:r>
                      </m:e>
                      <m:sup>
                        <m:r>
                          <a:rPr lang="en-US" sz="2200" b="1" i="1" smtClean="0">
                            <a:solidFill>
                              <a:srgbClr val="0000FF"/>
                            </a:solidFill>
                            <a:latin typeface="Cambria Math" panose="02040503050406030204" pitchFamily="18" charset="0"/>
                          </a:rPr>
                          <m:t>𝟑</m:t>
                        </m:r>
                      </m:sup>
                    </m:sSup>
                    <m:sSup>
                      <m:sSupPr>
                        <m:ctrlPr>
                          <a:rPr lang="en-US" sz="2200" b="1" i="1" smtClean="0">
                            <a:solidFill>
                              <a:srgbClr val="0000FF"/>
                            </a:solidFill>
                            <a:latin typeface="Cambria Math" panose="02040503050406030204" pitchFamily="18" charset="0"/>
                          </a:rPr>
                        </m:ctrlPr>
                      </m:sSupPr>
                      <m:e>
                        <m:r>
                          <a:rPr lang="en-US" sz="2200" b="1" i="1" smtClean="0">
                            <a:solidFill>
                              <a:srgbClr val="0000FF"/>
                            </a:solidFill>
                            <a:latin typeface="Cambria Math" panose="02040503050406030204" pitchFamily="18" charset="0"/>
                          </a:rPr>
                          <m:t>𝒔</m:t>
                        </m:r>
                      </m:e>
                      <m:sup>
                        <m:r>
                          <a:rPr lang="en-US" sz="2200" b="1" i="1" smtClean="0">
                            <a:solidFill>
                              <a:srgbClr val="0000FF"/>
                            </a:solidFill>
                            <a:latin typeface="Cambria Math" panose="02040503050406030204" pitchFamily="18" charset="0"/>
                          </a:rPr>
                          <m:t>−</m:t>
                        </m:r>
                        <m:r>
                          <a:rPr lang="en-US" sz="2200" b="1" i="1" smtClean="0">
                            <a:solidFill>
                              <a:srgbClr val="0000FF"/>
                            </a:solidFill>
                            <a:latin typeface="Cambria Math" panose="02040503050406030204" pitchFamily="18" charset="0"/>
                          </a:rPr>
                          <m:t>𝟏</m:t>
                        </m:r>
                      </m:sup>
                    </m:sSup>
                    <m:r>
                      <a:rPr lang="en-US" sz="2200" b="1" i="1" smtClean="0">
                        <a:solidFill>
                          <a:srgbClr val="0000FF"/>
                        </a:solidFill>
                        <a:latin typeface="Cambria Math" panose="02040503050406030204" pitchFamily="18" charset="0"/>
                      </a:rPr>
                      <m:t>)&lt;</m:t>
                    </m:r>
                    <m:r>
                      <a:rPr lang="en-US" sz="2200" b="1" i="1" smtClean="0">
                        <a:solidFill>
                          <a:srgbClr val="0000FF"/>
                        </a:solidFill>
                        <a:latin typeface="Cambria Math" panose="02040503050406030204" pitchFamily="18" charset="0"/>
                      </a:rPr>
                      <m:t>𝝎</m:t>
                    </m:r>
                  </m:oMath>
                </a14:m>
                <a:r>
                  <a:rPr lang="en-US" sz="2200" b="1" dirty="0">
                    <a:latin typeface="Times New Roman" panose="02020603050405020304" pitchFamily="18" charset="0"/>
                    <a:cs typeface="Times New Roman" panose="02020603050405020304" pitchFamily="18" charset="0"/>
                  </a:rPr>
                  <a:t>)</a:t>
                </a:r>
              </a:p>
              <a:p>
                <a:pPr marL="342900" indent="-342900">
                  <a:buFont typeface="+mj-lt"/>
                  <a:buAutoNum type="arabicPeriod"/>
                </a:pPr>
                <a:endParaRPr lang="en-US" sz="2200" i="0" dirty="0">
                  <a:latin typeface="Times New Roman" panose="02020603050405020304" pitchFamily="18" charset="0"/>
                  <a:cs typeface="Times New Roman" panose="02020603050405020304" pitchFamily="18" charset="0"/>
                </a:endParaRPr>
              </a:p>
              <a:p>
                <a14:m>
                  <m:oMath xmlns:m="http://schemas.openxmlformats.org/officeDocument/2006/math">
                    <m:sSub>
                      <m:sSubPr>
                        <m:ctrlPr>
                          <a:rPr lang="en-US" sz="2200" b="1" i="1" smtClean="0">
                            <a:solidFill>
                              <a:srgbClr val="FF0000"/>
                            </a:solidFill>
                            <a:latin typeface="Cambria Math" panose="02040503050406030204" pitchFamily="18" charset="0"/>
                          </a:rPr>
                        </m:ctrlPr>
                      </m:sSubPr>
                      <m:e>
                        <m:r>
                          <a:rPr lang="en-US" sz="2200" b="1" i="0" smtClean="0">
                            <a:solidFill>
                              <a:srgbClr val="FF0000"/>
                            </a:solidFill>
                            <a:latin typeface="Cambria Math" panose="02040503050406030204" pitchFamily="18" charset="0"/>
                          </a:rPr>
                          <m:t>𝛀</m:t>
                        </m:r>
                      </m:e>
                      <m:sub>
                        <m:r>
                          <a:rPr lang="en-US" sz="2200" b="1" i="0" smtClean="0">
                            <a:solidFill>
                              <a:srgbClr val="FF0000"/>
                            </a:solidFill>
                            <a:latin typeface="Cambria Math" panose="02040503050406030204" pitchFamily="18" charset="0"/>
                          </a:rPr>
                          <m:t>𝐜𝐢</m:t>
                        </m:r>
                      </m:sub>
                    </m:sSub>
                    <m:r>
                      <a:rPr lang="en-US" sz="2200" b="1" i="0" smtClean="0">
                        <a:solidFill>
                          <a:srgbClr val="FF0000"/>
                        </a:solidFill>
                        <a:latin typeface="Cambria Math" panose="02040503050406030204" pitchFamily="18" charset="0"/>
                      </a:rPr>
                      <m:t>(</m:t>
                    </m:r>
                    <m:r>
                      <a:rPr lang="en-US" sz="2200" b="1" i="0" smtClean="0">
                        <a:solidFill>
                          <a:srgbClr val="FF0000"/>
                        </a:solidFill>
                        <a:latin typeface="Cambria Math" panose="02040503050406030204" pitchFamily="18" charset="0"/>
                      </a:rPr>
                      <m:t>𝟏</m:t>
                    </m:r>
                    <m:r>
                      <a:rPr lang="en-US" sz="2200" b="1" i="0" smtClean="0">
                        <a:solidFill>
                          <a:srgbClr val="FF0000"/>
                        </a:solidFill>
                        <a:latin typeface="Cambria Math" panose="02040503050406030204" pitchFamily="18" charset="0"/>
                      </a:rPr>
                      <m:t>.</m:t>
                    </m:r>
                    <m:r>
                      <a:rPr lang="en-US" sz="2200" b="1" i="0" smtClean="0">
                        <a:solidFill>
                          <a:srgbClr val="FF0000"/>
                        </a:solidFill>
                        <a:latin typeface="Cambria Math" panose="02040503050406030204" pitchFamily="18" charset="0"/>
                      </a:rPr>
                      <m:t>𝟓</m:t>
                    </m:r>
                    <m:r>
                      <a:rPr lang="en-US" sz="2200" b="1" i="0" smtClean="0">
                        <a:solidFill>
                          <a:srgbClr val="FF0000"/>
                        </a:solidFill>
                        <a:latin typeface="Cambria Math" panose="02040503050406030204" pitchFamily="18" charset="0"/>
                      </a:rPr>
                      <m:t> </m:t>
                    </m:r>
                    <m:r>
                      <a:rPr lang="en-US" sz="2200" b="1" i="0" smtClean="0">
                        <a:solidFill>
                          <a:srgbClr val="FF0000"/>
                        </a:solidFill>
                        <a:latin typeface="Cambria Math" panose="02040503050406030204" pitchFamily="18" charset="0"/>
                      </a:rPr>
                      <m:t>𝐤𝐫𝐚𝐝</m:t>
                    </m:r>
                    <m:r>
                      <a:rPr lang="en-US" sz="2200" b="1" i="0" smtClean="0">
                        <a:solidFill>
                          <a:srgbClr val="FF0000"/>
                        </a:solidFill>
                        <a:latin typeface="Cambria Math" panose="02040503050406030204" pitchFamily="18" charset="0"/>
                      </a:rPr>
                      <m:t>/</m:t>
                    </m:r>
                    <m:r>
                      <a:rPr lang="en-US" sz="2200" b="1" i="0" smtClean="0">
                        <a:solidFill>
                          <a:srgbClr val="FF0000"/>
                        </a:solidFill>
                        <a:latin typeface="Cambria Math" panose="02040503050406030204" pitchFamily="18" charset="0"/>
                      </a:rPr>
                      <m:t>𝐬𝐞𝐜</m:t>
                    </m:r>
                    <m:r>
                      <a:rPr lang="en-US" sz="2200" b="1" i="0" smtClean="0">
                        <a:solidFill>
                          <a:srgbClr val="FF0000"/>
                        </a:solidFill>
                        <a:latin typeface="Cambria Math" panose="02040503050406030204" pitchFamily="18" charset="0"/>
                      </a:rPr>
                      <m:t>)&lt;</m:t>
                    </m:r>
                    <m:r>
                      <a:rPr lang="en-US" sz="2200" b="1" i="1" smtClean="0">
                        <a:solidFill>
                          <a:srgbClr val="FF0000"/>
                        </a:solidFill>
                        <a:latin typeface="Cambria Math" panose="02040503050406030204" pitchFamily="18" charset="0"/>
                      </a:rPr>
                      <m:t>𝝎</m:t>
                    </m:r>
                    <m:r>
                      <a:rPr lang="en-US" sz="2200" b="1" i="1" smtClean="0">
                        <a:solidFill>
                          <a:srgbClr val="FF0000"/>
                        </a:solidFill>
                        <a:latin typeface="Cambria Math" panose="02040503050406030204" pitchFamily="18" charset="0"/>
                      </a:rPr>
                      <m:t>(</m:t>
                    </m:r>
                    <m:r>
                      <a:rPr lang="en-US" sz="2200" b="1" i="1" smtClean="0">
                        <a:solidFill>
                          <a:srgbClr val="FF0000"/>
                        </a:solidFill>
                        <a:latin typeface="Cambria Math" panose="02040503050406030204" pitchFamily="18" charset="0"/>
                      </a:rPr>
                      <m:t>𝟔</m:t>
                    </m:r>
                    <m:r>
                      <a:rPr lang="en-US" sz="2200" b="1" i="1" smtClean="0">
                        <a:solidFill>
                          <a:srgbClr val="FF0000"/>
                        </a:solidFill>
                        <a:latin typeface="Cambria Math" panose="02040503050406030204" pitchFamily="18" charset="0"/>
                      </a:rPr>
                      <m:t>−</m:t>
                    </m:r>
                    <m:r>
                      <a:rPr lang="en-US" sz="2200" b="1" i="1" smtClean="0">
                        <a:solidFill>
                          <a:srgbClr val="FF0000"/>
                        </a:solidFill>
                        <a:latin typeface="Cambria Math" panose="02040503050406030204" pitchFamily="18" charset="0"/>
                      </a:rPr>
                      <m:t>𝟏𝟎𝟎</m:t>
                    </m:r>
                    <m:r>
                      <a:rPr lang="en-US" sz="2200" b="1" i="1" smtClean="0">
                        <a:solidFill>
                          <a:srgbClr val="FF0000"/>
                        </a:solidFill>
                        <a:latin typeface="Cambria Math" panose="02040503050406030204" pitchFamily="18" charset="0"/>
                      </a:rPr>
                      <m:t> </m:t>
                    </m:r>
                    <m:r>
                      <a:rPr lang="en-US" sz="2200" b="1" i="1" smtClean="0">
                        <a:solidFill>
                          <a:srgbClr val="FF0000"/>
                        </a:solidFill>
                        <a:latin typeface="Cambria Math" panose="02040503050406030204" pitchFamily="18" charset="0"/>
                      </a:rPr>
                      <m:t>𝒌𝒓𝒂𝒅</m:t>
                    </m:r>
                    <m:r>
                      <a:rPr lang="en-US" sz="2200" b="1" i="1" smtClean="0">
                        <a:solidFill>
                          <a:srgbClr val="FF0000"/>
                        </a:solidFill>
                        <a:latin typeface="Cambria Math" panose="02040503050406030204" pitchFamily="18" charset="0"/>
                      </a:rPr>
                      <m:t>/</m:t>
                    </m:r>
                    <m:r>
                      <a:rPr lang="en-US" sz="2200" b="1" i="1" smtClean="0">
                        <a:solidFill>
                          <a:srgbClr val="FF0000"/>
                        </a:solidFill>
                        <a:latin typeface="Cambria Math" panose="02040503050406030204" pitchFamily="18" charset="0"/>
                      </a:rPr>
                      <m:t>𝒔𝒆𝒄</m:t>
                    </m:r>
                    <m:r>
                      <a:rPr lang="en-US" sz="2200" b="1" i="1" smtClean="0">
                        <a:solidFill>
                          <a:srgbClr val="FF0000"/>
                        </a:solidFill>
                        <a:latin typeface="Cambria Math" panose="02040503050406030204" pitchFamily="18" charset="0"/>
                      </a:rPr>
                      <m:t>)≪</m:t>
                    </m:r>
                    <m:sSub>
                      <m:sSubPr>
                        <m:ctrlPr>
                          <a:rPr lang="en-US" sz="2200" b="1" i="1" smtClean="0">
                            <a:solidFill>
                              <a:srgbClr val="FF0000"/>
                            </a:solidFill>
                            <a:latin typeface="Cambria Math" panose="02040503050406030204" pitchFamily="18" charset="0"/>
                          </a:rPr>
                        </m:ctrlPr>
                      </m:sSubPr>
                      <m:e>
                        <m:r>
                          <a:rPr lang="en-US" sz="2200" b="1" i="0" smtClean="0">
                            <a:solidFill>
                              <a:srgbClr val="FF0000"/>
                            </a:solidFill>
                            <a:latin typeface="Cambria Math" panose="02040503050406030204" pitchFamily="18" charset="0"/>
                          </a:rPr>
                          <m:t>𝛀</m:t>
                        </m:r>
                      </m:e>
                      <m:sub>
                        <m:r>
                          <a:rPr lang="en-US" sz="2200" b="1" i="0" smtClean="0">
                            <a:solidFill>
                              <a:srgbClr val="FF0000"/>
                            </a:solidFill>
                            <a:latin typeface="Cambria Math" panose="02040503050406030204" pitchFamily="18" charset="0"/>
                          </a:rPr>
                          <m:t>𝐜𝐞</m:t>
                        </m:r>
                      </m:sub>
                    </m:sSub>
                  </m:oMath>
                </a14:m>
                <a:r>
                  <a:rPr lang="en-IN" sz="2200" b="1" dirty="0">
                    <a:solidFill>
                      <a:srgbClr val="FF0000"/>
                    </a:solidFill>
                    <a:latin typeface="Times New Roman" panose="02020603050405020304" pitchFamily="18" charset="0"/>
                    <a:cs typeface="Times New Roman" panose="02020603050405020304" pitchFamily="18" charset="0"/>
                  </a:rPr>
                  <a:t>(</a:t>
                </a:r>
                <a14:m>
                  <m:oMath xmlns:m="http://schemas.openxmlformats.org/officeDocument/2006/math">
                    <m:sSup>
                      <m:sSupPr>
                        <m:ctrlPr>
                          <a:rPr lang="en-US" sz="2200" b="1" i="1" dirty="0" smtClean="0">
                            <a:solidFill>
                              <a:srgbClr val="FF0000"/>
                            </a:solidFill>
                            <a:latin typeface="Cambria Math" panose="02040503050406030204" pitchFamily="18" charset="0"/>
                          </a:rPr>
                        </m:ctrlPr>
                      </m:sSupPr>
                      <m:e>
                        <m:r>
                          <a:rPr lang="en-US" sz="2200" b="1" i="1" dirty="0" smtClean="0">
                            <a:solidFill>
                              <a:srgbClr val="FF0000"/>
                            </a:solidFill>
                            <a:latin typeface="Cambria Math" panose="02040503050406030204" pitchFamily="18" charset="0"/>
                          </a:rPr>
                          <m:t>𝟏𝟎</m:t>
                        </m:r>
                      </m:e>
                      <m:sup>
                        <m:r>
                          <a:rPr lang="en-US" sz="2200" b="1" i="1" dirty="0" smtClean="0">
                            <a:solidFill>
                              <a:srgbClr val="FF0000"/>
                            </a:solidFill>
                            <a:latin typeface="Cambria Math" panose="02040503050406030204" pitchFamily="18" charset="0"/>
                          </a:rPr>
                          <m:t>𝟑</m:t>
                        </m:r>
                      </m:sup>
                    </m:sSup>
                    <m:r>
                      <a:rPr lang="en-US" sz="2200" b="1" i="1" dirty="0" smtClean="0">
                        <a:solidFill>
                          <a:srgbClr val="FF0000"/>
                        </a:solidFill>
                        <a:latin typeface="Cambria Math" panose="02040503050406030204" pitchFamily="18" charset="0"/>
                      </a:rPr>
                      <m:t>𝒌𝒓𝒂𝒅</m:t>
                    </m:r>
                    <m:r>
                      <a:rPr lang="en-US" sz="2200" b="1" i="1" dirty="0" smtClean="0">
                        <a:solidFill>
                          <a:srgbClr val="FF0000"/>
                        </a:solidFill>
                        <a:latin typeface="Cambria Math" panose="02040503050406030204" pitchFamily="18" charset="0"/>
                      </a:rPr>
                      <m:t>/</m:t>
                    </m:r>
                    <m:r>
                      <a:rPr lang="en-US" sz="2200" b="1" i="1" dirty="0" smtClean="0">
                        <a:solidFill>
                          <a:srgbClr val="FF0000"/>
                        </a:solidFill>
                        <a:latin typeface="Cambria Math" panose="02040503050406030204" pitchFamily="18" charset="0"/>
                      </a:rPr>
                      <m:t>𝒔𝒆𝒄</m:t>
                    </m:r>
                  </m:oMath>
                </a14:m>
                <a:r>
                  <a:rPr lang="en-IN" sz="2200" b="1" dirty="0">
                    <a:solidFill>
                      <a:srgbClr val="FF0000"/>
                    </a:solidFill>
                    <a:latin typeface="Times New Roman" panose="02020603050405020304" pitchFamily="18" charset="0"/>
                    <a:cs typeface="Times New Roman" panose="02020603050405020304" pitchFamily="18" charset="0"/>
                  </a:rPr>
                  <a:t>)</a:t>
                </a:r>
              </a:p>
              <a:p>
                <a:pPr marL="342900" indent="-342900">
                  <a:buFont typeface="+mj-lt"/>
                  <a:buAutoNum type="arabicPeriod"/>
                </a:pPr>
                <a:endParaRPr lang="en-IN" sz="2200" dirty="0">
                  <a:latin typeface="Times New Roman" panose="02020603050405020304" pitchFamily="18" charset="0"/>
                  <a:cs typeface="Times New Roman" panose="02020603050405020304" pitchFamily="18" charset="0"/>
                </a:endParaRPr>
              </a:p>
              <a:p>
                <a:pPr marL="400050" indent="-400050">
                  <a:buFont typeface="+mj-lt"/>
                  <a:buAutoNum type="arabicPeriod" startAt="2"/>
                </a:pPr>
                <a:r>
                  <a:rPr lang="en-US" sz="2200" b="1" dirty="0">
                    <a:latin typeface="Times New Roman" panose="02020603050405020304" pitchFamily="18" charset="0"/>
                    <a:cs typeface="Times New Roman" panose="02020603050405020304" pitchFamily="18" charset="0"/>
                  </a:rPr>
                  <a:t>Wavelength ordering </a:t>
                </a:r>
              </a:p>
              <a:p>
                <a:r>
                  <a:rPr lang="en-US" sz="2200" b="1" dirty="0">
                    <a:latin typeface="Times New Roman" panose="02020603050405020304" pitchFamily="18" charset="0"/>
                    <a:cs typeface="Times New Roman" panose="02020603050405020304" pitchFamily="18" charset="0"/>
                  </a:rPr>
                  <a:t>(</a:t>
                </a:r>
                <a14:m>
                  <m:oMath xmlns:m="http://schemas.openxmlformats.org/officeDocument/2006/math">
                    <m:sSub>
                      <m:sSubPr>
                        <m:ctrlPr>
                          <a:rPr lang="en-US" sz="2200" b="1" i="1" smtClean="0">
                            <a:solidFill>
                              <a:srgbClr val="0000FF"/>
                            </a:solidFill>
                            <a:latin typeface="Cambria Math" panose="02040503050406030204" pitchFamily="18" charset="0"/>
                          </a:rPr>
                        </m:ctrlPr>
                      </m:sSubPr>
                      <m:e>
                        <m:r>
                          <a:rPr lang="en-US" sz="2200" b="1" i="1" smtClean="0">
                            <a:solidFill>
                              <a:srgbClr val="0000FF"/>
                            </a:solidFill>
                            <a:latin typeface="Cambria Math" panose="02040503050406030204" pitchFamily="18" charset="0"/>
                          </a:rPr>
                          <m:t>𝝆</m:t>
                        </m:r>
                      </m:e>
                      <m:sub>
                        <m:r>
                          <a:rPr lang="en-US" sz="2200" b="1" i="1" smtClean="0">
                            <a:solidFill>
                              <a:srgbClr val="0000FF"/>
                            </a:solidFill>
                            <a:latin typeface="Cambria Math" panose="02040503050406030204" pitchFamily="18" charset="0"/>
                          </a:rPr>
                          <m:t>𝒆</m:t>
                        </m:r>
                      </m:sub>
                    </m:sSub>
                    <m:r>
                      <a:rPr lang="en-US" sz="2200" b="1" i="1" smtClean="0">
                        <a:solidFill>
                          <a:srgbClr val="0000FF"/>
                        </a:solidFill>
                        <a:latin typeface="Cambria Math" panose="02040503050406030204" pitchFamily="18" charset="0"/>
                      </a:rPr>
                      <m:t>≈</m:t>
                    </m:r>
                    <m:r>
                      <a:rPr lang="en-US" sz="2200" b="1" i="1" smtClean="0">
                        <a:solidFill>
                          <a:srgbClr val="0000FF"/>
                        </a:solidFill>
                        <a:latin typeface="Cambria Math" panose="02040503050406030204" pitchFamily="18" charset="0"/>
                      </a:rPr>
                      <m:t>𝟎</m:t>
                    </m:r>
                    <m:r>
                      <a:rPr lang="en-US" sz="2200" b="1" i="1" smtClean="0">
                        <a:solidFill>
                          <a:srgbClr val="0000FF"/>
                        </a:solidFill>
                        <a:latin typeface="Cambria Math" panose="02040503050406030204" pitchFamily="18" charset="0"/>
                      </a:rPr>
                      <m:t>.</m:t>
                    </m:r>
                    <m:r>
                      <a:rPr lang="en-US" sz="2200" b="1" i="1" smtClean="0">
                        <a:solidFill>
                          <a:srgbClr val="0000FF"/>
                        </a:solidFill>
                        <a:latin typeface="Cambria Math" panose="02040503050406030204" pitchFamily="18" charset="0"/>
                      </a:rPr>
                      <m:t>𝟓</m:t>
                    </m:r>
                    <m:r>
                      <a:rPr lang="en-US" sz="2200" b="1" i="1" smtClean="0">
                        <a:solidFill>
                          <a:srgbClr val="0000FF"/>
                        </a:solidFill>
                        <a:latin typeface="Cambria Math" panose="02040503050406030204" pitchFamily="18" charset="0"/>
                      </a:rPr>
                      <m:t> </m:t>
                    </m:r>
                    <m:r>
                      <a:rPr lang="en-US" sz="2200" b="1" i="1" smtClean="0">
                        <a:solidFill>
                          <a:srgbClr val="0000FF"/>
                        </a:solidFill>
                        <a:latin typeface="Cambria Math" panose="02040503050406030204" pitchFamily="18" charset="0"/>
                      </a:rPr>
                      <m:t>𝒄𝒎</m:t>
                    </m:r>
                  </m:oMath>
                </a14:m>
                <a:r>
                  <a:rPr lang="en-US" sz="2200" b="1" dirty="0">
                    <a:solidFill>
                      <a:srgbClr val="0000FF"/>
                    </a:solidFill>
                    <a:latin typeface="Times New Roman" panose="02020603050405020304" pitchFamily="18" charset="0"/>
                    <a:cs typeface="Times New Roman" panose="02020603050405020304" pitchFamily="18" charset="0"/>
                  </a:rPr>
                  <a:t> and </a:t>
                </a:r>
                <a14:m>
                  <m:oMath xmlns:m="http://schemas.openxmlformats.org/officeDocument/2006/math">
                    <m:sSub>
                      <m:sSubPr>
                        <m:ctrlPr>
                          <a:rPr lang="en-US" sz="2200" b="1" i="1" smtClean="0">
                            <a:solidFill>
                              <a:srgbClr val="0000FF"/>
                            </a:solidFill>
                            <a:latin typeface="Cambria Math" panose="02040503050406030204" pitchFamily="18" charset="0"/>
                          </a:rPr>
                        </m:ctrlPr>
                      </m:sSubPr>
                      <m:e>
                        <m:r>
                          <a:rPr lang="en-US" sz="2200" b="1" i="1" smtClean="0">
                            <a:solidFill>
                              <a:srgbClr val="0000FF"/>
                            </a:solidFill>
                            <a:latin typeface="Cambria Math" panose="02040503050406030204" pitchFamily="18" charset="0"/>
                          </a:rPr>
                          <m:t>𝝆</m:t>
                        </m:r>
                      </m:e>
                      <m:sub>
                        <m:r>
                          <a:rPr lang="en-US" sz="2200" b="1" i="1" smtClean="0">
                            <a:solidFill>
                              <a:srgbClr val="0000FF"/>
                            </a:solidFill>
                            <a:latin typeface="Cambria Math" panose="02040503050406030204" pitchFamily="18" charset="0"/>
                          </a:rPr>
                          <m:t>𝒊</m:t>
                        </m:r>
                      </m:sub>
                    </m:sSub>
                    <m:r>
                      <a:rPr lang="en-US" sz="2200" b="1" i="1" smtClean="0">
                        <a:solidFill>
                          <a:srgbClr val="0000FF"/>
                        </a:solidFill>
                        <a:latin typeface="Cambria Math" panose="02040503050406030204" pitchFamily="18" charset="0"/>
                      </a:rPr>
                      <m:t>≈</m:t>
                    </m:r>
                    <m:r>
                      <a:rPr lang="en-US" sz="2200" b="1" i="1" smtClean="0">
                        <a:solidFill>
                          <a:srgbClr val="0000FF"/>
                        </a:solidFill>
                        <a:latin typeface="Cambria Math" panose="02040503050406030204" pitchFamily="18" charset="0"/>
                      </a:rPr>
                      <m:t>𝟒𝟎</m:t>
                    </m:r>
                    <m:r>
                      <a:rPr lang="en-US" sz="2200" b="1" i="1" smtClean="0">
                        <a:solidFill>
                          <a:srgbClr val="0000FF"/>
                        </a:solidFill>
                        <a:latin typeface="Cambria Math" panose="02040503050406030204" pitchFamily="18" charset="0"/>
                      </a:rPr>
                      <m:t> </m:t>
                    </m:r>
                    <m:r>
                      <a:rPr lang="en-US" sz="2200" b="1" i="1" smtClean="0">
                        <a:solidFill>
                          <a:srgbClr val="0000FF"/>
                        </a:solidFill>
                        <a:latin typeface="Cambria Math" panose="02040503050406030204" pitchFamily="18" charset="0"/>
                      </a:rPr>
                      <m:t>𝒄𝒎</m:t>
                    </m:r>
                  </m:oMath>
                </a14:m>
                <a:r>
                  <a:rPr lang="en-US" sz="2200" b="1" dirty="0">
                    <a:latin typeface="Times New Roman" panose="02020603050405020304" pitchFamily="18" charset="0"/>
                    <a:cs typeface="Times New Roman" panose="02020603050405020304" pitchFamily="18" charset="0"/>
                  </a:rPr>
                  <a:t>)</a:t>
                </a:r>
              </a:p>
              <a:p>
                <a:pPr/>
                <a14:m>
                  <m:oMathPara xmlns:m="http://schemas.openxmlformats.org/officeDocument/2006/math">
                    <m:oMathParaPr>
                      <m:jc m:val="centerGroup"/>
                    </m:oMathParaPr>
                    <m:oMath xmlns:m="http://schemas.openxmlformats.org/officeDocument/2006/math">
                      <m:sSub>
                        <m:sSubPr>
                          <m:ctrlPr>
                            <a:rPr lang="en-US" sz="2200" b="1" i="1" smtClean="0">
                              <a:solidFill>
                                <a:srgbClr val="FF0000"/>
                              </a:solidFill>
                              <a:latin typeface="Cambria Math" panose="02040503050406030204" pitchFamily="18" charset="0"/>
                            </a:rPr>
                          </m:ctrlPr>
                        </m:sSubPr>
                        <m:e>
                          <m:r>
                            <a:rPr lang="en-US" sz="2200" b="1" i="1" smtClean="0">
                              <a:solidFill>
                                <a:srgbClr val="FF0000"/>
                              </a:solidFill>
                              <a:latin typeface="Cambria Math" panose="02040503050406030204" pitchFamily="18" charset="0"/>
                            </a:rPr>
                            <m:t>𝒌</m:t>
                          </m:r>
                        </m:e>
                        <m:sub>
                          <m:r>
                            <a:rPr lang="en-US" sz="2200" b="1" i="1" smtClean="0">
                              <a:solidFill>
                                <a:srgbClr val="FF0000"/>
                              </a:solidFill>
                              <a:latin typeface="Cambria Math" panose="02040503050406030204" pitchFamily="18" charset="0"/>
                            </a:rPr>
                            <m:t>⊥</m:t>
                          </m:r>
                        </m:sub>
                      </m:sSub>
                      <m:sSub>
                        <m:sSubPr>
                          <m:ctrlPr>
                            <a:rPr lang="en-US" sz="2200" b="1" i="1" smtClean="0">
                              <a:solidFill>
                                <a:srgbClr val="FF0000"/>
                              </a:solidFill>
                              <a:latin typeface="Cambria Math" panose="02040503050406030204" pitchFamily="18" charset="0"/>
                            </a:rPr>
                          </m:ctrlPr>
                        </m:sSubPr>
                        <m:e>
                          <m:r>
                            <a:rPr lang="en-US" sz="2200" b="1" i="1" smtClean="0">
                              <a:solidFill>
                                <a:srgbClr val="FF0000"/>
                              </a:solidFill>
                              <a:latin typeface="Cambria Math" panose="02040503050406030204" pitchFamily="18" charset="0"/>
                            </a:rPr>
                            <m:t>𝝆</m:t>
                          </m:r>
                        </m:e>
                        <m:sub>
                          <m:r>
                            <a:rPr lang="en-US" sz="2200" b="1" i="1" smtClean="0">
                              <a:solidFill>
                                <a:srgbClr val="FF0000"/>
                              </a:solidFill>
                              <a:latin typeface="Cambria Math" panose="02040503050406030204" pitchFamily="18" charset="0"/>
                            </a:rPr>
                            <m:t>𝒆</m:t>
                          </m:r>
                        </m:sub>
                      </m:sSub>
                      <m:r>
                        <a:rPr lang="en-US" sz="2200" b="1" i="1" smtClean="0">
                          <a:solidFill>
                            <a:srgbClr val="FF0000"/>
                          </a:solidFill>
                          <a:latin typeface="Cambria Math" panose="02040503050406030204" pitchFamily="18" charset="0"/>
                        </a:rPr>
                        <m:t>≤</m:t>
                      </m:r>
                      <m:r>
                        <a:rPr lang="en-US" sz="2200" b="1" i="1" smtClean="0">
                          <a:solidFill>
                            <a:srgbClr val="FF0000"/>
                          </a:solidFill>
                          <a:latin typeface="Cambria Math" panose="02040503050406030204" pitchFamily="18" charset="0"/>
                        </a:rPr>
                        <m:t>𝟏</m:t>
                      </m:r>
                      <m:r>
                        <a:rPr lang="en-US" sz="2200" b="1" i="1" smtClean="0">
                          <a:solidFill>
                            <a:srgbClr val="FF0000"/>
                          </a:solidFill>
                          <a:latin typeface="Cambria Math" panose="02040503050406030204" pitchFamily="18" charset="0"/>
                        </a:rPr>
                        <m:t>,  </m:t>
                      </m:r>
                      <m:sSub>
                        <m:sSubPr>
                          <m:ctrlPr>
                            <a:rPr lang="en-US" sz="2200" b="1" i="1" smtClean="0">
                              <a:solidFill>
                                <a:srgbClr val="FF0000"/>
                              </a:solidFill>
                              <a:latin typeface="Cambria Math" panose="02040503050406030204" pitchFamily="18" charset="0"/>
                            </a:rPr>
                          </m:ctrlPr>
                        </m:sSubPr>
                        <m:e>
                          <m:r>
                            <a:rPr lang="en-US" sz="2200" b="1" i="1" smtClean="0">
                              <a:solidFill>
                                <a:srgbClr val="FF0000"/>
                              </a:solidFill>
                              <a:latin typeface="Cambria Math" panose="02040503050406030204" pitchFamily="18" charset="0"/>
                            </a:rPr>
                            <m:t>𝒌</m:t>
                          </m:r>
                        </m:e>
                        <m:sub>
                          <m:r>
                            <a:rPr lang="en-US" sz="2200" b="1" i="1" smtClean="0">
                              <a:solidFill>
                                <a:srgbClr val="FF0000"/>
                              </a:solidFill>
                              <a:latin typeface="Cambria Math" panose="02040503050406030204" pitchFamily="18" charset="0"/>
                            </a:rPr>
                            <m:t>⊥</m:t>
                          </m:r>
                        </m:sub>
                      </m:sSub>
                      <m:sSub>
                        <m:sSubPr>
                          <m:ctrlPr>
                            <a:rPr lang="en-US" sz="2200" b="1" i="1" smtClean="0">
                              <a:solidFill>
                                <a:srgbClr val="FF0000"/>
                              </a:solidFill>
                              <a:latin typeface="Cambria Math" panose="02040503050406030204" pitchFamily="18" charset="0"/>
                            </a:rPr>
                          </m:ctrlPr>
                        </m:sSubPr>
                        <m:e>
                          <m:r>
                            <a:rPr lang="en-US" sz="2200" b="1" i="1" smtClean="0">
                              <a:solidFill>
                                <a:srgbClr val="FF0000"/>
                              </a:solidFill>
                              <a:latin typeface="Cambria Math" panose="02040503050406030204" pitchFamily="18" charset="0"/>
                            </a:rPr>
                            <m:t>𝝆</m:t>
                          </m:r>
                        </m:e>
                        <m:sub>
                          <m:r>
                            <a:rPr lang="en-US" sz="2200" b="1" i="1" smtClean="0">
                              <a:solidFill>
                                <a:srgbClr val="FF0000"/>
                              </a:solidFill>
                              <a:latin typeface="Cambria Math" panose="02040503050406030204" pitchFamily="18" charset="0"/>
                            </a:rPr>
                            <m:t>𝒊</m:t>
                          </m:r>
                        </m:sub>
                      </m:sSub>
                      <m:r>
                        <a:rPr lang="en-US" sz="2200" b="1" i="1" smtClean="0">
                          <a:solidFill>
                            <a:srgbClr val="FF0000"/>
                          </a:solidFill>
                          <a:latin typeface="Cambria Math" panose="02040503050406030204" pitchFamily="18" charset="0"/>
                        </a:rPr>
                        <m:t>&gt;</m:t>
                      </m:r>
                      <m:r>
                        <a:rPr lang="en-US" sz="2200" b="1" i="1" smtClean="0">
                          <a:solidFill>
                            <a:srgbClr val="FF0000"/>
                          </a:solidFill>
                          <a:latin typeface="Cambria Math" panose="02040503050406030204" pitchFamily="18" charset="0"/>
                        </a:rPr>
                        <m:t>𝟏</m:t>
                      </m:r>
                    </m:oMath>
                  </m:oMathPara>
                </a14:m>
                <a:endParaRPr lang="en-US" sz="2200" b="1" dirty="0">
                  <a:solidFill>
                    <a:srgbClr val="FF0000"/>
                  </a:solidFill>
                  <a:latin typeface="Times New Roman" panose="02020603050405020304" pitchFamily="18" charset="0"/>
                  <a:cs typeface="Times New Roman" panose="02020603050405020304" pitchFamily="18" charset="0"/>
                </a:endParaRPr>
              </a:p>
              <a:p>
                <a:endParaRPr lang="en-US" sz="2200" b="1" dirty="0">
                  <a:solidFill>
                    <a:srgbClr val="FF0000"/>
                  </a:solidFill>
                  <a:latin typeface="Times New Roman" panose="02020603050405020304" pitchFamily="18" charset="0"/>
                  <a:cs typeface="Times New Roman" panose="02020603050405020304" pitchFamily="18" charset="0"/>
                </a:endParaRPr>
              </a:p>
              <a:p>
                <a:r>
                  <a:rPr lang="en-US" sz="2200" b="1" dirty="0">
                    <a:solidFill>
                      <a:schemeClr val="tx1"/>
                    </a:solidFill>
                    <a:latin typeface="Times New Roman" panose="02020603050405020304" pitchFamily="18" charset="0"/>
                    <a:cs typeface="Times New Roman" panose="02020603050405020304" pitchFamily="18" charset="0"/>
                  </a:rPr>
                  <a:t>3. </a:t>
                </a:r>
                <a:r>
                  <a:rPr lang="en-US" sz="2200" b="1" dirty="0">
                    <a:latin typeface="Times New Roman" panose="02020603050405020304" pitchFamily="18" charset="0"/>
                    <a:cs typeface="Times New Roman" panose="02020603050405020304" pitchFamily="18" charset="0"/>
                  </a:rPr>
                  <a:t>Density and potential fluctuations</a:t>
                </a:r>
              </a:p>
              <a:p>
                <a:pPr/>
                <a14:m>
                  <m:oMathPara xmlns:m="http://schemas.openxmlformats.org/officeDocument/2006/math">
                    <m:oMathParaPr>
                      <m:jc m:val="centerGroup"/>
                    </m:oMathParaPr>
                    <m:oMath xmlns:m="http://schemas.openxmlformats.org/officeDocument/2006/math">
                      <m:acc>
                        <m:accPr>
                          <m:chr m:val="̃"/>
                          <m:ctrlPr>
                            <a:rPr lang="en-US" sz="2200" b="1" i="1" smtClean="0">
                              <a:solidFill>
                                <a:srgbClr val="FF0000"/>
                              </a:solidFill>
                              <a:latin typeface="Cambria Math" panose="02040503050406030204" pitchFamily="18" charset="0"/>
                            </a:rPr>
                          </m:ctrlPr>
                        </m:accPr>
                        <m:e>
                          <m:r>
                            <a:rPr lang="en-US" sz="2200" b="1" i="1" smtClean="0">
                              <a:solidFill>
                                <a:srgbClr val="FF0000"/>
                              </a:solidFill>
                              <a:latin typeface="Cambria Math" panose="02040503050406030204" pitchFamily="18" charset="0"/>
                            </a:rPr>
                            <m:t>𝒏</m:t>
                          </m:r>
                        </m:e>
                      </m:acc>
                      <m:r>
                        <a:rPr lang="en-US" sz="2200" b="1" i="1" dirty="0" smtClean="0">
                          <a:solidFill>
                            <a:srgbClr val="FF0000"/>
                          </a:solidFill>
                          <a:latin typeface="Cambria Math" panose="02040503050406030204" pitchFamily="18" charset="0"/>
                        </a:rPr>
                        <m:t>=−</m:t>
                      </m:r>
                      <m:sSubSup>
                        <m:sSubSupPr>
                          <m:ctrlPr>
                            <a:rPr lang="en-US" sz="2200" b="1" i="1" dirty="0" smtClean="0">
                              <a:solidFill>
                                <a:srgbClr val="FF0000"/>
                              </a:solidFill>
                              <a:latin typeface="Cambria Math" panose="02040503050406030204" pitchFamily="18" charset="0"/>
                            </a:rPr>
                          </m:ctrlPr>
                        </m:sSubSupPr>
                        <m:e>
                          <m:r>
                            <a:rPr lang="en-US" sz="2200" b="1" i="1" dirty="0" smtClean="0">
                              <a:solidFill>
                                <a:srgbClr val="FF0000"/>
                              </a:solidFill>
                              <a:latin typeface="Cambria Math" panose="02040503050406030204" pitchFamily="18" charset="0"/>
                            </a:rPr>
                            <m:t>𝝉</m:t>
                          </m:r>
                        </m:e>
                        <m:sub>
                          <m:r>
                            <a:rPr lang="en-US" sz="2200" b="1" i="1" dirty="0" smtClean="0">
                              <a:solidFill>
                                <a:srgbClr val="FF0000"/>
                              </a:solidFill>
                              <a:latin typeface="Cambria Math" panose="02040503050406030204" pitchFamily="18" charset="0"/>
                            </a:rPr>
                            <m:t>𝒆</m:t>
                          </m:r>
                        </m:sub>
                        <m:sup>
                          <m:r>
                            <a:rPr lang="en-US" sz="2200" b="1" i="1" dirty="0" smtClean="0">
                              <a:solidFill>
                                <a:srgbClr val="FF0000"/>
                              </a:solidFill>
                              <a:latin typeface="Cambria Math" panose="02040503050406030204" pitchFamily="18" charset="0"/>
                            </a:rPr>
                            <m:t>∗</m:t>
                          </m:r>
                        </m:sup>
                      </m:sSubSup>
                      <m:acc>
                        <m:accPr>
                          <m:chr m:val="̃"/>
                          <m:ctrlPr>
                            <a:rPr lang="en-US" sz="2200" b="1" i="1" dirty="0" smtClean="0">
                              <a:solidFill>
                                <a:srgbClr val="FF0000"/>
                              </a:solidFill>
                              <a:latin typeface="Cambria Math" panose="02040503050406030204" pitchFamily="18" charset="0"/>
                            </a:rPr>
                          </m:ctrlPr>
                        </m:accPr>
                        <m:e>
                          <m:r>
                            <a:rPr lang="en-US" sz="2200" b="1" i="1" dirty="0" smtClean="0">
                              <a:solidFill>
                                <a:srgbClr val="FF0000"/>
                              </a:solidFill>
                              <a:latin typeface="Cambria Math" panose="02040503050406030204" pitchFamily="18" charset="0"/>
                            </a:rPr>
                            <m:t>𝝓</m:t>
                          </m:r>
                        </m:e>
                      </m:acc>
                    </m:oMath>
                  </m:oMathPara>
                </a14:m>
                <a:endParaRPr lang="en-US" sz="2200" b="1" dirty="0">
                  <a:latin typeface="Times New Roman" panose="02020603050405020304" pitchFamily="18" charset="0"/>
                  <a:cs typeface="Times New Roman" panose="02020603050405020304" pitchFamily="18" charset="0"/>
                </a:endParaRPr>
              </a:p>
              <a:p>
                <a:endParaRPr lang="en-US" sz="2200" dirty="0">
                  <a:latin typeface="Times New Roman" panose="02020603050405020304" pitchFamily="18" charset="0"/>
                  <a:cs typeface="Times New Roman" panose="02020603050405020304" pitchFamily="18" charset="0"/>
                </a:endParaRPr>
              </a:p>
              <a:p>
                <a:endParaRPr lang="en-US" sz="2200" b="1" dirty="0">
                  <a:latin typeface="Times New Roman" panose="02020603050405020304" pitchFamily="18" charset="0"/>
                  <a:cs typeface="Times New Roman" panose="02020603050405020304" pitchFamily="18" charset="0"/>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76200" y="1197600"/>
                <a:ext cx="4495801" cy="5508000"/>
              </a:xfrm>
              <a:prstGeom prst="rect">
                <a:avLst/>
              </a:prstGeom>
              <a:blipFill>
                <a:blip r:embed="rId3"/>
                <a:stretch>
                  <a:fillRect l="-1764" r="-1085"/>
                </a:stretch>
              </a:blipFill>
              <a:ln>
                <a:noFill/>
              </a:ln>
            </p:spPr>
            <p:txBody>
              <a:bodyPr/>
              <a:lstStyle/>
              <a:p>
                <a:r>
                  <a:rPr lang="en-IN">
                    <a:noFill/>
                  </a:rPr>
                  <a:t> </a:t>
                </a:r>
              </a:p>
            </p:txBody>
          </p:sp>
        </mc:Fallback>
      </mc:AlternateContent>
      <p:sp>
        <p:nvSpPr>
          <p:cNvPr id="9" name="Slide Number Placeholder 8">
            <a:extLst>
              <a:ext uri="{FF2B5EF4-FFF2-40B4-BE49-F238E27FC236}">
                <a16:creationId xmlns:a16="http://schemas.microsoft.com/office/drawing/2014/main" id="{D878CB75-FA7D-4F67-AB86-B7A64BA6045D}"/>
              </a:ext>
            </a:extLst>
          </p:cNvPr>
          <p:cNvSpPr>
            <a:spLocks noGrp="1"/>
          </p:cNvSpPr>
          <p:nvPr>
            <p:ph type="sldNum" sz="quarter" idx="12"/>
          </p:nvPr>
        </p:nvSpPr>
        <p:spPr/>
        <p:txBody>
          <a:bodyPr/>
          <a:lstStyle/>
          <a:p>
            <a:fld id="{B6F15528-21DE-4FAA-801E-634DDDAF4B2B}" type="slidenum">
              <a:rPr lang="en-US" smtClean="0"/>
              <a:pPr/>
              <a:t>25</a:t>
            </a:fld>
            <a:endParaRPr lang="en-US"/>
          </a:p>
        </p:txBody>
      </p:sp>
      <p:pic>
        <p:nvPicPr>
          <p:cNvPr id="10" name="Picture 9">
            <a:extLst>
              <a:ext uri="{FF2B5EF4-FFF2-40B4-BE49-F238E27FC236}">
                <a16:creationId xmlns:a16="http://schemas.microsoft.com/office/drawing/2014/main" id="{4AC4702E-556F-481E-907F-D027FBDE5B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838200" cy="752285"/>
          </a:xfrm>
          <a:prstGeom prst="rect">
            <a:avLst/>
          </a:prstGeom>
        </p:spPr>
      </p:pic>
      <p:sp>
        <p:nvSpPr>
          <p:cNvPr id="7" name="TextBox 6">
            <a:extLst>
              <a:ext uri="{FF2B5EF4-FFF2-40B4-BE49-F238E27FC236}">
                <a16:creationId xmlns:a16="http://schemas.microsoft.com/office/drawing/2014/main" id="{105C7DF7-518E-4C5C-971A-BFA32A4BE0AA}"/>
              </a:ext>
            </a:extLst>
          </p:cNvPr>
          <p:cNvSpPr txBox="1"/>
          <p:nvPr/>
        </p:nvSpPr>
        <p:spPr>
          <a:xfrm>
            <a:off x="9524" y="757535"/>
            <a:ext cx="9144000" cy="461665"/>
          </a:xfrm>
          <a:prstGeom prst="rect">
            <a:avLst/>
          </a:prstGeom>
          <a:noFill/>
        </p:spPr>
        <p:txBody>
          <a:bodyPr wrap="square" rtlCol="0">
            <a:spAutoFit/>
          </a:bodyPr>
          <a:lstStyle/>
          <a:p>
            <a:pPr marL="342900" indent="-342900" algn="ctr">
              <a:buFont typeface="Wingdings" panose="05000000000000000000" pitchFamily="2" charset="2"/>
              <a:buChar char="q"/>
            </a:pPr>
            <a:r>
              <a:rPr lang="en-IN" sz="2400" dirty="0">
                <a:solidFill>
                  <a:srgbClr val="FF0000"/>
                </a:solidFill>
                <a:latin typeface="Times New Roman" pitchFamily="18" charset="0"/>
                <a:cs typeface="Times New Roman" pitchFamily="18" charset="0"/>
              </a:rPr>
              <a:t>Characterization of ETG turbulence</a:t>
            </a:r>
          </a:p>
        </p:txBody>
      </p:sp>
    </p:spTree>
    <p:extLst>
      <p:ext uri="{BB962C8B-B14F-4D97-AF65-F5344CB8AC3E}">
        <p14:creationId xmlns:p14="http://schemas.microsoft.com/office/powerpoint/2010/main" val="26254236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517558CD-66F8-4210-908B-80233CA996E9}"/>
              </a:ext>
            </a:extLst>
          </p:cNvPr>
          <p:cNvSpPr>
            <a:spLocks noChangeArrowheads="1"/>
          </p:cNvSpPr>
          <p:nvPr/>
        </p:nvSpPr>
        <p:spPr bwMode="auto">
          <a:xfrm>
            <a:off x="0" y="0"/>
            <a:ext cx="9144000" cy="733425"/>
          </a:xfrm>
          <a:prstGeom prst="rect">
            <a:avLst/>
          </a:prstGeom>
          <a:gradFill rotWithShape="1">
            <a:gsLst>
              <a:gs pos="0">
                <a:srgbClr val="99CCFF"/>
              </a:gs>
              <a:gs pos="50000">
                <a:schemeClr val="bg1"/>
              </a:gs>
              <a:gs pos="100000">
                <a:srgbClr val="99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200" b="1" dirty="0">
                <a:latin typeface="Times New Roman" panose="02020603050405020304" pitchFamily="18" charset="0"/>
                <a:cs typeface="Times New Roman" panose="02020603050405020304" pitchFamily="18" charset="0"/>
              </a:rPr>
              <a:t>Theoretical Understanding of slab ETG</a:t>
            </a:r>
            <a:endParaRPr lang="en-IN" sz="3200" b="1"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2D140780-BD6D-44E5-8A48-B59439C5F8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838200" cy="752285"/>
          </a:xfrm>
          <a:prstGeom prst="rect">
            <a:avLst/>
          </a:prstGeom>
        </p:spPr>
      </p:pic>
      <p:sp>
        <p:nvSpPr>
          <p:cNvPr id="10" name="Slide Number Placeholder 9">
            <a:extLst>
              <a:ext uri="{FF2B5EF4-FFF2-40B4-BE49-F238E27FC236}">
                <a16:creationId xmlns:a16="http://schemas.microsoft.com/office/drawing/2014/main" id="{1D75F40C-886B-4DA0-8D07-109069DB827B}"/>
              </a:ext>
            </a:extLst>
          </p:cNvPr>
          <p:cNvSpPr>
            <a:spLocks noGrp="1"/>
          </p:cNvSpPr>
          <p:nvPr>
            <p:ph type="sldNum" sz="quarter" idx="12"/>
          </p:nvPr>
        </p:nvSpPr>
        <p:spPr/>
        <p:txBody>
          <a:bodyPr/>
          <a:lstStyle/>
          <a:p>
            <a:fld id="{B6F15528-21DE-4FAA-801E-634DDDAF4B2B}" type="slidenum">
              <a:rPr lang="en-US" smtClean="0"/>
              <a:pPr/>
              <a:t>26</a:t>
            </a:fld>
            <a:endParaRPr lang="en-US"/>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EA0DBA33-66B5-4C51-B1A7-5DD8713A1D48}"/>
                  </a:ext>
                </a:extLst>
              </p:cNvPr>
              <p:cNvSpPr txBox="1"/>
              <p:nvPr/>
            </p:nvSpPr>
            <p:spPr>
              <a:xfrm>
                <a:off x="4572000" y="1066800"/>
                <a:ext cx="4495800" cy="213391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buFont typeface="Wingdings" panose="05000000000000000000" pitchFamily="2" charset="2"/>
                  <a:buChar char="q"/>
                </a:pPr>
                <a:r>
                  <a:rPr lang="en-IN" sz="2200" dirty="0"/>
                  <a:t>Ion dynamics</a:t>
                </a:r>
              </a:p>
              <a:p>
                <a:r>
                  <a:rPr lang="en-IN" dirty="0"/>
                  <a:t>Continuity Equation</a:t>
                </a:r>
              </a:p>
              <a:p>
                <a:pPr/>
                <a14:m>
                  <m:oMathPara xmlns:m="http://schemas.openxmlformats.org/officeDocument/2006/math">
                    <m:oMathParaPr>
                      <m:jc m:val="centerGroup"/>
                    </m:oMathParaPr>
                    <m:oMath xmlns:m="http://schemas.openxmlformats.org/officeDocument/2006/math">
                      <m:f>
                        <m:fPr>
                          <m:ctrlPr>
                            <a:rPr lang="en-IN" b="0" i="1" smtClean="0">
                              <a:latin typeface="Cambria Math" panose="02040503050406030204" pitchFamily="18" charset="0"/>
                            </a:rPr>
                          </m:ctrlPr>
                        </m:fPr>
                        <m:num>
                          <m:r>
                            <a:rPr lang="en-IN" b="0" i="1" smtClean="0">
                              <a:latin typeface="Cambria Math" panose="02040503050406030204" pitchFamily="18" charset="0"/>
                            </a:rPr>
                            <m:t>𝜕</m:t>
                          </m:r>
                          <m:sSub>
                            <m:sSubPr>
                              <m:ctrlPr>
                                <a:rPr lang="en-IN" b="0" i="1" smtClean="0">
                                  <a:latin typeface="Cambria Math" panose="02040503050406030204" pitchFamily="18" charset="0"/>
                                </a:rPr>
                              </m:ctrlPr>
                            </m:sSubPr>
                            <m:e>
                              <m:r>
                                <a:rPr lang="en-IN" b="0" i="1" smtClean="0">
                                  <a:latin typeface="Cambria Math" panose="02040503050406030204" pitchFamily="18" charset="0"/>
                                </a:rPr>
                                <m:t>𝑛</m:t>
                              </m:r>
                            </m:e>
                            <m:sub>
                              <m:r>
                                <a:rPr lang="en-IN" b="0" i="1" smtClean="0">
                                  <a:latin typeface="Cambria Math" panose="02040503050406030204" pitchFamily="18" charset="0"/>
                                </a:rPr>
                                <m:t>𝑖</m:t>
                              </m:r>
                            </m:sub>
                          </m:sSub>
                        </m:num>
                        <m:den>
                          <m:r>
                            <a:rPr lang="en-IN" b="0" i="1" smtClean="0">
                              <a:latin typeface="Cambria Math" panose="02040503050406030204" pitchFamily="18" charset="0"/>
                            </a:rPr>
                            <m:t>𝜕</m:t>
                          </m:r>
                          <m:r>
                            <a:rPr lang="en-IN" b="0" i="1" smtClean="0">
                              <a:latin typeface="Cambria Math" panose="02040503050406030204" pitchFamily="18" charset="0"/>
                            </a:rPr>
                            <m:t>𝑡</m:t>
                          </m:r>
                        </m:den>
                      </m:f>
                      <m:r>
                        <a:rPr lang="en-IN" b="0" i="1" smtClean="0">
                          <a:latin typeface="Cambria Math" panose="02040503050406030204" pitchFamily="18" charset="0"/>
                        </a:rPr>
                        <m:t>+</m:t>
                      </m:r>
                      <m:r>
                        <a:rPr lang="en-IN" b="0" i="0" smtClean="0">
                          <a:latin typeface="Cambria Math" panose="02040503050406030204" pitchFamily="18" charset="0"/>
                        </a:rPr>
                        <m:t>𝛻</m:t>
                      </m:r>
                      <m:r>
                        <a:rPr lang="en-IN" b="0" i="1" smtClean="0">
                          <a:latin typeface="Cambria Math" panose="02040503050406030204" pitchFamily="18" charset="0"/>
                        </a:rPr>
                        <m:t>.</m:t>
                      </m:r>
                      <m:d>
                        <m:dPr>
                          <m:ctrlPr>
                            <a:rPr lang="en-IN" b="0" i="1" smtClean="0">
                              <a:latin typeface="Cambria Math" panose="02040503050406030204" pitchFamily="18" charset="0"/>
                            </a:rPr>
                          </m:ctrlPr>
                        </m:dPr>
                        <m:e>
                          <m:sSub>
                            <m:sSubPr>
                              <m:ctrlPr>
                                <a:rPr lang="en-IN" b="0" i="1" smtClean="0">
                                  <a:latin typeface="Cambria Math" panose="02040503050406030204" pitchFamily="18" charset="0"/>
                                </a:rPr>
                              </m:ctrlPr>
                            </m:sSubPr>
                            <m:e>
                              <m:r>
                                <a:rPr lang="en-IN" b="0" i="1" smtClean="0">
                                  <a:latin typeface="Cambria Math" panose="02040503050406030204" pitchFamily="18" charset="0"/>
                                </a:rPr>
                                <m:t>𝑛</m:t>
                              </m:r>
                            </m:e>
                            <m:sub>
                              <m:r>
                                <a:rPr lang="en-IN" b="0" i="1" smtClean="0">
                                  <a:latin typeface="Cambria Math" panose="02040503050406030204" pitchFamily="18" charset="0"/>
                                </a:rPr>
                                <m:t>𝑖</m:t>
                              </m:r>
                            </m:sub>
                          </m:sSub>
                          <m:sSub>
                            <m:sSubPr>
                              <m:ctrlPr>
                                <a:rPr lang="en-IN" b="0" i="1" smtClean="0">
                                  <a:latin typeface="Cambria Math" panose="02040503050406030204" pitchFamily="18" charset="0"/>
                                </a:rPr>
                              </m:ctrlPr>
                            </m:sSubPr>
                            <m:e>
                              <m:r>
                                <a:rPr lang="en-IN" b="0" i="1" smtClean="0">
                                  <a:latin typeface="Cambria Math" panose="02040503050406030204" pitchFamily="18" charset="0"/>
                                </a:rPr>
                                <m:t>𝑣</m:t>
                              </m:r>
                            </m:e>
                            <m:sub>
                              <m:r>
                                <a:rPr lang="en-IN" b="0" i="1" smtClean="0">
                                  <a:latin typeface="Cambria Math" panose="02040503050406030204" pitchFamily="18" charset="0"/>
                                </a:rPr>
                                <m:t>𝑖</m:t>
                              </m:r>
                              <m:r>
                                <a:rPr lang="en-IN" b="0" i="1" smtClean="0">
                                  <a:latin typeface="Cambria Math" panose="02040503050406030204" pitchFamily="18" charset="0"/>
                                </a:rPr>
                                <m:t>⊥</m:t>
                              </m:r>
                            </m:sub>
                          </m:sSub>
                        </m:e>
                      </m:d>
                      <m:r>
                        <a:rPr lang="en-IN" b="0" i="1" smtClean="0">
                          <a:latin typeface="Cambria Math" panose="02040503050406030204" pitchFamily="18" charset="0"/>
                        </a:rPr>
                        <m:t>=0</m:t>
                      </m:r>
                    </m:oMath>
                  </m:oMathPara>
                </a14:m>
                <a:endParaRPr lang="en-IN" dirty="0"/>
              </a:p>
              <a:p>
                <a:r>
                  <a:rPr lang="en-IN" dirty="0"/>
                  <a:t>Momentum Equation</a:t>
                </a:r>
              </a:p>
              <a:p>
                <a:pPr/>
                <a14:m>
                  <m:oMathPara xmlns:m="http://schemas.openxmlformats.org/officeDocument/2006/math">
                    <m:oMathParaPr>
                      <m:jc m:val="centerGroup"/>
                    </m:oMathParaPr>
                    <m:oMath xmlns:m="http://schemas.openxmlformats.org/officeDocument/2006/math">
                      <m:sSub>
                        <m:sSubPr>
                          <m:ctrlPr>
                            <a:rPr lang="en-IN" b="0" i="1" smtClean="0">
                              <a:latin typeface="Cambria Math" panose="02040503050406030204" pitchFamily="18" charset="0"/>
                            </a:rPr>
                          </m:ctrlPr>
                        </m:sSubPr>
                        <m:e>
                          <m:r>
                            <a:rPr lang="en-IN" b="0" i="1" smtClean="0">
                              <a:latin typeface="Cambria Math" panose="02040503050406030204" pitchFamily="18" charset="0"/>
                            </a:rPr>
                            <m:t>𝑚</m:t>
                          </m:r>
                        </m:e>
                        <m:sub>
                          <m:r>
                            <a:rPr lang="en-IN" b="0" i="1" smtClean="0">
                              <a:latin typeface="Cambria Math" panose="02040503050406030204" pitchFamily="18" charset="0"/>
                            </a:rPr>
                            <m:t>𝑖</m:t>
                          </m:r>
                        </m:sub>
                      </m:sSub>
                      <m:sSub>
                        <m:sSubPr>
                          <m:ctrlPr>
                            <a:rPr lang="en-IN" b="0" i="1" smtClean="0">
                              <a:latin typeface="Cambria Math" panose="02040503050406030204" pitchFamily="18" charset="0"/>
                            </a:rPr>
                          </m:ctrlPr>
                        </m:sSubPr>
                        <m:e>
                          <m:r>
                            <a:rPr lang="en-IN" b="0" i="1" smtClean="0">
                              <a:latin typeface="Cambria Math" panose="02040503050406030204" pitchFamily="18" charset="0"/>
                            </a:rPr>
                            <m:t>𝑛</m:t>
                          </m:r>
                        </m:e>
                        <m:sub>
                          <m:r>
                            <a:rPr lang="en-IN" b="0" i="1" smtClean="0">
                              <a:latin typeface="Cambria Math" panose="02040503050406030204" pitchFamily="18" charset="0"/>
                            </a:rPr>
                            <m:t>𝑖</m:t>
                          </m:r>
                        </m:sub>
                      </m:sSub>
                      <m:d>
                        <m:dPr>
                          <m:ctrlPr>
                            <a:rPr lang="en-IN" b="0" i="1" smtClean="0">
                              <a:latin typeface="Cambria Math" panose="02040503050406030204" pitchFamily="18" charset="0"/>
                            </a:rPr>
                          </m:ctrlPr>
                        </m:dPr>
                        <m:e>
                          <m:f>
                            <m:fPr>
                              <m:ctrlPr>
                                <a:rPr lang="en-IN" b="0" i="1" smtClean="0">
                                  <a:latin typeface="Cambria Math" panose="02040503050406030204" pitchFamily="18" charset="0"/>
                                </a:rPr>
                              </m:ctrlPr>
                            </m:fPr>
                            <m:num>
                              <m:r>
                                <a:rPr lang="en-IN" b="0" i="1" smtClean="0">
                                  <a:latin typeface="Cambria Math" panose="02040503050406030204" pitchFamily="18" charset="0"/>
                                </a:rPr>
                                <m:t>𝜕</m:t>
                              </m:r>
                              <m:sSub>
                                <m:sSubPr>
                                  <m:ctrlPr>
                                    <a:rPr lang="en-IN" b="0" i="1" smtClean="0">
                                      <a:latin typeface="Cambria Math" panose="02040503050406030204" pitchFamily="18" charset="0"/>
                                    </a:rPr>
                                  </m:ctrlPr>
                                </m:sSubPr>
                                <m:e>
                                  <m:r>
                                    <a:rPr lang="en-IN" b="0" i="1" smtClean="0">
                                      <a:latin typeface="Cambria Math" panose="02040503050406030204" pitchFamily="18" charset="0"/>
                                    </a:rPr>
                                    <m:t>𝑣</m:t>
                                  </m:r>
                                </m:e>
                                <m:sub>
                                  <m:r>
                                    <a:rPr lang="en-IN" b="0" i="1" smtClean="0">
                                      <a:latin typeface="Cambria Math" panose="02040503050406030204" pitchFamily="18" charset="0"/>
                                    </a:rPr>
                                    <m:t>𝑖</m:t>
                                  </m:r>
                                </m:sub>
                              </m:sSub>
                            </m:num>
                            <m:den>
                              <m:r>
                                <a:rPr lang="en-IN" b="0" i="1" smtClean="0">
                                  <a:latin typeface="Cambria Math" panose="02040503050406030204" pitchFamily="18" charset="0"/>
                                </a:rPr>
                                <m:t>𝜕</m:t>
                              </m:r>
                              <m:r>
                                <a:rPr lang="en-IN" b="0" i="1" smtClean="0">
                                  <a:latin typeface="Cambria Math" panose="02040503050406030204" pitchFamily="18" charset="0"/>
                                </a:rPr>
                                <m:t>𝑡</m:t>
                              </m:r>
                            </m:den>
                          </m:f>
                          <m:r>
                            <a:rPr lang="en-IN" b="0" i="1" smtClean="0">
                              <a:latin typeface="Cambria Math" panose="02040503050406030204" pitchFamily="18" charset="0"/>
                            </a:rPr>
                            <m:t>+</m:t>
                          </m:r>
                          <m:sSub>
                            <m:sSubPr>
                              <m:ctrlPr>
                                <a:rPr lang="en-IN" b="0" i="1" smtClean="0">
                                  <a:latin typeface="Cambria Math" panose="02040503050406030204" pitchFamily="18" charset="0"/>
                                </a:rPr>
                              </m:ctrlPr>
                            </m:sSubPr>
                            <m:e>
                              <m:r>
                                <a:rPr lang="en-IN" b="0" i="1" smtClean="0">
                                  <a:latin typeface="Cambria Math" panose="02040503050406030204" pitchFamily="18" charset="0"/>
                                </a:rPr>
                                <m:t>𝑣</m:t>
                              </m:r>
                            </m:e>
                            <m:sub>
                              <m:r>
                                <a:rPr lang="en-IN" b="0" i="1" smtClean="0">
                                  <a:latin typeface="Cambria Math" panose="02040503050406030204" pitchFamily="18" charset="0"/>
                                </a:rPr>
                                <m:t>𝑖</m:t>
                              </m:r>
                            </m:sub>
                          </m:sSub>
                          <m:r>
                            <a:rPr lang="en-IN" b="0" i="1" smtClean="0">
                              <a:latin typeface="Cambria Math" panose="02040503050406030204" pitchFamily="18" charset="0"/>
                            </a:rPr>
                            <m:t>. </m:t>
                          </m:r>
                          <m:r>
                            <a:rPr lang="en-IN" b="0" i="0" smtClean="0">
                              <a:latin typeface="Cambria Math" panose="02040503050406030204" pitchFamily="18" charset="0"/>
                            </a:rPr>
                            <m:t>𝛻</m:t>
                          </m:r>
                          <m:sSub>
                            <m:sSubPr>
                              <m:ctrlPr>
                                <a:rPr lang="en-IN" b="0" i="1" smtClean="0">
                                  <a:latin typeface="Cambria Math" panose="02040503050406030204" pitchFamily="18" charset="0"/>
                                </a:rPr>
                              </m:ctrlPr>
                            </m:sSubPr>
                            <m:e>
                              <m:r>
                                <a:rPr lang="en-IN" b="0" i="1" smtClean="0">
                                  <a:latin typeface="Cambria Math" panose="02040503050406030204" pitchFamily="18" charset="0"/>
                                </a:rPr>
                                <m:t>𝑣</m:t>
                              </m:r>
                            </m:e>
                            <m:sub>
                              <m:r>
                                <a:rPr lang="en-IN" b="0" i="1" smtClean="0">
                                  <a:latin typeface="Cambria Math" panose="02040503050406030204" pitchFamily="18" charset="0"/>
                                </a:rPr>
                                <m:t>𝑖</m:t>
                              </m:r>
                            </m:sub>
                          </m:sSub>
                        </m:e>
                      </m:d>
                      <m:r>
                        <a:rPr lang="en-IN" b="0" i="1" smtClean="0">
                          <a:latin typeface="Cambria Math" panose="02040503050406030204" pitchFamily="18" charset="0"/>
                        </a:rPr>
                        <m:t>=−</m:t>
                      </m:r>
                      <m:r>
                        <a:rPr lang="en-IN" b="0" i="1" smtClean="0">
                          <a:latin typeface="Cambria Math" panose="02040503050406030204" pitchFamily="18" charset="0"/>
                        </a:rPr>
                        <m:t>𝑒</m:t>
                      </m:r>
                      <m:sSub>
                        <m:sSubPr>
                          <m:ctrlPr>
                            <a:rPr lang="en-IN" b="0" i="1" smtClean="0">
                              <a:latin typeface="Cambria Math" panose="02040503050406030204" pitchFamily="18" charset="0"/>
                            </a:rPr>
                          </m:ctrlPr>
                        </m:sSubPr>
                        <m:e>
                          <m:r>
                            <a:rPr lang="en-IN" b="0" i="1" smtClean="0">
                              <a:latin typeface="Cambria Math" panose="02040503050406030204" pitchFamily="18" charset="0"/>
                            </a:rPr>
                            <m:t>𝑛</m:t>
                          </m:r>
                        </m:e>
                        <m:sub>
                          <m:r>
                            <a:rPr lang="en-IN" b="0" i="1" smtClean="0">
                              <a:latin typeface="Cambria Math" panose="02040503050406030204" pitchFamily="18" charset="0"/>
                            </a:rPr>
                            <m:t>𝑖</m:t>
                          </m:r>
                        </m:sub>
                      </m:sSub>
                      <m:sSub>
                        <m:sSubPr>
                          <m:ctrlPr>
                            <a:rPr lang="en-IN" b="0" i="1" smtClean="0">
                              <a:latin typeface="Cambria Math" panose="02040503050406030204" pitchFamily="18" charset="0"/>
                            </a:rPr>
                          </m:ctrlPr>
                        </m:sSubPr>
                        <m:e>
                          <m:r>
                            <a:rPr lang="en-IN" b="0" i="0" smtClean="0">
                              <a:latin typeface="Cambria Math" panose="02040503050406030204" pitchFamily="18" charset="0"/>
                            </a:rPr>
                            <m:t>𝛻</m:t>
                          </m:r>
                        </m:e>
                        <m:sub>
                          <m:r>
                            <a:rPr lang="en-IN" b="0" i="1" smtClean="0">
                              <a:latin typeface="Cambria Math" panose="02040503050406030204" pitchFamily="18" charset="0"/>
                            </a:rPr>
                            <m:t>⊥</m:t>
                          </m:r>
                        </m:sub>
                      </m:sSub>
                      <m:r>
                        <a:rPr lang="en-IN" b="0" i="1" smtClean="0">
                          <a:latin typeface="Cambria Math" panose="02040503050406030204" pitchFamily="18" charset="0"/>
                        </a:rPr>
                        <m:t>𝜙</m:t>
                      </m:r>
                      <m:r>
                        <a:rPr lang="en-IN" b="0" i="1" smtClean="0">
                          <a:latin typeface="Cambria Math" panose="02040503050406030204" pitchFamily="18" charset="0"/>
                        </a:rPr>
                        <m:t>−</m:t>
                      </m:r>
                      <m:sSub>
                        <m:sSubPr>
                          <m:ctrlPr>
                            <a:rPr lang="en-IN" b="0" i="1" smtClean="0">
                              <a:latin typeface="Cambria Math" panose="02040503050406030204" pitchFamily="18" charset="0"/>
                            </a:rPr>
                          </m:ctrlPr>
                        </m:sSubPr>
                        <m:e>
                          <m:r>
                            <a:rPr lang="en-IN" b="0" i="1" smtClean="0">
                              <a:latin typeface="Cambria Math" panose="02040503050406030204" pitchFamily="18" charset="0"/>
                            </a:rPr>
                            <m:t>𝑇</m:t>
                          </m:r>
                        </m:e>
                        <m:sub>
                          <m:r>
                            <a:rPr lang="en-IN" b="0" i="1" smtClean="0">
                              <a:latin typeface="Cambria Math" panose="02040503050406030204" pitchFamily="18" charset="0"/>
                            </a:rPr>
                            <m:t>𝑖</m:t>
                          </m:r>
                        </m:sub>
                      </m:sSub>
                      <m:sSub>
                        <m:sSubPr>
                          <m:ctrlPr>
                            <a:rPr lang="en-IN" b="0" i="1" smtClean="0">
                              <a:latin typeface="Cambria Math" panose="02040503050406030204" pitchFamily="18" charset="0"/>
                            </a:rPr>
                          </m:ctrlPr>
                        </m:sSubPr>
                        <m:e>
                          <m:r>
                            <a:rPr lang="en-IN" b="0" i="0" smtClean="0">
                              <a:latin typeface="Cambria Math" panose="02040503050406030204" pitchFamily="18" charset="0"/>
                            </a:rPr>
                            <m:t>𝛻</m:t>
                          </m:r>
                        </m:e>
                        <m:sub>
                          <m:r>
                            <a:rPr lang="en-IN" b="0" i="1" smtClean="0">
                              <a:latin typeface="Cambria Math" panose="02040503050406030204" pitchFamily="18" charset="0"/>
                            </a:rPr>
                            <m:t>⊥</m:t>
                          </m:r>
                        </m:sub>
                      </m:sSub>
                      <m:sSub>
                        <m:sSubPr>
                          <m:ctrlPr>
                            <a:rPr lang="en-IN" b="0" i="1" smtClean="0">
                              <a:latin typeface="Cambria Math" panose="02040503050406030204" pitchFamily="18" charset="0"/>
                            </a:rPr>
                          </m:ctrlPr>
                        </m:sSubPr>
                        <m:e>
                          <m:r>
                            <a:rPr lang="en-IN" b="0" i="1" smtClean="0">
                              <a:latin typeface="Cambria Math" panose="02040503050406030204" pitchFamily="18" charset="0"/>
                            </a:rPr>
                            <m:t>𝑛</m:t>
                          </m:r>
                        </m:e>
                        <m:sub>
                          <m:r>
                            <a:rPr lang="en-IN" b="0" i="1" smtClean="0">
                              <a:latin typeface="Cambria Math" panose="02040503050406030204" pitchFamily="18" charset="0"/>
                            </a:rPr>
                            <m:t>𝑖</m:t>
                          </m:r>
                        </m:sub>
                      </m:sSub>
                    </m:oMath>
                  </m:oMathPara>
                </a14:m>
                <a:endParaRPr lang="en-IN" dirty="0"/>
              </a:p>
            </p:txBody>
          </p:sp>
        </mc:Choice>
        <mc:Fallback xmlns="">
          <p:sp>
            <p:nvSpPr>
              <p:cNvPr id="3" name="TextBox 2">
                <a:extLst>
                  <a:ext uri="{FF2B5EF4-FFF2-40B4-BE49-F238E27FC236}">
                    <a16:creationId xmlns:a16="http://schemas.microsoft.com/office/drawing/2014/main" id="{EA0DBA33-66B5-4C51-B1A7-5DD8713A1D48}"/>
                  </a:ext>
                </a:extLst>
              </p:cNvPr>
              <p:cNvSpPr txBox="1">
                <a:spLocks noRot="1" noChangeAspect="1" noMove="1" noResize="1" noEditPoints="1" noAdjustHandles="1" noChangeArrowheads="1" noChangeShapeType="1" noTextEdit="1"/>
              </p:cNvSpPr>
              <p:nvPr/>
            </p:nvSpPr>
            <p:spPr>
              <a:xfrm>
                <a:off x="4572000" y="1066800"/>
                <a:ext cx="4495800" cy="2133918"/>
              </a:xfrm>
              <a:prstGeom prst="rect">
                <a:avLst/>
              </a:prstGeom>
              <a:blipFill>
                <a:blip r:embed="rId3"/>
                <a:stretch>
                  <a:fillRect l="-1213" t="-1412"/>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78560D0-3CB2-4EAD-A151-8690C309BE04}"/>
                  </a:ext>
                </a:extLst>
              </p:cNvPr>
              <p:cNvSpPr txBox="1"/>
              <p:nvPr/>
            </p:nvSpPr>
            <p:spPr>
              <a:xfrm>
                <a:off x="76200" y="882420"/>
                <a:ext cx="4495800" cy="490878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buFont typeface="Wingdings" panose="05000000000000000000" pitchFamily="2" charset="2"/>
                  <a:buChar char="q"/>
                </a:pPr>
                <a:r>
                  <a:rPr lang="en-IN" sz="2200" dirty="0"/>
                  <a:t>Electron Dynamics</a:t>
                </a:r>
              </a:p>
              <a:p>
                <a:r>
                  <a:rPr lang="en-IN" dirty="0"/>
                  <a:t>Continuity Equation</a:t>
                </a:r>
              </a:p>
              <a:p>
                <a:pPr/>
                <a14:m>
                  <m:oMathPara xmlns:m="http://schemas.openxmlformats.org/officeDocument/2006/math">
                    <m:oMathParaPr>
                      <m:jc m:val="centerGroup"/>
                    </m:oMathParaPr>
                    <m:oMath xmlns:m="http://schemas.openxmlformats.org/officeDocument/2006/math">
                      <m:f>
                        <m:fPr>
                          <m:ctrlPr>
                            <a:rPr lang="en-IN" b="0" i="1" smtClean="0">
                              <a:latin typeface="Cambria Math" panose="02040503050406030204" pitchFamily="18" charset="0"/>
                            </a:rPr>
                          </m:ctrlPr>
                        </m:fPr>
                        <m:num>
                          <m:r>
                            <a:rPr lang="en-IN" b="0" i="1" smtClean="0">
                              <a:latin typeface="Cambria Math" panose="02040503050406030204" pitchFamily="18" charset="0"/>
                            </a:rPr>
                            <m:t>𝜕</m:t>
                          </m:r>
                          <m:sSub>
                            <m:sSubPr>
                              <m:ctrlPr>
                                <a:rPr lang="en-IN" b="0" i="1" smtClean="0">
                                  <a:latin typeface="Cambria Math" panose="02040503050406030204" pitchFamily="18" charset="0"/>
                                </a:rPr>
                              </m:ctrlPr>
                            </m:sSubPr>
                            <m:e>
                              <m:r>
                                <a:rPr lang="en-IN" b="0" i="1" smtClean="0">
                                  <a:latin typeface="Cambria Math" panose="02040503050406030204" pitchFamily="18" charset="0"/>
                                </a:rPr>
                                <m:t>𝑛</m:t>
                              </m:r>
                            </m:e>
                            <m:sub>
                              <m:r>
                                <a:rPr lang="en-IN" b="0" i="1" smtClean="0">
                                  <a:latin typeface="Cambria Math" panose="02040503050406030204" pitchFamily="18" charset="0"/>
                                </a:rPr>
                                <m:t>𝑒</m:t>
                              </m:r>
                            </m:sub>
                          </m:sSub>
                        </m:num>
                        <m:den>
                          <m:r>
                            <a:rPr lang="en-IN" b="0" i="1" smtClean="0">
                              <a:latin typeface="Cambria Math" panose="02040503050406030204" pitchFamily="18" charset="0"/>
                            </a:rPr>
                            <m:t>𝜕</m:t>
                          </m:r>
                          <m:r>
                            <a:rPr lang="en-IN" b="0" i="1" smtClean="0">
                              <a:latin typeface="Cambria Math" panose="02040503050406030204" pitchFamily="18" charset="0"/>
                            </a:rPr>
                            <m:t>𝑡</m:t>
                          </m:r>
                        </m:den>
                      </m:f>
                      <m:r>
                        <a:rPr lang="en-IN" b="0" i="1" smtClean="0">
                          <a:latin typeface="Cambria Math" panose="02040503050406030204" pitchFamily="18" charset="0"/>
                        </a:rPr>
                        <m:t>+</m:t>
                      </m:r>
                      <m:r>
                        <a:rPr lang="en-IN" b="0" i="0" smtClean="0">
                          <a:latin typeface="Cambria Math" panose="02040503050406030204" pitchFamily="18" charset="0"/>
                        </a:rPr>
                        <m:t>𝛻</m:t>
                      </m:r>
                      <m:r>
                        <a:rPr lang="en-IN" b="0" i="1" smtClean="0">
                          <a:latin typeface="Cambria Math" panose="02040503050406030204" pitchFamily="18" charset="0"/>
                        </a:rPr>
                        <m:t>.</m:t>
                      </m:r>
                      <m:d>
                        <m:dPr>
                          <m:ctrlPr>
                            <a:rPr lang="en-IN" b="0" i="1" smtClean="0">
                              <a:latin typeface="Cambria Math" panose="02040503050406030204" pitchFamily="18" charset="0"/>
                            </a:rPr>
                          </m:ctrlPr>
                        </m:dPr>
                        <m:e>
                          <m:sSub>
                            <m:sSubPr>
                              <m:ctrlPr>
                                <a:rPr lang="en-IN" b="0" i="1" smtClean="0">
                                  <a:latin typeface="Cambria Math" panose="02040503050406030204" pitchFamily="18" charset="0"/>
                                </a:rPr>
                              </m:ctrlPr>
                            </m:sSubPr>
                            <m:e>
                              <m:r>
                                <a:rPr lang="en-IN" b="0" i="1" smtClean="0">
                                  <a:latin typeface="Cambria Math" panose="02040503050406030204" pitchFamily="18" charset="0"/>
                                </a:rPr>
                                <m:t>𝑛</m:t>
                              </m:r>
                            </m:e>
                            <m:sub>
                              <m:r>
                                <a:rPr lang="en-IN" b="0" i="1" smtClean="0">
                                  <a:latin typeface="Cambria Math" panose="02040503050406030204" pitchFamily="18" charset="0"/>
                                </a:rPr>
                                <m:t>𝑒</m:t>
                              </m:r>
                            </m:sub>
                          </m:sSub>
                          <m:sSub>
                            <m:sSubPr>
                              <m:ctrlPr>
                                <a:rPr lang="en-IN" b="0" i="1" smtClean="0">
                                  <a:latin typeface="Cambria Math" panose="02040503050406030204" pitchFamily="18" charset="0"/>
                                </a:rPr>
                              </m:ctrlPr>
                            </m:sSubPr>
                            <m:e>
                              <m:r>
                                <a:rPr lang="en-IN" b="0" i="1" smtClean="0">
                                  <a:latin typeface="Cambria Math" panose="02040503050406030204" pitchFamily="18" charset="0"/>
                                </a:rPr>
                                <m:t>𝑣</m:t>
                              </m:r>
                            </m:e>
                            <m:sub>
                              <m:r>
                                <a:rPr lang="en-IN" b="0" i="1" smtClean="0">
                                  <a:latin typeface="Cambria Math" panose="02040503050406030204" pitchFamily="18" charset="0"/>
                                </a:rPr>
                                <m:t>𝑒</m:t>
                              </m:r>
                              <m:r>
                                <a:rPr lang="en-IN" b="0" i="1" smtClean="0">
                                  <a:latin typeface="Cambria Math" panose="02040503050406030204" pitchFamily="18" charset="0"/>
                                </a:rPr>
                                <m:t>⊥</m:t>
                              </m:r>
                            </m:sub>
                          </m:sSub>
                        </m:e>
                      </m:d>
                      <m:r>
                        <a:rPr lang="en-IN" b="0" i="1" smtClean="0">
                          <a:latin typeface="Cambria Math" panose="02040503050406030204" pitchFamily="18" charset="0"/>
                        </a:rPr>
                        <m:t>+</m:t>
                      </m:r>
                      <m:sSub>
                        <m:sSubPr>
                          <m:ctrlPr>
                            <a:rPr lang="en-IN" b="0" i="1" smtClean="0">
                              <a:latin typeface="Cambria Math" panose="02040503050406030204" pitchFamily="18" charset="0"/>
                            </a:rPr>
                          </m:ctrlPr>
                        </m:sSubPr>
                        <m:e>
                          <m:r>
                            <a:rPr lang="en-IN" b="0" i="0" smtClean="0">
                              <a:latin typeface="Cambria Math" panose="02040503050406030204" pitchFamily="18" charset="0"/>
                            </a:rPr>
                            <m:t>𝛻</m:t>
                          </m:r>
                        </m:e>
                        <m:sub>
                          <m:r>
                            <a:rPr lang="en-IN" b="0" i="1" smtClean="0">
                              <a:latin typeface="Cambria Math" panose="02040503050406030204" pitchFamily="18" charset="0"/>
                            </a:rPr>
                            <m:t>⊥</m:t>
                          </m:r>
                        </m:sub>
                      </m:sSub>
                      <m:r>
                        <a:rPr lang="en-IN" b="0" i="1" smtClean="0">
                          <a:latin typeface="Cambria Math" panose="02040503050406030204" pitchFamily="18" charset="0"/>
                        </a:rPr>
                        <m:t>(</m:t>
                      </m:r>
                      <m:sSub>
                        <m:sSubPr>
                          <m:ctrlPr>
                            <a:rPr lang="en-IN" b="0" i="1" smtClean="0">
                              <a:latin typeface="Cambria Math" panose="02040503050406030204" pitchFamily="18" charset="0"/>
                            </a:rPr>
                          </m:ctrlPr>
                        </m:sSubPr>
                        <m:e>
                          <m:r>
                            <a:rPr lang="en-IN" b="0" i="1" smtClean="0">
                              <a:latin typeface="Cambria Math" panose="02040503050406030204" pitchFamily="18" charset="0"/>
                            </a:rPr>
                            <m:t>𝑛</m:t>
                          </m:r>
                        </m:e>
                        <m:sub>
                          <m:r>
                            <a:rPr lang="en-IN" b="0" i="1" smtClean="0">
                              <a:latin typeface="Cambria Math" panose="02040503050406030204" pitchFamily="18" charset="0"/>
                            </a:rPr>
                            <m:t>𝑒</m:t>
                          </m:r>
                        </m:sub>
                      </m:sSub>
                      <m:sSub>
                        <m:sSubPr>
                          <m:ctrlPr>
                            <a:rPr lang="en-IN" b="0" i="1" smtClean="0">
                              <a:latin typeface="Cambria Math" panose="02040503050406030204" pitchFamily="18" charset="0"/>
                            </a:rPr>
                          </m:ctrlPr>
                        </m:sSubPr>
                        <m:e>
                          <m:r>
                            <a:rPr lang="en-IN" b="0" i="1" smtClean="0">
                              <a:latin typeface="Cambria Math" panose="02040503050406030204" pitchFamily="18" charset="0"/>
                            </a:rPr>
                            <m:t>𝑣</m:t>
                          </m:r>
                        </m:e>
                        <m:sub>
                          <m:r>
                            <a:rPr lang="en-IN" b="0" i="1" smtClean="0">
                              <a:latin typeface="Cambria Math" panose="02040503050406030204" pitchFamily="18" charset="0"/>
                            </a:rPr>
                            <m:t>𝑒𝑧</m:t>
                          </m:r>
                        </m:sub>
                      </m:sSub>
                      <m:r>
                        <a:rPr lang="en-IN" b="0" i="1" smtClean="0">
                          <a:latin typeface="Cambria Math" panose="02040503050406030204" pitchFamily="18" charset="0"/>
                        </a:rPr>
                        <m:t>)=0</m:t>
                      </m:r>
                    </m:oMath>
                  </m:oMathPara>
                </a14:m>
                <a:endParaRPr lang="en-IN" dirty="0"/>
              </a:p>
              <a:p>
                <a:r>
                  <a:rPr lang="en-IN" dirty="0"/>
                  <a:t>Momentum Equation</a:t>
                </a:r>
              </a:p>
              <a:p>
                <a:pPr/>
                <a14:m>
                  <m:oMathPara xmlns:m="http://schemas.openxmlformats.org/officeDocument/2006/math">
                    <m:oMathParaPr>
                      <m:jc m:val="centerGroup"/>
                    </m:oMathParaPr>
                    <m:oMath xmlns:m="http://schemas.openxmlformats.org/officeDocument/2006/math">
                      <m:sSub>
                        <m:sSubPr>
                          <m:ctrlPr>
                            <a:rPr lang="en-IN" b="0" i="1" smtClean="0">
                              <a:latin typeface="Cambria Math" panose="02040503050406030204" pitchFamily="18" charset="0"/>
                            </a:rPr>
                          </m:ctrlPr>
                        </m:sSubPr>
                        <m:e>
                          <m:r>
                            <a:rPr lang="en-IN" b="0" i="1" smtClean="0">
                              <a:latin typeface="Cambria Math" panose="02040503050406030204" pitchFamily="18" charset="0"/>
                            </a:rPr>
                            <m:t>𝑚</m:t>
                          </m:r>
                        </m:e>
                        <m:sub>
                          <m:r>
                            <a:rPr lang="en-IN" b="0" i="1" smtClean="0">
                              <a:latin typeface="Cambria Math" panose="02040503050406030204" pitchFamily="18" charset="0"/>
                            </a:rPr>
                            <m:t>𝑒</m:t>
                          </m:r>
                        </m:sub>
                      </m:sSub>
                      <m:sSub>
                        <m:sSubPr>
                          <m:ctrlPr>
                            <a:rPr lang="en-IN" b="0" i="1" smtClean="0">
                              <a:latin typeface="Cambria Math" panose="02040503050406030204" pitchFamily="18" charset="0"/>
                            </a:rPr>
                          </m:ctrlPr>
                        </m:sSubPr>
                        <m:e>
                          <m:r>
                            <a:rPr lang="en-IN" b="0" i="1" smtClean="0">
                              <a:latin typeface="Cambria Math" panose="02040503050406030204" pitchFamily="18" charset="0"/>
                            </a:rPr>
                            <m:t>𝑛</m:t>
                          </m:r>
                        </m:e>
                        <m:sub>
                          <m:r>
                            <a:rPr lang="en-IN" b="0" i="1" smtClean="0">
                              <a:latin typeface="Cambria Math" panose="02040503050406030204" pitchFamily="18" charset="0"/>
                            </a:rPr>
                            <m:t>𝑒</m:t>
                          </m:r>
                        </m:sub>
                      </m:sSub>
                      <m:d>
                        <m:dPr>
                          <m:ctrlPr>
                            <a:rPr lang="en-IN" b="0" i="1" smtClean="0">
                              <a:latin typeface="Cambria Math" panose="02040503050406030204" pitchFamily="18" charset="0"/>
                            </a:rPr>
                          </m:ctrlPr>
                        </m:dPr>
                        <m:e>
                          <m:f>
                            <m:fPr>
                              <m:ctrlPr>
                                <a:rPr lang="en-IN" b="0" i="1" smtClean="0">
                                  <a:latin typeface="Cambria Math" panose="02040503050406030204" pitchFamily="18" charset="0"/>
                                </a:rPr>
                              </m:ctrlPr>
                            </m:fPr>
                            <m:num>
                              <m:r>
                                <a:rPr lang="en-IN" b="0" i="1" smtClean="0">
                                  <a:latin typeface="Cambria Math" panose="02040503050406030204" pitchFamily="18" charset="0"/>
                                </a:rPr>
                                <m:t>𝜕</m:t>
                              </m:r>
                              <m:sSub>
                                <m:sSubPr>
                                  <m:ctrlPr>
                                    <a:rPr lang="en-IN" b="0" i="1" smtClean="0">
                                      <a:latin typeface="Cambria Math" panose="02040503050406030204" pitchFamily="18" charset="0"/>
                                    </a:rPr>
                                  </m:ctrlPr>
                                </m:sSubPr>
                                <m:e>
                                  <m:r>
                                    <a:rPr lang="en-IN" b="0" i="1" smtClean="0">
                                      <a:latin typeface="Cambria Math" panose="02040503050406030204" pitchFamily="18" charset="0"/>
                                    </a:rPr>
                                    <m:t>𝑣</m:t>
                                  </m:r>
                                </m:e>
                                <m:sub>
                                  <m:r>
                                    <a:rPr lang="en-IN" b="0" i="1" smtClean="0">
                                      <a:latin typeface="Cambria Math" panose="02040503050406030204" pitchFamily="18" charset="0"/>
                                    </a:rPr>
                                    <m:t>𝑒</m:t>
                                  </m:r>
                                </m:sub>
                              </m:sSub>
                            </m:num>
                            <m:den>
                              <m:r>
                                <a:rPr lang="en-IN" b="0" i="1" smtClean="0">
                                  <a:latin typeface="Cambria Math" panose="02040503050406030204" pitchFamily="18" charset="0"/>
                                </a:rPr>
                                <m:t>𝜕</m:t>
                              </m:r>
                              <m:r>
                                <a:rPr lang="en-IN" b="0" i="1" smtClean="0">
                                  <a:latin typeface="Cambria Math" panose="02040503050406030204" pitchFamily="18" charset="0"/>
                                </a:rPr>
                                <m:t>𝑡</m:t>
                              </m:r>
                            </m:den>
                          </m:f>
                          <m:r>
                            <a:rPr lang="en-IN" b="0" i="1" smtClean="0">
                              <a:latin typeface="Cambria Math" panose="02040503050406030204" pitchFamily="18" charset="0"/>
                            </a:rPr>
                            <m:t>+</m:t>
                          </m:r>
                          <m:sSub>
                            <m:sSubPr>
                              <m:ctrlPr>
                                <a:rPr lang="en-IN" b="0" i="1" smtClean="0">
                                  <a:latin typeface="Cambria Math" panose="02040503050406030204" pitchFamily="18" charset="0"/>
                                </a:rPr>
                              </m:ctrlPr>
                            </m:sSubPr>
                            <m:e>
                              <m:r>
                                <a:rPr lang="en-IN" b="0" i="1" smtClean="0">
                                  <a:latin typeface="Cambria Math" panose="02040503050406030204" pitchFamily="18" charset="0"/>
                                </a:rPr>
                                <m:t>𝑣</m:t>
                              </m:r>
                            </m:e>
                            <m:sub>
                              <m:r>
                                <a:rPr lang="en-IN" b="0" i="1" smtClean="0">
                                  <a:latin typeface="Cambria Math" panose="02040503050406030204" pitchFamily="18" charset="0"/>
                                </a:rPr>
                                <m:t>𝑒</m:t>
                              </m:r>
                            </m:sub>
                          </m:sSub>
                          <m:r>
                            <a:rPr lang="en-IN" b="0" i="1" smtClean="0">
                              <a:latin typeface="Cambria Math" panose="02040503050406030204" pitchFamily="18" charset="0"/>
                            </a:rPr>
                            <m:t>. </m:t>
                          </m:r>
                          <m:r>
                            <a:rPr lang="en-IN" b="0" i="0" smtClean="0">
                              <a:latin typeface="Cambria Math" panose="02040503050406030204" pitchFamily="18" charset="0"/>
                            </a:rPr>
                            <m:t>𝛻</m:t>
                          </m:r>
                          <m:sSub>
                            <m:sSubPr>
                              <m:ctrlPr>
                                <a:rPr lang="en-IN" b="0" i="1" smtClean="0">
                                  <a:latin typeface="Cambria Math" panose="02040503050406030204" pitchFamily="18" charset="0"/>
                                </a:rPr>
                              </m:ctrlPr>
                            </m:sSubPr>
                            <m:e>
                              <m:r>
                                <a:rPr lang="en-IN" b="0" i="1" smtClean="0">
                                  <a:latin typeface="Cambria Math" panose="02040503050406030204" pitchFamily="18" charset="0"/>
                                </a:rPr>
                                <m:t>𝑣</m:t>
                              </m:r>
                            </m:e>
                            <m:sub>
                              <m:r>
                                <a:rPr lang="en-IN" b="0" i="1" smtClean="0">
                                  <a:latin typeface="Cambria Math" panose="02040503050406030204" pitchFamily="18" charset="0"/>
                                </a:rPr>
                                <m:t>𝑒</m:t>
                              </m:r>
                            </m:sub>
                          </m:sSub>
                        </m:e>
                      </m:d>
                      <m:r>
                        <a:rPr lang="en-IN" b="0" i="1" smtClean="0">
                          <a:latin typeface="Cambria Math" panose="02040503050406030204" pitchFamily="18" charset="0"/>
                        </a:rPr>
                        <m:t>=</m:t>
                      </m:r>
                      <m:r>
                        <a:rPr lang="en-IN" b="0" i="1" smtClean="0">
                          <a:latin typeface="Cambria Math" panose="02040503050406030204" pitchFamily="18" charset="0"/>
                        </a:rPr>
                        <m:t>𝑒</m:t>
                      </m:r>
                      <m:sSub>
                        <m:sSubPr>
                          <m:ctrlPr>
                            <a:rPr lang="en-IN" b="0" i="1" smtClean="0">
                              <a:latin typeface="Cambria Math" panose="02040503050406030204" pitchFamily="18" charset="0"/>
                            </a:rPr>
                          </m:ctrlPr>
                        </m:sSubPr>
                        <m:e>
                          <m:r>
                            <a:rPr lang="en-IN" b="0" i="1" smtClean="0">
                              <a:latin typeface="Cambria Math" panose="02040503050406030204" pitchFamily="18" charset="0"/>
                            </a:rPr>
                            <m:t>𝑛</m:t>
                          </m:r>
                        </m:e>
                        <m:sub>
                          <m:r>
                            <a:rPr lang="en-IN" b="0" i="1" smtClean="0">
                              <a:latin typeface="Cambria Math" panose="02040503050406030204" pitchFamily="18" charset="0"/>
                            </a:rPr>
                            <m:t>𝑒</m:t>
                          </m:r>
                        </m:sub>
                      </m:sSub>
                      <m:sSub>
                        <m:sSubPr>
                          <m:ctrlPr>
                            <a:rPr lang="en-IN" b="0" i="1" smtClean="0">
                              <a:latin typeface="Cambria Math" panose="02040503050406030204" pitchFamily="18" charset="0"/>
                            </a:rPr>
                          </m:ctrlPr>
                        </m:sSubPr>
                        <m:e>
                          <m:r>
                            <a:rPr lang="en-IN" b="0" i="0" smtClean="0">
                              <a:latin typeface="Cambria Math" panose="02040503050406030204" pitchFamily="18" charset="0"/>
                            </a:rPr>
                            <m:t>𝛻</m:t>
                          </m:r>
                        </m:e>
                        <m:sub>
                          <m:r>
                            <a:rPr lang="en-IN" b="0" i="1" smtClean="0">
                              <a:latin typeface="Cambria Math" panose="02040503050406030204" pitchFamily="18" charset="0"/>
                            </a:rPr>
                            <m:t>⊥</m:t>
                          </m:r>
                        </m:sub>
                      </m:sSub>
                      <m:r>
                        <a:rPr lang="en-IN" b="0" i="1" smtClean="0">
                          <a:latin typeface="Cambria Math" panose="02040503050406030204" pitchFamily="18" charset="0"/>
                        </a:rPr>
                        <m:t>𝜙</m:t>
                      </m:r>
                      <m:r>
                        <a:rPr lang="en-IN" b="0" i="1" smtClean="0">
                          <a:latin typeface="Cambria Math" panose="02040503050406030204" pitchFamily="18" charset="0"/>
                        </a:rPr>
                        <m:t>−</m:t>
                      </m:r>
                      <m:r>
                        <a:rPr lang="en-IN" b="0" i="0" smtClean="0">
                          <a:latin typeface="Cambria Math" panose="02040503050406030204" pitchFamily="18" charset="0"/>
                        </a:rPr>
                        <m:t>𝛻</m:t>
                      </m:r>
                      <m:sSub>
                        <m:sSubPr>
                          <m:ctrlPr>
                            <a:rPr lang="en-IN" b="0" i="1" smtClean="0">
                              <a:latin typeface="Cambria Math" panose="02040503050406030204" pitchFamily="18" charset="0"/>
                            </a:rPr>
                          </m:ctrlPr>
                        </m:sSubPr>
                        <m:e>
                          <m:r>
                            <m:rPr>
                              <m:sty m:val="p"/>
                            </m:rPr>
                            <a:rPr lang="en-IN" b="0" i="0" smtClean="0">
                              <a:latin typeface="Cambria Math" panose="02040503050406030204" pitchFamily="18" charset="0"/>
                            </a:rPr>
                            <m:t>p</m:t>
                          </m:r>
                        </m:e>
                        <m:sub>
                          <m:r>
                            <m:rPr>
                              <m:sty m:val="p"/>
                            </m:rPr>
                            <a:rPr lang="en-IN" b="0" i="0" smtClean="0">
                              <a:latin typeface="Cambria Math" panose="02040503050406030204" pitchFamily="18" charset="0"/>
                            </a:rPr>
                            <m:t>e</m:t>
                          </m:r>
                        </m:sub>
                      </m:sSub>
                      <m:r>
                        <a:rPr lang="en-IN" b="0" i="0" smtClean="0">
                          <a:latin typeface="Cambria Math" panose="02040503050406030204" pitchFamily="18" charset="0"/>
                        </a:rPr>
                        <m:t>−</m:t>
                      </m:r>
                      <m:sSub>
                        <m:sSubPr>
                          <m:ctrlPr>
                            <a:rPr lang="en-IN" b="0" i="1" smtClean="0">
                              <a:latin typeface="Cambria Math" panose="02040503050406030204" pitchFamily="18" charset="0"/>
                            </a:rPr>
                          </m:ctrlPr>
                        </m:sSubPr>
                        <m:e>
                          <m:r>
                            <m:rPr>
                              <m:sty m:val="p"/>
                            </m:rPr>
                            <a:rPr lang="en-IN" b="0" i="0" smtClean="0">
                              <a:latin typeface="Cambria Math" panose="02040503050406030204" pitchFamily="18" charset="0"/>
                            </a:rPr>
                            <m:t>en</m:t>
                          </m:r>
                        </m:e>
                        <m:sub>
                          <m:r>
                            <m:rPr>
                              <m:sty m:val="p"/>
                            </m:rPr>
                            <a:rPr lang="en-IN" b="0" i="0" smtClean="0">
                              <a:latin typeface="Cambria Math" panose="02040503050406030204" pitchFamily="18" charset="0"/>
                            </a:rPr>
                            <m:t>e</m:t>
                          </m:r>
                        </m:sub>
                      </m:sSub>
                      <m:r>
                        <a:rPr lang="en-IN" b="0" i="0" smtClean="0">
                          <a:latin typeface="Cambria Math" panose="02040503050406030204" pitchFamily="18" charset="0"/>
                        </a:rPr>
                        <m:t> </m:t>
                      </m:r>
                      <m:f>
                        <m:fPr>
                          <m:ctrlPr>
                            <a:rPr lang="en-IN" b="0" i="1" smtClean="0">
                              <a:latin typeface="Cambria Math" panose="02040503050406030204" pitchFamily="18" charset="0"/>
                            </a:rPr>
                          </m:ctrlPr>
                        </m:fPr>
                        <m:num>
                          <m:sSub>
                            <m:sSubPr>
                              <m:ctrlPr>
                                <a:rPr lang="en-IN" i="1">
                                  <a:latin typeface="Cambria Math" panose="02040503050406030204" pitchFamily="18" charset="0"/>
                                </a:rPr>
                              </m:ctrlPr>
                            </m:sSubPr>
                            <m:e>
                              <m:r>
                                <m:rPr>
                                  <m:sty m:val="p"/>
                                </m:rPr>
                                <a:rPr lang="en-IN">
                                  <a:latin typeface="Cambria Math" panose="02040503050406030204" pitchFamily="18" charset="0"/>
                                </a:rPr>
                                <m:t>v</m:t>
                              </m:r>
                            </m:e>
                            <m:sub>
                              <m:r>
                                <m:rPr>
                                  <m:sty m:val="p"/>
                                </m:rPr>
                                <a:rPr lang="en-IN">
                                  <a:latin typeface="Cambria Math" panose="02040503050406030204" pitchFamily="18" charset="0"/>
                                </a:rPr>
                                <m:t>e</m:t>
                              </m:r>
                            </m:sub>
                          </m:sSub>
                          <m:r>
                            <a:rPr lang="en-IN" i="1">
                              <a:latin typeface="Cambria Math" panose="02040503050406030204" pitchFamily="18" charset="0"/>
                            </a:rPr>
                            <m:t>×</m:t>
                          </m:r>
                          <m:sSub>
                            <m:sSubPr>
                              <m:ctrlPr>
                                <a:rPr lang="en-IN" b="0" i="1" smtClean="0">
                                  <a:latin typeface="Cambria Math" panose="02040503050406030204" pitchFamily="18" charset="0"/>
                                </a:rPr>
                              </m:ctrlPr>
                            </m:sSubPr>
                            <m:e>
                              <m:r>
                                <a:rPr lang="en-IN" b="0" i="1" smtClean="0">
                                  <a:latin typeface="Cambria Math" panose="02040503050406030204" pitchFamily="18" charset="0"/>
                                </a:rPr>
                                <m:t>𝐵</m:t>
                              </m:r>
                            </m:e>
                            <m:sub>
                              <m:r>
                                <a:rPr lang="en-IN" b="0" i="1" smtClean="0">
                                  <a:latin typeface="Cambria Math" panose="02040503050406030204" pitchFamily="18" charset="0"/>
                                </a:rPr>
                                <m:t>𝑧</m:t>
                              </m:r>
                            </m:sub>
                          </m:sSub>
                        </m:num>
                        <m:den>
                          <m:r>
                            <a:rPr lang="en-IN" b="0" i="1" smtClean="0">
                              <a:latin typeface="Cambria Math" panose="02040503050406030204" pitchFamily="18" charset="0"/>
                            </a:rPr>
                            <m:t>𝑐</m:t>
                          </m:r>
                        </m:den>
                      </m:f>
                      <m:r>
                        <a:rPr lang="en-IN" b="0" i="1" smtClean="0">
                          <a:latin typeface="Cambria Math" panose="02040503050406030204" pitchFamily="18" charset="0"/>
                        </a:rPr>
                        <m:t>−</m:t>
                      </m:r>
                      <m:sSub>
                        <m:sSubPr>
                          <m:ctrlPr>
                            <a:rPr lang="en-IN" b="0" i="1" smtClean="0">
                              <a:latin typeface="Cambria Math" panose="02040503050406030204" pitchFamily="18" charset="0"/>
                            </a:rPr>
                          </m:ctrlPr>
                        </m:sSubPr>
                        <m:e>
                          <m:r>
                            <a:rPr lang="en-IN" b="0" i="1" smtClean="0">
                              <a:latin typeface="Cambria Math" panose="02040503050406030204" pitchFamily="18" charset="0"/>
                            </a:rPr>
                            <m:t>𝑚</m:t>
                          </m:r>
                        </m:e>
                        <m:sub>
                          <m:r>
                            <a:rPr lang="en-IN" b="0" i="1" smtClean="0">
                              <a:latin typeface="Cambria Math" panose="02040503050406030204" pitchFamily="18" charset="0"/>
                            </a:rPr>
                            <m:t>𝑒</m:t>
                          </m:r>
                        </m:sub>
                      </m:sSub>
                      <m:sSub>
                        <m:sSubPr>
                          <m:ctrlPr>
                            <a:rPr lang="en-IN" b="0" i="1" smtClean="0">
                              <a:latin typeface="Cambria Math" panose="02040503050406030204" pitchFamily="18" charset="0"/>
                            </a:rPr>
                          </m:ctrlPr>
                        </m:sSubPr>
                        <m:e>
                          <m:r>
                            <a:rPr lang="en-IN" b="0" i="1" smtClean="0">
                              <a:latin typeface="Cambria Math" panose="02040503050406030204" pitchFamily="18" charset="0"/>
                            </a:rPr>
                            <m:t>𝑛</m:t>
                          </m:r>
                        </m:e>
                        <m:sub>
                          <m:r>
                            <a:rPr lang="en-IN" b="0" i="1" smtClean="0">
                              <a:latin typeface="Cambria Math" panose="02040503050406030204" pitchFamily="18" charset="0"/>
                            </a:rPr>
                            <m:t>𝑒</m:t>
                          </m:r>
                        </m:sub>
                      </m:sSub>
                      <m:sSub>
                        <m:sSubPr>
                          <m:ctrlPr>
                            <a:rPr lang="en-IN" b="0" i="1" smtClean="0">
                              <a:latin typeface="Cambria Math" panose="02040503050406030204" pitchFamily="18" charset="0"/>
                            </a:rPr>
                          </m:ctrlPr>
                        </m:sSubPr>
                        <m:e>
                          <m:r>
                            <a:rPr lang="en-IN" b="0" i="1" smtClean="0">
                              <a:latin typeface="Cambria Math" panose="02040503050406030204" pitchFamily="18" charset="0"/>
                            </a:rPr>
                            <m:t>𝜈</m:t>
                          </m:r>
                        </m:e>
                        <m:sub>
                          <m:r>
                            <a:rPr lang="en-IN" b="0" i="1" smtClean="0">
                              <a:latin typeface="Cambria Math" panose="02040503050406030204" pitchFamily="18" charset="0"/>
                            </a:rPr>
                            <m:t>𝑒𝑛</m:t>
                          </m:r>
                        </m:sub>
                      </m:sSub>
                      <m:sSub>
                        <m:sSubPr>
                          <m:ctrlPr>
                            <a:rPr lang="en-IN" b="0" i="1" smtClean="0">
                              <a:latin typeface="Cambria Math" panose="02040503050406030204" pitchFamily="18" charset="0"/>
                            </a:rPr>
                          </m:ctrlPr>
                        </m:sSubPr>
                        <m:e>
                          <m:r>
                            <a:rPr lang="en-IN" b="0" i="1" smtClean="0">
                              <a:latin typeface="Cambria Math" panose="02040503050406030204" pitchFamily="18" charset="0"/>
                            </a:rPr>
                            <m:t>𝑣</m:t>
                          </m:r>
                        </m:e>
                        <m:sub>
                          <m:r>
                            <a:rPr lang="en-IN" b="0" i="1" smtClean="0">
                              <a:latin typeface="Cambria Math" panose="02040503050406030204" pitchFamily="18" charset="0"/>
                            </a:rPr>
                            <m:t>𝑒</m:t>
                          </m:r>
                        </m:sub>
                      </m:sSub>
                    </m:oMath>
                  </m:oMathPara>
                </a14:m>
                <a:endParaRPr lang="en-IN" dirty="0"/>
              </a:p>
              <a:p>
                <a:r>
                  <a:rPr lang="en-IN" dirty="0"/>
                  <a:t>Energy Equation</a:t>
                </a:r>
              </a:p>
              <a:p>
                <a:pPr/>
                <a14:m>
                  <m:oMathPara xmlns:m="http://schemas.openxmlformats.org/officeDocument/2006/math">
                    <m:oMathParaPr>
                      <m:jc m:val="centerGroup"/>
                    </m:oMathParaPr>
                    <m:oMath xmlns:m="http://schemas.openxmlformats.org/officeDocument/2006/math">
                      <m:f>
                        <m:fPr>
                          <m:ctrlPr>
                            <a:rPr lang="en-IN" b="0" i="1" smtClean="0">
                              <a:latin typeface="Cambria Math" panose="02040503050406030204" pitchFamily="18" charset="0"/>
                            </a:rPr>
                          </m:ctrlPr>
                        </m:fPr>
                        <m:num>
                          <m:r>
                            <a:rPr lang="en-IN" b="0" i="1" smtClean="0">
                              <a:latin typeface="Cambria Math" panose="02040503050406030204" pitchFamily="18" charset="0"/>
                            </a:rPr>
                            <m:t>3</m:t>
                          </m:r>
                        </m:num>
                        <m:den>
                          <m:r>
                            <a:rPr lang="en-IN" b="0" i="1" smtClean="0">
                              <a:latin typeface="Cambria Math" panose="02040503050406030204" pitchFamily="18" charset="0"/>
                            </a:rPr>
                            <m:t>2</m:t>
                          </m:r>
                        </m:den>
                      </m:f>
                      <m:sSub>
                        <m:sSubPr>
                          <m:ctrlPr>
                            <a:rPr lang="en-IN" b="0" i="1" smtClean="0">
                              <a:latin typeface="Cambria Math" panose="02040503050406030204" pitchFamily="18" charset="0"/>
                            </a:rPr>
                          </m:ctrlPr>
                        </m:sSubPr>
                        <m:e>
                          <m:r>
                            <a:rPr lang="en-IN" b="0" i="1" smtClean="0">
                              <a:latin typeface="Cambria Math" panose="02040503050406030204" pitchFamily="18" charset="0"/>
                            </a:rPr>
                            <m:t>𝑛</m:t>
                          </m:r>
                        </m:e>
                        <m:sub>
                          <m:r>
                            <a:rPr lang="en-IN" b="0" i="1" smtClean="0">
                              <a:latin typeface="Cambria Math" panose="02040503050406030204" pitchFamily="18" charset="0"/>
                            </a:rPr>
                            <m:t>𝑒</m:t>
                          </m:r>
                        </m:sub>
                      </m:sSub>
                      <m:f>
                        <m:fPr>
                          <m:ctrlPr>
                            <a:rPr lang="en-IN" b="0" i="1" smtClean="0">
                              <a:latin typeface="Cambria Math" panose="02040503050406030204" pitchFamily="18" charset="0"/>
                            </a:rPr>
                          </m:ctrlPr>
                        </m:fPr>
                        <m:num>
                          <m:r>
                            <a:rPr lang="en-IN" b="0" i="1" smtClean="0">
                              <a:latin typeface="Cambria Math" panose="02040503050406030204" pitchFamily="18" charset="0"/>
                            </a:rPr>
                            <m:t>𝑑</m:t>
                          </m:r>
                          <m:sSub>
                            <m:sSubPr>
                              <m:ctrlPr>
                                <a:rPr lang="en-IN" b="0" i="1" smtClean="0">
                                  <a:latin typeface="Cambria Math" panose="02040503050406030204" pitchFamily="18" charset="0"/>
                                </a:rPr>
                              </m:ctrlPr>
                            </m:sSubPr>
                            <m:e>
                              <m:r>
                                <a:rPr lang="en-IN" b="0" i="1" smtClean="0">
                                  <a:latin typeface="Cambria Math" panose="02040503050406030204" pitchFamily="18" charset="0"/>
                                </a:rPr>
                                <m:t>𝑇</m:t>
                              </m:r>
                            </m:e>
                            <m:sub>
                              <m:r>
                                <a:rPr lang="en-IN" b="0" i="1" smtClean="0">
                                  <a:latin typeface="Cambria Math" panose="02040503050406030204" pitchFamily="18" charset="0"/>
                                </a:rPr>
                                <m:t>𝑒</m:t>
                              </m:r>
                            </m:sub>
                          </m:sSub>
                        </m:num>
                        <m:den>
                          <m:r>
                            <a:rPr lang="en-IN" b="0" i="1" smtClean="0">
                              <a:latin typeface="Cambria Math" panose="02040503050406030204" pitchFamily="18" charset="0"/>
                            </a:rPr>
                            <m:t>𝑑𝑡</m:t>
                          </m:r>
                        </m:den>
                      </m:f>
                      <m:r>
                        <a:rPr lang="en-IN" b="0" i="1" smtClean="0">
                          <a:latin typeface="Cambria Math" panose="02040503050406030204" pitchFamily="18" charset="0"/>
                        </a:rPr>
                        <m:t>+</m:t>
                      </m:r>
                      <m:sSub>
                        <m:sSubPr>
                          <m:ctrlPr>
                            <a:rPr lang="en-IN" b="0" i="1" smtClean="0">
                              <a:latin typeface="Cambria Math" panose="02040503050406030204" pitchFamily="18" charset="0"/>
                            </a:rPr>
                          </m:ctrlPr>
                        </m:sSubPr>
                        <m:e>
                          <m:r>
                            <a:rPr lang="en-IN" b="0" i="1" smtClean="0">
                              <a:latin typeface="Cambria Math" panose="02040503050406030204" pitchFamily="18" charset="0"/>
                            </a:rPr>
                            <m:t>𝑝</m:t>
                          </m:r>
                        </m:e>
                        <m:sub>
                          <m:r>
                            <a:rPr lang="en-IN" b="0" i="1" smtClean="0">
                              <a:latin typeface="Cambria Math" panose="02040503050406030204" pitchFamily="18" charset="0"/>
                            </a:rPr>
                            <m:t>𝑒</m:t>
                          </m:r>
                        </m:sub>
                      </m:sSub>
                      <m:r>
                        <a:rPr lang="en-IN" b="0" i="0" smtClean="0">
                          <a:latin typeface="Cambria Math" panose="02040503050406030204" pitchFamily="18" charset="0"/>
                        </a:rPr>
                        <m:t>𝛻</m:t>
                      </m:r>
                      <m:r>
                        <a:rPr lang="en-IN" b="0" i="1" smtClean="0">
                          <a:latin typeface="Cambria Math" panose="02040503050406030204" pitchFamily="18" charset="0"/>
                        </a:rPr>
                        <m:t>.</m:t>
                      </m:r>
                      <m:sSub>
                        <m:sSubPr>
                          <m:ctrlPr>
                            <a:rPr lang="en-IN" b="0" i="1" smtClean="0">
                              <a:latin typeface="Cambria Math" panose="02040503050406030204" pitchFamily="18" charset="0"/>
                            </a:rPr>
                          </m:ctrlPr>
                        </m:sSubPr>
                        <m:e>
                          <m:r>
                            <a:rPr lang="en-IN" b="0" i="1" smtClean="0">
                              <a:latin typeface="Cambria Math" panose="02040503050406030204" pitchFamily="18" charset="0"/>
                            </a:rPr>
                            <m:t>𝑣</m:t>
                          </m:r>
                        </m:e>
                        <m:sub>
                          <m:r>
                            <a:rPr lang="en-IN" b="0" i="1" smtClean="0">
                              <a:latin typeface="Cambria Math" panose="02040503050406030204" pitchFamily="18" charset="0"/>
                            </a:rPr>
                            <m:t>𝑒</m:t>
                          </m:r>
                        </m:sub>
                      </m:sSub>
                      <m:r>
                        <a:rPr lang="en-IN" b="0" i="1" smtClean="0">
                          <a:latin typeface="Cambria Math" panose="02040503050406030204" pitchFamily="18" charset="0"/>
                        </a:rPr>
                        <m:t>=−</m:t>
                      </m:r>
                      <m:r>
                        <a:rPr lang="en-IN" b="0" i="0" smtClean="0">
                          <a:latin typeface="Cambria Math" panose="02040503050406030204" pitchFamily="18" charset="0"/>
                        </a:rPr>
                        <m:t>𝛻</m:t>
                      </m:r>
                      <m:r>
                        <a:rPr lang="en-IN" b="0" i="1" smtClean="0">
                          <a:latin typeface="Cambria Math" panose="02040503050406030204" pitchFamily="18" charset="0"/>
                        </a:rPr>
                        <m:t>.</m:t>
                      </m:r>
                      <m:sSubSup>
                        <m:sSubSupPr>
                          <m:ctrlPr>
                            <a:rPr lang="en-IN" b="0" i="1" smtClean="0">
                              <a:latin typeface="Cambria Math" panose="02040503050406030204" pitchFamily="18" charset="0"/>
                            </a:rPr>
                          </m:ctrlPr>
                        </m:sSubSupPr>
                        <m:e>
                          <m:r>
                            <a:rPr lang="en-IN" b="0" i="1" smtClean="0">
                              <a:latin typeface="Cambria Math" panose="02040503050406030204" pitchFamily="18" charset="0"/>
                            </a:rPr>
                            <m:t>𝑞</m:t>
                          </m:r>
                        </m:e>
                        <m:sub>
                          <m:r>
                            <a:rPr lang="en-IN" b="0" i="1" smtClean="0">
                              <a:latin typeface="Cambria Math" panose="02040503050406030204" pitchFamily="18" charset="0"/>
                            </a:rPr>
                            <m:t>𝑒</m:t>
                          </m:r>
                        </m:sub>
                        <m:sup>
                          <m:r>
                            <a:rPr lang="en-IN" b="0" i="1" smtClean="0">
                              <a:latin typeface="Cambria Math" panose="02040503050406030204" pitchFamily="18" charset="0"/>
                            </a:rPr>
                            <m:t>∗</m:t>
                          </m:r>
                        </m:sup>
                      </m:sSubSup>
                    </m:oMath>
                  </m:oMathPara>
                </a14:m>
                <a:endParaRPr lang="en-IN" dirty="0"/>
              </a:p>
              <a:p>
                <a:r>
                  <a:rPr lang="en-IN" dirty="0"/>
                  <a:t>Electron drift can be following terms</a:t>
                </a:r>
              </a:p>
              <a:p>
                <a:pPr/>
                <a14:m>
                  <m:oMathPara xmlns:m="http://schemas.openxmlformats.org/officeDocument/2006/math">
                    <m:oMathParaPr>
                      <m:jc m:val="centerGroup"/>
                    </m:oMathParaPr>
                    <m:oMath xmlns:m="http://schemas.openxmlformats.org/officeDocument/2006/math">
                      <m:sSub>
                        <m:sSubPr>
                          <m:ctrlPr>
                            <a:rPr lang="en-IN" b="0" i="1" smtClean="0">
                              <a:solidFill>
                                <a:srgbClr val="FF0000"/>
                              </a:solidFill>
                              <a:latin typeface="Cambria Math" panose="02040503050406030204" pitchFamily="18" charset="0"/>
                            </a:rPr>
                          </m:ctrlPr>
                        </m:sSubPr>
                        <m:e>
                          <m:r>
                            <a:rPr lang="en-IN" b="0" i="1" smtClean="0">
                              <a:solidFill>
                                <a:srgbClr val="FF0000"/>
                              </a:solidFill>
                              <a:latin typeface="Cambria Math" panose="02040503050406030204" pitchFamily="18" charset="0"/>
                            </a:rPr>
                            <m:t>𝑣</m:t>
                          </m:r>
                        </m:e>
                        <m:sub>
                          <m:r>
                            <a:rPr lang="en-IN" b="0" i="1" smtClean="0">
                              <a:solidFill>
                                <a:srgbClr val="FF0000"/>
                              </a:solidFill>
                              <a:latin typeface="Cambria Math" panose="02040503050406030204" pitchFamily="18" charset="0"/>
                            </a:rPr>
                            <m:t>𝑒</m:t>
                          </m:r>
                          <m:r>
                            <a:rPr lang="en-IN" b="0" i="1" smtClean="0">
                              <a:solidFill>
                                <a:srgbClr val="FF0000"/>
                              </a:solidFill>
                              <a:latin typeface="Cambria Math" panose="02040503050406030204" pitchFamily="18" charset="0"/>
                            </a:rPr>
                            <m:t>⊥</m:t>
                          </m:r>
                        </m:sub>
                      </m:sSub>
                      <m:r>
                        <a:rPr lang="en-IN" b="0" i="1" smtClean="0">
                          <a:solidFill>
                            <a:srgbClr val="FF0000"/>
                          </a:solidFill>
                          <a:latin typeface="Cambria Math" panose="02040503050406030204" pitchFamily="18" charset="0"/>
                        </a:rPr>
                        <m:t>=</m:t>
                      </m:r>
                      <m:d>
                        <m:dPr>
                          <m:ctrlPr>
                            <a:rPr lang="en-IN" b="0" i="1" smtClean="0">
                              <a:solidFill>
                                <a:srgbClr val="FF0000"/>
                              </a:solidFill>
                              <a:latin typeface="Cambria Math" panose="02040503050406030204" pitchFamily="18" charset="0"/>
                            </a:rPr>
                          </m:ctrlPr>
                        </m:dPr>
                        <m:e>
                          <m:sSub>
                            <m:sSubPr>
                              <m:ctrlPr>
                                <a:rPr lang="en-IN" b="0" i="1" smtClean="0">
                                  <a:solidFill>
                                    <a:srgbClr val="FF0000"/>
                                  </a:solidFill>
                                  <a:latin typeface="Cambria Math" panose="02040503050406030204" pitchFamily="18" charset="0"/>
                                </a:rPr>
                              </m:ctrlPr>
                            </m:sSubPr>
                            <m:e>
                              <m:r>
                                <a:rPr lang="en-IN" b="0" i="1" smtClean="0">
                                  <a:solidFill>
                                    <a:srgbClr val="FF0000"/>
                                  </a:solidFill>
                                  <a:latin typeface="Cambria Math" panose="02040503050406030204" pitchFamily="18" charset="0"/>
                                </a:rPr>
                                <m:t>𝑣</m:t>
                              </m:r>
                            </m:e>
                            <m:sub>
                              <m:r>
                                <a:rPr lang="en-IN" b="0" i="1" smtClean="0">
                                  <a:solidFill>
                                    <a:srgbClr val="FF0000"/>
                                  </a:solidFill>
                                  <a:latin typeface="Cambria Math" panose="02040503050406030204" pitchFamily="18" charset="0"/>
                                </a:rPr>
                                <m:t>𝐸</m:t>
                              </m:r>
                            </m:sub>
                          </m:sSub>
                          <m:r>
                            <a:rPr lang="en-IN" b="0" i="1" smtClean="0">
                              <a:solidFill>
                                <a:srgbClr val="FF0000"/>
                              </a:solidFill>
                              <a:latin typeface="Cambria Math" panose="02040503050406030204" pitchFamily="18" charset="0"/>
                            </a:rPr>
                            <m:t>+</m:t>
                          </m:r>
                          <m:sSub>
                            <m:sSubPr>
                              <m:ctrlPr>
                                <a:rPr lang="en-IN" b="0" i="1" smtClean="0">
                                  <a:solidFill>
                                    <a:srgbClr val="FF0000"/>
                                  </a:solidFill>
                                  <a:latin typeface="Cambria Math" panose="02040503050406030204" pitchFamily="18" charset="0"/>
                                </a:rPr>
                              </m:ctrlPr>
                            </m:sSubPr>
                            <m:e>
                              <m:sSub>
                                <m:sSubPr>
                                  <m:ctrlPr>
                                    <a:rPr lang="en-IN" b="0" i="1" smtClean="0">
                                      <a:solidFill>
                                        <a:srgbClr val="FF0000"/>
                                      </a:solidFill>
                                      <a:latin typeface="Cambria Math" panose="02040503050406030204" pitchFamily="18" charset="0"/>
                                    </a:rPr>
                                  </m:ctrlPr>
                                </m:sSubPr>
                                <m:e>
                                  <m:r>
                                    <a:rPr lang="en-IN" b="0" i="1" smtClean="0">
                                      <a:solidFill>
                                        <a:srgbClr val="FF0000"/>
                                      </a:solidFill>
                                      <a:latin typeface="Cambria Math" panose="02040503050406030204" pitchFamily="18" charset="0"/>
                                    </a:rPr>
                                    <m:t>𝑣</m:t>
                                  </m:r>
                                </m:e>
                                <m:sub>
                                  <m:r>
                                    <a:rPr lang="en-IN" b="0" i="1" smtClean="0">
                                      <a:solidFill>
                                        <a:srgbClr val="FF0000"/>
                                      </a:solidFill>
                                      <a:latin typeface="Cambria Math" panose="02040503050406030204" pitchFamily="18" charset="0"/>
                                    </a:rPr>
                                    <m:t>∗</m:t>
                                  </m:r>
                                </m:sub>
                              </m:sSub>
                            </m:e>
                            <m:sub>
                              <m:r>
                                <a:rPr lang="en-IN" b="0" i="1" smtClean="0">
                                  <a:solidFill>
                                    <a:srgbClr val="FF0000"/>
                                  </a:solidFill>
                                  <a:latin typeface="Cambria Math" panose="02040503050406030204" pitchFamily="18" charset="0"/>
                                </a:rPr>
                                <m:t>𝑝𝑒</m:t>
                              </m:r>
                            </m:sub>
                          </m:sSub>
                        </m:e>
                      </m:d>
                      <m:d>
                        <m:dPr>
                          <m:ctrlPr>
                            <a:rPr lang="en-IN" b="0" i="1" smtClean="0">
                              <a:solidFill>
                                <a:srgbClr val="FF0000"/>
                              </a:solidFill>
                              <a:latin typeface="Cambria Math" panose="02040503050406030204" pitchFamily="18" charset="0"/>
                            </a:rPr>
                          </m:ctrlPr>
                        </m:dPr>
                        <m:e>
                          <m:r>
                            <a:rPr lang="en-IN" b="0" i="1" smtClean="0">
                              <a:solidFill>
                                <a:srgbClr val="FF0000"/>
                              </a:solidFill>
                              <a:latin typeface="Cambria Math" panose="02040503050406030204" pitchFamily="18" charset="0"/>
                            </a:rPr>
                            <m:t>1−</m:t>
                          </m:r>
                          <m:f>
                            <m:fPr>
                              <m:ctrlPr>
                                <a:rPr lang="en-IN" b="0" i="1" smtClean="0">
                                  <a:solidFill>
                                    <a:srgbClr val="FF0000"/>
                                  </a:solidFill>
                                  <a:latin typeface="Cambria Math" panose="02040503050406030204" pitchFamily="18" charset="0"/>
                                </a:rPr>
                              </m:ctrlPr>
                            </m:fPr>
                            <m:num>
                              <m:r>
                                <a:rPr lang="en-IN" b="0" i="1" smtClean="0">
                                  <a:solidFill>
                                    <a:srgbClr val="FF0000"/>
                                  </a:solidFill>
                                  <a:latin typeface="Cambria Math" panose="02040503050406030204" pitchFamily="18" charset="0"/>
                                </a:rPr>
                                <m:t>𝛿</m:t>
                              </m:r>
                              <m:sSub>
                                <m:sSubPr>
                                  <m:ctrlPr>
                                    <a:rPr lang="en-IN" b="0" i="1" smtClean="0">
                                      <a:solidFill>
                                        <a:srgbClr val="FF0000"/>
                                      </a:solidFill>
                                      <a:latin typeface="Cambria Math" panose="02040503050406030204" pitchFamily="18" charset="0"/>
                                    </a:rPr>
                                  </m:ctrlPr>
                                </m:sSubPr>
                                <m:e>
                                  <m:r>
                                    <a:rPr lang="en-IN" b="0" i="1" smtClean="0">
                                      <a:solidFill>
                                        <a:srgbClr val="FF0000"/>
                                      </a:solidFill>
                                      <a:latin typeface="Cambria Math" panose="02040503050406030204" pitchFamily="18" charset="0"/>
                                    </a:rPr>
                                    <m:t>𝐵</m:t>
                                  </m:r>
                                </m:e>
                                <m:sub>
                                  <m:r>
                                    <a:rPr lang="en-IN" b="0" i="1" smtClean="0">
                                      <a:solidFill>
                                        <a:srgbClr val="FF0000"/>
                                      </a:solidFill>
                                      <a:latin typeface="Cambria Math" panose="02040503050406030204" pitchFamily="18" charset="0"/>
                                    </a:rPr>
                                    <m:t>𝑧</m:t>
                                  </m:r>
                                </m:sub>
                              </m:sSub>
                            </m:num>
                            <m:den>
                              <m:sSub>
                                <m:sSubPr>
                                  <m:ctrlPr>
                                    <a:rPr lang="en-IN" b="0" i="1" smtClean="0">
                                      <a:solidFill>
                                        <a:srgbClr val="FF0000"/>
                                      </a:solidFill>
                                      <a:latin typeface="Cambria Math" panose="02040503050406030204" pitchFamily="18" charset="0"/>
                                    </a:rPr>
                                  </m:ctrlPr>
                                </m:sSubPr>
                                <m:e>
                                  <m:r>
                                    <a:rPr lang="en-IN" b="0" i="1" smtClean="0">
                                      <a:solidFill>
                                        <a:srgbClr val="FF0000"/>
                                      </a:solidFill>
                                      <a:latin typeface="Cambria Math" panose="02040503050406030204" pitchFamily="18" charset="0"/>
                                    </a:rPr>
                                    <m:t>𝐵</m:t>
                                  </m:r>
                                </m:e>
                                <m:sub>
                                  <m:r>
                                    <a:rPr lang="en-IN" b="0" i="1" smtClean="0">
                                      <a:solidFill>
                                        <a:srgbClr val="FF0000"/>
                                      </a:solidFill>
                                      <a:latin typeface="Cambria Math" panose="02040503050406030204" pitchFamily="18" charset="0"/>
                                    </a:rPr>
                                    <m:t>𝑧</m:t>
                                  </m:r>
                                </m:sub>
                              </m:sSub>
                            </m:den>
                          </m:f>
                        </m:e>
                      </m:d>
                      <m:r>
                        <a:rPr lang="en-IN" b="0" i="1" smtClean="0">
                          <a:solidFill>
                            <a:srgbClr val="FF0000"/>
                          </a:solidFill>
                          <a:latin typeface="Cambria Math" panose="02040503050406030204" pitchFamily="18" charset="0"/>
                        </a:rPr>
                        <m:t>+</m:t>
                      </m:r>
                      <m:sSub>
                        <m:sSubPr>
                          <m:ctrlPr>
                            <a:rPr lang="en-IN" b="0" i="1" smtClean="0">
                              <a:solidFill>
                                <a:srgbClr val="FF0000"/>
                              </a:solidFill>
                              <a:latin typeface="Cambria Math" panose="02040503050406030204" pitchFamily="18" charset="0"/>
                            </a:rPr>
                          </m:ctrlPr>
                        </m:sSubPr>
                        <m:e>
                          <m:r>
                            <a:rPr lang="en-IN" b="0" i="1" smtClean="0">
                              <a:solidFill>
                                <a:srgbClr val="FF0000"/>
                              </a:solidFill>
                              <a:latin typeface="Cambria Math" panose="02040503050406030204" pitchFamily="18" charset="0"/>
                            </a:rPr>
                            <m:t>𝑣</m:t>
                          </m:r>
                        </m:e>
                        <m:sub>
                          <m:r>
                            <a:rPr lang="en-IN" b="0" i="1" smtClean="0">
                              <a:solidFill>
                                <a:srgbClr val="FF0000"/>
                              </a:solidFill>
                              <a:latin typeface="Cambria Math" panose="02040503050406030204" pitchFamily="18" charset="0"/>
                            </a:rPr>
                            <m:t>𝑝𝑒</m:t>
                          </m:r>
                        </m:sub>
                      </m:sSub>
                      <m:r>
                        <a:rPr lang="en-IN" b="0" i="1" smtClean="0">
                          <a:solidFill>
                            <a:srgbClr val="FF0000"/>
                          </a:solidFill>
                          <a:latin typeface="Cambria Math" panose="02040503050406030204" pitchFamily="18" charset="0"/>
                        </a:rPr>
                        <m:t>+</m:t>
                      </m:r>
                      <m:sSub>
                        <m:sSubPr>
                          <m:ctrlPr>
                            <a:rPr lang="en-IN" b="0" i="1" smtClean="0">
                              <a:solidFill>
                                <a:srgbClr val="FF0000"/>
                              </a:solidFill>
                              <a:latin typeface="Cambria Math" panose="02040503050406030204" pitchFamily="18" charset="0"/>
                            </a:rPr>
                          </m:ctrlPr>
                        </m:sSubPr>
                        <m:e>
                          <m:r>
                            <a:rPr lang="en-IN" b="0" i="1" smtClean="0">
                              <a:solidFill>
                                <a:srgbClr val="FF0000"/>
                              </a:solidFill>
                              <a:latin typeface="Cambria Math" panose="02040503050406030204" pitchFamily="18" charset="0"/>
                            </a:rPr>
                            <m:t>𝑣</m:t>
                          </m:r>
                        </m:e>
                        <m:sub>
                          <m:r>
                            <a:rPr lang="en-IN" b="0" i="1" smtClean="0">
                              <a:solidFill>
                                <a:srgbClr val="FF0000"/>
                              </a:solidFill>
                              <a:latin typeface="Cambria Math" panose="02040503050406030204" pitchFamily="18" charset="0"/>
                            </a:rPr>
                            <m:t>𝜋</m:t>
                          </m:r>
                        </m:sub>
                      </m:sSub>
                    </m:oMath>
                  </m:oMathPara>
                </a14:m>
                <a:endParaRPr lang="en-IN" dirty="0"/>
              </a:p>
              <a:p>
                <a:endParaRPr lang="en-IN" dirty="0"/>
              </a:p>
            </p:txBody>
          </p:sp>
        </mc:Choice>
        <mc:Fallback xmlns="">
          <p:sp>
            <p:nvSpPr>
              <p:cNvPr id="11" name="TextBox 10">
                <a:extLst>
                  <a:ext uri="{FF2B5EF4-FFF2-40B4-BE49-F238E27FC236}">
                    <a16:creationId xmlns:a16="http://schemas.microsoft.com/office/drawing/2014/main" id="{678560D0-3CB2-4EAD-A151-8690C309BE04}"/>
                  </a:ext>
                </a:extLst>
              </p:cNvPr>
              <p:cNvSpPr txBox="1">
                <a:spLocks noRot="1" noChangeAspect="1" noMove="1" noResize="1" noEditPoints="1" noAdjustHandles="1" noChangeArrowheads="1" noChangeShapeType="1" noTextEdit="1"/>
              </p:cNvSpPr>
              <p:nvPr/>
            </p:nvSpPr>
            <p:spPr>
              <a:xfrm>
                <a:off x="76200" y="882420"/>
                <a:ext cx="4495800" cy="4908780"/>
              </a:xfrm>
              <a:prstGeom prst="rect">
                <a:avLst/>
              </a:prstGeom>
              <a:blipFill>
                <a:blip r:embed="rId4"/>
                <a:stretch>
                  <a:fillRect l="-1215" t="-618"/>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546FA80-4046-4BF0-BE46-B20E780F0D17}"/>
                  </a:ext>
                </a:extLst>
              </p:cNvPr>
              <p:cNvSpPr txBox="1"/>
              <p:nvPr/>
            </p:nvSpPr>
            <p:spPr>
              <a:xfrm>
                <a:off x="76200" y="5831475"/>
                <a:ext cx="4495800" cy="95032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indent="-285750">
                  <a:buFont typeface="Wingdings" panose="05000000000000000000" pitchFamily="2" charset="2"/>
                  <a:buChar char="q"/>
                </a:pPr>
                <a:r>
                  <a:rPr lang="en-IN" sz="2200" dirty="0"/>
                  <a:t>Ampere’s Law</a:t>
                </a:r>
              </a:p>
              <a:p>
                <a:pPr/>
                <a14:m>
                  <m:oMathPara xmlns:m="http://schemas.openxmlformats.org/officeDocument/2006/math">
                    <m:oMathParaPr>
                      <m:jc m:val="centerGroup"/>
                    </m:oMathParaPr>
                    <m:oMath xmlns:m="http://schemas.openxmlformats.org/officeDocument/2006/math">
                      <m:r>
                        <a:rPr lang="en-IN" b="0" i="0" smtClean="0">
                          <a:latin typeface="Cambria Math" panose="02040503050406030204" pitchFamily="18" charset="0"/>
                        </a:rPr>
                        <m:t>𝛻</m:t>
                      </m:r>
                      <m:r>
                        <a:rPr lang="en-IN" b="0" i="1" smtClean="0">
                          <a:latin typeface="Cambria Math" panose="02040503050406030204" pitchFamily="18" charset="0"/>
                        </a:rPr>
                        <m:t>×</m:t>
                      </m:r>
                      <m:r>
                        <a:rPr lang="en-IN" b="0" i="1" smtClean="0">
                          <a:latin typeface="Cambria Math" panose="02040503050406030204" pitchFamily="18" charset="0"/>
                        </a:rPr>
                        <m:t>𝐵</m:t>
                      </m:r>
                      <m:r>
                        <a:rPr lang="en-IN" b="0" i="1" smtClean="0">
                          <a:latin typeface="Cambria Math" panose="02040503050406030204" pitchFamily="18" charset="0"/>
                        </a:rPr>
                        <m:t>=</m:t>
                      </m:r>
                      <m:f>
                        <m:fPr>
                          <m:ctrlPr>
                            <a:rPr lang="en-IN" b="0" i="1" smtClean="0">
                              <a:latin typeface="Cambria Math" panose="02040503050406030204" pitchFamily="18" charset="0"/>
                            </a:rPr>
                          </m:ctrlPr>
                        </m:fPr>
                        <m:num>
                          <m:r>
                            <a:rPr lang="en-IN" b="0" i="1" smtClean="0">
                              <a:latin typeface="Cambria Math" panose="02040503050406030204" pitchFamily="18" charset="0"/>
                            </a:rPr>
                            <m:t>4</m:t>
                          </m:r>
                          <m:r>
                            <a:rPr lang="en-IN" b="0" i="1" smtClean="0">
                              <a:latin typeface="Cambria Math" panose="02040503050406030204" pitchFamily="18" charset="0"/>
                            </a:rPr>
                            <m:t>𝜋</m:t>
                          </m:r>
                        </m:num>
                        <m:den>
                          <m:r>
                            <a:rPr lang="en-IN" b="0" i="1" smtClean="0">
                              <a:latin typeface="Cambria Math" panose="02040503050406030204" pitchFamily="18" charset="0"/>
                            </a:rPr>
                            <m:t>𝑐</m:t>
                          </m:r>
                        </m:den>
                      </m:f>
                      <m:r>
                        <a:rPr lang="en-IN" b="0" i="1" smtClean="0">
                          <a:latin typeface="Cambria Math" panose="02040503050406030204" pitchFamily="18" charset="0"/>
                        </a:rPr>
                        <m:t>𝑗</m:t>
                      </m:r>
                      <m:r>
                        <a:rPr lang="en-IN" b="0" i="1" smtClean="0">
                          <a:latin typeface="Cambria Math" panose="02040503050406030204" pitchFamily="18" charset="0"/>
                        </a:rPr>
                        <m:t>≈</m:t>
                      </m:r>
                      <m:f>
                        <m:fPr>
                          <m:ctrlPr>
                            <a:rPr lang="en-IN" b="0" i="1" smtClean="0">
                              <a:latin typeface="Cambria Math" panose="02040503050406030204" pitchFamily="18" charset="0"/>
                            </a:rPr>
                          </m:ctrlPr>
                        </m:fPr>
                        <m:num>
                          <m:r>
                            <a:rPr lang="en-IN" b="0" i="1" smtClean="0">
                              <a:latin typeface="Cambria Math" panose="02040503050406030204" pitchFamily="18" charset="0"/>
                            </a:rPr>
                            <m:t>4</m:t>
                          </m:r>
                          <m:r>
                            <a:rPr lang="en-IN" b="0" i="1" smtClean="0">
                              <a:latin typeface="Cambria Math" panose="02040503050406030204" pitchFamily="18" charset="0"/>
                            </a:rPr>
                            <m:t>𝜋</m:t>
                          </m:r>
                          <m:r>
                            <a:rPr lang="en-IN" b="0" i="1" smtClean="0">
                              <a:latin typeface="Cambria Math" panose="02040503050406030204" pitchFamily="18" charset="0"/>
                            </a:rPr>
                            <m:t>𝑒</m:t>
                          </m:r>
                          <m:sSub>
                            <m:sSubPr>
                              <m:ctrlPr>
                                <a:rPr lang="en-IN" b="0" i="1" smtClean="0">
                                  <a:latin typeface="Cambria Math" panose="02040503050406030204" pitchFamily="18" charset="0"/>
                                </a:rPr>
                              </m:ctrlPr>
                            </m:sSubPr>
                            <m:e>
                              <m:r>
                                <a:rPr lang="en-IN" b="0" i="1" smtClean="0">
                                  <a:latin typeface="Cambria Math" panose="02040503050406030204" pitchFamily="18" charset="0"/>
                                </a:rPr>
                                <m:t>𝑛</m:t>
                              </m:r>
                            </m:e>
                            <m:sub>
                              <m:r>
                                <a:rPr lang="en-IN" b="0" i="1" smtClean="0">
                                  <a:latin typeface="Cambria Math" panose="02040503050406030204" pitchFamily="18" charset="0"/>
                                </a:rPr>
                                <m:t>𝑒</m:t>
                              </m:r>
                            </m:sub>
                          </m:sSub>
                        </m:num>
                        <m:den>
                          <m:r>
                            <a:rPr lang="en-IN" b="0" i="1" smtClean="0">
                              <a:latin typeface="Cambria Math" panose="02040503050406030204" pitchFamily="18" charset="0"/>
                            </a:rPr>
                            <m:t>𝑐</m:t>
                          </m:r>
                        </m:den>
                      </m:f>
                      <m:r>
                        <a:rPr lang="en-IN" b="0" i="1" smtClean="0">
                          <a:latin typeface="Cambria Math" panose="02040503050406030204" pitchFamily="18" charset="0"/>
                        </a:rPr>
                        <m:t> </m:t>
                      </m:r>
                      <m:sSub>
                        <m:sSubPr>
                          <m:ctrlPr>
                            <a:rPr lang="en-IN" b="0" i="1" smtClean="0">
                              <a:latin typeface="Cambria Math" panose="02040503050406030204" pitchFamily="18" charset="0"/>
                            </a:rPr>
                          </m:ctrlPr>
                        </m:sSubPr>
                        <m:e>
                          <m:r>
                            <a:rPr lang="en-IN" b="0" i="1" smtClean="0">
                              <a:latin typeface="Cambria Math" panose="02040503050406030204" pitchFamily="18" charset="0"/>
                            </a:rPr>
                            <m:t>𝑣</m:t>
                          </m:r>
                        </m:e>
                        <m:sub>
                          <m:r>
                            <a:rPr lang="en-IN" b="0" i="1" smtClean="0">
                              <a:latin typeface="Cambria Math" panose="02040503050406030204" pitchFamily="18" charset="0"/>
                            </a:rPr>
                            <m:t>𝑒</m:t>
                          </m:r>
                        </m:sub>
                      </m:sSub>
                    </m:oMath>
                  </m:oMathPara>
                </a14:m>
                <a:endParaRPr lang="en-IN" dirty="0"/>
              </a:p>
            </p:txBody>
          </p:sp>
        </mc:Choice>
        <mc:Fallback xmlns="">
          <p:sp>
            <p:nvSpPr>
              <p:cNvPr id="12" name="TextBox 11">
                <a:extLst>
                  <a:ext uri="{FF2B5EF4-FFF2-40B4-BE49-F238E27FC236}">
                    <a16:creationId xmlns:a16="http://schemas.microsoft.com/office/drawing/2014/main" id="{5546FA80-4046-4BF0-BE46-B20E780F0D17}"/>
                  </a:ext>
                </a:extLst>
              </p:cNvPr>
              <p:cNvSpPr txBox="1">
                <a:spLocks noRot="1" noChangeAspect="1" noMove="1" noResize="1" noEditPoints="1" noAdjustHandles="1" noChangeArrowheads="1" noChangeShapeType="1" noTextEdit="1"/>
              </p:cNvSpPr>
              <p:nvPr/>
            </p:nvSpPr>
            <p:spPr>
              <a:xfrm>
                <a:off x="76200" y="5831475"/>
                <a:ext cx="4495800" cy="950325"/>
              </a:xfrm>
              <a:prstGeom prst="rect">
                <a:avLst/>
              </a:prstGeom>
              <a:blipFill>
                <a:blip r:embed="rId5"/>
                <a:stretch>
                  <a:fillRect l="-1215" t="-3125"/>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FEB21C88-6122-4C53-B57A-457BF378AF2F}"/>
                  </a:ext>
                </a:extLst>
              </p:cNvPr>
              <p:cNvSpPr txBox="1"/>
              <p:nvPr/>
            </p:nvSpPr>
            <p:spPr>
              <a:xfrm>
                <a:off x="4572000" y="3657918"/>
                <a:ext cx="4495800" cy="2865272"/>
              </a:xfrm>
              <a:prstGeom prst="rect">
                <a:avLst/>
              </a:prstGeom>
              <a:solidFill>
                <a:srgbClr val="DED994"/>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pPr marL="285750" indent="-285750">
                  <a:buFont typeface="Wingdings" panose="05000000000000000000" pitchFamily="2" charset="2"/>
                  <a:buChar char="q"/>
                </a:pPr>
                <a:r>
                  <a:rPr lang="en-IN" sz="1700" b="1" dirty="0"/>
                  <a:t>ETG model equations;</a:t>
                </a:r>
              </a:p>
              <a:p>
                <a:pPr/>
                <a14:m>
                  <m:oMathPara xmlns:m="http://schemas.openxmlformats.org/officeDocument/2006/math">
                    <m:oMathParaPr>
                      <m:jc m:val="centerGroup"/>
                    </m:oMathParaPr>
                    <m:oMath xmlns:m="http://schemas.openxmlformats.org/officeDocument/2006/math">
                      <m:sSub>
                        <m:sSubPr>
                          <m:ctrlPr>
                            <a:rPr lang="en-IN" sz="1700" b="1" i="1" dirty="0" smtClean="0">
                              <a:solidFill>
                                <a:srgbClr val="0000FF"/>
                              </a:solidFill>
                              <a:latin typeface="Cambria Math" panose="02040503050406030204" pitchFamily="18" charset="0"/>
                            </a:rPr>
                          </m:ctrlPr>
                        </m:sSubPr>
                        <m:e>
                          <m:acc>
                            <m:accPr>
                              <m:chr m:val="̃"/>
                              <m:ctrlPr>
                                <a:rPr lang="en-IN" sz="1700" b="1" i="1" smtClean="0">
                                  <a:solidFill>
                                    <a:srgbClr val="0000FF"/>
                                  </a:solidFill>
                                  <a:latin typeface="Cambria Math" panose="02040503050406030204" pitchFamily="18" charset="0"/>
                                </a:rPr>
                              </m:ctrlPr>
                            </m:accPr>
                            <m:e>
                              <m:r>
                                <a:rPr lang="en-IN" sz="1700" b="1" i="1" smtClean="0">
                                  <a:solidFill>
                                    <a:srgbClr val="0000FF"/>
                                  </a:solidFill>
                                  <a:latin typeface="Cambria Math" panose="02040503050406030204" pitchFamily="18" charset="0"/>
                                </a:rPr>
                                <m:t>𝒏</m:t>
                              </m:r>
                            </m:e>
                          </m:acc>
                        </m:e>
                        <m:sub>
                          <m:r>
                            <a:rPr lang="en-IN" sz="1700" b="1" i="1" dirty="0" smtClean="0">
                              <a:solidFill>
                                <a:srgbClr val="0000FF"/>
                              </a:solidFill>
                              <a:latin typeface="Cambria Math" panose="02040503050406030204" pitchFamily="18" charset="0"/>
                            </a:rPr>
                            <m:t>𝒊</m:t>
                          </m:r>
                        </m:sub>
                      </m:sSub>
                      <m:r>
                        <a:rPr lang="en-IN" sz="1700" b="1" i="1" dirty="0" smtClean="0">
                          <a:solidFill>
                            <a:srgbClr val="0000FF"/>
                          </a:solidFill>
                          <a:latin typeface="Cambria Math" panose="02040503050406030204" pitchFamily="18" charset="0"/>
                        </a:rPr>
                        <m:t>=−</m:t>
                      </m:r>
                      <m:sSubSup>
                        <m:sSubSupPr>
                          <m:ctrlPr>
                            <a:rPr lang="en-IN" sz="1700" b="1" i="1" dirty="0" smtClean="0">
                              <a:solidFill>
                                <a:srgbClr val="0000FF"/>
                              </a:solidFill>
                              <a:latin typeface="Cambria Math" panose="02040503050406030204" pitchFamily="18" charset="0"/>
                            </a:rPr>
                          </m:ctrlPr>
                        </m:sSubSupPr>
                        <m:e>
                          <m:r>
                            <a:rPr lang="en-IN" sz="1700" b="1" i="1" dirty="0" smtClean="0">
                              <a:solidFill>
                                <a:srgbClr val="0000FF"/>
                              </a:solidFill>
                              <a:latin typeface="Cambria Math" panose="02040503050406030204" pitchFamily="18" charset="0"/>
                            </a:rPr>
                            <m:t>𝝉</m:t>
                          </m:r>
                        </m:e>
                        <m:sub>
                          <m:r>
                            <a:rPr lang="en-IN" sz="1700" b="1" i="1" dirty="0" smtClean="0">
                              <a:solidFill>
                                <a:srgbClr val="0000FF"/>
                              </a:solidFill>
                              <a:latin typeface="Cambria Math" panose="02040503050406030204" pitchFamily="18" charset="0"/>
                            </a:rPr>
                            <m:t>𝒆</m:t>
                          </m:r>
                        </m:sub>
                        <m:sup>
                          <m:r>
                            <a:rPr lang="en-IN" sz="1700" b="1" i="1" dirty="0" smtClean="0">
                              <a:solidFill>
                                <a:srgbClr val="0000FF"/>
                              </a:solidFill>
                              <a:latin typeface="Cambria Math" panose="02040503050406030204" pitchFamily="18" charset="0"/>
                            </a:rPr>
                            <m:t>∗</m:t>
                          </m:r>
                        </m:sup>
                      </m:sSubSup>
                      <m:acc>
                        <m:accPr>
                          <m:chr m:val="̃"/>
                          <m:ctrlPr>
                            <a:rPr lang="en-IN" sz="1700" b="1" i="1" dirty="0" smtClean="0">
                              <a:solidFill>
                                <a:srgbClr val="0000FF"/>
                              </a:solidFill>
                              <a:latin typeface="Cambria Math" panose="02040503050406030204" pitchFamily="18" charset="0"/>
                            </a:rPr>
                          </m:ctrlPr>
                        </m:accPr>
                        <m:e>
                          <m:r>
                            <a:rPr lang="en-IN" sz="1700" b="1" i="1" dirty="0" smtClean="0">
                              <a:solidFill>
                                <a:srgbClr val="0000FF"/>
                              </a:solidFill>
                              <a:latin typeface="Cambria Math" panose="02040503050406030204" pitchFamily="18" charset="0"/>
                            </a:rPr>
                            <m:t>𝝓</m:t>
                          </m:r>
                        </m:e>
                      </m:acc>
                    </m:oMath>
                  </m:oMathPara>
                </a14:m>
                <a:endParaRPr lang="en-IN" sz="1700" b="1" dirty="0">
                  <a:solidFill>
                    <a:srgbClr val="0000FF"/>
                  </a:solidFill>
                </a:endParaRPr>
              </a:p>
              <a:p>
                <a:endParaRPr lang="en-IN" sz="1700" b="1" dirty="0"/>
              </a:p>
              <a:p>
                <a:pPr/>
                <a14:m>
                  <m:oMathPara xmlns:m="http://schemas.openxmlformats.org/officeDocument/2006/math">
                    <m:oMathParaPr>
                      <m:jc m:val="centerGroup"/>
                    </m:oMathParaPr>
                    <m:oMath xmlns:m="http://schemas.openxmlformats.org/officeDocument/2006/math">
                      <m:sSub>
                        <m:sSubPr>
                          <m:ctrlPr>
                            <a:rPr lang="en-IN" sz="1700" b="1" i="1" dirty="0" smtClean="0">
                              <a:solidFill>
                                <a:srgbClr val="FF0000"/>
                              </a:solidFill>
                              <a:latin typeface="Cambria Math" panose="02040503050406030204" pitchFamily="18" charset="0"/>
                            </a:rPr>
                          </m:ctrlPr>
                        </m:sSubPr>
                        <m:e>
                          <m:acc>
                            <m:accPr>
                              <m:chr m:val="̃"/>
                              <m:ctrlPr>
                                <a:rPr lang="en-IN" sz="1700" b="1" i="1" smtClean="0">
                                  <a:solidFill>
                                    <a:srgbClr val="FF0000"/>
                                  </a:solidFill>
                                  <a:latin typeface="Cambria Math" panose="02040503050406030204" pitchFamily="18" charset="0"/>
                                </a:rPr>
                              </m:ctrlPr>
                            </m:accPr>
                            <m:e>
                              <m:r>
                                <a:rPr lang="en-IN" sz="1700" b="1" i="1" smtClean="0">
                                  <a:solidFill>
                                    <a:srgbClr val="FF0000"/>
                                  </a:solidFill>
                                  <a:latin typeface="Cambria Math" panose="02040503050406030204" pitchFamily="18" charset="0"/>
                                </a:rPr>
                                <m:t>𝑻</m:t>
                              </m:r>
                            </m:e>
                          </m:acc>
                        </m:e>
                        <m:sub>
                          <m:r>
                            <a:rPr lang="en-IN" sz="1700" b="1" i="1" dirty="0" smtClean="0">
                              <a:solidFill>
                                <a:srgbClr val="FF0000"/>
                              </a:solidFill>
                              <a:latin typeface="Cambria Math" panose="02040503050406030204" pitchFamily="18" charset="0"/>
                            </a:rPr>
                            <m:t>𝒆</m:t>
                          </m:r>
                        </m:sub>
                      </m:sSub>
                      <m:r>
                        <a:rPr lang="en-IN" sz="1700" b="1" i="1" dirty="0" smtClean="0">
                          <a:solidFill>
                            <a:srgbClr val="FF0000"/>
                          </a:solidFill>
                          <a:latin typeface="Cambria Math" panose="02040503050406030204" pitchFamily="18" charset="0"/>
                        </a:rPr>
                        <m:t>=</m:t>
                      </m:r>
                      <m:d>
                        <m:dPr>
                          <m:begChr m:val="["/>
                          <m:endChr m:val="]"/>
                          <m:ctrlPr>
                            <a:rPr lang="en-IN" sz="1700" b="1" i="1" dirty="0" smtClean="0">
                              <a:solidFill>
                                <a:srgbClr val="FF0000"/>
                              </a:solidFill>
                              <a:latin typeface="Cambria Math" panose="02040503050406030204" pitchFamily="18" charset="0"/>
                            </a:rPr>
                          </m:ctrlPr>
                        </m:dPr>
                        <m:e>
                          <m:d>
                            <m:dPr>
                              <m:ctrlPr>
                                <a:rPr lang="en-IN" sz="1700" b="1" i="1" dirty="0">
                                  <a:solidFill>
                                    <a:srgbClr val="FF0000"/>
                                  </a:solidFill>
                                  <a:latin typeface="Cambria Math" panose="02040503050406030204" pitchFamily="18" charset="0"/>
                                </a:rPr>
                              </m:ctrlPr>
                            </m:dPr>
                            <m:e>
                              <m:f>
                                <m:fPr>
                                  <m:ctrlPr>
                                    <a:rPr lang="en-IN" sz="1700" b="1" i="1" dirty="0">
                                      <a:solidFill>
                                        <a:srgbClr val="FF0000"/>
                                      </a:solidFill>
                                      <a:latin typeface="Cambria Math" panose="02040503050406030204" pitchFamily="18" charset="0"/>
                                    </a:rPr>
                                  </m:ctrlPr>
                                </m:fPr>
                                <m:num>
                                  <m:r>
                                    <a:rPr lang="en-IN" sz="1700" b="1" i="1" dirty="0" smtClean="0">
                                      <a:solidFill>
                                        <a:srgbClr val="FF0000"/>
                                      </a:solidFill>
                                      <a:latin typeface="Cambria Math" panose="02040503050406030204" pitchFamily="18" charset="0"/>
                                    </a:rPr>
                                    <m:t>𝟏</m:t>
                                  </m:r>
                                </m:num>
                                <m:den>
                                  <m:sSub>
                                    <m:sSubPr>
                                      <m:ctrlPr>
                                        <a:rPr lang="en-IN" sz="1700" b="1" i="1" dirty="0">
                                          <a:solidFill>
                                            <a:srgbClr val="FF0000"/>
                                          </a:solidFill>
                                          <a:latin typeface="Cambria Math" panose="02040503050406030204" pitchFamily="18" charset="0"/>
                                        </a:rPr>
                                      </m:ctrlPr>
                                    </m:sSubPr>
                                    <m:e>
                                      <m:r>
                                        <a:rPr lang="en-IN" sz="1700" b="1" i="1" dirty="0" smtClean="0">
                                          <a:solidFill>
                                            <a:srgbClr val="FF0000"/>
                                          </a:solidFill>
                                          <a:latin typeface="Cambria Math" panose="02040503050406030204" pitchFamily="18" charset="0"/>
                                        </a:rPr>
                                        <m:t>𝑳</m:t>
                                      </m:r>
                                    </m:e>
                                    <m:sub>
                                      <m:sSub>
                                        <m:sSubPr>
                                          <m:ctrlPr>
                                            <a:rPr lang="en-IN" sz="1700" b="1" i="1" dirty="0">
                                              <a:solidFill>
                                                <a:srgbClr val="FF0000"/>
                                              </a:solidFill>
                                              <a:latin typeface="Cambria Math" panose="02040503050406030204" pitchFamily="18" charset="0"/>
                                            </a:rPr>
                                          </m:ctrlPr>
                                        </m:sSubPr>
                                        <m:e>
                                          <m:r>
                                            <a:rPr lang="en-IN" sz="1700" b="1" i="1" dirty="0" smtClean="0">
                                              <a:solidFill>
                                                <a:srgbClr val="FF0000"/>
                                              </a:solidFill>
                                              <a:latin typeface="Cambria Math" panose="02040503050406030204" pitchFamily="18" charset="0"/>
                                            </a:rPr>
                                            <m:t>𝑻</m:t>
                                          </m:r>
                                        </m:e>
                                        <m:sub>
                                          <m:r>
                                            <a:rPr lang="en-IN" sz="1700" b="1" i="1" dirty="0" smtClean="0">
                                              <a:solidFill>
                                                <a:srgbClr val="FF0000"/>
                                              </a:solidFill>
                                              <a:latin typeface="Cambria Math" panose="02040503050406030204" pitchFamily="18" charset="0"/>
                                            </a:rPr>
                                            <m:t>𝒆</m:t>
                                          </m:r>
                                        </m:sub>
                                      </m:sSub>
                                    </m:sub>
                                  </m:sSub>
                                </m:den>
                              </m:f>
                              <m:r>
                                <a:rPr lang="en-IN" sz="1700" b="1" i="1" dirty="0" smtClean="0">
                                  <a:solidFill>
                                    <a:srgbClr val="FF0000"/>
                                  </a:solidFill>
                                  <a:latin typeface="Cambria Math" panose="02040503050406030204" pitchFamily="18" charset="0"/>
                                </a:rPr>
                                <m:t>−</m:t>
                              </m:r>
                              <m:f>
                                <m:fPr>
                                  <m:ctrlPr>
                                    <a:rPr lang="en-IN" sz="1700" b="1" i="1" dirty="0">
                                      <a:solidFill>
                                        <a:srgbClr val="FF0000"/>
                                      </a:solidFill>
                                      <a:latin typeface="Cambria Math" panose="02040503050406030204" pitchFamily="18" charset="0"/>
                                    </a:rPr>
                                  </m:ctrlPr>
                                </m:fPr>
                                <m:num>
                                  <m:r>
                                    <a:rPr lang="en-IN" sz="1700" b="1" i="1" dirty="0" smtClean="0">
                                      <a:solidFill>
                                        <a:srgbClr val="FF0000"/>
                                      </a:solidFill>
                                      <a:latin typeface="Cambria Math" panose="02040503050406030204" pitchFamily="18" charset="0"/>
                                    </a:rPr>
                                    <m:t>𝟐</m:t>
                                  </m:r>
                                </m:num>
                                <m:den>
                                  <m:r>
                                    <a:rPr lang="en-IN" sz="1700" b="1" i="1" dirty="0" smtClean="0">
                                      <a:solidFill>
                                        <a:srgbClr val="FF0000"/>
                                      </a:solidFill>
                                      <a:latin typeface="Cambria Math" panose="02040503050406030204" pitchFamily="18" charset="0"/>
                                    </a:rPr>
                                    <m:t>𝟑</m:t>
                                  </m:r>
                                </m:den>
                              </m:f>
                              <m:f>
                                <m:fPr>
                                  <m:ctrlPr>
                                    <a:rPr lang="en-IN" sz="1700" b="1" i="1" dirty="0">
                                      <a:solidFill>
                                        <a:srgbClr val="FF0000"/>
                                      </a:solidFill>
                                      <a:latin typeface="Cambria Math" panose="02040503050406030204" pitchFamily="18" charset="0"/>
                                    </a:rPr>
                                  </m:ctrlPr>
                                </m:fPr>
                                <m:num>
                                  <m:r>
                                    <a:rPr lang="en-IN" sz="1700" b="1" i="1" dirty="0" smtClean="0">
                                      <a:solidFill>
                                        <a:srgbClr val="FF0000"/>
                                      </a:solidFill>
                                      <a:latin typeface="Cambria Math" panose="02040503050406030204" pitchFamily="18" charset="0"/>
                                    </a:rPr>
                                    <m:t>𝟏</m:t>
                                  </m:r>
                                </m:num>
                                <m:den>
                                  <m:sSub>
                                    <m:sSubPr>
                                      <m:ctrlPr>
                                        <a:rPr lang="en-IN" sz="1700" b="1" i="1" dirty="0">
                                          <a:solidFill>
                                            <a:srgbClr val="FF0000"/>
                                          </a:solidFill>
                                          <a:latin typeface="Cambria Math" panose="02040503050406030204" pitchFamily="18" charset="0"/>
                                        </a:rPr>
                                      </m:ctrlPr>
                                    </m:sSubPr>
                                    <m:e>
                                      <m:r>
                                        <a:rPr lang="en-IN" sz="1700" b="1" i="1" dirty="0" smtClean="0">
                                          <a:solidFill>
                                            <a:srgbClr val="FF0000"/>
                                          </a:solidFill>
                                          <a:latin typeface="Cambria Math" panose="02040503050406030204" pitchFamily="18" charset="0"/>
                                        </a:rPr>
                                        <m:t>𝑳</m:t>
                                      </m:r>
                                    </m:e>
                                    <m:sub>
                                      <m:r>
                                        <a:rPr lang="en-IN" sz="1700" b="1" i="1" dirty="0" smtClean="0">
                                          <a:solidFill>
                                            <a:srgbClr val="FF0000"/>
                                          </a:solidFill>
                                          <a:latin typeface="Cambria Math" panose="02040503050406030204" pitchFamily="18" charset="0"/>
                                        </a:rPr>
                                        <m:t>𝒏</m:t>
                                      </m:r>
                                    </m:sub>
                                  </m:sSub>
                                </m:den>
                              </m:f>
                            </m:e>
                          </m:d>
                          <m:f>
                            <m:fPr>
                              <m:ctrlPr>
                                <a:rPr lang="en-IN" sz="1700" b="1" i="1" dirty="0" smtClean="0">
                                  <a:solidFill>
                                    <a:srgbClr val="FF0000"/>
                                  </a:solidFill>
                                  <a:latin typeface="Cambria Math" panose="02040503050406030204" pitchFamily="18" charset="0"/>
                                </a:rPr>
                              </m:ctrlPr>
                            </m:fPr>
                            <m:num>
                              <m:sSub>
                                <m:sSubPr>
                                  <m:ctrlPr>
                                    <a:rPr lang="en-IN" sz="1700" b="1" i="1" dirty="0" smtClean="0">
                                      <a:solidFill>
                                        <a:srgbClr val="FF0000"/>
                                      </a:solidFill>
                                      <a:latin typeface="Cambria Math" panose="02040503050406030204" pitchFamily="18" charset="0"/>
                                    </a:rPr>
                                  </m:ctrlPr>
                                </m:sSubPr>
                                <m:e>
                                  <m:r>
                                    <a:rPr lang="en-IN" sz="1700" b="1" i="1" dirty="0" smtClean="0">
                                      <a:solidFill>
                                        <a:srgbClr val="FF0000"/>
                                      </a:solidFill>
                                      <a:latin typeface="Cambria Math" panose="02040503050406030204" pitchFamily="18" charset="0"/>
                                    </a:rPr>
                                    <m:t>𝒌</m:t>
                                  </m:r>
                                </m:e>
                                <m:sub>
                                  <m:r>
                                    <a:rPr lang="en-IN" sz="1700" b="1" i="1" dirty="0" smtClean="0">
                                      <a:solidFill>
                                        <a:srgbClr val="FF0000"/>
                                      </a:solidFill>
                                      <a:latin typeface="Cambria Math" panose="02040503050406030204" pitchFamily="18" charset="0"/>
                                    </a:rPr>
                                    <m:t>𝒚</m:t>
                                  </m:r>
                                </m:sub>
                              </m:sSub>
                              <m:sSub>
                                <m:sSubPr>
                                  <m:ctrlPr>
                                    <a:rPr lang="en-IN" sz="1700" b="1" i="1" dirty="0" smtClean="0">
                                      <a:solidFill>
                                        <a:srgbClr val="FF0000"/>
                                      </a:solidFill>
                                      <a:latin typeface="Cambria Math" panose="02040503050406030204" pitchFamily="18" charset="0"/>
                                    </a:rPr>
                                  </m:ctrlPr>
                                </m:sSubPr>
                                <m:e>
                                  <m:r>
                                    <a:rPr lang="en-IN" sz="1700" b="1" i="1" dirty="0" smtClean="0">
                                      <a:solidFill>
                                        <a:srgbClr val="FF0000"/>
                                      </a:solidFill>
                                      <a:latin typeface="Cambria Math" panose="02040503050406030204" pitchFamily="18" charset="0"/>
                                    </a:rPr>
                                    <m:t>𝝆</m:t>
                                  </m:r>
                                </m:e>
                                <m:sub>
                                  <m:r>
                                    <a:rPr lang="en-IN" sz="1700" b="1" i="1" dirty="0" smtClean="0">
                                      <a:solidFill>
                                        <a:srgbClr val="FF0000"/>
                                      </a:solidFill>
                                      <a:latin typeface="Cambria Math" panose="02040503050406030204" pitchFamily="18" charset="0"/>
                                    </a:rPr>
                                    <m:t>𝒆</m:t>
                                  </m:r>
                                </m:sub>
                              </m:sSub>
                              <m:sSub>
                                <m:sSubPr>
                                  <m:ctrlPr>
                                    <a:rPr lang="en-IN" sz="1700" b="1" i="1" dirty="0" smtClean="0">
                                      <a:solidFill>
                                        <a:srgbClr val="FF0000"/>
                                      </a:solidFill>
                                      <a:latin typeface="Cambria Math" panose="02040503050406030204" pitchFamily="18" charset="0"/>
                                    </a:rPr>
                                  </m:ctrlPr>
                                </m:sSubPr>
                                <m:e>
                                  <m:r>
                                    <a:rPr lang="en-IN" sz="1700" b="1" i="1" dirty="0" smtClean="0">
                                      <a:solidFill>
                                        <a:srgbClr val="FF0000"/>
                                      </a:solidFill>
                                      <a:latin typeface="Cambria Math" panose="02040503050406030204" pitchFamily="18" charset="0"/>
                                    </a:rPr>
                                    <m:t>𝒄</m:t>
                                  </m:r>
                                </m:e>
                                <m:sub>
                                  <m:r>
                                    <a:rPr lang="en-IN" sz="1700" b="1" i="1" dirty="0" smtClean="0">
                                      <a:solidFill>
                                        <a:srgbClr val="FF0000"/>
                                      </a:solidFill>
                                      <a:latin typeface="Cambria Math" panose="02040503050406030204" pitchFamily="18" charset="0"/>
                                    </a:rPr>
                                    <m:t>𝒆</m:t>
                                  </m:r>
                                </m:sub>
                              </m:sSub>
                            </m:num>
                            <m:den>
                              <m:r>
                                <a:rPr lang="en-IN" sz="1700" b="1" i="1" dirty="0" smtClean="0">
                                  <a:solidFill>
                                    <a:srgbClr val="FF0000"/>
                                  </a:solidFill>
                                  <a:latin typeface="Cambria Math" panose="02040503050406030204" pitchFamily="18" charset="0"/>
                                </a:rPr>
                                <m:t>𝝎</m:t>
                              </m:r>
                            </m:den>
                          </m:f>
                          <m:r>
                            <a:rPr lang="en-IN" sz="1700" b="1" i="1" dirty="0" smtClean="0">
                              <a:solidFill>
                                <a:srgbClr val="FF0000"/>
                              </a:solidFill>
                              <a:latin typeface="Cambria Math" panose="02040503050406030204" pitchFamily="18" charset="0"/>
                            </a:rPr>
                            <m:t>−</m:t>
                          </m:r>
                          <m:f>
                            <m:fPr>
                              <m:ctrlPr>
                                <a:rPr lang="en-IN" sz="1700" b="1" i="1" dirty="0" smtClean="0">
                                  <a:solidFill>
                                    <a:srgbClr val="FF0000"/>
                                  </a:solidFill>
                                  <a:latin typeface="Cambria Math" panose="02040503050406030204" pitchFamily="18" charset="0"/>
                                </a:rPr>
                              </m:ctrlPr>
                            </m:fPr>
                            <m:num>
                              <m:r>
                                <a:rPr lang="en-IN" sz="1700" b="1" i="1" dirty="0" smtClean="0">
                                  <a:solidFill>
                                    <a:srgbClr val="FF0000"/>
                                  </a:solidFill>
                                  <a:latin typeface="Cambria Math" panose="02040503050406030204" pitchFamily="18" charset="0"/>
                                </a:rPr>
                                <m:t>𝟐</m:t>
                              </m:r>
                            </m:num>
                            <m:den>
                              <m:r>
                                <a:rPr lang="en-IN" sz="1700" b="1" i="1" dirty="0" smtClean="0">
                                  <a:solidFill>
                                    <a:srgbClr val="FF0000"/>
                                  </a:solidFill>
                                  <a:latin typeface="Cambria Math" panose="02040503050406030204" pitchFamily="18" charset="0"/>
                                </a:rPr>
                                <m:t>𝟑</m:t>
                              </m:r>
                            </m:den>
                          </m:f>
                          <m:sSubSup>
                            <m:sSubSupPr>
                              <m:ctrlPr>
                                <a:rPr lang="en-IN" sz="1700" b="1" i="1" dirty="0" smtClean="0">
                                  <a:solidFill>
                                    <a:srgbClr val="FF0000"/>
                                  </a:solidFill>
                                  <a:latin typeface="Cambria Math" panose="02040503050406030204" pitchFamily="18" charset="0"/>
                                </a:rPr>
                              </m:ctrlPr>
                            </m:sSubSupPr>
                            <m:e>
                              <m:r>
                                <a:rPr lang="en-IN" sz="1700" b="1" i="1" dirty="0" smtClean="0">
                                  <a:solidFill>
                                    <a:srgbClr val="FF0000"/>
                                  </a:solidFill>
                                  <a:latin typeface="Cambria Math" panose="02040503050406030204" pitchFamily="18" charset="0"/>
                                </a:rPr>
                                <m:t>𝝉</m:t>
                              </m:r>
                            </m:e>
                            <m:sub>
                              <m:r>
                                <a:rPr lang="en-IN" sz="1700" b="1" i="1" dirty="0" smtClean="0">
                                  <a:solidFill>
                                    <a:srgbClr val="FF0000"/>
                                  </a:solidFill>
                                  <a:latin typeface="Cambria Math" panose="02040503050406030204" pitchFamily="18" charset="0"/>
                                </a:rPr>
                                <m:t>𝒆</m:t>
                              </m:r>
                            </m:sub>
                            <m:sup>
                              <m:r>
                                <a:rPr lang="en-IN" sz="1700" b="1" i="1" dirty="0" smtClean="0">
                                  <a:solidFill>
                                    <a:srgbClr val="FF0000"/>
                                  </a:solidFill>
                                  <a:latin typeface="Cambria Math" panose="02040503050406030204" pitchFamily="18" charset="0"/>
                                </a:rPr>
                                <m:t>∗</m:t>
                              </m:r>
                            </m:sup>
                          </m:sSubSup>
                        </m:e>
                      </m:d>
                      <m:acc>
                        <m:accPr>
                          <m:chr m:val="̃"/>
                          <m:ctrlPr>
                            <a:rPr lang="en-IN" sz="1700" b="1" i="1" dirty="0" smtClean="0">
                              <a:solidFill>
                                <a:srgbClr val="FF0000"/>
                              </a:solidFill>
                              <a:latin typeface="Cambria Math" panose="02040503050406030204" pitchFamily="18" charset="0"/>
                            </a:rPr>
                          </m:ctrlPr>
                        </m:accPr>
                        <m:e>
                          <m:r>
                            <a:rPr lang="en-IN" sz="1700" b="1" i="1" dirty="0" smtClean="0">
                              <a:solidFill>
                                <a:srgbClr val="FF0000"/>
                              </a:solidFill>
                              <a:latin typeface="Cambria Math" panose="02040503050406030204" pitchFamily="18" charset="0"/>
                            </a:rPr>
                            <m:t>𝝓</m:t>
                          </m:r>
                        </m:e>
                      </m:acc>
                    </m:oMath>
                  </m:oMathPara>
                </a14:m>
                <a:endParaRPr lang="en-IN" sz="1700" b="1" dirty="0">
                  <a:solidFill>
                    <a:srgbClr val="FF0000"/>
                  </a:solidFill>
                </a:endParaRPr>
              </a:p>
              <a:p>
                <a:endParaRPr lang="en-IN" sz="1700" b="1" dirty="0"/>
              </a:p>
              <a:p>
                <a:pPr/>
                <a14:m>
                  <m:oMathPara xmlns:m="http://schemas.openxmlformats.org/officeDocument/2006/math">
                    <m:oMathParaPr>
                      <m:jc m:val="centerGroup"/>
                    </m:oMathParaPr>
                    <m:oMath xmlns:m="http://schemas.openxmlformats.org/officeDocument/2006/math">
                      <m:acc>
                        <m:accPr>
                          <m:chr m:val="̃"/>
                          <m:ctrlPr>
                            <a:rPr lang="en-IN" sz="1700" b="1" i="1" smtClean="0">
                              <a:solidFill>
                                <a:srgbClr val="00B050"/>
                              </a:solidFill>
                              <a:latin typeface="Cambria Math" panose="02040503050406030204" pitchFamily="18" charset="0"/>
                            </a:rPr>
                          </m:ctrlPr>
                        </m:accPr>
                        <m:e>
                          <m:r>
                            <a:rPr lang="en-IN" sz="1700" b="1" i="1" smtClean="0">
                              <a:solidFill>
                                <a:srgbClr val="00B050"/>
                              </a:solidFill>
                              <a:latin typeface="Cambria Math" panose="02040503050406030204" pitchFamily="18" charset="0"/>
                            </a:rPr>
                            <m:t>𝑩</m:t>
                          </m:r>
                        </m:e>
                      </m:acc>
                      <m:r>
                        <a:rPr lang="en-IN" sz="1700" b="1" i="1" dirty="0" smtClean="0">
                          <a:solidFill>
                            <a:srgbClr val="00B050"/>
                          </a:solidFill>
                          <a:latin typeface="Cambria Math" panose="02040503050406030204" pitchFamily="18" charset="0"/>
                        </a:rPr>
                        <m:t>=</m:t>
                      </m:r>
                      <m:acc>
                        <m:accPr>
                          <m:chr m:val="̂"/>
                          <m:ctrlPr>
                            <a:rPr lang="en-IN" sz="1700" b="1" i="1" dirty="0" smtClean="0">
                              <a:solidFill>
                                <a:srgbClr val="00B050"/>
                              </a:solidFill>
                              <a:latin typeface="Cambria Math" panose="02040503050406030204" pitchFamily="18" charset="0"/>
                            </a:rPr>
                          </m:ctrlPr>
                        </m:accPr>
                        <m:e>
                          <m:r>
                            <a:rPr lang="en-IN" sz="1700" b="1" i="1" dirty="0" smtClean="0">
                              <a:solidFill>
                                <a:srgbClr val="00B050"/>
                              </a:solidFill>
                              <a:latin typeface="Cambria Math" panose="02040503050406030204" pitchFamily="18" charset="0"/>
                            </a:rPr>
                            <m:t>𝜷</m:t>
                          </m:r>
                        </m:e>
                      </m:acc>
                      <m:d>
                        <m:dPr>
                          <m:begChr m:val="["/>
                          <m:endChr m:val="]"/>
                          <m:ctrlPr>
                            <a:rPr lang="en-IN" sz="1700" b="1" i="1" dirty="0" smtClean="0">
                              <a:solidFill>
                                <a:srgbClr val="00B050"/>
                              </a:solidFill>
                              <a:latin typeface="Cambria Math" panose="02040503050406030204" pitchFamily="18" charset="0"/>
                            </a:rPr>
                          </m:ctrlPr>
                        </m:dPr>
                        <m:e>
                          <m:d>
                            <m:dPr>
                              <m:ctrlPr>
                                <a:rPr lang="en-IN" sz="1700" b="1" i="1" dirty="0" smtClean="0">
                                  <a:solidFill>
                                    <a:srgbClr val="00B050"/>
                                  </a:solidFill>
                                  <a:latin typeface="Cambria Math" panose="02040503050406030204" pitchFamily="18" charset="0"/>
                                </a:rPr>
                              </m:ctrlPr>
                            </m:dPr>
                            <m:e>
                              <m:r>
                                <a:rPr lang="en-IN" sz="1700" b="1" i="1" dirty="0" smtClean="0">
                                  <a:solidFill>
                                    <a:srgbClr val="00B050"/>
                                  </a:solidFill>
                                  <a:latin typeface="Cambria Math" panose="02040503050406030204" pitchFamily="18" charset="0"/>
                                </a:rPr>
                                <m:t>𝟏</m:t>
                              </m:r>
                              <m:r>
                                <a:rPr lang="en-IN" sz="1700" b="1" i="1" dirty="0" smtClean="0">
                                  <a:solidFill>
                                    <a:srgbClr val="00B050"/>
                                  </a:solidFill>
                                  <a:latin typeface="Cambria Math" panose="02040503050406030204" pitchFamily="18" charset="0"/>
                                </a:rPr>
                                <m:t>+</m:t>
                              </m:r>
                              <m:f>
                                <m:fPr>
                                  <m:ctrlPr>
                                    <a:rPr lang="en-IN" sz="1700" b="1" i="1" dirty="0" smtClean="0">
                                      <a:solidFill>
                                        <a:srgbClr val="00B050"/>
                                      </a:solidFill>
                                      <a:latin typeface="Cambria Math" panose="02040503050406030204" pitchFamily="18" charset="0"/>
                                    </a:rPr>
                                  </m:ctrlPr>
                                </m:fPr>
                                <m:num>
                                  <m:r>
                                    <a:rPr lang="en-IN" sz="1700" b="1" i="1" dirty="0" smtClean="0">
                                      <a:solidFill>
                                        <a:srgbClr val="00B050"/>
                                      </a:solidFill>
                                      <a:latin typeface="Cambria Math" panose="02040503050406030204" pitchFamily="18" charset="0"/>
                                    </a:rPr>
                                    <m:t>𝟓</m:t>
                                  </m:r>
                                </m:num>
                                <m:den>
                                  <m:r>
                                    <a:rPr lang="en-IN" sz="1700" b="1" i="1" dirty="0" smtClean="0">
                                      <a:solidFill>
                                        <a:srgbClr val="00B050"/>
                                      </a:solidFill>
                                      <a:latin typeface="Cambria Math" panose="02040503050406030204" pitchFamily="18" charset="0"/>
                                    </a:rPr>
                                    <m:t>𝟑</m:t>
                                  </m:r>
                                </m:den>
                              </m:f>
                              <m:sSubSup>
                                <m:sSubSupPr>
                                  <m:ctrlPr>
                                    <a:rPr lang="en-IN" sz="1700" b="1" i="1" dirty="0" smtClean="0">
                                      <a:solidFill>
                                        <a:srgbClr val="00B050"/>
                                      </a:solidFill>
                                      <a:latin typeface="Cambria Math" panose="02040503050406030204" pitchFamily="18" charset="0"/>
                                    </a:rPr>
                                  </m:ctrlPr>
                                </m:sSubSupPr>
                                <m:e>
                                  <m:r>
                                    <a:rPr lang="en-IN" sz="1700" b="1" i="1" dirty="0" smtClean="0">
                                      <a:solidFill>
                                        <a:srgbClr val="00B050"/>
                                      </a:solidFill>
                                      <a:latin typeface="Cambria Math" panose="02040503050406030204" pitchFamily="18" charset="0"/>
                                    </a:rPr>
                                    <m:t>𝝉</m:t>
                                  </m:r>
                                </m:e>
                                <m:sub>
                                  <m:r>
                                    <a:rPr lang="en-IN" sz="1700" b="1" i="1" dirty="0" smtClean="0">
                                      <a:solidFill>
                                        <a:srgbClr val="00B050"/>
                                      </a:solidFill>
                                      <a:latin typeface="Cambria Math" panose="02040503050406030204" pitchFamily="18" charset="0"/>
                                    </a:rPr>
                                    <m:t>𝒆</m:t>
                                  </m:r>
                                </m:sub>
                                <m:sup>
                                  <m:r>
                                    <a:rPr lang="en-IN" sz="1700" b="1" i="1" dirty="0" smtClean="0">
                                      <a:solidFill>
                                        <a:srgbClr val="00B050"/>
                                      </a:solidFill>
                                      <a:latin typeface="Cambria Math" panose="02040503050406030204" pitchFamily="18" charset="0"/>
                                    </a:rPr>
                                    <m:t>∗</m:t>
                                  </m:r>
                                </m:sup>
                              </m:sSubSup>
                            </m:e>
                          </m:d>
                          <m:r>
                            <a:rPr lang="en-IN" sz="1700" b="1" i="1" dirty="0" smtClean="0">
                              <a:solidFill>
                                <a:srgbClr val="00B050"/>
                              </a:solidFill>
                              <a:latin typeface="Cambria Math" panose="02040503050406030204" pitchFamily="18" charset="0"/>
                            </a:rPr>
                            <m:t>−</m:t>
                          </m:r>
                          <m:d>
                            <m:dPr>
                              <m:ctrlPr>
                                <a:rPr lang="en-IN" sz="1700" b="1" i="1" dirty="0">
                                  <a:solidFill>
                                    <a:srgbClr val="00B050"/>
                                  </a:solidFill>
                                  <a:latin typeface="Cambria Math" panose="02040503050406030204" pitchFamily="18" charset="0"/>
                                </a:rPr>
                              </m:ctrlPr>
                            </m:dPr>
                            <m:e>
                              <m:f>
                                <m:fPr>
                                  <m:ctrlPr>
                                    <a:rPr lang="en-IN" sz="1700" b="1" i="1" dirty="0">
                                      <a:solidFill>
                                        <a:srgbClr val="00B050"/>
                                      </a:solidFill>
                                      <a:latin typeface="Cambria Math" panose="02040503050406030204" pitchFamily="18" charset="0"/>
                                    </a:rPr>
                                  </m:ctrlPr>
                                </m:fPr>
                                <m:num>
                                  <m:r>
                                    <a:rPr lang="en-IN" sz="1700" b="1" i="1" dirty="0" smtClean="0">
                                      <a:solidFill>
                                        <a:srgbClr val="00B050"/>
                                      </a:solidFill>
                                      <a:latin typeface="Cambria Math" panose="02040503050406030204" pitchFamily="18" charset="0"/>
                                    </a:rPr>
                                    <m:t>𝟏</m:t>
                                  </m:r>
                                </m:num>
                                <m:den>
                                  <m:sSub>
                                    <m:sSubPr>
                                      <m:ctrlPr>
                                        <a:rPr lang="en-IN" sz="1700" b="1" i="1" dirty="0">
                                          <a:solidFill>
                                            <a:srgbClr val="00B050"/>
                                          </a:solidFill>
                                          <a:latin typeface="Cambria Math" panose="02040503050406030204" pitchFamily="18" charset="0"/>
                                        </a:rPr>
                                      </m:ctrlPr>
                                    </m:sSubPr>
                                    <m:e>
                                      <m:r>
                                        <a:rPr lang="en-IN" sz="1700" b="1" i="1" dirty="0" smtClean="0">
                                          <a:solidFill>
                                            <a:srgbClr val="00B050"/>
                                          </a:solidFill>
                                          <a:latin typeface="Cambria Math" panose="02040503050406030204" pitchFamily="18" charset="0"/>
                                        </a:rPr>
                                        <m:t>𝑳</m:t>
                                      </m:r>
                                    </m:e>
                                    <m:sub>
                                      <m:sSub>
                                        <m:sSubPr>
                                          <m:ctrlPr>
                                            <a:rPr lang="en-IN" sz="1700" b="1" i="1" dirty="0">
                                              <a:solidFill>
                                                <a:srgbClr val="00B050"/>
                                              </a:solidFill>
                                              <a:latin typeface="Cambria Math" panose="02040503050406030204" pitchFamily="18" charset="0"/>
                                            </a:rPr>
                                          </m:ctrlPr>
                                        </m:sSubPr>
                                        <m:e>
                                          <m:r>
                                            <a:rPr lang="en-IN" sz="1700" b="1" i="1" dirty="0" smtClean="0">
                                              <a:solidFill>
                                                <a:srgbClr val="00B050"/>
                                              </a:solidFill>
                                              <a:latin typeface="Cambria Math" panose="02040503050406030204" pitchFamily="18" charset="0"/>
                                            </a:rPr>
                                            <m:t>𝑻</m:t>
                                          </m:r>
                                        </m:e>
                                        <m:sub>
                                          <m:r>
                                            <a:rPr lang="en-IN" sz="1700" b="1" i="1" dirty="0" smtClean="0">
                                              <a:solidFill>
                                                <a:srgbClr val="00B050"/>
                                              </a:solidFill>
                                              <a:latin typeface="Cambria Math" panose="02040503050406030204" pitchFamily="18" charset="0"/>
                                            </a:rPr>
                                            <m:t>𝒆</m:t>
                                          </m:r>
                                        </m:sub>
                                      </m:sSub>
                                    </m:sub>
                                  </m:sSub>
                                </m:den>
                              </m:f>
                              <m:r>
                                <a:rPr lang="en-IN" sz="1700" b="1" i="1" dirty="0" smtClean="0">
                                  <a:solidFill>
                                    <a:srgbClr val="00B050"/>
                                  </a:solidFill>
                                  <a:latin typeface="Cambria Math" panose="02040503050406030204" pitchFamily="18" charset="0"/>
                                </a:rPr>
                                <m:t>−</m:t>
                              </m:r>
                              <m:f>
                                <m:fPr>
                                  <m:ctrlPr>
                                    <a:rPr lang="en-IN" sz="1700" b="1" i="1" dirty="0">
                                      <a:solidFill>
                                        <a:srgbClr val="00B050"/>
                                      </a:solidFill>
                                      <a:latin typeface="Cambria Math" panose="02040503050406030204" pitchFamily="18" charset="0"/>
                                    </a:rPr>
                                  </m:ctrlPr>
                                </m:fPr>
                                <m:num>
                                  <m:r>
                                    <a:rPr lang="en-IN" sz="1700" b="1" i="1" dirty="0" smtClean="0">
                                      <a:solidFill>
                                        <a:srgbClr val="00B050"/>
                                      </a:solidFill>
                                      <a:latin typeface="Cambria Math" panose="02040503050406030204" pitchFamily="18" charset="0"/>
                                    </a:rPr>
                                    <m:t>𝟐</m:t>
                                  </m:r>
                                </m:num>
                                <m:den>
                                  <m:r>
                                    <a:rPr lang="en-IN" sz="1700" b="1" i="1" dirty="0" smtClean="0">
                                      <a:solidFill>
                                        <a:srgbClr val="00B050"/>
                                      </a:solidFill>
                                      <a:latin typeface="Cambria Math" panose="02040503050406030204" pitchFamily="18" charset="0"/>
                                    </a:rPr>
                                    <m:t>𝟑</m:t>
                                  </m:r>
                                </m:den>
                              </m:f>
                              <m:f>
                                <m:fPr>
                                  <m:ctrlPr>
                                    <a:rPr lang="en-IN" sz="1700" b="1" i="1" dirty="0">
                                      <a:solidFill>
                                        <a:srgbClr val="00B050"/>
                                      </a:solidFill>
                                      <a:latin typeface="Cambria Math" panose="02040503050406030204" pitchFamily="18" charset="0"/>
                                    </a:rPr>
                                  </m:ctrlPr>
                                </m:fPr>
                                <m:num>
                                  <m:r>
                                    <a:rPr lang="en-IN" sz="1700" b="1" i="1" dirty="0" smtClean="0">
                                      <a:solidFill>
                                        <a:srgbClr val="00B050"/>
                                      </a:solidFill>
                                      <a:latin typeface="Cambria Math" panose="02040503050406030204" pitchFamily="18" charset="0"/>
                                    </a:rPr>
                                    <m:t>𝟏</m:t>
                                  </m:r>
                                </m:num>
                                <m:den>
                                  <m:sSub>
                                    <m:sSubPr>
                                      <m:ctrlPr>
                                        <a:rPr lang="en-IN" sz="1700" b="1" i="1" dirty="0">
                                          <a:solidFill>
                                            <a:srgbClr val="00B050"/>
                                          </a:solidFill>
                                          <a:latin typeface="Cambria Math" panose="02040503050406030204" pitchFamily="18" charset="0"/>
                                        </a:rPr>
                                      </m:ctrlPr>
                                    </m:sSubPr>
                                    <m:e>
                                      <m:r>
                                        <a:rPr lang="en-IN" sz="1700" b="1" i="1" dirty="0" smtClean="0">
                                          <a:solidFill>
                                            <a:srgbClr val="00B050"/>
                                          </a:solidFill>
                                          <a:latin typeface="Cambria Math" panose="02040503050406030204" pitchFamily="18" charset="0"/>
                                        </a:rPr>
                                        <m:t>𝑳</m:t>
                                      </m:r>
                                    </m:e>
                                    <m:sub>
                                      <m:r>
                                        <a:rPr lang="en-IN" sz="1700" b="1" i="1" dirty="0" smtClean="0">
                                          <a:solidFill>
                                            <a:srgbClr val="00B050"/>
                                          </a:solidFill>
                                          <a:latin typeface="Cambria Math" panose="02040503050406030204" pitchFamily="18" charset="0"/>
                                        </a:rPr>
                                        <m:t>𝒏</m:t>
                                      </m:r>
                                    </m:sub>
                                  </m:sSub>
                                </m:den>
                              </m:f>
                            </m:e>
                          </m:d>
                          <m:f>
                            <m:fPr>
                              <m:ctrlPr>
                                <a:rPr lang="en-IN" sz="1700" b="1" i="1" dirty="0" smtClean="0">
                                  <a:solidFill>
                                    <a:srgbClr val="00B050"/>
                                  </a:solidFill>
                                  <a:latin typeface="Cambria Math" panose="02040503050406030204" pitchFamily="18" charset="0"/>
                                </a:rPr>
                              </m:ctrlPr>
                            </m:fPr>
                            <m:num>
                              <m:sSub>
                                <m:sSubPr>
                                  <m:ctrlPr>
                                    <a:rPr lang="en-IN" sz="1700" b="1" i="1" dirty="0">
                                      <a:solidFill>
                                        <a:srgbClr val="00B050"/>
                                      </a:solidFill>
                                      <a:latin typeface="Cambria Math" panose="02040503050406030204" pitchFamily="18" charset="0"/>
                                    </a:rPr>
                                  </m:ctrlPr>
                                </m:sSubPr>
                                <m:e>
                                  <m:r>
                                    <a:rPr lang="en-IN" sz="1700" b="1" i="1" dirty="0" smtClean="0">
                                      <a:solidFill>
                                        <a:srgbClr val="00B050"/>
                                      </a:solidFill>
                                      <a:latin typeface="Cambria Math" panose="02040503050406030204" pitchFamily="18" charset="0"/>
                                    </a:rPr>
                                    <m:t>𝒌</m:t>
                                  </m:r>
                                </m:e>
                                <m:sub>
                                  <m:r>
                                    <a:rPr lang="en-IN" sz="1700" b="1" i="1" dirty="0" smtClean="0">
                                      <a:solidFill>
                                        <a:srgbClr val="00B050"/>
                                      </a:solidFill>
                                      <a:latin typeface="Cambria Math" panose="02040503050406030204" pitchFamily="18" charset="0"/>
                                    </a:rPr>
                                    <m:t>𝒚</m:t>
                                  </m:r>
                                </m:sub>
                              </m:sSub>
                              <m:sSub>
                                <m:sSubPr>
                                  <m:ctrlPr>
                                    <a:rPr lang="en-IN" sz="1700" b="1" i="1" dirty="0" smtClean="0">
                                      <a:solidFill>
                                        <a:srgbClr val="00B050"/>
                                      </a:solidFill>
                                      <a:latin typeface="Cambria Math" panose="02040503050406030204" pitchFamily="18" charset="0"/>
                                    </a:rPr>
                                  </m:ctrlPr>
                                </m:sSubPr>
                                <m:e>
                                  <m:r>
                                    <a:rPr lang="en-IN" sz="1700" b="1" i="1" dirty="0" smtClean="0">
                                      <a:solidFill>
                                        <a:srgbClr val="00B050"/>
                                      </a:solidFill>
                                      <a:latin typeface="Cambria Math" panose="02040503050406030204" pitchFamily="18" charset="0"/>
                                    </a:rPr>
                                    <m:t>𝝆</m:t>
                                  </m:r>
                                </m:e>
                                <m:sub>
                                  <m:r>
                                    <a:rPr lang="en-IN" sz="1700" b="1" i="1" dirty="0" smtClean="0">
                                      <a:solidFill>
                                        <a:srgbClr val="00B050"/>
                                      </a:solidFill>
                                      <a:latin typeface="Cambria Math" panose="02040503050406030204" pitchFamily="18" charset="0"/>
                                    </a:rPr>
                                    <m:t>𝒆</m:t>
                                  </m:r>
                                </m:sub>
                              </m:sSub>
                              <m:sSub>
                                <m:sSubPr>
                                  <m:ctrlPr>
                                    <a:rPr lang="en-IN" sz="1700" b="1" i="1" dirty="0" smtClean="0">
                                      <a:solidFill>
                                        <a:srgbClr val="00B050"/>
                                      </a:solidFill>
                                      <a:latin typeface="Cambria Math" panose="02040503050406030204" pitchFamily="18" charset="0"/>
                                    </a:rPr>
                                  </m:ctrlPr>
                                </m:sSubPr>
                                <m:e>
                                  <m:r>
                                    <a:rPr lang="en-IN" sz="1700" b="1" i="1" dirty="0" smtClean="0">
                                      <a:solidFill>
                                        <a:srgbClr val="00B050"/>
                                      </a:solidFill>
                                      <a:latin typeface="Cambria Math" panose="02040503050406030204" pitchFamily="18" charset="0"/>
                                    </a:rPr>
                                    <m:t>𝒄</m:t>
                                  </m:r>
                                </m:e>
                                <m:sub>
                                  <m:r>
                                    <a:rPr lang="en-IN" sz="1700" b="1" i="1" dirty="0" smtClean="0">
                                      <a:solidFill>
                                        <a:srgbClr val="00B050"/>
                                      </a:solidFill>
                                      <a:latin typeface="Cambria Math" panose="02040503050406030204" pitchFamily="18" charset="0"/>
                                    </a:rPr>
                                    <m:t>𝒆</m:t>
                                  </m:r>
                                </m:sub>
                              </m:sSub>
                            </m:num>
                            <m:den>
                              <m:r>
                                <a:rPr lang="en-IN" sz="1700" b="1" i="1" dirty="0" smtClean="0">
                                  <a:solidFill>
                                    <a:srgbClr val="00B050"/>
                                  </a:solidFill>
                                  <a:latin typeface="Cambria Math" panose="02040503050406030204" pitchFamily="18" charset="0"/>
                                </a:rPr>
                                <m:t>𝝎</m:t>
                              </m:r>
                            </m:den>
                          </m:f>
                        </m:e>
                      </m:d>
                      <m:acc>
                        <m:accPr>
                          <m:chr m:val="̃"/>
                          <m:ctrlPr>
                            <a:rPr lang="en-IN" sz="1700" b="1" i="1" dirty="0" smtClean="0">
                              <a:solidFill>
                                <a:srgbClr val="00B050"/>
                              </a:solidFill>
                              <a:latin typeface="Cambria Math" panose="02040503050406030204" pitchFamily="18" charset="0"/>
                            </a:rPr>
                          </m:ctrlPr>
                        </m:accPr>
                        <m:e>
                          <m:r>
                            <a:rPr lang="en-IN" sz="1700" b="1" i="1" dirty="0" smtClean="0">
                              <a:solidFill>
                                <a:srgbClr val="00B050"/>
                              </a:solidFill>
                              <a:latin typeface="Cambria Math" panose="02040503050406030204" pitchFamily="18" charset="0"/>
                            </a:rPr>
                            <m:t>𝝓</m:t>
                          </m:r>
                        </m:e>
                      </m:acc>
                    </m:oMath>
                  </m:oMathPara>
                </a14:m>
                <a:endParaRPr lang="en-IN" sz="1700" b="1" dirty="0">
                  <a:solidFill>
                    <a:srgbClr val="00B050"/>
                  </a:solidFill>
                </a:endParaRPr>
              </a:p>
              <a:p>
                <a:pPr marL="285750" indent="-285750">
                  <a:buFont typeface="Wingdings" panose="05000000000000000000" pitchFamily="2" charset="2"/>
                  <a:buChar char="q"/>
                </a:pPr>
                <a:endParaRPr lang="en-IN" sz="1700" b="1" dirty="0"/>
              </a:p>
              <a:p>
                <a:endParaRPr lang="en-IN" sz="1700" b="1" dirty="0"/>
              </a:p>
            </p:txBody>
          </p:sp>
        </mc:Choice>
        <mc:Fallback xmlns="">
          <p:sp>
            <p:nvSpPr>
              <p:cNvPr id="13" name="TextBox 12">
                <a:extLst>
                  <a:ext uri="{FF2B5EF4-FFF2-40B4-BE49-F238E27FC236}">
                    <a16:creationId xmlns:a16="http://schemas.microsoft.com/office/drawing/2014/main" id="{FEB21C88-6122-4C53-B57A-457BF378AF2F}"/>
                  </a:ext>
                </a:extLst>
              </p:cNvPr>
              <p:cNvSpPr txBox="1">
                <a:spLocks noRot="1" noChangeAspect="1" noMove="1" noResize="1" noEditPoints="1" noAdjustHandles="1" noChangeArrowheads="1" noChangeShapeType="1" noTextEdit="1"/>
              </p:cNvSpPr>
              <p:nvPr/>
            </p:nvSpPr>
            <p:spPr>
              <a:xfrm>
                <a:off x="4572000" y="3657918"/>
                <a:ext cx="4495800" cy="2865272"/>
              </a:xfrm>
              <a:prstGeom prst="rect">
                <a:avLst/>
              </a:prstGeom>
              <a:blipFill>
                <a:blip r:embed="rId6"/>
                <a:stretch>
                  <a:fillRect/>
                </a:stretch>
              </a:blipFill>
            </p:spPr>
            <p:txBody>
              <a:bodyPr/>
              <a:lstStyle/>
              <a:p>
                <a:r>
                  <a:rPr lang="en-IN">
                    <a:noFill/>
                  </a:rPr>
                  <a:t> </a:t>
                </a:r>
              </a:p>
            </p:txBody>
          </p:sp>
        </mc:Fallback>
      </mc:AlternateContent>
    </p:spTree>
    <p:extLst>
      <p:ext uri="{BB962C8B-B14F-4D97-AF65-F5344CB8AC3E}">
        <p14:creationId xmlns:p14="http://schemas.microsoft.com/office/powerpoint/2010/main" val="18532889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9C28B16-AF39-4586-9731-C4DAB9D3E4ED}"/>
              </a:ext>
            </a:extLst>
          </p:cNvPr>
          <p:cNvSpPr>
            <a:spLocks noGrp="1"/>
          </p:cNvSpPr>
          <p:nvPr>
            <p:ph type="sldNum" sz="quarter" idx="12"/>
          </p:nvPr>
        </p:nvSpPr>
        <p:spPr/>
        <p:txBody>
          <a:bodyPr/>
          <a:lstStyle/>
          <a:p>
            <a:fld id="{B6F15528-21DE-4FAA-801E-634DDDAF4B2B}" type="slidenum">
              <a:rPr lang="en-US" smtClean="0"/>
              <a:pPr/>
              <a:t>27</a:t>
            </a:fld>
            <a:endParaRPr lang="en-US"/>
          </a:p>
        </p:txBody>
      </p:sp>
      <p:sp>
        <p:nvSpPr>
          <p:cNvPr id="5" name="Rectangle 2">
            <a:extLst>
              <a:ext uri="{FF2B5EF4-FFF2-40B4-BE49-F238E27FC236}">
                <a16:creationId xmlns:a16="http://schemas.microsoft.com/office/drawing/2014/main" id="{E52B1882-EBA7-4CFB-928E-D36B26415CBE}"/>
              </a:ext>
            </a:extLst>
          </p:cNvPr>
          <p:cNvSpPr>
            <a:spLocks noChangeArrowheads="1"/>
          </p:cNvSpPr>
          <p:nvPr/>
        </p:nvSpPr>
        <p:spPr bwMode="auto">
          <a:xfrm>
            <a:off x="0" y="0"/>
            <a:ext cx="9144000" cy="733425"/>
          </a:xfrm>
          <a:prstGeom prst="rect">
            <a:avLst/>
          </a:prstGeom>
          <a:gradFill rotWithShape="1">
            <a:gsLst>
              <a:gs pos="0">
                <a:srgbClr val="99CCFF"/>
              </a:gs>
              <a:gs pos="50000">
                <a:schemeClr val="bg1"/>
              </a:gs>
              <a:gs pos="100000">
                <a:srgbClr val="99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200" b="1" dirty="0">
                <a:latin typeface="Times New Roman" panose="02020603050405020304" pitchFamily="18" charset="0"/>
                <a:cs typeface="Times New Roman" panose="02020603050405020304" pitchFamily="18" charset="0"/>
              </a:rPr>
              <a:t>Theoretical Understanding of slab ETG</a:t>
            </a:r>
            <a:endParaRPr lang="en-IN" sz="3200" b="1"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A65D4C6-0AAA-47BF-B34A-39E928078C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838200" cy="752285"/>
          </a:xfrm>
          <a:prstGeom prst="rect">
            <a:avLst/>
          </a:prstGeom>
        </p:spPr>
      </p:pic>
      <p:pic>
        <p:nvPicPr>
          <p:cNvPr id="9" name="Picture 8">
            <a:extLst>
              <a:ext uri="{FF2B5EF4-FFF2-40B4-BE49-F238E27FC236}">
                <a16:creationId xmlns:a16="http://schemas.microsoft.com/office/drawing/2014/main" id="{C0F895F9-25D7-4D9E-B5C0-EC337A56CDB7}"/>
              </a:ext>
            </a:extLst>
          </p:cNvPr>
          <p:cNvPicPr>
            <a:picLocks noChangeAspect="1"/>
          </p:cNvPicPr>
          <p:nvPr/>
        </p:nvPicPr>
        <p:blipFill rotWithShape="1">
          <a:blip r:embed="rId3">
            <a:extLst>
              <a:ext uri="{28A0092B-C50C-407E-A947-70E740481C1C}">
                <a14:useLocalDpi xmlns:a14="http://schemas.microsoft.com/office/drawing/2010/main" val="0"/>
              </a:ext>
            </a:extLst>
          </a:blip>
          <a:srcRect l="6612" r="5785" b="1012"/>
          <a:stretch/>
        </p:blipFill>
        <p:spPr>
          <a:xfrm>
            <a:off x="609600" y="2971800"/>
            <a:ext cx="7772400" cy="3814913"/>
          </a:xfrm>
          <a:prstGeom prst="rect">
            <a:avLst/>
          </a:prstGeom>
        </p:spPr>
      </p:pic>
      <p:sp>
        <p:nvSpPr>
          <p:cNvPr id="10" name="TextBox 9">
            <a:extLst>
              <a:ext uri="{FF2B5EF4-FFF2-40B4-BE49-F238E27FC236}">
                <a16:creationId xmlns:a16="http://schemas.microsoft.com/office/drawing/2014/main" id="{E1F71C34-9586-46D0-99EE-9361133DD26E}"/>
              </a:ext>
            </a:extLst>
          </p:cNvPr>
          <p:cNvSpPr txBox="1"/>
          <p:nvPr/>
        </p:nvSpPr>
        <p:spPr>
          <a:xfrm>
            <a:off x="9524" y="757535"/>
            <a:ext cx="9134476" cy="830997"/>
          </a:xfrm>
          <a:prstGeom prst="rect">
            <a:avLst/>
          </a:prstGeom>
          <a:noFill/>
        </p:spPr>
        <p:txBody>
          <a:bodyPr wrap="square" rtlCol="0">
            <a:spAutoFit/>
          </a:bodyPr>
          <a:lstStyle/>
          <a:p>
            <a:pPr marL="342900" indent="-342900">
              <a:buFont typeface="Wingdings" panose="05000000000000000000" pitchFamily="2" charset="2"/>
              <a:buChar char="q"/>
            </a:pPr>
            <a:r>
              <a:rPr lang="en-IN" sz="2400" dirty="0">
                <a:solidFill>
                  <a:srgbClr val="FF0000"/>
                </a:solidFill>
                <a:latin typeface="Times New Roman" pitchFamily="18" charset="0"/>
                <a:cs typeface="Times New Roman" pitchFamily="18" charset="0"/>
              </a:rPr>
              <a:t>Numerical Solution of W-ETG dispersion relation and comparison with experimental data</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6914CFD8-A482-448F-B1BA-A4B30BF4CD86}"/>
                  </a:ext>
                </a:extLst>
              </p:cNvPr>
              <p:cNvSpPr txBox="1"/>
              <p:nvPr/>
            </p:nvSpPr>
            <p:spPr>
              <a:xfrm>
                <a:off x="72000" y="1524000"/>
                <a:ext cx="9000000" cy="1557862"/>
              </a:xfrm>
              <a:prstGeom prst="rect">
                <a:avLst/>
              </a:prstGeom>
              <a:solidFill>
                <a:schemeClr val="accent3">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rtlCol="0">
                <a:noAutofit/>
              </a:bodyPr>
              <a:lstStyle/>
              <a:p>
                <a:pPr/>
                <a14:m>
                  <m:oMathPara xmlns:m="http://schemas.openxmlformats.org/officeDocument/2006/math">
                    <m:oMathParaPr>
                      <m:jc m:val="centerGroup"/>
                    </m:oMathParaPr>
                    <m:oMath xmlns:m="http://schemas.openxmlformats.org/officeDocument/2006/math">
                      <m:r>
                        <a:rPr lang="en-IN" sz="1600" b="0" i="1" smtClean="0">
                          <a:latin typeface="Cambria Math" panose="02040503050406030204" pitchFamily="18" charset="0"/>
                        </a:rPr>
                        <m:t>𝜔</m:t>
                      </m:r>
                      <m:d>
                        <m:dPr>
                          <m:begChr m:val="["/>
                          <m:endChr m:val="]"/>
                          <m:ctrlPr>
                            <a:rPr lang="en-IN" sz="1600" b="0" i="1" smtClean="0">
                              <a:latin typeface="Cambria Math" panose="02040503050406030204" pitchFamily="18" charset="0"/>
                            </a:rPr>
                          </m:ctrlPr>
                        </m:dPr>
                        <m:e>
                          <m:r>
                            <a:rPr lang="en-IN" sz="1600" b="0" i="1" smtClean="0">
                              <a:latin typeface="Cambria Math" panose="02040503050406030204" pitchFamily="18" charset="0"/>
                            </a:rPr>
                            <m:t>𝜔</m:t>
                          </m:r>
                          <m:sSup>
                            <m:sSupPr>
                              <m:ctrlPr>
                                <a:rPr lang="en-IN" sz="1600" b="0" i="1" smtClean="0">
                                  <a:latin typeface="Cambria Math" panose="02040503050406030204" pitchFamily="18" charset="0"/>
                                </a:rPr>
                              </m:ctrlPr>
                            </m:sSupPr>
                            <m:e>
                              <m:r>
                                <a:rPr lang="en-IN" sz="1600" b="0" i="1" smtClean="0">
                                  <a:latin typeface="Cambria Math" panose="02040503050406030204" pitchFamily="18" charset="0"/>
                                </a:rPr>
                                <m:t>𝜏</m:t>
                              </m:r>
                            </m:e>
                            <m:sup>
                              <m:r>
                                <a:rPr lang="en-IN" sz="1600" b="0" i="1" smtClean="0">
                                  <a:latin typeface="Cambria Math" panose="02040503050406030204" pitchFamily="18" charset="0"/>
                                </a:rPr>
                                <m:t>∗</m:t>
                              </m:r>
                            </m:sup>
                          </m:sSup>
                          <m:r>
                            <a:rPr lang="en-IN" sz="1600" b="0" i="1" smtClean="0">
                              <a:latin typeface="Cambria Math" panose="02040503050406030204" pitchFamily="18" charset="0"/>
                            </a:rPr>
                            <m:t>+</m:t>
                          </m:r>
                          <m:sSub>
                            <m:sSubPr>
                              <m:ctrlPr>
                                <a:rPr lang="en-IN" sz="1600" b="0" i="1" smtClean="0">
                                  <a:latin typeface="Cambria Math" panose="02040503050406030204" pitchFamily="18" charset="0"/>
                                </a:rPr>
                              </m:ctrlPr>
                            </m:sSubPr>
                            <m:e>
                              <m:r>
                                <a:rPr lang="en-IN" sz="1600" b="0" i="1" smtClean="0">
                                  <a:latin typeface="Cambria Math" panose="02040503050406030204" pitchFamily="18" charset="0"/>
                                </a:rPr>
                                <m:t>𝜔</m:t>
                              </m:r>
                            </m:e>
                            <m:sub>
                              <m:r>
                                <a:rPr lang="en-IN" sz="1600" b="0" i="1" smtClean="0">
                                  <a:latin typeface="Cambria Math" panose="02040503050406030204" pitchFamily="18" charset="0"/>
                                </a:rPr>
                                <m:t>∗</m:t>
                              </m:r>
                              <m:r>
                                <a:rPr lang="en-IN" sz="1600" b="0" i="1" smtClean="0">
                                  <a:latin typeface="Cambria Math" panose="02040503050406030204" pitchFamily="18" charset="0"/>
                                </a:rPr>
                                <m:t>𝑒</m:t>
                              </m:r>
                            </m:sub>
                          </m:sSub>
                          <m:r>
                            <a:rPr lang="en-IN" sz="1600" b="0" i="1" smtClean="0">
                              <a:latin typeface="Cambria Math" panose="02040503050406030204" pitchFamily="18" charset="0"/>
                            </a:rPr>
                            <m:t>+</m:t>
                          </m:r>
                          <m:sSubSup>
                            <m:sSubSupPr>
                              <m:ctrlPr>
                                <a:rPr lang="en-IN" sz="1600" b="0" i="1" smtClean="0">
                                  <a:latin typeface="Cambria Math" panose="02040503050406030204" pitchFamily="18" charset="0"/>
                                </a:rPr>
                              </m:ctrlPr>
                            </m:sSubSupPr>
                            <m:e>
                              <m:r>
                                <a:rPr lang="en-IN" sz="1600" b="0" i="1" smtClean="0">
                                  <a:latin typeface="Cambria Math" panose="02040503050406030204" pitchFamily="18" charset="0"/>
                                </a:rPr>
                                <m:t>𝑘</m:t>
                              </m:r>
                            </m:e>
                            <m:sub>
                              <m:r>
                                <a:rPr lang="en-IN" sz="1600" b="0" i="1" smtClean="0">
                                  <a:latin typeface="Cambria Math" panose="02040503050406030204" pitchFamily="18" charset="0"/>
                                </a:rPr>
                                <m:t>⊥</m:t>
                              </m:r>
                            </m:sub>
                            <m:sup>
                              <m:r>
                                <a:rPr lang="en-IN" sz="1600" b="0" i="1" smtClean="0">
                                  <a:latin typeface="Cambria Math" panose="02040503050406030204" pitchFamily="18" charset="0"/>
                                </a:rPr>
                                <m:t>2</m:t>
                              </m:r>
                            </m:sup>
                          </m:sSubSup>
                          <m:sSubSup>
                            <m:sSubSupPr>
                              <m:ctrlPr>
                                <a:rPr lang="en-IN" sz="1600" b="0" i="1" smtClean="0">
                                  <a:latin typeface="Cambria Math" panose="02040503050406030204" pitchFamily="18" charset="0"/>
                                </a:rPr>
                              </m:ctrlPr>
                            </m:sSubSupPr>
                            <m:e>
                              <m:r>
                                <a:rPr lang="en-IN" sz="1600" b="0" i="1" smtClean="0">
                                  <a:latin typeface="Cambria Math" panose="02040503050406030204" pitchFamily="18" charset="0"/>
                                </a:rPr>
                                <m:t>𝜌</m:t>
                              </m:r>
                            </m:e>
                            <m:sub>
                              <m:r>
                                <a:rPr lang="en-IN" sz="1600" b="0" i="1" smtClean="0">
                                  <a:latin typeface="Cambria Math" panose="02040503050406030204" pitchFamily="18" charset="0"/>
                                </a:rPr>
                                <m:t>𝑒</m:t>
                              </m:r>
                            </m:sub>
                            <m:sup>
                              <m:r>
                                <a:rPr lang="en-IN" sz="1600" b="0" i="1" smtClean="0">
                                  <a:latin typeface="Cambria Math" panose="02040503050406030204" pitchFamily="18" charset="0"/>
                                </a:rPr>
                                <m:t>2</m:t>
                              </m:r>
                            </m:sup>
                          </m:sSubSup>
                          <m:d>
                            <m:dPr>
                              <m:ctrlPr>
                                <a:rPr lang="en-IN" sz="1600" b="0" i="1" smtClean="0">
                                  <a:latin typeface="Cambria Math" panose="02040503050406030204" pitchFamily="18" charset="0"/>
                                </a:rPr>
                              </m:ctrlPr>
                            </m:dPr>
                            <m:e>
                              <m:r>
                                <a:rPr lang="en-IN" sz="1600" b="0" i="1" smtClean="0">
                                  <a:latin typeface="Cambria Math" panose="02040503050406030204" pitchFamily="18" charset="0"/>
                                </a:rPr>
                                <m:t>𝜔</m:t>
                              </m:r>
                              <m:r>
                                <a:rPr lang="en-IN" sz="1600" b="0" i="1" smtClean="0">
                                  <a:latin typeface="Cambria Math" panose="02040503050406030204" pitchFamily="18" charset="0"/>
                                </a:rPr>
                                <m:t>−</m:t>
                              </m:r>
                              <m:sSub>
                                <m:sSubPr>
                                  <m:ctrlPr>
                                    <a:rPr lang="en-IN" sz="1600" b="0" i="1" smtClean="0">
                                      <a:latin typeface="Cambria Math" panose="02040503050406030204" pitchFamily="18" charset="0"/>
                                    </a:rPr>
                                  </m:ctrlPr>
                                </m:sSubPr>
                                <m:e>
                                  <m:r>
                                    <a:rPr lang="en-IN" sz="1600" b="0" i="1" smtClean="0">
                                      <a:latin typeface="Cambria Math" panose="02040503050406030204" pitchFamily="18" charset="0"/>
                                    </a:rPr>
                                    <m:t>𝜔</m:t>
                                  </m:r>
                                </m:e>
                                <m:sub>
                                  <m:r>
                                    <a:rPr lang="en-IN" sz="1600" b="0" i="1" smtClean="0">
                                      <a:latin typeface="Cambria Math" panose="02040503050406030204" pitchFamily="18" charset="0"/>
                                    </a:rPr>
                                    <m:t>∗</m:t>
                                  </m:r>
                                  <m:r>
                                    <a:rPr lang="en-IN" sz="1600" b="0" i="1" smtClean="0">
                                      <a:latin typeface="Cambria Math" panose="02040503050406030204" pitchFamily="18" charset="0"/>
                                    </a:rPr>
                                    <m:t>𝑝𝑒</m:t>
                                  </m:r>
                                </m:sub>
                              </m:sSub>
                            </m:e>
                          </m:d>
                          <m:r>
                            <a:rPr lang="en-IN" sz="1600" b="0" i="1" smtClean="0">
                              <a:latin typeface="Cambria Math" panose="02040503050406030204" pitchFamily="18" charset="0"/>
                            </a:rPr>
                            <m:t>+</m:t>
                          </m:r>
                          <m:f>
                            <m:fPr>
                              <m:ctrlPr>
                                <a:rPr lang="en-IN" sz="1600" b="0" i="1" smtClean="0">
                                  <a:latin typeface="Cambria Math" panose="02040503050406030204" pitchFamily="18" charset="0"/>
                                </a:rPr>
                              </m:ctrlPr>
                            </m:fPr>
                            <m:num>
                              <m:sSub>
                                <m:sSubPr>
                                  <m:ctrlPr>
                                    <a:rPr lang="en-IN" sz="1600" b="0" i="1" smtClean="0">
                                      <a:latin typeface="Cambria Math" panose="02040503050406030204" pitchFamily="18" charset="0"/>
                                    </a:rPr>
                                  </m:ctrlPr>
                                </m:sSubPr>
                                <m:e>
                                  <m:r>
                                    <a:rPr lang="en-IN" sz="1600" b="0" i="1" smtClean="0">
                                      <a:latin typeface="Cambria Math" panose="02040503050406030204" pitchFamily="18" charset="0"/>
                                    </a:rPr>
                                    <m:t>𝛽</m:t>
                                  </m:r>
                                </m:e>
                                <m:sub>
                                  <m:r>
                                    <a:rPr lang="en-IN" sz="1600" b="0" i="1" smtClean="0">
                                      <a:latin typeface="Cambria Math" panose="02040503050406030204" pitchFamily="18" charset="0"/>
                                    </a:rPr>
                                    <m:t>𝑒</m:t>
                                  </m:r>
                                </m:sub>
                              </m:sSub>
                            </m:num>
                            <m:den>
                              <m:r>
                                <a:rPr lang="en-IN" sz="1600" b="0" i="1" smtClean="0">
                                  <a:latin typeface="Cambria Math" panose="02040503050406030204" pitchFamily="18" charset="0"/>
                                </a:rPr>
                                <m:t>2</m:t>
                              </m:r>
                            </m:den>
                          </m:f>
                          <m:r>
                            <a:rPr lang="en-IN" sz="1600" b="0" i="1" smtClean="0">
                              <a:latin typeface="Cambria Math" panose="02040503050406030204" pitchFamily="18" charset="0"/>
                            </a:rPr>
                            <m:t>(1+</m:t>
                          </m:r>
                          <m:sSubSup>
                            <m:sSubSupPr>
                              <m:ctrlPr>
                                <a:rPr lang="en-IN" sz="1600" b="0" i="1" smtClean="0">
                                  <a:latin typeface="Cambria Math" panose="02040503050406030204" pitchFamily="18" charset="0"/>
                                </a:rPr>
                              </m:ctrlPr>
                            </m:sSubSupPr>
                            <m:e>
                              <m:r>
                                <a:rPr lang="en-IN" sz="1600" b="0" i="1" smtClean="0">
                                  <a:latin typeface="Cambria Math" panose="02040503050406030204" pitchFamily="18" charset="0"/>
                                </a:rPr>
                                <m:t>𝜏</m:t>
                              </m:r>
                            </m:e>
                            <m:sub>
                              <m:r>
                                <a:rPr lang="en-IN" sz="1600" b="0" i="1" smtClean="0">
                                  <a:latin typeface="Cambria Math" panose="02040503050406030204" pitchFamily="18" charset="0"/>
                                </a:rPr>
                                <m:t>𝑒</m:t>
                              </m:r>
                            </m:sub>
                            <m:sup>
                              <m:r>
                                <a:rPr lang="en-IN" sz="1600" b="0" i="1" smtClean="0">
                                  <a:latin typeface="Cambria Math" panose="02040503050406030204" pitchFamily="18" charset="0"/>
                                </a:rPr>
                                <m:t>∗</m:t>
                              </m:r>
                            </m:sup>
                          </m:sSubSup>
                          <m:r>
                            <a:rPr lang="en-IN" sz="1600" b="0" i="1" smtClean="0">
                              <a:latin typeface="Cambria Math" panose="02040503050406030204" pitchFamily="18" charset="0"/>
                            </a:rPr>
                            <m:t>)(</m:t>
                          </m:r>
                          <m:r>
                            <a:rPr lang="en-IN" sz="1600" b="0" i="1" smtClean="0">
                              <a:latin typeface="Cambria Math" panose="02040503050406030204" pitchFamily="18" charset="0"/>
                            </a:rPr>
                            <m:t>𝜔</m:t>
                          </m:r>
                          <m:r>
                            <a:rPr lang="en-IN" sz="1600" b="0" i="1" smtClean="0">
                              <a:latin typeface="Cambria Math" panose="02040503050406030204" pitchFamily="18" charset="0"/>
                            </a:rPr>
                            <m:t>−</m:t>
                          </m:r>
                          <m:sSub>
                            <m:sSubPr>
                              <m:ctrlPr>
                                <a:rPr lang="en-IN" sz="1600" b="0" i="1" smtClean="0">
                                  <a:latin typeface="Cambria Math" panose="02040503050406030204" pitchFamily="18" charset="0"/>
                                </a:rPr>
                              </m:ctrlPr>
                            </m:sSubPr>
                            <m:e>
                              <m:r>
                                <a:rPr lang="en-IN" sz="1600" b="0" i="1" smtClean="0">
                                  <a:latin typeface="Cambria Math" panose="02040503050406030204" pitchFamily="18" charset="0"/>
                                </a:rPr>
                                <m:t>𝜔</m:t>
                              </m:r>
                            </m:e>
                            <m:sub>
                              <m:r>
                                <a:rPr lang="en-IN" sz="1600" b="0" i="1" smtClean="0">
                                  <a:latin typeface="Cambria Math" panose="02040503050406030204" pitchFamily="18" charset="0"/>
                                </a:rPr>
                                <m:t>∗</m:t>
                              </m:r>
                              <m:r>
                                <a:rPr lang="en-IN" sz="1600" b="0" i="1" smtClean="0">
                                  <a:latin typeface="Cambria Math" panose="02040503050406030204" pitchFamily="18" charset="0"/>
                                </a:rPr>
                                <m:t>𝑝𝑒</m:t>
                              </m:r>
                            </m:sub>
                          </m:sSub>
                          <m:r>
                            <a:rPr lang="en-IN" sz="1600" b="0" i="1" smtClean="0">
                              <a:latin typeface="Cambria Math" panose="02040503050406030204" pitchFamily="18" charset="0"/>
                            </a:rPr>
                            <m:t>)</m:t>
                          </m:r>
                        </m:e>
                      </m:d>
                      <m:r>
                        <a:rPr lang="en-IN" sz="1600" b="0" i="1" smtClean="0">
                          <a:latin typeface="Cambria Math" panose="02040503050406030204" pitchFamily="18" charset="0"/>
                        </a:rPr>
                        <m:t>−</m:t>
                      </m:r>
                      <m:f>
                        <m:fPr>
                          <m:ctrlPr>
                            <a:rPr lang="en-IN" sz="1600" b="0" i="1" smtClean="0">
                              <a:latin typeface="Cambria Math" panose="02040503050406030204" pitchFamily="18" charset="0"/>
                            </a:rPr>
                          </m:ctrlPr>
                        </m:fPr>
                        <m:num>
                          <m:sSub>
                            <m:sSubPr>
                              <m:ctrlPr>
                                <a:rPr lang="en-IN" sz="1600" b="0" i="1" smtClean="0">
                                  <a:latin typeface="Cambria Math" panose="02040503050406030204" pitchFamily="18" charset="0"/>
                                </a:rPr>
                              </m:ctrlPr>
                            </m:sSubPr>
                            <m:e>
                              <m:r>
                                <a:rPr lang="en-IN" sz="1600" b="0" i="1" smtClean="0">
                                  <a:latin typeface="Cambria Math" panose="02040503050406030204" pitchFamily="18" charset="0"/>
                                </a:rPr>
                                <m:t>𝛽</m:t>
                              </m:r>
                            </m:e>
                            <m:sub>
                              <m:r>
                                <a:rPr lang="en-IN" sz="1600" b="0" i="1" smtClean="0">
                                  <a:latin typeface="Cambria Math" panose="02040503050406030204" pitchFamily="18" charset="0"/>
                                </a:rPr>
                                <m:t>𝑒</m:t>
                              </m:r>
                            </m:sub>
                          </m:sSub>
                        </m:num>
                        <m:den>
                          <m:r>
                            <a:rPr lang="en-IN" sz="1600" b="0" i="1" smtClean="0">
                              <a:latin typeface="Cambria Math" panose="02040503050406030204" pitchFamily="18" charset="0"/>
                            </a:rPr>
                            <m:t>2</m:t>
                          </m:r>
                        </m:den>
                      </m:f>
                      <m:d>
                        <m:dPr>
                          <m:ctrlPr>
                            <a:rPr lang="en-IN" sz="1600" b="0" i="1" smtClean="0">
                              <a:latin typeface="Cambria Math" panose="02040503050406030204" pitchFamily="18" charset="0"/>
                            </a:rPr>
                          </m:ctrlPr>
                        </m:dPr>
                        <m:e>
                          <m:r>
                            <a:rPr lang="en-IN" sz="1600" b="0" i="1" smtClean="0">
                              <a:latin typeface="Cambria Math" panose="02040503050406030204" pitchFamily="18" charset="0"/>
                            </a:rPr>
                            <m:t>𝜔</m:t>
                          </m:r>
                          <m:r>
                            <a:rPr lang="en-IN" sz="1600" b="0" i="1" smtClean="0">
                              <a:latin typeface="Cambria Math" panose="02040503050406030204" pitchFamily="18" charset="0"/>
                            </a:rPr>
                            <m:t>−</m:t>
                          </m:r>
                          <m:sSub>
                            <m:sSubPr>
                              <m:ctrlPr>
                                <a:rPr lang="en-IN" sz="1600" b="0" i="1" smtClean="0">
                                  <a:latin typeface="Cambria Math" panose="02040503050406030204" pitchFamily="18" charset="0"/>
                                </a:rPr>
                              </m:ctrlPr>
                            </m:sSubPr>
                            <m:e>
                              <m:r>
                                <a:rPr lang="en-IN" sz="1600" b="0" i="1" smtClean="0">
                                  <a:latin typeface="Cambria Math" panose="02040503050406030204" pitchFamily="18" charset="0"/>
                                </a:rPr>
                                <m:t>𝜔</m:t>
                              </m:r>
                            </m:e>
                            <m:sub>
                              <m:r>
                                <a:rPr lang="en-IN" sz="1600" b="0" i="1" smtClean="0">
                                  <a:latin typeface="Cambria Math" panose="02040503050406030204" pitchFamily="18" charset="0"/>
                                </a:rPr>
                                <m:t>∗</m:t>
                              </m:r>
                              <m:r>
                                <a:rPr lang="en-IN" sz="1600" b="0" i="1" smtClean="0">
                                  <a:latin typeface="Cambria Math" panose="02040503050406030204" pitchFamily="18" charset="0"/>
                                </a:rPr>
                                <m:t>𝑝𝑒</m:t>
                              </m:r>
                            </m:sub>
                          </m:sSub>
                        </m:e>
                      </m:d>
                      <m:d>
                        <m:dPr>
                          <m:begChr m:val="["/>
                          <m:endChr m:val="]"/>
                          <m:ctrlPr>
                            <a:rPr lang="en-IN" sz="1600" b="0" i="1" smtClean="0">
                              <a:latin typeface="Cambria Math" panose="02040503050406030204" pitchFamily="18" charset="0"/>
                            </a:rPr>
                          </m:ctrlPr>
                        </m:dPr>
                        <m:e>
                          <m:d>
                            <m:dPr>
                              <m:ctrlPr>
                                <a:rPr lang="en-IN" sz="1600" b="0" i="1" smtClean="0">
                                  <a:latin typeface="Cambria Math" panose="02040503050406030204" pitchFamily="18" charset="0"/>
                                </a:rPr>
                              </m:ctrlPr>
                            </m:dPr>
                            <m:e>
                              <m:sSub>
                                <m:sSubPr>
                                  <m:ctrlPr>
                                    <a:rPr lang="en-IN" sz="1600" b="0" i="1" smtClean="0">
                                      <a:latin typeface="Cambria Math" panose="02040503050406030204" pitchFamily="18" charset="0"/>
                                    </a:rPr>
                                  </m:ctrlPr>
                                </m:sSubPr>
                                <m:e>
                                  <m:r>
                                    <a:rPr lang="en-IN" sz="1600" b="0" i="1" smtClean="0">
                                      <a:latin typeface="Cambria Math" panose="02040503050406030204" pitchFamily="18" charset="0"/>
                                    </a:rPr>
                                    <m:t>𝜂</m:t>
                                  </m:r>
                                </m:e>
                                <m:sub>
                                  <m:r>
                                    <a:rPr lang="en-IN" sz="1600" b="0" i="1" smtClean="0">
                                      <a:latin typeface="Cambria Math" panose="02040503050406030204" pitchFamily="18" charset="0"/>
                                    </a:rPr>
                                    <m:t>𝑒</m:t>
                                  </m:r>
                                </m:sub>
                              </m:sSub>
                              <m:r>
                                <a:rPr lang="en-IN" sz="1600" b="0" i="1" smtClean="0">
                                  <a:latin typeface="Cambria Math" panose="02040503050406030204" pitchFamily="18" charset="0"/>
                                </a:rPr>
                                <m:t>−</m:t>
                              </m:r>
                              <m:f>
                                <m:fPr>
                                  <m:ctrlPr>
                                    <a:rPr lang="en-IN" sz="1600" b="0" i="1" smtClean="0">
                                      <a:latin typeface="Cambria Math" panose="02040503050406030204" pitchFamily="18" charset="0"/>
                                    </a:rPr>
                                  </m:ctrlPr>
                                </m:fPr>
                                <m:num>
                                  <m:r>
                                    <a:rPr lang="en-IN" sz="1600" b="0" i="1" smtClean="0">
                                      <a:latin typeface="Cambria Math" panose="02040503050406030204" pitchFamily="18" charset="0"/>
                                    </a:rPr>
                                    <m:t>2</m:t>
                                  </m:r>
                                </m:num>
                                <m:den>
                                  <m:r>
                                    <a:rPr lang="en-IN" sz="1600" b="0" i="1" smtClean="0">
                                      <a:latin typeface="Cambria Math" panose="02040503050406030204" pitchFamily="18" charset="0"/>
                                    </a:rPr>
                                    <m:t>3</m:t>
                                  </m:r>
                                </m:den>
                              </m:f>
                            </m:e>
                          </m:d>
                          <m:sSub>
                            <m:sSubPr>
                              <m:ctrlPr>
                                <a:rPr lang="en-IN" sz="1600" b="0" i="1" smtClean="0">
                                  <a:latin typeface="Cambria Math" panose="02040503050406030204" pitchFamily="18" charset="0"/>
                                </a:rPr>
                              </m:ctrlPr>
                            </m:sSubPr>
                            <m:e>
                              <m:r>
                                <a:rPr lang="en-IN" sz="1600" b="0" i="1" smtClean="0">
                                  <a:latin typeface="Cambria Math" panose="02040503050406030204" pitchFamily="18" charset="0"/>
                                </a:rPr>
                                <m:t>𝜔</m:t>
                              </m:r>
                            </m:e>
                            <m:sub>
                              <m:r>
                                <a:rPr lang="en-IN" sz="1600" b="0" i="1" smtClean="0">
                                  <a:latin typeface="Cambria Math" panose="02040503050406030204" pitchFamily="18" charset="0"/>
                                </a:rPr>
                                <m:t>∗</m:t>
                              </m:r>
                              <m:r>
                                <a:rPr lang="en-IN" sz="1600" b="0" i="1" smtClean="0">
                                  <a:latin typeface="Cambria Math" panose="02040503050406030204" pitchFamily="18" charset="0"/>
                                </a:rPr>
                                <m:t>𝑒</m:t>
                              </m:r>
                            </m:sub>
                          </m:sSub>
                          <m:r>
                            <a:rPr lang="en-IN" sz="1600" b="0" i="1" smtClean="0">
                              <a:latin typeface="Cambria Math" panose="02040503050406030204" pitchFamily="18" charset="0"/>
                            </a:rPr>
                            <m:t>−</m:t>
                          </m:r>
                          <m:f>
                            <m:fPr>
                              <m:ctrlPr>
                                <a:rPr lang="en-IN" sz="1600" b="0" i="1" smtClean="0">
                                  <a:latin typeface="Cambria Math" panose="02040503050406030204" pitchFamily="18" charset="0"/>
                                </a:rPr>
                              </m:ctrlPr>
                            </m:fPr>
                            <m:num>
                              <m:r>
                                <a:rPr lang="en-IN" sz="1600" b="0" i="1" smtClean="0">
                                  <a:latin typeface="Cambria Math" panose="02040503050406030204" pitchFamily="18" charset="0"/>
                                </a:rPr>
                                <m:t>2</m:t>
                              </m:r>
                            </m:num>
                            <m:den>
                              <m:r>
                                <a:rPr lang="en-IN" sz="1600" b="0" i="1" smtClean="0">
                                  <a:latin typeface="Cambria Math" panose="02040503050406030204" pitchFamily="18" charset="0"/>
                                </a:rPr>
                                <m:t>3</m:t>
                              </m:r>
                            </m:den>
                          </m:f>
                          <m:sSubSup>
                            <m:sSubSupPr>
                              <m:ctrlPr>
                                <a:rPr lang="en-IN" sz="1600" b="0" i="1" smtClean="0">
                                  <a:latin typeface="Cambria Math" panose="02040503050406030204" pitchFamily="18" charset="0"/>
                                </a:rPr>
                              </m:ctrlPr>
                            </m:sSubSupPr>
                            <m:e>
                              <m:r>
                                <a:rPr lang="en-IN" sz="1600" b="0" i="1" smtClean="0">
                                  <a:latin typeface="Cambria Math" panose="02040503050406030204" pitchFamily="18" charset="0"/>
                                </a:rPr>
                                <m:t>𝜏</m:t>
                              </m:r>
                            </m:e>
                            <m:sub>
                              <m:r>
                                <a:rPr lang="en-IN" sz="1600" b="0" i="1" smtClean="0">
                                  <a:latin typeface="Cambria Math" panose="02040503050406030204" pitchFamily="18" charset="0"/>
                                </a:rPr>
                                <m:t>𝑒</m:t>
                              </m:r>
                            </m:sub>
                            <m:sup>
                              <m:r>
                                <a:rPr lang="en-IN" sz="1600" b="0" i="1" smtClean="0">
                                  <a:latin typeface="Cambria Math" panose="02040503050406030204" pitchFamily="18" charset="0"/>
                                </a:rPr>
                                <m:t>∗</m:t>
                              </m:r>
                            </m:sup>
                          </m:sSubSup>
                          <m:r>
                            <a:rPr lang="en-IN" sz="1600" b="0" i="1" smtClean="0">
                              <a:latin typeface="Cambria Math" panose="02040503050406030204" pitchFamily="18" charset="0"/>
                            </a:rPr>
                            <m:t>𝜔</m:t>
                          </m:r>
                        </m:e>
                      </m:d>
                      <m:r>
                        <a:rPr lang="en-IN" sz="1600" b="0" i="1" smtClean="0">
                          <a:latin typeface="Cambria Math" panose="02040503050406030204" pitchFamily="18" charset="0"/>
                        </a:rPr>
                        <m:t>=</m:t>
                      </m:r>
                      <m:sSubSup>
                        <m:sSubSupPr>
                          <m:ctrlPr>
                            <a:rPr lang="en-IN" sz="1600" i="1">
                              <a:latin typeface="Cambria Math" panose="02040503050406030204" pitchFamily="18" charset="0"/>
                            </a:rPr>
                          </m:ctrlPr>
                        </m:sSubSupPr>
                        <m:e>
                          <m:r>
                            <a:rPr lang="en-IN" sz="1600" i="1">
                              <a:latin typeface="Cambria Math" panose="02040503050406030204" pitchFamily="18" charset="0"/>
                            </a:rPr>
                            <m:t>𝑘</m:t>
                          </m:r>
                        </m:e>
                        <m:sub>
                          <m:r>
                            <a:rPr lang="en-IN" sz="1600" i="1">
                              <a:latin typeface="Cambria Math" panose="02040503050406030204" pitchFamily="18" charset="0"/>
                            </a:rPr>
                            <m:t>𝑧</m:t>
                          </m:r>
                        </m:sub>
                        <m:sup>
                          <m:r>
                            <a:rPr lang="en-IN" sz="1600" i="1">
                              <a:latin typeface="Cambria Math" panose="02040503050406030204" pitchFamily="18" charset="0"/>
                            </a:rPr>
                            <m:t>2</m:t>
                          </m:r>
                        </m:sup>
                      </m:sSubSup>
                      <m:sSubSup>
                        <m:sSubSupPr>
                          <m:ctrlPr>
                            <a:rPr lang="en-IN" sz="1600" i="1">
                              <a:latin typeface="Cambria Math" panose="02040503050406030204" pitchFamily="18" charset="0"/>
                            </a:rPr>
                          </m:ctrlPr>
                        </m:sSubSupPr>
                        <m:e>
                          <m:r>
                            <a:rPr lang="en-IN" sz="1600" i="1">
                              <a:latin typeface="Cambria Math" panose="02040503050406030204" pitchFamily="18" charset="0"/>
                            </a:rPr>
                            <m:t>𝑐</m:t>
                          </m:r>
                        </m:e>
                        <m:sub>
                          <m:r>
                            <a:rPr lang="en-IN" sz="1600" i="1">
                              <a:latin typeface="Cambria Math" panose="02040503050406030204" pitchFamily="18" charset="0"/>
                            </a:rPr>
                            <m:t>𝑒</m:t>
                          </m:r>
                        </m:sub>
                        <m:sup>
                          <m:r>
                            <a:rPr lang="en-IN" sz="1600" i="1">
                              <a:latin typeface="Cambria Math" panose="02040503050406030204" pitchFamily="18" charset="0"/>
                            </a:rPr>
                            <m:t>2</m:t>
                          </m:r>
                        </m:sup>
                      </m:sSubSup>
                      <m:sSubSup>
                        <m:sSubSupPr>
                          <m:ctrlPr>
                            <a:rPr lang="en-IN" sz="1600" i="1">
                              <a:latin typeface="Cambria Math" panose="02040503050406030204" pitchFamily="18" charset="0"/>
                            </a:rPr>
                          </m:ctrlPr>
                        </m:sSubSupPr>
                        <m:e>
                          <m:r>
                            <a:rPr lang="en-IN" sz="1600" i="1">
                              <a:latin typeface="Cambria Math" panose="02040503050406030204" pitchFamily="18" charset="0"/>
                            </a:rPr>
                            <m:t>𝑘</m:t>
                          </m:r>
                        </m:e>
                        <m:sub>
                          <m:r>
                            <a:rPr lang="en-IN" sz="1600" i="1">
                              <a:latin typeface="Cambria Math" panose="02040503050406030204" pitchFamily="18" charset="0"/>
                            </a:rPr>
                            <m:t>⊥</m:t>
                          </m:r>
                        </m:sub>
                        <m:sup>
                          <m:r>
                            <a:rPr lang="en-IN" sz="1600" i="1">
                              <a:latin typeface="Cambria Math" panose="02040503050406030204" pitchFamily="18" charset="0"/>
                            </a:rPr>
                            <m:t>2</m:t>
                          </m:r>
                        </m:sup>
                      </m:sSubSup>
                      <m:sSubSup>
                        <m:sSubSupPr>
                          <m:ctrlPr>
                            <a:rPr lang="en-IN" sz="1600" i="1">
                              <a:latin typeface="Cambria Math" panose="02040503050406030204" pitchFamily="18" charset="0"/>
                            </a:rPr>
                          </m:ctrlPr>
                        </m:sSubSupPr>
                        <m:e>
                          <m:r>
                            <a:rPr lang="en-IN" sz="1600" i="1">
                              <a:latin typeface="Cambria Math" panose="02040503050406030204" pitchFamily="18" charset="0"/>
                            </a:rPr>
                            <m:t>𝜌</m:t>
                          </m:r>
                        </m:e>
                        <m:sub>
                          <m:r>
                            <a:rPr lang="en-IN" sz="1600" i="1">
                              <a:latin typeface="Cambria Math" panose="02040503050406030204" pitchFamily="18" charset="0"/>
                            </a:rPr>
                            <m:t>𝑒</m:t>
                          </m:r>
                        </m:sub>
                        <m:sup>
                          <m:r>
                            <a:rPr lang="en-IN" sz="1600" i="1">
                              <a:latin typeface="Cambria Math" panose="02040503050406030204" pitchFamily="18" charset="0"/>
                            </a:rPr>
                            <m:t>2</m:t>
                          </m:r>
                        </m:sup>
                      </m:sSubSup>
                      <m:d>
                        <m:dPr>
                          <m:begChr m:val="["/>
                          <m:endChr m:val="]"/>
                          <m:ctrlPr>
                            <a:rPr lang="en-IN" sz="1600" b="0" i="1" smtClean="0">
                              <a:latin typeface="Cambria Math" panose="02040503050406030204" pitchFamily="18" charset="0"/>
                            </a:rPr>
                          </m:ctrlPr>
                        </m:dPr>
                        <m:e>
                          <m:f>
                            <m:fPr>
                              <m:ctrlPr>
                                <a:rPr lang="en-IN" sz="1600" b="0" i="1" smtClean="0">
                                  <a:latin typeface="Cambria Math" panose="02040503050406030204" pitchFamily="18" charset="0"/>
                                </a:rPr>
                              </m:ctrlPr>
                            </m:fPr>
                            <m:num>
                              <m:d>
                                <m:dPr>
                                  <m:ctrlPr>
                                    <a:rPr lang="en-IN" sz="1600" i="1">
                                      <a:latin typeface="Cambria Math" panose="02040503050406030204" pitchFamily="18" charset="0"/>
                                    </a:rPr>
                                  </m:ctrlPr>
                                </m:dPr>
                                <m:e>
                                  <m:r>
                                    <a:rPr lang="en-IN" sz="1600" i="1">
                                      <a:latin typeface="Cambria Math" panose="02040503050406030204" pitchFamily="18" charset="0"/>
                                    </a:rPr>
                                    <m:t>1+</m:t>
                                  </m:r>
                                  <m:sSub>
                                    <m:sSubPr>
                                      <m:ctrlPr>
                                        <a:rPr lang="en-IN" sz="1600" i="1">
                                          <a:latin typeface="Cambria Math" panose="02040503050406030204" pitchFamily="18" charset="0"/>
                                        </a:rPr>
                                      </m:ctrlPr>
                                    </m:sSubPr>
                                    <m:e>
                                      <m:r>
                                        <a:rPr lang="en-IN" sz="1600" i="1">
                                          <a:latin typeface="Cambria Math" panose="02040503050406030204" pitchFamily="18" charset="0"/>
                                        </a:rPr>
                                        <m:t>𝜏</m:t>
                                      </m:r>
                                    </m:e>
                                    <m:sub>
                                      <m:r>
                                        <a:rPr lang="en-IN" sz="1600" i="1">
                                          <a:latin typeface="Cambria Math" panose="02040503050406030204" pitchFamily="18" charset="0"/>
                                        </a:rPr>
                                        <m:t>𝑒</m:t>
                                      </m:r>
                                    </m:sub>
                                  </m:sSub>
                                </m:e>
                              </m:d>
                              <m:r>
                                <a:rPr lang="en-IN" sz="1600" i="1">
                                  <a:latin typeface="Cambria Math" panose="02040503050406030204" pitchFamily="18" charset="0"/>
                                </a:rPr>
                                <m:t>𝜔</m:t>
                              </m:r>
                              <m:r>
                                <a:rPr lang="en-IN" sz="1600" i="1">
                                  <a:latin typeface="Cambria Math" panose="02040503050406030204" pitchFamily="18" charset="0"/>
                                </a:rPr>
                                <m:t>−</m:t>
                              </m:r>
                              <m:d>
                                <m:dPr>
                                  <m:ctrlPr>
                                    <a:rPr lang="en-IN" sz="1600" i="1">
                                      <a:latin typeface="Cambria Math" panose="02040503050406030204" pitchFamily="18" charset="0"/>
                                    </a:rPr>
                                  </m:ctrlPr>
                                </m:dPr>
                                <m:e>
                                  <m:sSub>
                                    <m:sSubPr>
                                      <m:ctrlPr>
                                        <a:rPr lang="en-IN" sz="1600" i="1">
                                          <a:latin typeface="Cambria Math" panose="02040503050406030204" pitchFamily="18" charset="0"/>
                                        </a:rPr>
                                      </m:ctrlPr>
                                    </m:sSubPr>
                                    <m:e>
                                      <m:r>
                                        <a:rPr lang="en-IN" sz="1600" i="1">
                                          <a:latin typeface="Cambria Math" panose="02040503050406030204" pitchFamily="18" charset="0"/>
                                        </a:rPr>
                                        <m:t>𝜂</m:t>
                                      </m:r>
                                    </m:e>
                                    <m:sub>
                                      <m:r>
                                        <a:rPr lang="en-IN" sz="1600" i="1">
                                          <a:latin typeface="Cambria Math" panose="02040503050406030204" pitchFamily="18" charset="0"/>
                                        </a:rPr>
                                        <m:t>𝑒</m:t>
                                      </m:r>
                                    </m:sub>
                                  </m:sSub>
                                  <m:r>
                                    <a:rPr lang="en-IN" sz="1600" i="1">
                                      <a:latin typeface="Cambria Math" panose="02040503050406030204" pitchFamily="18" charset="0"/>
                                    </a:rPr>
                                    <m:t>−</m:t>
                                  </m:r>
                                  <m:f>
                                    <m:fPr>
                                      <m:ctrlPr>
                                        <a:rPr lang="en-IN" sz="1600" i="1">
                                          <a:latin typeface="Cambria Math" panose="02040503050406030204" pitchFamily="18" charset="0"/>
                                        </a:rPr>
                                      </m:ctrlPr>
                                    </m:fPr>
                                    <m:num>
                                      <m:r>
                                        <a:rPr lang="en-IN" sz="1600" i="1">
                                          <a:latin typeface="Cambria Math" panose="02040503050406030204" pitchFamily="18" charset="0"/>
                                        </a:rPr>
                                        <m:t>2</m:t>
                                      </m:r>
                                    </m:num>
                                    <m:den>
                                      <m:r>
                                        <a:rPr lang="en-IN" sz="1600" i="1">
                                          <a:latin typeface="Cambria Math" panose="02040503050406030204" pitchFamily="18" charset="0"/>
                                        </a:rPr>
                                        <m:t>3</m:t>
                                      </m:r>
                                    </m:den>
                                  </m:f>
                                </m:e>
                              </m:d>
                              <m:sSub>
                                <m:sSubPr>
                                  <m:ctrlPr>
                                    <a:rPr lang="en-IN" sz="1600" i="1">
                                      <a:latin typeface="Cambria Math" panose="02040503050406030204" pitchFamily="18" charset="0"/>
                                    </a:rPr>
                                  </m:ctrlPr>
                                </m:sSubPr>
                                <m:e>
                                  <m:r>
                                    <a:rPr lang="en-IN" sz="1600" i="1">
                                      <a:latin typeface="Cambria Math" panose="02040503050406030204" pitchFamily="18" charset="0"/>
                                    </a:rPr>
                                    <m:t>𝜔</m:t>
                                  </m:r>
                                </m:e>
                                <m:sub>
                                  <m:r>
                                    <a:rPr lang="en-IN" sz="1600" i="1">
                                      <a:latin typeface="Cambria Math" panose="02040503050406030204" pitchFamily="18" charset="0"/>
                                    </a:rPr>
                                    <m:t>∗</m:t>
                                  </m:r>
                                  <m:r>
                                    <a:rPr lang="en-IN" sz="1600" i="1">
                                      <a:latin typeface="Cambria Math" panose="02040503050406030204" pitchFamily="18" charset="0"/>
                                    </a:rPr>
                                    <m:t>𝑒</m:t>
                                  </m:r>
                                </m:sub>
                              </m:sSub>
                              <m:r>
                                <a:rPr lang="en-IN" sz="1600" i="1">
                                  <a:latin typeface="Cambria Math" panose="02040503050406030204" pitchFamily="18" charset="0"/>
                                </a:rPr>
                                <m:t>+</m:t>
                              </m:r>
                              <m:f>
                                <m:fPr>
                                  <m:ctrlPr>
                                    <a:rPr lang="en-IN" sz="1600" i="1">
                                      <a:latin typeface="Cambria Math" panose="02040503050406030204" pitchFamily="18" charset="0"/>
                                    </a:rPr>
                                  </m:ctrlPr>
                                </m:fPr>
                                <m:num>
                                  <m:r>
                                    <a:rPr lang="en-IN" sz="1600" i="1">
                                      <a:latin typeface="Cambria Math" panose="02040503050406030204" pitchFamily="18" charset="0"/>
                                    </a:rPr>
                                    <m:t>2</m:t>
                                  </m:r>
                                </m:num>
                                <m:den>
                                  <m:r>
                                    <a:rPr lang="en-IN" sz="1600" i="1">
                                      <a:latin typeface="Cambria Math" panose="02040503050406030204" pitchFamily="18" charset="0"/>
                                    </a:rPr>
                                    <m:t>3</m:t>
                                  </m:r>
                                </m:den>
                              </m:f>
                              <m:sSubSup>
                                <m:sSubSupPr>
                                  <m:ctrlPr>
                                    <a:rPr lang="en-IN" sz="1600" i="1">
                                      <a:latin typeface="Cambria Math" panose="02040503050406030204" pitchFamily="18" charset="0"/>
                                    </a:rPr>
                                  </m:ctrlPr>
                                </m:sSubSupPr>
                                <m:e>
                                  <m:r>
                                    <a:rPr lang="en-IN" sz="1600" i="1">
                                      <a:latin typeface="Cambria Math" panose="02040503050406030204" pitchFamily="18" charset="0"/>
                                    </a:rPr>
                                    <m:t>𝜏</m:t>
                                  </m:r>
                                </m:e>
                                <m:sub>
                                  <m:r>
                                    <a:rPr lang="en-IN" sz="1600" i="1">
                                      <a:latin typeface="Cambria Math" panose="02040503050406030204" pitchFamily="18" charset="0"/>
                                    </a:rPr>
                                    <m:t>𝑒</m:t>
                                  </m:r>
                                </m:sub>
                                <m:sup>
                                  <m:r>
                                    <a:rPr lang="en-IN" sz="1600" i="1">
                                      <a:latin typeface="Cambria Math" panose="02040503050406030204" pitchFamily="18" charset="0"/>
                                    </a:rPr>
                                    <m:t>∗</m:t>
                                  </m:r>
                                </m:sup>
                              </m:sSubSup>
                              <m:r>
                                <a:rPr lang="en-IN" sz="1600" i="1">
                                  <a:latin typeface="Cambria Math" panose="02040503050406030204" pitchFamily="18" charset="0"/>
                                </a:rPr>
                                <m:t>𝜔</m:t>
                              </m:r>
                            </m:num>
                            <m:den>
                              <m:d>
                                <m:dPr>
                                  <m:begChr m:val="{"/>
                                  <m:endChr m:val="}"/>
                                  <m:ctrlPr>
                                    <a:rPr lang="en-IN" sz="1600" b="0" i="1" smtClean="0">
                                      <a:latin typeface="Cambria Math" panose="02040503050406030204" pitchFamily="18" charset="0"/>
                                    </a:rPr>
                                  </m:ctrlPr>
                                </m:dPr>
                                <m:e>
                                  <m:r>
                                    <a:rPr lang="en-IN" sz="1600" b="0" i="1" smtClean="0">
                                      <a:latin typeface="Cambria Math" panose="02040503050406030204" pitchFamily="18" charset="0"/>
                                    </a:rPr>
                                    <m:t>𝜔</m:t>
                                  </m:r>
                                  <m:d>
                                    <m:dPr>
                                      <m:ctrlPr>
                                        <a:rPr lang="en-IN" sz="1600" b="0" i="1" smtClean="0">
                                          <a:latin typeface="Cambria Math" panose="02040503050406030204" pitchFamily="18" charset="0"/>
                                        </a:rPr>
                                      </m:ctrlPr>
                                    </m:dPr>
                                    <m:e>
                                      <m:f>
                                        <m:fPr>
                                          <m:ctrlPr>
                                            <a:rPr lang="en-IN" sz="1600" b="0" i="1" smtClean="0">
                                              <a:latin typeface="Cambria Math" panose="02040503050406030204" pitchFamily="18" charset="0"/>
                                            </a:rPr>
                                          </m:ctrlPr>
                                        </m:fPr>
                                        <m:num>
                                          <m:sSub>
                                            <m:sSubPr>
                                              <m:ctrlPr>
                                                <a:rPr lang="en-IN" sz="1600" b="0" i="1" smtClean="0">
                                                  <a:latin typeface="Cambria Math" panose="02040503050406030204" pitchFamily="18" charset="0"/>
                                                </a:rPr>
                                              </m:ctrlPr>
                                            </m:sSubPr>
                                            <m:e>
                                              <m:r>
                                                <a:rPr lang="en-IN" sz="1600" b="0" i="1" smtClean="0">
                                                  <a:latin typeface="Cambria Math" panose="02040503050406030204" pitchFamily="18" charset="0"/>
                                                </a:rPr>
                                                <m:t>𝛽</m:t>
                                              </m:r>
                                            </m:e>
                                            <m:sub>
                                              <m:r>
                                                <a:rPr lang="en-IN" sz="1600" b="0" i="1" smtClean="0">
                                                  <a:latin typeface="Cambria Math" panose="02040503050406030204" pitchFamily="18" charset="0"/>
                                                </a:rPr>
                                                <m:t>𝑒</m:t>
                                              </m:r>
                                            </m:sub>
                                          </m:sSub>
                                        </m:num>
                                        <m:den>
                                          <m:r>
                                            <a:rPr lang="en-IN" sz="1600" b="0" i="1" smtClean="0">
                                              <a:latin typeface="Cambria Math" panose="02040503050406030204" pitchFamily="18" charset="0"/>
                                            </a:rPr>
                                            <m:t>2</m:t>
                                          </m:r>
                                        </m:den>
                                      </m:f>
                                      <m:r>
                                        <a:rPr lang="en-IN" sz="1600" b="0" i="1" smtClean="0">
                                          <a:latin typeface="Cambria Math" panose="02040503050406030204" pitchFamily="18" charset="0"/>
                                        </a:rPr>
                                        <m:t>+</m:t>
                                      </m:r>
                                      <m:sSubSup>
                                        <m:sSubSupPr>
                                          <m:ctrlPr>
                                            <a:rPr lang="en-IN" sz="1600" b="0" i="1" smtClean="0">
                                              <a:latin typeface="Cambria Math" panose="02040503050406030204" pitchFamily="18" charset="0"/>
                                            </a:rPr>
                                          </m:ctrlPr>
                                        </m:sSubSupPr>
                                        <m:e>
                                          <m:r>
                                            <a:rPr lang="en-IN" sz="1600" b="0" i="1" smtClean="0">
                                              <a:latin typeface="Cambria Math" panose="02040503050406030204" pitchFamily="18" charset="0"/>
                                            </a:rPr>
                                            <m:t>𝑘</m:t>
                                          </m:r>
                                        </m:e>
                                        <m:sub>
                                          <m:r>
                                            <a:rPr lang="en-IN" sz="1600" b="0" i="1" smtClean="0">
                                              <a:latin typeface="Cambria Math" panose="02040503050406030204" pitchFamily="18" charset="0"/>
                                            </a:rPr>
                                            <m:t>⊥</m:t>
                                          </m:r>
                                        </m:sub>
                                        <m:sup>
                                          <m:r>
                                            <a:rPr lang="en-IN" sz="1600" b="0" i="1" smtClean="0">
                                              <a:latin typeface="Cambria Math" panose="02040503050406030204" pitchFamily="18" charset="0"/>
                                            </a:rPr>
                                            <m:t>2</m:t>
                                          </m:r>
                                        </m:sup>
                                      </m:sSubSup>
                                      <m:sSubSup>
                                        <m:sSubSupPr>
                                          <m:ctrlPr>
                                            <a:rPr lang="en-IN" sz="1600" b="0" i="1" smtClean="0">
                                              <a:latin typeface="Cambria Math" panose="02040503050406030204" pitchFamily="18" charset="0"/>
                                            </a:rPr>
                                          </m:ctrlPr>
                                        </m:sSubSupPr>
                                        <m:e>
                                          <m:r>
                                            <a:rPr lang="en-IN" sz="1600" b="0" i="1" smtClean="0">
                                              <a:latin typeface="Cambria Math" panose="02040503050406030204" pitchFamily="18" charset="0"/>
                                            </a:rPr>
                                            <m:t>𝜌</m:t>
                                          </m:r>
                                        </m:e>
                                        <m:sub>
                                          <m:r>
                                            <a:rPr lang="en-IN" sz="1600" b="0" i="1" smtClean="0">
                                              <a:latin typeface="Cambria Math" panose="02040503050406030204" pitchFamily="18" charset="0"/>
                                            </a:rPr>
                                            <m:t>𝑒</m:t>
                                          </m:r>
                                        </m:sub>
                                        <m:sup>
                                          <m:r>
                                            <a:rPr lang="en-IN" sz="1600" b="0" i="1" smtClean="0">
                                              <a:latin typeface="Cambria Math" panose="02040503050406030204" pitchFamily="18" charset="0"/>
                                            </a:rPr>
                                            <m:t>2</m:t>
                                          </m:r>
                                        </m:sup>
                                      </m:sSubSup>
                                    </m:e>
                                  </m:d>
                                  <m:r>
                                    <a:rPr lang="en-IN" sz="1600" b="0" i="1" smtClean="0">
                                      <a:latin typeface="Cambria Math" panose="02040503050406030204" pitchFamily="18" charset="0"/>
                                    </a:rPr>
                                    <m:t>+</m:t>
                                  </m:r>
                                  <m:r>
                                    <a:rPr lang="en-IN" sz="1600" b="0" i="1" smtClean="0">
                                      <a:latin typeface="Cambria Math" panose="02040503050406030204" pitchFamily="18" charset="0"/>
                                    </a:rPr>
                                    <m:t>𝑖</m:t>
                                  </m:r>
                                  <m:sSub>
                                    <m:sSubPr>
                                      <m:ctrlPr>
                                        <a:rPr lang="en-IN" sz="1600" b="0" i="1" smtClean="0">
                                          <a:latin typeface="Cambria Math" panose="02040503050406030204" pitchFamily="18" charset="0"/>
                                        </a:rPr>
                                      </m:ctrlPr>
                                    </m:sSubPr>
                                    <m:e>
                                      <m:r>
                                        <a:rPr lang="en-IN" sz="1600" b="0" i="1" smtClean="0">
                                          <a:latin typeface="Cambria Math" panose="02040503050406030204" pitchFamily="18" charset="0"/>
                                        </a:rPr>
                                        <m:t>𝜈</m:t>
                                      </m:r>
                                    </m:e>
                                    <m:sub>
                                      <m:r>
                                        <a:rPr lang="en-IN" sz="1600" b="0" i="1" smtClean="0">
                                          <a:latin typeface="Cambria Math" panose="02040503050406030204" pitchFamily="18" charset="0"/>
                                        </a:rPr>
                                        <m:t>𝑒</m:t>
                                      </m:r>
                                    </m:sub>
                                  </m:sSub>
                                  <m:r>
                                    <a:rPr lang="en-IN" sz="1600" b="0" i="1" smtClean="0">
                                      <a:latin typeface="Cambria Math" panose="02040503050406030204" pitchFamily="18" charset="0"/>
                                    </a:rPr>
                                    <m:t> </m:t>
                                  </m:r>
                                  <m:sSubSup>
                                    <m:sSubSupPr>
                                      <m:ctrlPr>
                                        <a:rPr lang="en-IN" sz="1600" b="0" i="1" smtClean="0">
                                          <a:latin typeface="Cambria Math" panose="02040503050406030204" pitchFamily="18" charset="0"/>
                                        </a:rPr>
                                      </m:ctrlPr>
                                    </m:sSubSupPr>
                                    <m:e>
                                      <m:r>
                                        <a:rPr lang="en-IN" sz="1600" b="0" i="1" smtClean="0">
                                          <a:latin typeface="Cambria Math" panose="02040503050406030204" pitchFamily="18" charset="0"/>
                                        </a:rPr>
                                        <m:t>𝑘</m:t>
                                      </m:r>
                                    </m:e>
                                    <m:sub>
                                      <m:r>
                                        <a:rPr lang="en-IN" sz="1600" b="0" i="1" smtClean="0">
                                          <a:latin typeface="Cambria Math" panose="02040503050406030204" pitchFamily="18" charset="0"/>
                                        </a:rPr>
                                        <m:t>⊥</m:t>
                                      </m:r>
                                    </m:sub>
                                    <m:sup>
                                      <m:r>
                                        <a:rPr lang="en-IN" sz="1600" b="0" i="1" smtClean="0">
                                          <a:latin typeface="Cambria Math" panose="02040503050406030204" pitchFamily="18" charset="0"/>
                                        </a:rPr>
                                        <m:t>2</m:t>
                                      </m:r>
                                    </m:sup>
                                  </m:sSubSup>
                                  <m:sSubSup>
                                    <m:sSubSupPr>
                                      <m:ctrlPr>
                                        <a:rPr lang="en-IN" sz="1600" b="0" i="1" smtClean="0">
                                          <a:latin typeface="Cambria Math" panose="02040503050406030204" pitchFamily="18" charset="0"/>
                                        </a:rPr>
                                      </m:ctrlPr>
                                    </m:sSubSupPr>
                                    <m:e>
                                      <m:r>
                                        <a:rPr lang="en-IN" sz="1600" b="0" i="1" smtClean="0">
                                          <a:latin typeface="Cambria Math" panose="02040503050406030204" pitchFamily="18" charset="0"/>
                                        </a:rPr>
                                        <m:t>𝜌</m:t>
                                      </m:r>
                                    </m:e>
                                    <m:sub>
                                      <m:r>
                                        <a:rPr lang="en-IN" sz="1600" b="0" i="1" smtClean="0">
                                          <a:latin typeface="Cambria Math" panose="02040503050406030204" pitchFamily="18" charset="0"/>
                                        </a:rPr>
                                        <m:t>𝑒</m:t>
                                      </m:r>
                                    </m:sub>
                                    <m:sup>
                                      <m:r>
                                        <a:rPr lang="en-IN" sz="1600" b="0" i="1" smtClean="0">
                                          <a:latin typeface="Cambria Math" panose="02040503050406030204" pitchFamily="18" charset="0"/>
                                        </a:rPr>
                                        <m:t>2</m:t>
                                      </m:r>
                                    </m:sup>
                                  </m:sSubSup>
                                </m:e>
                              </m:d>
                              <m:r>
                                <a:rPr lang="en-IN" sz="1600" b="0" i="1" smtClean="0">
                                  <a:latin typeface="Cambria Math" panose="02040503050406030204" pitchFamily="18" charset="0"/>
                                </a:rPr>
                                <m:t>−</m:t>
                              </m:r>
                              <m:f>
                                <m:fPr>
                                  <m:ctrlPr>
                                    <a:rPr lang="en-IN" sz="1600" b="0" i="1" smtClean="0">
                                      <a:latin typeface="Cambria Math" panose="02040503050406030204" pitchFamily="18" charset="0"/>
                                    </a:rPr>
                                  </m:ctrlPr>
                                </m:fPr>
                                <m:num>
                                  <m:sSub>
                                    <m:sSubPr>
                                      <m:ctrlPr>
                                        <a:rPr lang="en-IN" sz="1600" b="0" i="1" smtClean="0">
                                          <a:latin typeface="Cambria Math" panose="02040503050406030204" pitchFamily="18" charset="0"/>
                                        </a:rPr>
                                      </m:ctrlPr>
                                    </m:sSubPr>
                                    <m:e>
                                      <m:r>
                                        <a:rPr lang="en-IN" sz="1600" b="0" i="1" smtClean="0">
                                          <a:latin typeface="Cambria Math" panose="02040503050406030204" pitchFamily="18" charset="0"/>
                                        </a:rPr>
                                        <m:t>𝛽</m:t>
                                      </m:r>
                                    </m:e>
                                    <m:sub>
                                      <m:r>
                                        <a:rPr lang="en-IN" sz="1600" b="0" i="1" smtClean="0">
                                          <a:latin typeface="Cambria Math" panose="02040503050406030204" pitchFamily="18" charset="0"/>
                                        </a:rPr>
                                        <m:t>𝑒</m:t>
                                      </m:r>
                                    </m:sub>
                                  </m:sSub>
                                </m:num>
                                <m:den>
                                  <m:r>
                                    <a:rPr lang="en-IN" sz="1600" b="0" i="1" smtClean="0">
                                      <a:latin typeface="Cambria Math" panose="02040503050406030204" pitchFamily="18" charset="0"/>
                                    </a:rPr>
                                    <m:t>2</m:t>
                                  </m:r>
                                </m:den>
                              </m:f>
                              <m:sSub>
                                <m:sSubPr>
                                  <m:ctrlPr>
                                    <a:rPr lang="en-IN" sz="1600" b="0" i="1" smtClean="0">
                                      <a:latin typeface="Cambria Math" panose="02040503050406030204" pitchFamily="18" charset="0"/>
                                    </a:rPr>
                                  </m:ctrlPr>
                                </m:sSubPr>
                                <m:e>
                                  <m:r>
                                    <a:rPr lang="en-IN" sz="1600" b="0" i="1" smtClean="0">
                                      <a:latin typeface="Cambria Math" panose="02040503050406030204" pitchFamily="18" charset="0"/>
                                    </a:rPr>
                                    <m:t>𝜔</m:t>
                                  </m:r>
                                </m:e>
                                <m:sub>
                                  <m:r>
                                    <a:rPr lang="en-IN" sz="1600" b="0" i="1" smtClean="0">
                                      <a:latin typeface="Cambria Math" panose="02040503050406030204" pitchFamily="18" charset="0"/>
                                    </a:rPr>
                                    <m:t>∗</m:t>
                                  </m:r>
                                  <m:r>
                                    <a:rPr lang="en-IN" sz="1600" b="0" i="1" smtClean="0">
                                      <a:latin typeface="Cambria Math" panose="02040503050406030204" pitchFamily="18" charset="0"/>
                                    </a:rPr>
                                    <m:t>𝑝𝑒</m:t>
                                  </m:r>
                                </m:sub>
                              </m:sSub>
                            </m:den>
                          </m:f>
                        </m:e>
                      </m:d>
                    </m:oMath>
                  </m:oMathPara>
                </a14:m>
                <a:endParaRPr lang="en-IN" sz="1600" dirty="0"/>
              </a:p>
            </p:txBody>
          </p:sp>
        </mc:Choice>
        <mc:Fallback xmlns="">
          <p:sp>
            <p:nvSpPr>
              <p:cNvPr id="2" name="TextBox 1">
                <a:extLst>
                  <a:ext uri="{FF2B5EF4-FFF2-40B4-BE49-F238E27FC236}">
                    <a16:creationId xmlns:a16="http://schemas.microsoft.com/office/drawing/2014/main" id="{6914CFD8-A482-448F-B1BA-A4B30BF4CD86}"/>
                  </a:ext>
                </a:extLst>
              </p:cNvPr>
              <p:cNvSpPr txBox="1">
                <a:spLocks noRot="1" noChangeAspect="1" noMove="1" noResize="1" noEditPoints="1" noAdjustHandles="1" noChangeArrowheads="1" noChangeShapeType="1" noTextEdit="1"/>
              </p:cNvSpPr>
              <p:nvPr/>
            </p:nvSpPr>
            <p:spPr>
              <a:xfrm>
                <a:off x="72000" y="1524000"/>
                <a:ext cx="9000000" cy="1557862"/>
              </a:xfrm>
              <a:prstGeom prst="rect">
                <a:avLst/>
              </a:prstGeom>
              <a:blipFill>
                <a:blip r:embed="rId4"/>
                <a:stretch>
                  <a:fillRect/>
                </a:stretch>
              </a:blipFill>
              <a:ln/>
            </p:spPr>
            <p:txBody>
              <a:bodyPr/>
              <a:lstStyle/>
              <a:p>
                <a:r>
                  <a:rPr lang="en-IN">
                    <a:noFill/>
                  </a:rPr>
                  <a:t> </a:t>
                </a:r>
              </a:p>
            </p:txBody>
          </p:sp>
        </mc:Fallback>
      </mc:AlternateContent>
    </p:spTree>
    <p:extLst>
      <p:ext uri="{BB962C8B-B14F-4D97-AF65-F5344CB8AC3E}">
        <p14:creationId xmlns:p14="http://schemas.microsoft.com/office/powerpoint/2010/main" val="42499010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727" y="992832"/>
            <a:ext cx="2336963" cy="2160000"/>
          </a:xfrm>
          <a:prstGeom prst="roundRect">
            <a:avLst/>
          </a:prstGeom>
        </p:spPr>
      </p:pic>
      <mc:AlternateContent xmlns:mc="http://schemas.openxmlformats.org/markup-compatibility/2006" xmlns:a14="http://schemas.microsoft.com/office/drawing/2010/main">
        <mc:Choice Requires="a14">
          <p:sp>
            <p:nvSpPr>
              <p:cNvPr id="10247" name="TextBox 8"/>
              <p:cNvSpPr txBox="1">
                <a:spLocks noChangeArrowheads="1"/>
              </p:cNvSpPr>
              <p:nvPr/>
            </p:nvSpPr>
            <p:spPr bwMode="auto">
              <a:xfrm>
                <a:off x="175542" y="2971800"/>
                <a:ext cx="4191000" cy="3322063"/>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285750" indent="-285750" algn="just">
                  <a:lnSpc>
                    <a:spcPct val="150000"/>
                  </a:lnSpc>
                  <a:buFont typeface="Wingdings" panose="05000000000000000000" pitchFamily="2" charset="2"/>
                  <a:buChar char="q"/>
                </a:pPr>
                <a:r>
                  <a:rPr lang="en-US" dirty="0">
                    <a:solidFill>
                      <a:schemeClr val="tx2"/>
                    </a:solidFill>
                    <a:latin typeface="Times New Roman" panose="02020603050405020304" pitchFamily="18" charset="0"/>
                    <a:cs typeface="Times New Roman" panose="02020603050405020304" pitchFamily="18" charset="0"/>
                  </a:rPr>
                  <a:t>Particle flux can be estimated as </a:t>
                </a:r>
              </a:p>
              <a:p>
                <a:pPr algn="just">
                  <a:lnSpc>
                    <a:spcPct val="150000"/>
                  </a:lnSpc>
                </a:pPr>
                <a14:m>
                  <m:oMathPara xmlns:m="http://schemas.openxmlformats.org/officeDocument/2006/math">
                    <m:oMathParaPr>
                      <m:jc m:val="centerGroup"/>
                    </m:oMathParaPr>
                    <m:oMath xmlns:m="http://schemas.openxmlformats.org/officeDocument/2006/math">
                      <m:sSub>
                        <m:sSubPr>
                          <m:ctrlPr>
                            <a:rPr lang="en-IN" b="0" i="1" dirty="0" smtClean="0">
                              <a:solidFill>
                                <a:schemeClr val="tx2"/>
                              </a:solidFill>
                              <a:latin typeface="Cambria Math" panose="02040503050406030204" pitchFamily="18" charset="0"/>
                            </a:rPr>
                          </m:ctrlPr>
                        </m:sSubPr>
                        <m:e>
                          <m:acc>
                            <m:accPr>
                              <m:chr m:val="̃"/>
                              <m:ctrlPr>
                                <a:rPr lang="en-IN" b="0" i="1" smtClean="0">
                                  <a:solidFill>
                                    <a:schemeClr val="tx2"/>
                                  </a:solidFill>
                                  <a:latin typeface="Cambria Math" panose="02040503050406030204" pitchFamily="18" charset="0"/>
                                </a:rPr>
                              </m:ctrlPr>
                            </m:accPr>
                            <m:e>
                              <m:r>
                                <m:rPr>
                                  <m:sty m:val="p"/>
                                </m:rPr>
                                <a:rPr lang="en-IN" b="0" i="0" smtClean="0">
                                  <a:solidFill>
                                    <a:schemeClr val="tx2"/>
                                  </a:solidFill>
                                  <a:latin typeface="Cambria Math"/>
                                </a:rPr>
                                <m:t>Γ</m:t>
                              </m:r>
                            </m:e>
                          </m:acc>
                        </m:e>
                        <m:sub>
                          <m:r>
                            <a:rPr lang="en-IN" b="0" i="1" dirty="0" smtClean="0">
                              <a:solidFill>
                                <a:schemeClr val="tx2"/>
                              </a:solidFill>
                              <a:latin typeface="Cambria Math"/>
                            </a:rPr>
                            <m:t>𝑒𝑠</m:t>
                          </m:r>
                        </m:sub>
                      </m:sSub>
                      <m:r>
                        <a:rPr lang="en-IN" b="0" i="1" dirty="0" smtClean="0">
                          <a:solidFill>
                            <a:schemeClr val="tx2"/>
                          </a:solidFill>
                          <a:latin typeface="Cambria Math"/>
                        </a:rPr>
                        <m:t>=</m:t>
                      </m:r>
                      <m:acc>
                        <m:accPr>
                          <m:chr m:val="̃"/>
                          <m:ctrlPr>
                            <a:rPr lang="en-IN" b="0" i="1" dirty="0" smtClean="0">
                              <a:solidFill>
                                <a:schemeClr val="tx2"/>
                              </a:solidFill>
                              <a:latin typeface="Cambria Math" panose="02040503050406030204" pitchFamily="18" charset="0"/>
                            </a:rPr>
                          </m:ctrlPr>
                        </m:accPr>
                        <m:e>
                          <m:r>
                            <a:rPr lang="en-IN" b="0" i="1" dirty="0" smtClean="0">
                              <a:solidFill>
                                <a:schemeClr val="tx2"/>
                              </a:solidFill>
                              <a:latin typeface="Cambria Math"/>
                            </a:rPr>
                            <m:t>𝑛</m:t>
                          </m:r>
                        </m:e>
                      </m:acc>
                      <m:r>
                        <a:rPr lang="en-IN" b="0" i="1" dirty="0" smtClean="0">
                          <a:solidFill>
                            <a:schemeClr val="tx2"/>
                          </a:solidFill>
                          <a:latin typeface="Cambria Math"/>
                        </a:rPr>
                        <m:t>.</m:t>
                      </m:r>
                      <m:sSub>
                        <m:sSubPr>
                          <m:ctrlPr>
                            <a:rPr lang="en-IN" b="0" i="1" dirty="0" smtClean="0">
                              <a:solidFill>
                                <a:schemeClr val="tx2"/>
                              </a:solidFill>
                              <a:latin typeface="Cambria Math" panose="02040503050406030204" pitchFamily="18" charset="0"/>
                            </a:rPr>
                          </m:ctrlPr>
                        </m:sSubPr>
                        <m:e>
                          <m:acc>
                            <m:accPr>
                              <m:chr m:val="̃"/>
                              <m:ctrlPr>
                                <a:rPr lang="en-IN" b="0" i="1" dirty="0" smtClean="0">
                                  <a:solidFill>
                                    <a:schemeClr val="tx2"/>
                                  </a:solidFill>
                                  <a:latin typeface="Cambria Math" panose="02040503050406030204" pitchFamily="18" charset="0"/>
                                </a:rPr>
                              </m:ctrlPr>
                            </m:accPr>
                            <m:e>
                              <m:r>
                                <a:rPr lang="en-IN" b="0" i="1" dirty="0" smtClean="0">
                                  <a:solidFill>
                                    <a:schemeClr val="tx2"/>
                                  </a:solidFill>
                                  <a:latin typeface="Cambria Math"/>
                                </a:rPr>
                                <m:t>𝑣</m:t>
                              </m:r>
                            </m:e>
                          </m:acc>
                        </m:e>
                        <m:sub>
                          <m:r>
                            <a:rPr lang="en-IN" b="0" i="1" dirty="0" smtClean="0">
                              <a:solidFill>
                                <a:schemeClr val="tx2"/>
                              </a:solidFill>
                              <a:latin typeface="Cambria Math"/>
                            </a:rPr>
                            <m:t>𝑟</m:t>
                          </m:r>
                        </m:sub>
                      </m:sSub>
                    </m:oMath>
                  </m:oMathPara>
                </a14:m>
                <a:endParaRPr lang="en-IN" dirty="0">
                  <a:solidFill>
                    <a:schemeClr val="tx2"/>
                  </a:solidFill>
                  <a:latin typeface="Times New Roman" panose="02020603050405020304" pitchFamily="18" charset="0"/>
                  <a:cs typeface="Times New Roman" panose="02020603050405020304" pitchFamily="18" charset="0"/>
                </a:endParaRPr>
              </a:p>
              <a:p>
                <a:pPr algn="just">
                  <a:lnSpc>
                    <a:spcPct val="150000"/>
                  </a:lnSpc>
                </a:pPr>
                <a:r>
                  <a:rPr lang="en-IN" dirty="0">
                    <a:solidFill>
                      <a:schemeClr val="tx2"/>
                    </a:solidFill>
                    <a:latin typeface="Times New Roman" panose="02020603050405020304" pitchFamily="18" charset="0"/>
                    <a:cs typeface="Times New Roman" panose="02020603050405020304" pitchFamily="18" charset="0"/>
                  </a:rPr>
                  <a:t>Where </a:t>
                </a:r>
                <a14:m>
                  <m:oMath xmlns:m="http://schemas.openxmlformats.org/officeDocument/2006/math">
                    <m:sSub>
                      <m:sSubPr>
                        <m:ctrlPr>
                          <a:rPr lang="en-IN" b="0" i="1" dirty="0" smtClean="0">
                            <a:solidFill>
                              <a:schemeClr val="tx2"/>
                            </a:solidFill>
                            <a:latin typeface="Cambria Math" panose="02040503050406030204" pitchFamily="18" charset="0"/>
                          </a:rPr>
                        </m:ctrlPr>
                      </m:sSubPr>
                      <m:e>
                        <m:acc>
                          <m:accPr>
                            <m:chr m:val="̃"/>
                            <m:ctrlPr>
                              <a:rPr lang="en-IN" b="0" i="1" smtClean="0">
                                <a:solidFill>
                                  <a:schemeClr val="tx2"/>
                                </a:solidFill>
                                <a:latin typeface="Cambria Math" panose="02040503050406030204" pitchFamily="18" charset="0"/>
                              </a:rPr>
                            </m:ctrlPr>
                          </m:accPr>
                          <m:e>
                            <m:r>
                              <a:rPr lang="en-IN" b="0" i="1" smtClean="0">
                                <a:solidFill>
                                  <a:schemeClr val="tx2"/>
                                </a:solidFill>
                                <a:latin typeface="Cambria Math"/>
                              </a:rPr>
                              <m:t>𝑣</m:t>
                            </m:r>
                          </m:e>
                        </m:acc>
                      </m:e>
                      <m:sub>
                        <m:r>
                          <a:rPr lang="en-IN" b="0" i="1" dirty="0" smtClean="0">
                            <a:solidFill>
                              <a:schemeClr val="tx2"/>
                            </a:solidFill>
                            <a:latin typeface="Cambria Math"/>
                          </a:rPr>
                          <m:t>𝑟</m:t>
                        </m:r>
                      </m:sub>
                    </m:sSub>
                  </m:oMath>
                </a14:m>
                <a:r>
                  <a:rPr lang="en-IN" dirty="0">
                    <a:solidFill>
                      <a:schemeClr val="tx2"/>
                    </a:solidFill>
                    <a:latin typeface="Times New Roman" panose="02020603050405020304" pitchFamily="18" charset="0"/>
                    <a:cs typeface="Times New Roman" panose="02020603050405020304" pitchFamily="18" charset="0"/>
                  </a:rPr>
                  <a:t>, radial velocity fluctuation given by </a:t>
                </a:r>
              </a:p>
              <a:p>
                <a:pPr algn="just">
                  <a:lnSpc>
                    <a:spcPct val="150000"/>
                  </a:lnSpc>
                </a:pPr>
                <a14:m>
                  <m:oMath xmlns:m="http://schemas.openxmlformats.org/officeDocument/2006/math">
                    <m:sSub>
                      <m:sSubPr>
                        <m:ctrlPr>
                          <a:rPr lang="en-IN" b="0" i="1" dirty="0" smtClean="0">
                            <a:solidFill>
                              <a:schemeClr val="tx2"/>
                            </a:solidFill>
                            <a:latin typeface="Cambria Math" panose="02040503050406030204" pitchFamily="18" charset="0"/>
                          </a:rPr>
                        </m:ctrlPr>
                      </m:sSubPr>
                      <m:e>
                        <m:acc>
                          <m:accPr>
                            <m:chr m:val="̃"/>
                            <m:ctrlPr>
                              <a:rPr lang="en-IN" b="0" i="1" smtClean="0">
                                <a:solidFill>
                                  <a:schemeClr val="tx2"/>
                                </a:solidFill>
                                <a:latin typeface="Cambria Math" panose="02040503050406030204" pitchFamily="18" charset="0"/>
                              </a:rPr>
                            </m:ctrlPr>
                          </m:accPr>
                          <m:e>
                            <m:r>
                              <a:rPr lang="en-IN" b="0" i="1" smtClean="0">
                                <a:solidFill>
                                  <a:schemeClr val="tx2"/>
                                </a:solidFill>
                                <a:latin typeface="Cambria Math"/>
                              </a:rPr>
                              <m:t>𝑣</m:t>
                            </m:r>
                          </m:e>
                        </m:acc>
                      </m:e>
                      <m:sub>
                        <m:r>
                          <a:rPr lang="en-IN" b="0" i="1" dirty="0" smtClean="0">
                            <a:solidFill>
                              <a:schemeClr val="tx2"/>
                            </a:solidFill>
                            <a:latin typeface="Cambria Math"/>
                          </a:rPr>
                          <m:t>𝑟</m:t>
                        </m:r>
                      </m:sub>
                    </m:sSub>
                    <m:r>
                      <a:rPr lang="en-IN" b="0" i="1" dirty="0" smtClean="0">
                        <a:solidFill>
                          <a:schemeClr val="tx2"/>
                        </a:solidFill>
                        <a:latin typeface="Cambria Math"/>
                      </a:rPr>
                      <m:t>=</m:t>
                    </m:r>
                    <m:f>
                      <m:fPr>
                        <m:ctrlPr>
                          <a:rPr lang="en-IN" b="0" i="1" dirty="0" smtClean="0">
                            <a:solidFill>
                              <a:schemeClr val="tx2"/>
                            </a:solidFill>
                            <a:latin typeface="Cambria Math" panose="02040503050406030204" pitchFamily="18" charset="0"/>
                          </a:rPr>
                        </m:ctrlPr>
                      </m:fPr>
                      <m:num>
                        <m:sSub>
                          <m:sSubPr>
                            <m:ctrlPr>
                              <a:rPr lang="en-IN" b="0" i="1" dirty="0" smtClean="0">
                                <a:solidFill>
                                  <a:schemeClr val="tx2"/>
                                </a:solidFill>
                                <a:latin typeface="Cambria Math" panose="02040503050406030204" pitchFamily="18" charset="0"/>
                              </a:rPr>
                            </m:ctrlPr>
                          </m:sSubPr>
                          <m:e>
                            <m:acc>
                              <m:accPr>
                                <m:chr m:val="̃"/>
                                <m:ctrlPr>
                                  <a:rPr lang="en-IN" b="0" i="1" dirty="0" smtClean="0">
                                    <a:solidFill>
                                      <a:schemeClr val="tx2"/>
                                    </a:solidFill>
                                    <a:latin typeface="Cambria Math" panose="02040503050406030204" pitchFamily="18" charset="0"/>
                                  </a:rPr>
                                </m:ctrlPr>
                              </m:accPr>
                              <m:e>
                                <m:r>
                                  <a:rPr lang="en-IN" b="0" i="1" dirty="0" smtClean="0">
                                    <a:solidFill>
                                      <a:schemeClr val="tx2"/>
                                    </a:solidFill>
                                    <a:latin typeface="Cambria Math"/>
                                  </a:rPr>
                                  <m:t>𝐸</m:t>
                                </m:r>
                              </m:e>
                            </m:acc>
                          </m:e>
                          <m:sub>
                            <m:r>
                              <a:rPr lang="en-IN" b="0" i="1" dirty="0" smtClean="0">
                                <a:solidFill>
                                  <a:schemeClr val="tx2"/>
                                </a:solidFill>
                                <a:latin typeface="Cambria Math"/>
                              </a:rPr>
                              <m:t>𝜃</m:t>
                            </m:r>
                          </m:sub>
                        </m:sSub>
                        <m:r>
                          <a:rPr lang="en-IN" b="0" i="1" dirty="0" smtClean="0">
                            <a:solidFill>
                              <a:schemeClr val="tx2"/>
                            </a:solidFill>
                            <a:latin typeface="Cambria Math"/>
                          </a:rPr>
                          <m:t>×</m:t>
                        </m:r>
                        <m:acc>
                          <m:accPr>
                            <m:chr m:val="⃗"/>
                            <m:ctrlPr>
                              <a:rPr lang="en-IN" b="0" i="1" dirty="0" smtClean="0">
                                <a:solidFill>
                                  <a:schemeClr val="tx2"/>
                                </a:solidFill>
                                <a:latin typeface="Cambria Math" panose="02040503050406030204" pitchFamily="18" charset="0"/>
                              </a:rPr>
                            </m:ctrlPr>
                          </m:accPr>
                          <m:e>
                            <m:r>
                              <a:rPr lang="en-IN" b="0" i="1" dirty="0" smtClean="0">
                                <a:solidFill>
                                  <a:schemeClr val="tx2"/>
                                </a:solidFill>
                                <a:latin typeface="Cambria Math"/>
                              </a:rPr>
                              <m:t>𝐵</m:t>
                            </m:r>
                          </m:e>
                        </m:acc>
                      </m:num>
                      <m:den>
                        <m:sSubSup>
                          <m:sSubSupPr>
                            <m:ctrlPr>
                              <a:rPr lang="en-US" b="0" i="1" dirty="0" smtClean="0">
                                <a:solidFill>
                                  <a:schemeClr val="tx2"/>
                                </a:solidFill>
                                <a:latin typeface="Cambria Math" panose="02040503050406030204" pitchFamily="18" charset="0"/>
                              </a:rPr>
                            </m:ctrlPr>
                          </m:sSubSupPr>
                          <m:e>
                            <m:r>
                              <a:rPr lang="en-IN" b="0" i="1" dirty="0" smtClean="0">
                                <a:solidFill>
                                  <a:schemeClr val="tx2"/>
                                </a:solidFill>
                                <a:latin typeface="Cambria Math"/>
                              </a:rPr>
                              <m:t>𝐵</m:t>
                            </m:r>
                          </m:e>
                          <m:sub>
                            <m:r>
                              <a:rPr lang="en-IN" b="0" i="1" dirty="0" smtClean="0">
                                <a:solidFill>
                                  <a:schemeClr val="tx2"/>
                                </a:solidFill>
                                <a:latin typeface="Cambria Math"/>
                              </a:rPr>
                              <m:t>𝑜</m:t>
                            </m:r>
                          </m:sub>
                          <m:sup>
                            <m:r>
                              <a:rPr lang="en-US" b="0" i="1" dirty="0" smtClean="0">
                                <a:solidFill>
                                  <a:schemeClr val="tx2"/>
                                </a:solidFill>
                                <a:latin typeface="Cambria Math" panose="02040503050406030204" pitchFamily="18" charset="0"/>
                              </a:rPr>
                              <m:t>2</m:t>
                            </m:r>
                          </m:sup>
                        </m:sSubSup>
                      </m:den>
                    </m:f>
                  </m:oMath>
                </a14:m>
                <a:r>
                  <a:rPr lang="en-IN" dirty="0">
                    <a:solidFill>
                      <a:schemeClr val="tx2"/>
                    </a:solidFill>
                    <a:latin typeface="Times New Roman" panose="02020603050405020304" pitchFamily="18" charset="0"/>
                    <a:cs typeface="Times New Roman" panose="02020603050405020304" pitchFamily="18" charset="0"/>
                  </a:rPr>
                  <a:t> ; </a:t>
                </a:r>
                <a14:m>
                  <m:oMath xmlns:m="http://schemas.openxmlformats.org/officeDocument/2006/math">
                    <m:sSub>
                      <m:sSubPr>
                        <m:ctrlPr>
                          <a:rPr lang="en-IN" b="0" i="1" dirty="0" smtClean="0">
                            <a:solidFill>
                              <a:schemeClr val="tx2"/>
                            </a:solidFill>
                            <a:latin typeface="Cambria Math" panose="02040503050406030204" pitchFamily="18" charset="0"/>
                          </a:rPr>
                        </m:ctrlPr>
                      </m:sSubPr>
                      <m:e>
                        <m:acc>
                          <m:accPr>
                            <m:chr m:val="̃"/>
                            <m:ctrlPr>
                              <a:rPr lang="en-IN" b="0" i="1" smtClean="0">
                                <a:solidFill>
                                  <a:schemeClr val="tx2"/>
                                </a:solidFill>
                                <a:latin typeface="Cambria Math" panose="02040503050406030204" pitchFamily="18" charset="0"/>
                              </a:rPr>
                            </m:ctrlPr>
                          </m:accPr>
                          <m:e>
                            <m:r>
                              <m:rPr>
                                <m:sty m:val="p"/>
                              </m:rPr>
                              <a:rPr lang="en-IN" b="0" i="1" smtClean="0">
                                <a:solidFill>
                                  <a:schemeClr val="tx2"/>
                                </a:solidFill>
                                <a:latin typeface="Cambria Math"/>
                              </a:rPr>
                              <m:t>E</m:t>
                            </m:r>
                          </m:e>
                        </m:acc>
                      </m:e>
                      <m:sub>
                        <m:r>
                          <a:rPr lang="en-IN" b="0" i="1" dirty="0" smtClean="0">
                            <a:solidFill>
                              <a:schemeClr val="tx2"/>
                            </a:solidFill>
                            <a:latin typeface="Cambria Math"/>
                          </a:rPr>
                          <m:t>𝜃</m:t>
                        </m:r>
                      </m:sub>
                    </m:sSub>
                  </m:oMath>
                </a14:m>
                <a:r>
                  <a:rPr lang="en-IN" dirty="0">
                    <a:solidFill>
                      <a:schemeClr val="tx2"/>
                    </a:solidFill>
                    <a:latin typeface="Times New Roman" panose="02020603050405020304" pitchFamily="18" charset="0"/>
                    <a:cs typeface="Times New Roman" panose="02020603050405020304" pitchFamily="18" charset="0"/>
                  </a:rPr>
                  <a:t> is measured with floating potential fluctuation measurement with </a:t>
                </a:r>
                <a:r>
                  <a:rPr lang="en-IN" dirty="0" err="1">
                    <a:solidFill>
                      <a:schemeClr val="tx2"/>
                    </a:solidFill>
                    <a:latin typeface="Times New Roman" panose="02020603050405020304" pitchFamily="18" charset="0"/>
                    <a:cs typeface="Times New Roman" panose="02020603050405020304" pitchFamily="18" charset="0"/>
                  </a:rPr>
                  <a:t>poloidally</a:t>
                </a:r>
                <a:r>
                  <a:rPr lang="en-IN" dirty="0">
                    <a:solidFill>
                      <a:schemeClr val="tx2"/>
                    </a:solidFill>
                    <a:latin typeface="Times New Roman" panose="02020603050405020304" pitchFamily="18" charset="0"/>
                    <a:cs typeface="Times New Roman" panose="02020603050405020304" pitchFamily="18" charset="0"/>
                  </a:rPr>
                  <a:t> separated Langmuir probes </a:t>
                </a:r>
              </a:p>
            </p:txBody>
          </p:sp>
        </mc:Choice>
        <mc:Fallback xmlns="">
          <p:sp>
            <p:nvSpPr>
              <p:cNvPr id="10247" name="TextBox 8"/>
              <p:cNvSpPr txBox="1">
                <a:spLocks noRot="1" noChangeAspect="1" noMove="1" noResize="1" noEditPoints="1" noAdjustHandles="1" noChangeArrowheads="1" noChangeShapeType="1" noTextEdit="1"/>
              </p:cNvSpPr>
              <p:nvPr/>
            </p:nvSpPr>
            <p:spPr bwMode="auto">
              <a:xfrm>
                <a:off x="175542" y="2971800"/>
                <a:ext cx="4191000" cy="3322063"/>
              </a:xfrm>
              <a:prstGeom prst="rect">
                <a:avLst/>
              </a:prstGeom>
              <a:blipFill>
                <a:blip r:embed="rId3"/>
                <a:stretch>
                  <a:fillRect l="-1013" r="-868" b="-182"/>
                </a:stretch>
              </a:blipFill>
              <a:ln/>
            </p:spPr>
            <p:txBody>
              <a:bodyPr/>
              <a:lstStyle/>
              <a:p>
                <a:r>
                  <a:rPr lang="en-IN">
                    <a:noFill/>
                  </a:rPr>
                  <a:t> </a:t>
                </a:r>
              </a:p>
            </p:txBody>
          </p:sp>
        </mc:Fallback>
      </mc:AlternateContent>
      <p:sp>
        <p:nvSpPr>
          <p:cNvPr id="23" name="TextBox 22"/>
          <p:cNvSpPr txBox="1"/>
          <p:nvPr/>
        </p:nvSpPr>
        <p:spPr>
          <a:xfrm>
            <a:off x="175542" y="762000"/>
            <a:ext cx="8052792" cy="461665"/>
          </a:xfrm>
          <a:prstGeom prst="rect">
            <a:avLst/>
          </a:prstGeom>
          <a:noFill/>
        </p:spPr>
        <p:txBody>
          <a:bodyPr wrap="square" rtlCol="0">
            <a:spAutoFit/>
          </a:bodyPr>
          <a:lstStyle/>
          <a:p>
            <a:pPr marL="285750" indent="-285750">
              <a:buFont typeface="Wingdings" pitchFamily="2" charset="2"/>
              <a:buChar char="q"/>
            </a:pPr>
            <a:r>
              <a:rPr lang="en-IN" sz="2400" dirty="0">
                <a:solidFill>
                  <a:srgbClr val="FF0000"/>
                </a:solidFill>
                <a:latin typeface="Times New Roman" pitchFamily="18" charset="0"/>
                <a:cs typeface="Times New Roman" pitchFamily="18" charset="0"/>
              </a:rPr>
              <a:t>Flux Probe Assembly and Fluctuation Measurement</a:t>
            </a:r>
          </a:p>
        </p:txBody>
      </p:sp>
      <p:pic>
        <p:nvPicPr>
          <p:cNvPr id="27" name="Picture 26"/>
          <p:cNvPicPr>
            <a:picLocks noChangeAspect="1"/>
          </p:cNvPicPr>
          <p:nvPr/>
        </p:nvPicPr>
        <p:blipFill rotWithShape="1">
          <a:blip r:embed="rId4">
            <a:extLst>
              <a:ext uri="{28A0092B-C50C-407E-A947-70E740481C1C}">
                <a14:useLocalDpi xmlns:a14="http://schemas.microsoft.com/office/drawing/2010/main" val="0"/>
              </a:ext>
            </a:extLst>
          </a:blip>
          <a:srcRect l="1797" t="10173" r="81899" b="43852"/>
          <a:stretch/>
        </p:blipFill>
        <p:spPr>
          <a:xfrm>
            <a:off x="6705600" y="2944462"/>
            <a:ext cx="2330506" cy="2678463"/>
          </a:xfrm>
          <a:prstGeom prst="rect">
            <a:avLst/>
          </a:prstGeom>
        </p:spPr>
      </p:pic>
      <p:sp>
        <p:nvSpPr>
          <p:cNvPr id="3" name="TextBox 2"/>
          <p:cNvSpPr txBox="1"/>
          <p:nvPr/>
        </p:nvSpPr>
        <p:spPr>
          <a:xfrm>
            <a:off x="4724400" y="5867400"/>
            <a:ext cx="4191000" cy="307777"/>
          </a:xfrm>
          <a:prstGeom prst="rect">
            <a:avLst/>
          </a:prstGeom>
          <a:noFill/>
          <a:ln>
            <a:solidFill>
              <a:srgbClr val="FF0000"/>
            </a:solidFill>
          </a:ln>
        </p:spPr>
        <p:txBody>
          <a:bodyPr wrap="square" rtlCol="0">
            <a:spAutoFit/>
          </a:bodyPr>
          <a:lstStyle/>
          <a:p>
            <a:pPr algn="ctr"/>
            <a:r>
              <a:rPr lang="en-IN" sz="1400" dirty="0"/>
              <a:t> Schematic of Langmuir Probe for flux measurement</a:t>
            </a:r>
          </a:p>
        </p:txBody>
      </p:sp>
      <mc:AlternateContent xmlns:mc="http://schemas.openxmlformats.org/markup-compatibility/2006" xmlns:a14="http://schemas.microsoft.com/office/drawing/2010/main">
        <mc:Choice Requires="a14">
          <p:sp>
            <p:nvSpPr>
              <p:cNvPr id="5" name="TextBox 4"/>
              <p:cNvSpPr txBox="1"/>
              <p:nvPr/>
            </p:nvSpPr>
            <p:spPr>
              <a:xfrm>
                <a:off x="4510636" y="4191000"/>
                <a:ext cx="2286000" cy="661463"/>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IN" b="0" i="1" smtClean="0">
                              <a:solidFill>
                                <a:schemeClr val="accent2"/>
                              </a:solidFill>
                              <a:latin typeface="Cambria Math" panose="02040503050406030204" pitchFamily="18" charset="0"/>
                            </a:rPr>
                          </m:ctrlPr>
                        </m:accPr>
                        <m:e>
                          <m:sSub>
                            <m:sSubPr>
                              <m:ctrlPr>
                                <a:rPr lang="en-IN" b="0" i="1" smtClean="0">
                                  <a:solidFill>
                                    <a:schemeClr val="accent2"/>
                                  </a:solidFill>
                                  <a:latin typeface="Cambria Math" panose="02040503050406030204" pitchFamily="18" charset="0"/>
                                </a:rPr>
                              </m:ctrlPr>
                            </m:sSubPr>
                            <m:e>
                              <m:r>
                                <a:rPr lang="en-IN" b="0" i="1" smtClean="0">
                                  <a:solidFill>
                                    <a:schemeClr val="accent2"/>
                                  </a:solidFill>
                                  <a:latin typeface="Cambria Math"/>
                                </a:rPr>
                                <m:t>𝐸</m:t>
                              </m:r>
                            </m:e>
                            <m:sub>
                              <m:r>
                                <a:rPr lang="en-IN" b="0" i="1" smtClean="0">
                                  <a:solidFill>
                                    <a:schemeClr val="accent2"/>
                                  </a:solidFill>
                                  <a:latin typeface="Cambria Math"/>
                                </a:rPr>
                                <m:t>𝜃</m:t>
                              </m:r>
                            </m:sub>
                          </m:sSub>
                        </m:e>
                      </m:acc>
                      <m:r>
                        <a:rPr lang="en-IN" b="0" i="1" smtClean="0">
                          <a:solidFill>
                            <a:schemeClr val="accent2"/>
                          </a:solidFill>
                          <a:latin typeface="Cambria Math"/>
                        </a:rPr>
                        <m:t>=−</m:t>
                      </m:r>
                      <m:f>
                        <m:fPr>
                          <m:ctrlPr>
                            <a:rPr lang="en-IN" b="0" i="1" smtClean="0">
                              <a:solidFill>
                                <a:schemeClr val="accent2"/>
                              </a:solidFill>
                              <a:latin typeface="Cambria Math" panose="02040503050406030204" pitchFamily="18" charset="0"/>
                            </a:rPr>
                          </m:ctrlPr>
                        </m:fPr>
                        <m:num>
                          <m:r>
                            <a:rPr lang="en-IN" b="0" i="1" smtClean="0">
                              <a:solidFill>
                                <a:schemeClr val="accent2"/>
                              </a:solidFill>
                              <a:latin typeface="Cambria Math"/>
                            </a:rPr>
                            <m:t>(</m:t>
                          </m:r>
                          <m:acc>
                            <m:accPr>
                              <m:chr m:val="̃"/>
                              <m:ctrlPr>
                                <a:rPr lang="en-IN" b="0" i="1" smtClean="0">
                                  <a:solidFill>
                                    <a:schemeClr val="accent2"/>
                                  </a:solidFill>
                                  <a:latin typeface="Cambria Math" panose="02040503050406030204" pitchFamily="18" charset="0"/>
                                </a:rPr>
                              </m:ctrlPr>
                            </m:accPr>
                            <m:e>
                              <m:sSub>
                                <m:sSubPr>
                                  <m:ctrlPr>
                                    <a:rPr lang="en-IN" b="0" i="1" smtClean="0">
                                      <a:solidFill>
                                        <a:schemeClr val="accent2"/>
                                      </a:solidFill>
                                      <a:latin typeface="Cambria Math" panose="02040503050406030204" pitchFamily="18" charset="0"/>
                                    </a:rPr>
                                  </m:ctrlPr>
                                </m:sSubPr>
                                <m:e>
                                  <m:r>
                                    <a:rPr lang="en-IN" b="0" i="1" smtClean="0">
                                      <a:solidFill>
                                        <a:schemeClr val="accent2"/>
                                      </a:solidFill>
                                      <a:latin typeface="Cambria Math"/>
                                    </a:rPr>
                                    <m:t>𝜙</m:t>
                                  </m:r>
                                </m:e>
                                <m:sub>
                                  <m:r>
                                    <a:rPr lang="en-IN" b="0" i="1" smtClean="0">
                                      <a:solidFill>
                                        <a:schemeClr val="accent2"/>
                                      </a:solidFill>
                                      <a:latin typeface="Cambria Math"/>
                                    </a:rPr>
                                    <m:t>3</m:t>
                                  </m:r>
                                </m:sub>
                              </m:sSub>
                            </m:e>
                          </m:acc>
                          <m:r>
                            <a:rPr lang="en-IN" b="0" i="1" smtClean="0">
                              <a:solidFill>
                                <a:schemeClr val="accent2"/>
                              </a:solidFill>
                              <a:latin typeface="Cambria Math"/>
                            </a:rPr>
                            <m:t>−</m:t>
                          </m:r>
                          <m:acc>
                            <m:accPr>
                              <m:chr m:val="̃"/>
                              <m:ctrlPr>
                                <a:rPr lang="en-IN" b="0" i="1" smtClean="0">
                                  <a:solidFill>
                                    <a:schemeClr val="accent2"/>
                                  </a:solidFill>
                                  <a:latin typeface="Cambria Math" panose="02040503050406030204" pitchFamily="18" charset="0"/>
                                </a:rPr>
                              </m:ctrlPr>
                            </m:accPr>
                            <m:e>
                              <m:sSub>
                                <m:sSubPr>
                                  <m:ctrlPr>
                                    <a:rPr lang="en-IN" b="0" i="1" smtClean="0">
                                      <a:solidFill>
                                        <a:schemeClr val="accent2"/>
                                      </a:solidFill>
                                      <a:latin typeface="Cambria Math" panose="02040503050406030204" pitchFamily="18" charset="0"/>
                                    </a:rPr>
                                  </m:ctrlPr>
                                </m:sSubPr>
                                <m:e>
                                  <m:r>
                                    <a:rPr lang="en-IN" b="0" i="1" smtClean="0">
                                      <a:solidFill>
                                        <a:schemeClr val="accent2"/>
                                      </a:solidFill>
                                      <a:latin typeface="Cambria Math"/>
                                    </a:rPr>
                                    <m:t>𝜙</m:t>
                                  </m:r>
                                </m:e>
                                <m:sub>
                                  <m:r>
                                    <a:rPr lang="en-IN" b="0" i="1" smtClean="0">
                                      <a:solidFill>
                                        <a:schemeClr val="accent2"/>
                                      </a:solidFill>
                                      <a:latin typeface="Cambria Math"/>
                                    </a:rPr>
                                    <m:t>1</m:t>
                                  </m:r>
                                </m:sub>
                              </m:sSub>
                            </m:e>
                          </m:acc>
                          <m:r>
                            <a:rPr lang="en-IN" b="0" i="1" smtClean="0">
                              <a:solidFill>
                                <a:schemeClr val="accent2"/>
                              </a:solidFill>
                              <a:latin typeface="Cambria Math"/>
                            </a:rPr>
                            <m:t>)</m:t>
                          </m:r>
                        </m:num>
                        <m:den>
                          <m:r>
                            <a:rPr lang="en-IN" b="0" i="1" smtClean="0">
                              <a:solidFill>
                                <a:schemeClr val="accent2"/>
                              </a:solidFill>
                              <a:latin typeface="Cambria Math"/>
                            </a:rPr>
                            <m:t>𝑑</m:t>
                          </m:r>
                        </m:den>
                      </m:f>
                    </m:oMath>
                  </m:oMathPara>
                </a14:m>
                <a:endParaRPr lang="en-IN" dirty="0">
                  <a:solidFill>
                    <a:schemeClr val="accent2"/>
                  </a:solidFill>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4510636" y="4191000"/>
                <a:ext cx="2286000" cy="661463"/>
              </a:xfrm>
              <a:prstGeom prst="rect">
                <a:avLst/>
              </a:prstGeom>
              <a:blipFill rotWithShape="1">
                <a:blip r:embed="rId5"/>
                <a:stretch>
                  <a:fillRect/>
                </a:stretch>
              </a:blipFill>
            </p:spPr>
            <p:txBody>
              <a:bodyPr/>
              <a:lstStyle/>
              <a:p>
                <a:r>
                  <a:rPr lang="en-IN">
                    <a:noFill/>
                  </a:rPr>
                  <a:t> </a:t>
                </a:r>
              </a:p>
            </p:txBody>
          </p:sp>
        </mc:Fallback>
      </mc:AlternateContent>
      <p:sp>
        <p:nvSpPr>
          <p:cNvPr id="7" name="TextBox 6"/>
          <p:cNvSpPr txBox="1"/>
          <p:nvPr/>
        </p:nvSpPr>
        <p:spPr>
          <a:xfrm>
            <a:off x="4510636" y="1775235"/>
            <a:ext cx="4347591"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285750" indent="-285750" algn="just">
              <a:lnSpc>
                <a:spcPct val="150000"/>
              </a:lnSpc>
              <a:buFont typeface="Wingdings" panose="05000000000000000000" pitchFamily="2" charset="2"/>
              <a:buChar char="q"/>
            </a:pPr>
            <a:r>
              <a:rPr lang="en-US" dirty="0">
                <a:solidFill>
                  <a:schemeClr val="tx2"/>
                </a:solidFill>
                <a:latin typeface="Times New Roman" panose="02020603050405020304" pitchFamily="18" charset="0"/>
                <a:cs typeface="Times New Roman" panose="02020603050405020304" pitchFamily="18" charset="0"/>
              </a:rPr>
              <a:t>The 3- pin  LP assembly is used for measuring turbulent particle flux</a:t>
            </a:r>
          </a:p>
          <a:p>
            <a:pPr marL="285750" indent="-285750">
              <a:buFont typeface="Wingdings" panose="05000000000000000000" pitchFamily="2" charset="2"/>
              <a:buChar char="q"/>
            </a:pPr>
            <a:endParaRPr lang="en-IN" dirty="0"/>
          </a:p>
        </p:txBody>
      </p:sp>
      <p:sp>
        <p:nvSpPr>
          <p:cNvPr id="9" name="Rectangle 2"/>
          <p:cNvSpPr>
            <a:spLocks noChangeArrowheads="1"/>
          </p:cNvSpPr>
          <p:nvPr/>
        </p:nvSpPr>
        <p:spPr bwMode="auto">
          <a:xfrm>
            <a:off x="0" y="0"/>
            <a:ext cx="9144000" cy="733425"/>
          </a:xfrm>
          <a:prstGeom prst="rect">
            <a:avLst/>
          </a:prstGeom>
          <a:gradFill rotWithShape="1">
            <a:gsLst>
              <a:gs pos="0">
                <a:srgbClr val="99CCFF"/>
              </a:gs>
              <a:gs pos="50000">
                <a:schemeClr val="bg1"/>
              </a:gs>
              <a:gs pos="100000">
                <a:srgbClr val="99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571500" lvl="1" indent="-571500" algn="ctr">
              <a:buFont typeface="+mj-lt"/>
              <a:buAutoNum type="romanUcPeriod"/>
            </a:pPr>
            <a:r>
              <a:rPr lang="en-IN" sz="3200" b="1" dirty="0">
                <a:latin typeface="Times New Roman" pitchFamily="18" charset="0"/>
                <a:cs typeface="Times New Roman" pitchFamily="18" charset="0"/>
              </a:rPr>
              <a:t>Study of electrostatic particle flux</a:t>
            </a:r>
            <a:endParaRPr lang="en-IN" sz="3200" b="1" dirty="0"/>
          </a:p>
        </p:txBody>
      </p:sp>
      <p:sp>
        <p:nvSpPr>
          <p:cNvPr id="10" name="Slide Number Placeholder 9">
            <a:extLst>
              <a:ext uri="{FF2B5EF4-FFF2-40B4-BE49-F238E27FC236}">
                <a16:creationId xmlns:a16="http://schemas.microsoft.com/office/drawing/2014/main" id="{49D98CA1-A126-4832-A415-EB079B5BA256}"/>
              </a:ext>
            </a:extLst>
          </p:cNvPr>
          <p:cNvSpPr>
            <a:spLocks noGrp="1"/>
          </p:cNvSpPr>
          <p:nvPr>
            <p:ph type="sldNum" sz="quarter" idx="12"/>
          </p:nvPr>
        </p:nvSpPr>
        <p:spPr/>
        <p:txBody>
          <a:bodyPr/>
          <a:lstStyle/>
          <a:p>
            <a:fld id="{B6F15528-21DE-4FAA-801E-634DDDAF4B2B}" type="slidenum">
              <a:rPr lang="en-US" smtClean="0"/>
              <a:pPr/>
              <a:t>28</a:t>
            </a:fld>
            <a:endParaRPr lang="en-US"/>
          </a:p>
        </p:txBody>
      </p:sp>
      <p:pic>
        <p:nvPicPr>
          <p:cNvPr id="13" name="Picture 12">
            <a:extLst>
              <a:ext uri="{FF2B5EF4-FFF2-40B4-BE49-F238E27FC236}">
                <a16:creationId xmlns:a16="http://schemas.microsoft.com/office/drawing/2014/main" id="{4A0A7373-82CA-4396-9BFF-4E7A9732B6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838200" cy="752285"/>
          </a:xfrm>
          <a:prstGeom prst="rect">
            <a:avLst/>
          </a:prstGeom>
        </p:spPr>
      </p:pic>
    </p:spTree>
    <p:extLst>
      <p:ext uri="{BB962C8B-B14F-4D97-AF65-F5344CB8AC3E}">
        <p14:creationId xmlns:p14="http://schemas.microsoft.com/office/powerpoint/2010/main" val="17004330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818"/>
          <a:stretch/>
        </p:blipFill>
        <p:spPr>
          <a:xfrm>
            <a:off x="63455" y="1371599"/>
            <a:ext cx="8731792" cy="3810001"/>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506819" y="695581"/>
                <a:ext cx="4259625" cy="461665"/>
              </a:xfrm>
              <a:prstGeom prst="rect">
                <a:avLst/>
              </a:prstGeom>
              <a:noFill/>
            </p:spPr>
            <p:txBody>
              <a:bodyPr wrap="square" rtlCol="0">
                <a:spAutoFit/>
              </a:bodyPr>
              <a:lstStyle/>
              <a:p>
                <a:pPr marL="285750" indent="-285750">
                  <a:buFont typeface="Wingdings" pitchFamily="2" charset="2"/>
                  <a:buChar char="q"/>
                </a:pPr>
                <a:r>
                  <a:rPr lang="en-IN" sz="2400" dirty="0">
                    <a:solidFill>
                      <a:srgbClr val="FF0000"/>
                    </a:solidFill>
                    <a:latin typeface="Times New Roman" pitchFamily="18" charset="0"/>
                    <a:cs typeface="Times New Roman" pitchFamily="18" charset="0"/>
                  </a:rPr>
                  <a:t>Particle flux, </a:t>
                </a:r>
                <a14:m>
                  <m:oMath xmlns:m="http://schemas.openxmlformats.org/officeDocument/2006/math">
                    <m:sSub>
                      <m:sSubPr>
                        <m:ctrlPr>
                          <a:rPr lang="en-IN" sz="2400" b="0" i="1" smtClean="0">
                            <a:solidFill>
                              <a:srgbClr val="FF0000"/>
                            </a:solidFill>
                            <a:latin typeface="Cambria Math" panose="02040503050406030204" pitchFamily="18" charset="0"/>
                          </a:rPr>
                        </m:ctrlPr>
                      </m:sSubPr>
                      <m:e>
                        <m:r>
                          <m:rPr>
                            <m:sty m:val="p"/>
                          </m:rPr>
                          <a:rPr lang="en-IN" sz="2400" b="0" i="0" smtClean="0">
                            <a:solidFill>
                              <a:srgbClr val="FF0000"/>
                            </a:solidFill>
                            <a:latin typeface="Cambria Math"/>
                          </a:rPr>
                          <m:t>Γ</m:t>
                        </m:r>
                      </m:e>
                      <m:sub>
                        <m:r>
                          <a:rPr lang="en-IN" sz="2400" b="0" i="1" smtClean="0">
                            <a:solidFill>
                              <a:srgbClr val="FF0000"/>
                            </a:solidFill>
                            <a:latin typeface="Cambria Math"/>
                          </a:rPr>
                          <m:t>𝑒𝑠</m:t>
                        </m:r>
                      </m:sub>
                    </m:sSub>
                  </m:oMath>
                </a14:m>
                <a:r>
                  <a:rPr lang="en-IN" sz="2400" dirty="0">
                    <a:solidFill>
                      <a:srgbClr val="FF0000"/>
                    </a:solidFill>
                    <a:latin typeface="Times New Roman" pitchFamily="18" charset="0"/>
                    <a:cs typeface="Times New Roman" pitchFamily="18" charset="0"/>
                  </a:rPr>
                  <a:t> measurement </a:t>
                </a:r>
              </a:p>
            </p:txBody>
          </p:sp>
        </mc:Choice>
        <mc:Fallback xmlns="">
          <p:sp>
            <p:nvSpPr>
              <p:cNvPr id="5" name="TextBox 4"/>
              <p:cNvSpPr txBox="1">
                <a:spLocks noRot="1" noChangeAspect="1" noMove="1" noResize="1" noEditPoints="1" noAdjustHandles="1" noChangeArrowheads="1" noChangeShapeType="1" noTextEdit="1"/>
              </p:cNvSpPr>
              <p:nvPr/>
            </p:nvSpPr>
            <p:spPr>
              <a:xfrm>
                <a:off x="506819" y="695581"/>
                <a:ext cx="4259625" cy="461665"/>
              </a:xfrm>
              <a:prstGeom prst="rect">
                <a:avLst/>
              </a:prstGeom>
              <a:blipFill rotWithShape="1">
                <a:blip r:embed="rId4"/>
                <a:stretch>
                  <a:fillRect l="-1860" t="-10526" r="-2432" b="-28947"/>
                </a:stretch>
              </a:blipFill>
            </p:spPr>
            <p:txBody>
              <a:bodyPr/>
              <a:lstStyle/>
              <a:p>
                <a:r>
                  <a:rPr lang="en-IN">
                    <a:noFill/>
                  </a:rPr>
                  <a:t> </a:t>
                </a:r>
              </a:p>
            </p:txBody>
          </p:sp>
        </mc:Fallback>
      </mc:AlternateContent>
      <p:sp>
        <p:nvSpPr>
          <p:cNvPr id="2" name="TextBox 1"/>
          <p:cNvSpPr txBox="1"/>
          <p:nvPr/>
        </p:nvSpPr>
        <p:spPr>
          <a:xfrm>
            <a:off x="63455" y="5257800"/>
            <a:ext cx="8851945"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IN" sz="1400" dirty="0">
                <a:solidFill>
                  <a:schemeClr val="tx2"/>
                </a:solidFill>
                <a:latin typeface="Times New Roman" pitchFamily="18" charset="0"/>
                <a:cs typeface="Times New Roman" pitchFamily="18" charset="0"/>
              </a:rPr>
              <a:t>Particle flux  for (a) EEF OFF and (b) EEF ON case is shown. The flux is enhanced in EEF ON case and is prominently negative. In EEF OFF plasma insignificantly low level of flux is observed.</a:t>
            </a:r>
          </a:p>
        </p:txBody>
      </p:sp>
      <p:sp>
        <p:nvSpPr>
          <p:cNvPr id="7" name="Rectangle 2"/>
          <p:cNvSpPr>
            <a:spLocks noChangeArrowheads="1"/>
          </p:cNvSpPr>
          <p:nvPr/>
        </p:nvSpPr>
        <p:spPr bwMode="auto">
          <a:xfrm>
            <a:off x="0" y="0"/>
            <a:ext cx="9144000" cy="733425"/>
          </a:xfrm>
          <a:prstGeom prst="rect">
            <a:avLst/>
          </a:prstGeom>
          <a:gradFill rotWithShape="1">
            <a:gsLst>
              <a:gs pos="0">
                <a:srgbClr val="99CCFF"/>
              </a:gs>
              <a:gs pos="50000">
                <a:schemeClr val="bg1"/>
              </a:gs>
              <a:gs pos="100000">
                <a:srgbClr val="99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571500" lvl="1" indent="-571500" algn="ctr">
              <a:buFont typeface="+mj-lt"/>
              <a:buAutoNum type="romanUcPeriod"/>
            </a:pPr>
            <a:r>
              <a:rPr lang="en-IN" sz="3200" b="1" dirty="0">
                <a:latin typeface="Times New Roman" pitchFamily="18" charset="0"/>
                <a:cs typeface="Times New Roman" pitchFamily="18" charset="0"/>
              </a:rPr>
              <a:t>Study of electrostatic particle lux</a:t>
            </a:r>
            <a:endParaRPr lang="en-IN" sz="3200" b="1" dirty="0"/>
          </a:p>
        </p:txBody>
      </p:sp>
      <p:sp>
        <p:nvSpPr>
          <p:cNvPr id="10" name="Slide Number Placeholder 9">
            <a:extLst>
              <a:ext uri="{FF2B5EF4-FFF2-40B4-BE49-F238E27FC236}">
                <a16:creationId xmlns:a16="http://schemas.microsoft.com/office/drawing/2014/main" id="{29A38FE2-0C86-4973-8E35-8F50F6D6DD32}"/>
              </a:ext>
            </a:extLst>
          </p:cNvPr>
          <p:cNvSpPr>
            <a:spLocks noGrp="1"/>
          </p:cNvSpPr>
          <p:nvPr>
            <p:ph type="sldNum" sz="quarter" idx="12"/>
          </p:nvPr>
        </p:nvSpPr>
        <p:spPr/>
        <p:txBody>
          <a:bodyPr/>
          <a:lstStyle/>
          <a:p>
            <a:fld id="{B6F15528-21DE-4FAA-801E-634DDDAF4B2B}" type="slidenum">
              <a:rPr lang="en-US" smtClean="0"/>
              <a:pPr/>
              <a:t>29</a:t>
            </a:fld>
            <a:endParaRPr lang="en-US"/>
          </a:p>
        </p:txBody>
      </p:sp>
      <p:pic>
        <p:nvPicPr>
          <p:cNvPr id="12" name="Picture 11">
            <a:extLst>
              <a:ext uri="{FF2B5EF4-FFF2-40B4-BE49-F238E27FC236}">
                <a16:creationId xmlns:a16="http://schemas.microsoft.com/office/drawing/2014/main" id="{72DEE725-B9D5-477F-8D58-701422516A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838200" cy="752285"/>
          </a:xfrm>
          <a:prstGeom prst="rect">
            <a:avLst/>
          </a:prstGeom>
        </p:spPr>
      </p:pic>
    </p:spTree>
    <p:extLst>
      <p:ext uri="{BB962C8B-B14F-4D97-AF65-F5344CB8AC3E}">
        <p14:creationId xmlns:p14="http://schemas.microsoft.com/office/powerpoint/2010/main" val="11949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1427" y="788027"/>
            <a:ext cx="2488573" cy="2488573"/>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6046" y="762000"/>
            <a:ext cx="3264554" cy="2514600"/>
          </a:xfrm>
          <a:prstGeom prst="rect">
            <a:avLst/>
          </a:prstGeom>
        </p:spPr>
      </p:pic>
      <p:sp>
        <p:nvSpPr>
          <p:cNvPr id="10" name="Rectangle 2"/>
          <p:cNvSpPr>
            <a:spLocks noChangeArrowheads="1"/>
          </p:cNvSpPr>
          <p:nvPr/>
        </p:nvSpPr>
        <p:spPr bwMode="auto">
          <a:xfrm>
            <a:off x="0" y="0"/>
            <a:ext cx="9144000" cy="733425"/>
          </a:xfrm>
          <a:prstGeom prst="rect">
            <a:avLst/>
          </a:prstGeom>
          <a:gradFill rotWithShape="1">
            <a:gsLst>
              <a:gs pos="0">
                <a:srgbClr val="99CCFF"/>
              </a:gs>
              <a:gs pos="50000">
                <a:schemeClr val="bg1"/>
              </a:gs>
              <a:gs pos="100000">
                <a:srgbClr val="99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200" b="1" dirty="0">
                <a:latin typeface="Times New Roman" panose="02020603050405020304" pitchFamily="18" charset="0"/>
                <a:cs typeface="Times New Roman" panose="02020603050405020304" pitchFamily="18" charset="0"/>
              </a:rPr>
              <a:t>Introduction</a:t>
            </a:r>
            <a:endParaRPr lang="en-IN" sz="3200" b="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2FBCE00-431C-4CC6-89EE-3D6B04C5369F}"/>
                  </a:ext>
                </a:extLst>
              </p:cNvPr>
              <p:cNvSpPr txBox="1"/>
              <p:nvPr/>
            </p:nvSpPr>
            <p:spPr>
              <a:xfrm>
                <a:off x="270000" y="2971800"/>
                <a:ext cx="8604000" cy="3409972"/>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lgn="just">
                  <a:buFont typeface="Wingdings" panose="05000000000000000000" pitchFamily="2" charset="2"/>
                  <a:buChar char="v"/>
                </a:pPr>
                <a:r>
                  <a:rPr lang="en-IN" sz="2000" b="1" dirty="0">
                    <a:solidFill>
                      <a:srgbClr val="0000FF"/>
                    </a:solidFill>
                    <a:latin typeface="Times New Roman" panose="02020603050405020304" pitchFamily="18" charset="0"/>
                    <a:cs typeface="Times New Roman" panose="02020603050405020304" pitchFamily="18" charset="0"/>
                  </a:rPr>
                  <a:t>Transport involves study of  physical processes responsible for  particles, momentum and energy displacement. </a:t>
                </a:r>
              </a:p>
              <a:p>
                <a:pPr marL="285750" indent="-285750" algn="just">
                  <a:buFont typeface="Wingdings" panose="05000000000000000000" pitchFamily="2" charset="2"/>
                  <a:buChar char="v"/>
                </a:pPr>
                <a:endParaRPr lang="en-IN" sz="2000" b="1" dirty="0">
                  <a:solidFill>
                    <a:srgbClr val="7030A0"/>
                  </a:solidFill>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v"/>
                </a:pPr>
                <a:r>
                  <a:rPr lang="en-IN" sz="2000" b="1" dirty="0">
                    <a:solidFill>
                      <a:srgbClr val="C00000"/>
                    </a:solidFill>
                    <a:latin typeface="Times New Roman" panose="02020603050405020304" pitchFamily="18" charset="0"/>
                    <a:cs typeface="Times New Roman" panose="02020603050405020304" pitchFamily="18" charset="0"/>
                  </a:rPr>
                  <a:t>Transport determines the profile of the system self-consistently.</a:t>
                </a:r>
              </a:p>
              <a:p>
                <a:pPr marL="285750" indent="-285750" algn="just">
                  <a:buFont typeface="Wingdings" panose="05000000000000000000" pitchFamily="2" charset="2"/>
                  <a:buChar char="v"/>
                </a:pPr>
                <a:endParaRPr lang="en-IN" sz="2000" b="1" dirty="0">
                  <a:solidFill>
                    <a:srgbClr val="FF0000"/>
                  </a:solidFill>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v"/>
                </a:pPr>
                <a:r>
                  <a:rPr lang="en-IN" sz="2000" b="1" dirty="0">
                    <a:solidFill>
                      <a:srgbClr val="0000FF"/>
                    </a:solidFill>
                    <a:latin typeface="Times New Roman" panose="02020603050405020304" pitchFamily="18" charset="0"/>
                    <a:cs typeface="Times New Roman" panose="02020603050405020304" pitchFamily="18" charset="0"/>
                  </a:rPr>
                  <a:t>Transport in plasma can be understood under the following three categories namely,</a:t>
                </a:r>
              </a:p>
              <a:p>
                <a:pPr marL="1257300" lvl="2" indent="-342900">
                  <a:buFont typeface="+mj-lt"/>
                  <a:buAutoNum type="arabicPeriod"/>
                </a:pPr>
                <a:r>
                  <a:rPr lang="en-IN" sz="2000" b="1" dirty="0">
                    <a:solidFill>
                      <a:srgbClr val="C00000"/>
                    </a:solidFill>
                    <a:latin typeface="Times New Roman" panose="02020603050405020304" pitchFamily="18" charset="0"/>
                    <a:cs typeface="Times New Roman" panose="02020603050405020304" pitchFamily="18" charset="0"/>
                  </a:rPr>
                  <a:t>Classical transport  </a:t>
                </a:r>
                <a:r>
                  <a:rPr lang="en-IN" sz="2000" b="1"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a:t>
                </a:r>
                <a:r>
                  <a:rPr lang="en-IN" sz="2000" b="1" dirty="0">
                    <a:solidFill>
                      <a:srgbClr val="C00000"/>
                    </a:solidFill>
                    <a:latin typeface="Times New Roman" panose="02020603050405020304" pitchFamily="18" charset="0"/>
                    <a:cs typeface="Times New Roman" panose="02020603050405020304" pitchFamily="18" charset="0"/>
                    <a:sym typeface="Symbol" panose="05050102010706020507" pitchFamily="18" charset="2"/>
                  </a:rPr>
                  <a:t>  </a:t>
                </a:r>
                <a:r>
                  <a:rPr lang="en-IN" sz="2000" b="1"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 (</a:t>
                </a:r>
                <a14:m>
                  <m:oMath xmlns:m="http://schemas.openxmlformats.org/officeDocument/2006/math">
                    <m:sSubSup>
                      <m:sSubSupPr>
                        <m:ctrlPr>
                          <a:rPr lang="en-IN" sz="2000" b="1" i="1" smtClean="0">
                            <a:solidFill>
                              <a:srgbClr val="0000FF"/>
                            </a:solidFill>
                            <a:latin typeface="Cambria Math" panose="02040503050406030204" pitchFamily="18" charset="0"/>
                            <a:cs typeface="Times New Roman" panose="02020603050405020304" pitchFamily="18" charset="0"/>
                            <a:sym typeface="Symbol" panose="05050102010706020507" pitchFamily="18" charset="2"/>
                          </a:rPr>
                        </m:ctrlPr>
                      </m:sSubSupPr>
                      <m:e>
                        <m:r>
                          <a:rPr lang="en-IN" sz="2000" b="1" i="1" smtClean="0">
                            <a:solidFill>
                              <a:srgbClr val="0000FF"/>
                            </a:solidFill>
                            <a:latin typeface="Cambria Math" panose="02040503050406030204" pitchFamily="18" charset="0"/>
                            <a:cs typeface="Times New Roman" panose="02020603050405020304" pitchFamily="18" charset="0"/>
                            <a:sym typeface="Symbol" panose="05050102010706020507" pitchFamily="18" charset="2"/>
                          </a:rPr>
                          <m:t>𝝀</m:t>
                        </m:r>
                      </m:e>
                      <m:sub>
                        <m:r>
                          <a:rPr lang="en-IN" sz="2000" b="1" i="1" smtClean="0">
                            <a:solidFill>
                              <a:srgbClr val="0000FF"/>
                            </a:solidFill>
                            <a:latin typeface="Cambria Math" panose="02040503050406030204" pitchFamily="18" charset="0"/>
                            <a:cs typeface="Times New Roman" panose="02020603050405020304" pitchFamily="18" charset="0"/>
                            <a:sym typeface="Symbol" panose="05050102010706020507" pitchFamily="18" charset="2"/>
                          </a:rPr>
                          <m:t>𝒇</m:t>
                        </m:r>
                      </m:sub>
                      <m:sup>
                        <m:r>
                          <a:rPr lang="en-IN" sz="2000" b="1" i="1" smtClean="0">
                            <a:solidFill>
                              <a:srgbClr val="0000FF"/>
                            </a:solidFill>
                            <a:latin typeface="Cambria Math" panose="02040503050406030204" pitchFamily="18" charset="0"/>
                            <a:cs typeface="Times New Roman" panose="02020603050405020304" pitchFamily="18" charset="0"/>
                            <a:sym typeface="Symbol" panose="05050102010706020507" pitchFamily="18" charset="2"/>
                          </a:rPr>
                          <m:t>𝟐</m:t>
                        </m:r>
                      </m:sup>
                    </m:sSubSup>
                  </m:oMath>
                </a14:m>
                <a:r>
                  <a:rPr lang="en-IN" sz="2000" b="1"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a:t>
                </a:r>
                <a:endParaRPr lang="en-IN" sz="2000" b="1" baseline="30000" dirty="0">
                  <a:solidFill>
                    <a:srgbClr val="C00000"/>
                  </a:solidFill>
                  <a:latin typeface="Times New Roman" panose="02020603050405020304" pitchFamily="18" charset="0"/>
                  <a:cs typeface="Times New Roman" panose="02020603050405020304" pitchFamily="18" charset="0"/>
                </a:endParaRPr>
              </a:p>
              <a:p>
                <a:pPr marL="1257300" lvl="2" indent="-342900">
                  <a:buFont typeface="+mj-lt"/>
                  <a:buAutoNum type="arabicPeriod"/>
                </a:pPr>
                <a:r>
                  <a:rPr lang="en-IN" sz="2000" b="1" dirty="0">
                    <a:solidFill>
                      <a:srgbClr val="002060"/>
                    </a:solidFill>
                    <a:latin typeface="Times New Roman" panose="02020603050405020304" pitchFamily="18" charset="0"/>
                    <a:cs typeface="Times New Roman" panose="02020603050405020304" pitchFamily="18" charset="0"/>
                  </a:rPr>
                  <a:t>Neo-classical transport </a:t>
                </a:r>
                <a:r>
                  <a:rPr lang="en-IN" sz="2000" b="1"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a:t>
                </a:r>
                <a:r>
                  <a:rPr lang="en-IN" sz="2000" b="1" dirty="0">
                    <a:solidFill>
                      <a:srgbClr val="C00000"/>
                    </a:solidFill>
                    <a:latin typeface="Times New Roman" panose="02020603050405020304" pitchFamily="18" charset="0"/>
                    <a:cs typeface="Times New Roman" panose="02020603050405020304" pitchFamily="18" charset="0"/>
                    <a:sym typeface="Symbol" panose="05050102010706020507" pitchFamily="18" charset="2"/>
                  </a:rPr>
                  <a:t>  </a:t>
                </a:r>
                <a:r>
                  <a:rPr lang="en-IN" sz="2000" b="1"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 (</a:t>
                </a:r>
                <a14:m>
                  <m:oMath xmlns:m="http://schemas.openxmlformats.org/officeDocument/2006/math">
                    <m:sSubSup>
                      <m:sSubSupPr>
                        <m:ctrlPr>
                          <a:rPr lang="en-IN" sz="2000" b="1" i="1">
                            <a:solidFill>
                              <a:srgbClr val="0000FF"/>
                            </a:solidFill>
                            <a:latin typeface="Cambria Math" panose="02040503050406030204" pitchFamily="18" charset="0"/>
                            <a:cs typeface="Times New Roman" panose="02020603050405020304" pitchFamily="18" charset="0"/>
                            <a:sym typeface="Symbol" panose="05050102010706020507" pitchFamily="18" charset="2"/>
                          </a:rPr>
                        </m:ctrlPr>
                      </m:sSubSupPr>
                      <m:e>
                        <m:r>
                          <a:rPr lang="en-IN" sz="2000" b="1" i="1" smtClean="0">
                            <a:solidFill>
                              <a:srgbClr val="0000FF"/>
                            </a:solidFill>
                            <a:latin typeface="Cambria Math" panose="02040503050406030204" pitchFamily="18" charset="0"/>
                            <a:cs typeface="Times New Roman" panose="02020603050405020304" pitchFamily="18" charset="0"/>
                            <a:sym typeface="Symbol" panose="05050102010706020507" pitchFamily="18" charset="2"/>
                          </a:rPr>
                          <m:t>𝝀</m:t>
                        </m:r>
                      </m:e>
                      <m:sub>
                        <m:r>
                          <a:rPr lang="en-IN" sz="2000" b="1" i="1" smtClean="0">
                            <a:solidFill>
                              <a:srgbClr val="0000FF"/>
                            </a:solidFill>
                            <a:latin typeface="Cambria Math" panose="02040503050406030204" pitchFamily="18" charset="0"/>
                            <a:cs typeface="Times New Roman" panose="02020603050405020304" pitchFamily="18" charset="0"/>
                            <a:sym typeface="Symbol" panose="05050102010706020507" pitchFamily="18" charset="2"/>
                          </a:rPr>
                          <m:t>𝒇</m:t>
                        </m:r>
                      </m:sub>
                      <m:sup>
                        <m:r>
                          <a:rPr lang="en-IN" sz="2000" b="1" i="1" smtClean="0">
                            <a:solidFill>
                              <a:srgbClr val="0000FF"/>
                            </a:solidFill>
                            <a:latin typeface="Cambria Math" panose="02040503050406030204" pitchFamily="18" charset="0"/>
                            <a:cs typeface="Times New Roman" panose="02020603050405020304" pitchFamily="18" charset="0"/>
                            <a:sym typeface="Symbol" panose="05050102010706020507" pitchFamily="18" charset="2"/>
                          </a:rPr>
                          <m:t>𝟐</m:t>
                        </m:r>
                      </m:sup>
                    </m:sSubSup>
                  </m:oMath>
                </a14:m>
                <a:r>
                  <a:rPr lang="en-IN" sz="2000" b="1"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)(1+2q</a:t>
                </a:r>
                <a:r>
                  <a:rPr lang="en-IN" sz="2000" b="1" baseline="30000"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2</a:t>
                </a:r>
                <a:r>
                  <a:rPr lang="en-IN" sz="2000" b="1"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 [in tokamaks]</a:t>
                </a:r>
                <a:endParaRPr lang="en-IN" sz="2000" b="1" dirty="0">
                  <a:solidFill>
                    <a:srgbClr val="0000FF"/>
                  </a:solidFill>
                  <a:latin typeface="Times New Roman" panose="02020603050405020304" pitchFamily="18" charset="0"/>
                  <a:cs typeface="Times New Roman" panose="02020603050405020304" pitchFamily="18" charset="0"/>
                </a:endParaRPr>
              </a:p>
              <a:p>
                <a:pPr marL="1257300" lvl="2" indent="-342900">
                  <a:buFont typeface="+mj-lt"/>
                  <a:buAutoNum type="arabicPeriod"/>
                </a:pPr>
                <a:r>
                  <a:rPr lang="en-IN" sz="2000" b="1" dirty="0">
                    <a:solidFill>
                      <a:srgbClr val="C00000"/>
                    </a:solidFill>
                    <a:latin typeface="Times New Roman" panose="02020603050405020304" pitchFamily="18" charset="0"/>
                    <a:cs typeface="Times New Roman" panose="02020603050405020304" pitchFamily="18" charset="0"/>
                  </a:rPr>
                  <a:t>Turbulent transport </a:t>
                </a:r>
                <a14:m>
                  <m:oMath xmlns:m="http://schemas.openxmlformats.org/officeDocument/2006/math">
                    <m:r>
                      <a:rPr lang="en-IN" sz="20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IN" sz="20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sSupPr>
                      <m:e>
                        <m:d>
                          <m:dPr>
                            <m:begChr m:val="|"/>
                            <m:endChr m:val="|"/>
                            <m:ctrlPr>
                              <a:rPr lang="en-IN" sz="20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dPr>
                          <m:e>
                            <m:acc>
                              <m:accPr>
                                <m:chr m:val="̃"/>
                                <m:ctrlPr>
                                  <a:rPr lang="en-IN" sz="20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accPr>
                              <m:e>
                                <m:r>
                                  <a:rPr lang="en-IN" sz="20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𝝓</m:t>
                                </m:r>
                              </m:e>
                            </m:acc>
                          </m:e>
                        </m:d>
                      </m:e>
                      <m:sup>
                        <m:r>
                          <a:rPr lang="en-IN" sz="20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𝟐</m:t>
                        </m:r>
                      </m:sup>
                    </m:sSup>
                  </m:oMath>
                </a14:m>
                <a:endParaRPr lang="en-IN" sz="2000" b="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12FBCE00-431C-4CC6-89EE-3D6B04C5369F}"/>
                  </a:ext>
                </a:extLst>
              </p:cNvPr>
              <p:cNvSpPr txBox="1">
                <a:spLocks noRot="1" noChangeAspect="1" noMove="1" noResize="1" noEditPoints="1" noAdjustHandles="1" noChangeArrowheads="1" noChangeShapeType="1" noTextEdit="1"/>
              </p:cNvSpPr>
              <p:nvPr/>
            </p:nvSpPr>
            <p:spPr>
              <a:xfrm>
                <a:off x="270000" y="2971800"/>
                <a:ext cx="8604000" cy="3409972"/>
              </a:xfrm>
              <a:prstGeom prst="rect">
                <a:avLst/>
              </a:prstGeom>
              <a:blipFill>
                <a:blip r:embed="rId4"/>
                <a:stretch>
                  <a:fillRect l="-637" t="-1073" r="-708" b="-1610"/>
                </a:stretch>
              </a:blipFill>
              <a:ln>
                <a:noFill/>
              </a:ln>
            </p:spPr>
            <p:txBody>
              <a:bodyPr/>
              <a:lstStyle/>
              <a:p>
                <a:r>
                  <a:rPr lang="en-IN">
                    <a:noFill/>
                  </a:rPr>
                  <a:t> </a:t>
                </a:r>
              </a:p>
            </p:txBody>
          </p:sp>
        </mc:Fallback>
      </mc:AlternateContent>
      <p:pic>
        <p:nvPicPr>
          <p:cNvPr id="7" name="Picture 6">
            <a:extLst>
              <a:ext uri="{FF2B5EF4-FFF2-40B4-BE49-F238E27FC236}">
                <a16:creationId xmlns:a16="http://schemas.microsoft.com/office/drawing/2014/main" id="{8A640C9A-96ED-417A-9EC3-FE20F4C8D2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838200" cy="752285"/>
          </a:xfrm>
          <a:prstGeom prst="rect">
            <a:avLst/>
          </a:prstGeom>
        </p:spPr>
      </p:pic>
      <p:sp>
        <p:nvSpPr>
          <p:cNvPr id="11" name="Slide Number Placeholder 10">
            <a:extLst>
              <a:ext uri="{FF2B5EF4-FFF2-40B4-BE49-F238E27FC236}">
                <a16:creationId xmlns:a16="http://schemas.microsoft.com/office/drawing/2014/main" id="{BD5D55DC-0AE8-4662-ADC6-BE577207F889}"/>
              </a:ext>
            </a:extLst>
          </p:cNvPr>
          <p:cNvSpPr>
            <a:spLocks noGrp="1"/>
          </p:cNvSpPr>
          <p:nvPr>
            <p:ph type="sldNum" sz="quarter" idx="12"/>
          </p:nvPr>
        </p:nvSpPr>
        <p:spPr/>
        <p:txBody>
          <a:bodyPr/>
          <a:lstStyle/>
          <a:p>
            <a:fld id="{B6F15528-21DE-4FAA-801E-634DDDAF4B2B}" type="slidenum">
              <a:rPr lang="en-US" smtClean="0"/>
              <a:pPr/>
              <a:t>3</a:t>
            </a:fld>
            <a:endParaRPr lang="en-US"/>
          </a:p>
        </p:txBody>
      </p:sp>
    </p:spTree>
    <p:extLst>
      <p:ext uri="{BB962C8B-B14F-4D97-AF65-F5344CB8AC3E}">
        <p14:creationId xmlns:p14="http://schemas.microsoft.com/office/powerpoint/2010/main" val="1533571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399" y="1143000"/>
            <a:ext cx="7000875" cy="5150533"/>
          </a:xfrm>
          <a:prstGeom prst="rect">
            <a:avLst/>
          </a:prstGeom>
        </p:spPr>
      </p:pic>
      <p:sp>
        <p:nvSpPr>
          <p:cNvPr id="3" name="TextBox 2"/>
          <p:cNvSpPr txBox="1"/>
          <p:nvPr/>
        </p:nvSpPr>
        <p:spPr>
          <a:xfrm>
            <a:off x="381000" y="804000"/>
            <a:ext cx="8229600" cy="720000"/>
          </a:xfrm>
          <a:prstGeom prst="rect">
            <a:avLst/>
          </a:prstGeom>
          <a:noFill/>
        </p:spPr>
        <p:txBody>
          <a:bodyPr wrap="square" rtlCol="0">
            <a:noAutofit/>
          </a:bodyPr>
          <a:lstStyle/>
          <a:p>
            <a:pPr marL="285750" indent="-285750">
              <a:buFont typeface="Wingdings" pitchFamily="2" charset="2"/>
              <a:buChar char="q"/>
            </a:pPr>
            <a:r>
              <a:rPr lang="en-IN" sz="2400" dirty="0">
                <a:solidFill>
                  <a:srgbClr val="FF0000"/>
                </a:solidFill>
                <a:latin typeface="Times New Roman" pitchFamily="18" charset="0"/>
                <a:cs typeface="Times New Roman" pitchFamily="18" charset="0"/>
              </a:rPr>
              <a:t>Probability Distribution Function (PDF)</a:t>
            </a:r>
          </a:p>
        </p:txBody>
      </p:sp>
      <mc:AlternateContent xmlns:mc="http://schemas.openxmlformats.org/markup-compatibility/2006" xmlns:a14="http://schemas.microsoft.com/office/drawing/2010/main">
        <mc:Choice Requires="a14">
          <p:sp>
            <p:nvSpPr>
              <p:cNvPr id="4" name="TextBox 3"/>
              <p:cNvSpPr txBox="1"/>
              <p:nvPr/>
            </p:nvSpPr>
            <p:spPr>
              <a:xfrm>
                <a:off x="609600" y="6096000"/>
                <a:ext cx="7305675" cy="76245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IN" sz="1400" dirty="0">
                    <a:solidFill>
                      <a:schemeClr val="tx2"/>
                    </a:solidFill>
                    <a:latin typeface="Times New Roman" pitchFamily="18" charset="0"/>
                    <a:cs typeface="Times New Roman" pitchFamily="18" charset="0"/>
                  </a:rPr>
                  <a:t>Probability distribution function (PDF) for particle flux (</a:t>
                </a:r>
                <a14:m>
                  <m:oMath xmlns:m="http://schemas.openxmlformats.org/officeDocument/2006/math">
                    <m:sSub>
                      <m:sSubPr>
                        <m:ctrlPr>
                          <a:rPr lang="en-IN" sz="1400" b="0" i="1" smtClean="0">
                            <a:solidFill>
                              <a:schemeClr val="tx2"/>
                            </a:solidFill>
                            <a:latin typeface="Cambria Math" panose="02040503050406030204" pitchFamily="18" charset="0"/>
                          </a:rPr>
                        </m:ctrlPr>
                      </m:sSubPr>
                      <m:e>
                        <m:r>
                          <m:rPr>
                            <m:sty m:val="p"/>
                          </m:rPr>
                          <a:rPr lang="en-IN" sz="1400" b="0" i="0" smtClean="0">
                            <a:solidFill>
                              <a:schemeClr val="tx2"/>
                            </a:solidFill>
                            <a:latin typeface="Cambria Math"/>
                          </a:rPr>
                          <m:t>Γ</m:t>
                        </m:r>
                      </m:e>
                      <m:sub>
                        <m:r>
                          <a:rPr lang="en-IN" sz="1400" b="0" i="1" smtClean="0">
                            <a:solidFill>
                              <a:schemeClr val="tx2"/>
                            </a:solidFill>
                            <a:latin typeface="Cambria Math"/>
                          </a:rPr>
                          <m:t>𝑒𝑠</m:t>
                        </m:r>
                      </m:sub>
                    </m:sSub>
                  </m:oMath>
                </a14:m>
                <a:r>
                  <a:rPr lang="en-IN" sz="1400" dirty="0">
                    <a:solidFill>
                      <a:schemeClr val="tx2"/>
                    </a:solidFill>
                    <a:latin typeface="Times New Roman" pitchFamily="18" charset="0"/>
                    <a:cs typeface="Times New Roman" pitchFamily="18" charset="0"/>
                  </a:rPr>
                  <a:t> ), in the units of standard deviation ( </a:t>
                </a:r>
                <a14:m>
                  <m:oMath xmlns:m="http://schemas.openxmlformats.org/officeDocument/2006/math">
                    <m:sSub>
                      <m:sSubPr>
                        <m:ctrlPr>
                          <a:rPr lang="en-IN" sz="1400" b="0" i="1" smtClean="0">
                            <a:solidFill>
                              <a:schemeClr val="tx2"/>
                            </a:solidFill>
                            <a:latin typeface="Cambria Math" panose="02040503050406030204" pitchFamily="18" charset="0"/>
                          </a:rPr>
                        </m:ctrlPr>
                      </m:sSubPr>
                      <m:e>
                        <m:r>
                          <a:rPr lang="en-IN" sz="1400" b="0" i="1" smtClean="0">
                            <a:solidFill>
                              <a:schemeClr val="tx2"/>
                            </a:solidFill>
                            <a:latin typeface="Cambria Math"/>
                          </a:rPr>
                          <m:t>𝜎</m:t>
                        </m:r>
                      </m:e>
                      <m:sub>
                        <m:sSub>
                          <m:sSubPr>
                            <m:ctrlPr>
                              <a:rPr lang="en-IN" sz="1400" b="0" i="1" smtClean="0">
                                <a:solidFill>
                                  <a:schemeClr val="tx2"/>
                                </a:solidFill>
                                <a:latin typeface="Cambria Math" panose="02040503050406030204" pitchFamily="18" charset="0"/>
                              </a:rPr>
                            </m:ctrlPr>
                          </m:sSubPr>
                          <m:e>
                            <m:r>
                              <m:rPr>
                                <m:sty m:val="p"/>
                              </m:rPr>
                              <a:rPr lang="en-IN" sz="1400" b="0" i="0" smtClean="0">
                                <a:solidFill>
                                  <a:schemeClr val="tx2"/>
                                </a:solidFill>
                                <a:latin typeface="Cambria Math"/>
                              </a:rPr>
                              <m:t>Γ</m:t>
                            </m:r>
                          </m:e>
                          <m:sub>
                            <m:r>
                              <a:rPr lang="en-IN" sz="1400" b="0" i="1" smtClean="0">
                                <a:solidFill>
                                  <a:schemeClr val="tx2"/>
                                </a:solidFill>
                                <a:latin typeface="Cambria Math"/>
                              </a:rPr>
                              <m:t>𝑒𝑠</m:t>
                            </m:r>
                          </m:sub>
                        </m:sSub>
                      </m:sub>
                    </m:sSub>
                    <m:r>
                      <a:rPr lang="en-IN" sz="1400" b="0" i="1" smtClean="0">
                        <a:solidFill>
                          <a:schemeClr val="tx2"/>
                        </a:solidFill>
                        <a:latin typeface="Cambria Math"/>
                      </a:rPr>
                      <m:t>≈4×</m:t>
                    </m:r>
                    <m:sSup>
                      <m:sSupPr>
                        <m:ctrlPr>
                          <a:rPr lang="en-IN" sz="1400" b="0" i="1" smtClean="0">
                            <a:solidFill>
                              <a:schemeClr val="tx2"/>
                            </a:solidFill>
                            <a:latin typeface="Cambria Math" panose="02040503050406030204" pitchFamily="18" charset="0"/>
                          </a:rPr>
                        </m:ctrlPr>
                      </m:sSupPr>
                      <m:e>
                        <m:r>
                          <a:rPr lang="en-IN" sz="1400" b="0" i="1" smtClean="0">
                            <a:solidFill>
                              <a:schemeClr val="tx2"/>
                            </a:solidFill>
                            <a:latin typeface="Cambria Math"/>
                          </a:rPr>
                          <m:t>10</m:t>
                        </m:r>
                      </m:e>
                      <m:sup>
                        <m:r>
                          <a:rPr lang="en-IN" sz="1400" b="0" i="1" smtClean="0">
                            <a:solidFill>
                              <a:schemeClr val="tx2"/>
                            </a:solidFill>
                            <a:latin typeface="Cambria Math"/>
                          </a:rPr>
                          <m:t>18</m:t>
                        </m:r>
                      </m:sup>
                    </m:sSup>
                    <m:sSup>
                      <m:sSupPr>
                        <m:ctrlPr>
                          <a:rPr lang="en-IN" sz="1400" b="0" i="1" smtClean="0">
                            <a:solidFill>
                              <a:schemeClr val="tx2"/>
                            </a:solidFill>
                            <a:latin typeface="Cambria Math" panose="02040503050406030204" pitchFamily="18" charset="0"/>
                          </a:rPr>
                        </m:ctrlPr>
                      </m:sSupPr>
                      <m:e>
                        <m:r>
                          <a:rPr lang="en-IN" sz="1400" b="0" i="1" smtClean="0">
                            <a:solidFill>
                              <a:schemeClr val="tx2"/>
                            </a:solidFill>
                            <a:latin typeface="Cambria Math"/>
                          </a:rPr>
                          <m:t>𝑚</m:t>
                        </m:r>
                      </m:e>
                      <m:sup>
                        <m:r>
                          <a:rPr lang="en-IN" sz="1400" b="0" i="1" smtClean="0">
                            <a:solidFill>
                              <a:schemeClr val="tx2"/>
                            </a:solidFill>
                            <a:latin typeface="Cambria Math"/>
                          </a:rPr>
                          <m:t>−2</m:t>
                        </m:r>
                      </m:sup>
                    </m:sSup>
                    <m:func>
                      <m:funcPr>
                        <m:ctrlPr>
                          <a:rPr lang="en-IN" sz="1400" b="0" i="1" smtClean="0">
                            <a:solidFill>
                              <a:schemeClr val="tx2"/>
                            </a:solidFill>
                            <a:latin typeface="Cambria Math" panose="02040503050406030204" pitchFamily="18" charset="0"/>
                          </a:rPr>
                        </m:ctrlPr>
                      </m:funcPr>
                      <m:fName>
                        <m:sSup>
                          <m:sSupPr>
                            <m:ctrlPr>
                              <a:rPr lang="en-IN" sz="1400" b="0" i="1" smtClean="0">
                                <a:solidFill>
                                  <a:schemeClr val="tx2"/>
                                </a:solidFill>
                                <a:latin typeface="Cambria Math" panose="02040503050406030204" pitchFamily="18" charset="0"/>
                              </a:rPr>
                            </m:ctrlPr>
                          </m:sSupPr>
                          <m:e>
                            <m:r>
                              <m:rPr>
                                <m:sty m:val="p"/>
                              </m:rPr>
                              <a:rPr lang="en-IN" sz="1400" b="0" i="0" smtClean="0">
                                <a:solidFill>
                                  <a:schemeClr val="tx2"/>
                                </a:solidFill>
                                <a:latin typeface="Cambria Math"/>
                              </a:rPr>
                              <m:t>sec</m:t>
                            </m:r>
                          </m:e>
                          <m:sup>
                            <m:r>
                              <a:rPr lang="en-IN" sz="1400" b="0" i="1" smtClean="0">
                                <a:solidFill>
                                  <a:schemeClr val="tx2"/>
                                </a:solidFill>
                                <a:latin typeface="Cambria Math"/>
                              </a:rPr>
                              <m:t>−1</m:t>
                            </m:r>
                          </m:sup>
                        </m:sSup>
                      </m:fName>
                      <m:e>
                        <m:r>
                          <a:rPr lang="en-IN" sz="1400" b="0" i="1" smtClean="0">
                            <a:solidFill>
                              <a:schemeClr val="tx2"/>
                            </a:solidFill>
                            <a:latin typeface="Cambria Math"/>
                          </a:rPr>
                          <m:t> </m:t>
                        </m:r>
                      </m:e>
                    </m:func>
                  </m:oMath>
                </a14:m>
                <a:r>
                  <a:rPr lang="en-IN" sz="1400" dirty="0">
                    <a:solidFill>
                      <a:schemeClr val="tx2"/>
                    </a:solidFill>
                    <a:latin typeface="Times New Roman" pitchFamily="18" charset="0"/>
                    <a:cs typeface="Times New Roman" pitchFamily="18" charset="0"/>
                  </a:rPr>
                  <a:t>) for different averaging time. The distribution of particle flux is asymmetric. </a:t>
                </a:r>
              </a:p>
            </p:txBody>
          </p:sp>
        </mc:Choice>
        <mc:Fallback xmlns="">
          <p:sp>
            <p:nvSpPr>
              <p:cNvPr id="4" name="TextBox 3"/>
              <p:cNvSpPr txBox="1">
                <a:spLocks noRot="1" noChangeAspect="1" noMove="1" noResize="1" noEditPoints="1" noAdjustHandles="1" noChangeArrowheads="1" noChangeShapeType="1" noTextEdit="1"/>
              </p:cNvSpPr>
              <p:nvPr/>
            </p:nvSpPr>
            <p:spPr>
              <a:xfrm>
                <a:off x="609600" y="6096000"/>
                <a:ext cx="7305675" cy="762453"/>
              </a:xfrm>
              <a:prstGeom prst="rect">
                <a:avLst/>
              </a:prstGeom>
              <a:blipFill>
                <a:blip r:embed="rId4"/>
                <a:stretch>
                  <a:fillRect b="-5426"/>
                </a:stretch>
              </a:blipFill>
            </p:spPr>
            <p:txBody>
              <a:bodyPr/>
              <a:lstStyle/>
              <a:p>
                <a:r>
                  <a:rPr lang="en-IN">
                    <a:noFill/>
                  </a:rPr>
                  <a:t> </a:t>
                </a:r>
              </a:p>
            </p:txBody>
          </p:sp>
        </mc:Fallback>
      </mc:AlternateContent>
      <p:sp>
        <p:nvSpPr>
          <p:cNvPr id="8" name="Rectangle 2"/>
          <p:cNvSpPr>
            <a:spLocks noChangeArrowheads="1"/>
          </p:cNvSpPr>
          <p:nvPr/>
        </p:nvSpPr>
        <p:spPr bwMode="auto">
          <a:xfrm>
            <a:off x="0" y="0"/>
            <a:ext cx="9144000" cy="733425"/>
          </a:xfrm>
          <a:prstGeom prst="rect">
            <a:avLst/>
          </a:prstGeom>
          <a:gradFill rotWithShape="1">
            <a:gsLst>
              <a:gs pos="0">
                <a:srgbClr val="99CCFF"/>
              </a:gs>
              <a:gs pos="50000">
                <a:schemeClr val="bg1"/>
              </a:gs>
              <a:gs pos="100000">
                <a:srgbClr val="99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571500" lvl="1" indent="-571500" algn="ctr">
              <a:buFont typeface="+mj-lt"/>
              <a:buAutoNum type="romanUcPeriod"/>
            </a:pPr>
            <a:r>
              <a:rPr lang="en-IN" sz="3200" b="1" dirty="0">
                <a:latin typeface="Times New Roman" pitchFamily="18" charset="0"/>
                <a:cs typeface="Times New Roman" pitchFamily="18" charset="0"/>
              </a:rPr>
              <a:t>Study of electrostatic particle flux</a:t>
            </a:r>
            <a:endParaRPr lang="en-IN" sz="3200" b="1" dirty="0"/>
          </a:p>
        </p:txBody>
      </p:sp>
      <p:sp>
        <p:nvSpPr>
          <p:cNvPr id="10" name="Slide Number Placeholder 9">
            <a:extLst>
              <a:ext uri="{FF2B5EF4-FFF2-40B4-BE49-F238E27FC236}">
                <a16:creationId xmlns:a16="http://schemas.microsoft.com/office/drawing/2014/main" id="{03187C13-F6F5-4EF7-AA21-387D20092CD5}"/>
              </a:ext>
            </a:extLst>
          </p:cNvPr>
          <p:cNvSpPr>
            <a:spLocks noGrp="1"/>
          </p:cNvSpPr>
          <p:nvPr>
            <p:ph type="sldNum" sz="quarter" idx="12"/>
          </p:nvPr>
        </p:nvSpPr>
        <p:spPr/>
        <p:txBody>
          <a:bodyPr/>
          <a:lstStyle/>
          <a:p>
            <a:fld id="{B6F15528-21DE-4FAA-801E-634DDDAF4B2B}" type="slidenum">
              <a:rPr lang="en-US" smtClean="0"/>
              <a:pPr/>
              <a:t>30</a:t>
            </a:fld>
            <a:endParaRPr lang="en-US"/>
          </a:p>
        </p:txBody>
      </p:sp>
      <p:pic>
        <p:nvPicPr>
          <p:cNvPr id="12" name="Picture 11">
            <a:extLst>
              <a:ext uri="{FF2B5EF4-FFF2-40B4-BE49-F238E27FC236}">
                <a16:creationId xmlns:a16="http://schemas.microsoft.com/office/drawing/2014/main" id="{CF27828B-65B4-4C66-8991-4D62902D31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838200" cy="752285"/>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63804ED-31D6-4B33-B286-30A53DE70FA3}"/>
                  </a:ext>
                </a:extLst>
              </p:cNvPr>
              <p:cNvSpPr txBox="1"/>
              <p:nvPr/>
            </p:nvSpPr>
            <p:spPr>
              <a:xfrm>
                <a:off x="1686025" y="1371600"/>
                <a:ext cx="2599858" cy="934487"/>
              </a:xfrm>
              <a:prstGeom prst="rect">
                <a:avLst/>
              </a:prstGeom>
              <a:solidFill>
                <a:schemeClr val="accent2">
                  <a:lumMod val="20000"/>
                  <a:lumOff val="80000"/>
                </a:schemeClr>
              </a:solid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IN" b="1" i="1" smtClean="0">
                              <a:latin typeface="Cambria Math" panose="02040503050406030204" pitchFamily="18" charset="0"/>
                            </a:rPr>
                          </m:ctrlPr>
                        </m:accPr>
                        <m:e>
                          <m:r>
                            <a:rPr lang="en-IN" b="1" i="1" smtClean="0">
                              <a:latin typeface="Cambria Math" panose="02040503050406030204" pitchFamily="18" charset="0"/>
                            </a:rPr>
                            <m:t>𝒏</m:t>
                          </m:r>
                        </m:e>
                      </m:acc>
                      <m:r>
                        <a:rPr lang="en-IN" b="1" i="1" smtClean="0">
                          <a:latin typeface="Cambria Math" panose="02040503050406030204" pitchFamily="18" charset="0"/>
                        </a:rPr>
                        <m:t>=−</m:t>
                      </m:r>
                      <m:f>
                        <m:fPr>
                          <m:ctrlPr>
                            <a:rPr lang="en-IN" b="1" i="1" smtClean="0">
                              <a:latin typeface="Cambria Math" panose="02040503050406030204" pitchFamily="18" charset="0"/>
                            </a:rPr>
                          </m:ctrlPr>
                        </m:fPr>
                        <m:num>
                          <m:sSub>
                            <m:sSubPr>
                              <m:ctrlPr>
                                <a:rPr lang="en-IN" b="1" i="1" smtClean="0">
                                  <a:latin typeface="Cambria Math" panose="02040503050406030204" pitchFamily="18" charset="0"/>
                                </a:rPr>
                              </m:ctrlPr>
                            </m:sSubPr>
                            <m:e>
                              <m:r>
                                <a:rPr lang="en-IN" b="1" i="1" smtClean="0">
                                  <a:latin typeface="Cambria Math"/>
                                </a:rPr>
                                <m:t>𝑻</m:t>
                              </m:r>
                            </m:e>
                            <m:sub>
                              <m:r>
                                <a:rPr lang="en-IN" b="1" i="1" smtClean="0">
                                  <a:latin typeface="Cambria Math"/>
                                </a:rPr>
                                <m:t>𝒆</m:t>
                              </m:r>
                            </m:sub>
                          </m:sSub>
                        </m:num>
                        <m:den>
                          <m:sSub>
                            <m:sSubPr>
                              <m:ctrlPr>
                                <a:rPr lang="en-IN" b="1" i="1" smtClean="0">
                                  <a:latin typeface="Cambria Math" panose="02040503050406030204" pitchFamily="18" charset="0"/>
                                </a:rPr>
                              </m:ctrlPr>
                            </m:sSubPr>
                            <m:e>
                              <m:r>
                                <a:rPr lang="en-IN" b="1" i="1" smtClean="0">
                                  <a:latin typeface="Cambria Math"/>
                                </a:rPr>
                                <m:t>𝑻</m:t>
                              </m:r>
                            </m:e>
                            <m:sub>
                              <m:r>
                                <a:rPr lang="en-IN" b="1" i="1" smtClean="0">
                                  <a:latin typeface="Cambria Math"/>
                                </a:rPr>
                                <m:t>𝒊</m:t>
                              </m:r>
                            </m:sub>
                          </m:sSub>
                        </m:den>
                      </m:f>
                      <m:r>
                        <a:rPr lang="en-IN" b="1" i="1" smtClean="0">
                          <a:latin typeface="Cambria Math" panose="02040503050406030204" pitchFamily="18" charset="0"/>
                        </a:rPr>
                        <m:t>(</m:t>
                      </m:r>
                      <m:r>
                        <a:rPr lang="en-IN" b="1" i="1" smtClean="0">
                          <a:latin typeface="Cambria Math" panose="02040503050406030204" pitchFamily="18" charset="0"/>
                        </a:rPr>
                        <m:t>𝟏</m:t>
                      </m:r>
                      <m:r>
                        <a:rPr lang="en-IN" b="1" i="1" smtClean="0">
                          <a:solidFill>
                            <a:srgbClr val="FF0000"/>
                          </a:solidFill>
                          <a:latin typeface="Cambria Math" panose="02040503050406030204" pitchFamily="18" charset="0"/>
                        </a:rPr>
                        <m:t>+</m:t>
                      </m:r>
                      <m:r>
                        <a:rPr lang="en-IN" b="1" i="1" smtClean="0">
                          <a:solidFill>
                            <a:srgbClr val="FF0000"/>
                          </a:solidFill>
                          <a:latin typeface="Cambria Math" panose="02040503050406030204" pitchFamily="18" charset="0"/>
                        </a:rPr>
                        <m:t>𝒊</m:t>
                      </m:r>
                      <m:r>
                        <a:rPr lang="en-IN" b="1" i="1" smtClean="0">
                          <a:solidFill>
                            <a:srgbClr val="FF0000"/>
                          </a:solidFill>
                          <a:latin typeface="Cambria Math" panose="02040503050406030204" pitchFamily="18" charset="0"/>
                        </a:rPr>
                        <m:t>𝜹</m:t>
                      </m:r>
                      <m:r>
                        <a:rPr lang="en-IN" b="1" i="1" smtClean="0">
                          <a:latin typeface="Cambria Math" panose="02040503050406030204" pitchFamily="18" charset="0"/>
                        </a:rPr>
                        <m:t>)</m:t>
                      </m:r>
                      <m:acc>
                        <m:accPr>
                          <m:chr m:val="̃"/>
                          <m:ctrlPr>
                            <a:rPr lang="en-IN" b="1" i="1" smtClean="0">
                              <a:latin typeface="Cambria Math" panose="02040503050406030204" pitchFamily="18" charset="0"/>
                            </a:rPr>
                          </m:ctrlPr>
                        </m:accPr>
                        <m:e>
                          <m:r>
                            <a:rPr lang="en-IN" b="1" i="1" smtClean="0">
                              <a:latin typeface="Cambria Math" panose="02040503050406030204" pitchFamily="18" charset="0"/>
                            </a:rPr>
                            <m:t>𝝓</m:t>
                          </m:r>
                        </m:e>
                      </m:acc>
                    </m:oMath>
                  </m:oMathPara>
                </a14:m>
                <a:endParaRPr lang="en-IN" b="1" dirty="0"/>
              </a:p>
              <a:p>
                <a:pPr algn="ctr"/>
                <a:r>
                  <a:rPr lang="en-IN" b="1" dirty="0"/>
                  <a:t>If            </a:t>
                </a:r>
                <a14:m>
                  <m:oMath xmlns:m="http://schemas.openxmlformats.org/officeDocument/2006/math">
                    <m:r>
                      <a:rPr lang="en-IN" b="1" i="1" smtClean="0">
                        <a:solidFill>
                          <a:srgbClr val="FF0000"/>
                        </a:solidFill>
                        <a:latin typeface="Cambria Math" panose="02040503050406030204" pitchFamily="18" charset="0"/>
                      </a:rPr>
                      <m:t>𝜹</m:t>
                    </m:r>
                    <m:r>
                      <a:rPr lang="en-IN" b="1" i="1" smtClean="0">
                        <a:latin typeface="Cambria Math" panose="02040503050406030204" pitchFamily="18" charset="0"/>
                      </a:rPr>
                      <m:t>=</m:t>
                    </m:r>
                    <m:r>
                      <a:rPr lang="en-IN" b="1" i="1" smtClean="0">
                        <a:latin typeface="Cambria Math" panose="02040503050406030204" pitchFamily="18" charset="0"/>
                      </a:rPr>
                      <m:t>𝟎</m:t>
                    </m:r>
                  </m:oMath>
                </a14:m>
                <a:r>
                  <a:rPr lang="en-IN" b="1" dirty="0"/>
                  <a:t>,</a:t>
                </a:r>
                <a14:m>
                  <m:oMath xmlns:m="http://schemas.openxmlformats.org/officeDocument/2006/math">
                    <m:r>
                      <a:rPr lang="en-US" b="1" i="0" smtClean="0">
                        <a:latin typeface="Cambria Math"/>
                      </a:rPr>
                      <m:t>  </m:t>
                    </m:r>
                    <m:sSub>
                      <m:sSubPr>
                        <m:ctrlPr>
                          <a:rPr lang="en-IN" b="1" i="1" smtClean="0">
                            <a:latin typeface="Cambria Math" panose="02040503050406030204" pitchFamily="18" charset="0"/>
                          </a:rPr>
                        </m:ctrlPr>
                      </m:sSubPr>
                      <m:e>
                        <m:r>
                          <a:rPr lang="en-IN" b="1" i="0" smtClean="0">
                            <a:latin typeface="Cambria Math" panose="02040503050406030204" pitchFamily="18" charset="0"/>
                          </a:rPr>
                          <m:t>𝚪</m:t>
                        </m:r>
                      </m:e>
                      <m:sub>
                        <m:r>
                          <a:rPr lang="en-IN" b="1" i="1" smtClean="0">
                            <a:latin typeface="Cambria Math" panose="02040503050406030204" pitchFamily="18" charset="0"/>
                          </a:rPr>
                          <m:t>𝒆𝒔</m:t>
                        </m:r>
                      </m:sub>
                    </m:sSub>
                    <m:r>
                      <a:rPr lang="en-IN" b="1" i="1" smtClean="0">
                        <a:latin typeface="Cambria Math" panose="02040503050406030204" pitchFamily="18" charset="0"/>
                      </a:rPr>
                      <m:t>=</m:t>
                    </m:r>
                    <m:r>
                      <a:rPr lang="en-IN" b="1" i="1" smtClean="0">
                        <a:latin typeface="Cambria Math" panose="02040503050406030204" pitchFamily="18" charset="0"/>
                      </a:rPr>
                      <m:t>𝟎</m:t>
                    </m:r>
                  </m:oMath>
                </a14:m>
                <a:endParaRPr lang="en-IN" b="1" dirty="0"/>
              </a:p>
            </p:txBody>
          </p:sp>
        </mc:Choice>
        <mc:Fallback xmlns="">
          <p:sp>
            <p:nvSpPr>
              <p:cNvPr id="9" name="TextBox 8">
                <a:extLst>
                  <a:ext uri="{FF2B5EF4-FFF2-40B4-BE49-F238E27FC236}">
                    <a16:creationId xmlns:a16="http://schemas.microsoft.com/office/drawing/2014/main" xmlns:a14="http://schemas.microsoft.com/office/drawing/2010/main" xmlns="" id="{A63804ED-31D6-4B33-B286-30A53DE70FA3}"/>
                  </a:ext>
                </a:extLst>
              </p:cNvPr>
              <p:cNvSpPr txBox="1">
                <a:spLocks noRot="1" noChangeAspect="1" noMove="1" noResize="1" noEditPoints="1" noAdjustHandles="1" noChangeArrowheads="1" noChangeShapeType="1" noTextEdit="1"/>
              </p:cNvSpPr>
              <p:nvPr/>
            </p:nvSpPr>
            <p:spPr>
              <a:xfrm>
                <a:off x="1686025" y="1371600"/>
                <a:ext cx="2599858" cy="934487"/>
              </a:xfrm>
              <a:prstGeom prst="rect">
                <a:avLst/>
              </a:prstGeom>
              <a:blipFill rotWithShape="1">
                <a:blip r:embed="rId6"/>
                <a:stretch>
                  <a:fillRect b="-9804"/>
                </a:stretch>
              </a:blipFill>
            </p:spPr>
            <p:txBody>
              <a:bodyPr/>
              <a:lstStyle/>
              <a:p>
                <a:r>
                  <a:rPr lang="en-US">
                    <a:noFill/>
                  </a:rPr>
                  <a:t> </a:t>
                </a:r>
              </a:p>
            </p:txBody>
          </p:sp>
        </mc:Fallback>
      </mc:AlternateContent>
    </p:spTree>
    <p:extLst>
      <p:ext uri="{BB962C8B-B14F-4D97-AF65-F5344CB8AC3E}">
        <p14:creationId xmlns:p14="http://schemas.microsoft.com/office/powerpoint/2010/main" val="1085859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6200" y="1149000"/>
                <a:ext cx="9000000" cy="5709000"/>
              </a:xfrm>
              <a:ln>
                <a:noFill/>
              </a:ln>
            </p:spPr>
            <p:style>
              <a:lnRef idx="2">
                <a:schemeClr val="accent5"/>
              </a:lnRef>
              <a:fillRef idx="1">
                <a:schemeClr val="lt1"/>
              </a:fillRef>
              <a:effectRef idx="0">
                <a:schemeClr val="accent5"/>
              </a:effectRef>
              <a:fontRef idx="minor">
                <a:schemeClr val="dk1"/>
              </a:fontRef>
            </p:style>
            <p:txBody>
              <a:bodyPr>
                <a:noAutofit/>
              </a:bodyPr>
              <a:lstStyle/>
              <a:p>
                <a:endParaRPr lang="en-IN" sz="1600" dirty="0">
                  <a:latin typeface="Times New Roman" pitchFamily="18" charset="0"/>
                  <a:cs typeface="Times New Roman" pitchFamily="18" charset="0"/>
                </a:endParaRPr>
              </a:p>
              <a:p>
                <a:r>
                  <a:rPr lang="en-IN" sz="1600" dirty="0">
                    <a:latin typeface="Times New Roman" pitchFamily="18" charset="0"/>
                    <a:cs typeface="Times New Roman" pitchFamily="18" charset="0"/>
                  </a:rPr>
                  <a:t>By considering un-magnetized and collision-less ion in ETG dynamics , where </a:t>
                </a:r>
                <a14:m>
                  <m:oMath xmlns:m="http://schemas.openxmlformats.org/officeDocument/2006/math">
                    <m:sSub>
                      <m:sSubPr>
                        <m:ctrlPr>
                          <a:rPr lang="en-IN" sz="1600" b="0" i="1" smtClean="0">
                            <a:latin typeface="Cambria Math" panose="02040503050406030204" pitchFamily="18" charset="0"/>
                          </a:rPr>
                        </m:ctrlPr>
                      </m:sSubPr>
                      <m:e>
                        <m:r>
                          <a:rPr lang="en-IN" sz="1600" b="0" i="1" smtClean="0">
                            <a:latin typeface="Cambria Math"/>
                          </a:rPr>
                          <m:t>𝑘</m:t>
                        </m:r>
                      </m:e>
                      <m:sub>
                        <m:r>
                          <a:rPr lang="en-IN" sz="1600" b="0" i="1" smtClean="0">
                            <a:latin typeface="Cambria Math"/>
                          </a:rPr>
                          <m:t>⊥</m:t>
                        </m:r>
                      </m:sub>
                    </m:sSub>
                    <m:r>
                      <a:rPr lang="en-IN" sz="1600" b="0" i="1" smtClean="0">
                        <a:latin typeface="Cambria Math"/>
                      </a:rPr>
                      <m:t> </m:t>
                    </m:r>
                    <m:sSub>
                      <m:sSubPr>
                        <m:ctrlPr>
                          <a:rPr lang="en-IN" sz="1600" b="0" i="1" smtClean="0">
                            <a:latin typeface="Cambria Math" panose="02040503050406030204" pitchFamily="18" charset="0"/>
                          </a:rPr>
                        </m:ctrlPr>
                      </m:sSubPr>
                      <m:e>
                        <m:r>
                          <a:rPr lang="en-IN" sz="1600" b="0" i="1" smtClean="0">
                            <a:latin typeface="Cambria Math" panose="02040503050406030204" pitchFamily="18" charset="0"/>
                          </a:rPr>
                          <m:t>𝑉</m:t>
                        </m:r>
                      </m:e>
                      <m:sub>
                        <m:r>
                          <a:rPr lang="en-IN" sz="1600" b="0" i="1" smtClean="0">
                            <a:latin typeface="Cambria Math" panose="02040503050406030204" pitchFamily="18" charset="0"/>
                          </a:rPr>
                          <m:t>𝑡h𝑖</m:t>
                        </m:r>
                      </m:sub>
                    </m:sSub>
                    <m:r>
                      <a:rPr lang="en-IN" sz="1600" b="0" i="1" smtClean="0">
                        <a:latin typeface="Cambria Math"/>
                      </a:rPr>
                      <m:t>∼|</m:t>
                    </m:r>
                    <m:r>
                      <a:rPr lang="en-IN" sz="1600" b="0" i="1" smtClean="0">
                        <a:latin typeface="Cambria Math"/>
                      </a:rPr>
                      <m:t>𝜔</m:t>
                    </m:r>
                    <m:r>
                      <a:rPr lang="en-IN" sz="1600" b="0" i="1" smtClean="0">
                        <a:latin typeface="Cambria Math"/>
                      </a:rPr>
                      <m:t>|</m:t>
                    </m:r>
                  </m:oMath>
                </a14:m>
                <a:r>
                  <a:rPr lang="en-IN" sz="1600" dirty="0">
                    <a:latin typeface="Times New Roman" pitchFamily="18" charset="0"/>
                    <a:cs typeface="Times New Roman" pitchFamily="18" charset="0"/>
                  </a:rPr>
                  <a:t>,  ETG mode resonates with background ions, which results in deviation of ions from Boltzmann condition.</a:t>
                </a:r>
              </a:p>
              <a:p>
                <a:r>
                  <a:rPr lang="en-IN" sz="1600" dirty="0">
                    <a:latin typeface="Times New Roman" pitchFamily="18" charset="0"/>
                    <a:cs typeface="Times New Roman" pitchFamily="18" charset="0"/>
                  </a:rPr>
                  <a:t>This response of ions can be determined by drift kinetic equation as follows;</a:t>
                </a:r>
              </a:p>
              <a:p>
                <a:endParaRPr lang="en-IN" sz="1600" dirty="0">
                  <a:latin typeface="Times New Roman" pitchFamily="18" charset="0"/>
                  <a:cs typeface="Times New Roman" pitchFamily="18" charset="0"/>
                </a:endParaRPr>
              </a:p>
              <a:p>
                <a:pPr marL="0" indent="0">
                  <a:buNone/>
                </a:pPr>
                <a14:m>
                  <m:oMathPara xmlns:m="http://schemas.openxmlformats.org/officeDocument/2006/math">
                    <m:oMathParaPr>
                      <m:jc m:val="centerGroup"/>
                    </m:oMathParaPr>
                    <m:oMath xmlns:m="http://schemas.openxmlformats.org/officeDocument/2006/math">
                      <m:f>
                        <m:fPr>
                          <m:ctrlPr>
                            <a:rPr lang="en-IN" sz="1600" i="1" smtClean="0">
                              <a:latin typeface="Cambria Math" panose="02040503050406030204" pitchFamily="18" charset="0"/>
                            </a:rPr>
                          </m:ctrlPr>
                        </m:fPr>
                        <m:num>
                          <m:r>
                            <a:rPr lang="en-IN" sz="1600" b="0" i="1" smtClean="0">
                              <a:latin typeface="Cambria Math"/>
                            </a:rPr>
                            <m:t>𝜕</m:t>
                          </m:r>
                          <m:sSub>
                            <m:sSubPr>
                              <m:ctrlPr>
                                <a:rPr lang="en-IN" sz="1600" b="0" i="1" dirty="0" smtClean="0">
                                  <a:latin typeface="Cambria Math" panose="02040503050406030204" pitchFamily="18" charset="0"/>
                                </a:rPr>
                              </m:ctrlPr>
                            </m:sSubPr>
                            <m:e>
                              <m:acc>
                                <m:accPr>
                                  <m:chr m:val="̃"/>
                                  <m:ctrlPr>
                                    <a:rPr lang="en-IN" sz="1600" b="0" i="1" smtClean="0">
                                      <a:latin typeface="Cambria Math" panose="02040503050406030204" pitchFamily="18" charset="0"/>
                                    </a:rPr>
                                  </m:ctrlPr>
                                </m:accPr>
                                <m:e>
                                  <m:r>
                                    <a:rPr lang="en-IN" sz="1600" b="0" i="1" smtClean="0">
                                      <a:latin typeface="Cambria Math"/>
                                    </a:rPr>
                                    <m:t>𝑓</m:t>
                                  </m:r>
                                </m:e>
                              </m:acc>
                            </m:e>
                            <m:sub>
                              <m:r>
                                <a:rPr lang="en-IN" sz="1600" b="0" i="1" dirty="0" smtClean="0">
                                  <a:latin typeface="Cambria Math"/>
                                </a:rPr>
                                <m:t>𝑖</m:t>
                              </m:r>
                            </m:sub>
                          </m:sSub>
                        </m:num>
                        <m:den>
                          <m:r>
                            <a:rPr lang="en-IN" sz="1600" b="0" i="1" smtClean="0">
                              <a:latin typeface="Cambria Math"/>
                            </a:rPr>
                            <m:t>𝜕</m:t>
                          </m:r>
                          <m:r>
                            <a:rPr lang="en-IN" sz="1600" b="0" i="1" smtClean="0">
                              <a:latin typeface="Cambria Math"/>
                            </a:rPr>
                            <m:t>𝑡</m:t>
                          </m:r>
                          <m:r>
                            <a:rPr lang="en-IN" sz="1600" b="0" i="1" smtClean="0">
                              <a:latin typeface="Cambria Math"/>
                            </a:rPr>
                            <m:t> </m:t>
                          </m:r>
                        </m:den>
                      </m:f>
                      <m:r>
                        <a:rPr lang="en-IN" sz="1600" b="0" i="1" smtClean="0">
                          <a:latin typeface="Cambria Math"/>
                        </a:rPr>
                        <m:t>+</m:t>
                      </m:r>
                      <m:sSub>
                        <m:sSubPr>
                          <m:ctrlPr>
                            <a:rPr lang="en-IN" sz="1600" b="0" i="1" smtClean="0">
                              <a:latin typeface="Cambria Math" panose="02040503050406030204" pitchFamily="18" charset="0"/>
                            </a:rPr>
                          </m:ctrlPr>
                        </m:sSubPr>
                        <m:e>
                          <m:acc>
                            <m:accPr>
                              <m:chr m:val="⃗"/>
                              <m:ctrlPr>
                                <a:rPr lang="en-IN" sz="1600" b="0" i="1" smtClean="0">
                                  <a:latin typeface="Cambria Math" panose="02040503050406030204" pitchFamily="18" charset="0"/>
                                </a:rPr>
                              </m:ctrlPr>
                            </m:accPr>
                            <m:e>
                              <m:r>
                                <a:rPr lang="en-IN" sz="1600" b="0" i="1" smtClean="0">
                                  <a:latin typeface="Cambria Math"/>
                                </a:rPr>
                                <m:t>𝑉</m:t>
                              </m:r>
                            </m:e>
                          </m:acc>
                        </m:e>
                        <m:sub>
                          <m:r>
                            <a:rPr lang="en-IN" sz="1600" b="0" i="1" smtClean="0">
                              <a:latin typeface="Cambria Math"/>
                            </a:rPr>
                            <m:t>⊥</m:t>
                          </m:r>
                        </m:sub>
                      </m:sSub>
                      <m:r>
                        <a:rPr lang="en-IN" sz="1600" b="0" i="1" smtClean="0">
                          <a:latin typeface="Cambria Math"/>
                        </a:rPr>
                        <m:t> .</m:t>
                      </m:r>
                      <m:f>
                        <m:fPr>
                          <m:ctrlPr>
                            <a:rPr lang="en-IN" sz="1600" b="0" i="1" smtClean="0">
                              <a:latin typeface="Cambria Math" panose="02040503050406030204" pitchFamily="18" charset="0"/>
                            </a:rPr>
                          </m:ctrlPr>
                        </m:fPr>
                        <m:num>
                          <m:r>
                            <a:rPr lang="en-IN" sz="1600" b="0" i="1" smtClean="0">
                              <a:latin typeface="Cambria Math"/>
                            </a:rPr>
                            <m:t>𝜕</m:t>
                          </m:r>
                          <m:sSub>
                            <m:sSubPr>
                              <m:ctrlPr>
                                <a:rPr lang="en-IN" sz="1600" b="0" i="1" dirty="0" smtClean="0">
                                  <a:latin typeface="Cambria Math" panose="02040503050406030204" pitchFamily="18" charset="0"/>
                                </a:rPr>
                              </m:ctrlPr>
                            </m:sSubPr>
                            <m:e>
                              <m:acc>
                                <m:accPr>
                                  <m:chr m:val="̃"/>
                                  <m:ctrlPr>
                                    <a:rPr lang="en-IN" sz="1600" b="0" i="1" smtClean="0">
                                      <a:latin typeface="Cambria Math" panose="02040503050406030204" pitchFamily="18" charset="0"/>
                                    </a:rPr>
                                  </m:ctrlPr>
                                </m:accPr>
                                <m:e>
                                  <m:r>
                                    <a:rPr lang="en-IN" sz="1600" b="0" i="1" smtClean="0">
                                      <a:latin typeface="Cambria Math"/>
                                    </a:rPr>
                                    <m:t>𝑓</m:t>
                                  </m:r>
                                </m:e>
                              </m:acc>
                            </m:e>
                            <m:sub>
                              <m:r>
                                <a:rPr lang="en-IN" sz="1600" b="0" i="1" dirty="0" smtClean="0">
                                  <a:latin typeface="Cambria Math"/>
                                </a:rPr>
                                <m:t>𝑖</m:t>
                              </m:r>
                            </m:sub>
                          </m:sSub>
                        </m:num>
                        <m:den>
                          <m:r>
                            <a:rPr lang="en-IN" sz="1600" b="0" i="1" smtClean="0">
                              <a:latin typeface="Cambria Math"/>
                            </a:rPr>
                            <m:t>𝜕</m:t>
                          </m:r>
                          <m:acc>
                            <m:accPr>
                              <m:chr m:val="⃗"/>
                              <m:ctrlPr>
                                <a:rPr lang="en-IN" sz="1600" b="0" i="1" smtClean="0">
                                  <a:latin typeface="Cambria Math" panose="02040503050406030204" pitchFamily="18" charset="0"/>
                                </a:rPr>
                              </m:ctrlPr>
                            </m:accPr>
                            <m:e>
                              <m:r>
                                <a:rPr lang="en-IN" sz="1600" b="0" i="1" smtClean="0">
                                  <a:latin typeface="Cambria Math"/>
                                </a:rPr>
                                <m:t>𝑥</m:t>
                              </m:r>
                            </m:e>
                          </m:acc>
                        </m:den>
                      </m:f>
                      <m:r>
                        <a:rPr lang="en-IN" sz="1600" b="0" i="1" smtClean="0">
                          <a:latin typeface="Cambria Math"/>
                        </a:rPr>
                        <m:t>+</m:t>
                      </m:r>
                      <m:f>
                        <m:fPr>
                          <m:ctrlPr>
                            <a:rPr lang="en-IN" sz="1600" b="0" i="1" smtClean="0">
                              <a:latin typeface="Cambria Math" panose="02040503050406030204" pitchFamily="18" charset="0"/>
                            </a:rPr>
                          </m:ctrlPr>
                        </m:fPr>
                        <m:num>
                          <m:r>
                            <a:rPr lang="en-IN" sz="1600" b="0" i="1" smtClean="0">
                              <a:latin typeface="Cambria Math"/>
                            </a:rPr>
                            <m:t>𝑍𝑒</m:t>
                          </m:r>
                        </m:num>
                        <m:den>
                          <m:sSub>
                            <m:sSubPr>
                              <m:ctrlPr>
                                <a:rPr lang="en-IN" sz="1600" b="0" i="1" smtClean="0">
                                  <a:latin typeface="Cambria Math" panose="02040503050406030204" pitchFamily="18" charset="0"/>
                                </a:rPr>
                              </m:ctrlPr>
                            </m:sSubPr>
                            <m:e>
                              <m:r>
                                <a:rPr lang="en-IN" sz="1600" b="0" i="1" smtClean="0">
                                  <a:latin typeface="Cambria Math"/>
                                </a:rPr>
                                <m:t>𝑚</m:t>
                              </m:r>
                            </m:e>
                            <m:sub>
                              <m:r>
                                <a:rPr lang="en-IN" sz="1600" b="0" i="1" smtClean="0">
                                  <a:latin typeface="Cambria Math"/>
                                </a:rPr>
                                <m:t>𝑖</m:t>
                              </m:r>
                            </m:sub>
                          </m:sSub>
                        </m:den>
                      </m:f>
                      <m:r>
                        <a:rPr lang="en-IN" sz="1600" b="0" i="1" smtClean="0">
                          <a:latin typeface="Cambria Math"/>
                        </a:rPr>
                        <m:t>𝛿</m:t>
                      </m:r>
                      <m:sSub>
                        <m:sSubPr>
                          <m:ctrlPr>
                            <a:rPr lang="en-IN" sz="1600" b="0" i="1" smtClean="0">
                              <a:latin typeface="Cambria Math" panose="02040503050406030204" pitchFamily="18" charset="0"/>
                            </a:rPr>
                          </m:ctrlPr>
                        </m:sSubPr>
                        <m:e>
                          <m:r>
                            <a:rPr lang="en-IN" sz="1600" b="0" i="1" smtClean="0">
                              <a:latin typeface="Cambria Math"/>
                            </a:rPr>
                            <m:t>𝐸</m:t>
                          </m:r>
                        </m:e>
                        <m:sub>
                          <m:r>
                            <a:rPr lang="en-IN" sz="1600" b="0" i="1" smtClean="0">
                              <a:latin typeface="Cambria Math"/>
                            </a:rPr>
                            <m:t>⊥</m:t>
                          </m:r>
                        </m:sub>
                      </m:sSub>
                      <m:r>
                        <a:rPr lang="en-IN" sz="1600" b="0" i="1" smtClean="0">
                          <a:latin typeface="Cambria Math"/>
                        </a:rPr>
                        <m:t>.</m:t>
                      </m:r>
                      <m:f>
                        <m:fPr>
                          <m:ctrlPr>
                            <a:rPr lang="en-IN" sz="1600" b="0" i="1" smtClean="0">
                              <a:latin typeface="Cambria Math" panose="02040503050406030204" pitchFamily="18" charset="0"/>
                            </a:rPr>
                          </m:ctrlPr>
                        </m:fPr>
                        <m:num>
                          <m:r>
                            <a:rPr lang="en-IN" sz="1600" b="0" i="1" smtClean="0">
                              <a:latin typeface="Cambria Math"/>
                            </a:rPr>
                            <m:t>𝜕</m:t>
                          </m:r>
                          <m:sSub>
                            <m:sSubPr>
                              <m:ctrlPr>
                                <a:rPr lang="en-IN" sz="1600" b="0" i="1" smtClean="0">
                                  <a:latin typeface="Cambria Math" panose="02040503050406030204" pitchFamily="18" charset="0"/>
                                </a:rPr>
                              </m:ctrlPr>
                            </m:sSubPr>
                            <m:e>
                              <m:r>
                                <a:rPr lang="en-IN" sz="1600" b="0" i="1" smtClean="0">
                                  <a:latin typeface="Cambria Math"/>
                                </a:rPr>
                                <m:t>𝑓</m:t>
                              </m:r>
                            </m:e>
                            <m:sub>
                              <m:r>
                                <a:rPr lang="en-IN" sz="1600" b="0" i="1" smtClean="0">
                                  <a:latin typeface="Cambria Math"/>
                                </a:rPr>
                                <m:t>𝑜𝑖</m:t>
                              </m:r>
                            </m:sub>
                          </m:sSub>
                          <m:r>
                            <a:rPr lang="en-IN" sz="1600" b="0" i="1" smtClean="0">
                              <a:latin typeface="Cambria Math"/>
                            </a:rPr>
                            <m:t> </m:t>
                          </m:r>
                        </m:num>
                        <m:den>
                          <m:r>
                            <a:rPr lang="en-IN" sz="1600" b="0" i="1" smtClean="0">
                              <a:latin typeface="Cambria Math"/>
                            </a:rPr>
                            <m:t>𝜕</m:t>
                          </m:r>
                          <m:acc>
                            <m:accPr>
                              <m:chr m:val="⃗"/>
                              <m:ctrlPr>
                                <a:rPr lang="en-IN" sz="1600" b="0" i="1" smtClean="0">
                                  <a:latin typeface="Cambria Math" panose="02040503050406030204" pitchFamily="18" charset="0"/>
                                </a:rPr>
                              </m:ctrlPr>
                            </m:accPr>
                            <m:e>
                              <m:r>
                                <a:rPr lang="en-IN" sz="1600" b="0" i="1" smtClean="0">
                                  <a:latin typeface="Cambria Math"/>
                                </a:rPr>
                                <m:t>𝑉</m:t>
                              </m:r>
                            </m:e>
                          </m:acc>
                        </m:den>
                      </m:f>
                      <m:r>
                        <a:rPr lang="en-IN" sz="1600" b="0" i="1" smtClean="0">
                          <a:latin typeface="Cambria Math"/>
                        </a:rPr>
                        <m:t>=0…………(1)</m:t>
                      </m:r>
                    </m:oMath>
                  </m:oMathPara>
                </a14:m>
                <a:endParaRPr lang="en-IN" sz="1600" dirty="0">
                  <a:latin typeface="Times New Roman" pitchFamily="18" charset="0"/>
                  <a:cs typeface="Times New Roman" pitchFamily="18" charset="0"/>
                </a:endParaRPr>
              </a:p>
              <a:p>
                <a:pPr marL="0" indent="0">
                  <a:buNone/>
                </a:pPr>
                <a:endParaRPr lang="en-IN" sz="1600" dirty="0">
                  <a:latin typeface="Times New Roman" pitchFamily="18" charset="0"/>
                  <a:cs typeface="Times New Roman" pitchFamily="18" charset="0"/>
                </a:endParaRPr>
              </a:p>
              <a:p>
                <a:pPr marL="0" indent="0">
                  <a:buNone/>
                </a:pPr>
                <a:r>
                  <a:rPr lang="en-IN" sz="1600" dirty="0">
                    <a:latin typeface="Times New Roman" pitchFamily="18" charset="0"/>
                    <a:cs typeface="Times New Roman" pitchFamily="18" charset="0"/>
                  </a:rPr>
                  <a:t>Assuming  </a:t>
                </a:r>
                <a:r>
                  <a:rPr lang="en-IN" sz="1600" dirty="0" err="1">
                    <a:latin typeface="Times New Roman" pitchFamily="18" charset="0"/>
                    <a:cs typeface="Times New Roman" pitchFamily="18" charset="0"/>
                  </a:rPr>
                  <a:t>Maxwellian</a:t>
                </a:r>
                <a:r>
                  <a:rPr lang="en-IN" sz="1600" dirty="0">
                    <a:latin typeface="Times New Roman" pitchFamily="18" charset="0"/>
                    <a:cs typeface="Times New Roman" pitchFamily="18" charset="0"/>
                  </a:rPr>
                  <a:t>  equilibrium distribution function for ions in one dimension, </a:t>
                </a:r>
              </a:p>
              <a:p>
                <a:pPr marL="0" indent="0">
                  <a:buNone/>
                </a:pPr>
                <a14:m>
                  <m:oMathPara xmlns:m="http://schemas.openxmlformats.org/officeDocument/2006/math">
                    <m:oMathParaPr>
                      <m:jc m:val="centerGroup"/>
                    </m:oMathParaPr>
                    <m:oMath xmlns:m="http://schemas.openxmlformats.org/officeDocument/2006/math">
                      <m:sSub>
                        <m:sSubPr>
                          <m:ctrlPr>
                            <a:rPr lang="en-IN" sz="1600" b="0" i="1" smtClean="0">
                              <a:latin typeface="Cambria Math" panose="02040503050406030204" pitchFamily="18" charset="0"/>
                            </a:rPr>
                          </m:ctrlPr>
                        </m:sSubPr>
                        <m:e>
                          <m:r>
                            <a:rPr lang="en-IN" sz="1600" b="0" i="1" smtClean="0">
                              <a:latin typeface="Cambria Math"/>
                            </a:rPr>
                            <m:t>𝑓</m:t>
                          </m:r>
                        </m:e>
                        <m:sub>
                          <m:r>
                            <a:rPr lang="en-IN" sz="1600" b="0" i="1" smtClean="0">
                              <a:latin typeface="Cambria Math"/>
                            </a:rPr>
                            <m:t>𝑜𝑖</m:t>
                          </m:r>
                        </m:sub>
                      </m:sSub>
                      <m:r>
                        <a:rPr lang="en-IN" sz="1600" b="0" i="1" smtClean="0">
                          <a:latin typeface="Cambria Math"/>
                        </a:rPr>
                        <m:t>=</m:t>
                      </m:r>
                      <m:sSub>
                        <m:sSubPr>
                          <m:ctrlPr>
                            <a:rPr lang="en-IN" sz="1600" b="0" i="1" smtClean="0">
                              <a:latin typeface="Cambria Math" panose="02040503050406030204" pitchFamily="18" charset="0"/>
                            </a:rPr>
                          </m:ctrlPr>
                        </m:sSubPr>
                        <m:e>
                          <m:r>
                            <a:rPr lang="en-IN" sz="1600" b="0" i="1" smtClean="0">
                              <a:latin typeface="Cambria Math"/>
                            </a:rPr>
                            <m:t>𝑛</m:t>
                          </m:r>
                        </m:e>
                        <m:sub>
                          <m:r>
                            <a:rPr lang="en-IN" sz="1600" b="0" i="1" smtClean="0">
                              <a:latin typeface="Cambria Math"/>
                            </a:rPr>
                            <m:t>𝑖𝑜</m:t>
                          </m:r>
                        </m:sub>
                      </m:sSub>
                      <m:rad>
                        <m:radPr>
                          <m:degHide m:val="on"/>
                          <m:ctrlPr>
                            <a:rPr lang="en-IN" sz="1600" b="0" i="1" smtClean="0">
                              <a:latin typeface="Cambria Math" panose="02040503050406030204" pitchFamily="18" charset="0"/>
                            </a:rPr>
                          </m:ctrlPr>
                        </m:radPr>
                        <m:deg/>
                        <m:e>
                          <m:f>
                            <m:fPr>
                              <m:ctrlPr>
                                <a:rPr lang="en-IN" sz="1600" b="0" i="1" smtClean="0">
                                  <a:latin typeface="Cambria Math" panose="02040503050406030204" pitchFamily="18" charset="0"/>
                                </a:rPr>
                              </m:ctrlPr>
                            </m:fPr>
                            <m:num>
                              <m:sSub>
                                <m:sSubPr>
                                  <m:ctrlPr>
                                    <a:rPr lang="en-IN" sz="1600" b="0" i="1" smtClean="0">
                                      <a:latin typeface="Cambria Math" panose="02040503050406030204" pitchFamily="18" charset="0"/>
                                    </a:rPr>
                                  </m:ctrlPr>
                                </m:sSubPr>
                                <m:e>
                                  <m:r>
                                    <a:rPr lang="en-IN" sz="1600" b="0" i="1" smtClean="0">
                                      <a:latin typeface="Cambria Math"/>
                                    </a:rPr>
                                    <m:t>𝑚</m:t>
                                  </m:r>
                                </m:e>
                                <m:sub>
                                  <m:r>
                                    <a:rPr lang="en-IN" sz="1600" b="0" i="1" smtClean="0">
                                      <a:latin typeface="Cambria Math"/>
                                    </a:rPr>
                                    <m:t>𝑖</m:t>
                                  </m:r>
                                </m:sub>
                              </m:sSub>
                            </m:num>
                            <m:den>
                              <m:r>
                                <a:rPr lang="en-IN" sz="1600" b="0" i="1" smtClean="0">
                                  <a:latin typeface="Cambria Math"/>
                                </a:rPr>
                                <m:t>2</m:t>
                              </m:r>
                              <m:r>
                                <a:rPr lang="en-IN" sz="1600" b="0" i="1" smtClean="0">
                                  <a:latin typeface="Cambria Math"/>
                                </a:rPr>
                                <m:t>𝜋</m:t>
                              </m:r>
                              <m:sSub>
                                <m:sSubPr>
                                  <m:ctrlPr>
                                    <a:rPr lang="en-IN" sz="1600" b="0" i="1" smtClean="0">
                                      <a:latin typeface="Cambria Math" panose="02040503050406030204" pitchFamily="18" charset="0"/>
                                    </a:rPr>
                                  </m:ctrlPr>
                                </m:sSubPr>
                                <m:e>
                                  <m:r>
                                    <a:rPr lang="en-IN" sz="1600" b="0" i="1" smtClean="0">
                                      <a:latin typeface="Cambria Math"/>
                                    </a:rPr>
                                    <m:t>𝑇</m:t>
                                  </m:r>
                                </m:e>
                                <m:sub>
                                  <m:r>
                                    <a:rPr lang="en-IN" sz="1600" b="0" i="1" smtClean="0">
                                      <a:latin typeface="Cambria Math"/>
                                    </a:rPr>
                                    <m:t>𝑖</m:t>
                                  </m:r>
                                </m:sub>
                              </m:sSub>
                              <m:r>
                                <a:rPr lang="en-IN" sz="1600" b="0" i="1" smtClean="0">
                                  <a:latin typeface="Cambria Math"/>
                                </a:rPr>
                                <m:t> </m:t>
                              </m:r>
                            </m:den>
                          </m:f>
                          <m:r>
                            <a:rPr lang="en-IN" sz="1600" b="0" i="1" smtClean="0">
                              <a:latin typeface="Cambria Math"/>
                            </a:rPr>
                            <m:t> </m:t>
                          </m:r>
                        </m:e>
                      </m:rad>
                      <m:func>
                        <m:funcPr>
                          <m:ctrlPr>
                            <a:rPr lang="en-IN" sz="1600" b="0" i="1" smtClean="0">
                              <a:latin typeface="Cambria Math" panose="02040503050406030204" pitchFamily="18" charset="0"/>
                            </a:rPr>
                          </m:ctrlPr>
                        </m:funcPr>
                        <m:fName>
                          <m:r>
                            <m:rPr>
                              <m:sty m:val="p"/>
                            </m:rPr>
                            <a:rPr lang="en-IN" sz="1600" b="0" i="0" smtClean="0">
                              <a:latin typeface="Cambria Math"/>
                            </a:rPr>
                            <m:t>exp</m:t>
                          </m:r>
                        </m:fName>
                        <m:e>
                          <m:d>
                            <m:dPr>
                              <m:ctrlPr>
                                <a:rPr lang="en-IN" sz="1600" b="0" i="1" smtClean="0">
                                  <a:latin typeface="Cambria Math" panose="02040503050406030204" pitchFamily="18" charset="0"/>
                                </a:rPr>
                              </m:ctrlPr>
                            </m:dPr>
                            <m:e>
                              <m:r>
                                <a:rPr lang="en-IN" sz="1600" b="0" i="1" smtClean="0">
                                  <a:latin typeface="Cambria Math"/>
                                </a:rPr>
                                <m:t>−</m:t>
                              </m:r>
                              <m:f>
                                <m:fPr>
                                  <m:ctrlPr>
                                    <a:rPr lang="en-IN" sz="1600" b="0" i="1" smtClean="0">
                                      <a:latin typeface="Cambria Math" panose="02040503050406030204" pitchFamily="18" charset="0"/>
                                    </a:rPr>
                                  </m:ctrlPr>
                                </m:fPr>
                                <m:num>
                                  <m:sSubSup>
                                    <m:sSubSupPr>
                                      <m:ctrlPr>
                                        <a:rPr lang="en-IN" sz="1600" b="0" i="1" smtClean="0">
                                          <a:latin typeface="Cambria Math" panose="02040503050406030204" pitchFamily="18" charset="0"/>
                                        </a:rPr>
                                      </m:ctrlPr>
                                    </m:sSubSupPr>
                                    <m:e>
                                      <m:r>
                                        <a:rPr lang="en-IN" sz="1600" b="0" i="1" smtClean="0">
                                          <a:latin typeface="Cambria Math"/>
                                        </a:rPr>
                                        <m:t>𝑉</m:t>
                                      </m:r>
                                    </m:e>
                                    <m:sub>
                                      <m:r>
                                        <a:rPr lang="en-IN" sz="1600" b="0" i="1" smtClean="0">
                                          <a:latin typeface="Cambria Math"/>
                                        </a:rPr>
                                        <m:t>𝑦</m:t>
                                      </m:r>
                                    </m:sub>
                                    <m:sup>
                                      <m:r>
                                        <a:rPr lang="en-IN" sz="1600" b="0" i="1" smtClean="0">
                                          <a:latin typeface="Cambria Math"/>
                                        </a:rPr>
                                        <m:t>2</m:t>
                                      </m:r>
                                    </m:sup>
                                  </m:sSubSup>
                                </m:num>
                                <m:den>
                                  <m:sSubSup>
                                    <m:sSubSupPr>
                                      <m:ctrlPr>
                                        <a:rPr lang="en-IN" sz="1600" b="0" i="1" smtClean="0">
                                          <a:latin typeface="Cambria Math" panose="02040503050406030204" pitchFamily="18" charset="0"/>
                                        </a:rPr>
                                      </m:ctrlPr>
                                    </m:sSubSupPr>
                                    <m:e>
                                      <m:r>
                                        <a:rPr lang="en-IN" sz="1600" b="0" i="1" smtClean="0">
                                          <a:latin typeface="Cambria Math"/>
                                        </a:rPr>
                                        <m:t>𝑉</m:t>
                                      </m:r>
                                    </m:e>
                                    <m:sub>
                                      <m:r>
                                        <a:rPr lang="en-IN" sz="1600" b="0" i="1" smtClean="0">
                                          <a:latin typeface="Cambria Math"/>
                                        </a:rPr>
                                        <m:t>𝑡h𝑖</m:t>
                                      </m:r>
                                    </m:sub>
                                    <m:sup>
                                      <m:r>
                                        <a:rPr lang="en-IN" sz="1600" b="0" i="1" smtClean="0">
                                          <a:latin typeface="Cambria Math"/>
                                        </a:rPr>
                                        <m:t>2</m:t>
                                      </m:r>
                                    </m:sup>
                                  </m:sSubSup>
                                </m:den>
                              </m:f>
                            </m:e>
                          </m:d>
                        </m:e>
                      </m:func>
                      <m:r>
                        <a:rPr lang="en-IN" sz="1600" b="0" i="1" smtClean="0">
                          <a:latin typeface="Cambria Math"/>
                        </a:rPr>
                        <m:t>………….(2)</m:t>
                      </m:r>
                    </m:oMath>
                  </m:oMathPara>
                </a14:m>
                <a:endParaRPr lang="en-IN" sz="1600" dirty="0">
                  <a:latin typeface="Times New Roman" pitchFamily="18" charset="0"/>
                  <a:cs typeface="Times New Roman" pitchFamily="18" charset="0"/>
                </a:endParaRPr>
              </a:p>
              <a:p>
                <a:pPr marL="0" indent="0">
                  <a:buNone/>
                </a:pPr>
                <a:r>
                  <a:rPr lang="en-IN" sz="1600" dirty="0">
                    <a:latin typeface="Times New Roman" pitchFamily="18" charset="0"/>
                    <a:cs typeface="Times New Roman" pitchFamily="18" charset="0"/>
                  </a:rPr>
                  <a:t>Where </a:t>
                </a:r>
                <a14:m>
                  <m:oMath xmlns:m="http://schemas.openxmlformats.org/officeDocument/2006/math">
                    <m:sSubSup>
                      <m:sSubSupPr>
                        <m:ctrlPr>
                          <a:rPr lang="en-IN" sz="1600" b="0" i="1" smtClean="0">
                            <a:latin typeface="Cambria Math" panose="02040503050406030204" pitchFamily="18" charset="0"/>
                          </a:rPr>
                        </m:ctrlPr>
                      </m:sSubSupPr>
                      <m:e>
                        <m:r>
                          <a:rPr lang="en-IN" sz="1600" b="0" i="1" smtClean="0">
                            <a:latin typeface="Cambria Math"/>
                          </a:rPr>
                          <m:t>𝑉</m:t>
                        </m:r>
                      </m:e>
                      <m:sub>
                        <m:r>
                          <a:rPr lang="en-IN" sz="1600" b="0" i="1" smtClean="0">
                            <a:latin typeface="Cambria Math"/>
                          </a:rPr>
                          <m:t>𝑡h𝑖</m:t>
                        </m:r>
                      </m:sub>
                      <m:sup>
                        <m:r>
                          <a:rPr lang="en-IN" sz="1600" b="0" i="1" smtClean="0">
                            <a:latin typeface="Cambria Math"/>
                          </a:rPr>
                          <m:t>2</m:t>
                        </m:r>
                      </m:sup>
                    </m:sSubSup>
                    <m:r>
                      <a:rPr lang="en-IN" sz="1600" b="0" i="1" smtClean="0">
                        <a:latin typeface="Cambria Math"/>
                      </a:rPr>
                      <m:t>=</m:t>
                    </m:r>
                    <m:f>
                      <m:fPr>
                        <m:ctrlPr>
                          <a:rPr lang="en-IN" sz="1600" b="0" i="1" smtClean="0">
                            <a:latin typeface="Cambria Math" panose="02040503050406030204" pitchFamily="18" charset="0"/>
                          </a:rPr>
                        </m:ctrlPr>
                      </m:fPr>
                      <m:num>
                        <m:r>
                          <a:rPr lang="en-IN" sz="1600" b="0" i="1" smtClean="0">
                            <a:latin typeface="Cambria Math"/>
                          </a:rPr>
                          <m:t>2</m:t>
                        </m:r>
                        <m:sSub>
                          <m:sSubPr>
                            <m:ctrlPr>
                              <a:rPr lang="en-IN" sz="1600" b="0" i="1" smtClean="0">
                                <a:latin typeface="Cambria Math" panose="02040503050406030204" pitchFamily="18" charset="0"/>
                              </a:rPr>
                            </m:ctrlPr>
                          </m:sSubPr>
                          <m:e>
                            <m:r>
                              <a:rPr lang="en-IN" sz="1600" b="0" i="1" smtClean="0">
                                <a:latin typeface="Cambria Math"/>
                              </a:rPr>
                              <m:t>𝑇</m:t>
                            </m:r>
                          </m:e>
                          <m:sub>
                            <m:r>
                              <a:rPr lang="en-IN" sz="1600" b="0" i="1" smtClean="0">
                                <a:latin typeface="Cambria Math"/>
                              </a:rPr>
                              <m:t>𝑖</m:t>
                            </m:r>
                          </m:sub>
                        </m:sSub>
                      </m:num>
                      <m:den>
                        <m:sSub>
                          <m:sSubPr>
                            <m:ctrlPr>
                              <a:rPr lang="en-IN" sz="1600" b="0" i="1" smtClean="0">
                                <a:latin typeface="Cambria Math" panose="02040503050406030204" pitchFamily="18" charset="0"/>
                              </a:rPr>
                            </m:ctrlPr>
                          </m:sSubPr>
                          <m:e>
                            <m:r>
                              <a:rPr lang="en-IN" sz="1600" b="0" i="1" smtClean="0">
                                <a:latin typeface="Cambria Math"/>
                              </a:rPr>
                              <m:t>𝑚</m:t>
                            </m:r>
                          </m:e>
                          <m:sub>
                            <m:r>
                              <a:rPr lang="en-IN" sz="1600" b="0" i="1" smtClean="0">
                                <a:latin typeface="Cambria Math"/>
                              </a:rPr>
                              <m:t>𝑖</m:t>
                            </m:r>
                          </m:sub>
                        </m:sSub>
                      </m:den>
                    </m:f>
                    <m:r>
                      <a:rPr lang="en-IN" sz="1600" b="0" i="0" smtClean="0">
                        <a:latin typeface="Cambria Math"/>
                      </a:rPr>
                      <m:t>,  </m:t>
                    </m:r>
                  </m:oMath>
                </a14:m>
                <a:r>
                  <a:rPr lang="en-IN" sz="1600" dirty="0">
                    <a:latin typeface="Times New Roman" pitchFamily="18" charset="0"/>
                    <a:cs typeface="Times New Roman" pitchFamily="18" charset="0"/>
                  </a:rPr>
                  <a:t>using above distribution for ion in equation (1), we get fluctuating ion distribution as                                   </a:t>
                </a:r>
                <a14:m>
                  <m:oMath xmlns:m="http://schemas.openxmlformats.org/officeDocument/2006/math">
                    <m:r>
                      <a:rPr lang="en-IN" sz="1600" dirty="0">
                        <a:latin typeface="Cambria Math" panose="02040503050406030204" pitchFamily="18" charset="0"/>
                      </a:rPr>
                      <m:t> </m:t>
                    </m:r>
                    <m:sSub>
                      <m:sSubPr>
                        <m:ctrlPr>
                          <a:rPr lang="en-IN" sz="1600" b="0" i="1" dirty="0" smtClean="0">
                            <a:latin typeface="Cambria Math" panose="02040503050406030204" pitchFamily="18" charset="0"/>
                          </a:rPr>
                        </m:ctrlPr>
                      </m:sSubPr>
                      <m:e>
                        <m:acc>
                          <m:accPr>
                            <m:chr m:val="̃"/>
                            <m:ctrlPr>
                              <a:rPr lang="en-IN" sz="1600" b="0" i="1" smtClean="0">
                                <a:latin typeface="Cambria Math" panose="02040503050406030204" pitchFamily="18" charset="0"/>
                              </a:rPr>
                            </m:ctrlPr>
                          </m:accPr>
                          <m:e>
                            <m:r>
                              <a:rPr lang="en-IN" sz="1600" b="0" i="1" smtClean="0">
                                <a:latin typeface="Cambria Math"/>
                              </a:rPr>
                              <m:t>𝑓</m:t>
                            </m:r>
                          </m:e>
                        </m:acc>
                      </m:e>
                      <m:sub>
                        <m:r>
                          <a:rPr lang="en-IN" sz="1600" b="0" i="1" dirty="0" smtClean="0">
                            <a:latin typeface="Cambria Math"/>
                          </a:rPr>
                          <m:t>𝑖</m:t>
                        </m:r>
                      </m:sub>
                    </m:sSub>
                    <m:r>
                      <a:rPr lang="en-IN" sz="1600" b="0" i="1" dirty="0" smtClean="0">
                        <a:latin typeface="Cambria Math"/>
                      </a:rPr>
                      <m:t>=−</m:t>
                    </m:r>
                    <m:sSub>
                      <m:sSubPr>
                        <m:ctrlPr>
                          <a:rPr lang="en-IN" sz="1600" b="0" i="1" dirty="0" smtClean="0">
                            <a:latin typeface="Cambria Math" panose="02040503050406030204" pitchFamily="18" charset="0"/>
                          </a:rPr>
                        </m:ctrlPr>
                      </m:sSubPr>
                      <m:e>
                        <m:r>
                          <a:rPr lang="en-IN" sz="1600" b="0" i="1" dirty="0" smtClean="0">
                            <a:latin typeface="Cambria Math"/>
                          </a:rPr>
                          <m:t>𝜏</m:t>
                        </m:r>
                      </m:e>
                      <m:sub>
                        <m:r>
                          <a:rPr lang="en-IN" sz="1600" b="0" i="1" dirty="0" smtClean="0">
                            <a:latin typeface="Cambria Math"/>
                          </a:rPr>
                          <m:t>𝑒</m:t>
                        </m:r>
                      </m:sub>
                    </m:sSub>
                    <m:r>
                      <a:rPr lang="en-IN" sz="1600" b="0" i="1" dirty="0" smtClean="0">
                        <a:latin typeface="Cambria Math"/>
                      </a:rPr>
                      <m:t> </m:t>
                    </m:r>
                    <m:acc>
                      <m:accPr>
                        <m:chr m:val="̃"/>
                        <m:ctrlPr>
                          <a:rPr lang="en-IN" sz="1600" b="0" i="1" dirty="0" smtClean="0">
                            <a:latin typeface="Cambria Math" panose="02040503050406030204" pitchFamily="18" charset="0"/>
                          </a:rPr>
                        </m:ctrlPr>
                      </m:accPr>
                      <m:e>
                        <m:r>
                          <a:rPr lang="en-IN" sz="1600" b="0" i="1" dirty="0" smtClean="0">
                            <a:latin typeface="Cambria Math"/>
                          </a:rPr>
                          <m:t>𝜙</m:t>
                        </m:r>
                      </m:e>
                    </m:acc>
                    <m:r>
                      <a:rPr lang="en-IN" sz="1600" b="0" i="1" dirty="0" smtClean="0">
                        <a:latin typeface="Cambria Math"/>
                      </a:rPr>
                      <m:t> </m:t>
                    </m:r>
                    <m:f>
                      <m:fPr>
                        <m:ctrlPr>
                          <a:rPr lang="en-IN" sz="1600" b="0" i="1" dirty="0" smtClean="0">
                            <a:latin typeface="Cambria Math" panose="02040503050406030204" pitchFamily="18" charset="0"/>
                          </a:rPr>
                        </m:ctrlPr>
                      </m:fPr>
                      <m:num>
                        <m:sSub>
                          <m:sSubPr>
                            <m:ctrlPr>
                              <a:rPr lang="en-IN" sz="1600" b="0" i="1" dirty="0" smtClean="0">
                                <a:latin typeface="Cambria Math" panose="02040503050406030204" pitchFamily="18" charset="0"/>
                              </a:rPr>
                            </m:ctrlPr>
                          </m:sSubPr>
                          <m:e>
                            <m:r>
                              <a:rPr lang="en-IN" sz="1600" b="0" i="1" dirty="0" smtClean="0">
                                <a:latin typeface="Cambria Math"/>
                              </a:rPr>
                              <m:t>𝑉</m:t>
                            </m:r>
                          </m:e>
                          <m:sub>
                            <m:r>
                              <a:rPr lang="en-IN" sz="1600" b="0" i="1" dirty="0" smtClean="0">
                                <a:latin typeface="Cambria Math"/>
                              </a:rPr>
                              <m:t>𝑦</m:t>
                            </m:r>
                          </m:sub>
                        </m:sSub>
                      </m:num>
                      <m:den>
                        <m:sSub>
                          <m:sSubPr>
                            <m:ctrlPr>
                              <a:rPr lang="en-IN" sz="1600" b="0" i="1" dirty="0" smtClean="0">
                                <a:latin typeface="Cambria Math" panose="02040503050406030204" pitchFamily="18" charset="0"/>
                              </a:rPr>
                            </m:ctrlPr>
                          </m:sSubPr>
                          <m:e>
                            <m:r>
                              <a:rPr lang="en-IN" sz="1600" b="0" i="1" dirty="0" smtClean="0">
                                <a:latin typeface="Cambria Math"/>
                              </a:rPr>
                              <m:t>𝑉</m:t>
                            </m:r>
                          </m:e>
                          <m:sub>
                            <m:r>
                              <a:rPr lang="en-IN" sz="1600" b="0" i="1" dirty="0" smtClean="0">
                                <a:latin typeface="Cambria Math"/>
                              </a:rPr>
                              <m:t>𝑦</m:t>
                            </m:r>
                          </m:sub>
                        </m:sSub>
                        <m:r>
                          <a:rPr lang="en-IN" sz="1600" b="0" i="1" dirty="0" smtClean="0">
                            <a:latin typeface="Cambria Math"/>
                          </a:rPr>
                          <m:t>−</m:t>
                        </m:r>
                        <m:f>
                          <m:fPr>
                            <m:ctrlPr>
                              <a:rPr lang="en-IN" sz="1600" b="0" i="1" dirty="0" smtClean="0">
                                <a:latin typeface="Cambria Math" panose="02040503050406030204" pitchFamily="18" charset="0"/>
                              </a:rPr>
                            </m:ctrlPr>
                          </m:fPr>
                          <m:num>
                            <m:r>
                              <a:rPr lang="en-IN" sz="1600" b="0" i="1" dirty="0" smtClean="0">
                                <a:latin typeface="Cambria Math"/>
                              </a:rPr>
                              <m:t>𝜔</m:t>
                            </m:r>
                          </m:num>
                          <m:den>
                            <m:sSub>
                              <m:sSubPr>
                                <m:ctrlPr>
                                  <a:rPr lang="en-IN" sz="1600" b="0" i="1" dirty="0" smtClean="0">
                                    <a:latin typeface="Cambria Math" panose="02040503050406030204" pitchFamily="18" charset="0"/>
                                  </a:rPr>
                                </m:ctrlPr>
                              </m:sSubPr>
                              <m:e>
                                <m:r>
                                  <a:rPr lang="en-IN" sz="1600" b="0" i="1" dirty="0" smtClean="0">
                                    <a:latin typeface="Cambria Math"/>
                                  </a:rPr>
                                  <m:t>𝑘</m:t>
                                </m:r>
                              </m:e>
                              <m:sub>
                                <m:r>
                                  <a:rPr lang="en-IN" sz="1600" b="0" i="1" dirty="0" smtClean="0">
                                    <a:latin typeface="Cambria Math"/>
                                  </a:rPr>
                                  <m:t>𝑦</m:t>
                                </m:r>
                              </m:sub>
                            </m:sSub>
                          </m:den>
                        </m:f>
                      </m:den>
                    </m:f>
                    <m:sSub>
                      <m:sSubPr>
                        <m:ctrlPr>
                          <a:rPr lang="en-IN" sz="1600" b="0" i="1" dirty="0" smtClean="0">
                            <a:latin typeface="Cambria Math" panose="02040503050406030204" pitchFamily="18" charset="0"/>
                          </a:rPr>
                        </m:ctrlPr>
                      </m:sSubPr>
                      <m:e>
                        <m:r>
                          <a:rPr lang="en-IN" sz="1600" b="0" i="1" dirty="0" smtClean="0">
                            <a:latin typeface="Cambria Math"/>
                          </a:rPr>
                          <m:t>𝑓</m:t>
                        </m:r>
                      </m:e>
                      <m:sub>
                        <m:r>
                          <a:rPr lang="en-IN" sz="1600" b="0" i="1" dirty="0" smtClean="0">
                            <a:latin typeface="Cambria Math"/>
                          </a:rPr>
                          <m:t>𝑜𝑖</m:t>
                        </m:r>
                      </m:sub>
                    </m:sSub>
                    <m:r>
                      <a:rPr lang="en-IN" sz="1600" b="0" i="1" dirty="0" smtClean="0">
                        <a:latin typeface="Cambria Math"/>
                      </a:rPr>
                      <m:t> …………</m:t>
                    </m:r>
                    <m:d>
                      <m:dPr>
                        <m:ctrlPr>
                          <a:rPr lang="en-IN" sz="1600" b="0" i="1" dirty="0" smtClean="0">
                            <a:latin typeface="Cambria Math" panose="02040503050406030204" pitchFamily="18" charset="0"/>
                          </a:rPr>
                        </m:ctrlPr>
                      </m:dPr>
                      <m:e>
                        <m:r>
                          <a:rPr lang="en-IN" sz="1600" b="0" i="1" dirty="0" smtClean="0">
                            <a:latin typeface="Cambria Math"/>
                          </a:rPr>
                          <m:t>3</m:t>
                        </m:r>
                      </m:e>
                    </m:d>
                  </m:oMath>
                </a14:m>
                <a:endParaRPr lang="en-IN" sz="1600" dirty="0">
                  <a:latin typeface="Times New Roman" pitchFamily="18" charset="0"/>
                  <a:cs typeface="Times New Roman" pitchFamily="18" charset="0"/>
                </a:endParaRPr>
              </a:p>
              <a:p>
                <a:pPr marL="0" indent="0">
                  <a:buNone/>
                </a:pPr>
                <a:r>
                  <a:rPr lang="en-IN" sz="1600" dirty="0">
                    <a:latin typeface="Times New Roman" pitchFamily="18" charset="0"/>
                    <a:cs typeface="Times New Roman" pitchFamily="18" charset="0"/>
                  </a:rPr>
                  <a:t>Then the ion density fluctuation                    </a:t>
                </a:r>
                <a14:m>
                  <m:oMath xmlns:m="http://schemas.openxmlformats.org/officeDocument/2006/math">
                    <m:sSub>
                      <m:sSubPr>
                        <m:ctrlPr>
                          <a:rPr lang="en-IN" sz="1600" b="0" i="1" dirty="0" smtClean="0">
                            <a:latin typeface="Cambria Math" panose="02040503050406030204" pitchFamily="18" charset="0"/>
                          </a:rPr>
                        </m:ctrlPr>
                      </m:sSubPr>
                      <m:e>
                        <m:acc>
                          <m:accPr>
                            <m:chr m:val="̃"/>
                            <m:ctrlPr>
                              <a:rPr lang="en-IN" sz="1600" b="0" i="1" smtClean="0">
                                <a:latin typeface="Cambria Math" panose="02040503050406030204" pitchFamily="18" charset="0"/>
                              </a:rPr>
                            </m:ctrlPr>
                          </m:accPr>
                          <m:e>
                            <m:r>
                              <a:rPr lang="en-IN" sz="1600" b="0" i="1" smtClean="0">
                                <a:latin typeface="Cambria Math"/>
                              </a:rPr>
                              <m:t>𝑛</m:t>
                            </m:r>
                          </m:e>
                        </m:acc>
                      </m:e>
                      <m:sub>
                        <m:r>
                          <a:rPr lang="en-IN" sz="1600" b="0" i="1" dirty="0" smtClean="0">
                            <a:latin typeface="Cambria Math"/>
                          </a:rPr>
                          <m:t>𝑖</m:t>
                        </m:r>
                      </m:sub>
                    </m:sSub>
                    <m:r>
                      <a:rPr lang="en-IN" sz="1600" b="0" i="1" dirty="0" smtClean="0">
                        <a:latin typeface="Cambria Math"/>
                      </a:rPr>
                      <m:t>=</m:t>
                    </m:r>
                    <m:f>
                      <m:fPr>
                        <m:ctrlPr>
                          <a:rPr lang="en-IN" sz="1600" b="0" i="1" dirty="0" smtClean="0">
                            <a:latin typeface="Cambria Math" panose="02040503050406030204" pitchFamily="18" charset="0"/>
                          </a:rPr>
                        </m:ctrlPr>
                      </m:fPr>
                      <m:num>
                        <m:r>
                          <a:rPr lang="en-IN" sz="1600" b="0" i="1" dirty="0" smtClean="0">
                            <a:latin typeface="Cambria Math"/>
                          </a:rPr>
                          <m:t>1</m:t>
                        </m:r>
                      </m:num>
                      <m:den>
                        <m:sSub>
                          <m:sSubPr>
                            <m:ctrlPr>
                              <a:rPr lang="en-IN" sz="1600" b="0" i="1" dirty="0" smtClean="0">
                                <a:latin typeface="Cambria Math" panose="02040503050406030204" pitchFamily="18" charset="0"/>
                              </a:rPr>
                            </m:ctrlPr>
                          </m:sSubPr>
                          <m:e>
                            <m:r>
                              <a:rPr lang="en-IN" sz="1600" b="0" i="1" dirty="0" smtClean="0">
                                <a:latin typeface="Cambria Math"/>
                              </a:rPr>
                              <m:t>𝑛</m:t>
                            </m:r>
                          </m:e>
                          <m:sub>
                            <m:r>
                              <a:rPr lang="en-IN" sz="1600" b="0" i="1" dirty="0" smtClean="0">
                                <a:latin typeface="Cambria Math"/>
                              </a:rPr>
                              <m:t>𝑖𝑜</m:t>
                            </m:r>
                          </m:sub>
                        </m:sSub>
                      </m:den>
                    </m:f>
                    <m:nary>
                      <m:naryPr>
                        <m:limLoc m:val="undOvr"/>
                        <m:subHide m:val="on"/>
                        <m:supHide m:val="on"/>
                        <m:ctrlPr>
                          <a:rPr lang="en-IN" sz="1600" b="0" i="1" dirty="0" smtClean="0">
                            <a:latin typeface="Cambria Math" panose="02040503050406030204" pitchFamily="18" charset="0"/>
                          </a:rPr>
                        </m:ctrlPr>
                      </m:naryPr>
                      <m:sub/>
                      <m:sup/>
                      <m:e>
                        <m:sSub>
                          <m:sSubPr>
                            <m:ctrlPr>
                              <a:rPr lang="en-IN" sz="1600" b="0" i="1" dirty="0" smtClean="0">
                                <a:latin typeface="Cambria Math" panose="02040503050406030204" pitchFamily="18" charset="0"/>
                              </a:rPr>
                            </m:ctrlPr>
                          </m:sSubPr>
                          <m:e>
                            <m:acc>
                              <m:accPr>
                                <m:chr m:val="̃"/>
                                <m:ctrlPr>
                                  <a:rPr lang="en-IN" sz="1600" b="0" i="1" dirty="0" smtClean="0">
                                    <a:latin typeface="Cambria Math" panose="02040503050406030204" pitchFamily="18" charset="0"/>
                                  </a:rPr>
                                </m:ctrlPr>
                              </m:accPr>
                              <m:e>
                                <m:r>
                                  <a:rPr lang="en-IN" sz="1600" b="0" i="1" dirty="0" smtClean="0">
                                    <a:latin typeface="Cambria Math"/>
                                  </a:rPr>
                                  <m:t>𝑓</m:t>
                                </m:r>
                              </m:e>
                            </m:acc>
                          </m:e>
                          <m:sub>
                            <m:r>
                              <a:rPr lang="en-IN" sz="1600" b="0" i="1" dirty="0" smtClean="0">
                                <a:latin typeface="Cambria Math"/>
                              </a:rPr>
                              <m:t>𝑖</m:t>
                            </m:r>
                          </m:sub>
                        </m:sSub>
                        <m:r>
                          <a:rPr lang="en-IN" sz="1600" b="0" i="1" dirty="0" smtClean="0">
                            <a:latin typeface="Cambria Math"/>
                          </a:rPr>
                          <m:t> </m:t>
                        </m:r>
                        <m:r>
                          <a:rPr lang="en-IN" sz="1600" b="0" i="1" dirty="0" smtClean="0">
                            <a:latin typeface="Cambria Math"/>
                          </a:rPr>
                          <m:t>𝑑</m:t>
                        </m:r>
                        <m:sSub>
                          <m:sSubPr>
                            <m:ctrlPr>
                              <a:rPr lang="en-IN" sz="1600" b="0" i="1" dirty="0" smtClean="0">
                                <a:latin typeface="Cambria Math" panose="02040503050406030204" pitchFamily="18" charset="0"/>
                              </a:rPr>
                            </m:ctrlPr>
                          </m:sSubPr>
                          <m:e>
                            <m:r>
                              <a:rPr lang="en-IN" sz="1600" b="0" i="1" dirty="0" smtClean="0">
                                <a:latin typeface="Cambria Math"/>
                              </a:rPr>
                              <m:t>𝑉</m:t>
                            </m:r>
                          </m:e>
                          <m:sub>
                            <m:r>
                              <a:rPr lang="en-IN" sz="1600" b="0" i="1" dirty="0" smtClean="0">
                                <a:latin typeface="Cambria Math"/>
                              </a:rPr>
                              <m:t>⊥</m:t>
                            </m:r>
                          </m:sub>
                        </m:sSub>
                        <m:r>
                          <a:rPr lang="en-IN" sz="1600" b="0" i="1" dirty="0" smtClean="0">
                            <a:latin typeface="Cambria Math"/>
                          </a:rPr>
                          <m:t> </m:t>
                        </m:r>
                      </m:e>
                    </m:nary>
                  </m:oMath>
                </a14:m>
                <a:endParaRPr lang="en-IN" sz="1600" dirty="0">
                  <a:latin typeface="Times New Roman" pitchFamily="18" charset="0"/>
                  <a:cs typeface="Times New Roman" pitchFamily="18" charset="0"/>
                </a:endParaRPr>
              </a:p>
              <a:p>
                <a:pPr marL="0" indent="0">
                  <a:buNone/>
                </a:pPr>
                <a14:m>
                  <m:oMathPara xmlns:m="http://schemas.openxmlformats.org/officeDocument/2006/math">
                    <m:oMathParaPr>
                      <m:jc m:val="centerGroup"/>
                    </m:oMathParaPr>
                    <m:oMath xmlns:m="http://schemas.openxmlformats.org/officeDocument/2006/math">
                      <m:sSub>
                        <m:sSubPr>
                          <m:ctrlPr>
                            <a:rPr lang="en-IN" sz="1600" b="0" i="1" dirty="0" smtClean="0">
                              <a:solidFill>
                                <a:srgbClr val="FF0000"/>
                              </a:solidFill>
                              <a:latin typeface="Cambria Math" panose="02040503050406030204" pitchFamily="18" charset="0"/>
                            </a:rPr>
                          </m:ctrlPr>
                        </m:sSubPr>
                        <m:e>
                          <m:acc>
                            <m:accPr>
                              <m:chr m:val="̃"/>
                              <m:ctrlPr>
                                <a:rPr lang="en-IN" sz="1600" b="0" i="1" smtClean="0">
                                  <a:solidFill>
                                    <a:srgbClr val="FF0000"/>
                                  </a:solidFill>
                                  <a:latin typeface="Cambria Math" panose="02040503050406030204" pitchFamily="18" charset="0"/>
                                </a:rPr>
                              </m:ctrlPr>
                            </m:accPr>
                            <m:e>
                              <m:r>
                                <a:rPr lang="en-IN" sz="1600" b="0" i="1" smtClean="0">
                                  <a:solidFill>
                                    <a:srgbClr val="FF0000"/>
                                  </a:solidFill>
                                  <a:latin typeface="Cambria Math"/>
                                </a:rPr>
                                <m:t>𝑛</m:t>
                              </m:r>
                            </m:e>
                          </m:acc>
                        </m:e>
                        <m:sub>
                          <m:r>
                            <a:rPr lang="en-IN" sz="1600" b="0" i="1" dirty="0" smtClean="0">
                              <a:solidFill>
                                <a:srgbClr val="FF0000"/>
                              </a:solidFill>
                              <a:latin typeface="Cambria Math"/>
                            </a:rPr>
                            <m:t>𝑖𝑜</m:t>
                          </m:r>
                        </m:sub>
                      </m:sSub>
                      <m:r>
                        <a:rPr lang="en-IN" sz="1600" b="0" i="1" smtClean="0">
                          <a:solidFill>
                            <a:srgbClr val="FF0000"/>
                          </a:solidFill>
                          <a:latin typeface="Cambria Math"/>
                        </a:rPr>
                        <m:t>=−</m:t>
                      </m:r>
                      <m:f>
                        <m:fPr>
                          <m:ctrlPr>
                            <a:rPr lang="en-IN" sz="1600" b="0" i="1" smtClean="0">
                              <a:solidFill>
                                <a:srgbClr val="FF0000"/>
                              </a:solidFill>
                              <a:latin typeface="Cambria Math" panose="02040503050406030204" pitchFamily="18" charset="0"/>
                            </a:rPr>
                          </m:ctrlPr>
                        </m:fPr>
                        <m:num>
                          <m:sSub>
                            <m:sSubPr>
                              <m:ctrlPr>
                                <a:rPr lang="en-IN" sz="1600" b="0" i="1" smtClean="0">
                                  <a:solidFill>
                                    <a:srgbClr val="FF0000"/>
                                  </a:solidFill>
                                  <a:latin typeface="Cambria Math" panose="02040503050406030204" pitchFamily="18" charset="0"/>
                                </a:rPr>
                              </m:ctrlPr>
                            </m:sSubPr>
                            <m:e>
                              <m:r>
                                <a:rPr lang="en-IN" sz="1600" b="0" i="1" smtClean="0">
                                  <a:solidFill>
                                    <a:srgbClr val="FF0000"/>
                                  </a:solidFill>
                                  <a:latin typeface="Cambria Math"/>
                                </a:rPr>
                                <m:t>𝜏</m:t>
                              </m:r>
                            </m:e>
                            <m:sub>
                              <m:r>
                                <a:rPr lang="en-IN" sz="1600" b="0" i="1" smtClean="0">
                                  <a:solidFill>
                                    <a:srgbClr val="FF0000"/>
                                  </a:solidFill>
                                  <a:latin typeface="Cambria Math"/>
                                </a:rPr>
                                <m:t>𝑒</m:t>
                              </m:r>
                            </m:sub>
                          </m:sSub>
                          <m:r>
                            <a:rPr lang="en-IN" sz="1600" b="0" i="1" smtClean="0">
                              <a:solidFill>
                                <a:srgbClr val="FF0000"/>
                              </a:solidFill>
                              <a:latin typeface="Cambria Math"/>
                            </a:rPr>
                            <m:t> </m:t>
                          </m:r>
                          <m:acc>
                            <m:accPr>
                              <m:chr m:val="̃"/>
                              <m:ctrlPr>
                                <a:rPr lang="en-IN" sz="1600" b="0" i="1" smtClean="0">
                                  <a:solidFill>
                                    <a:srgbClr val="FF0000"/>
                                  </a:solidFill>
                                  <a:latin typeface="Cambria Math" panose="02040503050406030204" pitchFamily="18" charset="0"/>
                                </a:rPr>
                              </m:ctrlPr>
                            </m:accPr>
                            <m:e>
                              <m:r>
                                <a:rPr lang="en-IN" sz="1600" b="0" i="1" smtClean="0">
                                  <a:solidFill>
                                    <a:srgbClr val="FF0000"/>
                                  </a:solidFill>
                                  <a:latin typeface="Cambria Math"/>
                                </a:rPr>
                                <m:t>𝜙</m:t>
                              </m:r>
                            </m:e>
                          </m:acc>
                        </m:num>
                        <m:den>
                          <m:sSup>
                            <m:sSupPr>
                              <m:ctrlPr>
                                <a:rPr lang="en-IN" sz="1600" b="0" i="1" smtClean="0">
                                  <a:solidFill>
                                    <a:srgbClr val="FF0000"/>
                                  </a:solidFill>
                                  <a:latin typeface="Cambria Math" panose="02040503050406030204" pitchFamily="18" charset="0"/>
                                </a:rPr>
                              </m:ctrlPr>
                            </m:sSupPr>
                            <m:e>
                              <m:r>
                                <a:rPr lang="en-IN" sz="1600" b="0" i="1" smtClean="0">
                                  <a:solidFill>
                                    <a:srgbClr val="FF0000"/>
                                  </a:solidFill>
                                  <a:latin typeface="Cambria Math"/>
                                </a:rPr>
                                <m:t>𝜋</m:t>
                              </m:r>
                            </m:e>
                            <m:sup>
                              <m:f>
                                <m:fPr>
                                  <m:ctrlPr>
                                    <a:rPr lang="en-IN" sz="1600" b="0" i="1" smtClean="0">
                                      <a:solidFill>
                                        <a:srgbClr val="FF0000"/>
                                      </a:solidFill>
                                      <a:latin typeface="Cambria Math" panose="02040503050406030204" pitchFamily="18" charset="0"/>
                                    </a:rPr>
                                  </m:ctrlPr>
                                </m:fPr>
                                <m:num>
                                  <m:r>
                                    <a:rPr lang="en-IN" sz="1600" b="0" i="1" smtClean="0">
                                      <a:solidFill>
                                        <a:srgbClr val="FF0000"/>
                                      </a:solidFill>
                                      <a:latin typeface="Cambria Math"/>
                                    </a:rPr>
                                    <m:t>1</m:t>
                                  </m:r>
                                </m:num>
                                <m:den>
                                  <m:r>
                                    <a:rPr lang="en-IN" sz="1600" b="0" i="1" smtClean="0">
                                      <a:solidFill>
                                        <a:srgbClr val="FF0000"/>
                                      </a:solidFill>
                                      <a:latin typeface="Cambria Math"/>
                                    </a:rPr>
                                    <m:t>2</m:t>
                                  </m:r>
                                </m:den>
                              </m:f>
                            </m:sup>
                          </m:sSup>
                          <m:r>
                            <a:rPr lang="en-IN" sz="1600" b="0" i="1" smtClean="0">
                              <a:solidFill>
                                <a:srgbClr val="FF0000"/>
                              </a:solidFill>
                              <a:latin typeface="Cambria Math"/>
                            </a:rPr>
                            <m:t> </m:t>
                          </m:r>
                          <m:sSub>
                            <m:sSubPr>
                              <m:ctrlPr>
                                <a:rPr lang="en-IN" sz="1600" b="0" i="1" smtClean="0">
                                  <a:solidFill>
                                    <a:srgbClr val="FF0000"/>
                                  </a:solidFill>
                                  <a:latin typeface="Cambria Math" panose="02040503050406030204" pitchFamily="18" charset="0"/>
                                </a:rPr>
                              </m:ctrlPr>
                            </m:sSubPr>
                            <m:e>
                              <m:r>
                                <a:rPr lang="en-IN" sz="1600" b="0" i="1" smtClean="0">
                                  <a:solidFill>
                                    <a:srgbClr val="FF0000"/>
                                  </a:solidFill>
                                  <a:latin typeface="Cambria Math"/>
                                </a:rPr>
                                <m:t>𝑉</m:t>
                              </m:r>
                            </m:e>
                            <m:sub>
                              <m:r>
                                <a:rPr lang="en-IN" sz="1600" b="0" i="1" smtClean="0">
                                  <a:solidFill>
                                    <a:srgbClr val="FF0000"/>
                                  </a:solidFill>
                                  <a:latin typeface="Cambria Math"/>
                                </a:rPr>
                                <m:t>𝑡h𝑖</m:t>
                              </m:r>
                            </m:sub>
                          </m:sSub>
                          <m:r>
                            <a:rPr lang="en-IN" sz="1600" b="0" i="1" smtClean="0">
                              <a:solidFill>
                                <a:srgbClr val="FF0000"/>
                              </a:solidFill>
                              <a:latin typeface="Cambria Math"/>
                            </a:rPr>
                            <m:t> </m:t>
                          </m:r>
                        </m:den>
                      </m:f>
                      <m:nary>
                        <m:naryPr>
                          <m:limLoc m:val="undOvr"/>
                          <m:subHide m:val="on"/>
                          <m:supHide m:val="on"/>
                          <m:ctrlPr>
                            <a:rPr lang="en-IN" sz="1600" b="0" i="1" smtClean="0">
                              <a:solidFill>
                                <a:srgbClr val="FF0000"/>
                              </a:solidFill>
                              <a:latin typeface="Cambria Math" panose="02040503050406030204" pitchFamily="18" charset="0"/>
                            </a:rPr>
                          </m:ctrlPr>
                        </m:naryPr>
                        <m:sub/>
                        <m:sup/>
                        <m:e>
                          <m:r>
                            <a:rPr lang="en-IN" sz="1600" b="0" i="1" smtClean="0">
                              <a:solidFill>
                                <a:srgbClr val="FF0000"/>
                              </a:solidFill>
                              <a:latin typeface="Cambria Math"/>
                            </a:rPr>
                            <m:t>𝑑</m:t>
                          </m:r>
                          <m:sSub>
                            <m:sSubPr>
                              <m:ctrlPr>
                                <a:rPr lang="en-IN" sz="1600" b="0" i="1" smtClean="0">
                                  <a:solidFill>
                                    <a:srgbClr val="FF0000"/>
                                  </a:solidFill>
                                  <a:latin typeface="Cambria Math" panose="02040503050406030204" pitchFamily="18" charset="0"/>
                                </a:rPr>
                              </m:ctrlPr>
                            </m:sSubPr>
                            <m:e>
                              <m:r>
                                <a:rPr lang="en-IN" sz="1600" b="0" i="1" smtClean="0">
                                  <a:solidFill>
                                    <a:srgbClr val="FF0000"/>
                                  </a:solidFill>
                                  <a:latin typeface="Cambria Math"/>
                                </a:rPr>
                                <m:t>𝑉</m:t>
                              </m:r>
                            </m:e>
                            <m:sub>
                              <m:r>
                                <a:rPr lang="en-IN" sz="1600" b="0" i="1" smtClean="0">
                                  <a:solidFill>
                                    <a:srgbClr val="FF0000"/>
                                  </a:solidFill>
                                  <a:latin typeface="Cambria Math"/>
                                </a:rPr>
                                <m:t>𝑦</m:t>
                              </m:r>
                            </m:sub>
                          </m:sSub>
                          <m:r>
                            <a:rPr lang="en-IN" sz="1600" b="0" i="1" smtClean="0">
                              <a:solidFill>
                                <a:srgbClr val="FF0000"/>
                              </a:solidFill>
                              <a:latin typeface="Cambria Math"/>
                            </a:rPr>
                            <m:t> </m:t>
                          </m:r>
                          <m:f>
                            <m:fPr>
                              <m:ctrlPr>
                                <a:rPr lang="en-IN" sz="1600" b="0" i="1" smtClean="0">
                                  <a:solidFill>
                                    <a:srgbClr val="FF0000"/>
                                  </a:solidFill>
                                  <a:latin typeface="Cambria Math" panose="02040503050406030204" pitchFamily="18" charset="0"/>
                                </a:rPr>
                              </m:ctrlPr>
                            </m:fPr>
                            <m:num>
                              <m:sSub>
                                <m:sSubPr>
                                  <m:ctrlPr>
                                    <a:rPr lang="en-IN" sz="1600" b="0" i="1" smtClean="0">
                                      <a:solidFill>
                                        <a:srgbClr val="FF0000"/>
                                      </a:solidFill>
                                      <a:latin typeface="Cambria Math" panose="02040503050406030204" pitchFamily="18" charset="0"/>
                                    </a:rPr>
                                  </m:ctrlPr>
                                </m:sSubPr>
                                <m:e>
                                  <m:r>
                                    <a:rPr lang="en-IN" sz="1600" b="0" i="1" smtClean="0">
                                      <a:solidFill>
                                        <a:srgbClr val="FF0000"/>
                                      </a:solidFill>
                                      <a:latin typeface="Cambria Math"/>
                                    </a:rPr>
                                    <m:t>𝑉</m:t>
                                  </m:r>
                                </m:e>
                                <m:sub>
                                  <m:r>
                                    <a:rPr lang="en-IN" sz="1600" b="0" i="1" smtClean="0">
                                      <a:solidFill>
                                        <a:srgbClr val="FF0000"/>
                                      </a:solidFill>
                                      <a:latin typeface="Cambria Math"/>
                                    </a:rPr>
                                    <m:t>𝑦</m:t>
                                  </m:r>
                                </m:sub>
                              </m:sSub>
                            </m:num>
                            <m:den>
                              <m:sSub>
                                <m:sSubPr>
                                  <m:ctrlPr>
                                    <a:rPr lang="en-IN" sz="1600" b="0" i="1" smtClean="0">
                                      <a:solidFill>
                                        <a:srgbClr val="FF0000"/>
                                      </a:solidFill>
                                      <a:latin typeface="Cambria Math" panose="02040503050406030204" pitchFamily="18" charset="0"/>
                                    </a:rPr>
                                  </m:ctrlPr>
                                </m:sSubPr>
                                <m:e>
                                  <m:r>
                                    <a:rPr lang="en-IN" sz="1600" b="0" i="1" smtClean="0">
                                      <a:solidFill>
                                        <a:srgbClr val="FF0000"/>
                                      </a:solidFill>
                                      <a:latin typeface="Cambria Math"/>
                                    </a:rPr>
                                    <m:t>𝑉</m:t>
                                  </m:r>
                                </m:e>
                                <m:sub>
                                  <m:r>
                                    <a:rPr lang="en-IN" sz="1600" b="0" i="1" smtClean="0">
                                      <a:solidFill>
                                        <a:srgbClr val="FF0000"/>
                                      </a:solidFill>
                                      <a:latin typeface="Cambria Math"/>
                                    </a:rPr>
                                    <m:t>𝑦</m:t>
                                  </m:r>
                                </m:sub>
                              </m:sSub>
                              <m:r>
                                <a:rPr lang="en-IN" sz="1600" b="0" i="1" smtClean="0">
                                  <a:solidFill>
                                    <a:srgbClr val="FF0000"/>
                                  </a:solidFill>
                                  <a:latin typeface="Cambria Math"/>
                                </a:rPr>
                                <m:t>−</m:t>
                              </m:r>
                              <m:f>
                                <m:fPr>
                                  <m:ctrlPr>
                                    <a:rPr lang="en-IN" sz="1600" b="0" i="1" smtClean="0">
                                      <a:solidFill>
                                        <a:srgbClr val="FF0000"/>
                                      </a:solidFill>
                                      <a:latin typeface="Cambria Math" panose="02040503050406030204" pitchFamily="18" charset="0"/>
                                    </a:rPr>
                                  </m:ctrlPr>
                                </m:fPr>
                                <m:num>
                                  <m:r>
                                    <a:rPr lang="en-IN" sz="1600" b="0" i="1" smtClean="0">
                                      <a:solidFill>
                                        <a:srgbClr val="FF0000"/>
                                      </a:solidFill>
                                      <a:latin typeface="Cambria Math"/>
                                    </a:rPr>
                                    <m:t>𝜔</m:t>
                                  </m:r>
                                </m:num>
                                <m:den>
                                  <m:sSub>
                                    <m:sSubPr>
                                      <m:ctrlPr>
                                        <a:rPr lang="en-IN" sz="1600" b="0" i="1" smtClean="0">
                                          <a:solidFill>
                                            <a:srgbClr val="FF0000"/>
                                          </a:solidFill>
                                          <a:latin typeface="Cambria Math" panose="02040503050406030204" pitchFamily="18" charset="0"/>
                                        </a:rPr>
                                      </m:ctrlPr>
                                    </m:sSubPr>
                                    <m:e>
                                      <m:r>
                                        <a:rPr lang="en-IN" sz="1600" b="0" i="1" smtClean="0">
                                          <a:solidFill>
                                            <a:srgbClr val="FF0000"/>
                                          </a:solidFill>
                                          <a:latin typeface="Cambria Math"/>
                                        </a:rPr>
                                        <m:t>𝑘</m:t>
                                      </m:r>
                                    </m:e>
                                    <m:sub>
                                      <m:r>
                                        <a:rPr lang="en-IN" sz="1600" b="0" i="1" smtClean="0">
                                          <a:solidFill>
                                            <a:srgbClr val="FF0000"/>
                                          </a:solidFill>
                                          <a:latin typeface="Cambria Math"/>
                                        </a:rPr>
                                        <m:t>𝑦</m:t>
                                      </m:r>
                                    </m:sub>
                                  </m:sSub>
                                </m:den>
                              </m:f>
                            </m:den>
                          </m:f>
                          <m:func>
                            <m:funcPr>
                              <m:ctrlPr>
                                <a:rPr lang="en-IN" sz="1600" b="0" i="1" smtClean="0">
                                  <a:solidFill>
                                    <a:srgbClr val="FF0000"/>
                                  </a:solidFill>
                                  <a:latin typeface="Cambria Math" panose="02040503050406030204" pitchFamily="18" charset="0"/>
                                </a:rPr>
                              </m:ctrlPr>
                            </m:funcPr>
                            <m:fName>
                              <m:r>
                                <m:rPr>
                                  <m:sty m:val="p"/>
                                </m:rPr>
                                <a:rPr lang="en-IN" sz="1600" b="0" i="0" smtClean="0">
                                  <a:solidFill>
                                    <a:srgbClr val="FF0000"/>
                                  </a:solidFill>
                                  <a:latin typeface="Cambria Math"/>
                                </a:rPr>
                                <m:t>exp</m:t>
                              </m:r>
                            </m:fName>
                            <m:e>
                              <m:d>
                                <m:dPr>
                                  <m:ctrlPr>
                                    <a:rPr lang="en-IN" sz="1600" b="0" i="1" smtClean="0">
                                      <a:solidFill>
                                        <a:srgbClr val="FF0000"/>
                                      </a:solidFill>
                                      <a:latin typeface="Cambria Math" panose="02040503050406030204" pitchFamily="18" charset="0"/>
                                    </a:rPr>
                                  </m:ctrlPr>
                                </m:dPr>
                                <m:e>
                                  <m:r>
                                    <a:rPr lang="en-IN" sz="1600" b="0" i="1" smtClean="0">
                                      <a:solidFill>
                                        <a:srgbClr val="FF0000"/>
                                      </a:solidFill>
                                      <a:latin typeface="Cambria Math"/>
                                    </a:rPr>
                                    <m:t>−</m:t>
                                  </m:r>
                                  <m:f>
                                    <m:fPr>
                                      <m:ctrlPr>
                                        <a:rPr lang="en-IN" sz="1600" b="0" i="1" smtClean="0">
                                          <a:solidFill>
                                            <a:srgbClr val="FF0000"/>
                                          </a:solidFill>
                                          <a:latin typeface="Cambria Math" panose="02040503050406030204" pitchFamily="18" charset="0"/>
                                        </a:rPr>
                                      </m:ctrlPr>
                                    </m:fPr>
                                    <m:num>
                                      <m:sSubSup>
                                        <m:sSubSupPr>
                                          <m:ctrlPr>
                                            <a:rPr lang="en-IN" sz="1600" b="0" i="1" smtClean="0">
                                              <a:solidFill>
                                                <a:srgbClr val="FF0000"/>
                                              </a:solidFill>
                                              <a:latin typeface="Cambria Math" panose="02040503050406030204" pitchFamily="18" charset="0"/>
                                            </a:rPr>
                                          </m:ctrlPr>
                                        </m:sSubSupPr>
                                        <m:e>
                                          <m:r>
                                            <a:rPr lang="en-IN" sz="1600" b="0" i="1" smtClean="0">
                                              <a:solidFill>
                                                <a:srgbClr val="FF0000"/>
                                              </a:solidFill>
                                              <a:latin typeface="Cambria Math"/>
                                            </a:rPr>
                                            <m:t>𝑉</m:t>
                                          </m:r>
                                        </m:e>
                                        <m:sub>
                                          <m:r>
                                            <a:rPr lang="en-IN" sz="1600" b="0" i="1" smtClean="0">
                                              <a:solidFill>
                                                <a:srgbClr val="FF0000"/>
                                              </a:solidFill>
                                              <a:latin typeface="Cambria Math"/>
                                            </a:rPr>
                                            <m:t>𝑦</m:t>
                                          </m:r>
                                        </m:sub>
                                        <m:sup>
                                          <m:r>
                                            <a:rPr lang="en-IN" sz="1600" b="0" i="1" smtClean="0">
                                              <a:solidFill>
                                                <a:srgbClr val="FF0000"/>
                                              </a:solidFill>
                                              <a:latin typeface="Cambria Math"/>
                                            </a:rPr>
                                            <m:t>2</m:t>
                                          </m:r>
                                        </m:sup>
                                      </m:sSubSup>
                                    </m:num>
                                    <m:den>
                                      <m:sSubSup>
                                        <m:sSubSupPr>
                                          <m:ctrlPr>
                                            <a:rPr lang="en-IN" sz="1600" b="0" i="1" smtClean="0">
                                              <a:solidFill>
                                                <a:srgbClr val="FF0000"/>
                                              </a:solidFill>
                                              <a:latin typeface="Cambria Math" panose="02040503050406030204" pitchFamily="18" charset="0"/>
                                            </a:rPr>
                                          </m:ctrlPr>
                                        </m:sSubSupPr>
                                        <m:e>
                                          <m:r>
                                            <a:rPr lang="en-IN" sz="1600" b="0" i="1" smtClean="0">
                                              <a:solidFill>
                                                <a:srgbClr val="FF0000"/>
                                              </a:solidFill>
                                              <a:latin typeface="Cambria Math"/>
                                            </a:rPr>
                                            <m:t>𝑉</m:t>
                                          </m:r>
                                        </m:e>
                                        <m:sub>
                                          <m:r>
                                            <a:rPr lang="en-IN" sz="1600" b="0" i="1" smtClean="0">
                                              <a:solidFill>
                                                <a:srgbClr val="FF0000"/>
                                              </a:solidFill>
                                              <a:latin typeface="Cambria Math"/>
                                            </a:rPr>
                                            <m:t>𝑡h𝑖</m:t>
                                          </m:r>
                                        </m:sub>
                                        <m:sup>
                                          <m:r>
                                            <a:rPr lang="en-IN" sz="1600" b="0" i="1" smtClean="0">
                                              <a:solidFill>
                                                <a:srgbClr val="FF0000"/>
                                              </a:solidFill>
                                              <a:latin typeface="Cambria Math"/>
                                            </a:rPr>
                                            <m:t>2</m:t>
                                          </m:r>
                                        </m:sup>
                                      </m:sSubSup>
                                    </m:den>
                                  </m:f>
                                </m:e>
                              </m:d>
                            </m:e>
                          </m:func>
                          <m:r>
                            <a:rPr lang="en-IN" sz="1600" b="0" i="1" smtClean="0">
                              <a:solidFill>
                                <a:srgbClr val="FF0000"/>
                              </a:solidFill>
                              <a:latin typeface="Cambria Math"/>
                            </a:rPr>
                            <m:t>…………….(4)</m:t>
                          </m:r>
                        </m:e>
                      </m:nary>
                    </m:oMath>
                  </m:oMathPara>
                </a14:m>
                <a:endParaRPr lang="en-IN" sz="1600" dirty="0">
                  <a:latin typeface="Times New Roman" pitchFamily="18" charset="0"/>
                  <a:cs typeface="Times New Roman" pitchFamily="18"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6200" y="1149000"/>
                <a:ext cx="9000000" cy="5709000"/>
              </a:xfrm>
              <a:blipFill>
                <a:blip r:embed="rId2"/>
                <a:stretch>
                  <a:fillRect l="-407" r="-16531"/>
                </a:stretch>
              </a:blipFill>
              <a:ln>
                <a:noFill/>
              </a:ln>
            </p:spPr>
            <p:txBody>
              <a:bodyPr/>
              <a:lstStyle/>
              <a:p>
                <a:r>
                  <a:rPr lang="en-IN">
                    <a:noFill/>
                  </a:rPr>
                  <a:t> </a:t>
                </a:r>
              </a:p>
            </p:txBody>
          </p:sp>
        </mc:Fallback>
      </mc:AlternateContent>
      <p:sp>
        <p:nvSpPr>
          <p:cNvPr id="6" name="Rectangle 2">
            <a:extLst>
              <a:ext uri="{FF2B5EF4-FFF2-40B4-BE49-F238E27FC236}">
                <a16:creationId xmlns:a16="http://schemas.microsoft.com/office/drawing/2014/main" id="{686E74ED-1CA1-45CD-9BCE-865724A3160E}"/>
              </a:ext>
            </a:extLst>
          </p:cNvPr>
          <p:cNvSpPr>
            <a:spLocks noChangeArrowheads="1"/>
          </p:cNvSpPr>
          <p:nvPr/>
        </p:nvSpPr>
        <p:spPr bwMode="auto">
          <a:xfrm>
            <a:off x="0" y="0"/>
            <a:ext cx="9144000" cy="733425"/>
          </a:xfrm>
          <a:prstGeom prst="rect">
            <a:avLst/>
          </a:prstGeom>
          <a:gradFill rotWithShape="1">
            <a:gsLst>
              <a:gs pos="0">
                <a:srgbClr val="99CCFF"/>
              </a:gs>
              <a:gs pos="50000">
                <a:schemeClr val="bg1"/>
              </a:gs>
              <a:gs pos="100000">
                <a:srgbClr val="99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571500" lvl="1" indent="-571500" algn="ctr">
              <a:buFont typeface="+mj-lt"/>
              <a:buAutoNum type="romanUcPeriod"/>
            </a:pPr>
            <a:r>
              <a:rPr lang="en-IN" sz="3200" b="1" dirty="0">
                <a:latin typeface="Times New Roman" pitchFamily="18" charset="0"/>
                <a:cs typeface="Times New Roman" pitchFamily="18" charset="0"/>
              </a:rPr>
              <a:t>Study of electrostatic particle flux</a:t>
            </a:r>
            <a:endParaRPr lang="en-IN" sz="3200" b="1" dirty="0"/>
          </a:p>
        </p:txBody>
      </p:sp>
      <p:sp>
        <p:nvSpPr>
          <p:cNvPr id="7" name="TextBox 6">
            <a:extLst>
              <a:ext uri="{FF2B5EF4-FFF2-40B4-BE49-F238E27FC236}">
                <a16:creationId xmlns:a16="http://schemas.microsoft.com/office/drawing/2014/main" id="{55D6800E-AD16-4313-8429-06AF30C81117}"/>
              </a:ext>
            </a:extLst>
          </p:cNvPr>
          <p:cNvSpPr txBox="1"/>
          <p:nvPr/>
        </p:nvSpPr>
        <p:spPr>
          <a:xfrm>
            <a:off x="175542" y="914400"/>
            <a:ext cx="8511258" cy="461665"/>
          </a:xfrm>
          <a:prstGeom prst="rect">
            <a:avLst/>
          </a:prstGeom>
          <a:noFill/>
        </p:spPr>
        <p:txBody>
          <a:bodyPr wrap="square" rtlCol="0">
            <a:spAutoFit/>
          </a:bodyPr>
          <a:lstStyle/>
          <a:p>
            <a:pPr marL="285750" indent="-285750">
              <a:buFont typeface="Wingdings" pitchFamily="2" charset="2"/>
              <a:buChar char="q"/>
            </a:pPr>
            <a:r>
              <a:rPr lang="en-IN" sz="2400" dirty="0">
                <a:solidFill>
                  <a:srgbClr val="FF0000"/>
                </a:solidFill>
                <a:latin typeface="Times New Roman" pitchFamily="18" charset="0"/>
                <a:cs typeface="Times New Roman" pitchFamily="18" charset="0"/>
              </a:rPr>
              <a:t> Recalculation of ion response on ETG mode</a:t>
            </a:r>
          </a:p>
        </p:txBody>
      </p:sp>
      <p:pic>
        <p:nvPicPr>
          <p:cNvPr id="8" name="Picture 7">
            <a:extLst>
              <a:ext uri="{FF2B5EF4-FFF2-40B4-BE49-F238E27FC236}">
                <a16:creationId xmlns:a16="http://schemas.microsoft.com/office/drawing/2014/main" id="{CBEF2286-BEB4-4103-877B-09227458F7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838200" cy="752285"/>
          </a:xfrm>
          <a:prstGeom prst="rect">
            <a:avLst/>
          </a:prstGeom>
        </p:spPr>
      </p:pic>
      <p:sp>
        <p:nvSpPr>
          <p:cNvPr id="4" name="Slide Number Placeholder 3">
            <a:extLst>
              <a:ext uri="{FF2B5EF4-FFF2-40B4-BE49-F238E27FC236}">
                <a16:creationId xmlns:a16="http://schemas.microsoft.com/office/drawing/2014/main" id="{26466D8D-7EE4-42F4-B294-ECBEDFD75BA0}"/>
              </a:ext>
            </a:extLst>
          </p:cNvPr>
          <p:cNvSpPr>
            <a:spLocks noGrp="1"/>
          </p:cNvSpPr>
          <p:nvPr>
            <p:ph type="sldNum" sz="quarter" idx="12"/>
          </p:nvPr>
        </p:nvSpPr>
        <p:spPr/>
        <p:txBody>
          <a:bodyPr/>
          <a:lstStyle/>
          <a:p>
            <a:fld id="{B6F15528-21DE-4FAA-801E-634DDDAF4B2B}" type="slidenum">
              <a:rPr lang="en-US" smtClean="0"/>
              <a:pPr/>
              <a:t>31</a:t>
            </a:fld>
            <a:endParaRPr lang="en-US"/>
          </a:p>
        </p:txBody>
      </p:sp>
    </p:spTree>
    <p:extLst>
      <p:ext uri="{BB962C8B-B14F-4D97-AF65-F5344CB8AC3E}">
        <p14:creationId xmlns:p14="http://schemas.microsoft.com/office/powerpoint/2010/main" val="9203219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Content Placeholder 2"/>
              <p:cNvSpPr>
                <a:spLocks noGrp="1"/>
              </p:cNvSpPr>
              <p:nvPr>
                <p:ph idx="1"/>
              </p:nvPr>
            </p:nvSpPr>
            <p:spPr>
              <a:xfrm>
                <a:off x="152400" y="762000"/>
                <a:ext cx="8763000" cy="6019800"/>
              </a:xfrm>
              <a:ln>
                <a:noFill/>
              </a:ln>
            </p:spPr>
            <p:style>
              <a:lnRef idx="2">
                <a:schemeClr val="accent5"/>
              </a:lnRef>
              <a:fillRef idx="1001">
                <a:schemeClr val="lt1"/>
              </a:fillRef>
              <a:effectRef idx="0">
                <a:schemeClr val="accent5"/>
              </a:effectRef>
              <a:fontRef idx="minor">
                <a:schemeClr val="dk1"/>
              </a:fontRef>
            </p:style>
            <p:txBody>
              <a:bodyPr>
                <a:noAutofit/>
              </a:bodyPr>
              <a:lstStyle/>
              <a:p>
                <a:pPr marL="0" indent="0">
                  <a:buNone/>
                </a:pPr>
                <a:r>
                  <a:rPr lang="en-IN" sz="1700" dirty="0">
                    <a:latin typeface="Times New Roman" pitchFamily="18" charset="0"/>
                    <a:cs typeface="Times New Roman" pitchFamily="18" charset="0"/>
                  </a:rPr>
                  <a:t>Re-writing equation (4)</a:t>
                </a:r>
              </a:p>
              <a:p>
                <a:pPr marL="0" indent="0">
                  <a:buNone/>
                </a:pPr>
                <a14:m>
                  <m:oMathPara xmlns:m="http://schemas.openxmlformats.org/officeDocument/2006/math">
                    <m:oMathParaPr>
                      <m:jc m:val="centerGroup"/>
                    </m:oMathParaPr>
                    <m:oMath xmlns:m="http://schemas.openxmlformats.org/officeDocument/2006/math">
                      <m:sSub>
                        <m:sSubPr>
                          <m:ctrlPr>
                            <a:rPr lang="en-IN" sz="1700" b="0" i="1" dirty="0" smtClean="0">
                              <a:latin typeface="Cambria Math" panose="02040503050406030204" pitchFamily="18" charset="0"/>
                            </a:rPr>
                          </m:ctrlPr>
                        </m:sSubPr>
                        <m:e>
                          <m:acc>
                            <m:accPr>
                              <m:chr m:val="̃"/>
                              <m:ctrlPr>
                                <a:rPr lang="en-IN" sz="1700" b="0" i="1" smtClean="0">
                                  <a:latin typeface="Cambria Math" panose="02040503050406030204" pitchFamily="18" charset="0"/>
                                </a:rPr>
                              </m:ctrlPr>
                            </m:accPr>
                            <m:e>
                              <m:r>
                                <a:rPr lang="en-IN" sz="1700" b="0" i="1" smtClean="0">
                                  <a:latin typeface="Cambria Math"/>
                                </a:rPr>
                                <m:t>𝑛</m:t>
                              </m:r>
                            </m:e>
                          </m:acc>
                        </m:e>
                        <m:sub>
                          <m:r>
                            <a:rPr lang="en-IN" sz="1700" b="0" i="1" dirty="0" smtClean="0">
                              <a:latin typeface="Cambria Math"/>
                            </a:rPr>
                            <m:t>𝑖</m:t>
                          </m:r>
                        </m:sub>
                      </m:sSub>
                      <m:r>
                        <a:rPr lang="en-IN" sz="1700" b="0" i="1" smtClean="0">
                          <a:latin typeface="Cambria Math"/>
                        </a:rPr>
                        <m:t>=−</m:t>
                      </m:r>
                      <m:f>
                        <m:fPr>
                          <m:ctrlPr>
                            <a:rPr lang="en-IN" sz="1700" b="0" i="1" smtClean="0">
                              <a:latin typeface="Cambria Math" panose="02040503050406030204" pitchFamily="18" charset="0"/>
                            </a:rPr>
                          </m:ctrlPr>
                        </m:fPr>
                        <m:num>
                          <m:sSub>
                            <m:sSubPr>
                              <m:ctrlPr>
                                <a:rPr lang="en-IN" sz="1700" b="0" i="1" smtClean="0">
                                  <a:latin typeface="Cambria Math" panose="02040503050406030204" pitchFamily="18" charset="0"/>
                                </a:rPr>
                              </m:ctrlPr>
                            </m:sSubPr>
                            <m:e>
                              <m:r>
                                <a:rPr lang="en-IN" sz="1700" b="0" i="1" smtClean="0">
                                  <a:latin typeface="Cambria Math"/>
                                </a:rPr>
                                <m:t>𝜏</m:t>
                              </m:r>
                            </m:e>
                            <m:sub>
                              <m:r>
                                <a:rPr lang="en-IN" sz="1700" b="0" i="1" smtClean="0">
                                  <a:latin typeface="Cambria Math"/>
                                </a:rPr>
                                <m:t>𝑒</m:t>
                              </m:r>
                            </m:sub>
                          </m:sSub>
                          <m:r>
                            <a:rPr lang="en-IN" sz="1700" b="0" i="1" smtClean="0">
                              <a:latin typeface="Cambria Math"/>
                            </a:rPr>
                            <m:t> </m:t>
                          </m:r>
                          <m:acc>
                            <m:accPr>
                              <m:chr m:val="̃"/>
                              <m:ctrlPr>
                                <a:rPr lang="en-IN" sz="1700" b="0" i="1" smtClean="0">
                                  <a:latin typeface="Cambria Math" panose="02040503050406030204" pitchFamily="18" charset="0"/>
                                </a:rPr>
                              </m:ctrlPr>
                            </m:accPr>
                            <m:e>
                              <m:r>
                                <a:rPr lang="en-IN" sz="1700" b="0" i="1" smtClean="0">
                                  <a:latin typeface="Cambria Math"/>
                                </a:rPr>
                                <m:t>𝜙</m:t>
                              </m:r>
                            </m:e>
                          </m:acc>
                        </m:num>
                        <m:den>
                          <m:sSup>
                            <m:sSupPr>
                              <m:ctrlPr>
                                <a:rPr lang="en-IN" sz="1700" b="0" i="1" smtClean="0">
                                  <a:latin typeface="Cambria Math" panose="02040503050406030204" pitchFamily="18" charset="0"/>
                                </a:rPr>
                              </m:ctrlPr>
                            </m:sSupPr>
                            <m:e>
                              <m:r>
                                <a:rPr lang="en-IN" sz="1700" b="0" i="1" smtClean="0">
                                  <a:latin typeface="Cambria Math"/>
                                </a:rPr>
                                <m:t>𝜋</m:t>
                              </m:r>
                            </m:e>
                            <m:sup>
                              <m:f>
                                <m:fPr>
                                  <m:ctrlPr>
                                    <a:rPr lang="en-IN" sz="1700" b="0" i="1" smtClean="0">
                                      <a:latin typeface="Cambria Math" panose="02040503050406030204" pitchFamily="18" charset="0"/>
                                    </a:rPr>
                                  </m:ctrlPr>
                                </m:fPr>
                                <m:num>
                                  <m:r>
                                    <a:rPr lang="en-IN" sz="1700" b="0" i="1" smtClean="0">
                                      <a:latin typeface="Cambria Math"/>
                                    </a:rPr>
                                    <m:t>1</m:t>
                                  </m:r>
                                </m:num>
                                <m:den>
                                  <m:r>
                                    <a:rPr lang="en-IN" sz="1700" b="0" i="1" smtClean="0">
                                      <a:latin typeface="Cambria Math"/>
                                    </a:rPr>
                                    <m:t>2</m:t>
                                  </m:r>
                                </m:den>
                              </m:f>
                            </m:sup>
                          </m:sSup>
                          <m:r>
                            <a:rPr lang="en-IN" sz="1700" b="0" i="1" smtClean="0">
                              <a:latin typeface="Cambria Math"/>
                            </a:rPr>
                            <m:t> </m:t>
                          </m:r>
                        </m:den>
                      </m:f>
                      <m:nary>
                        <m:naryPr>
                          <m:limLoc m:val="undOvr"/>
                          <m:subHide m:val="on"/>
                          <m:supHide m:val="on"/>
                          <m:ctrlPr>
                            <a:rPr lang="en-IN" sz="1700" b="0" i="1" smtClean="0">
                              <a:latin typeface="Cambria Math" panose="02040503050406030204" pitchFamily="18" charset="0"/>
                            </a:rPr>
                          </m:ctrlPr>
                        </m:naryPr>
                        <m:sub/>
                        <m:sup/>
                        <m:e>
                          <m:r>
                            <a:rPr lang="en-IN" sz="1700" b="0" i="1" smtClean="0">
                              <a:latin typeface="Cambria Math"/>
                            </a:rPr>
                            <m:t>𝑑</m:t>
                          </m:r>
                          <m:r>
                            <a:rPr lang="en-IN" sz="1700" b="0" i="1" smtClean="0">
                              <a:latin typeface="Cambria Math"/>
                            </a:rPr>
                            <m:t>𝜉</m:t>
                          </m:r>
                          <m:r>
                            <a:rPr lang="en-IN" sz="1700" b="0" i="1" smtClean="0">
                              <a:latin typeface="Cambria Math"/>
                            </a:rPr>
                            <m:t> </m:t>
                          </m:r>
                          <m:f>
                            <m:fPr>
                              <m:ctrlPr>
                                <a:rPr lang="en-IN" sz="1700" b="0" i="1" smtClean="0">
                                  <a:latin typeface="Cambria Math" panose="02040503050406030204" pitchFamily="18" charset="0"/>
                                </a:rPr>
                              </m:ctrlPr>
                            </m:fPr>
                            <m:num>
                              <m:r>
                                <a:rPr lang="en-IN" sz="1700" b="0" i="1" smtClean="0">
                                  <a:latin typeface="Cambria Math"/>
                                  <a:ea typeface="Cambria Math"/>
                                </a:rPr>
                                <m:t>𝜉</m:t>
                              </m:r>
                            </m:num>
                            <m:den>
                              <m:r>
                                <a:rPr lang="en-IN" sz="1700" b="0" i="1" smtClean="0">
                                  <a:latin typeface="Cambria Math"/>
                                  <a:ea typeface="Cambria Math"/>
                                </a:rPr>
                                <m:t>𝜉</m:t>
                              </m:r>
                              <m:r>
                                <a:rPr lang="en-IN" sz="1700" b="0" i="1" smtClean="0">
                                  <a:latin typeface="Cambria Math"/>
                                </a:rPr>
                                <m:t>−</m:t>
                              </m:r>
                              <m:acc>
                                <m:accPr>
                                  <m:chr m:val="̂"/>
                                  <m:ctrlPr>
                                    <a:rPr lang="en-IN" sz="1700" b="0" i="1" smtClean="0">
                                      <a:latin typeface="Cambria Math" panose="02040503050406030204" pitchFamily="18" charset="0"/>
                                    </a:rPr>
                                  </m:ctrlPr>
                                </m:accPr>
                                <m:e>
                                  <m:r>
                                    <a:rPr lang="en-IN" sz="1700" b="0" i="1" smtClean="0">
                                      <a:latin typeface="Cambria Math"/>
                                    </a:rPr>
                                    <m:t>𝜔</m:t>
                                  </m:r>
                                </m:e>
                              </m:acc>
                            </m:den>
                          </m:f>
                          <m:func>
                            <m:funcPr>
                              <m:ctrlPr>
                                <a:rPr lang="en-IN" sz="1700" b="0" i="1" smtClean="0">
                                  <a:latin typeface="Cambria Math" panose="02040503050406030204" pitchFamily="18" charset="0"/>
                                </a:rPr>
                              </m:ctrlPr>
                            </m:funcPr>
                            <m:fName>
                              <m:r>
                                <m:rPr>
                                  <m:sty m:val="p"/>
                                </m:rPr>
                                <a:rPr lang="en-IN" sz="1700" b="0" i="0" smtClean="0">
                                  <a:latin typeface="Cambria Math"/>
                                </a:rPr>
                                <m:t>exp</m:t>
                              </m:r>
                            </m:fName>
                            <m:e>
                              <m:d>
                                <m:dPr>
                                  <m:ctrlPr>
                                    <a:rPr lang="en-IN" sz="1700" b="0" i="1" smtClean="0">
                                      <a:latin typeface="Cambria Math" panose="02040503050406030204" pitchFamily="18" charset="0"/>
                                    </a:rPr>
                                  </m:ctrlPr>
                                </m:dPr>
                                <m:e>
                                  <m:r>
                                    <a:rPr lang="en-IN" sz="1700" b="0" i="1" smtClean="0">
                                      <a:latin typeface="Cambria Math"/>
                                    </a:rPr>
                                    <m:t>−</m:t>
                                  </m:r>
                                  <m:sSup>
                                    <m:sSupPr>
                                      <m:ctrlPr>
                                        <a:rPr lang="en-IN" sz="1700" b="0" i="1" smtClean="0">
                                          <a:latin typeface="Cambria Math" panose="02040503050406030204" pitchFamily="18" charset="0"/>
                                        </a:rPr>
                                      </m:ctrlPr>
                                    </m:sSupPr>
                                    <m:e>
                                      <m:r>
                                        <a:rPr lang="en-IN" sz="1700" b="0" i="1" smtClean="0">
                                          <a:latin typeface="Cambria Math"/>
                                        </a:rPr>
                                        <m:t>𝜉</m:t>
                                      </m:r>
                                    </m:e>
                                    <m:sup>
                                      <m:r>
                                        <a:rPr lang="en-IN" sz="1700" b="0" i="1" smtClean="0">
                                          <a:latin typeface="Cambria Math"/>
                                        </a:rPr>
                                        <m:t>2</m:t>
                                      </m:r>
                                    </m:sup>
                                  </m:sSup>
                                </m:e>
                              </m:d>
                            </m:e>
                          </m:func>
                          <m:r>
                            <a:rPr lang="en-IN" sz="1700" b="0" i="1" smtClean="0">
                              <a:latin typeface="Cambria Math"/>
                            </a:rPr>
                            <m:t>…………….(5)</m:t>
                          </m:r>
                        </m:e>
                      </m:nary>
                    </m:oMath>
                  </m:oMathPara>
                </a14:m>
                <a:endParaRPr lang="en-IN" sz="1700" dirty="0">
                  <a:latin typeface="Times New Roman" pitchFamily="18" charset="0"/>
                  <a:cs typeface="Times New Roman" pitchFamily="18" charset="0"/>
                </a:endParaRPr>
              </a:p>
              <a:p>
                <a:pPr marL="0" indent="0">
                  <a:buNone/>
                </a:pPr>
                <a:r>
                  <a:rPr lang="en-IN" sz="1700" dirty="0">
                    <a:latin typeface="Times New Roman" pitchFamily="18" charset="0"/>
                    <a:cs typeface="Times New Roman" pitchFamily="18" charset="0"/>
                  </a:rPr>
                  <a:t>Where </a:t>
                </a:r>
                <a14:m>
                  <m:oMath xmlns:m="http://schemas.openxmlformats.org/officeDocument/2006/math">
                    <m:r>
                      <a:rPr lang="en-IN" sz="1700" b="0" i="1" smtClean="0">
                        <a:latin typeface="Cambria Math"/>
                      </a:rPr>
                      <m:t>𝜉</m:t>
                    </m:r>
                    <m:r>
                      <a:rPr lang="en-IN" sz="1700" b="0" i="1" smtClean="0">
                        <a:latin typeface="Cambria Math"/>
                      </a:rPr>
                      <m:t>=</m:t>
                    </m:r>
                    <m:sSub>
                      <m:sSubPr>
                        <m:ctrlPr>
                          <a:rPr lang="en-IN" sz="1700" b="0" i="1" smtClean="0">
                            <a:latin typeface="Cambria Math" panose="02040503050406030204" pitchFamily="18" charset="0"/>
                          </a:rPr>
                        </m:ctrlPr>
                      </m:sSubPr>
                      <m:e>
                        <m:r>
                          <a:rPr lang="en-IN" sz="1700" b="0" i="1" smtClean="0">
                            <a:latin typeface="Cambria Math"/>
                          </a:rPr>
                          <m:t>𝑉</m:t>
                        </m:r>
                      </m:e>
                      <m:sub>
                        <m:r>
                          <a:rPr lang="en-IN" sz="1700" b="0" i="1" smtClean="0">
                            <a:latin typeface="Cambria Math"/>
                          </a:rPr>
                          <m:t>𝑦</m:t>
                        </m:r>
                      </m:sub>
                    </m:sSub>
                    <m:r>
                      <a:rPr lang="en-IN" sz="1700" b="0" i="1" smtClean="0">
                        <a:latin typeface="Cambria Math"/>
                      </a:rPr>
                      <m:t>/</m:t>
                    </m:r>
                    <m:sSub>
                      <m:sSubPr>
                        <m:ctrlPr>
                          <a:rPr lang="en-IN" sz="1700" b="0" i="1" smtClean="0">
                            <a:latin typeface="Cambria Math" panose="02040503050406030204" pitchFamily="18" charset="0"/>
                          </a:rPr>
                        </m:ctrlPr>
                      </m:sSubPr>
                      <m:e>
                        <m:r>
                          <a:rPr lang="en-IN" sz="1700" b="0" i="1" smtClean="0">
                            <a:latin typeface="Cambria Math"/>
                          </a:rPr>
                          <m:t>𝑉</m:t>
                        </m:r>
                      </m:e>
                      <m:sub>
                        <m:r>
                          <a:rPr lang="en-IN" sz="1700" b="0" i="1" smtClean="0">
                            <a:latin typeface="Cambria Math"/>
                          </a:rPr>
                          <m:t>𝑡h𝑖</m:t>
                        </m:r>
                      </m:sub>
                    </m:sSub>
                  </m:oMath>
                </a14:m>
                <a:r>
                  <a:rPr lang="en-IN" sz="1700" dirty="0">
                    <a:latin typeface="Times New Roman" pitchFamily="18" charset="0"/>
                    <a:cs typeface="Times New Roman" pitchFamily="18" charset="0"/>
                  </a:rPr>
                  <a:t> and </a:t>
                </a:r>
                <a14:m>
                  <m:oMath xmlns:m="http://schemas.openxmlformats.org/officeDocument/2006/math">
                    <m:acc>
                      <m:accPr>
                        <m:chr m:val="̂"/>
                        <m:ctrlPr>
                          <a:rPr lang="en-IN" sz="1700" i="1" smtClean="0">
                            <a:latin typeface="Cambria Math" panose="02040503050406030204" pitchFamily="18" charset="0"/>
                          </a:rPr>
                        </m:ctrlPr>
                      </m:accPr>
                      <m:e>
                        <m:r>
                          <a:rPr lang="en-IN" sz="1700" b="0" i="1" smtClean="0">
                            <a:latin typeface="Cambria Math"/>
                          </a:rPr>
                          <m:t>𝜔</m:t>
                        </m:r>
                      </m:e>
                    </m:acc>
                    <m:r>
                      <a:rPr lang="en-IN" sz="1700" b="0" i="1" smtClean="0">
                        <a:latin typeface="Cambria Math"/>
                      </a:rPr>
                      <m:t>=</m:t>
                    </m:r>
                    <m:f>
                      <m:fPr>
                        <m:ctrlPr>
                          <a:rPr lang="en-IN" sz="1700" b="0" i="1" smtClean="0">
                            <a:latin typeface="Cambria Math" panose="02040503050406030204" pitchFamily="18" charset="0"/>
                          </a:rPr>
                        </m:ctrlPr>
                      </m:fPr>
                      <m:num>
                        <m:r>
                          <a:rPr lang="en-IN" sz="1700" b="0" i="1" smtClean="0">
                            <a:latin typeface="Cambria Math"/>
                          </a:rPr>
                          <m:t>𝜔</m:t>
                        </m:r>
                      </m:num>
                      <m:den>
                        <m:sSub>
                          <m:sSubPr>
                            <m:ctrlPr>
                              <a:rPr lang="en-IN" sz="1700" b="0" i="1" smtClean="0">
                                <a:latin typeface="Cambria Math" panose="02040503050406030204" pitchFamily="18" charset="0"/>
                              </a:rPr>
                            </m:ctrlPr>
                          </m:sSubPr>
                          <m:e>
                            <m:r>
                              <a:rPr lang="en-IN" sz="1700" b="0" i="1" smtClean="0">
                                <a:latin typeface="Cambria Math"/>
                              </a:rPr>
                              <m:t>𝑘</m:t>
                            </m:r>
                          </m:e>
                          <m:sub>
                            <m:r>
                              <a:rPr lang="en-IN" sz="1700" b="0" i="1" smtClean="0">
                                <a:latin typeface="Cambria Math"/>
                              </a:rPr>
                              <m:t>𝑦</m:t>
                            </m:r>
                          </m:sub>
                        </m:sSub>
                        <m:sSub>
                          <m:sSubPr>
                            <m:ctrlPr>
                              <a:rPr lang="en-IN" sz="1700" b="0" i="1" smtClean="0">
                                <a:latin typeface="Cambria Math" panose="02040503050406030204" pitchFamily="18" charset="0"/>
                              </a:rPr>
                            </m:ctrlPr>
                          </m:sSubPr>
                          <m:e>
                            <m:r>
                              <a:rPr lang="en-IN" sz="1700" b="0" i="1" smtClean="0">
                                <a:latin typeface="Cambria Math"/>
                              </a:rPr>
                              <m:t>𝑉</m:t>
                            </m:r>
                          </m:e>
                          <m:sub>
                            <m:r>
                              <a:rPr lang="en-IN" sz="1700" b="0" i="1" smtClean="0">
                                <a:latin typeface="Cambria Math"/>
                              </a:rPr>
                              <m:t>𝑡h𝑖</m:t>
                            </m:r>
                          </m:sub>
                        </m:sSub>
                      </m:den>
                    </m:f>
                    <m:r>
                      <a:rPr lang="en-IN" sz="1700" b="0" i="0" smtClean="0">
                        <a:latin typeface="Cambria Math"/>
                      </a:rPr>
                      <m:t> </m:t>
                    </m:r>
                  </m:oMath>
                </a14:m>
                <a:endParaRPr lang="en-IN" sz="1700" dirty="0">
                  <a:latin typeface="Times New Roman" pitchFamily="18" charset="0"/>
                  <a:cs typeface="Times New Roman" pitchFamily="18" charset="0"/>
                </a:endParaRPr>
              </a:p>
              <a:p>
                <a:pPr marL="0" indent="0">
                  <a:buNone/>
                </a:pPr>
                <a:r>
                  <a:rPr lang="en-IN" sz="1700" dirty="0">
                    <a:latin typeface="Times New Roman" pitchFamily="18" charset="0"/>
                    <a:cs typeface="Times New Roman" pitchFamily="18" charset="0"/>
                  </a:rPr>
                  <a:t>Simplifying equation (5), we have </a:t>
                </a:r>
                <a14:m>
                  <m:oMath xmlns:m="http://schemas.openxmlformats.org/officeDocument/2006/math">
                    <m:r>
                      <a:rPr lang="en-IN" sz="1700" b="0" i="0" dirty="0" smtClean="0">
                        <a:solidFill>
                          <a:srgbClr val="FF0000"/>
                        </a:solidFill>
                        <a:latin typeface="Cambria Math" panose="02040503050406030204" pitchFamily="18" charset="0"/>
                      </a:rPr>
                      <m:t> </m:t>
                    </m:r>
                    <m:sSub>
                      <m:sSubPr>
                        <m:ctrlPr>
                          <a:rPr lang="en-IN" sz="1700" b="0" i="1" dirty="0" smtClean="0">
                            <a:solidFill>
                              <a:srgbClr val="FF0000"/>
                            </a:solidFill>
                            <a:latin typeface="Cambria Math" panose="02040503050406030204" pitchFamily="18" charset="0"/>
                          </a:rPr>
                        </m:ctrlPr>
                      </m:sSubPr>
                      <m:e>
                        <m:acc>
                          <m:accPr>
                            <m:chr m:val="̃"/>
                            <m:ctrlPr>
                              <a:rPr lang="en-IN" sz="1700" b="0" i="1" smtClean="0">
                                <a:solidFill>
                                  <a:srgbClr val="FF0000"/>
                                </a:solidFill>
                                <a:latin typeface="Cambria Math" panose="02040503050406030204" pitchFamily="18" charset="0"/>
                              </a:rPr>
                            </m:ctrlPr>
                          </m:accPr>
                          <m:e>
                            <m:r>
                              <a:rPr lang="en-IN" sz="1700" b="0" i="1" smtClean="0">
                                <a:solidFill>
                                  <a:srgbClr val="FF0000"/>
                                </a:solidFill>
                                <a:latin typeface="Cambria Math"/>
                              </a:rPr>
                              <m:t>𝑛</m:t>
                            </m:r>
                          </m:e>
                        </m:acc>
                      </m:e>
                      <m:sub>
                        <m:r>
                          <a:rPr lang="en-IN" sz="1700" b="0" i="1" dirty="0" smtClean="0">
                            <a:solidFill>
                              <a:srgbClr val="FF0000"/>
                            </a:solidFill>
                            <a:latin typeface="Cambria Math"/>
                          </a:rPr>
                          <m:t>𝑖</m:t>
                        </m:r>
                      </m:sub>
                    </m:sSub>
                    <m:r>
                      <a:rPr lang="en-IN" sz="1700" b="0" i="1" dirty="0" smtClean="0">
                        <a:solidFill>
                          <a:srgbClr val="FF0000"/>
                        </a:solidFill>
                        <a:latin typeface="Cambria Math"/>
                      </a:rPr>
                      <m:t>=−</m:t>
                    </m:r>
                    <m:sSub>
                      <m:sSubPr>
                        <m:ctrlPr>
                          <a:rPr lang="en-IN" sz="1700" b="0" i="1" dirty="0" smtClean="0">
                            <a:solidFill>
                              <a:srgbClr val="FF0000"/>
                            </a:solidFill>
                            <a:latin typeface="Cambria Math" panose="02040503050406030204" pitchFamily="18" charset="0"/>
                          </a:rPr>
                        </m:ctrlPr>
                      </m:sSubPr>
                      <m:e>
                        <m:r>
                          <a:rPr lang="en-IN" sz="1700" b="0" i="1" dirty="0" smtClean="0">
                            <a:solidFill>
                              <a:srgbClr val="FF0000"/>
                            </a:solidFill>
                            <a:latin typeface="Cambria Math"/>
                          </a:rPr>
                          <m:t>𝜏</m:t>
                        </m:r>
                      </m:e>
                      <m:sub>
                        <m:r>
                          <a:rPr lang="en-IN" sz="1700" b="0" i="1" dirty="0" smtClean="0">
                            <a:solidFill>
                              <a:srgbClr val="FF0000"/>
                            </a:solidFill>
                            <a:latin typeface="Cambria Math"/>
                          </a:rPr>
                          <m:t>𝑒</m:t>
                        </m:r>
                      </m:sub>
                    </m:sSub>
                    <m:acc>
                      <m:accPr>
                        <m:chr m:val="̃"/>
                        <m:ctrlPr>
                          <a:rPr lang="en-IN" sz="1700" b="0" i="1" dirty="0" smtClean="0">
                            <a:solidFill>
                              <a:srgbClr val="FF0000"/>
                            </a:solidFill>
                            <a:latin typeface="Cambria Math" panose="02040503050406030204" pitchFamily="18" charset="0"/>
                          </a:rPr>
                        </m:ctrlPr>
                      </m:accPr>
                      <m:e>
                        <m:r>
                          <a:rPr lang="en-IN" sz="1700" b="0" i="1" dirty="0" smtClean="0">
                            <a:solidFill>
                              <a:srgbClr val="FF0000"/>
                            </a:solidFill>
                            <a:latin typeface="Cambria Math"/>
                          </a:rPr>
                          <m:t>𝜙</m:t>
                        </m:r>
                      </m:e>
                    </m:acc>
                    <m:d>
                      <m:dPr>
                        <m:begChr m:val="["/>
                        <m:endChr m:val="]"/>
                        <m:ctrlPr>
                          <a:rPr lang="en-IN" sz="1700" b="0" i="1" dirty="0" smtClean="0">
                            <a:solidFill>
                              <a:srgbClr val="FF0000"/>
                            </a:solidFill>
                            <a:latin typeface="Cambria Math" panose="02040503050406030204" pitchFamily="18" charset="0"/>
                          </a:rPr>
                        </m:ctrlPr>
                      </m:dPr>
                      <m:e>
                        <m:r>
                          <a:rPr lang="en-IN" sz="1700" b="0" i="1" dirty="0" smtClean="0">
                            <a:solidFill>
                              <a:srgbClr val="FF0000"/>
                            </a:solidFill>
                            <a:latin typeface="Cambria Math"/>
                          </a:rPr>
                          <m:t>1+</m:t>
                        </m:r>
                        <m:acc>
                          <m:accPr>
                            <m:chr m:val="̂"/>
                            <m:ctrlPr>
                              <a:rPr lang="en-IN" sz="1700" b="0" i="1" dirty="0" smtClean="0">
                                <a:solidFill>
                                  <a:srgbClr val="FF0000"/>
                                </a:solidFill>
                                <a:latin typeface="Cambria Math" panose="02040503050406030204" pitchFamily="18" charset="0"/>
                              </a:rPr>
                            </m:ctrlPr>
                          </m:accPr>
                          <m:e>
                            <m:r>
                              <a:rPr lang="en-IN" sz="1700" b="0" i="1" dirty="0" smtClean="0">
                                <a:solidFill>
                                  <a:srgbClr val="FF0000"/>
                                </a:solidFill>
                                <a:latin typeface="Cambria Math"/>
                              </a:rPr>
                              <m:t>𝜔</m:t>
                            </m:r>
                          </m:e>
                        </m:acc>
                        <m:r>
                          <a:rPr lang="en-IN" sz="1700" b="0" i="1" dirty="0" smtClean="0">
                            <a:solidFill>
                              <a:srgbClr val="FF0000"/>
                            </a:solidFill>
                            <a:latin typeface="Cambria Math"/>
                          </a:rPr>
                          <m:t>𝑍</m:t>
                        </m:r>
                        <m:d>
                          <m:dPr>
                            <m:ctrlPr>
                              <a:rPr lang="en-IN" sz="1700" b="0" i="1" dirty="0" smtClean="0">
                                <a:solidFill>
                                  <a:srgbClr val="FF0000"/>
                                </a:solidFill>
                                <a:latin typeface="Cambria Math" panose="02040503050406030204" pitchFamily="18" charset="0"/>
                              </a:rPr>
                            </m:ctrlPr>
                          </m:dPr>
                          <m:e>
                            <m:acc>
                              <m:accPr>
                                <m:chr m:val="̂"/>
                                <m:ctrlPr>
                                  <a:rPr lang="en-IN" sz="1700" b="0" i="1" dirty="0" smtClean="0">
                                    <a:solidFill>
                                      <a:srgbClr val="FF0000"/>
                                    </a:solidFill>
                                    <a:latin typeface="Cambria Math" panose="02040503050406030204" pitchFamily="18" charset="0"/>
                                  </a:rPr>
                                </m:ctrlPr>
                              </m:accPr>
                              <m:e>
                                <m:r>
                                  <a:rPr lang="en-IN" sz="1700" b="0" i="1" dirty="0" smtClean="0">
                                    <a:solidFill>
                                      <a:srgbClr val="FF0000"/>
                                    </a:solidFill>
                                    <a:latin typeface="Cambria Math"/>
                                  </a:rPr>
                                  <m:t>𝜔</m:t>
                                </m:r>
                              </m:e>
                            </m:acc>
                          </m:e>
                        </m:d>
                      </m:e>
                    </m:d>
                    <m:r>
                      <a:rPr lang="en-IN" sz="1700" b="0" i="1" dirty="0" smtClean="0">
                        <a:latin typeface="Cambria Math"/>
                      </a:rPr>
                      <m:t>…………………(6)</m:t>
                    </m:r>
                  </m:oMath>
                </a14:m>
                <a:endParaRPr lang="en-IN" sz="1700" b="0" i="1" dirty="0">
                  <a:latin typeface="Times New Roman" pitchFamily="18" charset="0"/>
                  <a:cs typeface="Times New Roman" pitchFamily="18" charset="0"/>
                </a:endParaRPr>
              </a:p>
              <a:p>
                <a:pPr marL="0" indent="0">
                  <a:buNone/>
                </a:pPr>
                <a:r>
                  <a:rPr lang="en-IN" sz="1700" i="1" dirty="0">
                    <a:latin typeface="Times New Roman" pitchFamily="18" charset="0"/>
                    <a:cs typeface="Times New Roman" pitchFamily="18" charset="0"/>
                  </a:rPr>
                  <a:t>Where </a:t>
                </a:r>
                <a:r>
                  <a:rPr lang="en-IN" sz="1700" dirty="0">
                    <a:latin typeface="Times New Roman" pitchFamily="18" charset="0"/>
                    <a:cs typeface="Times New Roman" pitchFamily="18" charset="0"/>
                  </a:rPr>
                  <a:t> </a:t>
                </a:r>
                <a14:m>
                  <m:oMath xmlns:m="http://schemas.openxmlformats.org/officeDocument/2006/math">
                    <m:r>
                      <a:rPr lang="en-IN" sz="1700" b="0" i="1" dirty="0" smtClean="0">
                        <a:latin typeface="Cambria Math"/>
                      </a:rPr>
                      <m:t>  </m:t>
                    </m:r>
                    <m:r>
                      <a:rPr lang="en-IN" sz="1700" b="0" i="1" dirty="0" smtClean="0">
                        <a:latin typeface="Cambria Math"/>
                      </a:rPr>
                      <m:t>𝑍</m:t>
                    </m:r>
                    <m:d>
                      <m:dPr>
                        <m:ctrlPr>
                          <a:rPr lang="en-IN" sz="1700" b="0" i="1" dirty="0" smtClean="0">
                            <a:latin typeface="Cambria Math" panose="02040503050406030204" pitchFamily="18" charset="0"/>
                          </a:rPr>
                        </m:ctrlPr>
                      </m:dPr>
                      <m:e>
                        <m:acc>
                          <m:accPr>
                            <m:chr m:val="̂"/>
                            <m:ctrlPr>
                              <a:rPr lang="en-IN" sz="1700" b="0" i="1" dirty="0" smtClean="0">
                                <a:latin typeface="Cambria Math" panose="02040503050406030204" pitchFamily="18" charset="0"/>
                              </a:rPr>
                            </m:ctrlPr>
                          </m:accPr>
                          <m:e>
                            <m:r>
                              <a:rPr lang="en-IN" sz="1700" b="0" i="1" dirty="0" smtClean="0">
                                <a:latin typeface="Cambria Math"/>
                              </a:rPr>
                              <m:t>𝜔</m:t>
                            </m:r>
                          </m:e>
                        </m:acc>
                      </m:e>
                    </m:d>
                    <m:r>
                      <a:rPr lang="en-IN" sz="1700" b="0" i="1" dirty="0" smtClean="0">
                        <a:latin typeface="Cambria Math"/>
                      </a:rPr>
                      <m:t> </m:t>
                    </m:r>
                  </m:oMath>
                </a14:m>
                <a:r>
                  <a:rPr lang="en-IN" sz="1700" dirty="0">
                    <a:latin typeface="Times New Roman" pitchFamily="18" charset="0"/>
                    <a:cs typeface="Times New Roman" pitchFamily="18" charset="0"/>
                  </a:rPr>
                  <a:t>is know as Dispersion function and defined as </a:t>
                </a:r>
                <a14:m>
                  <m:oMath xmlns:m="http://schemas.openxmlformats.org/officeDocument/2006/math">
                    <m:r>
                      <a:rPr lang="en-IN" sz="1700" b="0" i="1" smtClean="0">
                        <a:latin typeface="Cambria Math"/>
                      </a:rPr>
                      <m:t>𝑍</m:t>
                    </m:r>
                    <m:d>
                      <m:dPr>
                        <m:ctrlPr>
                          <a:rPr lang="en-IN" sz="1700" b="0" i="1" smtClean="0">
                            <a:latin typeface="Cambria Math" panose="02040503050406030204" pitchFamily="18" charset="0"/>
                          </a:rPr>
                        </m:ctrlPr>
                      </m:dPr>
                      <m:e>
                        <m:acc>
                          <m:accPr>
                            <m:chr m:val="̂"/>
                            <m:ctrlPr>
                              <a:rPr lang="en-IN" sz="1700" b="0" i="1" smtClean="0">
                                <a:latin typeface="Cambria Math" panose="02040503050406030204" pitchFamily="18" charset="0"/>
                              </a:rPr>
                            </m:ctrlPr>
                          </m:accPr>
                          <m:e>
                            <m:r>
                              <a:rPr lang="en-IN" sz="1700" b="0" i="1" smtClean="0">
                                <a:latin typeface="Cambria Math"/>
                              </a:rPr>
                              <m:t>𝜔</m:t>
                            </m:r>
                          </m:e>
                        </m:acc>
                      </m:e>
                    </m:d>
                    <m:r>
                      <a:rPr lang="en-IN" sz="1700" b="0" i="1" smtClean="0">
                        <a:latin typeface="Cambria Math"/>
                      </a:rPr>
                      <m:t>=</m:t>
                    </m:r>
                    <m:f>
                      <m:fPr>
                        <m:ctrlPr>
                          <a:rPr lang="en-IN" sz="1700" b="0" i="1" smtClean="0">
                            <a:latin typeface="Cambria Math" panose="02040503050406030204" pitchFamily="18" charset="0"/>
                          </a:rPr>
                        </m:ctrlPr>
                      </m:fPr>
                      <m:num>
                        <m:r>
                          <a:rPr lang="en-IN" sz="1700" b="0" i="1" smtClean="0">
                            <a:latin typeface="Cambria Math"/>
                          </a:rPr>
                          <m:t>1</m:t>
                        </m:r>
                      </m:num>
                      <m:den>
                        <m:sSup>
                          <m:sSupPr>
                            <m:ctrlPr>
                              <a:rPr lang="en-IN" sz="1700" b="0" i="1" smtClean="0">
                                <a:latin typeface="Cambria Math" panose="02040503050406030204" pitchFamily="18" charset="0"/>
                              </a:rPr>
                            </m:ctrlPr>
                          </m:sSupPr>
                          <m:e>
                            <m:r>
                              <a:rPr lang="en-IN" sz="1700" b="0" i="1" smtClean="0">
                                <a:latin typeface="Cambria Math"/>
                              </a:rPr>
                              <m:t>𝜋</m:t>
                            </m:r>
                          </m:e>
                          <m:sup>
                            <m:r>
                              <a:rPr lang="en-IN" sz="1700" b="0" i="1" smtClean="0">
                                <a:latin typeface="Cambria Math"/>
                              </a:rPr>
                              <m:t>1/2</m:t>
                            </m:r>
                          </m:sup>
                        </m:sSup>
                      </m:den>
                    </m:f>
                    <m:nary>
                      <m:naryPr>
                        <m:limLoc m:val="undOvr"/>
                        <m:ctrlPr>
                          <a:rPr lang="en-IN" sz="1700" b="0" i="1" smtClean="0">
                            <a:latin typeface="Cambria Math" panose="02040503050406030204" pitchFamily="18" charset="0"/>
                          </a:rPr>
                        </m:ctrlPr>
                      </m:naryPr>
                      <m:sub>
                        <m:r>
                          <m:rPr>
                            <m:brk m:alnAt="24"/>
                          </m:rPr>
                          <a:rPr lang="en-IN" sz="1700" b="0" i="1" smtClean="0">
                            <a:latin typeface="Cambria Math"/>
                          </a:rPr>
                          <m:t> </m:t>
                        </m:r>
                        <m:r>
                          <a:rPr lang="en-IN" sz="1700" b="0" i="1" smtClean="0">
                            <a:latin typeface="Cambria Math"/>
                          </a:rPr>
                          <m:t>−</m:t>
                        </m:r>
                        <m:r>
                          <a:rPr lang="en-IN" sz="1700" b="0" i="1" smtClean="0">
                            <a:latin typeface="Cambria Math"/>
                            <a:ea typeface="Cambria Math"/>
                          </a:rPr>
                          <m:t>∞</m:t>
                        </m:r>
                        <m:r>
                          <a:rPr lang="en-IN" sz="1700" b="0" i="1" smtClean="0">
                            <a:latin typeface="Cambria Math"/>
                          </a:rPr>
                          <m:t> </m:t>
                        </m:r>
                      </m:sub>
                      <m:sup>
                        <m:r>
                          <a:rPr lang="en-IN" sz="1700" b="0" i="1" smtClean="0">
                            <a:latin typeface="Cambria Math"/>
                            <a:ea typeface="Cambria Math"/>
                          </a:rPr>
                          <m:t>∞</m:t>
                        </m:r>
                      </m:sup>
                      <m:e>
                        <m:f>
                          <m:fPr>
                            <m:ctrlPr>
                              <a:rPr lang="en-IN" sz="1700" b="0" i="1" smtClean="0">
                                <a:latin typeface="Cambria Math" panose="02040503050406030204" pitchFamily="18" charset="0"/>
                              </a:rPr>
                            </m:ctrlPr>
                          </m:fPr>
                          <m:num>
                            <m:sSup>
                              <m:sSupPr>
                                <m:ctrlPr>
                                  <a:rPr lang="en-IN" sz="1700" b="0" i="1" smtClean="0">
                                    <a:latin typeface="Cambria Math" panose="02040503050406030204" pitchFamily="18" charset="0"/>
                                  </a:rPr>
                                </m:ctrlPr>
                              </m:sSupPr>
                              <m:e>
                                <m:r>
                                  <a:rPr lang="en-IN" sz="1700" b="0" i="1" smtClean="0">
                                    <a:latin typeface="Cambria Math"/>
                                  </a:rPr>
                                  <m:t>𝑒</m:t>
                                </m:r>
                              </m:e>
                              <m:sup>
                                <m:sSup>
                                  <m:sSupPr>
                                    <m:ctrlPr>
                                      <a:rPr lang="en-IN" sz="1700" b="0" i="1" smtClean="0">
                                        <a:latin typeface="Cambria Math" panose="02040503050406030204" pitchFamily="18" charset="0"/>
                                      </a:rPr>
                                    </m:ctrlPr>
                                  </m:sSupPr>
                                  <m:e>
                                    <m:r>
                                      <a:rPr lang="en-IN" sz="1700" b="0" i="1" smtClean="0">
                                        <a:latin typeface="Cambria Math"/>
                                      </a:rPr>
                                      <m:t>−</m:t>
                                    </m:r>
                                    <m:r>
                                      <a:rPr lang="en-IN" sz="1700" b="0" i="1" smtClean="0">
                                        <a:latin typeface="Cambria Math"/>
                                      </a:rPr>
                                      <m:t>𝜉</m:t>
                                    </m:r>
                                  </m:e>
                                  <m:sup>
                                    <m:r>
                                      <a:rPr lang="en-IN" sz="1700" b="0" i="1" smtClean="0">
                                        <a:latin typeface="Cambria Math"/>
                                      </a:rPr>
                                      <m:t>2</m:t>
                                    </m:r>
                                  </m:sup>
                                </m:sSup>
                              </m:sup>
                            </m:sSup>
                          </m:num>
                          <m:den>
                            <m:r>
                              <a:rPr lang="en-IN" sz="1700" b="0" i="1" smtClean="0">
                                <a:latin typeface="Cambria Math"/>
                              </a:rPr>
                              <m:t>(</m:t>
                            </m:r>
                            <m:r>
                              <a:rPr lang="en-IN" sz="1700" b="0" i="1" smtClean="0">
                                <a:latin typeface="Cambria Math"/>
                              </a:rPr>
                              <m:t>𝜉</m:t>
                            </m:r>
                            <m:r>
                              <a:rPr lang="en-IN" sz="1700" b="0" i="1" smtClean="0">
                                <a:latin typeface="Cambria Math"/>
                              </a:rPr>
                              <m:t>−</m:t>
                            </m:r>
                            <m:acc>
                              <m:accPr>
                                <m:chr m:val="̂"/>
                                <m:ctrlPr>
                                  <a:rPr lang="en-IN" sz="1700" b="0" i="1" smtClean="0">
                                    <a:latin typeface="Cambria Math" panose="02040503050406030204" pitchFamily="18" charset="0"/>
                                  </a:rPr>
                                </m:ctrlPr>
                              </m:accPr>
                              <m:e>
                                <m:r>
                                  <a:rPr lang="en-IN" sz="1700" b="0" i="1" smtClean="0">
                                    <a:latin typeface="Cambria Math"/>
                                  </a:rPr>
                                  <m:t>𝜔</m:t>
                                </m:r>
                              </m:e>
                            </m:acc>
                            <m:r>
                              <a:rPr lang="en-IN" sz="1700" b="0" i="1" smtClean="0">
                                <a:latin typeface="Cambria Math"/>
                              </a:rPr>
                              <m:t>)</m:t>
                            </m:r>
                          </m:den>
                        </m:f>
                      </m:e>
                    </m:nary>
                    <m:r>
                      <a:rPr lang="en-IN" sz="1700" b="0" i="1" smtClean="0">
                        <a:latin typeface="Cambria Math"/>
                      </a:rPr>
                      <m:t> </m:t>
                    </m:r>
                    <m:r>
                      <a:rPr lang="en-IN" sz="1700" b="0" i="1" smtClean="0">
                        <a:latin typeface="Cambria Math"/>
                      </a:rPr>
                      <m:t>𝑑</m:t>
                    </m:r>
                    <m:r>
                      <a:rPr lang="en-IN" sz="1700" b="0" i="1" smtClean="0">
                        <a:latin typeface="Cambria Math"/>
                      </a:rPr>
                      <m:t>𝜉</m:t>
                    </m:r>
                  </m:oMath>
                </a14:m>
                <a:r>
                  <a:rPr lang="en-IN" sz="1700" dirty="0">
                    <a:latin typeface="Times New Roman" pitchFamily="18" charset="0"/>
                    <a:cs typeface="Times New Roman" pitchFamily="18" charset="0"/>
                  </a:rPr>
                  <a:t> </a:t>
                </a:r>
              </a:p>
              <a:p>
                <a:pPr marL="0" indent="0">
                  <a:buNone/>
                </a:pPr>
                <a:r>
                  <a:rPr lang="en-IN" sz="1700" dirty="0">
                    <a:latin typeface="Times New Roman" pitchFamily="18" charset="0"/>
                    <a:cs typeface="Times New Roman" pitchFamily="18" charset="0"/>
                  </a:rPr>
                  <a:t>For small ‘</a:t>
                </a:r>
                <a14:m>
                  <m:oMath xmlns:m="http://schemas.openxmlformats.org/officeDocument/2006/math">
                    <m:acc>
                      <m:accPr>
                        <m:chr m:val="̂"/>
                        <m:ctrlPr>
                          <a:rPr lang="en-IN" sz="1700" i="1" smtClean="0">
                            <a:latin typeface="Cambria Math" panose="02040503050406030204" pitchFamily="18" charset="0"/>
                          </a:rPr>
                        </m:ctrlPr>
                      </m:accPr>
                      <m:e>
                        <m:r>
                          <a:rPr lang="en-IN" sz="1700" b="0" i="1" smtClean="0">
                            <a:latin typeface="Cambria Math"/>
                          </a:rPr>
                          <m:t>𝜔</m:t>
                        </m:r>
                      </m:e>
                    </m:acc>
                  </m:oMath>
                </a14:m>
                <a:r>
                  <a:rPr lang="en-IN" sz="1700" dirty="0">
                    <a:latin typeface="Times New Roman" pitchFamily="18" charset="0"/>
                    <a:cs typeface="Times New Roman" pitchFamily="18" charset="0"/>
                  </a:rPr>
                  <a:t>’, </a:t>
                </a:r>
              </a:p>
              <a:p>
                <a:pPr marL="0" indent="0">
                  <a:buNone/>
                </a:pPr>
                <a:endParaRPr lang="en-IN" sz="1700" dirty="0">
                  <a:latin typeface="Times New Roman" pitchFamily="18" charset="0"/>
                  <a:cs typeface="Times New Roman" pitchFamily="18" charset="0"/>
                </a:endParaRPr>
              </a:p>
              <a:p>
                <a:pPr marL="0" indent="0">
                  <a:buNone/>
                </a:pPr>
                <a14:m>
                  <m:oMath xmlns:m="http://schemas.openxmlformats.org/officeDocument/2006/math">
                    <m:r>
                      <a:rPr lang="en-IN" sz="1700" b="0" i="1" smtClean="0">
                        <a:latin typeface="Cambria Math"/>
                      </a:rPr>
                      <m:t>             </m:t>
                    </m:r>
                    <m:r>
                      <a:rPr lang="en-IN" sz="1700" b="0" i="1" smtClean="0">
                        <a:latin typeface="Cambria Math"/>
                      </a:rPr>
                      <m:t>𝑍</m:t>
                    </m:r>
                    <m:d>
                      <m:dPr>
                        <m:ctrlPr>
                          <a:rPr lang="en-IN" sz="1700" b="0" i="1" smtClean="0">
                            <a:latin typeface="Cambria Math" panose="02040503050406030204" pitchFamily="18" charset="0"/>
                          </a:rPr>
                        </m:ctrlPr>
                      </m:dPr>
                      <m:e>
                        <m:acc>
                          <m:accPr>
                            <m:chr m:val="̂"/>
                            <m:ctrlPr>
                              <a:rPr lang="en-IN" sz="1700" b="0" i="1" smtClean="0">
                                <a:latin typeface="Cambria Math" panose="02040503050406030204" pitchFamily="18" charset="0"/>
                              </a:rPr>
                            </m:ctrlPr>
                          </m:accPr>
                          <m:e>
                            <m:r>
                              <a:rPr lang="en-IN" sz="1700" b="0" i="1" smtClean="0">
                                <a:latin typeface="Cambria Math"/>
                              </a:rPr>
                              <m:t>𝜔</m:t>
                            </m:r>
                          </m:e>
                        </m:acc>
                      </m:e>
                    </m:d>
                    <m:r>
                      <a:rPr lang="en-IN" sz="1700" b="0" i="1" smtClean="0">
                        <a:latin typeface="Cambria Math"/>
                      </a:rPr>
                      <m:t>=</m:t>
                    </m:r>
                    <m:r>
                      <a:rPr lang="en-IN" sz="1700" b="0" i="1" smtClean="0">
                        <a:latin typeface="Cambria Math"/>
                      </a:rPr>
                      <m:t>𝑖</m:t>
                    </m:r>
                    <m:sSup>
                      <m:sSupPr>
                        <m:ctrlPr>
                          <a:rPr lang="en-IN" sz="1700" b="0" i="1" smtClean="0">
                            <a:latin typeface="Cambria Math" panose="02040503050406030204" pitchFamily="18" charset="0"/>
                          </a:rPr>
                        </m:ctrlPr>
                      </m:sSupPr>
                      <m:e>
                        <m:r>
                          <a:rPr lang="en-IN" sz="1700" b="0" i="1" smtClean="0">
                            <a:latin typeface="Cambria Math"/>
                          </a:rPr>
                          <m:t>𝜋</m:t>
                        </m:r>
                      </m:e>
                      <m:sup>
                        <m:r>
                          <a:rPr lang="en-IN" sz="1700" b="0" i="1" smtClean="0">
                            <a:latin typeface="Cambria Math"/>
                          </a:rPr>
                          <m:t>1/2</m:t>
                        </m:r>
                      </m:sup>
                    </m:sSup>
                    <m:sSup>
                      <m:sSupPr>
                        <m:ctrlPr>
                          <a:rPr lang="en-IN" sz="1700" b="0" i="1" smtClean="0">
                            <a:latin typeface="Cambria Math" panose="02040503050406030204" pitchFamily="18" charset="0"/>
                          </a:rPr>
                        </m:ctrlPr>
                      </m:sSupPr>
                      <m:e>
                        <m:r>
                          <a:rPr lang="en-IN" sz="1700" b="0" i="1" smtClean="0">
                            <a:latin typeface="Cambria Math"/>
                          </a:rPr>
                          <m:t>𝑒</m:t>
                        </m:r>
                      </m:e>
                      <m:sup>
                        <m:r>
                          <a:rPr lang="en-IN" sz="1700" b="0" i="1" smtClean="0">
                            <a:latin typeface="Cambria Math"/>
                          </a:rPr>
                          <m:t>−</m:t>
                        </m:r>
                        <m:sSup>
                          <m:sSupPr>
                            <m:ctrlPr>
                              <a:rPr lang="en-IN" sz="1700" b="0" i="1" smtClean="0">
                                <a:latin typeface="Cambria Math" panose="02040503050406030204" pitchFamily="18" charset="0"/>
                              </a:rPr>
                            </m:ctrlPr>
                          </m:sSupPr>
                          <m:e>
                            <m:acc>
                              <m:accPr>
                                <m:chr m:val="̂"/>
                                <m:ctrlPr>
                                  <a:rPr lang="en-IN" sz="1700" b="0" i="1" smtClean="0">
                                    <a:latin typeface="Cambria Math" panose="02040503050406030204" pitchFamily="18" charset="0"/>
                                  </a:rPr>
                                </m:ctrlPr>
                              </m:accPr>
                              <m:e>
                                <m:r>
                                  <a:rPr lang="en-IN" sz="1700" b="0" i="1" smtClean="0">
                                    <a:latin typeface="Cambria Math"/>
                                  </a:rPr>
                                  <m:t>𝜔</m:t>
                                </m:r>
                              </m:e>
                            </m:acc>
                          </m:e>
                          <m:sup>
                            <m:r>
                              <a:rPr lang="en-IN" sz="1700" b="0" i="1" smtClean="0">
                                <a:latin typeface="Cambria Math"/>
                              </a:rPr>
                              <m:t>2</m:t>
                            </m:r>
                          </m:sup>
                        </m:sSup>
                      </m:sup>
                    </m:sSup>
                    <m:r>
                      <a:rPr lang="en-IN" sz="1700" b="0" i="1" smtClean="0">
                        <a:latin typeface="Cambria Math"/>
                      </a:rPr>
                      <m:t>−2</m:t>
                    </m:r>
                    <m:acc>
                      <m:accPr>
                        <m:chr m:val="̂"/>
                        <m:ctrlPr>
                          <a:rPr lang="en-IN" sz="1700" b="0" i="1" smtClean="0">
                            <a:latin typeface="Cambria Math" panose="02040503050406030204" pitchFamily="18" charset="0"/>
                          </a:rPr>
                        </m:ctrlPr>
                      </m:accPr>
                      <m:e>
                        <m:r>
                          <a:rPr lang="en-IN" sz="1700" b="0" i="1" smtClean="0">
                            <a:latin typeface="Cambria Math"/>
                          </a:rPr>
                          <m:t>𝜔</m:t>
                        </m:r>
                      </m:e>
                    </m:acc>
                    <m:d>
                      <m:dPr>
                        <m:begChr m:val="["/>
                        <m:endChr m:val="]"/>
                        <m:ctrlPr>
                          <a:rPr lang="en-IN" sz="1700" b="0" i="1" smtClean="0">
                            <a:latin typeface="Cambria Math" panose="02040503050406030204" pitchFamily="18" charset="0"/>
                          </a:rPr>
                        </m:ctrlPr>
                      </m:dPr>
                      <m:e>
                        <m:r>
                          <a:rPr lang="en-IN" sz="1700" b="0" i="1" smtClean="0">
                            <a:latin typeface="Cambria Math"/>
                          </a:rPr>
                          <m:t>1−</m:t>
                        </m:r>
                        <m:f>
                          <m:fPr>
                            <m:ctrlPr>
                              <a:rPr lang="en-IN" sz="1700" b="0" i="1" smtClean="0">
                                <a:latin typeface="Cambria Math" panose="02040503050406030204" pitchFamily="18" charset="0"/>
                              </a:rPr>
                            </m:ctrlPr>
                          </m:fPr>
                          <m:num>
                            <m:r>
                              <a:rPr lang="en-IN" sz="1700" b="0" i="1" smtClean="0">
                                <a:latin typeface="Cambria Math"/>
                              </a:rPr>
                              <m:t>2 </m:t>
                            </m:r>
                            <m:sSup>
                              <m:sSupPr>
                                <m:ctrlPr>
                                  <a:rPr lang="en-IN" sz="1700" b="0" i="1" smtClean="0">
                                    <a:latin typeface="Cambria Math" panose="02040503050406030204" pitchFamily="18" charset="0"/>
                                  </a:rPr>
                                </m:ctrlPr>
                              </m:sSupPr>
                              <m:e>
                                <m:acc>
                                  <m:accPr>
                                    <m:chr m:val="̂"/>
                                    <m:ctrlPr>
                                      <a:rPr lang="en-IN" sz="1700" b="0" i="1" smtClean="0">
                                        <a:latin typeface="Cambria Math" panose="02040503050406030204" pitchFamily="18" charset="0"/>
                                      </a:rPr>
                                    </m:ctrlPr>
                                  </m:accPr>
                                  <m:e>
                                    <m:r>
                                      <a:rPr lang="en-IN" sz="1700" b="0" i="1" smtClean="0">
                                        <a:latin typeface="Cambria Math"/>
                                      </a:rPr>
                                      <m:t>𝜔</m:t>
                                    </m:r>
                                  </m:e>
                                </m:acc>
                              </m:e>
                              <m:sup>
                                <m:r>
                                  <a:rPr lang="en-IN" sz="1700" b="0" i="1" smtClean="0">
                                    <a:latin typeface="Cambria Math"/>
                                  </a:rPr>
                                  <m:t>2</m:t>
                                </m:r>
                              </m:sup>
                            </m:sSup>
                            <m:r>
                              <a:rPr lang="en-IN" sz="1700" b="0" i="1" smtClean="0">
                                <a:latin typeface="Cambria Math"/>
                              </a:rPr>
                              <m:t> </m:t>
                            </m:r>
                          </m:num>
                          <m:den>
                            <m:r>
                              <a:rPr lang="en-IN" sz="1700" b="0" i="1" smtClean="0">
                                <a:latin typeface="Cambria Math"/>
                              </a:rPr>
                              <m:t>3</m:t>
                            </m:r>
                          </m:den>
                        </m:f>
                        <m:r>
                          <a:rPr lang="en-IN" sz="1700" b="0" i="1" smtClean="0">
                            <a:latin typeface="Cambria Math"/>
                          </a:rPr>
                          <m:t>+………….</m:t>
                        </m:r>
                      </m:e>
                    </m:d>
                    <m:r>
                      <a:rPr lang="en-IN" sz="1700" b="0" i="1" smtClean="0">
                        <a:latin typeface="Cambria Math"/>
                      </a:rPr>
                      <m:t>=</m:t>
                    </m:r>
                  </m:oMath>
                </a14:m>
                <a:r>
                  <a:rPr lang="en-IN" sz="1700" dirty="0">
                    <a:latin typeface="Times New Roman" pitchFamily="18" charset="0"/>
                    <a:cs typeface="Times New Roman" pitchFamily="18" charset="0"/>
                  </a:rPr>
                  <a:t> </a:t>
                </a:r>
                <a14:m>
                  <m:oMath xmlns:m="http://schemas.openxmlformats.org/officeDocument/2006/math">
                    <m:r>
                      <a:rPr lang="en-IN" sz="1700" i="1">
                        <a:latin typeface="Cambria Math"/>
                      </a:rPr>
                      <m:t>𝑖</m:t>
                    </m:r>
                    <m:sSup>
                      <m:sSupPr>
                        <m:ctrlPr>
                          <a:rPr lang="en-IN" sz="1700" i="1">
                            <a:latin typeface="Cambria Math" panose="02040503050406030204" pitchFamily="18" charset="0"/>
                          </a:rPr>
                        </m:ctrlPr>
                      </m:sSupPr>
                      <m:e>
                        <m:r>
                          <a:rPr lang="en-IN" sz="1700" i="1">
                            <a:latin typeface="Cambria Math"/>
                          </a:rPr>
                          <m:t>𝜋</m:t>
                        </m:r>
                      </m:e>
                      <m:sup>
                        <m:r>
                          <a:rPr lang="en-IN" sz="1700" i="1">
                            <a:latin typeface="Cambria Math"/>
                          </a:rPr>
                          <m:t>1/2</m:t>
                        </m:r>
                      </m:sup>
                    </m:sSup>
                    <m:sSup>
                      <m:sSupPr>
                        <m:ctrlPr>
                          <a:rPr lang="en-IN" sz="1700" i="1">
                            <a:latin typeface="Cambria Math" panose="02040503050406030204" pitchFamily="18" charset="0"/>
                          </a:rPr>
                        </m:ctrlPr>
                      </m:sSupPr>
                      <m:e>
                        <m:r>
                          <a:rPr lang="en-IN" sz="1700" i="1">
                            <a:latin typeface="Cambria Math"/>
                          </a:rPr>
                          <m:t>𝑒</m:t>
                        </m:r>
                      </m:e>
                      <m:sup>
                        <m:r>
                          <a:rPr lang="en-IN" sz="1700" i="1">
                            <a:latin typeface="Cambria Math"/>
                          </a:rPr>
                          <m:t>−</m:t>
                        </m:r>
                        <m:sSup>
                          <m:sSupPr>
                            <m:ctrlPr>
                              <a:rPr lang="en-IN" sz="1700" i="1">
                                <a:latin typeface="Cambria Math" panose="02040503050406030204" pitchFamily="18" charset="0"/>
                              </a:rPr>
                            </m:ctrlPr>
                          </m:sSupPr>
                          <m:e>
                            <m:acc>
                              <m:accPr>
                                <m:chr m:val="̂"/>
                                <m:ctrlPr>
                                  <a:rPr lang="en-IN" sz="1700" i="1">
                                    <a:latin typeface="Cambria Math" panose="02040503050406030204" pitchFamily="18" charset="0"/>
                                  </a:rPr>
                                </m:ctrlPr>
                              </m:accPr>
                              <m:e>
                                <m:r>
                                  <a:rPr lang="en-IN" sz="1700" i="1">
                                    <a:latin typeface="Cambria Math"/>
                                  </a:rPr>
                                  <m:t>𝜔</m:t>
                                </m:r>
                              </m:e>
                            </m:acc>
                          </m:e>
                          <m:sup>
                            <m:r>
                              <a:rPr lang="en-IN" sz="1700" i="1">
                                <a:latin typeface="Cambria Math"/>
                              </a:rPr>
                              <m:t>2</m:t>
                            </m:r>
                          </m:sup>
                        </m:sSup>
                      </m:sup>
                    </m:sSup>
                    <m:r>
                      <a:rPr lang="en-IN" sz="1700" i="1">
                        <a:latin typeface="Cambria Math"/>
                      </a:rPr>
                      <m:t>−2</m:t>
                    </m:r>
                    <m:acc>
                      <m:accPr>
                        <m:chr m:val="̂"/>
                        <m:ctrlPr>
                          <a:rPr lang="en-IN" sz="1700" i="1">
                            <a:latin typeface="Cambria Math" panose="02040503050406030204" pitchFamily="18" charset="0"/>
                          </a:rPr>
                        </m:ctrlPr>
                      </m:accPr>
                      <m:e>
                        <m:r>
                          <a:rPr lang="en-IN" sz="1700" i="1">
                            <a:latin typeface="Cambria Math"/>
                          </a:rPr>
                          <m:t>𝜔</m:t>
                        </m:r>
                      </m:e>
                    </m:acc>
                    <m:r>
                      <a:rPr lang="en-IN" sz="1700" b="0" i="0" smtClean="0">
                        <a:latin typeface="Cambria Math"/>
                      </a:rPr>
                      <m:t>+……</m:t>
                    </m:r>
                  </m:oMath>
                </a14:m>
                <a:endParaRPr lang="en-IN" sz="1700" dirty="0">
                  <a:latin typeface="Times New Roman" pitchFamily="18" charset="0"/>
                  <a:cs typeface="Times New Roman" pitchFamily="18" charset="0"/>
                </a:endParaRPr>
              </a:p>
              <a:p>
                <a:pPr marL="0" indent="0">
                  <a:buNone/>
                </a:pPr>
                <a:r>
                  <a:rPr lang="en-IN" sz="1700" b="1" dirty="0">
                    <a:latin typeface="Times New Roman" pitchFamily="18" charset="0"/>
                    <a:cs typeface="Times New Roman" pitchFamily="18" charset="0"/>
                  </a:rPr>
                  <a:t>Particle Flux; </a:t>
                </a:r>
                <a:r>
                  <a:rPr lang="en-IN" sz="1700" dirty="0">
                    <a:latin typeface="Times New Roman" pitchFamily="18" charset="0"/>
                    <a:cs typeface="Times New Roman" pitchFamily="18" charset="0"/>
                  </a:rPr>
                  <a:t> </a:t>
                </a:r>
                <a14:m>
                  <m:oMath xmlns:m="http://schemas.openxmlformats.org/officeDocument/2006/math">
                    <m:sSub>
                      <m:sSubPr>
                        <m:ctrlPr>
                          <a:rPr lang="en-IN" sz="1700" b="0" i="1" smtClean="0">
                            <a:latin typeface="Cambria Math" panose="02040503050406030204" pitchFamily="18" charset="0"/>
                          </a:rPr>
                        </m:ctrlPr>
                      </m:sSubPr>
                      <m:e>
                        <m:r>
                          <m:rPr>
                            <m:sty m:val="p"/>
                          </m:rPr>
                          <a:rPr lang="en-IN" sz="1700" b="0" i="0" smtClean="0">
                            <a:latin typeface="Cambria Math"/>
                          </a:rPr>
                          <m:t>Γ</m:t>
                        </m:r>
                      </m:e>
                      <m:sub>
                        <m:r>
                          <a:rPr lang="en-IN" sz="1700" b="0" i="1" smtClean="0">
                            <a:latin typeface="Cambria Math"/>
                          </a:rPr>
                          <m:t>𝑒𝑠</m:t>
                        </m:r>
                      </m:sub>
                    </m:sSub>
                    <m:r>
                      <a:rPr lang="en-IN" sz="1700" b="0" i="1" smtClean="0">
                        <a:latin typeface="Cambria Math"/>
                      </a:rPr>
                      <m:t>=</m:t>
                    </m:r>
                    <m:nary>
                      <m:naryPr>
                        <m:chr m:val="∑"/>
                        <m:supHide m:val="on"/>
                        <m:ctrlPr>
                          <a:rPr lang="en-IN" sz="1700" b="0" i="1" smtClean="0">
                            <a:latin typeface="Cambria Math" panose="02040503050406030204" pitchFamily="18" charset="0"/>
                          </a:rPr>
                        </m:ctrlPr>
                      </m:naryPr>
                      <m:sub>
                        <m:sSub>
                          <m:sSubPr>
                            <m:ctrlPr>
                              <a:rPr lang="en-IN" sz="1700" b="0" i="1" smtClean="0">
                                <a:latin typeface="Cambria Math" panose="02040503050406030204" pitchFamily="18" charset="0"/>
                              </a:rPr>
                            </m:ctrlPr>
                          </m:sSubPr>
                          <m:e>
                            <m:r>
                              <m:rPr>
                                <m:brk m:alnAt="7"/>
                              </m:rPr>
                              <a:rPr lang="en-IN" sz="1700" b="0" i="1" smtClean="0">
                                <a:latin typeface="Cambria Math"/>
                              </a:rPr>
                              <m:t>𝑘</m:t>
                            </m:r>
                          </m:e>
                          <m:sub>
                            <m:r>
                              <a:rPr lang="en-IN" sz="1700" b="0" i="1" smtClean="0">
                                <a:latin typeface="Cambria Math"/>
                              </a:rPr>
                              <m:t>𝜃</m:t>
                            </m:r>
                          </m:sub>
                        </m:sSub>
                      </m:sub>
                      <m:sup/>
                      <m:e>
                        <m:f>
                          <m:fPr>
                            <m:ctrlPr>
                              <a:rPr lang="en-IN" sz="1700" b="0" i="1" smtClean="0">
                                <a:latin typeface="Cambria Math" panose="02040503050406030204" pitchFamily="18" charset="0"/>
                              </a:rPr>
                            </m:ctrlPr>
                          </m:fPr>
                          <m:num>
                            <m:r>
                              <a:rPr lang="en-IN" sz="1700" b="0" i="1" smtClean="0">
                                <a:latin typeface="Cambria Math"/>
                              </a:rPr>
                              <m:t>𝑖</m:t>
                            </m:r>
                            <m:sSub>
                              <m:sSubPr>
                                <m:ctrlPr>
                                  <a:rPr lang="en-IN" sz="1700" b="0" i="1" smtClean="0">
                                    <a:latin typeface="Cambria Math" panose="02040503050406030204" pitchFamily="18" charset="0"/>
                                  </a:rPr>
                                </m:ctrlPr>
                              </m:sSubPr>
                              <m:e>
                                <m:r>
                                  <a:rPr lang="en-IN" sz="1700" b="0" i="1" smtClean="0">
                                    <a:latin typeface="Cambria Math"/>
                                  </a:rPr>
                                  <m:t>𝑘</m:t>
                                </m:r>
                              </m:e>
                              <m:sub>
                                <m:r>
                                  <a:rPr lang="en-IN" sz="1700" b="0" i="1" smtClean="0">
                                    <a:latin typeface="Cambria Math"/>
                                  </a:rPr>
                                  <m:t>𝜃</m:t>
                                </m:r>
                              </m:sub>
                            </m:sSub>
                          </m:num>
                          <m:den>
                            <m:r>
                              <a:rPr lang="en-IN" sz="1700" b="0" i="1" smtClean="0">
                                <a:latin typeface="Cambria Math"/>
                              </a:rPr>
                              <m:t>𝐵</m:t>
                            </m:r>
                          </m:den>
                        </m:f>
                      </m:e>
                    </m:nary>
                    <m:acc>
                      <m:accPr>
                        <m:chr m:val="̃"/>
                        <m:ctrlPr>
                          <a:rPr lang="en-IN" sz="1700" b="0" i="1" smtClean="0">
                            <a:latin typeface="Cambria Math" panose="02040503050406030204" pitchFamily="18" charset="0"/>
                          </a:rPr>
                        </m:ctrlPr>
                      </m:accPr>
                      <m:e>
                        <m:r>
                          <a:rPr lang="en-IN" sz="1700" b="0" i="1" smtClean="0">
                            <a:latin typeface="Cambria Math"/>
                          </a:rPr>
                          <m:t>𝑛</m:t>
                        </m:r>
                      </m:e>
                    </m:acc>
                    <m:sSup>
                      <m:sSupPr>
                        <m:ctrlPr>
                          <a:rPr lang="en-IN" sz="1700" b="0" i="1" dirty="0" smtClean="0">
                            <a:latin typeface="Cambria Math" panose="02040503050406030204" pitchFamily="18" charset="0"/>
                          </a:rPr>
                        </m:ctrlPr>
                      </m:sSupPr>
                      <m:e>
                        <m:acc>
                          <m:accPr>
                            <m:chr m:val="̃"/>
                            <m:ctrlPr>
                              <a:rPr lang="en-IN" sz="1700" b="0" i="1" dirty="0" smtClean="0">
                                <a:latin typeface="Cambria Math" panose="02040503050406030204" pitchFamily="18" charset="0"/>
                              </a:rPr>
                            </m:ctrlPr>
                          </m:accPr>
                          <m:e>
                            <m:r>
                              <a:rPr lang="en-IN" sz="1700" b="0" i="1" dirty="0" smtClean="0">
                                <a:latin typeface="Cambria Math"/>
                              </a:rPr>
                              <m:t>𝜙</m:t>
                            </m:r>
                          </m:e>
                        </m:acc>
                      </m:e>
                      <m:sup>
                        <m:r>
                          <a:rPr lang="en-IN" sz="1700" b="0" i="1" dirty="0" smtClean="0">
                            <a:latin typeface="Cambria Math"/>
                          </a:rPr>
                          <m:t>∗</m:t>
                        </m:r>
                      </m:sup>
                    </m:sSup>
                  </m:oMath>
                </a14:m>
                <a:r>
                  <a:rPr lang="en-IN" sz="1700" b="1" dirty="0">
                    <a:latin typeface="Times New Roman" pitchFamily="18" charset="0"/>
                    <a:cs typeface="Times New Roman" pitchFamily="18" charset="0"/>
                  </a:rPr>
                  <a:t>,  </a:t>
                </a:r>
                <a:r>
                  <a:rPr lang="en-IN" sz="1700" dirty="0">
                    <a:latin typeface="Times New Roman" pitchFamily="18" charset="0"/>
                    <a:cs typeface="Times New Roman" pitchFamily="18" charset="0"/>
                  </a:rPr>
                  <a:t>for slab geometry </a:t>
                </a:r>
                <a14:m>
                  <m:oMath xmlns:m="http://schemas.openxmlformats.org/officeDocument/2006/math">
                    <m:sSub>
                      <m:sSubPr>
                        <m:ctrlPr>
                          <a:rPr lang="en-IN" sz="1700" b="0" i="1" smtClean="0">
                            <a:latin typeface="Cambria Math" panose="02040503050406030204" pitchFamily="18" charset="0"/>
                          </a:rPr>
                        </m:ctrlPr>
                      </m:sSubPr>
                      <m:e>
                        <m:r>
                          <a:rPr lang="en-IN" sz="1700" b="0" i="1" smtClean="0">
                            <a:latin typeface="Cambria Math"/>
                          </a:rPr>
                          <m:t>𝑘</m:t>
                        </m:r>
                      </m:e>
                      <m:sub>
                        <m:r>
                          <a:rPr lang="en-IN" sz="1700" b="0" i="1" smtClean="0">
                            <a:latin typeface="Cambria Math"/>
                          </a:rPr>
                          <m:t>𝜃</m:t>
                        </m:r>
                      </m:sub>
                    </m:sSub>
                    <m:r>
                      <a:rPr lang="en-IN" sz="1700" b="0" i="1" smtClean="0">
                        <a:latin typeface="Cambria Math"/>
                      </a:rPr>
                      <m:t>∼</m:t>
                    </m:r>
                    <m:sSub>
                      <m:sSubPr>
                        <m:ctrlPr>
                          <a:rPr lang="en-IN" sz="1700" b="0" i="1" smtClean="0">
                            <a:latin typeface="Cambria Math" panose="02040503050406030204" pitchFamily="18" charset="0"/>
                          </a:rPr>
                        </m:ctrlPr>
                      </m:sSubPr>
                      <m:e>
                        <m:r>
                          <a:rPr lang="en-IN" sz="1700" b="0" i="1" smtClean="0">
                            <a:latin typeface="Cambria Math"/>
                          </a:rPr>
                          <m:t>𝑘</m:t>
                        </m:r>
                      </m:e>
                      <m:sub>
                        <m:r>
                          <a:rPr lang="en-IN" sz="1700" b="0" i="1" smtClean="0">
                            <a:latin typeface="Cambria Math"/>
                          </a:rPr>
                          <m:t>𝑦</m:t>
                        </m:r>
                      </m:sub>
                    </m:sSub>
                  </m:oMath>
                </a14:m>
                <a:r>
                  <a:rPr lang="en-IN" sz="1700" b="1" dirty="0">
                    <a:latin typeface="Times New Roman" pitchFamily="18" charset="0"/>
                    <a:cs typeface="Times New Roman" pitchFamily="18" charset="0"/>
                  </a:rPr>
                  <a:t>.</a:t>
                </a:r>
                <a:r>
                  <a:rPr lang="en-IN" sz="1700" dirty="0">
                    <a:latin typeface="Times New Roman" pitchFamily="18" charset="0"/>
                    <a:cs typeface="Times New Roman" pitchFamily="18" charset="0"/>
                  </a:rPr>
                  <a:t> Using equation(6) and above expansion in flux expression, the part of particle flux becomes</a:t>
                </a:r>
              </a:p>
              <a:p>
                <a:pPr marL="0" indent="0">
                  <a:buNone/>
                </a:pPr>
                <a:endParaRPr lang="en-IN" sz="1700" dirty="0">
                  <a:latin typeface="Times New Roman" pitchFamily="18" charset="0"/>
                  <a:cs typeface="Times New Roman" pitchFamily="18" charset="0"/>
                </a:endParaRPr>
              </a:p>
              <a:p>
                <a:pPr marL="0" indent="0">
                  <a:buNone/>
                </a:pPr>
                <a14:m>
                  <m:oMathPara xmlns:m="http://schemas.openxmlformats.org/officeDocument/2006/math">
                    <m:oMathParaPr>
                      <m:jc m:val="center"/>
                    </m:oMathParaPr>
                    <m:oMath xmlns:m="http://schemas.openxmlformats.org/officeDocument/2006/math">
                      <m:sSub>
                        <m:sSubPr>
                          <m:ctrlPr>
                            <a:rPr lang="en-IN" sz="1700" b="0" i="1" smtClean="0">
                              <a:solidFill>
                                <a:srgbClr val="FF0000"/>
                              </a:solidFill>
                              <a:latin typeface="Cambria Math" panose="02040503050406030204" pitchFamily="18" charset="0"/>
                            </a:rPr>
                          </m:ctrlPr>
                        </m:sSubPr>
                        <m:e>
                          <m:r>
                            <m:rPr>
                              <m:sty m:val="p"/>
                            </m:rPr>
                            <a:rPr lang="en-IN" sz="1700" b="0" i="0" smtClean="0">
                              <a:solidFill>
                                <a:srgbClr val="FF0000"/>
                              </a:solidFill>
                              <a:latin typeface="Cambria Math"/>
                            </a:rPr>
                            <m:t>Γ</m:t>
                          </m:r>
                        </m:e>
                        <m:sub>
                          <m:r>
                            <a:rPr lang="en-IN" sz="1700" b="0" i="1" smtClean="0">
                              <a:solidFill>
                                <a:srgbClr val="FF0000"/>
                              </a:solidFill>
                              <a:latin typeface="Cambria Math"/>
                            </a:rPr>
                            <m:t>𝑒𝑠</m:t>
                          </m:r>
                        </m:sub>
                      </m:sSub>
                      <m:r>
                        <a:rPr lang="en-IN" sz="1700" b="0" i="1" smtClean="0">
                          <a:solidFill>
                            <a:srgbClr val="FF0000"/>
                          </a:solidFill>
                          <a:latin typeface="Cambria Math"/>
                        </a:rPr>
                        <m:t>=</m:t>
                      </m:r>
                      <m:f>
                        <m:fPr>
                          <m:ctrlPr>
                            <a:rPr lang="en-IN" sz="1700" b="0" i="1" smtClean="0">
                              <a:solidFill>
                                <a:srgbClr val="FF0000"/>
                              </a:solidFill>
                              <a:latin typeface="Cambria Math" panose="02040503050406030204" pitchFamily="18" charset="0"/>
                            </a:rPr>
                          </m:ctrlPr>
                        </m:fPr>
                        <m:num>
                          <m:sSub>
                            <m:sSubPr>
                              <m:ctrlPr>
                                <a:rPr lang="en-IN" sz="1700" b="0" i="1" smtClean="0">
                                  <a:solidFill>
                                    <a:srgbClr val="FF0000"/>
                                  </a:solidFill>
                                  <a:latin typeface="Cambria Math" panose="02040503050406030204" pitchFamily="18" charset="0"/>
                                </a:rPr>
                              </m:ctrlPr>
                            </m:sSubPr>
                            <m:e>
                              <m:r>
                                <a:rPr lang="en-IN" sz="1700" b="0" i="1" smtClean="0">
                                  <a:solidFill>
                                    <a:srgbClr val="FF0000"/>
                                  </a:solidFill>
                                  <a:latin typeface="Cambria Math"/>
                                </a:rPr>
                                <m:t>𝑘</m:t>
                              </m:r>
                            </m:e>
                            <m:sub>
                              <m:r>
                                <a:rPr lang="en-IN" sz="1700" b="0" i="1" smtClean="0">
                                  <a:solidFill>
                                    <a:srgbClr val="FF0000"/>
                                  </a:solidFill>
                                  <a:latin typeface="Cambria Math"/>
                                </a:rPr>
                                <m:t>𝑦</m:t>
                              </m:r>
                            </m:sub>
                          </m:sSub>
                          <m:acc>
                            <m:accPr>
                              <m:chr m:val="̂"/>
                              <m:ctrlPr>
                                <a:rPr lang="en-IN" sz="1700" b="0" i="1" smtClean="0">
                                  <a:solidFill>
                                    <a:srgbClr val="FF0000"/>
                                  </a:solidFill>
                                  <a:latin typeface="Cambria Math" panose="02040503050406030204" pitchFamily="18" charset="0"/>
                                </a:rPr>
                              </m:ctrlPr>
                            </m:accPr>
                            <m:e>
                              <m:sSub>
                                <m:sSubPr>
                                  <m:ctrlPr>
                                    <a:rPr lang="en-IN" sz="1700" b="0" i="1" smtClean="0">
                                      <a:solidFill>
                                        <a:srgbClr val="FF0000"/>
                                      </a:solidFill>
                                      <a:latin typeface="Cambria Math" panose="02040503050406030204" pitchFamily="18" charset="0"/>
                                    </a:rPr>
                                  </m:ctrlPr>
                                </m:sSubPr>
                                <m:e>
                                  <m:r>
                                    <a:rPr lang="en-IN" sz="1700" b="0" i="1" smtClean="0">
                                      <a:solidFill>
                                        <a:srgbClr val="FF0000"/>
                                      </a:solidFill>
                                      <a:latin typeface="Cambria Math"/>
                                    </a:rPr>
                                    <m:t>𝜔</m:t>
                                  </m:r>
                                </m:e>
                                <m:sub>
                                  <m:r>
                                    <a:rPr lang="en-IN" sz="1700" b="0" i="1" smtClean="0">
                                      <a:solidFill>
                                        <a:srgbClr val="FF0000"/>
                                      </a:solidFill>
                                      <a:latin typeface="Cambria Math"/>
                                    </a:rPr>
                                    <m:t>𝑟</m:t>
                                  </m:r>
                                </m:sub>
                              </m:sSub>
                            </m:e>
                          </m:acc>
                        </m:num>
                        <m:den>
                          <m:r>
                            <a:rPr lang="en-IN" sz="1700" b="0" i="1" smtClean="0">
                              <a:solidFill>
                                <a:srgbClr val="FF0000"/>
                              </a:solidFill>
                              <a:latin typeface="Cambria Math"/>
                            </a:rPr>
                            <m:t>𝐵</m:t>
                          </m:r>
                        </m:den>
                      </m:f>
                      <m:sSub>
                        <m:sSubPr>
                          <m:ctrlPr>
                            <a:rPr lang="en-IN" sz="1700" b="0" i="1" smtClean="0">
                              <a:solidFill>
                                <a:srgbClr val="FF0000"/>
                              </a:solidFill>
                              <a:latin typeface="Cambria Math" panose="02040503050406030204" pitchFamily="18" charset="0"/>
                            </a:rPr>
                          </m:ctrlPr>
                        </m:sSubPr>
                        <m:e>
                          <m:r>
                            <a:rPr lang="en-IN" sz="1700" b="0" i="1" smtClean="0">
                              <a:solidFill>
                                <a:srgbClr val="FF0000"/>
                              </a:solidFill>
                              <a:latin typeface="Cambria Math"/>
                            </a:rPr>
                            <m:t>𝜏</m:t>
                          </m:r>
                        </m:e>
                        <m:sub>
                          <m:r>
                            <a:rPr lang="en-IN" sz="1700" b="0" i="1" smtClean="0">
                              <a:solidFill>
                                <a:srgbClr val="FF0000"/>
                              </a:solidFill>
                              <a:latin typeface="Cambria Math"/>
                            </a:rPr>
                            <m:t>𝑒</m:t>
                          </m:r>
                        </m:sub>
                      </m:sSub>
                      <m:d>
                        <m:dPr>
                          <m:begChr m:val="["/>
                          <m:endChr m:val="]"/>
                          <m:ctrlPr>
                            <a:rPr lang="en-IN" sz="1700" b="0" i="1" smtClean="0">
                              <a:solidFill>
                                <a:srgbClr val="FF0000"/>
                              </a:solidFill>
                              <a:latin typeface="Cambria Math" panose="02040503050406030204" pitchFamily="18" charset="0"/>
                            </a:rPr>
                          </m:ctrlPr>
                        </m:dPr>
                        <m:e>
                          <m:sSup>
                            <m:sSupPr>
                              <m:ctrlPr>
                                <a:rPr lang="en-IN" sz="1700" b="0" i="1" smtClean="0">
                                  <a:solidFill>
                                    <a:srgbClr val="FF0000"/>
                                  </a:solidFill>
                                  <a:latin typeface="Cambria Math" panose="02040503050406030204" pitchFamily="18" charset="0"/>
                                </a:rPr>
                              </m:ctrlPr>
                            </m:sSupPr>
                            <m:e>
                              <m:r>
                                <a:rPr lang="en-IN" sz="1700" b="0" i="1" smtClean="0">
                                  <a:solidFill>
                                    <a:srgbClr val="FF0000"/>
                                  </a:solidFill>
                                  <a:latin typeface="Cambria Math"/>
                                </a:rPr>
                                <m:t>𝜋</m:t>
                              </m:r>
                            </m:e>
                            <m:sup>
                              <m:f>
                                <m:fPr>
                                  <m:ctrlPr>
                                    <a:rPr lang="en-IN" sz="1700" b="0" i="1" smtClean="0">
                                      <a:solidFill>
                                        <a:srgbClr val="FF0000"/>
                                      </a:solidFill>
                                      <a:latin typeface="Cambria Math" panose="02040503050406030204" pitchFamily="18" charset="0"/>
                                    </a:rPr>
                                  </m:ctrlPr>
                                </m:fPr>
                                <m:num>
                                  <m:r>
                                    <a:rPr lang="en-IN" sz="1700" b="0" i="1" smtClean="0">
                                      <a:solidFill>
                                        <a:srgbClr val="FF0000"/>
                                      </a:solidFill>
                                      <a:latin typeface="Cambria Math"/>
                                    </a:rPr>
                                    <m:t>1</m:t>
                                  </m:r>
                                </m:num>
                                <m:den>
                                  <m:r>
                                    <a:rPr lang="en-IN" sz="1700" b="0" i="1" smtClean="0">
                                      <a:solidFill>
                                        <a:srgbClr val="FF0000"/>
                                      </a:solidFill>
                                      <a:latin typeface="Cambria Math"/>
                                    </a:rPr>
                                    <m:t>2</m:t>
                                  </m:r>
                                </m:den>
                              </m:f>
                            </m:sup>
                          </m:sSup>
                          <m:sSup>
                            <m:sSupPr>
                              <m:ctrlPr>
                                <a:rPr lang="en-IN" sz="1700" b="0" i="1" smtClean="0">
                                  <a:solidFill>
                                    <a:srgbClr val="FF0000"/>
                                  </a:solidFill>
                                  <a:latin typeface="Cambria Math" panose="02040503050406030204" pitchFamily="18" charset="0"/>
                                </a:rPr>
                              </m:ctrlPr>
                            </m:sSupPr>
                            <m:e>
                              <m:r>
                                <a:rPr lang="en-IN" sz="1700" b="0" i="1" smtClean="0">
                                  <a:solidFill>
                                    <a:srgbClr val="FF0000"/>
                                  </a:solidFill>
                                  <a:latin typeface="Cambria Math"/>
                                </a:rPr>
                                <m:t>𝑒</m:t>
                              </m:r>
                            </m:e>
                            <m:sup>
                              <m:r>
                                <a:rPr lang="en-IN" sz="1700" b="0" i="1" smtClean="0">
                                  <a:solidFill>
                                    <a:srgbClr val="FF0000"/>
                                  </a:solidFill>
                                  <a:latin typeface="Cambria Math"/>
                                </a:rPr>
                                <m:t>−</m:t>
                              </m:r>
                              <m:sSup>
                                <m:sSupPr>
                                  <m:ctrlPr>
                                    <a:rPr lang="en-IN" sz="1700" b="0" i="1" smtClean="0">
                                      <a:solidFill>
                                        <a:srgbClr val="FF0000"/>
                                      </a:solidFill>
                                      <a:latin typeface="Cambria Math" panose="02040503050406030204" pitchFamily="18" charset="0"/>
                                    </a:rPr>
                                  </m:ctrlPr>
                                </m:sSupPr>
                                <m:e>
                                  <m:acc>
                                    <m:accPr>
                                      <m:chr m:val="̂"/>
                                      <m:ctrlPr>
                                        <a:rPr lang="en-IN" sz="1700" b="0" i="1" smtClean="0">
                                          <a:solidFill>
                                            <a:srgbClr val="FF0000"/>
                                          </a:solidFill>
                                          <a:latin typeface="Cambria Math" panose="02040503050406030204" pitchFamily="18" charset="0"/>
                                        </a:rPr>
                                      </m:ctrlPr>
                                    </m:accPr>
                                    <m:e>
                                      <m:sSub>
                                        <m:sSubPr>
                                          <m:ctrlPr>
                                            <a:rPr lang="en-IN" sz="1700" b="0" i="1" smtClean="0">
                                              <a:solidFill>
                                                <a:srgbClr val="FF0000"/>
                                              </a:solidFill>
                                              <a:latin typeface="Cambria Math" panose="02040503050406030204" pitchFamily="18" charset="0"/>
                                            </a:rPr>
                                          </m:ctrlPr>
                                        </m:sSubPr>
                                        <m:e>
                                          <m:r>
                                            <a:rPr lang="en-IN" sz="1700" b="0" i="1" smtClean="0">
                                              <a:solidFill>
                                                <a:srgbClr val="FF0000"/>
                                              </a:solidFill>
                                              <a:latin typeface="Cambria Math"/>
                                            </a:rPr>
                                            <m:t>𝜔</m:t>
                                          </m:r>
                                        </m:e>
                                        <m:sub>
                                          <m:r>
                                            <a:rPr lang="en-IN" sz="1700" b="0" i="1" smtClean="0">
                                              <a:solidFill>
                                                <a:srgbClr val="FF0000"/>
                                              </a:solidFill>
                                              <a:latin typeface="Cambria Math"/>
                                            </a:rPr>
                                            <m:t>𝑟</m:t>
                                          </m:r>
                                        </m:sub>
                                      </m:sSub>
                                    </m:e>
                                  </m:acc>
                                </m:e>
                                <m:sup>
                                  <m:r>
                                    <a:rPr lang="en-IN" sz="1700" b="0" i="1" smtClean="0">
                                      <a:solidFill>
                                        <a:srgbClr val="FF0000"/>
                                      </a:solidFill>
                                      <a:latin typeface="Cambria Math"/>
                                    </a:rPr>
                                    <m:t>2</m:t>
                                  </m:r>
                                </m:sup>
                              </m:sSup>
                            </m:sup>
                          </m:sSup>
                          <m:r>
                            <a:rPr lang="en-IN" sz="1700" b="0" i="1" smtClean="0">
                              <a:solidFill>
                                <a:srgbClr val="FF0000"/>
                              </a:solidFill>
                              <a:latin typeface="Cambria Math"/>
                            </a:rPr>
                            <m:t>−4</m:t>
                          </m:r>
                          <m:r>
                            <a:rPr lang="en-IN" sz="1700" b="0" i="1" smtClean="0">
                              <a:solidFill>
                                <a:srgbClr val="FF0000"/>
                              </a:solidFill>
                              <a:latin typeface="Cambria Math"/>
                            </a:rPr>
                            <m:t>𝛾</m:t>
                          </m:r>
                        </m:e>
                      </m:d>
                      <m:sSup>
                        <m:sSupPr>
                          <m:ctrlPr>
                            <a:rPr lang="en-IN" sz="1700" b="0" i="1" smtClean="0">
                              <a:solidFill>
                                <a:srgbClr val="FF0000"/>
                              </a:solidFill>
                              <a:latin typeface="Cambria Math" panose="02040503050406030204" pitchFamily="18" charset="0"/>
                            </a:rPr>
                          </m:ctrlPr>
                        </m:sSupPr>
                        <m:e>
                          <m:d>
                            <m:dPr>
                              <m:begChr m:val="|"/>
                              <m:endChr m:val="|"/>
                              <m:ctrlPr>
                                <a:rPr lang="en-IN" sz="1700" b="0" i="1" smtClean="0">
                                  <a:solidFill>
                                    <a:srgbClr val="FF0000"/>
                                  </a:solidFill>
                                  <a:latin typeface="Cambria Math" panose="02040503050406030204" pitchFamily="18" charset="0"/>
                                </a:rPr>
                              </m:ctrlPr>
                            </m:dPr>
                            <m:e>
                              <m:acc>
                                <m:accPr>
                                  <m:chr m:val="̃"/>
                                  <m:ctrlPr>
                                    <a:rPr lang="en-IN" sz="1700" b="0" i="1" smtClean="0">
                                      <a:solidFill>
                                        <a:srgbClr val="FF0000"/>
                                      </a:solidFill>
                                      <a:latin typeface="Cambria Math" panose="02040503050406030204" pitchFamily="18" charset="0"/>
                                    </a:rPr>
                                  </m:ctrlPr>
                                </m:accPr>
                                <m:e>
                                  <m:r>
                                    <a:rPr lang="en-IN" sz="1700" b="0" i="1" smtClean="0">
                                      <a:solidFill>
                                        <a:srgbClr val="FF0000"/>
                                      </a:solidFill>
                                      <a:latin typeface="Cambria Math"/>
                                    </a:rPr>
                                    <m:t>𝜙</m:t>
                                  </m:r>
                                </m:e>
                              </m:acc>
                            </m:e>
                          </m:d>
                        </m:e>
                        <m:sup>
                          <m:r>
                            <a:rPr lang="en-IN" sz="1700" b="0" i="1" smtClean="0">
                              <a:solidFill>
                                <a:srgbClr val="FF0000"/>
                              </a:solidFill>
                              <a:latin typeface="Cambria Math"/>
                            </a:rPr>
                            <m:t>2</m:t>
                          </m:r>
                        </m:sup>
                      </m:sSup>
                      <m:r>
                        <a:rPr lang="en-IN" sz="1700" b="0" i="1" smtClean="0">
                          <a:solidFill>
                            <a:schemeClr val="tx1"/>
                          </a:solidFill>
                          <a:latin typeface="Cambria Math"/>
                        </a:rPr>
                        <m:t>………………(7)</m:t>
                      </m:r>
                    </m:oMath>
                  </m:oMathPara>
                </a14:m>
                <a:endParaRPr lang="en-IN" sz="1700" dirty="0">
                  <a:solidFill>
                    <a:schemeClr val="tx1"/>
                  </a:solidFill>
                  <a:latin typeface="Times New Roman" pitchFamily="18" charset="0"/>
                  <a:cs typeface="Times New Roman" pitchFamily="18" charset="0"/>
                </a:endParaRPr>
              </a:p>
              <a:p>
                <a:pPr marL="0" indent="0">
                  <a:buNone/>
                </a:pPr>
                <a:endParaRPr lang="en-IN" sz="1700" dirty="0">
                  <a:latin typeface="Times New Roman" pitchFamily="18" charset="0"/>
                  <a:cs typeface="Times New Roman" pitchFamily="18" charset="0"/>
                </a:endParaRPr>
              </a:p>
              <a:p>
                <a:pPr marL="0" indent="0">
                  <a:buNone/>
                </a:pPr>
                <a:r>
                  <a:rPr lang="en-IN" sz="1700" dirty="0">
                    <a:latin typeface="Times New Roman" pitchFamily="18" charset="0"/>
                    <a:cs typeface="Times New Roman" pitchFamily="18" charset="0"/>
                  </a:rPr>
                  <a:t>For </a:t>
                </a:r>
                <a14:m>
                  <m:oMath xmlns:m="http://schemas.openxmlformats.org/officeDocument/2006/math">
                    <m:sSub>
                      <m:sSubPr>
                        <m:ctrlPr>
                          <a:rPr lang="en-IN" sz="1700" b="0" i="1" smtClean="0">
                            <a:solidFill>
                              <a:srgbClr val="00B050"/>
                            </a:solidFill>
                            <a:latin typeface="Cambria Math" panose="02040503050406030204" pitchFamily="18" charset="0"/>
                          </a:rPr>
                        </m:ctrlPr>
                      </m:sSubPr>
                      <m:e>
                        <m:r>
                          <m:rPr>
                            <m:sty m:val="p"/>
                          </m:rPr>
                          <a:rPr lang="en-IN" sz="1700" b="0" i="0" smtClean="0">
                            <a:solidFill>
                              <a:srgbClr val="00B050"/>
                            </a:solidFill>
                            <a:latin typeface="Cambria Math"/>
                          </a:rPr>
                          <m:t>Γ</m:t>
                        </m:r>
                      </m:e>
                      <m:sub>
                        <m:r>
                          <a:rPr lang="en-IN" sz="1700" b="0" i="1" smtClean="0">
                            <a:solidFill>
                              <a:srgbClr val="00B050"/>
                            </a:solidFill>
                            <a:latin typeface="Cambria Math"/>
                          </a:rPr>
                          <m:t>𝑒𝑠</m:t>
                        </m:r>
                      </m:sub>
                    </m:sSub>
                    <m:r>
                      <a:rPr lang="en-IN" sz="1700" b="0" i="1" smtClean="0">
                        <a:solidFill>
                          <a:srgbClr val="00B050"/>
                        </a:solidFill>
                        <a:latin typeface="Cambria Math"/>
                      </a:rPr>
                      <m:t>&lt;0,  </m:t>
                    </m:r>
                    <m:sSub>
                      <m:sSubPr>
                        <m:ctrlPr>
                          <a:rPr lang="en-IN" sz="1700" b="0" i="1" smtClean="0">
                            <a:solidFill>
                              <a:srgbClr val="00B050"/>
                            </a:solidFill>
                            <a:latin typeface="Cambria Math" panose="02040503050406030204" pitchFamily="18" charset="0"/>
                          </a:rPr>
                        </m:ctrlPr>
                      </m:sSubPr>
                      <m:e>
                        <m:r>
                          <a:rPr lang="en-IN" sz="1700" b="0" i="1" smtClean="0">
                            <a:solidFill>
                              <a:srgbClr val="00B050"/>
                            </a:solidFill>
                            <a:latin typeface="Cambria Math"/>
                          </a:rPr>
                          <m:t>𝑘</m:t>
                        </m:r>
                      </m:e>
                      <m:sub>
                        <m:r>
                          <a:rPr lang="en-IN" sz="1700" b="0" i="1" smtClean="0">
                            <a:solidFill>
                              <a:srgbClr val="00B050"/>
                            </a:solidFill>
                            <a:latin typeface="Cambria Math"/>
                          </a:rPr>
                          <m:t>𝑦</m:t>
                        </m:r>
                      </m:sub>
                    </m:sSub>
                    <m:r>
                      <a:rPr lang="en-IN" sz="1700" b="0" i="1" smtClean="0">
                        <a:solidFill>
                          <a:srgbClr val="00B050"/>
                        </a:solidFill>
                        <a:latin typeface="Cambria Math"/>
                      </a:rPr>
                      <m:t>𝜔</m:t>
                    </m:r>
                    <m:r>
                      <a:rPr lang="en-IN" sz="1700" b="0" i="1" smtClean="0">
                        <a:solidFill>
                          <a:srgbClr val="00B050"/>
                        </a:solidFill>
                        <a:latin typeface="Cambria Math"/>
                      </a:rPr>
                      <m:t>&lt;0</m:t>
                    </m:r>
                  </m:oMath>
                </a14:m>
                <a:r>
                  <a:rPr lang="en-IN" sz="1700" dirty="0">
                    <a:solidFill>
                      <a:srgbClr val="00B050"/>
                    </a:solidFill>
                    <a:latin typeface="Times New Roman" pitchFamily="18" charset="0"/>
                    <a:cs typeface="Times New Roman" pitchFamily="18" charset="0"/>
                  </a:rPr>
                  <a:t>,  ETG mode should propagate in </a:t>
                </a:r>
                <a:r>
                  <a:rPr lang="en-IN" sz="1700" dirty="0">
                    <a:solidFill>
                      <a:srgbClr val="FF0000"/>
                    </a:solidFill>
                    <a:latin typeface="Times New Roman" pitchFamily="18" charset="0"/>
                    <a:cs typeface="Times New Roman" pitchFamily="18" charset="0"/>
                  </a:rPr>
                  <a:t>Ion diamagnetic drift direction.</a:t>
                </a:r>
              </a:p>
            </p:txBody>
          </p:sp>
        </mc:Choice>
        <mc:Fallback xmlns="">
          <p:sp>
            <p:nvSpPr>
              <p:cNvPr id="4" name="Content Placeholder 2"/>
              <p:cNvSpPr>
                <a:spLocks noGrp="1" noRot="1" noChangeAspect="1" noMove="1" noResize="1" noEditPoints="1" noAdjustHandles="1" noChangeArrowheads="1" noChangeShapeType="1" noTextEdit="1"/>
              </p:cNvSpPr>
              <p:nvPr>
                <p:ph idx="1"/>
              </p:nvPr>
            </p:nvSpPr>
            <p:spPr>
              <a:xfrm>
                <a:off x="152400" y="762000"/>
                <a:ext cx="8763000" cy="6019800"/>
              </a:xfrm>
              <a:blipFill>
                <a:blip r:embed="rId2"/>
                <a:stretch>
                  <a:fillRect l="-417" t="-202"/>
                </a:stretch>
              </a:blipFill>
              <a:ln>
                <a:noFill/>
              </a:ln>
            </p:spPr>
            <p:txBody>
              <a:bodyPr/>
              <a:lstStyle/>
              <a:p>
                <a:r>
                  <a:rPr lang="en-IN">
                    <a:noFill/>
                  </a:rPr>
                  <a:t> </a:t>
                </a:r>
              </a:p>
            </p:txBody>
          </p:sp>
        </mc:Fallback>
      </mc:AlternateContent>
      <p:sp>
        <p:nvSpPr>
          <p:cNvPr id="5" name="Rectangle 2">
            <a:extLst>
              <a:ext uri="{FF2B5EF4-FFF2-40B4-BE49-F238E27FC236}">
                <a16:creationId xmlns:a16="http://schemas.microsoft.com/office/drawing/2014/main" id="{C4D2A3E8-2808-4A92-9CE9-F5B16203EA0B}"/>
              </a:ext>
            </a:extLst>
          </p:cNvPr>
          <p:cNvSpPr>
            <a:spLocks noChangeArrowheads="1"/>
          </p:cNvSpPr>
          <p:nvPr/>
        </p:nvSpPr>
        <p:spPr bwMode="auto">
          <a:xfrm>
            <a:off x="0" y="0"/>
            <a:ext cx="9144000" cy="733425"/>
          </a:xfrm>
          <a:prstGeom prst="rect">
            <a:avLst/>
          </a:prstGeom>
          <a:gradFill rotWithShape="1">
            <a:gsLst>
              <a:gs pos="0">
                <a:srgbClr val="99CCFF"/>
              </a:gs>
              <a:gs pos="50000">
                <a:schemeClr val="bg1"/>
              </a:gs>
              <a:gs pos="100000">
                <a:srgbClr val="99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571500" lvl="1" indent="-571500" algn="ctr">
              <a:buFont typeface="+mj-lt"/>
              <a:buAutoNum type="romanUcPeriod"/>
            </a:pPr>
            <a:r>
              <a:rPr lang="en-IN" sz="3200" b="1" dirty="0">
                <a:latin typeface="Times New Roman" pitchFamily="18" charset="0"/>
                <a:cs typeface="Times New Roman" pitchFamily="18" charset="0"/>
              </a:rPr>
              <a:t>Study of electrostatic particle flux</a:t>
            </a:r>
            <a:endParaRPr lang="en-IN" sz="3200" b="1" dirty="0"/>
          </a:p>
        </p:txBody>
      </p:sp>
      <p:pic>
        <p:nvPicPr>
          <p:cNvPr id="7" name="Picture 6">
            <a:extLst>
              <a:ext uri="{FF2B5EF4-FFF2-40B4-BE49-F238E27FC236}">
                <a16:creationId xmlns:a16="http://schemas.microsoft.com/office/drawing/2014/main" id="{D7E130FE-9F6C-4012-8155-7960663356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838200" cy="752285"/>
          </a:xfrm>
          <a:prstGeom prst="rect">
            <a:avLst/>
          </a:prstGeom>
        </p:spPr>
      </p:pic>
      <p:sp>
        <p:nvSpPr>
          <p:cNvPr id="3" name="Slide Number Placeholder 2">
            <a:extLst>
              <a:ext uri="{FF2B5EF4-FFF2-40B4-BE49-F238E27FC236}">
                <a16:creationId xmlns:a16="http://schemas.microsoft.com/office/drawing/2014/main" id="{8B885131-AE72-4DC7-8AF9-A4210E96418B}"/>
              </a:ext>
            </a:extLst>
          </p:cNvPr>
          <p:cNvSpPr>
            <a:spLocks noGrp="1"/>
          </p:cNvSpPr>
          <p:nvPr>
            <p:ph type="sldNum" sz="quarter" idx="12"/>
          </p:nvPr>
        </p:nvSpPr>
        <p:spPr/>
        <p:txBody>
          <a:bodyPr/>
          <a:lstStyle/>
          <a:p>
            <a:fld id="{B6F15528-21DE-4FAA-801E-634DDDAF4B2B}" type="slidenum">
              <a:rPr lang="en-US" smtClean="0"/>
              <a:pPr/>
              <a:t>32</a:t>
            </a:fld>
            <a:endParaRPr lang="en-US"/>
          </a:p>
        </p:txBody>
      </p:sp>
    </p:spTree>
    <p:extLst>
      <p:ext uri="{BB962C8B-B14F-4D97-AF65-F5344CB8AC3E}">
        <p14:creationId xmlns:p14="http://schemas.microsoft.com/office/powerpoint/2010/main" val="32515779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p:cNvSpPr txBox="1"/>
              <p:nvPr/>
            </p:nvSpPr>
            <p:spPr>
              <a:xfrm>
                <a:off x="506510" y="838200"/>
                <a:ext cx="8130981" cy="5542158"/>
              </a:xfrm>
              <a:prstGeom prst="rect">
                <a:avLst/>
              </a:prstGeom>
              <a:ln w="28575">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nSpc>
                    <a:spcPct val="150000"/>
                  </a:lnSpc>
                </a:pPr>
                <a:endParaRPr lang="en-IN" dirty="0">
                  <a:latin typeface="Times New Roman" pitchFamily="18" charset="0"/>
                  <a:cs typeface="Times New Roman" pitchFamily="18" charset="0"/>
                </a:endParaRPr>
              </a:p>
              <a:p>
                <a:pPr>
                  <a:lnSpc>
                    <a:spcPct val="150000"/>
                  </a:lnSpc>
                </a:pPr>
                <a:r>
                  <a:rPr lang="en-IN" dirty="0">
                    <a:latin typeface="Times New Roman" pitchFamily="18" charset="0"/>
                    <a:cs typeface="Times New Roman" pitchFamily="18" charset="0"/>
                  </a:rPr>
                  <a:t>We considered the ion non-adiabatic response by using kinetic approximation of ion dynamics perpendicular to static magnetic field, i.e.</a:t>
                </a:r>
              </a:p>
              <a:p>
                <a:pPr>
                  <a:lnSpc>
                    <a:spcPct val="150000"/>
                  </a:lnSpc>
                </a:pPr>
                <a14:m>
                  <m:oMathPara xmlns:m="http://schemas.openxmlformats.org/officeDocument/2006/math">
                    <m:oMathParaPr>
                      <m:jc m:val="centerGroup"/>
                    </m:oMathParaPr>
                    <m:oMath xmlns:m="http://schemas.openxmlformats.org/officeDocument/2006/math">
                      <m:acc>
                        <m:accPr>
                          <m:chr m:val="̃"/>
                          <m:ctrlPr>
                            <a:rPr lang="en-IN" b="0" i="1" smtClean="0">
                              <a:solidFill>
                                <a:srgbClr val="FF0000"/>
                              </a:solidFill>
                              <a:latin typeface="Cambria Math" panose="02040503050406030204" pitchFamily="18" charset="0"/>
                            </a:rPr>
                          </m:ctrlPr>
                        </m:accPr>
                        <m:e>
                          <m:r>
                            <a:rPr lang="en-US" b="0" i="1" smtClean="0">
                              <a:solidFill>
                                <a:srgbClr val="FF0000"/>
                              </a:solidFill>
                              <a:latin typeface="Cambria Math" panose="02040503050406030204" pitchFamily="18" charset="0"/>
                            </a:rPr>
                            <m:t>𝑛</m:t>
                          </m:r>
                        </m:e>
                      </m:acc>
                      <m:r>
                        <a:rPr lang="en-IN" b="0" i="1" dirty="0" smtClean="0">
                          <a:solidFill>
                            <a:srgbClr val="FF0000"/>
                          </a:solidFill>
                          <a:latin typeface="Cambria Math"/>
                        </a:rPr>
                        <m:t>=−</m:t>
                      </m:r>
                      <m:f>
                        <m:fPr>
                          <m:ctrlPr>
                            <a:rPr lang="en-US" b="0" i="1" dirty="0" smtClean="0">
                              <a:solidFill>
                                <a:srgbClr val="FF0000"/>
                              </a:solidFill>
                              <a:latin typeface="Cambria Math" panose="02040503050406030204" pitchFamily="18" charset="0"/>
                            </a:rPr>
                          </m:ctrlPr>
                        </m:fPr>
                        <m:num>
                          <m:sSub>
                            <m:sSubPr>
                              <m:ctrlPr>
                                <a:rPr lang="en-US" b="0" i="1" dirty="0" smtClean="0">
                                  <a:solidFill>
                                    <a:srgbClr val="FF0000"/>
                                  </a:solidFill>
                                  <a:latin typeface="Cambria Math" panose="02040503050406030204" pitchFamily="18" charset="0"/>
                                </a:rPr>
                              </m:ctrlPr>
                            </m:sSubPr>
                            <m:e>
                              <m:r>
                                <a:rPr lang="en-US" b="0" i="1" dirty="0" smtClean="0">
                                  <a:solidFill>
                                    <a:srgbClr val="FF0000"/>
                                  </a:solidFill>
                                  <a:latin typeface="Cambria Math" panose="02040503050406030204" pitchFamily="18" charset="0"/>
                                </a:rPr>
                                <m:t>𝑇</m:t>
                              </m:r>
                            </m:e>
                            <m:sub>
                              <m:r>
                                <a:rPr lang="en-US" b="0" i="1" dirty="0" smtClean="0">
                                  <a:solidFill>
                                    <a:srgbClr val="FF0000"/>
                                  </a:solidFill>
                                  <a:latin typeface="Cambria Math" panose="02040503050406030204" pitchFamily="18" charset="0"/>
                                </a:rPr>
                                <m:t>𝑒</m:t>
                              </m:r>
                            </m:sub>
                          </m:sSub>
                        </m:num>
                        <m:den>
                          <m:sSub>
                            <m:sSubPr>
                              <m:ctrlPr>
                                <a:rPr lang="en-US" b="0" i="1" dirty="0" smtClean="0">
                                  <a:solidFill>
                                    <a:srgbClr val="FF0000"/>
                                  </a:solidFill>
                                  <a:latin typeface="Cambria Math" panose="02040503050406030204" pitchFamily="18" charset="0"/>
                                </a:rPr>
                              </m:ctrlPr>
                            </m:sSubPr>
                            <m:e>
                              <m:r>
                                <a:rPr lang="en-US" b="0" i="1" dirty="0" smtClean="0">
                                  <a:solidFill>
                                    <a:srgbClr val="FF0000"/>
                                  </a:solidFill>
                                  <a:latin typeface="Cambria Math" panose="02040503050406030204" pitchFamily="18" charset="0"/>
                                </a:rPr>
                                <m:t>𝑇</m:t>
                              </m:r>
                            </m:e>
                            <m:sub>
                              <m:r>
                                <a:rPr lang="en-US" b="0" i="1" dirty="0" smtClean="0">
                                  <a:solidFill>
                                    <a:srgbClr val="FF0000"/>
                                  </a:solidFill>
                                  <a:latin typeface="Cambria Math" panose="02040503050406030204" pitchFamily="18" charset="0"/>
                                </a:rPr>
                                <m:t>𝑖</m:t>
                              </m:r>
                            </m:sub>
                          </m:sSub>
                        </m:den>
                      </m:f>
                      <m:d>
                        <m:dPr>
                          <m:begChr m:val="["/>
                          <m:endChr m:val="]"/>
                          <m:ctrlPr>
                            <a:rPr lang="en-IN" b="0" i="1" dirty="0" smtClean="0">
                              <a:solidFill>
                                <a:srgbClr val="FF0000"/>
                              </a:solidFill>
                              <a:latin typeface="Cambria Math" panose="02040503050406030204" pitchFamily="18" charset="0"/>
                            </a:rPr>
                          </m:ctrlPr>
                        </m:dPr>
                        <m:e>
                          <m:r>
                            <a:rPr lang="en-IN" b="0" i="1" dirty="0" smtClean="0">
                              <a:solidFill>
                                <a:srgbClr val="FF0000"/>
                              </a:solidFill>
                              <a:latin typeface="Cambria Math"/>
                            </a:rPr>
                            <m:t>1+</m:t>
                          </m:r>
                          <m:f>
                            <m:fPr>
                              <m:ctrlPr>
                                <a:rPr lang="en-IN" b="0" i="1" dirty="0" smtClean="0">
                                  <a:solidFill>
                                    <a:srgbClr val="FF0000"/>
                                  </a:solidFill>
                                  <a:latin typeface="Cambria Math" panose="02040503050406030204" pitchFamily="18" charset="0"/>
                                </a:rPr>
                              </m:ctrlPr>
                            </m:fPr>
                            <m:num>
                              <m:r>
                                <a:rPr lang="en-IN" b="0" i="1" dirty="0" smtClean="0">
                                  <a:solidFill>
                                    <a:srgbClr val="FF0000"/>
                                  </a:solidFill>
                                  <a:latin typeface="Cambria Math"/>
                                </a:rPr>
                                <m:t>𝑖</m:t>
                              </m:r>
                              <m:sSup>
                                <m:sSupPr>
                                  <m:ctrlPr>
                                    <a:rPr lang="en-IN" b="0" i="1" dirty="0" smtClean="0">
                                      <a:solidFill>
                                        <a:srgbClr val="FF0000"/>
                                      </a:solidFill>
                                      <a:latin typeface="Cambria Math" panose="02040503050406030204" pitchFamily="18" charset="0"/>
                                    </a:rPr>
                                  </m:ctrlPr>
                                </m:sSupPr>
                                <m:e>
                                  <m:r>
                                    <a:rPr lang="en-IN" b="0" i="1" dirty="0" smtClean="0">
                                      <a:solidFill>
                                        <a:srgbClr val="FF0000"/>
                                      </a:solidFill>
                                      <a:latin typeface="Cambria Math"/>
                                    </a:rPr>
                                    <m:t>𝜋</m:t>
                                  </m:r>
                                </m:e>
                                <m:sup>
                                  <m:r>
                                    <a:rPr lang="en-IN" b="0" i="1" dirty="0" smtClean="0">
                                      <a:solidFill>
                                        <a:srgbClr val="FF0000"/>
                                      </a:solidFill>
                                      <a:latin typeface="Cambria Math"/>
                                    </a:rPr>
                                    <m:t>1/2</m:t>
                                  </m:r>
                                </m:sup>
                              </m:sSup>
                              <m:r>
                                <a:rPr lang="en-IN" b="0" i="1" dirty="0" smtClean="0">
                                  <a:solidFill>
                                    <a:srgbClr val="FF0000"/>
                                  </a:solidFill>
                                  <a:latin typeface="Cambria Math"/>
                                </a:rPr>
                                <m:t>𝜔</m:t>
                              </m:r>
                            </m:num>
                            <m:den>
                              <m:sSub>
                                <m:sSubPr>
                                  <m:ctrlPr>
                                    <a:rPr lang="en-IN" b="0" i="1" dirty="0" smtClean="0">
                                      <a:solidFill>
                                        <a:srgbClr val="FF0000"/>
                                      </a:solidFill>
                                      <a:latin typeface="Cambria Math" panose="02040503050406030204" pitchFamily="18" charset="0"/>
                                    </a:rPr>
                                  </m:ctrlPr>
                                </m:sSubPr>
                                <m:e>
                                  <m:r>
                                    <a:rPr lang="en-IN" b="0" i="1" dirty="0" smtClean="0">
                                      <a:solidFill>
                                        <a:srgbClr val="FF0000"/>
                                      </a:solidFill>
                                      <a:latin typeface="Cambria Math"/>
                                    </a:rPr>
                                    <m:t>𝑘</m:t>
                                  </m:r>
                                </m:e>
                                <m:sub>
                                  <m:r>
                                    <a:rPr lang="en-IN" b="0" i="1" dirty="0" smtClean="0">
                                      <a:solidFill>
                                        <a:srgbClr val="FF0000"/>
                                      </a:solidFill>
                                      <a:latin typeface="Cambria Math"/>
                                    </a:rPr>
                                    <m:t>𝑦</m:t>
                                  </m:r>
                                </m:sub>
                              </m:sSub>
                              <m:sSub>
                                <m:sSubPr>
                                  <m:ctrlPr>
                                    <a:rPr lang="en-IN" b="0" i="1" dirty="0" smtClean="0">
                                      <a:solidFill>
                                        <a:srgbClr val="FF0000"/>
                                      </a:solidFill>
                                      <a:latin typeface="Cambria Math" panose="02040503050406030204" pitchFamily="18" charset="0"/>
                                    </a:rPr>
                                  </m:ctrlPr>
                                </m:sSubPr>
                                <m:e>
                                  <m:r>
                                    <a:rPr lang="en-IN" b="0" i="1" dirty="0" smtClean="0">
                                      <a:solidFill>
                                        <a:srgbClr val="FF0000"/>
                                      </a:solidFill>
                                      <a:latin typeface="Cambria Math"/>
                                    </a:rPr>
                                    <m:t>𝑣</m:t>
                                  </m:r>
                                </m:e>
                                <m:sub>
                                  <m:r>
                                    <a:rPr lang="en-IN" b="0" i="1" dirty="0" smtClean="0">
                                      <a:solidFill>
                                        <a:srgbClr val="FF0000"/>
                                      </a:solidFill>
                                      <a:latin typeface="Cambria Math"/>
                                    </a:rPr>
                                    <m:t>𝑡h𝑖</m:t>
                                  </m:r>
                                </m:sub>
                              </m:sSub>
                            </m:den>
                          </m:f>
                          <m:func>
                            <m:funcPr>
                              <m:ctrlPr>
                                <a:rPr lang="en-IN" b="0" i="1" dirty="0" smtClean="0">
                                  <a:solidFill>
                                    <a:srgbClr val="FF0000"/>
                                  </a:solidFill>
                                  <a:latin typeface="Cambria Math" panose="02040503050406030204" pitchFamily="18" charset="0"/>
                                </a:rPr>
                              </m:ctrlPr>
                            </m:funcPr>
                            <m:fName>
                              <m:r>
                                <m:rPr>
                                  <m:sty m:val="p"/>
                                </m:rPr>
                                <a:rPr lang="en-IN" b="0" i="0" dirty="0" smtClean="0">
                                  <a:solidFill>
                                    <a:srgbClr val="FF0000"/>
                                  </a:solidFill>
                                  <a:latin typeface="Cambria Math"/>
                                </a:rPr>
                                <m:t>exp</m:t>
                              </m:r>
                            </m:fName>
                            <m:e>
                              <m:d>
                                <m:dPr>
                                  <m:ctrlPr>
                                    <a:rPr lang="en-IN" b="0" i="1" dirty="0" smtClean="0">
                                      <a:solidFill>
                                        <a:srgbClr val="FF0000"/>
                                      </a:solidFill>
                                      <a:latin typeface="Cambria Math" panose="02040503050406030204" pitchFamily="18" charset="0"/>
                                    </a:rPr>
                                  </m:ctrlPr>
                                </m:dPr>
                                <m:e>
                                  <m:r>
                                    <a:rPr lang="en-IN" b="0" i="1" dirty="0" smtClean="0">
                                      <a:solidFill>
                                        <a:srgbClr val="FF0000"/>
                                      </a:solidFill>
                                      <a:latin typeface="Cambria Math"/>
                                    </a:rPr>
                                    <m:t>−</m:t>
                                  </m:r>
                                  <m:f>
                                    <m:fPr>
                                      <m:ctrlPr>
                                        <a:rPr lang="en-IN" b="0" i="1" dirty="0" smtClean="0">
                                          <a:solidFill>
                                            <a:srgbClr val="FF0000"/>
                                          </a:solidFill>
                                          <a:latin typeface="Cambria Math" panose="02040503050406030204" pitchFamily="18" charset="0"/>
                                        </a:rPr>
                                      </m:ctrlPr>
                                    </m:fPr>
                                    <m:num>
                                      <m:sSup>
                                        <m:sSupPr>
                                          <m:ctrlPr>
                                            <a:rPr lang="en-IN" b="0" i="1" dirty="0" smtClean="0">
                                              <a:solidFill>
                                                <a:srgbClr val="FF0000"/>
                                              </a:solidFill>
                                              <a:latin typeface="Cambria Math" panose="02040503050406030204" pitchFamily="18" charset="0"/>
                                            </a:rPr>
                                          </m:ctrlPr>
                                        </m:sSupPr>
                                        <m:e>
                                          <m:r>
                                            <a:rPr lang="en-IN" b="0" i="1" dirty="0" smtClean="0">
                                              <a:solidFill>
                                                <a:srgbClr val="FF0000"/>
                                              </a:solidFill>
                                              <a:latin typeface="Cambria Math"/>
                                            </a:rPr>
                                            <m:t>𝜔</m:t>
                                          </m:r>
                                        </m:e>
                                        <m:sup>
                                          <m:r>
                                            <a:rPr lang="en-IN" b="0" i="1" dirty="0" smtClean="0">
                                              <a:solidFill>
                                                <a:srgbClr val="FF0000"/>
                                              </a:solidFill>
                                              <a:latin typeface="Cambria Math"/>
                                            </a:rPr>
                                            <m:t>2</m:t>
                                          </m:r>
                                        </m:sup>
                                      </m:sSup>
                                    </m:num>
                                    <m:den>
                                      <m:sSubSup>
                                        <m:sSubSupPr>
                                          <m:ctrlPr>
                                            <a:rPr lang="en-IN" b="0" i="1" dirty="0" smtClean="0">
                                              <a:solidFill>
                                                <a:srgbClr val="FF0000"/>
                                              </a:solidFill>
                                              <a:latin typeface="Cambria Math" panose="02040503050406030204" pitchFamily="18" charset="0"/>
                                            </a:rPr>
                                          </m:ctrlPr>
                                        </m:sSubSupPr>
                                        <m:e>
                                          <m:r>
                                            <a:rPr lang="en-IN" b="0" i="1" dirty="0" smtClean="0">
                                              <a:solidFill>
                                                <a:srgbClr val="FF0000"/>
                                              </a:solidFill>
                                              <a:latin typeface="Cambria Math"/>
                                            </a:rPr>
                                            <m:t>𝑘</m:t>
                                          </m:r>
                                        </m:e>
                                        <m:sub>
                                          <m:r>
                                            <a:rPr lang="en-IN" b="0" i="1" dirty="0" smtClean="0">
                                              <a:solidFill>
                                                <a:srgbClr val="FF0000"/>
                                              </a:solidFill>
                                              <a:latin typeface="Cambria Math"/>
                                            </a:rPr>
                                            <m:t>𝑦</m:t>
                                          </m:r>
                                        </m:sub>
                                        <m:sup>
                                          <m:r>
                                            <a:rPr lang="en-IN" b="0" i="1" dirty="0" smtClean="0">
                                              <a:solidFill>
                                                <a:srgbClr val="FF0000"/>
                                              </a:solidFill>
                                              <a:latin typeface="Cambria Math"/>
                                            </a:rPr>
                                            <m:t>2</m:t>
                                          </m:r>
                                        </m:sup>
                                      </m:sSubSup>
                                      <m:sSubSup>
                                        <m:sSubSupPr>
                                          <m:ctrlPr>
                                            <a:rPr lang="en-IN" b="0" i="1" dirty="0" smtClean="0">
                                              <a:solidFill>
                                                <a:srgbClr val="FF0000"/>
                                              </a:solidFill>
                                              <a:latin typeface="Cambria Math" panose="02040503050406030204" pitchFamily="18" charset="0"/>
                                            </a:rPr>
                                          </m:ctrlPr>
                                        </m:sSubSupPr>
                                        <m:e>
                                          <m:r>
                                            <a:rPr lang="en-IN" b="0" i="1" dirty="0" smtClean="0">
                                              <a:solidFill>
                                                <a:srgbClr val="FF0000"/>
                                              </a:solidFill>
                                              <a:latin typeface="Cambria Math"/>
                                            </a:rPr>
                                            <m:t>𝑣</m:t>
                                          </m:r>
                                        </m:e>
                                        <m:sub>
                                          <m:r>
                                            <a:rPr lang="en-IN" b="0" i="1" dirty="0" smtClean="0">
                                              <a:solidFill>
                                                <a:srgbClr val="FF0000"/>
                                              </a:solidFill>
                                              <a:latin typeface="Cambria Math"/>
                                            </a:rPr>
                                            <m:t>𝑡h𝑖</m:t>
                                          </m:r>
                                        </m:sub>
                                        <m:sup>
                                          <m:r>
                                            <a:rPr lang="en-IN" b="0" i="1" dirty="0" smtClean="0">
                                              <a:solidFill>
                                                <a:srgbClr val="FF0000"/>
                                              </a:solidFill>
                                              <a:latin typeface="Cambria Math"/>
                                            </a:rPr>
                                            <m:t>2</m:t>
                                          </m:r>
                                        </m:sup>
                                      </m:sSubSup>
                                    </m:den>
                                  </m:f>
                                </m:e>
                              </m:d>
                            </m:e>
                          </m:func>
                        </m:e>
                      </m:d>
                      <m:acc>
                        <m:accPr>
                          <m:chr m:val="̃"/>
                          <m:ctrlPr>
                            <a:rPr lang="en-US" i="1" dirty="0">
                              <a:solidFill>
                                <a:srgbClr val="FF0000"/>
                              </a:solidFill>
                              <a:latin typeface="Cambria Math" panose="02040503050406030204" pitchFamily="18" charset="0"/>
                            </a:rPr>
                          </m:ctrlPr>
                        </m:accPr>
                        <m:e>
                          <m:r>
                            <a:rPr lang="en-IN" i="1" dirty="0">
                              <a:solidFill>
                                <a:srgbClr val="FF0000"/>
                              </a:solidFill>
                              <a:latin typeface="Cambria Math"/>
                            </a:rPr>
                            <m:t>𝜙</m:t>
                          </m:r>
                        </m:e>
                      </m:acc>
                      <m:r>
                        <a:rPr lang="en-IN" b="0" i="1" dirty="0" smtClean="0">
                          <a:solidFill>
                            <a:srgbClr val="FF0000"/>
                          </a:solidFill>
                          <a:latin typeface="Cambria Math"/>
                        </a:rPr>
                        <m:t>……..(</m:t>
                      </m:r>
                      <m:r>
                        <a:rPr lang="en-IN" b="0" i="1" dirty="0" smtClean="0">
                          <a:solidFill>
                            <a:srgbClr val="FF0000"/>
                          </a:solidFill>
                          <a:latin typeface="Cambria Math"/>
                        </a:rPr>
                        <m:t>𝐴</m:t>
                      </m:r>
                      <m:r>
                        <a:rPr lang="en-IN" b="0" i="1" dirty="0" smtClean="0">
                          <a:solidFill>
                            <a:srgbClr val="FF0000"/>
                          </a:solidFill>
                          <a:latin typeface="Cambria Math"/>
                        </a:rPr>
                        <m:t>)</m:t>
                      </m:r>
                    </m:oMath>
                  </m:oMathPara>
                </a14:m>
                <a:endParaRPr lang="en-IN" dirty="0">
                  <a:solidFill>
                    <a:srgbClr val="FF0000"/>
                  </a:solidFill>
                  <a:latin typeface="Times New Roman" pitchFamily="18" charset="0"/>
                  <a:cs typeface="Times New Roman" pitchFamily="18" charset="0"/>
                </a:endParaRPr>
              </a:p>
              <a:p>
                <a:pPr>
                  <a:lnSpc>
                    <a:spcPct val="150000"/>
                  </a:lnSpc>
                </a:pPr>
                <a:endParaRPr lang="en-IN" dirty="0">
                  <a:solidFill>
                    <a:srgbClr val="FF0000"/>
                  </a:solidFill>
                  <a:latin typeface="Times New Roman" pitchFamily="18" charset="0"/>
                  <a:cs typeface="Times New Roman" pitchFamily="18" charset="0"/>
                </a:endParaRPr>
              </a:p>
              <a:p>
                <a:pPr>
                  <a:lnSpc>
                    <a:spcPct val="150000"/>
                  </a:lnSpc>
                </a:pPr>
                <a:r>
                  <a:rPr lang="en-IN" dirty="0">
                    <a:latin typeface="Times New Roman" pitchFamily="18" charset="0"/>
                    <a:cs typeface="Times New Roman" pitchFamily="18" charset="0"/>
                  </a:rPr>
                  <a:t>Using this relation the estimated particle flux is given by, </a:t>
                </a:r>
              </a:p>
              <a:p>
                <a:pPr>
                  <a:lnSpc>
                    <a:spcPct val="150000"/>
                  </a:lnSpc>
                </a:pPr>
                <a:endParaRPr lang="en-IN" dirty="0">
                  <a:latin typeface="Times New Roman" pitchFamily="18" charset="0"/>
                  <a:cs typeface="Times New Roman" pitchFamily="18" charset="0"/>
                </a:endParaRPr>
              </a:p>
              <a:p>
                <a:pPr/>
                <a14:m>
                  <m:oMathPara xmlns:m="http://schemas.openxmlformats.org/officeDocument/2006/math">
                    <m:oMathParaPr>
                      <m:jc m:val="centerGroup"/>
                    </m:oMathParaPr>
                    <m:oMath xmlns:m="http://schemas.openxmlformats.org/officeDocument/2006/math">
                      <m:sSub>
                        <m:sSubPr>
                          <m:ctrlPr>
                            <a:rPr lang="en-IN" b="0" i="1" smtClean="0">
                              <a:solidFill>
                                <a:srgbClr val="FF0000"/>
                              </a:solidFill>
                              <a:latin typeface="Cambria Math" panose="02040503050406030204" pitchFamily="18" charset="0"/>
                              <a:cs typeface="Times New Roman" pitchFamily="18" charset="0"/>
                            </a:rPr>
                          </m:ctrlPr>
                        </m:sSubPr>
                        <m:e>
                          <m:r>
                            <m:rPr>
                              <m:sty m:val="p"/>
                            </m:rPr>
                            <a:rPr lang="en-IN" b="0" i="0" smtClean="0">
                              <a:solidFill>
                                <a:srgbClr val="FF0000"/>
                              </a:solidFill>
                              <a:latin typeface="Cambria Math"/>
                              <a:cs typeface="Times New Roman" pitchFamily="18" charset="0"/>
                            </a:rPr>
                            <m:t>Γ</m:t>
                          </m:r>
                        </m:e>
                        <m:sub>
                          <m:r>
                            <a:rPr lang="en-IN" b="0" i="1" smtClean="0">
                              <a:solidFill>
                                <a:srgbClr val="FF0000"/>
                              </a:solidFill>
                              <a:latin typeface="Cambria Math"/>
                              <a:cs typeface="Times New Roman" pitchFamily="18" charset="0"/>
                            </a:rPr>
                            <m:t>𝑟</m:t>
                          </m:r>
                        </m:sub>
                      </m:sSub>
                      <m:r>
                        <a:rPr lang="en-US" b="0" i="1" smtClean="0">
                          <a:solidFill>
                            <a:srgbClr val="FF0000"/>
                          </a:solidFill>
                          <a:latin typeface="Cambria Math" panose="02040503050406030204" pitchFamily="18" charset="0"/>
                          <a:cs typeface="Times New Roman" pitchFamily="18" charset="0"/>
                        </a:rPr>
                        <m:t>=&lt;</m:t>
                      </m:r>
                      <m:r>
                        <a:rPr lang="en-US" b="0" i="1" smtClean="0">
                          <a:solidFill>
                            <a:srgbClr val="FF0000"/>
                          </a:solidFill>
                          <a:latin typeface="Cambria Math" panose="02040503050406030204" pitchFamily="18" charset="0"/>
                          <a:cs typeface="Times New Roman" pitchFamily="18" charset="0"/>
                        </a:rPr>
                        <m:t>𝛿</m:t>
                      </m:r>
                      <m:r>
                        <a:rPr lang="en-US" b="0" i="1" smtClean="0">
                          <a:solidFill>
                            <a:srgbClr val="FF0000"/>
                          </a:solidFill>
                          <a:latin typeface="Cambria Math" panose="02040503050406030204" pitchFamily="18" charset="0"/>
                          <a:cs typeface="Times New Roman" pitchFamily="18" charset="0"/>
                        </a:rPr>
                        <m:t>𝑛</m:t>
                      </m:r>
                      <m:sSub>
                        <m:sSubPr>
                          <m:ctrlPr>
                            <a:rPr lang="en-US" b="0" i="1" dirty="0" smtClean="0">
                              <a:solidFill>
                                <a:srgbClr val="FF0000"/>
                              </a:solidFill>
                              <a:latin typeface="Cambria Math" panose="02040503050406030204" pitchFamily="18" charset="0"/>
                              <a:cs typeface="Times New Roman" pitchFamily="18" charset="0"/>
                            </a:rPr>
                          </m:ctrlPr>
                        </m:sSubPr>
                        <m:e>
                          <m:r>
                            <a:rPr lang="en-US" b="0" i="1" dirty="0" smtClean="0">
                              <a:solidFill>
                                <a:srgbClr val="FF0000"/>
                              </a:solidFill>
                              <a:latin typeface="Cambria Math" panose="02040503050406030204" pitchFamily="18" charset="0"/>
                              <a:cs typeface="Times New Roman" pitchFamily="18" charset="0"/>
                            </a:rPr>
                            <m:t>𝛿</m:t>
                          </m:r>
                          <m:r>
                            <a:rPr lang="en-US" b="0" i="1" dirty="0" smtClean="0">
                              <a:solidFill>
                                <a:srgbClr val="FF0000"/>
                              </a:solidFill>
                              <a:latin typeface="Cambria Math" panose="02040503050406030204" pitchFamily="18" charset="0"/>
                              <a:cs typeface="Times New Roman" pitchFamily="18" charset="0"/>
                            </a:rPr>
                            <m:t>𝑣</m:t>
                          </m:r>
                        </m:e>
                        <m:sub>
                          <m:r>
                            <a:rPr lang="en-US" b="0" i="1" dirty="0" smtClean="0">
                              <a:solidFill>
                                <a:srgbClr val="FF0000"/>
                              </a:solidFill>
                              <a:latin typeface="Cambria Math" panose="02040503050406030204" pitchFamily="18" charset="0"/>
                              <a:cs typeface="Times New Roman" pitchFamily="18" charset="0"/>
                            </a:rPr>
                            <m:t>𝑟</m:t>
                          </m:r>
                        </m:sub>
                      </m:sSub>
                      <m:r>
                        <a:rPr lang="en-US" b="0" i="1" smtClean="0">
                          <a:solidFill>
                            <a:srgbClr val="FF0000"/>
                          </a:solidFill>
                          <a:latin typeface="Cambria Math" panose="02040503050406030204" pitchFamily="18" charset="0"/>
                          <a:cs typeface="Times New Roman" pitchFamily="18" charset="0"/>
                        </a:rPr>
                        <m:t>&gt;</m:t>
                      </m:r>
                      <m:r>
                        <a:rPr lang="en-IN" b="0" i="1" smtClean="0">
                          <a:solidFill>
                            <a:srgbClr val="FF0000"/>
                          </a:solidFill>
                          <a:latin typeface="Cambria Math"/>
                          <a:cs typeface="Times New Roman" pitchFamily="18" charset="0"/>
                        </a:rPr>
                        <m:t>=</m:t>
                      </m:r>
                      <m:nary>
                        <m:naryPr>
                          <m:chr m:val="∑"/>
                          <m:supHide m:val="on"/>
                          <m:ctrlPr>
                            <a:rPr lang="en-IN" b="0" i="1" smtClean="0">
                              <a:solidFill>
                                <a:srgbClr val="FF0000"/>
                              </a:solidFill>
                              <a:latin typeface="Cambria Math" panose="02040503050406030204" pitchFamily="18" charset="0"/>
                              <a:cs typeface="Times New Roman" pitchFamily="18" charset="0"/>
                            </a:rPr>
                          </m:ctrlPr>
                        </m:naryPr>
                        <m:sub>
                          <m:r>
                            <m:rPr>
                              <m:brk m:alnAt="7"/>
                            </m:rPr>
                            <a:rPr lang="en-IN" b="0" i="1" smtClean="0">
                              <a:solidFill>
                                <a:srgbClr val="FF0000"/>
                              </a:solidFill>
                              <a:latin typeface="Cambria Math"/>
                              <a:cs typeface="Times New Roman" pitchFamily="18" charset="0"/>
                            </a:rPr>
                            <m:t>𝑘</m:t>
                          </m:r>
                        </m:sub>
                        <m:sup/>
                        <m:e>
                          <m:sSup>
                            <m:sSupPr>
                              <m:ctrlPr>
                                <a:rPr lang="en-IN" b="0" i="1" smtClean="0">
                                  <a:solidFill>
                                    <a:srgbClr val="FF0000"/>
                                  </a:solidFill>
                                  <a:latin typeface="Cambria Math" panose="02040503050406030204" pitchFamily="18" charset="0"/>
                                  <a:cs typeface="Times New Roman" pitchFamily="18" charset="0"/>
                                </a:rPr>
                              </m:ctrlPr>
                            </m:sSupPr>
                            <m:e>
                              <m:r>
                                <a:rPr lang="en-IN" b="0" i="1" smtClean="0">
                                  <a:solidFill>
                                    <a:srgbClr val="FF0000"/>
                                  </a:solidFill>
                                  <a:latin typeface="Cambria Math"/>
                                  <a:cs typeface="Times New Roman" pitchFamily="18" charset="0"/>
                                </a:rPr>
                                <m:t>𝜋</m:t>
                              </m:r>
                            </m:e>
                            <m:sup>
                              <m:f>
                                <m:fPr>
                                  <m:ctrlPr>
                                    <a:rPr lang="en-IN" b="0" i="1" smtClean="0">
                                      <a:solidFill>
                                        <a:srgbClr val="FF0000"/>
                                      </a:solidFill>
                                      <a:latin typeface="Cambria Math" panose="02040503050406030204" pitchFamily="18" charset="0"/>
                                      <a:cs typeface="Times New Roman" pitchFamily="18" charset="0"/>
                                    </a:rPr>
                                  </m:ctrlPr>
                                </m:fPr>
                                <m:num>
                                  <m:r>
                                    <a:rPr lang="en-IN" b="0" i="1" smtClean="0">
                                      <a:solidFill>
                                        <a:srgbClr val="FF0000"/>
                                      </a:solidFill>
                                      <a:latin typeface="Cambria Math"/>
                                      <a:cs typeface="Times New Roman" pitchFamily="18" charset="0"/>
                                    </a:rPr>
                                    <m:t>1</m:t>
                                  </m:r>
                                </m:num>
                                <m:den>
                                  <m:r>
                                    <a:rPr lang="en-IN" b="0" i="1" smtClean="0">
                                      <a:solidFill>
                                        <a:srgbClr val="FF0000"/>
                                      </a:solidFill>
                                      <a:latin typeface="Cambria Math"/>
                                      <a:cs typeface="Times New Roman" pitchFamily="18" charset="0"/>
                                    </a:rPr>
                                    <m:t>2</m:t>
                                  </m:r>
                                </m:den>
                              </m:f>
                            </m:sup>
                          </m:sSup>
                          <m:f>
                            <m:fPr>
                              <m:ctrlPr>
                                <a:rPr lang="en-IN" b="0" i="1" smtClean="0">
                                  <a:solidFill>
                                    <a:srgbClr val="FF0000"/>
                                  </a:solidFill>
                                  <a:latin typeface="Cambria Math" panose="02040503050406030204" pitchFamily="18" charset="0"/>
                                  <a:cs typeface="Times New Roman" pitchFamily="18" charset="0"/>
                                </a:rPr>
                              </m:ctrlPr>
                            </m:fPr>
                            <m:num>
                              <m:sSub>
                                <m:sSubPr>
                                  <m:ctrlPr>
                                    <a:rPr lang="en-IN" b="0" i="1" smtClean="0">
                                      <a:solidFill>
                                        <a:srgbClr val="FF0000"/>
                                      </a:solidFill>
                                      <a:latin typeface="Cambria Math" panose="02040503050406030204" pitchFamily="18" charset="0"/>
                                      <a:cs typeface="Times New Roman" pitchFamily="18" charset="0"/>
                                    </a:rPr>
                                  </m:ctrlPr>
                                </m:sSubPr>
                                <m:e>
                                  <m:r>
                                    <a:rPr lang="en-IN" b="0" i="1" smtClean="0">
                                      <a:solidFill>
                                        <a:srgbClr val="FF0000"/>
                                      </a:solidFill>
                                      <a:latin typeface="Cambria Math"/>
                                      <a:cs typeface="Times New Roman" pitchFamily="18" charset="0"/>
                                    </a:rPr>
                                    <m:t>𝑇</m:t>
                                  </m:r>
                                </m:e>
                                <m:sub>
                                  <m:r>
                                    <a:rPr lang="en-IN" b="0" i="1" smtClean="0">
                                      <a:solidFill>
                                        <a:srgbClr val="FF0000"/>
                                      </a:solidFill>
                                      <a:latin typeface="Cambria Math"/>
                                      <a:cs typeface="Times New Roman" pitchFamily="18" charset="0"/>
                                    </a:rPr>
                                    <m:t>𝑒</m:t>
                                  </m:r>
                                </m:sub>
                              </m:sSub>
                            </m:num>
                            <m:den>
                              <m:sSub>
                                <m:sSubPr>
                                  <m:ctrlPr>
                                    <a:rPr lang="en-IN" b="0" i="1" smtClean="0">
                                      <a:solidFill>
                                        <a:srgbClr val="FF0000"/>
                                      </a:solidFill>
                                      <a:latin typeface="Cambria Math" panose="02040503050406030204" pitchFamily="18" charset="0"/>
                                      <a:cs typeface="Times New Roman" pitchFamily="18" charset="0"/>
                                    </a:rPr>
                                  </m:ctrlPr>
                                </m:sSubPr>
                                <m:e>
                                  <m:r>
                                    <a:rPr lang="en-IN" b="0" i="1" smtClean="0">
                                      <a:solidFill>
                                        <a:srgbClr val="FF0000"/>
                                      </a:solidFill>
                                      <a:latin typeface="Cambria Math"/>
                                      <a:cs typeface="Times New Roman" pitchFamily="18" charset="0"/>
                                    </a:rPr>
                                    <m:t>𝑇</m:t>
                                  </m:r>
                                </m:e>
                                <m:sub>
                                  <m:r>
                                    <a:rPr lang="en-IN" b="0" i="1" smtClean="0">
                                      <a:solidFill>
                                        <a:srgbClr val="FF0000"/>
                                      </a:solidFill>
                                      <a:latin typeface="Cambria Math"/>
                                      <a:cs typeface="Times New Roman" pitchFamily="18" charset="0"/>
                                    </a:rPr>
                                    <m:t>𝑖</m:t>
                                  </m:r>
                                </m:sub>
                              </m:sSub>
                            </m:den>
                          </m:f>
                          <m:r>
                            <a:rPr lang="en-IN" b="0" i="1" smtClean="0">
                              <a:solidFill>
                                <a:srgbClr val="FF0000"/>
                              </a:solidFill>
                              <a:latin typeface="Cambria Math"/>
                              <a:cs typeface="Times New Roman" pitchFamily="18" charset="0"/>
                            </a:rPr>
                            <m:t>𝑛</m:t>
                          </m:r>
                          <m:sSub>
                            <m:sSubPr>
                              <m:ctrlPr>
                                <a:rPr lang="en-IN" b="0" i="1" smtClean="0">
                                  <a:solidFill>
                                    <a:srgbClr val="FF0000"/>
                                  </a:solidFill>
                                  <a:latin typeface="Cambria Math" panose="02040503050406030204" pitchFamily="18" charset="0"/>
                                  <a:cs typeface="Times New Roman" pitchFamily="18" charset="0"/>
                                </a:rPr>
                              </m:ctrlPr>
                            </m:sSubPr>
                            <m:e>
                              <m:r>
                                <a:rPr lang="en-IN" b="0" i="1" smtClean="0">
                                  <a:solidFill>
                                    <a:srgbClr val="FF0000"/>
                                  </a:solidFill>
                                  <a:latin typeface="Cambria Math"/>
                                  <a:cs typeface="Times New Roman" pitchFamily="18" charset="0"/>
                                </a:rPr>
                                <m:t>𝑐</m:t>
                              </m:r>
                            </m:e>
                            <m:sub>
                              <m:r>
                                <a:rPr lang="en-IN" b="0" i="1" smtClean="0">
                                  <a:solidFill>
                                    <a:srgbClr val="FF0000"/>
                                  </a:solidFill>
                                  <a:latin typeface="Cambria Math"/>
                                  <a:cs typeface="Times New Roman" pitchFamily="18" charset="0"/>
                                </a:rPr>
                                <m:t>𝑒</m:t>
                              </m:r>
                            </m:sub>
                          </m:sSub>
                          <m:sSub>
                            <m:sSubPr>
                              <m:ctrlPr>
                                <a:rPr lang="en-IN" b="0" i="1" smtClean="0">
                                  <a:solidFill>
                                    <a:srgbClr val="FF0000"/>
                                  </a:solidFill>
                                  <a:latin typeface="Cambria Math" panose="02040503050406030204" pitchFamily="18" charset="0"/>
                                  <a:cs typeface="Times New Roman" pitchFamily="18" charset="0"/>
                                </a:rPr>
                              </m:ctrlPr>
                            </m:sSubPr>
                            <m:e>
                              <m:r>
                                <a:rPr lang="en-IN" b="0" i="1" smtClean="0">
                                  <a:solidFill>
                                    <a:srgbClr val="FF0000"/>
                                  </a:solidFill>
                                  <a:latin typeface="Cambria Math"/>
                                  <a:cs typeface="Times New Roman" pitchFamily="18" charset="0"/>
                                </a:rPr>
                                <m:t>𝑘</m:t>
                              </m:r>
                            </m:e>
                            <m:sub>
                              <m:r>
                                <a:rPr lang="en-IN" b="0" i="1" smtClean="0">
                                  <a:solidFill>
                                    <a:srgbClr val="FF0000"/>
                                  </a:solidFill>
                                  <a:latin typeface="Cambria Math"/>
                                  <a:cs typeface="Times New Roman" pitchFamily="18" charset="0"/>
                                </a:rPr>
                                <m:t>𝑦</m:t>
                              </m:r>
                            </m:sub>
                          </m:sSub>
                          <m:sSub>
                            <m:sSubPr>
                              <m:ctrlPr>
                                <a:rPr lang="en-IN" b="0" i="1" smtClean="0">
                                  <a:solidFill>
                                    <a:srgbClr val="FF0000"/>
                                  </a:solidFill>
                                  <a:latin typeface="Cambria Math" panose="02040503050406030204" pitchFamily="18" charset="0"/>
                                  <a:cs typeface="Times New Roman" pitchFamily="18" charset="0"/>
                                </a:rPr>
                              </m:ctrlPr>
                            </m:sSubPr>
                            <m:e>
                              <m:r>
                                <a:rPr lang="en-IN" b="0" i="1" smtClean="0">
                                  <a:solidFill>
                                    <a:srgbClr val="FF0000"/>
                                  </a:solidFill>
                                  <a:latin typeface="Cambria Math"/>
                                  <a:cs typeface="Times New Roman" pitchFamily="18" charset="0"/>
                                </a:rPr>
                                <m:t>𝜌</m:t>
                              </m:r>
                            </m:e>
                            <m:sub>
                              <m:r>
                                <a:rPr lang="en-IN" b="0" i="1" smtClean="0">
                                  <a:solidFill>
                                    <a:srgbClr val="FF0000"/>
                                  </a:solidFill>
                                  <a:latin typeface="Cambria Math"/>
                                  <a:cs typeface="Times New Roman" pitchFamily="18" charset="0"/>
                                </a:rPr>
                                <m:t>𝑒</m:t>
                              </m:r>
                            </m:sub>
                          </m:sSub>
                          <m:d>
                            <m:dPr>
                              <m:ctrlPr>
                                <a:rPr lang="en-IN" b="0" i="1" smtClean="0">
                                  <a:solidFill>
                                    <a:srgbClr val="FF0000"/>
                                  </a:solidFill>
                                  <a:latin typeface="Cambria Math" panose="02040503050406030204" pitchFamily="18" charset="0"/>
                                  <a:cs typeface="Times New Roman" pitchFamily="18" charset="0"/>
                                </a:rPr>
                              </m:ctrlPr>
                            </m:dPr>
                            <m:e>
                              <m:f>
                                <m:fPr>
                                  <m:ctrlPr>
                                    <a:rPr lang="en-IN" b="0" i="1" smtClean="0">
                                      <a:solidFill>
                                        <a:srgbClr val="FF0000"/>
                                      </a:solidFill>
                                      <a:latin typeface="Cambria Math" panose="02040503050406030204" pitchFamily="18" charset="0"/>
                                      <a:cs typeface="Times New Roman" pitchFamily="18" charset="0"/>
                                    </a:rPr>
                                  </m:ctrlPr>
                                </m:fPr>
                                <m:num>
                                  <m:sSub>
                                    <m:sSubPr>
                                      <m:ctrlPr>
                                        <a:rPr lang="en-IN" b="0" i="1" smtClean="0">
                                          <a:solidFill>
                                            <a:srgbClr val="FF0000"/>
                                          </a:solidFill>
                                          <a:latin typeface="Cambria Math" panose="02040503050406030204" pitchFamily="18" charset="0"/>
                                          <a:cs typeface="Times New Roman" pitchFamily="18" charset="0"/>
                                        </a:rPr>
                                      </m:ctrlPr>
                                    </m:sSubPr>
                                    <m:e>
                                      <m:r>
                                        <a:rPr lang="en-IN" b="0" i="1" smtClean="0">
                                          <a:solidFill>
                                            <a:srgbClr val="FF0000"/>
                                          </a:solidFill>
                                          <a:latin typeface="Cambria Math"/>
                                          <a:cs typeface="Times New Roman" pitchFamily="18" charset="0"/>
                                        </a:rPr>
                                        <m:t>𝜔</m:t>
                                      </m:r>
                                    </m:e>
                                    <m:sub>
                                      <m:r>
                                        <a:rPr lang="en-IN" b="0" i="1" smtClean="0">
                                          <a:solidFill>
                                            <a:srgbClr val="FF0000"/>
                                          </a:solidFill>
                                          <a:latin typeface="Cambria Math"/>
                                          <a:cs typeface="Times New Roman" pitchFamily="18" charset="0"/>
                                        </a:rPr>
                                        <m:t>𝑟</m:t>
                                      </m:r>
                                    </m:sub>
                                  </m:sSub>
                                </m:num>
                                <m:den>
                                  <m:sSub>
                                    <m:sSubPr>
                                      <m:ctrlPr>
                                        <a:rPr lang="en-IN" b="0" i="1" smtClean="0">
                                          <a:solidFill>
                                            <a:srgbClr val="FF0000"/>
                                          </a:solidFill>
                                          <a:latin typeface="Cambria Math" panose="02040503050406030204" pitchFamily="18" charset="0"/>
                                          <a:cs typeface="Times New Roman" pitchFamily="18" charset="0"/>
                                        </a:rPr>
                                      </m:ctrlPr>
                                    </m:sSubPr>
                                    <m:e>
                                      <m:r>
                                        <a:rPr lang="en-IN" b="0" i="1" smtClean="0">
                                          <a:solidFill>
                                            <a:srgbClr val="FF0000"/>
                                          </a:solidFill>
                                          <a:latin typeface="Cambria Math"/>
                                          <a:cs typeface="Times New Roman" pitchFamily="18" charset="0"/>
                                        </a:rPr>
                                        <m:t>𝑘</m:t>
                                      </m:r>
                                    </m:e>
                                    <m:sub>
                                      <m:r>
                                        <a:rPr lang="en-IN" b="0" i="1" smtClean="0">
                                          <a:solidFill>
                                            <a:srgbClr val="FF0000"/>
                                          </a:solidFill>
                                          <a:latin typeface="Cambria Math"/>
                                          <a:cs typeface="Times New Roman" pitchFamily="18" charset="0"/>
                                        </a:rPr>
                                        <m:t>⊥</m:t>
                                      </m:r>
                                    </m:sub>
                                  </m:sSub>
                                  <m:sSub>
                                    <m:sSubPr>
                                      <m:ctrlPr>
                                        <a:rPr lang="en-IN" b="0" i="1" smtClean="0">
                                          <a:solidFill>
                                            <a:srgbClr val="FF0000"/>
                                          </a:solidFill>
                                          <a:latin typeface="Cambria Math" panose="02040503050406030204" pitchFamily="18" charset="0"/>
                                          <a:cs typeface="Times New Roman" pitchFamily="18" charset="0"/>
                                        </a:rPr>
                                      </m:ctrlPr>
                                    </m:sSubPr>
                                    <m:e>
                                      <m:r>
                                        <a:rPr lang="en-IN" b="0" i="1" smtClean="0">
                                          <a:solidFill>
                                            <a:srgbClr val="FF0000"/>
                                          </a:solidFill>
                                          <a:latin typeface="Cambria Math"/>
                                          <a:cs typeface="Times New Roman" pitchFamily="18" charset="0"/>
                                        </a:rPr>
                                        <m:t>𝑉</m:t>
                                      </m:r>
                                    </m:e>
                                    <m:sub>
                                      <m:r>
                                        <a:rPr lang="en-IN" b="0" i="1" smtClean="0">
                                          <a:solidFill>
                                            <a:srgbClr val="FF0000"/>
                                          </a:solidFill>
                                          <a:latin typeface="Cambria Math"/>
                                          <a:cs typeface="Times New Roman" pitchFamily="18" charset="0"/>
                                        </a:rPr>
                                        <m:t>𝑡h𝑖</m:t>
                                      </m:r>
                                    </m:sub>
                                  </m:sSub>
                                </m:den>
                              </m:f>
                            </m:e>
                          </m:d>
                          <m:d>
                            <m:dPr>
                              <m:begChr m:val="["/>
                              <m:endChr m:val="]"/>
                              <m:ctrlPr>
                                <a:rPr lang="en-IN" b="0" i="1" smtClean="0">
                                  <a:solidFill>
                                    <a:srgbClr val="FF0000"/>
                                  </a:solidFill>
                                  <a:latin typeface="Cambria Math" panose="02040503050406030204" pitchFamily="18" charset="0"/>
                                  <a:cs typeface="Times New Roman" pitchFamily="18" charset="0"/>
                                </a:rPr>
                              </m:ctrlPr>
                            </m:dPr>
                            <m:e>
                              <m:func>
                                <m:funcPr>
                                  <m:ctrlPr>
                                    <a:rPr lang="en-IN" b="0" i="1" smtClean="0">
                                      <a:solidFill>
                                        <a:srgbClr val="FF0000"/>
                                      </a:solidFill>
                                      <a:latin typeface="Cambria Math" panose="02040503050406030204" pitchFamily="18" charset="0"/>
                                      <a:cs typeface="Times New Roman" pitchFamily="18" charset="0"/>
                                    </a:rPr>
                                  </m:ctrlPr>
                                </m:funcPr>
                                <m:fName>
                                  <m:r>
                                    <m:rPr>
                                      <m:sty m:val="p"/>
                                    </m:rPr>
                                    <a:rPr lang="en-IN" b="0" i="0" smtClean="0">
                                      <a:solidFill>
                                        <a:srgbClr val="FF0000"/>
                                      </a:solidFill>
                                      <a:latin typeface="Cambria Math"/>
                                      <a:cs typeface="Times New Roman" pitchFamily="18" charset="0"/>
                                    </a:rPr>
                                    <m:t>exp</m:t>
                                  </m:r>
                                </m:fName>
                                <m:e>
                                  <m:d>
                                    <m:dPr>
                                      <m:ctrlPr>
                                        <a:rPr lang="en-IN" b="0" i="1" smtClean="0">
                                          <a:solidFill>
                                            <a:srgbClr val="FF0000"/>
                                          </a:solidFill>
                                          <a:latin typeface="Cambria Math" panose="02040503050406030204" pitchFamily="18" charset="0"/>
                                          <a:cs typeface="Times New Roman" pitchFamily="18" charset="0"/>
                                        </a:rPr>
                                      </m:ctrlPr>
                                    </m:dPr>
                                    <m:e>
                                      <m:r>
                                        <a:rPr lang="en-IN" b="0" i="1" smtClean="0">
                                          <a:solidFill>
                                            <a:srgbClr val="FF0000"/>
                                          </a:solidFill>
                                          <a:latin typeface="Cambria Math"/>
                                          <a:cs typeface="Times New Roman" pitchFamily="18" charset="0"/>
                                        </a:rPr>
                                        <m:t>−</m:t>
                                      </m:r>
                                      <m:f>
                                        <m:fPr>
                                          <m:ctrlPr>
                                            <a:rPr lang="en-IN" b="0" i="1" smtClean="0">
                                              <a:solidFill>
                                                <a:srgbClr val="FF0000"/>
                                              </a:solidFill>
                                              <a:latin typeface="Cambria Math" panose="02040503050406030204" pitchFamily="18" charset="0"/>
                                              <a:cs typeface="Times New Roman" pitchFamily="18" charset="0"/>
                                            </a:rPr>
                                          </m:ctrlPr>
                                        </m:fPr>
                                        <m:num>
                                          <m:sSubSup>
                                            <m:sSubSupPr>
                                              <m:ctrlPr>
                                                <a:rPr lang="en-IN" b="0" i="1" smtClean="0">
                                                  <a:solidFill>
                                                    <a:srgbClr val="FF0000"/>
                                                  </a:solidFill>
                                                  <a:latin typeface="Cambria Math" panose="02040503050406030204" pitchFamily="18" charset="0"/>
                                                  <a:cs typeface="Times New Roman" pitchFamily="18" charset="0"/>
                                                </a:rPr>
                                              </m:ctrlPr>
                                            </m:sSubSupPr>
                                            <m:e>
                                              <m:r>
                                                <a:rPr lang="en-IN" b="0" i="1" smtClean="0">
                                                  <a:solidFill>
                                                    <a:srgbClr val="FF0000"/>
                                                  </a:solidFill>
                                                  <a:latin typeface="Cambria Math"/>
                                                  <a:cs typeface="Times New Roman" pitchFamily="18" charset="0"/>
                                                </a:rPr>
                                                <m:t>𝜔</m:t>
                                              </m:r>
                                            </m:e>
                                            <m:sub>
                                              <m:r>
                                                <a:rPr lang="en-IN" b="0" i="1" smtClean="0">
                                                  <a:solidFill>
                                                    <a:srgbClr val="FF0000"/>
                                                  </a:solidFill>
                                                  <a:latin typeface="Cambria Math"/>
                                                  <a:cs typeface="Times New Roman" pitchFamily="18" charset="0"/>
                                                </a:rPr>
                                                <m:t>𝑟</m:t>
                                              </m:r>
                                            </m:sub>
                                            <m:sup>
                                              <m:r>
                                                <a:rPr lang="en-IN" b="0" i="1" smtClean="0">
                                                  <a:solidFill>
                                                    <a:srgbClr val="FF0000"/>
                                                  </a:solidFill>
                                                  <a:latin typeface="Cambria Math"/>
                                                  <a:cs typeface="Times New Roman" pitchFamily="18" charset="0"/>
                                                </a:rPr>
                                                <m:t>2</m:t>
                                              </m:r>
                                            </m:sup>
                                          </m:sSubSup>
                                        </m:num>
                                        <m:den>
                                          <m:sSubSup>
                                            <m:sSubSupPr>
                                              <m:ctrlPr>
                                                <a:rPr lang="en-IN" b="0" i="1" smtClean="0">
                                                  <a:solidFill>
                                                    <a:srgbClr val="FF0000"/>
                                                  </a:solidFill>
                                                  <a:latin typeface="Cambria Math" panose="02040503050406030204" pitchFamily="18" charset="0"/>
                                                  <a:cs typeface="Times New Roman" pitchFamily="18" charset="0"/>
                                                </a:rPr>
                                              </m:ctrlPr>
                                            </m:sSubSupPr>
                                            <m:e>
                                              <m:r>
                                                <a:rPr lang="en-IN" b="0" i="1" smtClean="0">
                                                  <a:solidFill>
                                                    <a:srgbClr val="FF0000"/>
                                                  </a:solidFill>
                                                  <a:latin typeface="Cambria Math"/>
                                                  <a:cs typeface="Times New Roman" pitchFamily="18" charset="0"/>
                                                </a:rPr>
                                                <m:t>𝑘</m:t>
                                              </m:r>
                                            </m:e>
                                            <m:sub>
                                              <m:r>
                                                <a:rPr lang="en-IN" b="0" i="1" smtClean="0">
                                                  <a:solidFill>
                                                    <a:srgbClr val="FF0000"/>
                                                  </a:solidFill>
                                                  <a:latin typeface="Cambria Math"/>
                                                  <a:cs typeface="Times New Roman" pitchFamily="18" charset="0"/>
                                                </a:rPr>
                                                <m:t>⊥</m:t>
                                              </m:r>
                                            </m:sub>
                                            <m:sup>
                                              <m:r>
                                                <a:rPr lang="en-IN" b="0" i="1" smtClean="0">
                                                  <a:solidFill>
                                                    <a:srgbClr val="FF0000"/>
                                                  </a:solidFill>
                                                  <a:latin typeface="Cambria Math"/>
                                                  <a:cs typeface="Times New Roman" pitchFamily="18" charset="0"/>
                                                </a:rPr>
                                                <m:t>2</m:t>
                                              </m:r>
                                            </m:sup>
                                          </m:sSubSup>
                                          <m:sSubSup>
                                            <m:sSubSupPr>
                                              <m:ctrlPr>
                                                <a:rPr lang="en-IN" b="0" i="1" smtClean="0">
                                                  <a:solidFill>
                                                    <a:srgbClr val="FF0000"/>
                                                  </a:solidFill>
                                                  <a:latin typeface="Cambria Math" panose="02040503050406030204" pitchFamily="18" charset="0"/>
                                                  <a:cs typeface="Times New Roman" pitchFamily="18" charset="0"/>
                                                </a:rPr>
                                              </m:ctrlPr>
                                            </m:sSubSupPr>
                                            <m:e>
                                              <m:r>
                                                <a:rPr lang="en-IN" b="0" i="1" smtClean="0">
                                                  <a:solidFill>
                                                    <a:srgbClr val="FF0000"/>
                                                  </a:solidFill>
                                                  <a:latin typeface="Cambria Math"/>
                                                  <a:cs typeface="Times New Roman" pitchFamily="18" charset="0"/>
                                                </a:rPr>
                                                <m:t>𝑉</m:t>
                                              </m:r>
                                            </m:e>
                                            <m:sub>
                                              <m:r>
                                                <a:rPr lang="en-IN" b="0" i="1" smtClean="0">
                                                  <a:solidFill>
                                                    <a:srgbClr val="FF0000"/>
                                                  </a:solidFill>
                                                  <a:latin typeface="Cambria Math"/>
                                                  <a:cs typeface="Times New Roman" pitchFamily="18" charset="0"/>
                                                </a:rPr>
                                                <m:t>𝑡h𝑖</m:t>
                                              </m:r>
                                            </m:sub>
                                            <m:sup>
                                              <m:r>
                                                <a:rPr lang="en-IN" b="0" i="1" smtClean="0">
                                                  <a:solidFill>
                                                    <a:srgbClr val="FF0000"/>
                                                  </a:solidFill>
                                                  <a:latin typeface="Cambria Math"/>
                                                  <a:cs typeface="Times New Roman" pitchFamily="18" charset="0"/>
                                                </a:rPr>
                                                <m:t>2</m:t>
                                              </m:r>
                                            </m:sup>
                                          </m:sSubSup>
                                        </m:den>
                                      </m:f>
                                    </m:e>
                                  </m:d>
                                </m:e>
                              </m:func>
                            </m:e>
                          </m:d>
                          <m:sSup>
                            <m:sSupPr>
                              <m:ctrlPr>
                                <a:rPr lang="en-IN" b="0" i="1" smtClean="0">
                                  <a:solidFill>
                                    <a:srgbClr val="FF0000"/>
                                  </a:solidFill>
                                  <a:latin typeface="Cambria Math" panose="02040503050406030204" pitchFamily="18" charset="0"/>
                                  <a:cs typeface="Times New Roman" pitchFamily="18" charset="0"/>
                                </a:rPr>
                              </m:ctrlPr>
                            </m:sSupPr>
                            <m:e>
                              <m:d>
                                <m:dPr>
                                  <m:begChr m:val="|"/>
                                  <m:endChr m:val="|"/>
                                  <m:ctrlPr>
                                    <a:rPr lang="en-IN" b="0" i="1" smtClean="0">
                                      <a:solidFill>
                                        <a:srgbClr val="FF0000"/>
                                      </a:solidFill>
                                      <a:latin typeface="Cambria Math" panose="02040503050406030204" pitchFamily="18" charset="0"/>
                                      <a:cs typeface="Times New Roman" pitchFamily="18" charset="0"/>
                                    </a:rPr>
                                  </m:ctrlPr>
                                </m:dPr>
                                <m:e>
                                  <m:sSub>
                                    <m:sSubPr>
                                      <m:ctrlPr>
                                        <a:rPr lang="en-IN" b="0" i="1" smtClean="0">
                                          <a:solidFill>
                                            <a:srgbClr val="FF0000"/>
                                          </a:solidFill>
                                          <a:latin typeface="Cambria Math" panose="02040503050406030204" pitchFamily="18" charset="0"/>
                                          <a:cs typeface="Times New Roman" pitchFamily="18" charset="0"/>
                                        </a:rPr>
                                      </m:ctrlPr>
                                    </m:sSubPr>
                                    <m:e>
                                      <m:acc>
                                        <m:accPr>
                                          <m:chr m:val="̃"/>
                                          <m:ctrlPr>
                                            <a:rPr lang="en-IN" b="0" i="1" smtClean="0">
                                              <a:solidFill>
                                                <a:srgbClr val="FF0000"/>
                                              </a:solidFill>
                                              <a:latin typeface="Cambria Math" panose="02040503050406030204" pitchFamily="18" charset="0"/>
                                              <a:cs typeface="Times New Roman" pitchFamily="18" charset="0"/>
                                            </a:rPr>
                                          </m:ctrlPr>
                                        </m:accPr>
                                        <m:e>
                                          <m:r>
                                            <a:rPr lang="en-IN" b="0" i="1" smtClean="0">
                                              <a:solidFill>
                                                <a:srgbClr val="FF0000"/>
                                              </a:solidFill>
                                              <a:latin typeface="Cambria Math"/>
                                              <a:cs typeface="Times New Roman" pitchFamily="18" charset="0"/>
                                            </a:rPr>
                                            <m:t>𝜙</m:t>
                                          </m:r>
                                        </m:e>
                                      </m:acc>
                                    </m:e>
                                    <m:sub>
                                      <m:r>
                                        <a:rPr lang="en-IN" b="0" i="1" smtClean="0">
                                          <a:solidFill>
                                            <a:srgbClr val="FF0000"/>
                                          </a:solidFill>
                                          <a:latin typeface="Cambria Math"/>
                                          <a:cs typeface="Times New Roman" pitchFamily="18" charset="0"/>
                                        </a:rPr>
                                        <m:t>𝑘</m:t>
                                      </m:r>
                                    </m:sub>
                                  </m:sSub>
                                </m:e>
                              </m:d>
                            </m:e>
                            <m:sup>
                              <m:r>
                                <a:rPr lang="en-IN" b="0" i="1" smtClean="0">
                                  <a:solidFill>
                                    <a:srgbClr val="FF0000"/>
                                  </a:solidFill>
                                  <a:latin typeface="Cambria Math"/>
                                  <a:cs typeface="Times New Roman" pitchFamily="18" charset="0"/>
                                </a:rPr>
                                <m:t>2</m:t>
                              </m:r>
                            </m:sup>
                          </m:sSup>
                          <m:r>
                            <a:rPr lang="en-IN" b="0" i="1" smtClean="0">
                              <a:solidFill>
                                <a:srgbClr val="FF0000"/>
                              </a:solidFill>
                              <a:latin typeface="Cambria Math"/>
                              <a:cs typeface="Times New Roman" pitchFamily="18" charset="0"/>
                            </a:rPr>
                            <m:t>…….(</m:t>
                          </m:r>
                          <m:r>
                            <a:rPr lang="en-IN" b="0" i="1" smtClean="0">
                              <a:solidFill>
                                <a:srgbClr val="FF0000"/>
                              </a:solidFill>
                              <a:latin typeface="Cambria Math"/>
                              <a:cs typeface="Times New Roman" pitchFamily="18" charset="0"/>
                            </a:rPr>
                            <m:t>𝐵</m:t>
                          </m:r>
                          <m:r>
                            <a:rPr lang="en-IN" b="0" i="1" smtClean="0">
                              <a:solidFill>
                                <a:srgbClr val="FF0000"/>
                              </a:solidFill>
                              <a:latin typeface="Cambria Math"/>
                              <a:cs typeface="Times New Roman" pitchFamily="18" charset="0"/>
                            </a:rPr>
                            <m:t>)</m:t>
                          </m:r>
                        </m:e>
                      </m:nary>
                    </m:oMath>
                  </m:oMathPara>
                </a14:m>
                <a:endParaRPr lang="en-IN" dirty="0">
                  <a:latin typeface="Times New Roman" pitchFamily="18" charset="0"/>
                  <a:cs typeface="Times New Roman" pitchFamily="18" charset="0"/>
                </a:endParaRPr>
              </a:p>
              <a:p>
                <a:pPr>
                  <a:lnSpc>
                    <a:spcPct val="150000"/>
                  </a:lnSpc>
                </a:pPr>
                <a:endParaRPr lang="en-IN" dirty="0">
                  <a:latin typeface="Times New Roman" pitchFamily="18" charset="0"/>
                  <a:cs typeface="Times New Roman" pitchFamily="18" charset="0"/>
                </a:endParaRPr>
              </a:p>
              <a:p>
                <a:pPr>
                  <a:lnSpc>
                    <a:spcPct val="150000"/>
                  </a:lnSpc>
                </a:pPr>
                <a:r>
                  <a:rPr lang="en-IN" dirty="0">
                    <a:latin typeface="Times New Roman" pitchFamily="18" charset="0"/>
                    <a:cs typeface="Times New Roman" pitchFamily="18" charset="0"/>
                  </a:rPr>
                  <a:t>For </a:t>
                </a:r>
                <a14:m>
                  <m:oMath xmlns:m="http://schemas.openxmlformats.org/officeDocument/2006/math">
                    <m:sSub>
                      <m:sSubPr>
                        <m:ctrlPr>
                          <a:rPr lang="en-IN" i="1" smtClean="0">
                            <a:solidFill>
                              <a:srgbClr val="FF0000"/>
                            </a:solidFill>
                            <a:latin typeface="Cambria Math" panose="02040503050406030204" pitchFamily="18" charset="0"/>
                          </a:rPr>
                        </m:ctrlPr>
                      </m:sSubPr>
                      <m:e>
                        <m:r>
                          <m:rPr>
                            <m:sty m:val="p"/>
                          </m:rPr>
                          <a:rPr lang="en-IN">
                            <a:solidFill>
                              <a:srgbClr val="FF0000"/>
                            </a:solidFill>
                            <a:latin typeface="Cambria Math"/>
                          </a:rPr>
                          <m:t>Γ</m:t>
                        </m:r>
                      </m:e>
                      <m:sub>
                        <m:r>
                          <a:rPr lang="en-IN" i="1">
                            <a:solidFill>
                              <a:srgbClr val="FF0000"/>
                            </a:solidFill>
                            <a:latin typeface="Cambria Math"/>
                          </a:rPr>
                          <m:t>𝑒𝑠</m:t>
                        </m:r>
                      </m:sub>
                    </m:sSub>
                    <m:r>
                      <a:rPr lang="en-IN" i="1">
                        <a:solidFill>
                          <a:srgbClr val="00B050"/>
                        </a:solidFill>
                        <a:latin typeface="Cambria Math"/>
                      </a:rPr>
                      <m:t>&lt;0,  </m:t>
                    </m:r>
                    <m:sSub>
                      <m:sSubPr>
                        <m:ctrlPr>
                          <a:rPr lang="en-IN" i="1">
                            <a:solidFill>
                              <a:srgbClr val="00B050"/>
                            </a:solidFill>
                            <a:latin typeface="Cambria Math" panose="02040503050406030204" pitchFamily="18" charset="0"/>
                          </a:rPr>
                        </m:ctrlPr>
                      </m:sSubPr>
                      <m:e>
                        <m:r>
                          <a:rPr lang="en-IN" i="1">
                            <a:solidFill>
                              <a:srgbClr val="00B050"/>
                            </a:solidFill>
                            <a:latin typeface="Cambria Math"/>
                          </a:rPr>
                          <m:t>𝑘</m:t>
                        </m:r>
                      </m:e>
                      <m:sub>
                        <m:r>
                          <a:rPr lang="en-IN" i="1">
                            <a:solidFill>
                              <a:srgbClr val="00B050"/>
                            </a:solidFill>
                            <a:latin typeface="Cambria Math"/>
                          </a:rPr>
                          <m:t>𝑦</m:t>
                        </m:r>
                      </m:sub>
                    </m:sSub>
                    <m:r>
                      <a:rPr lang="en-IN" i="1">
                        <a:solidFill>
                          <a:srgbClr val="00B050"/>
                        </a:solidFill>
                        <a:latin typeface="Cambria Math"/>
                      </a:rPr>
                      <m:t>𝜔</m:t>
                    </m:r>
                    <m:r>
                      <a:rPr lang="en-IN" i="1">
                        <a:solidFill>
                          <a:srgbClr val="00B050"/>
                        </a:solidFill>
                        <a:latin typeface="Cambria Math"/>
                      </a:rPr>
                      <m:t>&lt;0</m:t>
                    </m:r>
                  </m:oMath>
                </a14:m>
                <a:r>
                  <a:rPr lang="en-IN" dirty="0">
                    <a:solidFill>
                      <a:srgbClr val="00B050"/>
                    </a:solidFill>
                    <a:latin typeface="Times New Roman" pitchFamily="18" charset="0"/>
                    <a:cs typeface="Times New Roman" pitchFamily="18" charset="0"/>
                  </a:rPr>
                  <a:t>,  ETG mode should propagate in </a:t>
                </a:r>
                <a:r>
                  <a:rPr lang="en-IN" dirty="0">
                    <a:solidFill>
                      <a:srgbClr val="7030A0"/>
                    </a:solidFill>
                    <a:latin typeface="Times New Roman" pitchFamily="18" charset="0"/>
                    <a:cs typeface="Times New Roman" pitchFamily="18" charset="0"/>
                  </a:rPr>
                  <a:t>Ion diamagnetic drift direction.</a:t>
                </a:r>
                <a:endParaRPr lang="en-IN" dirty="0">
                  <a:latin typeface="Times New Roman" pitchFamily="18" charset="0"/>
                  <a:cs typeface="Times New Roman" pitchFamily="18" charset="0"/>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506510" y="838200"/>
                <a:ext cx="8130981" cy="5542158"/>
              </a:xfrm>
              <a:prstGeom prst="rect">
                <a:avLst/>
              </a:prstGeom>
              <a:blipFill rotWithShape="1">
                <a:blip r:embed="rId2"/>
                <a:stretch>
                  <a:fillRect l="-600"/>
                </a:stretch>
              </a:blipFill>
              <a:ln w="28575">
                <a:noFill/>
              </a:ln>
            </p:spPr>
            <p:txBody>
              <a:bodyPr/>
              <a:lstStyle/>
              <a:p>
                <a:r>
                  <a:rPr lang="en-US">
                    <a:noFill/>
                  </a:rPr>
                  <a:t> </a:t>
                </a:r>
              </a:p>
            </p:txBody>
          </p:sp>
        </mc:Fallback>
      </mc:AlternateContent>
      <p:sp>
        <p:nvSpPr>
          <p:cNvPr id="3" name="Rounded Rectangle 2"/>
          <p:cNvSpPr/>
          <p:nvPr/>
        </p:nvSpPr>
        <p:spPr>
          <a:xfrm>
            <a:off x="2057400" y="2362200"/>
            <a:ext cx="4114800" cy="762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2"/>
          <p:cNvSpPr>
            <a:spLocks noChangeArrowheads="1"/>
          </p:cNvSpPr>
          <p:nvPr/>
        </p:nvSpPr>
        <p:spPr bwMode="auto">
          <a:xfrm>
            <a:off x="0" y="0"/>
            <a:ext cx="9144000" cy="733425"/>
          </a:xfrm>
          <a:prstGeom prst="rect">
            <a:avLst/>
          </a:prstGeom>
          <a:gradFill rotWithShape="1">
            <a:gsLst>
              <a:gs pos="0">
                <a:srgbClr val="99CCFF"/>
              </a:gs>
              <a:gs pos="50000">
                <a:schemeClr val="bg1"/>
              </a:gs>
              <a:gs pos="100000">
                <a:srgbClr val="99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571500" lvl="1" indent="-571500" algn="ctr">
              <a:buFont typeface="+mj-lt"/>
              <a:buAutoNum type="romanUcPeriod"/>
            </a:pPr>
            <a:r>
              <a:rPr lang="en-IN" sz="3200" b="1" dirty="0">
                <a:latin typeface="Times New Roman" pitchFamily="18" charset="0"/>
                <a:cs typeface="Times New Roman" pitchFamily="18" charset="0"/>
              </a:rPr>
              <a:t>Study of electrostatic particle flux</a:t>
            </a:r>
            <a:endParaRPr lang="en-IN" sz="3200" b="1" dirty="0"/>
          </a:p>
        </p:txBody>
      </p:sp>
      <p:sp>
        <p:nvSpPr>
          <p:cNvPr id="9" name="Rounded Rectangle 8"/>
          <p:cNvSpPr/>
          <p:nvPr/>
        </p:nvSpPr>
        <p:spPr>
          <a:xfrm>
            <a:off x="685800" y="4267200"/>
            <a:ext cx="6781800" cy="762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Slide Number Placeholder 9">
            <a:extLst>
              <a:ext uri="{FF2B5EF4-FFF2-40B4-BE49-F238E27FC236}">
                <a16:creationId xmlns:a16="http://schemas.microsoft.com/office/drawing/2014/main" id="{922712EB-64B0-479D-988B-0E03E3E84E03}"/>
              </a:ext>
            </a:extLst>
          </p:cNvPr>
          <p:cNvSpPr>
            <a:spLocks noGrp="1"/>
          </p:cNvSpPr>
          <p:nvPr>
            <p:ph type="sldNum" sz="quarter" idx="12"/>
          </p:nvPr>
        </p:nvSpPr>
        <p:spPr/>
        <p:txBody>
          <a:bodyPr/>
          <a:lstStyle/>
          <a:p>
            <a:fld id="{B6F15528-21DE-4FAA-801E-634DDDAF4B2B}" type="slidenum">
              <a:rPr lang="en-US" smtClean="0"/>
              <a:pPr/>
              <a:t>33</a:t>
            </a:fld>
            <a:endParaRPr lang="en-US"/>
          </a:p>
        </p:txBody>
      </p:sp>
      <p:pic>
        <p:nvPicPr>
          <p:cNvPr id="12" name="Picture 11">
            <a:extLst>
              <a:ext uri="{FF2B5EF4-FFF2-40B4-BE49-F238E27FC236}">
                <a16:creationId xmlns:a16="http://schemas.microsoft.com/office/drawing/2014/main" id="{7930A71D-84A6-4831-9A2C-B3F2EB16FA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838200" cy="752285"/>
          </a:xfrm>
          <a:prstGeom prst="rect">
            <a:avLst/>
          </a:prstGeom>
        </p:spPr>
      </p:pic>
    </p:spTree>
    <p:extLst>
      <p:ext uri="{BB962C8B-B14F-4D97-AF65-F5344CB8AC3E}">
        <p14:creationId xmlns:p14="http://schemas.microsoft.com/office/powerpoint/2010/main" val="25245667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hlinkClick r:id="rId2" action="ppaction://hlinksldjump"/>
          </p:cNvPr>
          <p:cNvSpPr/>
          <p:nvPr/>
        </p:nvSpPr>
        <p:spPr>
          <a:xfrm>
            <a:off x="8235836" y="5257800"/>
            <a:ext cx="374764" cy="3048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Rectangle 2"/>
          <p:cNvSpPr>
            <a:spLocks noChangeArrowheads="1"/>
          </p:cNvSpPr>
          <p:nvPr/>
        </p:nvSpPr>
        <p:spPr bwMode="auto">
          <a:xfrm>
            <a:off x="0" y="0"/>
            <a:ext cx="9144000" cy="733425"/>
          </a:xfrm>
          <a:prstGeom prst="rect">
            <a:avLst/>
          </a:prstGeom>
          <a:gradFill rotWithShape="1">
            <a:gsLst>
              <a:gs pos="0">
                <a:srgbClr val="99CCFF"/>
              </a:gs>
              <a:gs pos="50000">
                <a:schemeClr val="bg1"/>
              </a:gs>
              <a:gs pos="100000">
                <a:srgbClr val="99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571500" lvl="1" indent="-571500" algn="ctr">
              <a:buFont typeface="+mj-lt"/>
              <a:buAutoNum type="romanUcPeriod"/>
            </a:pPr>
            <a:r>
              <a:rPr lang="en-IN" sz="3200" b="1" dirty="0">
                <a:latin typeface="Times New Roman" pitchFamily="18" charset="0"/>
                <a:cs typeface="Times New Roman" pitchFamily="18" charset="0"/>
              </a:rPr>
              <a:t>Study of electrostatic particle flux</a:t>
            </a:r>
            <a:r>
              <a:rPr lang="en-IN" sz="3200" b="1" dirty="0"/>
              <a:t> </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8510" y="950285"/>
            <a:ext cx="7286981" cy="5298116"/>
          </a:xfrm>
          <a:prstGeom prst="rect">
            <a:avLst/>
          </a:prstGeom>
        </p:spPr>
      </p:pic>
      <p:sp>
        <p:nvSpPr>
          <p:cNvPr id="7" name="Slide Number Placeholder 6">
            <a:extLst>
              <a:ext uri="{FF2B5EF4-FFF2-40B4-BE49-F238E27FC236}">
                <a16:creationId xmlns:a16="http://schemas.microsoft.com/office/drawing/2014/main" id="{649EB232-10EB-4F58-B7A4-3F72E3CCFC5D}"/>
              </a:ext>
            </a:extLst>
          </p:cNvPr>
          <p:cNvSpPr>
            <a:spLocks noGrp="1"/>
          </p:cNvSpPr>
          <p:nvPr>
            <p:ph type="sldNum" sz="quarter" idx="12"/>
          </p:nvPr>
        </p:nvSpPr>
        <p:spPr/>
        <p:txBody>
          <a:bodyPr/>
          <a:lstStyle/>
          <a:p>
            <a:fld id="{B6F15528-21DE-4FAA-801E-634DDDAF4B2B}" type="slidenum">
              <a:rPr lang="en-US" smtClean="0"/>
              <a:pPr/>
              <a:t>34</a:t>
            </a:fld>
            <a:endParaRPr lang="en-US"/>
          </a:p>
        </p:txBody>
      </p:sp>
      <p:pic>
        <p:nvPicPr>
          <p:cNvPr id="13" name="Picture 12">
            <a:extLst>
              <a:ext uri="{FF2B5EF4-FFF2-40B4-BE49-F238E27FC236}">
                <a16:creationId xmlns:a16="http://schemas.microsoft.com/office/drawing/2014/main" id="{7290F1D1-F685-47E6-B2DB-9DCD2A8E19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838200" cy="752285"/>
          </a:xfrm>
          <a:prstGeom prst="rect">
            <a:avLst/>
          </a:prstGeom>
        </p:spPr>
      </p:pic>
    </p:spTree>
    <p:extLst>
      <p:ext uri="{BB962C8B-B14F-4D97-AF65-F5344CB8AC3E}">
        <p14:creationId xmlns:p14="http://schemas.microsoft.com/office/powerpoint/2010/main" val="17017360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5800" y="2828836"/>
            <a:ext cx="8001000" cy="1200329"/>
          </a:xfrm>
          <a:prstGeom prst="rect">
            <a:avLst/>
          </a:prstGeom>
          <a:solidFill>
            <a:schemeClr val="accent6">
              <a:lumMod val="60000"/>
              <a:lumOff val="4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pPr marL="857250" lvl="1" indent="-857250" algn="ctr">
              <a:buFont typeface="+mj-lt"/>
              <a:buAutoNum type="romanUcPeriod" startAt="2"/>
            </a:pPr>
            <a:r>
              <a:rPr lang="en-IN" sz="3600" b="1" dirty="0">
                <a:solidFill>
                  <a:srgbClr val="FF0000"/>
                </a:solidFill>
                <a:latin typeface="Times New Roman" pitchFamily="18" charset="0"/>
                <a:cs typeface="Times New Roman" pitchFamily="18" charset="0"/>
              </a:rPr>
              <a:t>Study of electromagnetic particle flux</a:t>
            </a:r>
            <a:endParaRPr lang="en-IN" sz="3600" b="1" dirty="0">
              <a:solidFill>
                <a:srgbClr val="FF0000"/>
              </a:solidFill>
            </a:endParaRPr>
          </a:p>
        </p:txBody>
      </p:sp>
      <p:sp>
        <p:nvSpPr>
          <p:cNvPr id="7" name="Slide Number Placeholder 6">
            <a:extLst>
              <a:ext uri="{FF2B5EF4-FFF2-40B4-BE49-F238E27FC236}">
                <a16:creationId xmlns:a16="http://schemas.microsoft.com/office/drawing/2014/main" id="{F7ABA09B-A9FC-4233-8528-1721D2CC5E3D}"/>
              </a:ext>
            </a:extLst>
          </p:cNvPr>
          <p:cNvSpPr>
            <a:spLocks noGrp="1"/>
          </p:cNvSpPr>
          <p:nvPr>
            <p:ph type="sldNum" sz="quarter" idx="12"/>
          </p:nvPr>
        </p:nvSpPr>
        <p:spPr/>
        <p:txBody>
          <a:bodyPr/>
          <a:lstStyle/>
          <a:p>
            <a:fld id="{B6F15528-21DE-4FAA-801E-634DDDAF4B2B}" type="slidenum">
              <a:rPr lang="en-US" smtClean="0"/>
              <a:pPr/>
              <a:t>35</a:t>
            </a:fld>
            <a:endParaRPr lang="en-US"/>
          </a:p>
        </p:txBody>
      </p:sp>
    </p:spTree>
    <p:extLst>
      <p:ext uri="{BB962C8B-B14F-4D97-AF65-F5344CB8AC3E}">
        <p14:creationId xmlns:p14="http://schemas.microsoft.com/office/powerpoint/2010/main" val="21039659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5" name="Table 4"/>
              <p:cNvGraphicFramePr>
                <a:graphicFrameLocks noGrp="1"/>
              </p:cNvGraphicFramePr>
              <p:nvPr>
                <p:extLst>
                  <p:ext uri="{D42A27DB-BD31-4B8C-83A1-F6EECF244321}">
                    <p14:modId xmlns:p14="http://schemas.microsoft.com/office/powerpoint/2010/main" val="1169780967"/>
                  </p:ext>
                </p:extLst>
              </p:nvPr>
            </p:nvGraphicFramePr>
            <p:xfrm>
              <a:off x="440674" y="5613971"/>
              <a:ext cx="3553113" cy="939229"/>
            </p:xfrm>
            <a:graphic>
              <a:graphicData uri="http://schemas.openxmlformats.org/drawingml/2006/table">
                <a:tbl>
                  <a:tblPr firstRow="1" bandRow="1">
                    <a:tableStyleId>{2D5ABB26-0587-4C30-8999-92F81FD0307C}</a:tableStyleId>
                  </a:tblPr>
                  <a:tblGrid>
                    <a:gridCol w="208280">
                      <a:extLst>
                        <a:ext uri="{9D8B030D-6E8A-4147-A177-3AD203B41FA5}">
                          <a16:colId xmlns:a16="http://schemas.microsoft.com/office/drawing/2014/main" val="20000"/>
                        </a:ext>
                      </a:extLst>
                    </a:gridCol>
                    <a:gridCol w="2849998">
                      <a:extLst>
                        <a:ext uri="{9D8B030D-6E8A-4147-A177-3AD203B41FA5}">
                          <a16:colId xmlns:a16="http://schemas.microsoft.com/office/drawing/2014/main" val="20001"/>
                        </a:ext>
                      </a:extLst>
                    </a:gridCol>
                    <a:gridCol w="494835">
                      <a:extLst>
                        <a:ext uri="{9D8B030D-6E8A-4147-A177-3AD203B41FA5}">
                          <a16:colId xmlns:a16="http://schemas.microsoft.com/office/drawing/2014/main" val="20002"/>
                        </a:ext>
                      </a:extLst>
                    </a:gridCol>
                  </a:tblGrid>
                  <a:tr h="939229">
                    <a:tc>
                      <a:txBody>
                        <a:bodyPr/>
                        <a:lstStyle/>
                        <a:p>
                          <a:endParaRPr lang="en-IN" dirty="0">
                            <a:solidFill>
                              <a:srgbClr val="FF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14:m>
                            <m:oMathPara xmlns:m="http://schemas.openxmlformats.org/officeDocument/2006/math">
                              <m:oMathParaPr>
                                <m:jc m:val="centerGroup"/>
                              </m:oMathParaPr>
                              <m:oMath xmlns:m="http://schemas.openxmlformats.org/officeDocument/2006/math">
                                <m:sSubSup>
                                  <m:sSubSupPr>
                                    <m:ctrlPr>
                                      <a:rPr lang="en-IN" b="0" i="1" smtClean="0">
                                        <a:solidFill>
                                          <a:srgbClr val="FF0000"/>
                                        </a:solidFill>
                                        <a:latin typeface="Cambria Math" panose="02040503050406030204" pitchFamily="18" charset="0"/>
                                      </a:rPr>
                                    </m:ctrlPr>
                                  </m:sSubSupPr>
                                  <m:e>
                                    <m:r>
                                      <m:rPr>
                                        <m:sty m:val="p"/>
                                      </m:rPr>
                                      <a:rPr lang="en-IN" b="0" i="0" smtClean="0">
                                        <a:solidFill>
                                          <a:srgbClr val="FF0000"/>
                                        </a:solidFill>
                                        <a:latin typeface="Cambria Math"/>
                                      </a:rPr>
                                      <m:t>Γ</m:t>
                                    </m:r>
                                  </m:e>
                                  <m:sub>
                                    <m:r>
                                      <a:rPr lang="en-IN" b="0" i="1" smtClean="0">
                                        <a:solidFill>
                                          <a:srgbClr val="FF0000"/>
                                        </a:solidFill>
                                        <a:latin typeface="Cambria Math"/>
                                      </a:rPr>
                                      <m:t>𝑒𝑚</m:t>
                                    </m:r>
                                  </m:sub>
                                  <m:sup>
                                    <m:r>
                                      <a:rPr lang="en-IN" b="0" i="1" smtClean="0">
                                        <a:solidFill>
                                          <a:srgbClr val="FF0000"/>
                                        </a:solidFill>
                                        <a:latin typeface="Cambria Math"/>
                                      </a:rPr>
                                      <m:t>𝑖</m:t>
                                    </m:r>
                                    <m:r>
                                      <a:rPr lang="en-IN" b="0" i="1" smtClean="0">
                                        <a:solidFill>
                                          <a:srgbClr val="FF0000"/>
                                        </a:solidFill>
                                        <a:latin typeface="Cambria Math"/>
                                      </a:rPr>
                                      <m:t>,</m:t>
                                    </m:r>
                                    <m:r>
                                      <a:rPr lang="en-IN" b="0" i="1" smtClean="0">
                                        <a:solidFill>
                                          <a:srgbClr val="FF0000"/>
                                        </a:solidFill>
                                        <a:latin typeface="Cambria Math"/>
                                      </a:rPr>
                                      <m:t>𝑒</m:t>
                                    </m:r>
                                  </m:sup>
                                </m:sSubSup>
                                <m:r>
                                  <a:rPr lang="en-IN" b="0" i="1" smtClean="0">
                                    <a:solidFill>
                                      <a:srgbClr val="FF0000"/>
                                    </a:solidFill>
                                    <a:latin typeface="Cambria Math"/>
                                  </a:rPr>
                                  <m:t>=</m:t>
                                </m:r>
                                <m:f>
                                  <m:fPr>
                                    <m:ctrlPr>
                                      <a:rPr lang="en-IN" b="0" i="1" smtClean="0">
                                        <a:solidFill>
                                          <a:srgbClr val="FF0000"/>
                                        </a:solidFill>
                                        <a:latin typeface="Cambria Math" panose="02040503050406030204" pitchFamily="18" charset="0"/>
                                      </a:rPr>
                                    </m:ctrlPr>
                                  </m:fPr>
                                  <m:num>
                                    <m:r>
                                      <a:rPr lang="en-IN" b="0" i="1" smtClean="0">
                                        <a:solidFill>
                                          <a:srgbClr val="FF0000"/>
                                        </a:solidFill>
                                        <a:latin typeface="Cambria Math"/>
                                      </a:rPr>
                                      <m:t>&lt;</m:t>
                                    </m:r>
                                    <m:sSub>
                                      <m:sSubPr>
                                        <m:ctrlPr>
                                          <a:rPr lang="en-IN" b="0" i="1" smtClean="0">
                                            <a:solidFill>
                                              <a:srgbClr val="FF0000"/>
                                            </a:solidFill>
                                            <a:latin typeface="Cambria Math" panose="02040503050406030204" pitchFamily="18" charset="0"/>
                                          </a:rPr>
                                        </m:ctrlPr>
                                      </m:sSubPr>
                                      <m:e>
                                        <m:r>
                                          <a:rPr lang="en-IN" b="0" i="1" smtClean="0">
                                            <a:solidFill>
                                              <a:srgbClr val="FF0000"/>
                                            </a:solidFill>
                                            <a:latin typeface="Cambria Math"/>
                                          </a:rPr>
                                          <m:t>𝛿</m:t>
                                        </m:r>
                                        <m:r>
                                          <a:rPr lang="en-IN" b="0" i="1" smtClean="0">
                                            <a:solidFill>
                                              <a:srgbClr val="FF0000"/>
                                            </a:solidFill>
                                            <a:latin typeface="Cambria Math"/>
                                          </a:rPr>
                                          <m:t>𝐽</m:t>
                                        </m:r>
                                      </m:e>
                                      <m:sub>
                                        <m:r>
                                          <a:rPr lang="en-IN" b="0" i="1" smtClean="0">
                                            <a:solidFill>
                                              <a:srgbClr val="FF0000"/>
                                            </a:solidFill>
                                            <a:latin typeface="Cambria Math"/>
                                          </a:rPr>
                                          <m:t>∥,</m:t>
                                        </m:r>
                                        <m:r>
                                          <a:rPr lang="en-IN" b="0" i="1" smtClean="0">
                                            <a:solidFill>
                                              <a:srgbClr val="FF0000"/>
                                            </a:solidFill>
                                            <a:latin typeface="Cambria Math"/>
                                          </a:rPr>
                                          <m:t>𝑖</m:t>
                                        </m:r>
                                        <m:r>
                                          <a:rPr lang="en-IN" b="0" i="1" smtClean="0">
                                            <a:solidFill>
                                              <a:srgbClr val="FF0000"/>
                                            </a:solidFill>
                                            <a:latin typeface="Cambria Math"/>
                                          </a:rPr>
                                          <m:t>,</m:t>
                                        </m:r>
                                        <m:r>
                                          <a:rPr lang="en-IN" b="0" i="1" smtClean="0">
                                            <a:solidFill>
                                              <a:srgbClr val="FF0000"/>
                                            </a:solidFill>
                                            <a:latin typeface="Cambria Math"/>
                                          </a:rPr>
                                          <m:t>𝑒</m:t>
                                        </m:r>
                                      </m:sub>
                                    </m:sSub>
                                    <m:r>
                                      <a:rPr lang="en-IN" b="0" i="1" smtClean="0">
                                        <a:solidFill>
                                          <a:srgbClr val="FF0000"/>
                                        </a:solidFill>
                                        <a:latin typeface="Cambria Math"/>
                                      </a:rPr>
                                      <m:t>𝛿</m:t>
                                    </m:r>
                                    <m:sSub>
                                      <m:sSubPr>
                                        <m:ctrlPr>
                                          <a:rPr lang="en-IN" b="0" i="1" smtClean="0">
                                            <a:solidFill>
                                              <a:srgbClr val="FF0000"/>
                                            </a:solidFill>
                                            <a:latin typeface="Cambria Math" panose="02040503050406030204" pitchFamily="18" charset="0"/>
                                          </a:rPr>
                                        </m:ctrlPr>
                                      </m:sSubPr>
                                      <m:e>
                                        <m:r>
                                          <a:rPr lang="en-IN" b="0" i="1" smtClean="0">
                                            <a:solidFill>
                                              <a:srgbClr val="FF0000"/>
                                            </a:solidFill>
                                            <a:latin typeface="Cambria Math"/>
                                          </a:rPr>
                                          <m:t>𝐵</m:t>
                                        </m:r>
                                      </m:e>
                                      <m:sub>
                                        <m:r>
                                          <a:rPr lang="en-IN" b="0" i="1" smtClean="0">
                                            <a:solidFill>
                                              <a:srgbClr val="FF0000"/>
                                            </a:solidFill>
                                            <a:latin typeface="Cambria Math"/>
                                          </a:rPr>
                                          <m:t>𝑟</m:t>
                                        </m:r>
                                      </m:sub>
                                    </m:sSub>
                                    <m:r>
                                      <a:rPr lang="en-IN" b="0" i="1" smtClean="0">
                                        <a:solidFill>
                                          <a:srgbClr val="FF0000"/>
                                        </a:solidFill>
                                        <a:latin typeface="Cambria Math"/>
                                      </a:rPr>
                                      <m:t>&gt;</m:t>
                                    </m:r>
                                  </m:num>
                                  <m:den>
                                    <m:sSub>
                                      <m:sSubPr>
                                        <m:ctrlPr>
                                          <a:rPr lang="en-IN" b="0" i="1" smtClean="0">
                                            <a:solidFill>
                                              <a:srgbClr val="FF0000"/>
                                            </a:solidFill>
                                            <a:latin typeface="Cambria Math" panose="02040503050406030204" pitchFamily="18" charset="0"/>
                                          </a:rPr>
                                        </m:ctrlPr>
                                      </m:sSubPr>
                                      <m:e>
                                        <m:r>
                                          <a:rPr lang="en-IN" b="0" i="1" smtClean="0">
                                            <a:solidFill>
                                              <a:srgbClr val="FF0000"/>
                                            </a:solidFill>
                                            <a:latin typeface="Cambria Math"/>
                                          </a:rPr>
                                          <m:t>𝑞</m:t>
                                        </m:r>
                                      </m:e>
                                      <m:sub>
                                        <m:r>
                                          <a:rPr lang="en-IN" b="0" i="1" smtClean="0">
                                            <a:solidFill>
                                              <a:srgbClr val="FF0000"/>
                                            </a:solidFill>
                                            <a:latin typeface="Cambria Math"/>
                                          </a:rPr>
                                          <m:t>𝑖</m:t>
                                        </m:r>
                                        <m:r>
                                          <a:rPr lang="en-IN" b="0" i="1" smtClean="0">
                                            <a:solidFill>
                                              <a:srgbClr val="FF0000"/>
                                            </a:solidFill>
                                            <a:latin typeface="Cambria Math"/>
                                          </a:rPr>
                                          <m:t>,</m:t>
                                        </m:r>
                                        <m:r>
                                          <a:rPr lang="en-IN" b="0" i="1" smtClean="0">
                                            <a:solidFill>
                                              <a:srgbClr val="FF0000"/>
                                            </a:solidFill>
                                            <a:latin typeface="Cambria Math"/>
                                          </a:rPr>
                                          <m:t>𝑒</m:t>
                                        </m:r>
                                      </m:sub>
                                    </m:sSub>
                                    <m:sSub>
                                      <m:sSubPr>
                                        <m:ctrlPr>
                                          <a:rPr lang="en-IN" b="0" i="1" smtClean="0">
                                            <a:solidFill>
                                              <a:srgbClr val="FF0000"/>
                                            </a:solidFill>
                                            <a:latin typeface="Cambria Math" panose="02040503050406030204" pitchFamily="18" charset="0"/>
                                          </a:rPr>
                                        </m:ctrlPr>
                                      </m:sSubPr>
                                      <m:e>
                                        <m:r>
                                          <a:rPr lang="en-IN" b="0" i="1" smtClean="0">
                                            <a:solidFill>
                                              <a:srgbClr val="FF0000"/>
                                            </a:solidFill>
                                            <a:latin typeface="Cambria Math"/>
                                          </a:rPr>
                                          <m:t>𝐵</m:t>
                                        </m:r>
                                      </m:e>
                                      <m:sub>
                                        <m:r>
                                          <a:rPr lang="en-IN" b="0" i="1" smtClean="0">
                                            <a:solidFill>
                                              <a:srgbClr val="FF0000"/>
                                            </a:solidFill>
                                            <a:latin typeface="Cambria Math"/>
                                          </a:rPr>
                                          <m:t>𝑧</m:t>
                                        </m:r>
                                      </m:sub>
                                    </m:sSub>
                                  </m:den>
                                </m:f>
                              </m:oMath>
                            </m:oMathPara>
                          </a14:m>
                          <a:endParaRPr lang="en-IN" dirty="0">
                            <a:solidFill>
                              <a:srgbClr val="FF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just"/>
                          <a:endParaRPr lang="en-IN" dirty="0">
                            <a:solidFill>
                              <a:srgbClr val="FF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0"/>
                      </a:ext>
                    </a:extLst>
                  </a:tr>
                </a:tbl>
              </a:graphicData>
            </a:graphic>
          </p:graphicFrame>
        </mc:Choice>
        <mc:Fallback xmlns="">
          <p:graphicFrame>
            <p:nvGraphicFramePr>
              <p:cNvPr id="5" name="Table 4"/>
              <p:cNvGraphicFramePr>
                <a:graphicFrameLocks noGrp="1"/>
              </p:cNvGraphicFramePr>
              <p:nvPr>
                <p:extLst>
                  <p:ext uri="{D42A27DB-BD31-4B8C-83A1-F6EECF244321}">
                    <p14:modId xmlns:p14="http://schemas.microsoft.com/office/powerpoint/2010/main" val="1169780967"/>
                  </p:ext>
                </p:extLst>
              </p:nvPr>
            </p:nvGraphicFramePr>
            <p:xfrm>
              <a:off x="440674" y="5613971"/>
              <a:ext cx="3553113" cy="939229"/>
            </p:xfrm>
            <a:graphic>
              <a:graphicData uri="http://schemas.openxmlformats.org/drawingml/2006/table">
                <a:tbl>
                  <a:tblPr firstRow="1" bandRow="1">
                    <a:tableStyleId>{2D5ABB26-0587-4C30-8999-92F81FD0307C}</a:tableStyleId>
                  </a:tblPr>
                  <a:tblGrid>
                    <a:gridCol w="208280">
                      <a:extLst>
                        <a:ext uri="{9D8B030D-6E8A-4147-A177-3AD203B41FA5}">
                          <a16:colId xmlns:a16="http://schemas.microsoft.com/office/drawing/2014/main" val="20000"/>
                        </a:ext>
                      </a:extLst>
                    </a:gridCol>
                    <a:gridCol w="2849998">
                      <a:extLst>
                        <a:ext uri="{9D8B030D-6E8A-4147-A177-3AD203B41FA5}">
                          <a16:colId xmlns:a16="http://schemas.microsoft.com/office/drawing/2014/main" val="20001"/>
                        </a:ext>
                      </a:extLst>
                    </a:gridCol>
                    <a:gridCol w="494835">
                      <a:extLst>
                        <a:ext uri="{9D8B030D-6E8A-4147-A177-3AD203B41FA5}">
                          <a16:colId xmlns:a16="http://schemas.microsoft.com/office/drawing/2014/main" val="20002"/>
                        </a:ext>
                      </a:extLst>
                    </a:gridCol>
                  </a:tblGrid>
                  <a:tr h="939229">
                    <a:tc>
                      <a:txBody>
                        <a:bodyPr/>
                        <a:lstStyle/>
                        <a:p>
                          <a:endParaRPr lang="en-IN" dirty="0">
                            <a:solidFill>
                              <a:srgbClr val="FF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2"/>
                          <a:stretch>
                            <a:fillRect l="-7249" r="-17271"/>
                          </a:stretch>
                        </a:blipFill>
                      </a:tcPr>
                    </a:tc>
                    <a:tc>
                      <a:txBody>
                        <a:bodyPr/>
                        <a:lstStyle/>
                        <a:p>
                          <a:pPr algn="just"/>
                          <a:endParaRPr lang="en-IN" dirty="0">
                            <a:solidFill>
                              <a:srgbClr val="FF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0"/>
                      </a:ext>
                    </a:extLst>
                  </a:tr>
                </a:tbl>
              </a:graphicData>
            </a:graphic>
          </p:graphicFrame>
        </mc:Fallback>
      </mc:AlternateContent>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4495800"/>
            <a:ext cx="3331861" cy="1556405"/>
          </a:xfrm>
          <a:prstGeom prst="rect">
            <a:avLst/>
          </a:prstGeom>
        </p:spPr>
      </p:pic>
      <p:sp>
        <p:nvSpPr>
          <p:cNvPr id="10" name="Rectangle 2"/>
          <p:cNvSpPr>
            <a:spLocks noChangeArrowheads="1"/>
          </p:cNvSpPr>
          <p:nvPr/>
        </p:nvSpPr>
        <p:spPr bwMode="auto">
          <a:xfrm>
            <a:off x="0" y="0"/>
            <a:ext cx="9144000" cy="733425"/>
          </a:xfrm>
          <a:prstGeom prst="rect">
            <a:avLst/>
          </a:prstGeom>
          <a:gradFill rotWithShape="1">
            <a:gsLst>
              <a:gs pos="0">
                <a:srgbClr val="99CCFF"/>
              </a:gs>
              <a:gs pos="50000">
                <a:schemeClr val="bg1"/>
              </a:gs>
              <a:gs pos="100000">
                <a:srgbClr val="99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571500" lvl="1" indent="-571500" algn="ctr">
              <a:buFont typeface="+mj-lt"/>
              <a:buAutoNum type="romanUcPeriod" startAt="2"/>
            </a:pPr>
            <a:r>
              <a:rPr lang="en-IN" sz="3200" b="1" dirty="0">
                <a:latin typeface="Times New Roman" pitchFamily="18" charset="0"/>
                <a:cs typeface="Times New Roman" pitchFamily="18" charset="0"/>
              </a:rPr>
              <a:t>Study of electromagnetic particle flux</a:t>
            </a:r>
            <a:endParaRPr lang="en-IN" sz="3200" b="1"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95336"/>
            <a:ext cx="9144000" cy="3405264"/>
          </a:xfrm>
          <a:prstGeom prst="rect">
            <a:avLst/>
          </a:prstGeom>
        </p:spPr>
      </p:pic>
      <p:sp>
        <p:nvSpPr>
          <p:cNvPr id="9" name="Slide Number Placeholder 8">
            <a:extLst>
              <a:ext uri="{FF2B5EF4-FFF2-40B4-BE49-F238E27FC236}">
                <a16:creationId xmlns:a16="http://schemas.microsoft.com/office/drawing/2014/main" id="{BB9AE98F-0298-461A-AC29-9A1365C52A42}"/>
              </a:ext>
            </a:extLst>
          </p:cNvPr>
          <p:cNvSpPr>
            <a:spLocks noGrp="1"/>
          </p:cNvSpPr>
          <p:nvPr>
            <p:ph type="sldNum" sz="quarter" idx="12"/>
          </p:nvPr>
        </p:nvSpPr>
        <p:spPr/>
        <p:txBody>
          <a:bodyPr/>
          <a:lstStyle/>
          <a:p>
            <a:fld id="{B6F15528-21DE-4FAA-801E-634DDDAF4B2B}" type="slidenum">
              <a:rPr lang="en-US" smtClean="0"/>
              <a:pPr/>
              <a:t>36</a:t>
            </a:fld>
            <a:endParaRPr lang="en-US"/>
          </a:p>
        </p:txBody>
      </p:sp>
      <mc:AlternateContent xmlns:mc="http://schemas.openxmlformats.org/markup-compatibility/2006" xmlns:a14="http://schemas.microsoft.com/office/drawing/2010/main">
        <mc:Choice Requires="a14">
          <p:graphicFrame>
            <p:nvGraphicFramePr>
              <p:cNvPr id="12" name="Table 11">
                <a:extLst>
                  <a:ext uri="{FF2B5EF4-FFF2-40B4-BE49-F238E27FC236}">
                    <a16:creationId xmlns:a16="http://schemas.microsoft.com/office/drawing/2014/main" id="{CC4B1303-1ED9-4802-8DBD-143B14165F6B}"/>
                  </a:ext>
                </a:extLst>
              </p:cNvPr>
              <p:cNvGraphicFramePr>
                <a:graphicFrameLocks noGrp="1"/>
              </p:cNvGraphicFramePr>
              <p:nvPr>
                <p:extLst>
                  <p:ext uri="{D42A27DB-BD31-4B8C-83A1-F6EECF244321}">
                    <p14:modId xmlns:p14="http://schemas.microsoft.com/office/powerpoint/2010/main" val="2969061121"/>
                  </p:ext>
                </p:extLst>
              </p:nvPr>
            </p:nvGraphicFramePr>
            <p:xfrm>
              <a:off x="440674" y="4784955"/>
              <a:ext cx="3553113" cy="853845"/>
            </p:xfrm>
            <a:graphic>
              <a:graphicData uri="http://schemas.openxmlformats.org/drawingml/2006/table">
                <a:tbl>
                  <a:tblPr firstRow="1" bandRow="1">
                    <a:tableStyleId>{2D5ABB26-0587-4C30-8999-92F81FD0307C}</a:tableStyleId>
                  </a:tblPr>
                  <a:tblGrid>
                    <a:gridCol w="208280">
                      <a:extLst>
                        <a:ext uri="{9D8B030D-6E8A-4147-A177-3AD203B41FA5}">
                          <a16:colId xmlns:a16="http://schemas.microsoft.com/office/drawing/2014/main" val="20000"/>
                        </a:ext>
                      </a:extLst>
                    </a:gridCol>
                    <a:gridCol w="2849998">
                      <a:extLst>
                        <a:ext uri="{9D8B030D-6E8A-4147-A177-3AD203B41FA5}">
                          <a16:colId xmlns:a16="http://schemas.microsoft.com/office/drawing/2014/main" val="20001"/>
                        </a:ext>
                      </a:extLst>
                    </a:gridCol>
                    <a:gridCol w="494835">
                      <a:extLst>
                        <a:ext uri="{9D8B030D-6E8A-4147-A177-3AD203B41FA5}">
                          <a16:colId xmlns:a16="http://schemas.microsoft.com/office/drawing/2014/main" val="20002"/>
                        </a:ext>
                      </a:extLst>
                    </a:gridCol>
                  </a:tblGrid>
                  <a:tr h="853845">
                    <a:tc>
                      <a:txBody>
                        <a:bodyPr/>
                        <a:lstStyle/>
                        <a:p>
                          <a:r>
                            <a:rPr lang="en-IN" sz="2000" dirty="0">
                              <a:solidFill>
                                <a:srgbClr val="FF0000"/>
                              </a:solidFill>
                            </a:rPr>
                            <a:t> </a:t>
                          </a:r>
                        </a:p>
                      </a:txBody>
                      <a:tcPr marT="41564" marB="415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14:m>
                            <m:oMathPara xmlns:m="http://schemas.openxmlformats.org/officeDocument/2006/math">
                              <m:oMathParaPr>
                                <m:jc m:val="centerGroup"/>
                              </m:oMathParaPr>
                              <m:oMath xmlns:m="http://schemas.openxmlformats.org/officeDocument/2006/math">
                                <m:sSub>
                                  <m:sSubPr>
                                    <m:ctrlPr>
                                      <a:rPr lang="en-IN" sz="2000" b="0" i="1" smtClean="0">
                                        <a:solidFill>
                                          <a:srgbClr val="FF0000"/>
                                        </a:solidFill>
                                        <a:latin typeface="Cambria Math" panose="02040503050406030204" pitchFamily="18" charset="0"/>
                                      </a:rPr>
                                    </m:ctrlPr>
                                  </m:sSubPr>
                                  <m:e>
                                    <m:r>
                                      <m:rPr>
                                        <m:sty m:val="p"/>
                                      </m:rPr>
                                      <a:rPr lang="en-IN" sz="2000" b="0" i="0" smtClean="0">
                                        <a:solidFill>
                                          <a:srgbClr val="FF0000"/>
                                        </a:solidFill>
                                        <a:latin typeface="Cambria Math" panose="02040503050406030204" pitchFamily="18" charset="0"/>
                                      </a:rPr>
                                      <m:t>Γ</m:t>
                                    </m:r>
                                  </m:e>
                                  <m:sub>
                                    <m:r>
                                      <a:rPr lang="en-IN" sz="2000" b="0" i="1" smtClean="0">
                                        <a:solidFill>
                                          <a:srgbClr val="FF0000"/>
                                        </a:solidFill>
                                        <a:latin typeface="Cambria Math" panose="02040503050406030204" pitchFamily="18" charset="0"/>
                                      </a:rPr>
                                      <m:t>𝑒𝑠</m:t>
                                    </m:r>
                                  </m:sub>
                                </m:sSub>
                                <m:r>
                                  <a:rPr lang="en-IN" sz="2000" b="0" i="1" smtClean="0">
                                    <a:solidFill>
                                      <a:srgbClr val="FF0000"/>
                                    </a:solidFill>
                                    <a:latin typeface="Cambria Math"/>
                                  </a:rPr>
                                  <m:t>=</m:t>
                                </m:r>
                                <m:r>
                                  <a:rPr lang="en-IN" sz="2000" b="0" i="1" smtClean="0">
                                    <a:solidFill>
                                      <a:srgbClr val="FF0000"/>
                                    </a:solidFill>
                                    <a:latin typeface="Cambria Math" panose="02040503050406030204" pitchFamily="18" charset="0"/>
                                  </a:rPr>
                                  <m:t>&lt;</m:t>
                                </m:r>
                                <m:r>
                                  <a:rPr lang="en-IN" sz="2000" b="0" i="1" smtClean="0">
                                    <a:solidFill>
                                      <a:srgbClr val="FF0000"/>
                                    </a:solidFill>
                                    <a:latin typeface="Cambria Math" panose="02040503050406030204" pitchFamily="18" charset="0"/>
                                  </a:rPr>
                                  <m:t>𝛿</m:t>
                                </m:r>
                                <m:sSub>
                                  <m:sSubPr>
                                    <m:ctrlPr>
                                      <a:rPr lang="en-IN" sz="2000" b="0" i="1" smtClean="0">
                                        <a:solidFill>
                                          <a:srgbClr val="FF0000"/>
                                        </a:solidFill>
                                        <a:latin typeface="Cambria Math" panose="02040503050406030204" pitchFamily="18" charset="0"/>
                                      </a:rPr>
                                    </m:ctrlPr>
                                  </m:sSubPr>
                                  <m:e>
                                    <m:r>
                                      <a:rPr lang="en-IN" sz="2000" b="0" i="1" smtClean="0">
                                        <a:solidFill>
                                          <a:srgbClr val="FF0000"/>
                                        </a:solidFill>
                                        <a:latin typeface="Cambria Math" panose="02040503050406030204" pitchFamily="18" charset="0"/>
                                      </a:rPr>
                                      <m:t>𝑛</m:t>
                                    </m:r>
                                  </m:e>
                                  <m:sub>
                                    <m:r>
                                      <a:rPr lang="en-IN" sz="2000" b="0" i="1" smtClean="0">
                                        <a:solidFill>
                                          <a:srgbClr val="FF0000"/>
                                        </a:solidFill>
                                        <a:latin typeface="Cambria Math" panose="02040503050406030204" pitchFamily="18" charset="0"/>
                                      </a:rPr>
                                      <m:t>𝑒</m:t>
                                    </m:r>
                                  </m:sub>
                                </m:sSub>
                                <m:r>
                                  <a:rPr lang="en-IN" sz="2000" b="0" i="1" smtClean="0">
                                    <a:solidFill>
                                      <a:srgbClr val="FF0000"/>
                                    </a:solidFill>
                                    <a:latin typeface="Cambria Math" panose="02040503050406030204" pitchFamily="18" charset="0"/>
                                  </a:rPr>
                                  <m:t>𝛿</m:t>
                                </m:r>
                                <m:sSub>
                                  <m:sSubPr>
                                    <m:ctrlPr>
                                      <a:rPr lang="en-IN" sz="2000" b="0" i="1" smtClean="0">
                                        <a:solidFill>
                                          <a:srgbClr val="FF0000"/>
                                        </a:solidFill>
                                        <a:latin typeface="Cambria Math" panose="02040503050406030204" pitchFamily="18" charset="0"/>
                                      </a:rPr>
                                    </m:ctrlPr>
                                  </m:sSubPr>
                                  <m:e>
                                    <m:r>
                                      <a:rPr lang="en-IN" sz="2000" b="0" i="1" smtClean="0">
                                        <a:solidFill>
                                          <a:srgbClr val="FF0000"/>
                                        </a:solidFill>
                                        <a:latin typeface="Cambria Math" panose="02040503050406030204" pitchFamily="18" charset="0"/>
                                      </a:rPr>
                                      <m:t>𝑣</m:t>
                                    </m:r>
                                  </m:e>
                                  <m:sub>
                                    <m:r>
                                      <a:rPr lang="en-IN" sz="2000" b="0" i="1" smtClean="0">
                                        <a:solidFill>
                                          <a:srgbClr val="FF0000"/>
                                        </a:solidFill>
                                        <a:latin typeface="Cambria Math" panose="02040503050406030204" pitchFamily="18" charset="0"/>
                                      </a:rPr>
                                      <m:t>𝑟</m:t>
                                    </m:r>
                                  </m:sub>
                                </m:sSub>
                                <m:r>
                                  <a:rPr lang="en-IN" sz="2000" b="0" i="1" smtClean="0">
                                    <a:solidFill>
                                      <a:srgbClr val="FF0000"/>
                                    </a:solidFill>
                                    <a:latin typeface="Cambria Math" panose="02040503050406030204" pitchFamily="18" charset="0"/>
                                  </a:rPr>
                                  <m:t>&gt;</m:t>
                                </m:r>
                              </m:oMath>
                            </m:oMathPara>
                          </a14:m>
                          <a:endParaRPr lang="en-IN" sz="2000" dirty="0">
                            <a:solidFill>
                              <a:srgbClr val="FF0000"/>
                            </a:solidFill>
                          </a:endParaRPr>
                        </a:p>
                      </a:txBody>
                      <a:tcPr marT="41564" marB="415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just"/>
                          <a:endParaRPr lang="en-IN" sz="2000" dirty="0">
                            <a:solidFill>
                              <a:srgbClr val="FF0000"/>
                            </a:solidFill>
                          </a:endParaRPr>
                        </a:p>
                      </a:txBody>
                      <a:tcPr marT="41564" marB="415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0"/>
                      </a:ext>
                    </a:extLst>
                  </a:tr>
                </a:tbl>
              </a:graphicData>
            </a:graphic>
          </p:graphicFrame>
        </mc:Choice>
        <mc:Fallback xmlns="">
          <p:graphicFrame>
            <p:nvGraphicFramePr>
              <p:cNvPr id="12" name="Table 11">
                <a:extLst>
                  <a:ext uri="{FF2B5EF4-FFF2-40B4-BE49-F238E27FC236}">
                    <a16:creationId xmlns:a16="http://schemas.microsoft.com/office/drawing/2014/main" id="{CC4B1303-1ED9-4802-8DBD-143B14165F6B}"/>
                  </a:ext>
                </a:extLst>
              </p:cNvPr>
              <p:cNvGraphicFramePr>
                <a:graphicFrameLocks noGrp="1"/>
              </p:cNvGraphicFramePr>
              <p:nvPr>
                <p:extLst>
                  <p:ext uri="{D42A27DB-BD31-4B8C-83A1-F6EECF244321}">
                    <p14:modId xmlns:p14="http://schemas.microsoft.com/office/powerpoint/2010/main" val="2969061121"/>
                  </p:ext>
                </p:extLst>
              </p:nvPr>
            </p:nvGraphicFramePr>
            <p:xfrm>
              <a:off x="440674" y="4784955"/>
              <a:ext cx="3553113" cy="853845"/>
            </p:xfrm>
            <a:graphic>
              <a:graphicData uri="http://schemas.openxmlformats.org/drawingml/2006/table">
                <a:tbl>
                  <a:tblPr firstRow="1" bandRow="1">
                    <a:tableStyleId>{2D5ABB26-0587-4C30-8999-92F81FD0307C}</a:tableStyleId>
                  </a:tblPr>
                  <a:tblGrid>
                    <a:gridCol w="208280">
                      <a:extLst>
                        <a:ext uri="{9D8B030D-6E8A-4147-A177-3AD203B41FA5}">
                          <a16:colId xmlns:a16="http://schemas.microsoft.com/office/drawing/2014/main" val="20000"/>
                        </a:ext>
                      </a:extLst>
                    </a:gridCol>
                    <a:gridCol w="2849998">
                      <a:extLst>
                        <a:ext uri="{9D8B030D-6E8A-4147-A177-3AD203B41FA5}">
                          <a16:colId xmlns:a16="http://schemas.microsoft.com/office/drawing/2014/main" val="20001"/>
                        </a:ext>
                      </a:extLst>
                    </a:gridCol>
                    <a:gridCol w="494835">
                      <a:extLst>
                        <a:ext uri="{9D8B030D-6E8A-4147-A177-3AD203B41FA5}">
                          <a16:colId xmlns:a16="http://schemas.microsoft.com/office/drawing/2014/main" val="20002"/>
                        </a:ext>
                      </a:extLst>
                    </a:gridCol>
                  </a:tblGrid>
                  <a:tr h="853845">
                    <a:tc>
                      <a:txBody>
                        <a:bodyPr/>
                        <a:lstStyle/>
                        <a:p>
                          <a:r>
                            <a:rPr lang="en-IN" sz="2000" dirty="0">
                              <a:solidFill>
                                <a:srgbClr val="FF0000"/>
                              </a:solidFill>
                            </a:rPr>
                            <a:t> </a:t>
                          </a:r>
                        </a:p>
                      </a:txBody>
                      <a:tcPr marT="41564" marB="415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a:p>
                      </a:txBody>
                      <a:tcPr marT="41564" marB="415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5"/>
                          <a:stretch>
                            <a:fillRect l="-7249" r="-17271"/>
                          </a:stretch>
                        </a:blipFill>
                      </a:tcPr>
                    </a:tc>
                    <a:tc>
                      <a:txBody>
                        <a:bodyPr/>
                        <a:lstStyle/>
                        <a:p>
                          <a:pPr algn="just"/>
                          <a:endParaRPr lang="en-IN" sz="2000" dirty="0">
                            <a:solidFill>
                              <a:srgbClr val="FF0000"/>
                            </a:solidFill>
                          </a:endParaRPr>
                        </a:p>
                      </a:txBody>
                      <a:tcPr marT="41564" marB="415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0"/>
                      </a:ext>
                    </a:extLst>
                  </a:tr>
                </a:tbl>
              </a:graphicData>
            </a:graphic>
          </p:graphicFrame>
        </mc:Fallback>
      </mc:AlternateContent>
      <p:pic>
        <p:nvPicPr>
          <p:cNvPr id="13" name="Picture 12">
            <a:extLst>
              <a:ext uri="{FF2B5EF4-FFF2-40B4-BE49-F238E27FC236}">
                <a16:creationId xmlns:a16="http://schemas.microsoft.com/office/drawing/2014/main" id="{EB146301-A25F-4DE3-A2CD-90FA8BED17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838200" cy="752285"/>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8AB2B152-CF1D-442C-B5D1-F2810C13AAA0}"/>
                  </a:ext>
                </a:extLst>
              </p:cNvPr>
              <p:cNvSpPr txBox="1"/>
              <p:nvPr/>
            </p:nvSpPr>
            <p:spPr>
              <a:xfrm>
                <a:off x="175542" y="762000"/>
                <a:ext cx="8511258" cy="461665"/>
              </a:xfrm>
              <a:prstGeom prst="rect">
                <a:avLst/>
              </a:prstGeom>
              <a:noFill/>
            </p:spPr>
            <p:txBody>
              <a:bodyPr wrap="square" rtlCol="0">
                <a:spAutoFit/>
              </a:bodyPr>
              <a:lstStyle/>
              <a:p>
                <a:pPr marL="285750" indent="-285750">
                  <a:buFont typeface="Wingdings" pitchFamily="2" charset="2"/>
                  <a:buChar char="q"/>
                </a:pPr>
                <a:r>
                  <a:rPr lang="en-IN" sz="2400" dirty="0">
                    <a:solidFill>
                      <a:srgbClr val="FF0000"/>
                    </a:solidFill>
                    <a:latin typeface="Times New Roman" pitchFamily="18" charset="0"/>
                    <a:cs typeface="Times New Roman" pitchFamily="18" charset="0"/>
                  </a:rPr>
                  <a:t> Plasma beta, </a:t>
                </a:r>
                <a14:m>
                  <m:oMath xmlns:m="http://schemas.openxmlformats.org/officeDocument/2006/math">
                    <m:r>
                      <a:rPr lang="en-IN" sz="2400" b="0" i="1" smtClean="0">
                        <a:solidFill>
                          <a:srgbClr val="FF0000"/>
                        </a:solidFill>
                        <a:latin typeface="Cambria Math" panose="02040503050406030204" pitchFamily="18" charset="0"/>
                        <a:cs typeface="Times New Roman" pitchFamily="18" charset="0"/>
                      </a:rPr>
                      <m:t>𝛽</m:t>
                    </m:r>
                  </m:oMath>
                </a14:m>
                <a:r>
                  <a:rPr lang="en-IN" sz="2400" dirty="0">
                    <a:solidFill>
                      <a:srgbClr val="FF0000"/>
                    </a:solidFill>
                    <a:latin typeface="Times New Roman" pitchFamily="18" charset="0"/>
                    <a:cs typeface="Times New Roman" pitchFamily="18" charset="0"/>
                  </a:rPr>
                  <a:t> effect on electrostatic and electromagnetic flux</a:t>
                </a:r>
              </a:p>
            </p:txBody>
          </p:sp>
        </mc:Choice>
        <mc:Fallback xmlns="">
          <p:sp>
            <p:nvSpPr>
              <p:cNvPr id="14" name="TextBox 13">
                <a:extLst>
                  <a:ext uri="{FF2B5EF4-FFF2-40B4-BE49-F238E27FC236}">
                    <a16:creationId xmlns:a16="http://schemas.microsoft.com/office/drawing/2014/main" id="{8AB2B152-CF1D-442C-B5D1-F2810C13AAA0}"/>
                  </a:ext>
                </a:extLst>
              </p:cNvPr>
              <p:cNvSpPr txBox="1">
                <a:spLocks noRot="1" noChangeAspect="1" noMove="1" noResize="1" noEditPoints="1" noAdjustHandles="1" noChangeArrowheads="1" noChangeShapeType="1" noTextEdit="1"/>
              </p:cNvSpPr>
              <p:nvPr/>
            </p:nvSpPr>
            <p:spPr>
              <a:xfrm>
                <a:off x="175542" y="762000"/>
                <a:ext cx="8511258" cy="461665"/>
              </a:xfrm>
              <a:prstGeom prst="rect">
                <a:avLst/>
              </a:prstGeom>
              <a:blipFill>
                <a:blip r:embed="rId7"/>
                <a:stretch>
                  <a:fillRect l="-1003" t="-10526" b="-28947"/>
                </a:stretch>
              </a:blipFill>
            </p:spPr>
            <p:txBody>
              <a:bodyPr/>
              <a:lstStyle/>
              <a:p>
                <a:r>
                  <a:rPr lang="en-IN">
                    <a:noFill/>
                  </a:rPr>
                  <a:t> </a:t>
                </a:r>
              </a:p>
            </p:txBody>
          </p:sp>
        </mc:Fallback>
      </mc:AlternateContent>
    </p:spTree>
    <p:extLst>
      <p:ext uri="{BB962C8B-B14F-4D97-AF65-F5344CB8AC3E}">
        <p14:creationId xmlns:p14="http://schemas.microsoft.com/office/powerpoint/2010/main" val="38800086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a:spLocks noChangeArrowheads="1"/>
          </p:cNvSpPr>
          <p:nvPr/>
        </p:nvSpPr>
        <p:spPr bwMode="auto">
          <a:xfrm>
            <a:off x="0" y="0"/>
            <a:ext cx="9144000" cy="733425"/>
          </a:xfrm>
          <a:prstGeom prst="rect">
            <a:avLst/>
          </a:prstGeom>
          <a:gradFill rotWithShape="1">
            <a:gsLst>
              <a:gs pos="0">
                <a:srgbClr val="99CCFF"/>
              </a:gs>
              <a:gs pos="50000">
                <a:schemeClr val="bg1"/>
              </a:gs>
              <a:gs pos="100000">
                <a:srgbClr val="99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571500" lvl="1" indent="-571500" algn="ctr">
              <a:buFont typeface="+mj-lt"/>
              <a:buAutoNum type="romanUcPeriod" startAt="2"/>
            </a:pPr>
            <a:r>
              <a:rPr lang="en-IN" sz="3200" b="1" dirty="0">
                <a:latin typeface="Times New Roman" pitchFamily="18" charset="0"/>
                <a:cs typeface="Times New Roman" pitchFamily="18" charset="0"/>
              </a:rPr>
              <a:t>Study of electromagnetic particle flux</a:t>
            </a:r>
            <a:endParaRPr lang="en-IN" sz="3200" b="1" dirty="0"/>
          </a:p>
        </p:txBody>
      </p:sp>
      <p:sp>
        <p:nvSpPr>
          <p:cNvPr id="9" name="Rectangle 8">
            <a:extLst>
              <a:ext uri="{FF2B5EF4-FFF2-40B4-BE49-F238E27FC236}">
                <a16:creationId xmlns:a16="http://schemas.microsoft.com/office/drawing/2014/main" id="{89B28C0D-DEB9-4B68-968E-ABA61BD79E10}"/>
              </a:ext>
            </a:extLst>
          </p:cNvPr>
          <p:cNvSpPr/>
          <p:nvPr/>
        </p:nvSpPr>
        <p:spPr>
          <a:xfrm>
            <a:off x="0" y="838200"/>
            <a:ext cx="9144000" cy="461665"/>
          </a:xfrm>
          <a:prstGeom prst="rect">
            <a:avLst/>
          </a:prstGeom>
        </p:spPr>
        <p:txBody>
          <a:bodyPr wrap="square">
            <a:spAutoFit/>
          </a:bodyPr>
          <a:lstStyle/>
          <a:p>
            <a:pPr marL="342900" indent="-342900">
              <a:buFont typeface="Wingdings" panose="05000000000000000000" pitchFamily="2" charset="2"/>
              <a:buChar char="q"/>
            </a:pPr>
            <a:r>
              <a:rPr lang="en-US" sz="2400" dirty="0">
                <a:solidFill>
                  <a:srgbClr val="FF0000"/>
                </a:solidFill>
                <a:latin typeface="Times New Roman" pitchFamily="18" charset="0"/>
                <a:cs typeface="Times New Roman" pitchFamily="18" charset="0"/>
              </a:rPr>
              <a:t>Temporal and Spectral Characteristics of Fluctuations</a:t>
            </a:r>
            <a:endParaRPr lang="en-IN" sz="2400" dirty="0">
              <a:solidFill>
                <a:srgbClr val="FF0000"/>
              </a:solidFill>
              <a:latin typeface="Times New Roman" pitchFamily="18" charset="0"/>
              <a:cs typeface="Times New Roman" pitchFamily="18" charset="0"/>
            </a:endParaRPr>
          </a:p>
        </p:txBody>
      </p:sp>
      <p:sp>
        <p:nvSpPr>
          <p:cNvPr id="14" name="Slide Number Placeholder 13">
            <a:extLst>
              <a:ext uri="{FF2B5EF4-FFF2-40B4-BE49-F238E27FC236}">
                <a16:creationId xmlns:a16="http://schemas.microsoft.com/office/drawing/2014/main" id="{2A8B9241-3A79-44A8-8BA3-E088F9D2DE16}"/>
              </a:ext>
            </a:extLst>
          </p:cNvPr>
          <p:cNvSpPr>
            <a:spLocks noGrp="1"/>
          </p:cNvSpPr>
          <p:nvPr>
            <p:ph type="sldNum" sz="quarter" idx="12"/>
          </p:nvPr>
        </p:nvSpPr>
        <p:spPr/>
        <p:txBody>
          <a:bodyPr/>
          <a:lstStyle/>
          <a:p>
            <a:fld id="{B6F15528-21DE-4FAA-801E-634DDDAF4B2B}" type="slidenum">
              <a:rPr lang="en-US" smtClean="0"/>
              <a:pPr/>
              <a:t>37</a:t>
            </a:fld>
            <a:endParaRPr lang="en-US"/>
          </a:p>
        </p:txBody>
      </p:sp>
      <p:pic>
        <p:nvPicPr>
          <p:cNvPr id="17" name="Picture 16">
            <a:extLst>
              <a:ext uri="{FF2B5EF4-FFF2-40B4-BE49-F238E27FC236}">
                <a16:creationId xmlns:a16="http://schemas.microsoft.com/office/drawing/2014/main" id="{4CE876A3-391A-4C2C-BD95-1959C80EE0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7950" y="1341650"/>
            <a:ext cx="7008100" cy="5440150"/>
          </a:xfrm>
          <a:prstGeom prst="rect">
            <a:avLst/>
          </a:prstGeom>
        </p:spPr>
      </p:pic>
      <p:pic>
        <p:nvPicPr>
          <p:cNvPr id="8" name="Picture 7">
            <a:extLst>
              <a:ext uri="{FF2B5EF4-FFF2-40B4-BE49-F238E27FC236}">
                <a16:creationId xmlns:a16="http://schemas.microsoft.com/office/drawing/2014/main" id="{A32FEC6D-DC82-4EE4-BCA1-4368046BB7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838200" cy="752285"/>
          </a:xfrm>
          <a:prstGeom prst="rect">
            <a:avLst/>
          </a:prstGeom>
        </p:spPr>
      </p:pic>
    </p:spTree>
    <p:extLst>
      <p:ext uri="{BB962C8B-B14F-4D97-AF65-F5344CB8AC3E}">
        <p14:creationId xmlns:p14="http://schemas.microsoft.com/office/powerpoint/2010/main" val="21096716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738" y="1895654"/>
            <a:ext cx="8579462" cy="4007026"/>
          </a:xfrm>
          <a:prstGeom prst="rect">
            <a:avLst/>
          </a:prstGeom>
        </p:spPr>
      </p:pic>
      <p:sp>
        <p:nvSpPr>
          <p:cNvPr id="3" name="Rectangle 2"/>
          <p:cNvSpPr/>
          <p:nvPr/>
        </p:nvSpPr>
        <p:spPr>
          <a:xfrm>
            <a:off x="685800" y="838200"/>
            <a:ext cx="7391400" cy="1200329"/>
          </a:xfrm>
          <a:prstGeom prst="rect">
            <a:avLst/>
          </a:prstGeom>
        </p:spPr>
        <p:txBody>
          <a:bodyPr wrap="square">
            <a:spAutoFit/>
          </a:bodyPr>
          <a:lstStyle/>
          <a:p>
            <a:pPr marL="342900" indent="-342900">
              <a:buFont typeface="Wingdings" panose="05000000000000000000" pitchFamily="2" charset="2"/>
              <a:buChar char="q"/>
            </a:pPr>
            <a:r>
              <a:rPr lang="en-IN" sz="2400" dirty="0">
                <a:solidFill>
                  <a:srgbClr val="FF0000"/>
                </a:solidFill>
                <a:latin typeface="Times New Roman" pitchFamily="18" charset="0"/>
                <a:cs typeface="Times New Roman" pitchFamily="18" charset="0"/>
              </a:rPr>
              <a:t>A comparison of particle flux due to electrostatic and electromagnetic fluctuations</a:t>
            </a:r>
          </a:p>
          <a:p>
            <a:pPr marL="342900" indent="-342900">
              <a:buFont typeface="Wingdings" panose="05000000000000000000" pitchFamily="2" charset="2"/>
              <a:buChar char="q"/>
            </a:pPr>
            <a:endParaRPr lang="en-IN" sz="2400" dirty="0">
              <a:solidFill>
                <a:srgbClr val="FF0000"/>
              </a:solidFill>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5" name="TextBox 4"/>
              <p:cNvSpPr txBox="1"/>
              <p:nvPr/>
            </p:nvSpPr>
            <p:spPr>
              <a:xfrm>
                <a:off x="228600" y="5800825"/>
                <a:ext cx="6934200" cy="533223"/>
              </a:xfrm>
              <a:prstGeom prst="rect">
                <a:avLst/>
              </a:prstGeom>
              <a:noFill/>
            </p:spPr>
            <p:txBody>
              <a:bodyPr wrap="square" rtlCol="0">
                <a:spAutoFit/>
              </a:bodyPr>
              <a:lstStyle/>
              <a:p>
                <a:pPr marL="285750" indent="-285750">
                  <a:buFont typeface="Wingdings" pitchFamily="2" charset="2"/>
                  <a:buChar char="ü"/>
                </a:pPr>
                <a:r>
                  <a:rPr lang="en-IN" dirty="0">
                    <a:solidFill>
                      <a:srgbClr val="FF0000"/>
                    </a:solidFill>
                  </a:rPr>
                  <a:t>The obtained ratio of EM to Electrostatic  flux is </a:t>
                </a:r>
                <a:r>
                  <a:rPr lang="en-IN" dirty="0">
                    <a:solidFill>
                      <a:srgbClr val="2B1686"/>
                    </a:solidFill>
                  </a:rPr>
                  <a:t>, </a:t>
                </a:r>
                <a14:m>
                  <m:oMath xmlns:m="http://schemas.openxmlformats.org/officeDocument/2006/math">
                    <m:d>
                      <m:dPr>
                        <m:begChr m:val="|"/>
                        <m:endChr m:val="|"/>
                        <m:ctrlPr>
                          <a:rPr lang="en-IN" b="0" i="1" smtClean="0">
                            <a:solidFill>
                              <a:srgbClr val="2B1686"/>
                            </a:solidFill>
                            <a:latin typeface="Cambria Math" panose="02040503050406030204" pitchFamily="18" charset="0"/>
                          </a:rPr>
                        </m:ctrlPr>
                      </m:dPr>
                      <m:e>
                        <m:f>
                          <m:fPr>
                            <m:ctrlPr>
                              <a:rPr lang="en-IN" b="0" i="1" smtClean="0">
                                <a:solidFill>
                                  <a:srgbClr val="2B1686"/>
                                </a:solidFill>
                                <a:latin typeface="Cambria Math" panose="02040503050406030204" pitchFamily="18" charset="0"/>
                              </a:rPr>
                            </m:ctrlPr>
                          </m:fPr>
                          <m:num>
                            <m:sSub>
                              <m:sSubPr>
                                <m:ctrlPr>
                                  <a:rPr lang="en-IN" b="0" i="1" smtClean="0">
                                    <a:solidFill>
                                      <a:srgbClr val="2B1686"/>
                                    </a:solidFill>
                                    <a:latin typeface="Cambria Math" panose="02040503050406030204" pitchFamily="18" charset="0"/>
                                  </a:rPr>
                                </m:ctrlPr>
                              </m:sSubPr>
                              <m:e>
                                <m:r>
                                  <m:rPr>
                                    <m:sty m:val="p"/>
                                  </m:rPr>
                                  <a:rPr lang="en-IN" b="0" i="0" smtClean="0">
                                    <a:solidFill>
                                      <a:srgbClr val="2B1686"/>
                                    </a:solidFill>
                                    <a:latin typeface="Cambria Math"/>
                                  </a:rPr>
                                  <m:t>Γ</m:t>
                                </m:r>
                              </m:e>
                              <m:sub>
                                <m:r>
                                  <a:rPr lang="en-IN" b="0" i="1" smtClean="0">
                                    <a:solidFill>
                                      <a:srgbClr val="2B1686"/>
                                    </a:solidFill>
                                    <a:latin typeface="Cambria Math"/>
                                  </a:rPr>
                                  <m:t>𝑒𝑚</m:t>
                                </m:r>
                              </m:sub>
                            </m:sSub>
                          </m:num>
                          <m:den>
                            <m:sSub>
                              <m:sSubPr>
                                <m:ctrlPr>
                                  <a:rPr lang="en-IN" b="0" i="1" smtClean="0">
                                    <a:solidFill>
                                      <a:srgbClr val="2B1686"/>
                                    </a:solidFill>
                                    <a:latin typeface="Cambria Math" panose="02040503050406030204" pitchFamily="18" charset="0"/>
                                  </a:rPr>
                                </m:ctrlPr>
                              </m:sSubPr>
                              <m:e>
                                <m:r>
                                  <m:rPr>
                                    <m:sty m:val="p"/>
                                  </m:rPr>
                                  <a:rPr lang="en-IN" b="0" i="0" smtClean="0">
                                    <a:solidFill>
                                      <a:srgbClr val="2B1686"/>
                                    </a:solidFill>
                                    <a:latin typeface="Cambria Math"/>
                                  </a:rPr>
                                  <m:t>Γ</m:t>
                                </m:r>
                              </m:e>
                              <m:sub>
                                <m:r>
                                  <a:rPr lang="en-IN" b="0" i="1" smtClean="0">
                                    <a:solidFill>
                                      <a:srgbClr val="2B1686"/>
                                    </a:solidFill>
                                    <a:latin typeface="Cambria Math"/>
                                  </a:rPr>
                                  <m:t>𝑒𝑠</m:t>
                                </m:r>
                              </m:sub>
                            </m:sSub>
                          </m:den>
                        </m:f>
                      </m:e>
                    </m:d>
                    <m:r>
                      <a:rPr lang="en-IN" b="0" i="1" smtClean="0">
                        <a:solidFill>
                          <a:srgbClr val="2B1686"/>
                        </a:solidFill>
                        <a:latin typeface="Cambria Math"/>
                      </a:rPr>
                      <m:t>≈</m:t>
                    </m:r>
                    <m:sSup>
                      <m:sSupPr>
                        <m:ctrlPr>
                          <a:rPr lang="en-IN" b="0" i="1" smtClean="0">
                            <a:solidFill>
                              <a:srgbClr val="2B1686"/>
                            </a:solidFill>
                            <a:latin typeface="Cambria Math" panose="02040503050406030204" pitchFamily="18" charset="0"/>
                          </a:rPr>
                        </m:ctrlPr>
                      </m:sSupPr>
                      <m:e>
                        <m:r>
                          <a:rPr lang="en-IN" b="0" i="1" smtClean="0">
                            <a:solidFill>
                              <a:srgbClr val="2B1686"/>
                            </a:solidFill>
                            <a:latin typeface="Cambria Math"/>
                          </a:rPr>
                          <m:t>10</m:t>
                        </m:r>
                      </m:e>
                      <m:sup>
                        <m:r>
                          <a:rPr lang="en-IN" b="0" i="1" smtClean="0">
                            <a:solidFill>
                              <a:srgbClr val="2B1686"/>
                            </a:solidFill>
                            <a:latin typeface="Cambria Math"/>
                          </a:rPr>
                          <m:t>−5</m:t>
                        </m:r>
                      </m:sup>
                    </m:sSup>
                  </m:oMath>
                </a14:m>
                <a:r>
                  <a:rPr lang="en-IN" dirty="0">
                    <a:solidFill>
                      <a:srgbClr val="FF0000"/>
                    </a:solidFill>
                  </a:rPr>
                  <a:t> ?? </a:t>
                </a:r>
              </a:p>
            </p:txBody>
          </p:sp>
        </mc:Choice>
        <mc:Fallback xmlns="">
          <p:sp>
            <p:nvSpPr>
              <p:cNvPr id="5" name="TextBox 4"/>
              <p:cNvSpPr txBox="1">
                <a:spLocks noRot="1" noChangeAspect="1" noMove="1" noResize="1" noEditPoints="1" noAdjustHandles="1" noChangeArrowheads="1" noChangeShapeType="1" noTextEdit="1"/>
              </p:cNvSpPr>
              <p:nvPr/>
            </p:nvSpPr>
            <p:spPr>
              <a:xfrm>
                <a:off x="228600" y="5800825"/>
                <a:ext cx="6934200" cy="533223"/>
              </a:xfrm>
              <a:prstGeom prst="rect">
                <a:avLst/>
              </a:prstGeom>
              <a:blipFill rotWithShape="0">
                <a:blip r:embed="rId5"/>
                <a:stretch>
                  <a:fillRect l="-616" b="-1149"/>
                </a:stretch>
              </a:blipFill>
            </p:spPr>
            <p:txBody>
              <a:bodyPr/>
              <a:lstStyle/>
              <a:p>
                <a:r>
                  <a:rPr lang="en-IN">
                    <a:noFill/>
                  </a:rPr>
                  <a:t> </a:t>
                </a:r>
              </a:p>
            </p:txBody>
          </p:sp>
        </mc:Fallback>
      </mc:AlternateContent>
      <p:sp>
        <p:nvSpPr>
          <p:cNvPr id="6" name="Rectangle 2"/>
          <p:cNvSpPr>
            <a:spLocks noChangeArrowheads="1"/>
          </p:cNvSpPr>
          <p:nvPr/>
        </p:nvSpPr>
        <p:spPr bwMode="auto">
          <a:xfrm>
            <a:off x="0" y="0"/>
            <a:ext cx="9144000" cy="733425"/>
          </a:xfrm>
          <a:prstGeom prst="rect">
            <a:avLst/>
          </a:prstGeom>
          <a:gradFill rotWithShape="1">
            <a:gsLst>
              <a:gs pos="0">
                <a:srgbClr val="99CCFF"/>
              </a:gs>
              <a:gs pos="50000">
                <a:schemeClr val="bg1"/>
              </a:gs>
              <a:gs pos="100000">
                <a:srgbClr val="99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571500" lvl="1" indent="-571500" algn="ctr">
              <a:buFont typeface="+mj-lt"/>
              <a:buAutoNum type="romanUcPeriod" startAt="2"/>
            </a:pPr>
            <a:r>
              <a:rPr lang="en-IN" sz="3200" b="1" dirty="0">
                <a:latin typeface="Times New Roman" pitchFamily="18" charset="0"/>
                <a:cs typeface="Times New Roman" pitchFamily="18" charset="0"/>
              </a:rPr>
              <a:t>Study of electromagnetic particle flux</a:t>
            </a:r>
            <a:endParaRPr lang="en-IN" sz="3200" b="1" dirty="0"/>
          </a:p>
        </p:txBody>
      </p:sp>
      <p:sp>
        <p:nvSpPr>
          <p:cNvPr id="10" name="Slide Number Placeholder 9">
            <a:extLst>
              <a:ext uri="{FF2B5EF4-FFF2-40B4-BE49-F238E27FC236}">
                <a16:creationId xmlns:a16="http://schemas.microsoft.com/office/drawing/2014/main" id="{528FBA5D-3A97-4661-856F-9191E565C275}"/>
              </a:ext>
            </a:extLst>
          </p:cNvPr>
          <p:cNvSpPr>
            <a:spLocks noGrp="1"/>
          </p:cNvSpPr>
          <p:nvPr>
            <p:ph type="sldNum" sz="quarter" idx="12"/>
          </p:nvPr>
        </p:nvSpPr>
        <p:spPr/>
        <p:txBody>
          <a:bodyPr/>
          <a:lstStyle/>
          <a:p>
            <a:fld id="{B6F15528-21DE-4FAA-801E-634DDDAF4B2B}" type="slidenum">
              <a:rPr lang="en-US" smtClean="0"/>
              <a:pPr/>
              <a:t>38</a:t>
            </a:fld>
            <a:endParaRPr lang="en-US"/>
          </a:p>
        </p:txBody>
      </p:sp>
      <p:pic>
        <p:nvPicPr>
          <p:cNvPr id="9" name="Picture 8">
            <a:extLst>
              <a:ext uri="{FF2B5EF4-FFF2-40B4-BE49-F238E27FC236}">
                <a16:creationId xmlns:a16="http://schemas.microsoft.com/office/drawing/2014/main" id="{969DD041-588A-436B-9B1A-99E832EA364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838200" cy="752285"/>
          </a:xfrm>
          <a:prstGeom prst="rect">
            <a:avLst/>
          </a:prstGeom>
        </p:spPr>
      </p:pic>
    </p:spTree>
    <p:extLst>
      <p:ext uri="{BB962C8B-B14F-4D97-AF65-F5344CB8AC3E}">
        <p14:creationId xmlns:p14="http://schemas.microsoft.com/office/powerpoint/2010/main" val="14985485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5250" y="685800"/>
            <a:ext cx="8610600" cy="461665"/>
          </a:xfrm>
          <a:prstGeom prst="rect">
            <a:avLst/>
          </a:prstGeom>
        </p:spPr>
        <p:txBody>
          <a:bodyPr wrap="square">
            <a:spAutoFit/>
          </a:bodyPr>
          <a:lstStyle/>
          <a:p>
            <a:r>
              <a:rPr lang="en-IN" sz="2400" b="1" u="sng" dirty="0">
                <a:solidFill>
                  <a:srgbClr val="FF0000"/>
                </a:solidFill>
                <a:latin typeface="Times New Roman" pitchFamily="18" charset="0"/>
                <a:cs typeface="Times New Roman" pitchFamily="18" charset="0"/>
              </a:rPr>
              <a:t>Understanding of electromagnetic particle flux</a:t>
            </a:r>
          </a:p>
        </p:txBody>
      </p:sp>
      <mc:AlternateContent xmlns:mc="http://schemas.openxmlformats.org/markup-compatibility/2006" xmlns:a14="http://schemas.microsoft.com/office/drawing/2010/main">
        <mc:Choice Requires="a14">
          <p:sp>
            <p:nvSpPr>
              <p:cNvPr id="2" name="TextBox 1"/>
              <p:cNvSpPr txBox="1"/>
              <p:nvPr/>
            </p:nvSpPr>
            <p:spPr>
              <a:xfrm>
                <a:off x="136451" y="1138164"/>
                <a:ext cx="8839200" cy="4974247"/>
              </a:xfrm>
              <a:prstGeom prst="rect">
                <a:avLst/>
              </a:prstGeom>
              <a:ln>
                <a:noFill/>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en-IN" dirty="0">
                    <a:latin typeface="Times New Roman" panose="02020603050405020304" pitchFamily="18" charset="0"/>
                    <a:cs typeface="Times New Roman" panose="02020603050405020304" pitchFamily="18" charset="0"/>
                  </a:rPr>
                  <a:t>Electromagnetic electron particle flux is given by, </a:t>
                </a:r>
              </a:p>
              <a:p>
                <a:pPr/>
                <a14:m>
                  <m:oMathPara xmlns:m="http://schemas.openxmlformats.org/officeDocument/2006/math">
                    <m:oMathParaPr>
                      <m:jc m:val="centerGroup"/>
                    </m:oMathParaPr>
                    <m:oMath xmlns:m="http://schemas.openxmlformats.org/officeDocument/2006/math">
                      <m:sSub>
                        <m:sSubPr>
                          <m:ctrlPr>
                            <a:rPr lang="en-IN" i="1">
                              <a:solidFill>
                                <a:srgbClr val="FF0000"/>
                              </a:solidFill>
                              <a:latin typeface="Cambria Math" panose="02040503050406030204" pitchFamily="18" charset="0"/>
                            </a:rPr>
                          </m:ctrlPr>
                        </m:sSubPr>
                        <m:e>
                          <m:r>
                            <m:rPr>
                              <m:sty m:val="p"/>
                            </m:rPr>
                            <a:rPr lang="en-IN">
                              <a:solidFill>
                                <a:srgbClr val="FF0000"/>
                              </a:solidFill>
                              <a:latin typeface="Cambria Math"/>
                            </a:rPr>
                            <m:t>Γ</m:t>
                          </m:r>
                        </m:e>
                        <m:sub>
                          <m:r>
                            <a:rPr lang="en-IN" i="1">
                              <a:solidFill>
                                <a:srgbClr val="FF0000"/>
                              </a:solidFill>
                              <a:latin typeface="Cambria Math"/>
                            </a:rPr>
                            <m:t>𝑒𝑚</m:t>
                          </m:r>
                        </m:sub>
                      </m:sSub>
                      <m:r>
                        <a:rPr lang="en-IN" i="1">
                          <a:solidFill>
                            <a:srgbClr val="FF0000"/>
                          </a:solidFill>
                          <a:latin typeface="Cambria Math"/>
                        </a:rPr>
                        <m:t>≈&lt;</m:t>
                      </m:r>
                      <m:r>
                        <a:rPr lang="en-IN" i="1">
                          <a:solidFill>
                            <a:srgbClr val="FF0000"/>
                          </a:solidFill>
                          <a:latin typeface="Cambria Math"/>
                        </a:rPr>
                        <m:t>𝛿</m:t>
                      </m:r>
                      <m:sSub>
                        <m:sSubPr>
                          <m:ctrlPr>
                            <a:rPr lang="en-IN" i="1">
                              <a:solidFill>
                                <a:srgbClr val="FF0000"/>
                              </a:solidFill>
                              <a:latin typeface="Cambria Math" panose="02040503050406030204" pitchFamily="18" charset="0"/>
                            </a:rPr>
                          </m:ctrlPr>
                        </m:sSubPr>
                        <m:e>
                          <m:r>
                            <a:rPr lang="en-IN" i="1">
                              <a:solidFill>
                                <a:srgbClr val="FF0000"/>
                              </a:solidFill>
                              <a:latin typeface="Cambria Math"/>
                            </a:rPr>
                            <m:t>𝐽</m:t>
                          </m:r>
                        </m:e>
                        <m:sub>
                          <m:r>
                            <a:rPr lang="en-IN" i="1">
                              <a:solidFill>
                                <a:srgbClr val="FF0000"/>
                              </a:solidFill>
                              <a:latin typeface="Cambria Math"/>
                            </a:rPr>
                            <m:t>∥</m:t>
                          </m:r>
                          <m:r>
                            <a:rPr lang="en-IN" i="1">
                              <a:solidFill>
                                <a:srgbClr val="FF0000"/>
                              </a:solidFill>
                              <a:latin typeface="Cambria Math"/>
                            </a:rPr>
                            <m:t>𝑒</m:t>
                          </m:r>
                        </m:sub>
                      </m:sSub>
                      <m:r>
                        <a:rPr lang="en-IN" i="1">
                          <a:solidFill>
                            <a:srgbClr val="FF0000"/>
                          </a:solidFill>
                          <a:latin typeface="Cambria Math"/>
                        </a:rPr>
                        <m:t>𝛿</m:t>
                      </m:r>
                      <m:sSub>
                        <m:sSubPr>
                          <m:ctrlPr>
                            <a:rPr lang="en-IN" i="1">
                              <a:solidFill>
                                <a:srgbClr val="FF0000"/>
                              </a:solidFill>
                              <a:latin typeface="Cambria Math" panose="02040503050406030204" pitchFamily="18" charset="0"/>
                            </a:rPr>
                          </m:ctrlPr>
                        </m:sSubPr>
                        <m:e>
                          <m:r>
                            <a:rPr lang="en-IN" i="1">
                              <a:solidFill>
                                <a:srgbClr val="FF0000"/>
                              </a:solidFill>
                              <a:latin typeface="Cambria Math"/>
                            </a:rPr>
                            <m:t>𝐵</m:t>
                          </m:r>
                        </m:e>
                        <m:sub>
                          <m:r>
                            <a:rPr lang="en-IN" i="1">
                              <a:solidFill>
                                <a:srgbClr val="FF0000"/>
                              </a:solidFill>
                              <a:latin typeface="Cambria Math"/>
                            </a:rPr>
                            <m:t>𝑟</m:t>
                          </m:r>
                        </m:sub>
                      </m:sSub>
                      <m:r>
                        <a:rPr lang="en-IN" i="1">
                          <a:solidFill>
                            <a:srgbClr val="FF0000"/>
                          </a:solidFill>
                          <a:latin typeface="Cambria Math"/>
                        </a:rPr>
                        <m:t>&gt; =&lt;</m:t>
                      </m:r>
                      <m:r>
                        <a:rPr lang="en-IN" i="1">
                          <a:solidFill>
                            <a:srgbClr val="FF0000"/>
                          </a:solidFill>
                          <a:latin typeface="Cambria Math"/>
                        </a:rPr>
                        <m:t>𝛿</m:t>
                      </m:r>
                      <m:sSub>
                        <m:sSubPr>
                          <m:ctrlPr>
                            <a:rPr lang="en-IN" i="1">
                              <a:solidFill>
                                <a:srgbClr val="FF0000"/>
                              </a:solidFill>
                              <a:latin typeface="Cambria Math" panose="02040503050406030204" pitchFamily="18" charset="0"/>
                            </a:rPr>
                          </m:ctrlPr>
                        </m:sSubPr>
                        <m:e>
                          <m:r>
                            <a:rPr lang="en-IN" i="1">
                              <a:solidFill>
                                <a:srgbClr val="FF0000"/>
                              </a:solidFill>
                              <a:latin typeface="Cambria Math"/>
                            </a:rPr>
                            <m:t>𝐽</m:t>
                          </m:r>
                        </m:e>
                        <m:sub>
                          <m:r>
                            <a:rPr lang="en-IN" i="1">
                              <a:solidFill>
                                <a:srgbClr val="FF0000"/>
                              </a:solidFill>
                              <a:latin typeface="Cambria Math"/>
                            </a:rPr>
                            <m:t>∥</m:t>
                          </m:r>
                        </m:sub>
                      </m:sSub>
                      <m:r>
                        <a:rPr lang="en-IN" i="1">
                          <a:solidFill>
                            <a:srgbClr val="FF0000"/>
                          </a:solidFill>
                          <a:latin typeface="Cambria Math"/>
                        </a:rPr>
                        <m:t>𝛿</m:t>
                      </m:r>
                      <m:sSub>
                        <m:sSubPr>
                          <m:ctrlPr>
                            <a:rPr lang="en-IN" i="1">
                              <a:solidFill>
                                <a:srgbClr val="FF0000"/>
                              </a:solidFill>
                              <a:latin typeface="Cambria Math" panose="02040503050406030204" pitchFamily="18" charset="0"/>
                            </a:rPr>
                          </m:ctrlPr>
                        </m:sSubPr>
                        <m:e>
                          <m:r>
                            <a:rPr lang="en-IN" i="1">
                              <a:solidFill>
                                <a:srgbClr val="FF0000"/>
                              </a:solidFill>
                              <a:latin typeface="Cambria Math"/>
                            </a:rPr>
                            <m:t>𝐵</m:t>
                          </m:r>
                        </m:e>
                        <m:sub>
                          <m:r>
                            <a:rPr lang="en-IN" i="1">
                              <a:solidFill>
                                <a:srgbClr val="FF0000"/>
                              </a:solidFill>
                              <a:latin typeface="Cambria Math"/>
                            </a:rPr>
                            <m:t>𝑟</m:t>
                          </m:r>
                        </m:sub>
                      </m:sSub>
                      <m:r>
                        <a:rPr lang="en-IN" i="1">
                          <a:solidFill>
                            <a:srgbClr val="FF0000"/>
                          </a:solidFill>
                          <a:latin typeface="Cambria Math"/>
                        </a:rPr>
                        <m:t>&gt; =&lt;</m:t>
                      </m:r>
                      <m:sSubSup>
                        <m:sSubSupPr>
                          <m:ctrlPr>
                            <a:rPr lang="en-IN" i="1">
                              <a:solidFill>
                                <a:srgbClr val="FF0000"/>
                              </a:solidFill>
                              <a:latin typeface="Cambria Math" panose="02040503050406030204" pitchFamily="18" charset="0"/>
                            </a:rPr>
                          </m:ctrlPr>
                        </m:sSubSupPr>
                        <m:e>
                          <m:r>
                            <a:rPr lang="en-IN">
                              <a:solidFill>
                                <a:srgbClr val="FF0000"/>
                              </a:solidFill>
                              <a:latin typeface="Cambria Math"/>
                            </a:rPr>
                            <m:t>𝛻</m:t>
                          </m:r>
                        </m:e>
                        <m:sub>
                          <m:r>
                            <a:rPr lang="en-IN" i="1">
                              <a:solidFill>
                                <a:srgbClr val="FF0000"/>
                              </a:solidFill>
                              <a:latin typeface="Cambria Math"/>
                            </a:rPr>
                            <m:t>⊥</m:t>
                          </m:r>
                        </m:sub>
                        <m:sup>
                          <m:r>
                            <a:rPr lang="en-IN" i="1">
                              <a:solidFill>
                                <a:srgbClr val="FF0000"/>
                              </a:solidFill>
                              <a:latin typeface="Cambria Math"/>
                            </a:rPr>
                            <m:t>2</m:t>
                          </m:r>
                        </m:sup>
                      </m:sSubSup>
                      <m:sSub>
                        <m:sSubPr>
                          <m:ctrlPr>
                            <a:rPr lang="en-IN" i="1">
                              <a:solidFill>
                                <a:srgbClr val="FF0000"/>
                              </a:solidFill>
                              <a:latin typeface="Cambria Math" panose="02040503050406030204" pitchFamily="18" charset="0"/>
                            </a:rPr>
                          </m:ctrlPr>
                        </m:sSubPr>
                        <m:e>
                          <m:r>
                            <a:rPr lang="en-IN" i="1">
                              <a:solidFill>
                                <a:srgbClr val="FF0000"/>
                              </a:solidFill>
                              <a:latin typeface="Cambria Math"/>
                            </a:rPr>
                            <m:t>𝐴</m:t>
                          </m:r>
                        </m:e>
                        <m:sub>
                          <m:r>
                            <a:rPr lang="en-IN" i="1">
                              <a:solidFill>
                                <a:srgbClr val="FF0000"/>
                              </a:solidFill>
                              <a:latin typeface="Cambria Math"/>
                            </a:rPr>
                            <m:t>∥</m:t>
                          </m:r>
                        </m:sub>
                      </m:sSub>
                      <m:f>
                        <m:fPr>
                          <m:ctrlPr>
                            <a:rPr lang="en-IN" i="1">
                              <a:solidFill>
                                <a:srgbClr val="FF0000"/>
                              </a:solidFill>
                              <a:latin typeface="Cambria Math" panose="02040503050406030204" pitchFamily="18" charset="0"/>
                            </a:rPr>
                          </m:ctrlPr>
                        </m:fPr>
                        <m:num>
                          <m:r>
                            <a:rPr lang="en-IN" i="1">
                              <a:solidFill>
                                <a:srgbClr val="FF0000"/>
                              </a:solidFill>
                              <a:latin typeface="Cambria Math"/>
                            </a:rPr>
                            <m:t>𝜕</m:t>
                          </m:r>
                        </m:num>
                        <m:den>
                          <m:r>
                            <a:rPr lang="en-IN" i="1">
                              <a:solidFill>
                                <a:srgbClr val="FF0000"/>
                              </a:solidFill>
                              <a:latin typeface="Cambria Math"/>
                            </a:rPr>
                            <m:t>𝜕</m:t>
                          </m:r>
                          <m:r>
                            <a:rPr lang="en-IN" i="1">
                              <a:solidFill>
                                <a:srgbClr val="FF0000"/>
                              </a:solidFill>
                              <a:latin typeface="Cambria Math"/>
                            </a:rPr>
                            <m:t>𝑦</m:t>
                          </m:r>
                        </m:den>
                      </m:f>
                      <m:sSub>
                        <m:sSubPr>
                          <m:ctrlPr>
                            <a:rPr lang="en-IN" i="1">
                              <a:solidFill>
                                <a:srgbClr val="FF0000"/>
                              </a:solidFill>
                              <a:latin typeface="Cambria Math" panose="02040503050406030204" pitchFamily="18" charset="0"/>
                            </a:rPr>
                          </m:ctrlPr>
                        </m:sSubPr>
                        <m:e>
                          <m:r>
                            <a:rPr lang="en-IN" i="1">
                              <a:solidFill>
                                <a:srgbClr val="FF0000"/>
                              </a:solidFill>
                              <a:latin typeface="Cambria Math"/>
                            </a:rPr>
                            <m:t>𝐴</m:t>
                          </m:r>
                        </m:e>
                        <m:sub>
                          <m:r>
                            <a:rPr lang="en-IN" i="1">
                              <a:solidFill>
                                <a:srgbClr val="FF0000"/>
                              </a:solidFill>
                              <a:latin typeface="Cambria Math"/>
                            </a:rPr>
                            <m:t>∥</m:t>
                          </m:r>
                        </m:sub>
                      </m:sSub>
                      <m:r>
                        <a:rPr lang="en-IN" i="1">
                          <a:solidFill>
                            <a:srgbClr val="FF0000"/>
                          </a:solidFill>
                          <a:latin typeface="Cambria Math"/>
                        </a:rPr>
                        <m:t> &gt; =</m:t>
                      </m:r>
                      <m:r>
                        <a:rPr lang="en-IN" i="1">
                          <a:solidFill>
                            <a:srgbClr val="FF0000"/>
                          </a:solidFill>
                          <a:latin typeface="Cambria Math"/>
                        </a:rPr>
                        <m:t>𝑅𝑒𝑎𝑙</m:t>
                      </m:r>
                      <m:r>
                        <a:rPr lang="en-IN" i="1">
                          <a:solidFill>
                            <a:srgbClr val="FF0000"/>
                          </a:solidFill>
                          <a:latin typeface="Cambria Math"/>
                        </a:rPr>
                        <m:t>(</m:t>
                      </m:r>
                      <m:nary>
                        <m:naryPr>
                          <m:chr m:val="∑"/>
                          <m:supHide m:val="on"/>
                          <m:ctrlPr>
                            <a:rPr lang="en-IN" i="1">
                              <a:solidFill>
                                <a:srgbClr val="FF0000"/>
                              </a:solidFill>
                              <a:latin typeface="Cambria Math" panose="02040503050406030204" pitchFamily="18" charset="0"/>
                            </a:rPr>
                          </m:ctrlPr>
                        </m:naryPr>
                        <m:sub>
                          <m:acc>
                            <m:accPr>
                              <m:chr m:val="⃗"/>
                              <m:ctrlPr>
                                <a:rPr lang="en-IN" i="1">
                                  <a:solidFill>
                                    <a:srgbClr val="FF0000"/>
                                  </a:solidFill>
                                  <a:latin typeface="Cambria Math" panose="02040503050406030204" pitchFamily="18" charset="0"/>
                                </a:rPr>
                              </m:ctrlPr>
                            </m:accPr>
                            <m:e>
                              <m:r>
                                <a:rPr lang="en-IN" i="1">
                                  <a:solidFill>
                                    <a:srgbClr val="FF0000"/>
                                  </a:solidFill>
                                  <a:latin typeface="Cambria Math"/>
                                </a:rPr>
                                <m:t>𝑘</m:t>
                              </m:r>
                            </m:e>
                          </m:acc>
                        </m:sub>
                        <m:sup/>
                        <m:e>
                          <m:r>
                            <a:rPr lang="en-IN" i="1">
                              <a:solidFill>
                                <a:srgbClr val="FF0000"/>
                              </a:solidFill>
                              <a:latin typeface="Cambria Math"/>
                            </a:rPr>
                            <m:t>𝑖</m:t>
                          </m:r>
                          <m:sSubSup>
                            <m:sSubSupPr>
                              <m:ctrlPr>
                                <a:rPr lang="en-IN" i="1">
                                  <a:solidFill>
                                    <a:srgbClr val="FF0000"/>
                                  </a:solidFill>
                                  <a:latin typeface="Cambria Math" panose="02040503050406030204" pitchFamily="18" charset="0"/>
                                </a:rPr>
                              </m:ctrlPr>
                            </m:sSubSupPr>
                            <m:e>
                              <m:r>
                                <a:rPr lang="en-IN" i="1">
                                  <a:solidFill>
                                    <a:srgbClr val="FF0000"/>
                                  </a:solidFill>
                                  <a:latin typeface="Cambria Math"/>
                                </a:rPr>
                                <m:t>𝑘</m:t>
                              </m:r>
                            </m:e>
                            <m:sub>
                              <m:r>
                                <a:rPr lang="en-IN" i="1">
                                  <a:solidFill>
                                    <a:srgbClr val="FF0000"/>
                                  </a:solidFill>
                                  <a:latin typeface="Cambria Math"/>
                                </a:rPr>
                                <m:t>⊥</m:t>
                              </m:r>
                            </m:sub>
                            <m:sup>
                              <m:r>
                                <a:rPr lang="en-IN" i="1">
                                  <a:solidFill>
                                    <a:srgbClr val="FF0000"/>
                                  </a:solidFill>
                                  <a:latin typeface="Cambria Math"/>
                                </a:rPr>
                                <m:t>2</m:t>
                              </m:r>
                            </m:sup>
                          </m:sSubSup>
                          <m:r>
                            <a:rPr lang="en-IN" i="1">
                              <a:solidFill>
                                <a:srgbClr val="FF0000"/>
                              </a:solidFill>
                              <a:latin typeface="Cambria Math"/>
                            </a:rPr>
                            <m:t> </m:t>
                          </m:r>
                          <m:sSub>
                            <m:sSubPr>
                              <m:ctrlPr>
                                <a:rPr lang="en-IN" i="1">
                                  <a:solidFill>
                                    <a:srgbClr val="FF0000"/>
                                  </a:solidFill>
                                  <a:latin typeface="Cambria Math" panose="02040503050406030204" pitchFamily="18" charset="0"/>
                                </a:rPr>
                              </m:ctrlPr>
                            </m:sSubPr>
                            <m:e>
                              <m:r>
                                <a:rPr lang="en-IN" i="1">
                                  <a:solidFill>
                                    <a:srgbClr val="FF0000"/>
                                  </a:solidFill>
                                  <a:latin typeface="Cambria Math"/>
                                </a:rPr>
                                <m:t>𝑘</m:t>
                              </m:r>
                            </m:e>
                            <m:sub>
                              <m:r>
                                <a:rPr lang="en-IN" i="1">
                                  <a:solidFill>
                                    <a:srgbClr val="FF0000"/>
                                  </a:solidFill>
                                  <a:latin typeface="Cambria Math"/>
                                </a:rPr>
                                <m:t>𝑦</m:t>
                              </m:r>
                            </m:sub>
                          </m:sSub>
                          <m:r>
                            <a:rPr lang="en-IN" i="1">
                              <a:solidFill>
                                <a:srgbClr val="FF0000"/>
                              </a:solidFill>
                              <a:latin typeface="Cambria Math"/>
                            </a:rPr>
                            <m:t>∣</m:t>
                          </m:r>
                          <m:sSub>
                            <m:sSubPr>
                              <m:ctrlPr>
                                <a:rPr lang="en-IN" i="1">
                                  <a:solidFill>
                                    <a:srgbClr val="FF0000"/>
                                  </a:solidFill>
                                  <a:latin typeface="Cambria Math" panose="02040503050406030204" pitchFamily="18" charset="0"/>
                                </a:rPr>
                              </m:ctrlPr>
                            </m:sSubPr>
                            <m:e>
                              <m:r>
                                <a:rPr lang="en-IN" i="1">
                                  <a:solidFill>
                                    <a:srgbClr val="FF0000"/>
                                  </a:solidFill>
                                  <a:latin typeface="Cambria Math"/>
                                </a:rPr>
                                <m:t>𝐴</m:t>
                              </m:r>
                            </m:e>
                            <m:sub>
                              <m:r>
                                <a:rPr lang="en-IN" i="1">
                                  <a:solidFill>
                                    <a:srgbClr val="FF0000"/>
                                  </a:solidFill>
                                  <a:latin typeface="Cambria Math"/>
                                </a:rPr>
                                <m:t>∥</m:t>
                              </m:r>
                            </m:sub>
                          </m:sSub>
                          <m:sSup>
                            <m:sSupPr>
                              <m:ctrlPr>
                                <a:rPr lang="en-IN" i="1">
                                  <a:solidFill>
                                    <a:srgbClr val="FF0000"/>
                                  </a:solidFill>
                                  <a:latin typeface="Cambria Math" panose="02040503050406030204" pitchFamily="18" charset="0"/>
                                </a:rPr>
                              </m:ctrlPr>
                            </m:sSupPr>
                            <m:e>
                              <m:r>
                                <a:rPr lang="en-IN" i="1">
                                  <a:solidFill>
                                    <a:srgbClr val="FF0000"/>
                                  </a:solidFill>
                                  <a:latin typeface="Cambria Math"/>
                                </a:rPr>
                                <m:t>∣</m:t>
                              </m:r>
                            </m:e>
                            <m:sup>
                              <m:r>
                                <a:rPr lang="en-IN" i="1">
                                  <a:solidFill>
                                    <a:srgbClr val="FF0000"/>
                                  </a:solidFill>
                                  <a:latin typeface="Cambria Math"/>
                                </a:rPr>
                                <m:t>2</m:t>
                              </m:r>
                            </m:sup>
                          </m:sSup>
                          <m:r>
                            <a:rPr lang="en-IN" i="1">
                              <a:solidFill>
                                <a:srgbClr val="FF0000"/>
                              </a:solidFill>
                              <a:latin typeface="Cambria Math"/>
                            </a:rPr>
                            <m:t>)=0</m:t>
                          </m:r>
                        </m:e>
                      </m:nary>
                    </m:oMath>
                  </m:oMathPara>
                </a14:m>
                <a:endParaRPr lang="en-IN" dirty="0">
                  <a:latin typeface="Times New Roman" panose="02020603050405020304" pitchFamily="18" charset="0"/>
                  <a:cs typeface="Times New Roman" panose="02020603050405020304" pitchFamily="18" charset="0"/>
                </a:endParaRPr>
              </a:p>
              <a:p>
                <a:r>
                  <a:rPr lang="en-IN" dirty="0">
                    <a:latin typeface="Times New Roman" panose="02020603050405020304" pitchFamily="18" charset="0"/>
                    <a:cs typeface="Times New Roman" panose="02020603050405020304" pitchFamily="18" charset="0"/>
                  </a:rPr>
                  <a:t> </a:t>
                </a:r>
              </a:p>
              <a:p>
                <a:r>
                  <a:rPr lang="en-IN" dirty="0">
                    <a:latin typeface="Times New Roman" panose="02020603050405020304" pitchFamily="18" charset="0"/>
                    <a:cs typeface="Times New Roman" panose="02020603050405020304" pitchFamily="18" charset="0"/>
                  </a:rPr>
                  <a:t>If the total parallel current  is  </a:t>
                </a:r>
                <a14:m>
                  <m:oMath xmlns:m="http://schemas.openxmlformats.org/officeDocument/2006/math">
                    <m:sSub>
                      <m:sSubPr>
                        <m:ctrlPr>
                          <a:rPr lang="en-IN" b="0" i="1" smtClean="0">
                            <a:latin typeface="Cambria Math" panose="02040503050406030204" pitchFamily="18" charset="0"/>
                          </a:rPr>
                        </m:ctrlPr>
                      </m:sSubPr>
                      <m:e>
                        <m:r>
                          <a:rPr lang="en-IN" b="0" i="1" smtClean="0">
                            <a:latin typeface="Cambria Math"/>
                          </a:rPr>
                          <m:t>𝛿</m:t>
                        </m:r>
                        <m:r>
                          <a:rPr lang="en-IN" b="0" i="1" smtClean="0">
                            <a:latin typeface="Cambria Math"/>
                          </a:rPr>
                          <m:t>𝐽</m:t>
                        </m:r>
                      </m:e>
                      <m:sub>
                        <m:r>
                          <a:rPr lang="en-IN" b="0" i="1" smtClean="0">
                            <a:latin typeface="Cambria Math"/>
                          </a:rPr>
                          <m:t>∥</m:t>
                        </m:r>
                      </m:sub>
                    </m:sSub>
                    <m:r>
                      <a:rPr lang="en-IN" b="0" i="1" smtClean="0">
                        <a:latin typeface="Cambria Math"/>
                      </a:rPr>
                      <m:t>=</m:t>
                    </m:r>
                    <m:sSub>
                      <m:sSubPr>
                        <m:ctrlPr>
                          <a:rPr lang="en-IN" b="0" i="1" smtClean="0">
                            <a:latin typeface="Cambria Math" panose="02040503050406030204" pitchFamily="18" charset="0"/>
                          </a:rPr>
                        </m:ctrlPr>
                      </m:sSubPr>
                      <m:e>
                        <m:r>
                          <a:rPr lang="en-IN" b="0" i="1" smtClean="0">
                            <a:latin typeface="Cambria Math"/>
                          </a:rPr>
                          <m:t>𝛿</m:t>
                        </m:r>
                        <m:r>
                          <a:rPr lang="en-IN" b="0" i="1" smtClean="0">
                            <a:latin typeface="Cambria Math"/>
                          </a:rPr>
                          <m:t>𝐽</m:t>
                        </m:r>
                      </m:e>
                      <m:sub>
                        <m:r>
                          <a:rPr lang="en-IN" b="0" i="1" smtClean="0">
                            <a:latin typeface="Cambria Math"/>
                          </a:rPr>
                          <m:t>∥</m:t>
                        </m:r>
                        <m:r>
                          <a:rPr lang="en-IN" b="0" i="1" smtClean="0">
                            <a:latin typeface="Cambria Math"/>
                          </a:rPr>
                          <m:t>𝑒</m:t>
                        </m:r>
                      </m:sub>
                    </m:sSub>
                    <m:r>
                      <a:rPr lang="en-IN" b="0" i="1" smtClean="0">
                        <a:latin typeface="Cambria Math"/>
                      </a:rPr>
                      <m:t>+</m:t>
                    </m:r>
                    <m:r>
                      <a:rPr lang="en-IN" b="0" i="1" smtClean="0">
                        <a:latin typeface="Cambria Math"/>
                      </a:rPr>
                      <m:t>𝛿</m:t>
                    </m:r>
                    <m:sSub>
                      <m:sSubPr>
                        <m:ctrlPr>
                          <a:rPr lang="en-IN" b="0" i="1" smtClean="0">
                            <a:latin typeface="Cambria Math" panose="02040503050406030204" pitchFamily="18" charset="0"/>
                          </a:rPr>
                        </m:ctrlPr>
                      </m:sSubPr>
                      <m:e>
                        <m:r>
                          <a:rPr lang="en-IN" b="0" i="1" smtClean="0">
                            <a:latin typeface="Cambria Math"/>
                          </a:rPr>
                          <m:t>𝐽</m:t>
                        </m:r>
                      </m:e>
                      <m:sub>
                        <m:r>
                          <a:rPr lang="en-IN" b="0" i="1" smtClean="0">
                            <a:latin typeface="Cambria Math"/>
                          </a:rPr>
                          <m:t>∥</m:t>
                        </m:r>
                        <m:r>
                          <a:rPr lang="en-IN" b="0" i="1" smtClean="0">
                            <a:latin typeface="Cambria Math"/>
                          </a:rPr>
                          <m:t>𝑖</m:t>
                        </m:r>
                      </m:sub>
                    </m:sSub>
                  </m:oMath>
                </a14:m>
                <a:r>
                  <a:rPr lang="en-IN" dirty="0">
                    <a:latin typeface="Times New Roman" panose="02020603050405020304" pitchFamily="18" charset="0"/>
                    <a:cs typeface="Times New Roman" panose="02020603050405020304" pitchFamily="18" charset="0"/>
                  </a:rPr>
                  <a:t>. Then the electron flux will </a:t>
                </a:r>
              </a:p>
              <a:p>
                <a:endParaRPr lang="en-IN" dirty="0">
                  <a:latin typeface="Times New Roman" panose="02020603050405020304" pitchFamily="18" charset="0"/>
                  <a:cs typeface="Times New Roman" panose="02020603050405020304" pitchFamily="18" charset="0"/>
                </a:endParaRPr>
              </a:p>
              <a:p>
                <a:endParaRPr lang="en-IN" dirty="0">
                  <a:latin typeface="Times New Roman" panose="02020603050405020304" pitchFamily="18" charset="0"/>
                  <a:cs typeface="Times New Roman" panose="02020603050405020304" pitchFamily="18" charset="0"/>
                </a:endParaRPr>
              </a:p>
              <a:p>
                <a:endParaRPr lang="en-IN" dirty="0">
                  <a:latin typeface="Times New Roman" panose="02020603050405020304" pitchFamily="18" charset="0"/>
                  <a:cs typeface="Times New Roman" panose="02020603050405020304" pitchFamily="18" charset="0"/>
                </a:endParaRPr>
              </a:p>
              <a:p>
                <a:endParaRPr lang="en-IN" dirty="0">
                  <a:latin typeface="Times New Roman" panose="02020603050405020304" pitchFamily="18" charset="0"/>
                  <a:cs typeface="Times New Roman" panose="02020603050405020304" pitchFamily="18" charset="0"/>
                </a:endParaRPr>
              </a:p>
              <a:p>
                <a:endParaRPr lang="en-IN" sz="2000" b="1" dirty="0">
                  <a:latin typeface="Times New Roman" panose="02020603050405020304" pitchFamily="18" charset="0"/>
                  <a:cs typeface="Times New Roman" panose="02020603050405020304" pitchFamily="18" charset="0"/>
                </a:endParaRPr>
              </a:p>
              <a:p>
                <a:pPr fontAlgn="t"/>
                <a14:m>
                  <m:oMathPara xmlns:m="http://schemas.openxmlformats.org/officeDocument/2006/math">
                    <m:oMathParaPr>
                      <m:jc m:val="centerGroup"/>
                    </m:oMathParaPr>
                    <m:oMath xmlns:m="http://schemas.openxmlformats.org/officeDocument/2006/math">
                      <m:sSubSup>
                        <m:sSubSupPr>
                          <m:ctrlPr>
                            <a:rPr lang="en-IN" i="1">
                              <a:latin typeface="Cambria Math" panose="02040503050406030204" pitchFamily="18" charset="0"/>
                            </a:rPr>
                          </m:ctrlPr>
                        </m:sSubSupPr>
                        <m:e>
                          <m:r>
                            <m:rPr>
                              <m:sty m:val="p"/>
                            </m:rPr>
                            <a:rPr lang="en-IN">
                              <a:latin typeface="Cambria Math"/>
                            </a:rPr>
                            <m:t>Γ</m:t>
                          </m:r>
                        </m:e>
                        <m:sub>
                          <m:r>
                            <a:rPr lang="en-IN" i="1">
                              <a:latin typeface="Cambria Math"/>
                            </a:rPr>
                            <m:t>𝑒𝑚</m:t>
                          </m:r>
                        </m:sub>
                        <m:sup>
                          <m:r>
                            <a:rPr lang="en-IN" i="1">
                              <a:latin typeface="Cambria Math"/>
                            </a:rPr>
                            <m:t>𝑒</m:t>
                          </m:r>
                        </m:sup>
                      </m:sSubSup>
                      <m:r>
                        <a:rPr lang="en-IN" i="1">
                          <a:latin typeface="Cambria Math"/>
                        </a:rPr>
                        <m:t>=</m:t>
                      </m:r>
                      <m:f>
                        <m:fPr>
                          <m:ctrlPr>
                            <a:rPr lang="en-IN" b="1" i="1">
                              <a:latin typeface="Cambria Math" panose="02040503050406030204" pitchFamily="18" charset="0"/>
                            </a:rPr>
                          </m:ctrlPr>
                        </m:fPr>
                        <m:num>
                          <m:r>
                            <a:rPr lang="en-IN" b="1">
                              <a:latin typeface="Cambria Math"/>
                            </a:rPr>
                            <m:t>1</m:t>
                          </m:r>
                        </m:num>
                        <m:den>
                          <m:r>
                            <m:rPr>
                              <m:sty m:val="p"/>
                            </m:rPr>
                            <a:rPr lang="en-IN" b="1">
                              <a:latin typeface="Cambria Math"/>
                            </a:rPr>
                            <m:t>eB</m:t>
                          </m:r>
                        </m:den>
                      </m:f>
                      <m:r>
                        <a:rPr lang="en-IN" b="1">
                          <a:latin typeface="Cambria Math"/>
                        </a:rPr>
                        <m:t>&lt;</m:t>
                      </m:r>
                      <m:r>
                        <a:rPr lang="en-IN" b="1">
                          <a:latin typeface="Cambria Math"/>
                        </a:rPr>
                        <m:t>𝛿</m:t>
                      </m:r>
                      <m:sSub>
                        <m:sSubPr>
                          <m:ctrlPr>
                            <a:rPr lang="en-IN" b="1" i="1">
                              <a:latin typeface="Cambria Math" panose="02040503050406030204" pitchFamily="18" charset="0"/>
                            </a:rPr>
                          </m:ctrlPr>
                        </m:sSubPr>
                        <m:e>
                          <m:r>
                            <a:rPr lang="en-IN" b="1">
                              <a:latin typeface="Cambria Math"/>
                            </a:rPr>
                            <m:t>𝐽</m:t>
                          </m:r>
                        </m:e>
                        <m:sub>
                          <m:r>
                            <a:rPr lang="en-IN" b="1">
                              <a:latin typeface="Cambria Math"/>
                            </a:rPr>
                            <m:t>∥</m:t>
                          </m:r>
                          <m:r>
                            <a:rPr lang="en-IN" b="1">
                              <a:latin typeface="Cambria Math"/>
                            </a:rPr>
                            <m:t>𝑖</m:t>
                          </m:r>
                        </m:sub>
                      </m:sSub>
                      <m:r>
                        <a:rPr lang="en-IN" b="1">
                          <a:latin typeface="Cambria Math"/>
                        </a:rPr>
                        <m:t>𝛿</m:t>
                      </m:r>
                      <m:sSub>
                        <m:sSubPr>
                          <m:ctrlPr>
                            <a:rPr lang="en-IN" b="1" i="1">
                              <a:latin typeface="Cambria Math" panose="02040503050406030204" pitchFamily="18" charset="0"/>
                            </a:rPr>
                          </m:ctrlPr>
                        </m:sSubPr>
                        <m:e>
                          <m:r>
                            <a:rPr lang="en-IN" b="1">
                              <a:latin typeface="Cambria Math"/>
                            </a:rPr>
                            <m:t>𝐵</m:t>
                          </m:r>
                        </m:e>
                        <m:sub>
                          <m:r>
                            <a:rPr lang="en-IN" b="1">
                              <a:latin typeface="Cambria Math"/>
                            </a:rPr>
                            <m:t>𝑥</m:t>
                          </m:r>
                        </m:sub>
                      </m:sSub>
                      <m:r>
                        <a:rPr lang="en-IN" b="1">
                          <a:latin typeface="Cambria Math"/>
                        </a:rPr>
                        <m:t>&gt;</m:t>
                      </m:r>
                      <m:r>
                        <a:rPr lang="en-US" i="1">
                          <a:latin typeface="Cambria Math"/>
                        </a:rPr>
                        <m:t>=</m:t>
                      </m:r>
                      <m:r>
                        <a:rPr lang="en-IN" i="1">
                          <a:latin typeface="Cambria Math"/>
                        </a:rPr>
                        <m:t>−</m:t>
                      </m:r>
                      <m:f>
                        <m:fPr>
                          <m:ctrlPr>
                            <a:rPr lang="en-IN" i="1">
                              <a:latin typeface="Cambria Math" panose="02040503050406030204" pitchFamily="18" charset="0"/>
                            </a:rPr>
                          </m:ctrlPr>
                        </m:fPr>
                        <m:num>
                          <m:sSub>
                            <m:sSubPr>
                              <m:ctrlPr>
                                <a:rPr lang="en-IN" i="1">
                                  <a:latin typeface="Cambria Math" panose="02040503050406030204" pitchFamily="18" charset="0"/>
                                </a:rPr>
                              </m:ctrlPr>
                            </m:sSubPr>
                            <m:e>
                              <m:r>
                                <a:rPr lang="en-IN" i="1">
                                  <a:latin typeface="Cambria Math"/>
                                </a:rPr>
                                <m:t>𝛽</m:t>
                              </m:r>
                            </m:e>
                            <m:sub>
                              <m:r>
                                <a:rPr lang="en-IN" i="1">
                                  <a:latin typeface="Cambria Math"/>
                                </a:rPr>
                                <m:t>𝑒</m:t>
                              </m:r>
                            </m:sub>
                          </m:sSub>
                          <m:sSub>
                            <m:sSubPr>
                              <m:ctrlPr>
                                <a:rPr lang="en-IN" i="1">
                                  <a:latin typeface="Cambria Math" panose="02040503050406030204" pitchFamily="18" charset="0"/>
                                </a:rPr>
                              </m:ctrlPr>
                            </m:sSubPr>
                            <m:e>
                              <m:r>
                                <a:rPr lang="en-IN" i="1">
                                  <a:latin typeface="Cambria Math"/>
                                </a:rPr>
                                <m:t>𝑚</m:t>
                              </m:r>
                            </m:e>
                            <m:sub>
                              <m:r>
                                <a:rPr lang="en-IN" i="1">
                                  <a:latin typeface="Cambria Math"/>
                                </a:rPr>
                                <m:t>𝑒</m:t>
                              </m:r>
                            </m:sub>
                          </m:sSub>
                        </m:num>
                        <m:den>
                          <m:sSub>
                            <m:sSubPr>
                              <m:ctrlPr>
                                <a:rPr lang="en-IN" i="1">
                                  <a:latin typeface="Cambria Math" panose="02040503050406030204" pitchFamily="18" charset="0"/>
                                </a:rPr>
                              </m:ctrlPr>
                            </m:sSubPr>
                            <m:e>
                              <m:r>
                                <a:rPr lang="en-IN" i="1">
                                  <a:latin typeface="Cambria Math"/>
                                </a:rPr>
                                <m:t>𝑚</m:t>
                              </m:r>
                            </m:e>
                            <m:sub>
                              <m:r>
                                <a:rPr lang="en-IN" i="1">
                                  <a:latin typeface="Cambria Math"/>
                                </a:rPr>
                                <m:t>𝑖</m:t>
                              </m:r>
                            </m:sub>
                          </m:sSub>
                        </m:den>
                      </m:f>
                      <m:sSub>
                        <m:sSubPr>
                          <m:ctrlPr>
                            <a:rPr lang="en-IN" i="1">
                              <a:latin typeface="Cambria Math" panose="02040503050406030204" pitchFamily="18" charset="0"/>
                            </a:rPr>
                          </m:ctrlPr>
                        </m:sSubPr>
                        <m:e>
                          <m:r>
                            <a:rPr lang="en-IN" i="1">
                              <a:latin typeface="Cambria Math"/>
                            </a:rPr>
                            <m:t>𝑛</m:t>
                          </m:r>
                        </m:e>
                        <m:sub>
                          <m:r>
                            <a:rPr lang="en-IN" i="1">
                              <a:latin typeface="Cambria Math"/>
                            </a:rPr>
                            <m:t>𝑜</m:t>
                          </m:r>
                        </m:sub>
                      </m:sSub>
                      <m:sSub>
                        <m:sSubPr>
                          <m:ctrlPr>
                            <a:rPr lang="en-IN" i="1">
                              <a:latin typeface="Cambria Math" panose="02040503050406030204" pitchFamily="18" charset="0"/>
                            </a:rPr>
                          </m:ctrlPr>
                        </m:sSubPr>
                        <m:e>
                          <m:r>
                            <a:rPr lang="en-IN" i="1">
                              <a:latin typeface="Cambria Math"/>
                            </a:rPr>
                            <m:t>𝑐</m:t>
                          </m:r>
                        </m:e>
                        <m:sub>
                          <m:r>
                            <a:rPr lang="en-IN" i="1">
                              <a:latin typeface="Cambria Math"/>
                            </a:rPr>
                            <m:t>𝑒</m:t>
                          </m:r>
                        </m:sub>
                      </m:sSub>
                      <m:nary>
                        <m:naryPr>
                          <m:chr m:val="∑"/>
                          <m:supHide m:val="on"/>
                          <m:ctrlPr>
                            <a:rPr lang="en-IN" i="1">
                              <a:latin typeface="Cambria Math" panose="02040503050406030204" pitchFamily="18" charset="0"/>
                            </a:rPr>
                          </m:ctrlPr>
                        </m:naryPr>
                        <m:sub>
                          <m:acc>
                            <m:accPr>
                              <m:chr m:val="⃗"/>
                              <m:ctrlPr>
                                <a:rPr lang="en-IN" i="1">
                                  <a:latin typeface="Cambria Math" panose="02040503050406030204" pitchFamily="18" charset="0"/>
                                </a:rPr>
                              </m:ctrlPr>
                            </m:accPr>
                            <m:e>
                              <m:r>
                                <a:rPr lang="en-IN" i="1">
                                  <a:latin typeface="Cambria Math"/>
                                </a:rPr>
                                <m:t>𝑘</m:t>
                              </m:r>
                            </m:e>
                          </m:acc>
                        </m:sub>
                        <m:sup/>
                        <m:e>
                          <m:f>
                            <m:fPr>
                              <m:ctrlPr>
                                <a:rPr lang="en-IN" i="1">
                                  <a:latin typeface="Cambria Math" panose="02040503050406030204" pitchFamily="18" charset="0"/>
                                </a:rPr>
                              </m:ctrlPr>
                            </m:fPr>
                            <m:num>
                              <m:sSub>
                                <m:sSubPr>
                                  <m:ctrlPr>
                                    <a:rPr lang="en-IN" i="1">
                                      <a:latin typeface="Cambria Math" panose="02040503050406030204" pitchFamily="18" charset="0"/>
                                    </a:rPr>
                                  </m:ctrlPr>
                                </m:sSubPr>
                                <m:e>
                                  <m:r>
                                    <a:rPr lang="en-IN" i="1">
                                      <a:latin typeface="Cambria Math"/>
                                    </a:rPr>
                                    <m:t>𝑘</m:t>
                                  </m:r>
                                </m:e>
                                <m:sub>
                                  <m:r>
                                    <a:rPr lang="en-IN" i="1">
                                      <a:latin typeface="Cambria Math"/>
                                    </a:rPr>
                                    <m:t>∥</m:t>
                                  </m:r>
                                </m:sub>
                              </m:sSub>
                              <m:sSub>
                                <m:sSubPr>
                                  <m:ctrlPr>
                                    <a:rPr lang="en-IN" i="1">
                                      <a:latin typeface="Cambria Math" panose="02040503050406030204" pitchFamily="18" charset="0"/>
                                    </a:rPr>
                                  </m:ctrlPr>
                                </m:sSubPr>
                                <m:e>
                                  <m:r>
                                    <a:rPr lang="en-IN" i="1">
                                      <a:latin typeface="Cambria Math"/>
                                    </a:rPr>
                                    <m:t>𝑐</m:t>
                                  </m:r>
                                </m:e>
                                <m:sub>
                                  <m:r>
                                    <a:rPr lang="en-IN" i="1">
                                      <a:latin typeface="Cambria Math"/>
                                    </a:rPr>
                                    <m:t>𝑒</m:t>
                                  </m:r>
                                </m:sub>
                              </m:sSub>
                              <m:sSub>
                                <m:sSubPr>
                                  <m:ctrlPr>
                                    <a:rPr lang="en-IN" i="1">
                                      <a:latin typeface="Cambria Math" panose="02040503050406030204" pitchFamily="18" charset="0"/>
                                    </a:rPr>
                                  </m:ctrlPr>
                                </m:sSubPr>
                                <m:e>
                                  <m:r>
                                    <a:rPr lang="en-IN" i="1">
                                      <a:latin typeface="Cambria Math"/>
                                    </a:rPr>
                                    <m:t>𝑘</m:t>
                                  </m:r>
                                </m:e>
                                <m:sub>
                                  <m:r>
                                    <a:rPr lang="en-IN" i="1">
                                      <a:latin typeface="Cambria Math"/>
                                    </a:rPr>
                                    <m:t>𝑦</m:t>
                                  </m:r>
                                </m:sub>
                              </m:sSub>
                              <m:sSub>
                                <m:sSubPr>
                                  <m:ctrlPr>
                                    <a:rPr lang="en-IN" i="1">
                                      <a:latin typeface="Cambria Math" panose="02040503050406030204" pitchFamily="18" charset="0"/>
                                    </a:rPr>
                                  </m:ctrlPr>
                                </m:sSubPr>
                                <m:e>
                                  <m:r>
                                    <a:rPr lang="en-IN" i="1">
                                      <a:latin typeface="Cambria Math"/>
                                    </a:rPr>
                                    <m:t>𝜌</m:t>
                                  </m:r>
                                </m:e>
                                <m:sub>
                                  <m:r>
                                    <a:rPr lang="en-IN" i="1">
                                      <a:latin typeface="Cambria Math"/>
                                    </a:rPr>
                                    <m:t>𝑒</m:t>
                                  </m:r>
                                </m:sub>
                              </m:sSub>
                            </m:num>
                            <m:den>
                              <m:sSup>
                                <m:sSupPr>
                                  <m:ctrlPr>
                                    <a:rPr lang="en-IN" i="1">
                                      <a:latin typeface="Cambria Math" panose="02040503050406030204" pitchFamily="18" charset="0"/>
                                    </a:rPr>
                                  </m:ctrlPr>
                                </m:sSupPr>
                                <m:e>
                                  <m:d>
                                    <m:dPr>
                                      <m:begChr m:val="|"/>
                                      <m:endChr m:val="|"/>
                                      <m:ctrlPr>
                                        <a:rPr lang="en-IN" i="1">
                                          <a:latin typeface="Cambria Math" panose="02040503050406030204" pitchFamily="18" charset="0"/>
                                        </a:rPr>
                                      </m:ctrlPr>
                                    </m:dPr>
                                    <m:e>
                                      <m:r>
                                        <a:rPr lang="en-IN" i="1">
                                          <a:latin typeface="Cambria Math"/>
                                        </a:rPr>
                                        <m:t>𝜔</m:t>
                                      </m:r>
                                    </m:e>
                                  </m:d>
                                </m:e>
                                <m:sup>
                                  <m:r>
                                    <a:rPr lang="en-IN" i="1">
                                      <a:latin typeface="Cambria Math"/>
                                    </a:rPr>
                                    <m:t>2</m:t>
                                  </m:r>
                                </m:sup>
                              </m:sSup>
                            </m:den>
                          </m:f>
                          <m:sSub>
                            <m:sSubPr>
                              <m:ctrlPr>
                                <a:rPr lang="en-IN" i="1">
                                  <a:latin typeface="Cambria Math" panose="02040503050406030204" pitchFamily="18" charset="0"/>
                                </a:rPr>
                              </m:ctrlPr>
                            </m:sSubPr>
                            <m:e>
                              <m:r>
                                <a:rPr lang="en-IN" i="1">
                                  <a:latin typeface="Cambria Math"/>
                                </a:rPr>
                                <m:t>𝛿</m:t>
                              </m:r>
                            </m:e>
                            <m:sub>
                              <m:r>
                                <a:rPr lang="en-IN" i="1">
                                  <a:latin typeface="Cambria Math"/>
                                </a:rPr>
                                <m:t>𝑘</m:t>
                              </m:r>
                            </m:sub>
                          </m:sSub>
                          <m:d>
                            <m:dPr>
                              <m:begChr m:val="["/>
                              <m:endChr m:val="]"/>
                              <m:ctrlPr>
                                <a:rPr lang="en-IN" i="1">
                                  <a:latin typeface="Cambria Math" panose="02040503050406030204" pitchFamily="18" charset="0"/>
                                </a:rPr>
                              </m:ctrlPr>
                            </m:dPr>
                            <m:e>
                              <m:r>
                                <a:rPr lang="en-IN" i="1">
                                  <a:latin typeface="Cambria Math"/>
                                </a:rPr>
                                <m:t>𝛾</m:t>
                              </m:r>
                              <m:r>
                                <a:rPr lang="en-IN" i="1">
                                  <a:latin typeface="Cambria Math"/>
                                </a:rPr>
                                <m:t>𝐼𝑚</m:t>
                              </m:r>
                              <m:d>
                                <m:dPr>
                                  <m:ctrlPr>
                                    <a:rPr lang="en-IN" i="1">
                                      <a:latin typeface="Cambria Math" panose="02040503050406030204" pitchFamily="18" charset="0"/>
                                    </a:rPr>
                                  </m:ctrlPr>
                                </m:dPr>
                                <m:e>
                                  <m:sSub>
                                    <m:sSubPr>
                                      <m:ctrlPr>
                                        <a:rPr lang="en-IN" i="1">
                                          <a:latin typeface="Cambria Math" panose="02040503050406030204" pitchFamily="18" charset="0"/>
                                        </a:rPr>
                                      </m:ctrlPr>
                                    </m:sSubPr>
                                    <m:e>
                                      <m:r>
                                        <a:rPr lang="en-IN" i="1">
                                          <a:latin typeface="Cambria Math"/>
                                        </a:rPr>
                                        <m:t>𝑅</m:t>
                                      </m:r>
                                    </m:e>
                                    <m:sub>
                                      <m:r>
                                        <a:rPr lang="en-IN" i="1">
                                          <a:latin typeface="Cambria Math"/>
                                        </a:rPr>
                                        <m:t>𝐴</m:t>
                                      </m:r>
                                    </m:sub>
                                  </m:sSub>
                                </m:e>
                              </m:d>
                              <m:r>
                                <a:rPr lang="en-IN" i="1">
                                  <a:latin typeface="Cambria Math"/>
                                </a:rPr>
                                <m:t>+</m:t>
                              </m:r>
                              <m:sSub>
                                <m:sSubPr>
                                  <m:ctrlPr>
                                    <a:rPr lang="en-IN" i="1">
                                      <a:latin typeface="Cambria Math" panose="02040503050406030204" pitchFamily="18" charset="0"/>
                                    </a:rPr>
                                  </m:ctrlPr>
                                </m:sSubPr>
                                <m:e>
                                  <m:r>
                                    <a:rPr lang="en-IN" i="1">
                                      <a:latin typeface="Cambria Math"/>
                                    </a:rPr>
                                    <m:t>𝜔</m:t>
                                  </m:r>
                                </m:e>
                                <m:sub>
                                  <m:r>
                                    <a:rPr lang="en-IN" i="1">
                                      <a:latin typeface="Cambria Math"/>
                                    </a:rPr>
                                    <m:t>𝑟</m:t>
                                  </m:r>
                                </m:sub>
                              </m:sSub>
                              <m:r>
                                <a:rPr lang="en-IN" i="1">
                                  <a:latin typeface="Cambria Math"/>
                                </a:rPr>
                                <m:t>𝑅𝑒𝑎𝑙</m:t>
                              </m:r>
                              <m:d>
                                <m:dPr>
                                  <m:ctrlPr>
                                    <a:rPr lang="en-IN" i="1">
                                      <a:latin typeface="Cambria Math" panose="02040503050406030204" pitchFamily="18" charset="0"/>
                                    </a:rPr>
                                  </m:ctrlPr>
                                </m:dPr>
                                <m:e>
                                  <m:sSub>
                                    <m:sSubPr>
                                      <m:ctrlPr>
                                        <a:rPr lang="en-IN" i="1">
                                          <a:latin typeface="Cambria Math" panose="02040503050406030204" pitchFamily="18" charset="0"/>
                                        </a:rPr>
                                      </m:ctrlPr>
                                    </m:sSubPr>
                                    <m:e>
                                      <m:r>
                                        <a:rPr lang="en-IN" i="1">
                                          <a:latin typeface="Cambria Math"/>
                                        </a:rPr>
                                        <m:t>𝑅</m:t>
                                      </m:r>
                                    </m:e>
                                    <m:sub>
                                      <m:r>
                                        <a:rPr lang="en-IN" i="1">
                                          <a:latin typeface="Cambria Math"/>
                                        </a:rPr>
                                        <m:t>𝐴</m:t>
                                      </m:r>
                                    </m:sub>
                                  </m:sSub>
                                </m:e>
                              </m:d>
                            </m:e>
                          </m:d>
                          <m:sSup>
                            <m:sSupPr>
                              <m:ctrlPr>
                                <a:rPr lang="en-IN" i="1">
                                  <a:latin typeface="Cambria Math" panose="02040503050406030204" pitchFamily="18" charset="0"/>
                                </a:rPr>
                              </m:ctrlPr>
                            </m:sSupPr>
                            <m:e>
                              <m:d>
                                <m:dPr>
                                  <m:begChr m:val="|"/>
                                  <m:endChr m:val="|"/>
                                  <m:ctrlPr>
                                    <a:rPr lang="en-IN" i="1">
                                      <a:latin typeface="Cambria Math" panose="02040503050406030204" pitchFamily="18" charset="0"/>
                                    </a:rPr>
                                  </m:ctrlPr>
                                </m:dPr>
                                <m:e>
                                  <m:f>
                                    <m:fPr>
                                      <m:ctrlPr>
                                        <a:rPr lang="en-IN" i="1">
                                          <a:latin typeface="Cambria Math" panose="02040503050406030204" pitchFamily="18" charset="0"/>
                                        </a:rPr>
                                      </m:ctrlPr>
                                    </m:fPr>
                                    <m:num>
                                      <m:r>
                                        <a:rPr lang="en-IN" i="1">
                                          <a:latin typeface="Cambria Math"/>
                                        </a:rPr>
                                        <m:t>𝑒</m:t>
                                      </m:r>
                                      <m:r>
                                        <a:rPr lang="en-IN" i="1">
                                          <a:latin typeface="Cambria Math"/>
                                        </a:rPr>
                                        <m:t>𝛿</m:t>
                                      </m:r>
                                      <m:sSub>
                                        <m:sSubPr>
                                          <m:ctrlPr>
                                            <a:rPr lang="en-IN" i="1">
                                              <a:latin typeface="Cambria Math" panose="02040503050406030204" pitchFamily="18" charset="0"/>
                                            </a:rPr>
                                          </m:ctrlPr>
                                        </m:sSubPr>
                                        <m:e>
                                          <m:r>
                                            <a:rPr lang="en-IN" i="1">
                                              <a:latin typeface="Cambria Math"/>
                                            </a:rPr>
                                            <m:t>𝜙</m:t>
                                          </m:r>
                                        </m:e>
                                        <m:sub>
                                          <m:r>
                                            <a:rPr lang="en-IN" i="1">
                                              <a:latin typeface="Cambria Math"/>
                                            </a:rPr>
                                            <m:t>𝑘</m:t>
                                          </m:r>
                                        </m:sub>
                                      </m:sSub>
                                    </m:num>
                                    <m:den>
                                      <m:sSub>
                                        <m:sSubPr>
                                          <m:ctrlPr>
                                            <a:rPr lang="en-IN" i="1">
                                              <a:latin typeface="Cambria Math" panose="02040503050406030204" pitchFamily="18" charset="0"/>
                                            </a:rPr>
                                          </m:ctrlPr>
                                        </m:sSubPr>
                                        <m:e>
                                          <m:r>
                                            <a:rPr lang="en-IN" i="1">
                                              <a:latin typeface="Cambria Math"/>
                                            </a:rPr>
                                            <m:t>𝑇</m:t>
                                          </m:r>
                                        </m:e>
                                        <m:sub>
                                          <m:r>
                                            <a:rPr lang="en-IN" i="1">
                                              <a:latin typeface="Cambria Math"/>
                                            </a:rPr>
                                            <m:t>𝑒𝑜</m:t>
                                          </m:r>
                                        </m:sub>
                                      </m:sSub>
                                    </m:den>
                                  </m:f>
                                </m:e>
                              </m:d>
                            </m:e>
                            <m:sup>
                              <m:r>
                                <a:rPr lang="en-IN" i="1">
                                  <a:latin typeface="Cambria Math"/>
                                </a:rPr>
                                <m:t>2</m:t>
                              </m:r>
                            </m:sup>
                          </m:sSup>
                          <m:r>
                            <a:rPr lang="en-IN" i="1">
                              <a:latin typeface="Cambria Math"/>
                            </a:rPr>
                            <m:t> </m:t>
                          </m:r>
                        </m:e>
                      </m:nary>
                    </m:oMath>
                  </m:oMathPara>
                </a14:m>
                <a:endParaRPr lang="en-IN" dirty="0">
                  <a:latin typeface="Times New Roman" panose="02020603050405020304" pitchFamily="18" charset="0"/>
                  <a:cs typeface="Times New Roman" panose="02020603050405020304" pitchFamily="18" charset="0"/>
                </a:endParaRPr>
              </a:p>
              <a:p>
                <a:r>
                  <a:rPr lang="en-IN" dirty="0">
                    <a:latin typeface="Times New Roman" panose="02020603050405020304" pitchFamily="18" charset="0"/>
                    <a:cs typeface="Times New Roman" panose="02020603050405020304" pitchFamily="18" charset="0"/>
                  </a:rPr>
                  <a:t>Hence, the ratio of electromagnetic to electrostatic particle flux is obtained as</a:t>
                </a:r>
              </a:p>
              <a:p>
                <a:endParaRPr lang="en-IN" dirty="0">
                  <a:latin typeface="Times New Roman" panose="020206030504050203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f>
                        <m:fPr>
                          <m:ctrlPr>
                            <a:rPr lang="en-IN" b="1" i="1" smtClean="0">
                              <a:solidFill>
                                <a:srgbClr val="FF0000"/>
                              </a:solidFill>
                              <a:latin typeface="Cambria Math" panose="02040503050406030204" pitchFamily="18" charset="0"/>
                            </a:rPr>
                          </m:ctrlPr>
                        </m:fPr>
                        <m:num>
                          <m:sSubSup>
                            <m:sSubSupPr>
                              <m:ctrlPr>
                                <a:rPr lang="en-IN" b="1" i="1">
                                  <a:solidFill>
                                    <a:srgbClr val="FF0000"/>
                                  </a:solidFill>
                                  <a:latin typeface="Cambria Math" panose="02040503050406030204" pitchFamily="18" charset="0"/>
                                </a:rPr>
                              </m:ctrlPr>
                            </m:sSubSupPr>
                            <m:e>
                              <m:r>
                                <m:rPr>
                                  <m:sty m:val="p"/>
                                </m:rPr>
                                <a:rPr lang="en-IN" b="1">
                                  <a:solidFill>
                                    <a:srgbClr val="FF0000"/>
                                  </a:solidFill>
                                  <a:latin typeface="Cambria Math"/>
                                </a:rPr>
                                <m:t>Γ</m:t>
                              </m:r>
                            </m:e>
                            <m:sub>
                              <m:r>
                                <a:rPr lang="en-IN" b="1" i="1">
                                  <a:solidFill>
                                    <a:srgbClr val="FF0000"/>
                                  </a:solidFill>
                                  <a:latin typeface="Cambria Math"/>
                                </a:rPr>
                                <m:t>𝑒𝑚</m:t>
                              </m:r>
                            </m:sub>
                            <m:sup>
                              <m:r>
                                <a:rPr lang="en-IN" b="1" i="1">
                                  <a:solidFill>
                                    <a:srgbClr val="FF0000"/>
                                  </a:solidFill>
                                  <a:latin typeface="Cambria Math"/>
                                </a:rPr>
                                <m:t>𝑒</m:t>
                              </m:r>
                            </m:sup>
                          </m:sSubSup>
                        </m:num>
                        <m:den>
                          <m:sSubSup>
                            <m:sSubSupPr>
                              <m:ctrlPr>
                                <a:rPr lang="en-IN" b="1" i="1">
                                  <a:solidFill>
                                    <a:srgbClr val="FF0000"/>
                                  </a:solidFill>
                                  <a:latin typeface="Cambria Math" panose="02040503050406030204" pitchFamily="18" charset="0"/>
                                </a:rPr>
                              </m:ctrlPr>
                            </m:sSubSupPr>
                            <m:e>
                              <m:r>
                                <m:rPr>
                                  <m:sty m:val="p"/>
                                </m:rPr>
                                <a:rPr lang="en-IN" b="1">
                                  <a:solidFill>
                                    <a:srgbClr val="FF0000"/>
                                  </a:solidFill>
                                  <a:latin typeface="Cambria Math"/>
                                </a:rPr>
                                <m:t>Γ</m:t>
                              </m:r>
                            </m:e>
                            <m:sub>
                              <m:r>
                                <a:rPr lang="en-IN" b="1" i="1">
                                  <a:solidFill>
                                    <a:srgbClr val="FF0000"/>
                                  </a:solidFill>
                                  <a:latin typeface="Cambria Math"/>
                                </a:rPr>
                                <m:t>𝑒𝑠</m:t>
                              </m:r>
                            </m:sub>
                            <m:sup>
                              <m:r>
                                <a:rPr lang="en-IN" b="1" i="1">
                                  <a:solidFill>
                                    <a:srgbClr val="FF0000"/>
                                  </a:solidFill>
                                  <a:latin typeface="Cambria Math"/>
                                </a:rPr>
                                <m:t>𝑒</m:t>
                              </m:r>
                            </m:sup>
                          </m:sSubSup>
                        </m:den>
                      </m:f>
                      <m:r>
                        <a:rPr lang="en-IN" b="1" i="1">
                          <a:solidFill>
                            <a:srgbClr val="FF0000"/>
                          </a:solidFill>
                          <a:latin typeface="Cambria Math"/>
                        </a:rPr>
                        <m:t>≈</m:t>
                      </m:r>
                      <m:f>
                        <m:fPr>
                          <m:ctrlPr>
                            <a:rPr lang="en-IN" b="1" i="1">
                              <a:solidFill>
                                <a:srgbClr val="FF0000"/>
                              </a:solidFill>
                              <a:latin typeface="Cambria Math" panose="02040503050406030204" pitchFamily="18" charset="0"/>
                            </a:rPr>
                          </m:ctrlPr>
                        </m:fPr>
                        <m:num>
                          <m:sSub>
                            <m:sSubPr>
                              <m:ctrlPr>
                                <a:rPr lang="en-IN" b="1" i="1">
                                  <a:solidFill>
                                    <a:srgbClr val="FF0000"/>
                                  </a:solidFill>
                                  <a:latin typeface="Cambria Math" panose="02040503050406030204" pitchFamily="18" charset="0"/>
                                </a:rPr>
                              </m:ctrlPr>
                            </m:sSubPr>
                            <m:e>
                              <m:r>
                                <a:rPr lang="en-IN" b="1" i="1">
                                  <a:solidFill>
                                    <a:srgbClr val="FF0000"/>
                                  </a:solidFill>
                                  <a:latin typeface="Cambria Math"/>
                                </a:rPr>
                                <m:t>𝛽</m:t>
                              </m:r>
                            </m:e>
                            <m:sub>
                              <m:r>
                                <a:rPr lang="en-IN" b="1" i="1">
                                  <a:solidFill>
                                    <a:srgbClr val="FF0000"/>
                                  </a:solidFill>
                                  <a:latin typeface="Cambria Math"/>
                                </a:rPr>
                                <m:t>𝑒</m:t>
                              </m:r>
                            </m:sub>
                          </m:sSub>
                          <m:sSub>
                            <m:sSubPr>
                              <m:ctrlPr>
                                <a:rPr lang="en-IN" b="1" i="1">
                                  <a:solidFill>
                                    <a:srgbClr val="FF0000"/>
                                  </a:solidFill>
                                  <a:latin typeface="Cambria Math" panose="02040503050406030204" pitchFamily="18" charset="0"/>
                                </a:rPr>
                              </m:ctrlPr>
                            </m:sSubPr>
                            <m:e>
                              <m:r>
                                <a:rPr lang="en-IN" b="1" i="1">
                                  <a:solidFill>
                                    <a:srgbClr val="FF0000"/>
                                  </a:solidFill>
                                  <a:latin typeface="Cambria Math"/>
                                </a:rPr>
                                <m:t>𝑚</m:t>
                              </m:r>
                            </m:e>
                            <m:sub>
                              <m:r>
                                <a:rPr lang="en-IN" b="1" i="1">
                                  <a:solidFill>
                                    <a:srgbClr val="FF0000"/>
                                  </a:solidFill>
                                  <a:latin typeface="Cambria Math"/>
                                </a:rPr>
                                <m:t>𝑒</m:t>
                              </m:r>
                            </m:sub>
                          </m:sSub>
                        </m:num>
                        <m:den>
                          <m:r>
                            <a:rPr lang="en-IN" b="1" i="1">
                              <a:solidFill>
                                <a:srgbClr val="FF0000"/>
                              </a:solidFill>
                              <a:latin typeface="Cambria Math"/>
                            </a:rPr>
                            <m:t>2</m:t>
                          </m:r>
                          <m:sSub>
                            <m:sSubPr>
                              <m:ctrlPr>
                                <a:rPr lang="en-IN" b="1" i="1">
                                  <a:solidFill>
                                    <a:srgbClr val="FF0000"/>
                                  </a:solidFill>
                                  <a:latin typeface="Cambria Math" panose="02040503050406030204" pitchFamily="18" charset="0"/>
                                </a:rPr>
                              </m:ctrlPr>
                            </m:sSubPr>
                            <m:e>
                              <m:r>
                                <a:rPr lang="en-IN" b="1" i="1">
                                  <a:solidFill>
                                    <a:srgbClr val="FF0000"/>
                                  </a:solidFill>
                                  <a:latin typeface="Cambria Math"/>
                                </a:rPr>
                                <m:t>𝑚</m:t>
                              </m:r>
                            </m:e>
                            <m:sub>
                              <m:r>
                                <a:rPr lang="en-IN" b="1" i="1">
                                  <a:solidFill>
                                    <a:srgbClr val="FF0000"/>
                                  </a:solidFill>
                                  <a:latin typeface="Cambria Math"/>
                                </a:rPr>
                                <m:t>𝑖</m:t>
                              </m:r>
                            </m:sub>
                          </m:sSub>
                          <m:sSub>
                            <m:sSubPr>
                              <m:ctrlPr>
                                <a:rPr lang="en-IN" b="1" i="1">
                                  <a:solidFill>
                                    <a:srgbClr val="FF0000"/>
                                  </a:solidFill>
                                  <a:latin typeface="Cambria Math" panose="02040503050406030204" pitchFamily="18" charset="0"/>
                                </a:rPr>
                              </m:ctrlPr>
                            </m:sSubPr>
                            <m:e>
                              <m:r>
                                <a:rPr lang="en-IN" b="1" i="1">
                                  <a:solidFill>
                                    <a:srgbClr val="FF0000"/>
                                  </a:solidFill>
                                  <a:latin typeface="Cambria Math"/>
                                </a:rPr>
                                <m:t>𝜏</m:t>
                              </m:r>
                            </m:e>
                            <m:sub>
                              <m:r>
                                <a:rPr lang="en-IN" b="1" i="1">
                                  <a:solidFill>
                                    <a:srgbClr val="FF0000"/>
                                  </a:solidFill>
                                  <a:latin typeface="Cambria Math"/>
                                </a:rPr>
                                <m:t>𝑒</m:t>
                              </m:r>
                            </m:sub>
                          </m:sSub>
                        </m:den>
                      </m:f>
                      <m:r>
                        <a:rPr lang="en-IN" b="1" i="1">
                          <a:solidFill>
                            <a:srgbClr val="FF0000"/>
                          </a:solidFill>
                          <a:latin typeface="Cambria Math"/>
                        </a:rPr>
                        <m:t>×</m:t>
                      </m:r>
                      <m:d>
                        <m:dPr>
                          <m:ctrlPr>
                            <a:rPr lang="en-IN" b="1" i="1">
                              <a:solidFill>
                                <a:srgbClr val="FF0000"/>
                              </a:solidFill>
                              <a:latin typeface="Cambria Math" panose="02040503050406030204" pitchFamily="18" charset="0"/>
                            </a:rPr>
                          </m:ctrlPr>
                        </m:dPr>
                        <m:e>
                          <m:r>
                            <a:rPr lang="en-IN" b="1" i="1">
                              <a:solidFill>
                                <a:srgbClr val="FF0000"/>
                              </a:solidFill>
                              <a:latin typeface="Cambria Math"/>
                            </a:rPr>
                            <m:t>10∼100</m:t>
                          </m:r>
                        </m:e>
                      </m:d>
                      <m:r>
                        <a:rPr lang="en-IN" b="1" i="1" smtClean="0">
                          <a:solidFill>
                            <a:srgbClr val="FF0000"/>
                          </a:solidFill>
                          <a:latin typeface="Cambria Math"/>
                        </a:rPr>
                        <m:t>≈</m:t>
                      </m:r>
                      <m:r>
                        <a:rPr lang="en-IN" b="1" i="1" smtClean="0">
                          <a:solidFill>
                            <a:srgbClr val="FF0000"/>
                          </a:solidFill>
                          <a:latin typeface="Cambria Math"/>
                        </a:rPr>
                        <m:t>𝟏</m:t>
                      </m:r>
                      <m:sSup>
                        <m:sSupPr>
                          <m:ctrlPr>
                            <a:rPr lang="en-IN" b="1" i="1" smtClean="0">
                              <a:solidFill>
                                <a:srgbClr val="FF0000"/>
                              </a:solidFill>
                              <a:latin typeface="Cambria Math" panose="02040503050406030204" pitchFamily="18" charset="0"/>
                            </a:rPr>
                          </m:ctrlPr>
                        </m:sSupPr>
                        <m:e>
                          <m:r>
                            <a:rPr lang="en-IN" b="1" i="1" smtClean="0">
                              <a:solidFill>
                                <a:srgbClr val="FF0000"/>
                              </a:solidFill>
                              <a:latin typeface="Cambria Math"/>
                            </a:rPr>
                            <m:t>𝟎</m:t>
                          </m:r>
                        </m:e>
                        <m:sup>
                          <m:r>
                            <a:rPr lang="en-IN" b="1" i="1" smtClean="0">
                              <a:solidFill>
                                <a:srgbClr val="FF0000"/>
                              </a:solidFill>
                              <a:latin typeface="Cambria Math"/>
                            </a:rPr>
                            <m:t>−</m:t>
                          </m:r>
                          <m:r>
                            <a:rPr lang="en-IN" b="1" i="1" smtClean="0">
                              <a:solidFill>
                                <a:srgbClr val="FF0000"/>
                              </a:solidFill>
                              <a:latin typeface="Cambria Math"/>
                            </a:rPr>
                            <m:t>𝟓</m:t>
                          </m:r>
                        </m:sup>
                      </m:sSup>
                    </m:oMath>
                  </m:oMathPara>
                </a14:m>
                <a:endParaRPr lang="en-IN" b="0" dirty="0">
                  <a:latin typeface="Times New Roman" panose="02020603050405020304" pitchFamily="18" charset="0"/>
                  <a:cs typeface="Times New Roman" panose="02020603050405020304" pitchFamily="18" charset="0"/>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136451" y="1138164"/>
                <a:ext cx="8839200" cy="4974247"/>
              </a:xfrm>
              <a:prstGeom prst="rect">
                <a:avLst/>
              </a:prstGeom>
              <a:blipFill>
                <a:blip r:embed="rId2"/>
                <a:stretch>
                  <a:fillRect l="-552" t="-735"/>
                </a:stretch>
              </a:blipFill>
              <a:ln>
                <a:noFill/>
              </a:ln>
            </p:spPr>
            <p:txBody>
              <a:bodyPr/>
              <a:lstStyle/>
              <a:p>
                <a:r>
                  <a:rPr lang="en-IN">
                    <a:noFill/>
                  </a:rPr>
                  <a:t> </a:t>
                </a:r>
              </a:p>
            </p:txBody>
          </p:sp>
        </mc:Fallback>
      </mc:AlternateContent>
      <mc:AlternateContent xmlns:mc="http://schemas.openxmlformats.org/markup-compatibility/2006" xmlns:a14="http://schemas.microsoft.com/office/drawing/2010/main">
        <mc:Choice Requires="a14">
          <p:graphicFrame>
            <p:nvGraphicFramePr>
              <p:cNvPr id="7" name="Table 6"/>
              <p:cNvGraphicFramePr>
                <a:graphicFrameLocks noGrp="1"/>
              </p:cNvGraphicFramePr>
              <p:nvPr>
                <p:extLst>
                  <p:ext uri="{D42A27DB-BD31-4B8C-83A1-F6EECF244321}">
                    <p14:modId xmlns:p14="http://schemas.microsoft.com/office/powerpoint/2010/main" val="3016402045"/>
                  </p:ext>
                </p:extLst>
              </p:nvPr>
            </p:nvGraphicFramePr>
            <p:xfrm>
              <a:off x="152401" y="3195828"/>
              <a:ext cx="8610599" cy="766572"/>
            </p:xfrm>
            <a:graphic>
              <a:graphicData uri="http://schemas.openxmlformats.org/drawingml/2006/table">
                <a:tbl>
                  <a:tblPr firstRow="1" bandRow="1">
                    <a:tableStyleId>{5C22544A-7EE6-4342-B048-85BDC9FD1C3A}</a:tableStyleId>
                  </a:tblPr>
                  <a:tblGrid>
                    <a:gridCol w="335704">
                      <a:extLst>
                        <a:ext uri="{9D8B030D-6E8A-4147-A177-3AD203B41FA5}">
                          <a16:colId xmlns:a16="http://schemas.microsoft.com/office/drawing/2014/main" val="20000"/>
                        </a:ext>
                      </a:extLst>
                    </a:gridCol>
                    <a:gridCol w="7289787">
                      <a:extLst>
                        <a:ext uri="{9D8B030D-6E8A-4147-A177-3AD203B41FA5}">
                          <a16:colId xmlns:a16="http://schemas.microsoft.com/office/drawing/2014/main" val="20001"/>
                        </a:ext>
                      </a:extLst>
                    </a:gridCol>
                    <a:gridCol w="985108">
                      <a:extLst>
                        <a:ext uri="{9D8B030D-6E8A-4147-A177-3AD203B41FA5}">
                          <a16:colId xmlns:a16="http://schemas.microsoft.com/office/drawing/2014/main" val="20002"/>
                        </a:ext>
                      </a:extLst>
                    </a:gridCol>
                  </a:tblGrid>
                  <a:tr h="466090">
                    <a:tc>
                      <a:txBody>
                        <a:bodyPr/>
                        <a:lstStyle/>
                        <a:p>
                          <a:endParaRPr lang="en-IN" sz="1800" b="1" i="0" dirty="0">
                            <a:solidFill>
                              <a:srgbClr val="FF0000"/>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Sup>
                                <m:sSubSupPr>
                                  <m:ctrlPr>
                                    <a:rPr lang="en-IN" sz="1800" b="1" i="1" smtClean="0">
                                      <a:solidFill>
                                        <a:srgbClr val="FF0000"/>
                                      </a:solidFill>
                                      <a:latin typeface="Cambria Math" panose="02040503050406030204" pitchFamily="18" charset="0"/>
                                    </a:rPr>
                                  </m:ctrlPr>
                                </m:sSubSupPr>
                                <m:e>
                                  <m:r>
                                    <a:rPr lang="en-IN" sz="1800" b="1" i="0" smtClean="0">
                                      <a:solidFill>
                                        <a:srgbClr val="FF0000"/>
                                      </a:solidFill>
                                      <a:latin typeface="Cambria Math" panose="02040503050406030204" pitchFamily="18" charset="0"/>
                                    </a:rPr>
                                    <m:t>𝚪</m:t>
                                  </m:r>
                                </m:e>
                                <m:sub>
                                  <m:r>
                                    <a:rPr lang="en-IN" sz="1800" b="1" i="0" smtClean="0">
                                      <a:solidFill>
                                        <a:srgbClr val="FF0000"/>
                                      </a:solidFill>
                                      <a:latin typeface="Cambria Math" panose="02040503050406030204" pitchFamily="18" charset="0"/>
                                    </a:rPr>
                                    <m:t>𝐞𝐦</m:t>
                                  </m:r>
                                </m:sub>
                                <m:sup>
                                  <m:r>
                                    <a:rPr lang="en-IN" sz="1800" b="1" i="0" smtClean="0">
                                      <a:solidFill>
                                        <a:srgbClr val="FF0000"/>
                                      </a:solidFill>
                                      <a:latin typeface="Cambria Math" panose="02040503050406030204" pitchFamily="18" charset="0"/>
                                    </a:rPr>
                                    <m:t>𝐞</m:t>
                                  </m:r>
                                </m:sup>
                              </m:sSubSup>
                              <m:r>
                                <a:rPr lang="en-IN" sz="1800" b="1" i="0" smtClean="0">
                                  <a:solidFill>
                                    <a:srgbClr val="FF0000"/>
                                  </a:solidFill>
                                  <a:latin typeface="Cambria Math" panose="02040503050406030204" pitchFamily="18" charset="0"/>
                                </a:rPr>
                                <m:t>=</m:t>
                              </m:r>
                              <m:f>
                                <m:fPr>
                                  <m:ctrlPr>
                                    <a:rPr lang="en-IN" sz="1800" b="1" i="1" smtClean="0">
                                      <a:solidFill>
                                        <a:schemeClr val="tx1"/>
                                      </a:solidFill>
                                      <a:latin typeface="Cambria Math" panose="02040503050406030204" pitchFamily="18" charset="0"/>
                                    </a:rPr>
                                  </m:ctrlPr>
                                </m:fPr>
                                <m:num>
                                  <m:r>
                                    <a:rPr lang="en-IN" sz="1800" b="1" i="0" smtClean="0">
                                      <a:solidFill>
                                        <a:schemeClr val="tx1"/>
                                      </a:solidFill>
                                      <a:latin typeface="Cambria Math" panose="02040503050406030204" pitchFamily="18" charset="0"/>
                                    </a:rPr>
                                    <m:t>𝟏</m:t>
                                  </m:r>
                                </m:num>
                                <m:den>
                                  <m:r>
                                    <a:rPr lang="en-IN" sz="1800" b="1" i="0" smtClean="0">
                                      <a:solidFill>
                                        <a:schemeClr val="tx1"/>
                                      </a:solidFill>
                                      <a:latin typeface="Cambria Math" panose="02040503050406030204" pitchFamily="18" charset="0"/>
                                    </a:rPr>
                                    <m:t>𝐞𝐁</m:t>
                                  </m:r>
                                </m:den>
                              </m:f>
                              <m:r>
                                <a:rPr lang="en-IN" sz="1800" b="1" i="0" smtClean="0">
                                  <a:solidFill>
                                    <a:schemeClr val="tx1"/>
                                  </a:solidFill>
                                  <a:latin typeface="Cambria Math" panose="02040503050406030204" pitchFamily="18" charset="0"/>
                                </a:rPr>
                                <m:t>&lt;</m:t>
                              </m:r>
                              <m:r>
                                <a:rPr lang="en-IN" sz="1800" b="1" i="0" smtClean="0">
                                  <a:solidFill>
                                    <a:schemeClr val="tx1"/>
                                  </a:solidFill>
                                  <a:latin typeface="Cambria Math" panose="02040503050406030204" pitchFamily="18" charset="0"/>
                                </a:rPr>
                                <m:t>𝛅</m:t>
                              </m:r>
                              <m:sSub>
                                <m:sSubPr>
                                  <m:ctrlPr>
                                    <a:rPr lang="en-IN" sz="1800" b="1" i="1">
                                      <a:solidFill>
                                        <a:schemeClr val="tx1"/>
                                      </a:solidFill>
                                      <a:latin typeface="Cambria Math" panose="02040503050406030204" pitchFamily="18" charset="0"/>
                                    </a:rPr>
                                  </m:ctrlPr>
                                </m:sSubPr>
                                <m:e>
                                  <m:r>
                                    <a:rPr lang="en-IN" sz="1800" b="1" i="0" smtClean="0">
                                      <a:solidFill>
                                        <a:schemeClr val="tx1"/>
                                      </a:solidFill>
                                      <a:latin typeface="Cambria Math" panose="02040503050406030204" pitchFamily="18" charset="0"/>
                                    </a:rPr>
                                    <m:t>𝐉</m:t>
                                  </m:r>
                                </m:e>
                                <m:sub>
                                  <m:r>
                                    <a:rPr lang="en-IN" sz="1800" b="1" i="0" smtClean="0">
                                      <a:solidFill>
                                        <a:schemeClr val="tx1"/>
                                      </a:solidFill>
                                      <a:latin typeface="Cambria Math" panose="02040503050406030204" pitchFamily="18" charset="0"/>
                                    </a:rPr>
                                    <m:t>∥</m:t>
                                  </m:r>
                                  <m:r>
                                    <a:rPr lang="en-IN" sz="1800" b="1" i="0" smtClean="0">
                                      <a:solidFill>
                                        <a:schemeClr val="tx1"/>
                                      </a:solidFill>
                                      <a:latin typeface="Cambria Math" panose="02040503050406030204" pitchFamily="18" charset="0"/>
                                    </a:rPr>
                                    <m:t>𝐢</m:t>
                                  </m:r>
                                </m:sub>
                              </m:sSub>
                              <m:r>
                                <a:rPr lang="en-IN" sz="1800" b="1" i="0" smtClean="0">
                                  <a:solidFill>
                                    <a:schemeClr val="tx1"/>
                                  </a:solidFill>
                                  <a:latin typeface="Cambria Math" panose="02040503050406030204" pitchFamily="18" charset="0"/>
                                </a:rPr>
                                <m:t>𝛅</m:t>
                              </m:r>
                              <m:sSub>
                                <m:sSubPr>
                                  <m:ctrlPr>
                                    <a:rPr lang="en-IN" sz="1800" b="1" i="1">
                                      <a:solidFill>
                                        <a:schemeClr val="tx1"/>
                                      </a:solidFill>
                                      <a:latin typeface="Cambria Math" panose="02040503050406030204" pitchFamily="18" charset="0"/>
                                    </a:rPr>
                                  </m:ctrlPr>
                                </m:sSubPr>
                                <m:e>
                                  <m:r>
                                    <a:rPr lang="en-IN" sz="1800" b="1" i="0" smtClean="0">
                                      <a:solidFill>
                                        <a:schemeClr val="tx1"/>
                                      </a:solidFill>
                                      <a:latin typeface="Cambria Math" panose="02040503050406030204" pitchFamily="18" charset="0"/>
                                    </a:rPr>
                                    <m:t>𝐁</m:t>
                                  </m:r>
                                </m:e>
                                <m:sub>
                                  <m:r>
                                    <a:rPr lang="en-IN" sz="1800" b="1" i="0" smtClean="0">
                                      <a:solidFill>
                                        <a:schemeClr val="tx1"/>
                                      </a:solidFill>
                                      <a:latin typeface="Cambria Math" panose="02040503050406030204" pitchFamily="18" charset="0"/>
                                    </a:rPr>
                                    <m:t>𝐱</m:t>
                                  </m:r>
                                </m:sub>
                              </m:sSub>
                              <m:r>
                                <a:rPr lang="en-IN" sz="1800" b="1" i="0" smtClean="0">
                                  <a:solidFill>
                                    <a:schemeClr val="tx1"/>
                                  </a:solidFill>
                                  <a:latin typeface="Cambria Math" panose="02040503050406030204" pitchFamily="18" charset="0"/>
                                </a:rPr>
                                <m:t>&gt;</m:t>
                              </m:r>
                              <m:r>
                                <a:rPr lang="en-IN" sz="1800" b="1" i="0" smtClean="0">
                                  <a:solidFill>
                                    <a:srgbClr val="FF0000"/>
                                  </a:solidFill>
                                  <a:latin typeface="Cambria Math" panose="02040503050406030204" pitchFamily="18" charset="0"/>
                                </a:rPr>
                                <m:t>−</m:t>
                              </m:r>
                              <m:f>
                                <m:fPr>
                                  <m:ctrlPr>
                                    <a:rPr lang="en-IN" sz="1800" b="1" i="1" smtClean="0">
                                      <a:solidFill>
                                        <a:srgbClr val="0000FF"/>
                                      </a:solidFill>
                                      <a:latin typeface="Cambria Math" panose="02040503050406030204" pitchFamily="18" charset="0"/>
                                    </a:rPr>
                                  </m:ctrlPr>
                                </m:fPr>
                                <m:num>
                                  <m:r>
                                    <a:rPr lang="en-IN" sz="1800" b="1" i="0" smtClean="0">
                                      <a:solidFill>
                                        <a:srgbClr val="0000FF"/>
                                      </a:solidFill>
                                      <a:latin typeface="Cambria Math" panose="02040503050406030204" pitchFamily="18" charset="0"/>
                                    </a:rPr>
                                    <m:t>𝟏</m:t>
                                  </m:r>
                                </m:num>
                                <m:den>
                                  <m:r>
                                    <a:rPr lang="en-IN" sz="1800" b="1" i="0" smtClean="0">
                                      <a:solidFill>
                                        <a:srgbClr val="0000FF"/>
                                      </a:solidFill>
                                      <a:latin typeface="Cambria Math" panose="02040503050406030204" pitchFamily="18" charset="0"/>
                                    </a:rPr>
                                    <m:t>𝐞𝐁</m:t>
                                  </m:r>
                                </m:den>
                              </m:f>
                              <m:f>
                                <m:fPr>
                                  <m:ctrlPr>
                                    <a:rPr lang="en-IN" sz="1800" b="1" i="1" smtClean="0">
                                      <a:solidFill>
                                        <a:srgbClr val="0000FF"/>
                                      </a:solidFill>
                                      <a:latin typeface="Cambria Math" panose="02040503050406030204" pitchFamily="18" charset="0"/>
                                    </a:rPr>
                                  </m:ctrlPr>
                                </m:fPr>
                                <m:num>
                                  <m:r>
                                    <a:rPr lang="en-IN" sz="1800" b="1" i="0" smtClean="0">
                                      <a:solidFill>
                                        <a:srgbClr val="0000FF"/>
                                      </a:solidFill>
                                      <a:latin typeface="Cambria Math" panose="02040503050406030204" pitchFamily="18" charset="0"/>
                                    </a:rPr>
                                    <m:t>𝐜</m:t>
                                  </m:r>
                                </m:num>
                                <m:den>
                                  <m:r>
                                    <a:rPr lang="en-IN" sz="1800" b="1" i="0" smtClean="0">
                                      <a:solidFill>
                                        <a:srgbClr val="0000FF"/>
                                      </a:solidFill>
                                      <a:latin typeface="Cambria Math" panose="02040503050406030204" pitchFamily="18" charset="0"/>
                                    </a:rPr>
                                    <m:t>𝟒</m:t>
                                  </m:r>
                                  <m:r>
                                    <a:rPr lang="en-IN" sz="1800" b="1" i="0" smtClean="0">
                                      <a:solidFill>
                                        <a:srgbClr val="0000FF"/>
                                      </a:solidFill>
                                      <a:latin typeface="Cambria Math" panose="02040503050406030204" pitchFamily="18" charset="0"/>
                                    </a:rPr>
                                    <m:t>𝛑</m:t>
                                  </m:r>
                                </m:den>
                              </m:f>
                              <m:f>
                                <m:fPr>
                                  <m:ctrlPr>
                                    <a:rPr lang="en-IN" sz="1800" b="1" i="1" smtClean="0">
                                      <a:solidFill>
                                        <a:srgbClr val="0000FF"/>
                                      </a:solidFill>
                                      <a:latin typeface="Cambria Math" panose="02040503050406030204" pitchFamily="18" charset="0"/>
                                    </a:rPr>
                                  </m:ctrlPr>
                                </m:fPr>
                                <m:num>
                                  <m:r>
                                    <a:rPr lang="en-IN" sz="1800" b="1" i="0" smtClean="0">
                                      <a:solidFill>
                                        <a:srgbClr val="0000FF"/>
                                      </a:solidFill>
                                      <a:latin typeface="Cambria Math" panose="02040503050406030204" pitchFamily="18" charset="0"/>
                                    </a:rPr>
                                    <m:t>𝛛</m:t>
                                  </m:r>
                                </m:num>
                                <m:den>
                                  <m:r>
                                    <a:rPr lang="en-IN" sz="1800" b="1" i="0" smtClean="0">
                                      <a:solidFill>
                                        <a:srgbClr val="0000FF"/>
                                      </a:solidFill>
                                      <a:latin typeface="Cambria Math" panose="02040503050406030204" pitchFamily="18" charset="0"/>
                                    </a:rPr>
                                    <m:t>𝛛</m:t>
                                  </m:r>
                                  <m:r>
                                    <a:rPr lang="en-IN" sz="1800" b="1" i="0" smtClean="0">
                                      <a:solidFill>
                                        <a:srgbClr val="0000FF"/>
                                      </a:solidFill>
                                      <a:latin typeface="Cambria Math" panose="02040503050406030204" pitchFamily="18" charset="0"/>
                                    </a:rPr>
                                    <m:t>𝐱</m:t>
                                  </m:r>
                                </m:den>
                              </m:f>
                              <m:r>
                                <a:rPr lang="en-IN" sz="1800" b="1" i="0" smtClean="0">
                                  <a:solidFill>
                                    <a:srgbClr val="0000FF"/>
                                  </a:solidFill>
                                  <a:latin typeface="Cambria Math" panose="02040503050406030204" pitchFamily="18" charset="0"/>
                                </a:rPr>
                                <m:t>&lt;</m:t>
                              </m:r>
                              <m:r>
                                <a:rPr lang="en-IN" sz="1800" b="1" i="0" smtClean="0">
                                  <a:solidFill>
                                    <a:srgbClr val="0000FF"/>
                                  </a:solidFill>
                                  <a:latin typeface="Cambria Math" panose="02040503050406030204" pitchFamily="18" charset="0"/>
                                </a:rPr>
                                <m:t>𝛅</m:t>
                              </m:r>
                              <m:sSub>
                                <m:sSubPr>
                                  <m:ctrlPr>
                                    <a:rPr lang="en-IN" sz="1800" b="1" i="1" smtClean="0">
                                      <a:solidFill>
                                        <a:srgbClr val="0000FF"/>
                                      </a:solidFill>
                                      <a:latin typeface="Cambria Math" panose="02040503050406030204" pitchFamily="18" charset="0"/>
                                    </a:rPr>
                                  </m:ctrlPr>
                                </m:sSubPr>
                                <m:e>
                                  <m:r>
                                    <a:rPr lang="en-IN" sz="1800" b="1" i="0" smtClean="0">
                                      <a:solidFill>
                                        <a:srgbClr val="0000FF"/>
                                      </a:solidFill>
                                      <a:latin typeface="Cambria Math" panose="02040503050406030204" pitchFamily="18" charset="0"/>
                                    </a:rPr>
                                    <m:t>𝐁</m:t>
                                  </m:r>
                                </m:e>
                                <m:sub>
                                  <m:r>
                                    <a:rPr lang="en-IN" sz="1800" b="1" i="0" smtClean="0">
                                      <a:solidFill>
                                        <a:srgbClr val="0000FF"/>
                                      </a:solidFill>
                                      <a:latin typeface="Cambria Math" panose="02040503050406030204" pitchFamily="18" charset="0"/>
                                    </a:rPr>
                                    <m:t>𝐱</m:t>
                                  </m:r>
                                </m:sub>
                              </m:sSub>
                              <m:r>
                                <a:rPr lang="en-IN" sz="1800" b="1" i="0" smtClean="0">
                                  <a:solidFill>
                                    <a:srgbClr val="0000FF"/>
                                  </a:solidFill>
                                  <a:latin typeface="Cambria Math" panose="02040503050406030204" pitchFamily="18" charset="0"/>
                                </a:rPr>
                                <m:t>𝛅</m:t>
                              </m:r>
                              <m:sSub>
                                <m:sSubPr>
                                  <m:ctrlPr>
                                    <a:rPr lang="en-IN" sz="1800" b="1" i="1" smtClean="0">
                                      <a:solidFill>
                                        <a:srgbClr val="0000FF"/>
                                      </a:solidFill>
                                      <a:latin typeface="Cambria Math" panose="02040503050406030204" pitchFamily="18" charset="0"/>
                                    </a:rPr>
                                  </m:ctrlPr>
                                </m:sSubPr>
                                <m:e>
                                  <m:r>
                                    <a:rPr lang="en-IN" sz="1800" b="1" i="0" smtClean="0">
                                      <a:solidFill>
                                        <a:srgbClr val="0000FF"/>
                                      </a:solidFill>
                                      <a:latin typeface="Cambria Math" panose="02040503050406030204" pitchFamily="18" charset="0"/>
                                    </a:rPr>
                                    <m:t>𝐁</m:t>
                                  </m:r>
                                </m:e>
                                <m:sub>
                                  <m:r>
                                    <a:rPr lang="en-IN" sz="1800" b="1" i="0" smtClean="0">
                                      <a:solidFill>
                                        <a:srgbClr val="0000FF"/>
                                      </a:solidFill>
                                      <a:latin typeface="Cambria Math" panose="02040503050406030204" pitchFamily="18" charset="0"/>
                                    </a:rPr>
                                    <m:t>𝐲</m:t>
                                  </m:r>
                                </m:sub>
                              </m:sSub>
                              <m:r>
                                <a:rPr lang="en-IN" sz="1800" b="1" i="0" smtClean="0">
                                  <a:solidFill>
                                    <a:srgbClr val="0000FF"/>
                                  </a:solidFill>
                                  <a:latin typeface="Cambria Math" panose="02040503050406030204" pitchFamily="18" charset="0"/>
                                </a:rPr>
                                <m:t>&gt;</m:t>
                              </m:r>
                            </m:oMath>
                          </a14:m>
                          <a:r>
                            <a:rPr lang="en-IN" sz="1800" b="1" i="0" dirty="0">
                              <a:solidFill>
                                <a:srgbClr val="FF0000"/>
                              </a:solidFill>
                            </a:rPr>
                            <a:t>-  </a:t>
                          </a:r>
                          <a14:m>
                            <m:oMath xmlns:m="http://schemas.openxmlformats.org/officeDocument/2006/math">
                              <m:f>
                                <m:fPr>
                                  <m:ctrlPr>
                                    <a:rPr lang="en-IN" sz="1800" b="1" i="1">
                                      <a:solidFill>
                                        <a:srgbClr val="FF0000"/>
                                      </a:solidFill>
                                      <a:latin typeface="Cambria Math" panose="02040503050406030204" pitchFamily="18" charset="0"/>
                                    </a:rPr>
                                  </m:ctrlPr>
                                </m:fPr>
                                <m:num>
                                  <m:r>
                                    <a:rPr lang="en-IN" sz="1800" b="1" i="0" smtClean="0">
                                      <a:solidFill>
                                        <a:srgbClr val="FF0000"/>
                                      </a:solidFill>
                                      <a:latin typeface="Cambria Math" panose="02040503050406030204" pitchFamily="18" charset="0"/>
                                    </a:rPr>
                                    <m:t>𝟏</m:t>
                                  </m:r>
                                </m:num>
                                <m:den>
                                  <m:r>
                                    <a:rPr lang="en-IN" sz="1800" b="1" i="0" smtClean="0">
                                      <a:solidFill>
                                        <a:srgbClr val="FF0000"/>
                                      </a:solidFill>
                                      <a:latin typeface="Cambria Math" panose="02040503050406030204" pitchFamily="18" charset="0"/>
                                    </a:rPr>
                                    <m:t>𝐞𝐁</m:t>
                                  </m:r>
                                </m:den>
                              </m:f>
                              <m:f>
                                <m:fPr>
                                  <m:ctrlPr>
                                    <a:rPr lang="en-IN" sz="1800" b="1" i="1" smtClean="0">
                                      <a:solidFill>
                                        <a:srgbClr val="FF0000"/>
                                      </a:solidFill>
                                      <a:latin typeface="Cambria Math" panose="02040503050406030204" pitchFamily="18" charset="0"/>
                                    </a:rPr>
                                  </m:ctrlPr>
                                </m:fPr>
                                <m:num>
                                  <m:r>
                                    <a:rPr lang="en-IN" sz="1800" b="1" i="0" smtClean="0">
                                      <a:solidFill>
                                        <a:srgbClr val="FF0000"/>
                                      </a:solidFill>
                                      <a:latin typeface="Cambria Math" panose="02040503050406030204" pitchFamily="18" charset="0"/>
                                    </a:rPr>
                                    <m:t>𝐜</m:t>
                                  </m:r>
                                </m:num>
                                <m:den>
                                  <m:r>
                                    <a:rPr lang="en-IN" sz="1800" b="1" i="0" smtClean="0">
                                      <a:solidFill>
                                        <a:srgbClr val="FF0000"/>
                                      </a:solidFill>
                                      <a:latin typeface="Cambria Math" panose="02040503050406030204" pitchFamily="18" charset="0"/>
                                    </a:rPr>
                                    <m:t>𝟒</m:t>
                                  </m:r>
                                  <m:r>
                                    <a:rPr lang="en-IN" sz="1800" b="1" i="0" smtClean="0">
                                      <a:solidFill>
                                        <a:srgbClr val="FF0000"/>
                                      </a:solidFill>
                                      <a:latin typeface="Cambria Math" panose="02040503050406030204" pitchFamily="18" charset="0"/>
                                    </a:rPr>
                                    <m:t>𝛑</m:t>
                                  </m:r>
                                </m:den>
                              </m:f>
                              <m:r>
                                <a:rPr lang="en-IN" sz="1800" b="1" i="0" smtClean="0">
                                  <a:solidFill>
                                    <a:srgbClr val="FF0000"/>
                                  </a:solidFill>
                                  <a:latin typeface="Cambria Math" panose="02040503050406030204" pitchFamily="18" charset="0"/>
                                </a:rPr>
                                <m:t>&lt;</m:t>
                              </m:r>
                              <m:r>
                                <a:rPr lang="en-IN" sz="1800" b="1" i="0" smtClean="0">
                                  <a:solidFill>
                                    <a:srgbClr val="FF0000"/>
                                  </a:solidFill>
                                  <a:latin typeface="Cambria Math" panose="02040503050406030204" pitchFamily="18" charset="0"/>
                                </a:rPr>
                                <m:t>𝛅</m:t>
                              </m:r>
                              <m:sSub>
                                <m:sSubPr>
                                  <m:ctrlPr>
                                    <a:rPr lang="en-IN" sz="1800" b="1" i="1">
                                      <a:solidFill>
                                        <a:srgbClr val="FF0000"/>
                                      </a:solidFill>
                                      <a:latin typeface="Cambria Math" panose="02040503050406030204" pitchFamily="18" charset="0"/>
                                    </a:rPr>
                                  </m:ctrlPr>
                                </m:sSubPr>
                                <m:e>
                                  <m:r>
                                    <a:rPr lang="en-IN" sz="1800" b="1" i="0" smtClean="0">
                                      <a:solidFill>
                                        <a:srgbClr val="FF0000"/>
                                      </a:solidFill>
                                      <a:latin typeface="Cambria Math" panose="02040503050406030204" pitchFamily="18" charset="0"/>
                                    </a:rPr>
                                    <m:t>𝐁</m:t>
                                  </m:r>
                                </m:e>
                                <m:sub>
                                  <m:r>
                                    <a:rPr lang="en-IN" sz="1800" b="1" i="0" smtClean="0">
                                      <a:solidFill>
                                        <a:srgbClr val="FF0000"/>
                                      </a:solidFill>
                                      <a:latin typeface="Cambria Math" panose="02040503050406030204" pitchFamily="18" charset="0"/>
                                    </a:rPr>
                                    <m:t>𝐲</m:t>
                                  </m:r>
                                </m:sub>
                              </m:sSub>
                              <m:f>
                                <m:fPr>
                                  <m:ctrlPr>
                                    <a:rPr lang="en-IN" sz="1800" b="1" i="1">
                                      <a:solidFill>
                                        <a:srgbClr val="FF0000"/>
                                      </a:solidFill>
                                      <a:latin typeface="Cambria Math" panose="02040503050406030204" pitchFamily="18" charset="0"/>
                                    </a:rPr>
                                  </m:ctrlPr>
                                </m:fPr>
                                <m:num>
                                  <m:r>
                                    <a:rPr lang="en-IN" sz="1800" b="1" i="0" smtClean="0">
                                      <a:solidFill>
                                        <a:srgbClr val="FF0000"/>
                                      </a:solidFill>
                                      <a:latin typeface="Cambria Math" panose="02040503050406030204" pitchFamily="18" charset="0"/>
                                    </a:rPr>
                                    <m:t>𝛛</m:t>
                                  </m:r>
                                </m:num>
                                <m:den>
                                  <m:r>
                                    <a:rPr lang="en-IN" sz="1800" b="1" i="0" smtClean="0">
                                      <a:solidFill>
                                        <a:srgbClr val="FF0000"/>
                                      </a:solidFill>
                                      <a:latin typeface="Cambria Math" panose="02040503050406030204" pitchFamily="18" charset="0"/>
                                    </a:rPr>
                                    <m:t>𝛛</m:t>
                                  </m:r>
                                  <m:r>
                                    <a:rPr lang="en-IN" sz="1800" b="1" i="0" smtClean="0">
                                      <a:solidFill>
                                        <a:srgbClr val="FF0000"/>
                                      </a:solidFill>
                                      <a:latin typeface="Cambria Math" panose="02040503050406030204" pitchFamily="18" charset="0"/>
                                    </a:rPr>
                                    <m:t>𝐳</m:t>
                                  </m:r>
                                </m:den>
                              </m:f>
                              <m:r>
                                <a:rPr lang="en-IN" sz="1800" b="1" i="0" smtClean="0">
                                  <a:solidFill>
                                    <a:srgbClr val="FF0000"/>
                                  </a:solidFill>
                                  <a:latin typeface="Cambria Math" panose="02040503050406030204" pitchFamily="18" charset="0"/>
                                </a:rPr>
                                <m:t>𝛅</m:t>
                              </m:r>
                              <m:sSub>
                                <m:sSubPr>
                                  <m:ctrlPr>
                                    <a:rPr lang="en-IN" sz="1800" b="1" i="1">
                                      <a:solidFill>
                                        <a:srgbClr val="FF0000"/>
                                      </a:solidFill>
                                      <a:latin typeface="Cambria Math" panose="02040503050406030204" pitchFamily="18" charset="0"/>
                                    </a:rPr>
                                  </m:ctrlPr>
                                </m:sSubPr>
                                <m:e>
                                  <m:r>
                                    <a:rPr lang="en-IN" sz="1800" b="1" i="0" smtClean="0">
                                      <a:solidFill>
                                        <a:srgbClr val="FF0000"/>
                                      </a:solidFill>
                                      <a:latin typeface="Cambria Math" panose="02040503050406030204" pitchFamily="18" charset="0"/>
                                    </a:rPr>
                                    <m:t>𝐁</m:t>
                                  </m:r>
                                </m:e>
                                <m:sub>
                                  <m:r>
                                    <a:rPr lang="en-IN" sz="1800" b="1" i="0" smtClean="0">
                                      <a:solidFill>
                                        <a:srgbClr val="FF0000"/>
                                      </a:solidFill>
                                      <a:latin typeface="Cambria Math" panose="02040503050406030204" pitchFamily="18" charset="0"/>
                                    </a:rPr>
                                    <m:t>𝐳</m:t>
                                  </m:r>
                                </m:sub>
                              </m:sSub>
                              <m:r>
                                <a:rPr lang="en-IN" sz="1800" b="1" i="0" smtClean="0">
                                  <a:solidFill>
                                    <a:srgbClr val="FF0000"/>
                                  </a:solidFill>
                                  <a:latin typeface="Cambria Math" panose="02040503050406030204" pitchFamily="18" charset="0"/>
                                </a:rPr>
                                <m:t>&gt;</m:t>
                              </m:r>
                            </m:oMath>
                          </a14:m>
                          <a:r>
                            <a:rPr lang="en-IN" sz="1800" b="1" i="0" dirty="0">
                              <a:solidFill>
                                <a:srgbClr val="FF0000"/>
                              </a:solidFill>
                            </a:rPr>
                            <a:t> </a:t>
                          </a:r>
                        </a:p>
                        <a:p>
                          <a:endParaRPr lang="en-IN" sz="1800" b="1" i="0" dirty="0">
                            <a:solidFill>
                              <a:srgbClr val="FF0000"/>
                            </a:solidFill>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IN" sz="1800" b="1" i="0" dirty="0">
                            <a:solidFill>
                              <a:srgbClr val="FF0000"/>
                            </a:solidFill>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bl>
              </a:graphicData>
            </a:graphic>
          </p:graphicFrame>
        </mc:Choice>
        <mc:Fallback xmlns="">
          <p:graphicFrame>
            <p:nvGraphicFramePr>
              <p:cNvPr id="7" name="Table 6"/>
              <p:cNvGraphicFramePr>
                <a:graphicFrameLocks noGrp="1"/>
              </p:cNvGraphicFramePr>
              <p:nvPr>
                <p:extLst>
                  <p:ext uri="{D42A27DB-BD31-4B8C-83A1-F6EECF244321}">
                    <p14:modId xmlns:p14="http://schemas.microsoft.com/office/powerpoint/2010/main" val="3016402045"/>
                  </p:ext>
                </p:extLst>
              </p:nvPr>
            </p:nvGraphicFramePr>
            <p:xfrm>
              <a:off x="152401" y="3195828"/>
              <a:ext cx="8610599" cy="766572"/>
            </p:xfrm>
            <a:graphic>
              <a:graphicData uri="http://schemas.openxmlformats.org/drawingml/2006/table">
                <a:tbl>
                  <a:tblPr firstRow="1" bandRow="1">
                    <a:tableStyleId>{5C22544A-7EE6-4342-B048-85BDC9FD1C3A}</a:tableStyleId>
                  </a:tblPr>
                  <a:tblGrid>
                    <a:gridCol w="335704">
                      <a:extLst>
                        <a:ext uri="{9D8B030D-6E8A-4147-A177-3AD203B41FA5}">
                          <a16:colId xmlns:a16="http://schemas.microsoft.com/office/drawing/2014/main" val="20000"/>
                        </a:ext>
                      </a:extLst>
                    </a:gridCol>
                    <a:gridCol w="7289787">
                      <a:extLst>
                        <a:ext uri="{9D8B030D-6E8A-4147-A177-3AD203B41FA5}">
                          <a16:colId xmlns:a16="http://schemas.microsoft.com/office/drawing/2014/main" val="20001"/>
                        </a:ext>
                      </a:extLst>
                    </a:gridCol>
                    <a:gridCol w="985108">
                      <a:extLst>
                        <a:ext uri="{9D8B030D-6E8A-4147-A177-3AD203B41FA5}">
                          <a16:colId xmlns:a16="http://schemas.microsoft.com/office/drawing/2014/main" val="20002"/>
                        </a:ext>
                      </a:extLst>
                    </a:gridCol>
                  </a:tblGrid>
                  <a:tr h="766572">
                    <a:tc>
                      <a:txBody>
                        <a:bodyPr/>
                        <a:lstStyle/>
                        <a:p>
                          <a:endParaRPr lang="en-IN" sz="1800" b="1" i="0" dirty="0">
                            <a:solidFill>
                              <a:srgbClr val="FF0000"/>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4766" t="-794" r="-13712" b="-2381"/>
                          </a:stretch>
                        </a:blipFill>
                      </a:tcPr>
                    </a:tc>
                    <a:tc>
                      <a:txBody>
                        <a:bodyPr/>
                        <a:lstStyle/>
                        <a:p>
                          <a:endParaRPr lang="en-IN" sz="1800" b="1" i="0" dirty="0">
                            <a:solidFill>
                              <a:srgbClr val="FF0000"/>
                            </a:solidFill>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bl>
              </a:graphicData>
            </a:graphic>
          </p:graphicFrame>
        </mc:Fallback>
      </mc:AlternateContent>
      <p:sp>
        <p:nvSpPr>
          <p:cNvPr id="5" name="Rectangle 2"/>
          <p:cNvSpPr>
            <a:spLocks noChangeArrowheads="1"/>
          </p:cNvSpPr>
          <p:nvPr/>
        </p:nvSpPr>
        <p:spPr bwMode="auto">
          <a:xfrm>
            <a:off x="0" y="0"/>
            <a:ext cx="9144000" cy="733425"/>
          </a:xfrm>
          <a:prstGeom prst="rect">
            <a:avLst/>
          </a:prstGeom>
          <a:gradFill rotWithShape="1">
            <a:gsLst>
              <a:gs pos="0">
                <a:srgbClr val="99CCFF"/>
              </a:gs>
              <a:gs pos="50000">
                <a:schemeClr val="bg1"/>
              </a:gs>
              <a:gs pos="100000">
                <a:srgbClr val="99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571500" lvl="1" indent="-571500" algn="ctr">
              <a:buFont typeface="+mj-lt"/>
              <a:buAutoNum type="romanUcPeriod" startAt="2"/>
            </a:pPr>
            <a:r>
              <a:rPr lang="en-IN" sz="3200" b="1" dirty="0">
                <a:latin typeface="Times New Roman" pitchFamily="18" charset="0"/>
                <a:cs typeface="Times New Roman" pitchFamily="18" charset="0"/>
              </a:rPr>
              <a:t>Study of electromagnetic particle flux</a:t>
            </a:r>
            <a:endParaRPr lang="en-IN" sz="3200" b="1" dirty="0"/>
          </a:p>
        </p:txBody>
      </p:sp>
      <p:sp>
        <p:nvSpPr>
          <p:cNvPr id="10" name="Slide Number Placeholder 9">
            <a:extLst>
              <a:ext uri="{FF2B5EF4-FFF2-40B4-BE49-F238E27FC236}">
                <a16:creationId xmlns:a16="http://schemas.microsoft.com/office/drawing/2014/main" id="{8F990DD1-130C-4552-BB8C-204054DDA04C}"/>
              </a:ext>
            </a:extLst>
          </p:cNvPr>
          <p:cNvSpPr>
            <a:spLocks noGrp="1"/>
          </p:cNvSpPr>
          <p:nvPr>
            <p:ph type="sldNum" sz="quarter" idx="12"/>
          </p:nvPr>
        </p:nvSpPr>
        <p:spPr/>
        <p:txBody>
          <a:bodyPr/>
          <a:lstStyle/>
          <a:p>
            <a:fld id="{B6F15528-21DE-4FAA-801E-634DDDAF4B2B}" type="slidenum">
              <a:rPr lang="en-US" smtClean="0"/>
              <a:pPr/>
              <a:t>39</a:t>
            </a:fld>
            <a:endParaRPr lang="en-US"/>
          </a:p>
        </p:txBody>
      </p:sp>
      <p:pic>
        <p:nvPicPr>
          <p:cNvPr id="9" name="Picture 8">
            <a:extLst>
              <a:ext uri="{FF2B5EF4-FFF2-40B4-BE49-F238E27FC236}">
                <a16:creationId xmlns:a16="http://schemas.microsoft.com/office/drawing/2014/main" id="{7B0D1C76-201B-4F0E-B870-AE06E3992B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838200" cy="752285"/>
          </a:xfrm>
          <a:prstGeom prst="rect">
            <a:avLst/>
          </a:prstGeom>
        </p:spPr>
      </p:pic>
      <p:sp>
        <p:nvSpPr>
          <p:cNvPr id="8" name="Rectangle 7">
            <a:extLst>
              <a:ext uri="{FF2B5EF4-FFF2-40B4-BE49-F238E27FC236}">
                <a16:creationId xmlns:a16="http://schemas.microsoft.com/office/drawing/2014/main" id="{0C63EB8D-7C02-46C5-BB32-F7E21DEA44D5}"/>
              </a:ext>
            </a:extLst>
          </p:cNvPr>
          <p:cNvSpPr/>
          <p:nvPr/>
        </p:nvSpPr>
        <p:spPr>
          <a:xfrm>
            <a:off x="990600" y="6473846"/>
            <a:ext cx="6705600" cy="369332"/>
          </a:xfrm>
          <a:prstGeom prst="rect">
            <a:avLst/>
          </a:prstGeom>
        </p:spPr>
        <p:txBody>
          <a:bodyPr wrap="square">
            <a:spAutoFit/>
          </a:bodyPr>
          <a:lstStyle/>
          <a:p>
            <a:r>
              <a:rPr lang="en-US" b="1" dirty="0">
                <a:latin typeface="Times New Roman" panose="02020603050405020304" pitchFamily="18" charset="0"/>
                <a:cs typeface="Times New Roman" panose="02020603050405020304" pitchFamily="18" charset="0"/>
              </a:rPr>
              <a:t> (Srivastav </a:t>
            </a:r>
            <a:r>
              <a:rPr lang="en-US" b="1" i="1" dirty="0">
                <a:latin typeface="Times New Roman" panose="02020603050405020304" pitchFamily="18" charset="0"/>
                <a:cs typeface="Times New Roman" panose="02020603050405020304" pitchFamily="18" charset="0"/>
              </a:rPr>
              <a:t>et al</a:t>
            </a:r>
            <a:r>
              <a:rPr lang="en-US" b="1" dirty="0">
                <a:latin typeface="Times New Roman" panose="02020603050405020304" pitchFamily="18" charset="0"/>
                <a:cs typeface="Times New Roman" panose="02020603050405020304" pitchFamily="18" charset="0"/>
              </a:rPr>
              <a:t>., </a:t>
            </a:r>
            <a:r>
              <a:rPr lang="en-IN" b="1" dirty="0">
                <a:solidFill>
                  <a:srgbClr val="000099"/>
                </a:solidFill>
              </a:rPr>
              <a:t>Plasma Phys. Control. Fusion 61, 055010 (2019)</a:t>
            </a:r>
            <a:r>
              <a:rPr lang="en-US" b="1" dirty="0">
                <a:latin typeface="Times New Roman" panose="02020603050405020304" pitchFamily="18" charset="0"/>
                <a:cs typeface="Times New Roman" panose="02020603050405020304" pitchFamily="18" charset="0"/>
              </a:rPr>
              <a:t>)</a:t>
            </a:r>
            <a:endParaRPr lang="en-IN" dirty="0"/>
          </a:p>
        </p:txBody>
      </p:sp>
    </p:spTree>
    <p:extLst>
      <p:ext uri="{BB962C8B-B14F-4D97-AF65-F5344CB8AC3E}">
        <p14:creationId xmlns:p14="http://schemas.microsoft.com/office/powerpoint/2010/main" val="29133837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0"/>
            <a:ext cx="8229600" cy="4525963"/>
          </a:xfrm>
        </p:spPr>
        <p:txBody>
          <a:bodyPr rtlCol="0">
            <a:normAutofit/>
          </a:bodyPr>
          <a:lstStyle/>
          <a:p>
            <a:pPr marL="285750" indent="-285750" algn="just" fontAlgn="auto">
              <a:spcAft>
                <a:spcPts val="0"/>
              </a:spcAft>
              <a:buFont typeface="Wingdings" pitchFamily="2" charset="2"/>
              <a:buChar char="Ø"/>
              <a:defRPr/>
            </a:pPr>
            <a:endParaRPr lang="en-US" sz="1400" dirty="0">
              <a:solidFill>
                <a:srgbClr val="FF0000"/>
              </a:solidFill>
              <a:latin typeface="Times New Roman" panose="02020603050405020304" pitchFamily="18" charset="0"/>
              <a:cs typeface="Times New Roman" panose="02020603050405020304" pitchFamily="18" charset="0"/>
            </a:endParaRPr>
          </a:p>
          <a:p>
            <a:pPr marL="285750" indent="-285750" fontAlgn="auto">
              <a:spcAft>
                <a:spcPts val="0"/>
              </a:spcAft>
              <a:buFont typeface="Wingdings" pitchFamily="2" charset="2"/>
              <a:buChar char="Ø"/>
              <a:defRPr/>
            </a:pPr>
            <a:endParaRPr lang="en-US" sz="1400" dirty="0">
              <a:latin typeface="Times New Roman" panose="02020603050405020304" pitchFamily="18" charset="0"/>
              <a:cs typeface="Times New Roman" panose="02020603050405020304" pitchFamily="18" charset="0"/>
            </a:endParaRPr>
          </a:p>
          <a:p>
            <a:pPr marL="285750" indent="-285750" fontAlgn="auto">
              <a:spcAft>
                <a:spcPts val="0"/>
              </a:spcAft>
              <a:buFont typeface="Wingdings" pitchFamily="2" charset="2"/>
              <a:buChar char="Ø"/>
              <a:defRPr/>
            </a:pPr>
            <a:endParaRPr lang="en-US" sz="1400" dirty="0">
              <a:latin typeface="Times New Roman" panose="02020603050405020304" pitchFamily="18" charset="0"/>
              <a:cs typeface="Times New Roman" panose="02020603050405020304" pitchFamily="18" charset="0"/>
            </a:endParaRPr>
          </a:p>
          <a:p>
            <a:pPr fontAlgn="auto">
              <a:spcAft>
                <a:spcPts val="0"/>
              </a:spcAft>
              <a:buFont typeface="Arial" pitchFamily="34" charset="0"/>
              <a:buChar char="•"/>
              <a:defRPr/>
            </a:pPr>
            <a:endParaRPr lang="en-IN" sz="14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TextBox 4"/>
              <p:cNvSpPr txBox="1"/>
              <p:nvPr/>
            </p:nvSpPr>
            <p:spPr>
              <a:xfrm>
                <a:off x="432000" y="914400"/>
                <a:ext cx="8280000" cy="5040000"/>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noAutofit/>
              </a:bodyPr>
              <a:lstStyle/>
              <a:p>
                <a:pPr marL="285750" indent="-285750" algn="just">
                  <a:buFont typeface="Wingdings" pitchFamily="2" charset="2"/>
                  <a:buChar char="v"/>
                </a:pPr>
                <a:r>
                  <a:rPr lang="en-IN" b="1" dirty="0">
                    <a:solidFill>
                      <a:srgbClr val="0000FF"/>
                    </a:solidFill>
                    <a:latin typeface="Times New Roman" pitchFamily="18" charset="0"/>
                    <a:cs typeface="Times New Roman" pitchFamily="18" charset="0"/>
                  </a:rPr>
                  <a:t>Turbulent Transport is a universal phenomenon present in laboratory, space and astrophysical systems.</a:t>
                </a:r>
              </a:p>
              <a:p>
                <a:pPr marL="285750" indent="-285750" algn="just">
                  <a:buFont typeface="Wingdings" pitchFamily="2" charset="2"/>
                  <a:buChar char="v"/>
                </a:pPr>
                <a:endParaRPr lang="en-IN" b="1" dirty="0">
                  <a:solidFill>
                    <a:srgbClr val="00B050"/>
                  </a:solidFill>
                  <a:latin typeface="Times New Roman" pitchFamily="18" charset="0"/>
                  <a:cs typeface="Times New Roman" pitchFamily="18" charset="0"/>
                </a:endParaRPr>
              </a:p>
              <a:p>
                <a:pPr marL="285750" indent="-285750" algn="just">
                  <a:buFont typeface="Wingdings" pitchFamily="2" charset="2"/>
                  <a:buChar char="v"/>
                </a:pPr>
                <a:r>
                  <a:rPr lang="en-IN" b="1" dirty="0">
                    <a:solidFill>
                      <a:schemeClr val="accent2">
                        <a:lumMod val="75000"/>
                      </a:schemeClr>
                    </a:solidFill>
                    <a:latin typeface="Times New Roman" pitchFamily="18" charset="0"/>
                    <a:cs typeface="Times New Roman" pitchFamily="18" charset="0"/>
                  </a:rPr>
                  <a:t>Turbulence leads to generation of particle as well as heat transport of the order of magnitudes higher than the classical and neoclassical flux predictions in fusion devices.</a:t>
                </a:r>
              </a:p>
              <a:p>
                <a:pPr algn="just"/>
                <a:endParaRPr lang="en-IN" b="1" dirty="0">
                  <a:solidFill>
                    <a:schemeClr val="accent2">
                      <a:lumMod val="75000"/>
                    </a:schemeClr>
                  </a:solidFill>
                  <a:latin typeface="Times New Roman" pitchFamily="18" charset="0"/>
                  <a:cs typeface="Times New Roman" pitchFamily="18" charset="0"/>
                </a:endParaRPr>
              </a:p>
              <a:p>
                <a:pPr marL="285750" indent="-285750" algn="just">
                  <a:buFont typeface="Wingdings" pitchFamily="2" charset="2"/>
                  <a:buChar char="v"/>
                </a:pPr>
                <a:r>
                  <a:rPr lang="en-IN" b="1" dirty="0">
                    <a:solidFill>
                      <a:srgbClr val="0000FF"/>
                    </a:solidFill>
                    <a:latin typeface="Times New Roman" pitchFamily="18" charset="0"/>
                    <a:cs typeface="Times New Roman" pitchFamily="18" charset="0"/>
                  </a:rPr>
                  <a:t>This anomalous flux is attributed to turbulent fluctuations due to various instabilities inherent in the system.</a:t>
                </a:r>
                <a:endParaRPr lang="en-US" b="1" dirty="0">
                  <a:solidFill>
                    <a:srgbClr val="00B050"/>
                  </a:solidFill>
                  <a:latin typeface="Times New Roman" pitchFamily="18" charset="0"/>
                  <a:cs typeface="Times New Roman" pitchFamily="18" charset="0"/>
                </a:endParaRPr>
              </a:p>
              <a:p>
                <a:pPr marL="285750" indent="-285750" algn="just">
                  <a:buFont typeface="Wingdings" pitchFamily="2" charset="2"/>
                  <a:buChar char="v"/>
                </a:pPr>
                <a:endParaRPr lang="en-IN" b="1" dirty="0">
                  <a:solidFill>
                    <a:srgbClr val="00B050"/>
                  </a:solidFill>
                  <a:latin typeface="Times New Roman" pitchFamily="18" charset="0"/>
                  <a:cs typeface="Times New Roman" pitchFamily="18" charset="0"/>
                </a:endParaRPr>
              </a:p>
              <a:p>
                <a:pPr marL="285750" indent="-285750" algn="just">
                  <a:buFont typeface="Wingdings" pitchFamily="2" charset="2"/>
                  <a:buChar char="v"/>
                </a:pPr>
                <a:r>
                  <a:rPr lang="en-IN" b="1" dirty="0">
                    <a:solidFill>
                      <a:schemeClr val="accent2">
                        <a:lumMod val="75000"/>
                      </a:schemeClr>
                    </a:solidFill>
                    <a:latin typeface="Times New Roman" pitchFamily="18" charset="0"/>
                    <a:cs typeface="Times New Roman" pitchFamily="18" charset="0"/>
                  </a:rPr>
                  <a:t>Confined systems are naturally inhomogeneous which act as source of free energy to drive the system, any perturbations can evolve over a wide range of scale, from  electron to ion and up to system scale.</a:t>
                </a:r>
              </a:p>
              <a:p>
                <a:pPr marL="285750" indent="-285750" algn="just">
                  <a:buFont typeface="Wingdings" pitchFamily="2" charset="2"/>
                  <a:buChar char="v"/>
                </a:pPr>
                <a:endParaRPr lang="en-IN" b="1" dirty="0">
                  <a:solidFill>
                    <a:schemeClr val="accent2">
                      <a:lumMod val="75000"/>
                    </a:schemeClr>
                  </a:solidFill>
                  <a:latin typeface="Times New Roman" pitchFamily="18" charset="0"/>
                  <a:cs typeface="Times New Roman" pitchFamily="18" charset="0"/>
                </a:endParaRPr>
              </a:p>
              <a:p>
                <a:pPr marL="285750" indent="-285750" algn="just">
                  <a:buFont typeface="Wingdings" pitchFamily="2" charset="2"/>
                  <a:buChar char="v"/>
                </a:pPr>
                <a:r>
                  <a:rPr lang="en-IN" b="1" dirty="0">
                    <a:solidFill>
                      <a:srgbClr val="0000FF"/>
                    </a:solidFill>
                    <a:latin typeface="Times New Roman" pitchFamily="18" charset="0"/>
                    <a:cs typeface="Times New Roman" pitchFamily="18" charset="0"/>
                  </a:rPr>
                  <a:t>Large scale perturbations are easy to probe in tokamaks and tremendous progress has already been made on ion temperature gradient driven micro-turbulent mode (</a:t>
                </a:r>
                <a14:m>
                  <m:oMath xmlns:m="http://schemas.openxmlformats.org/officeDocument/2006/math">
                    <m:sSub>
                      <m:sSubPr>
                        <m:ctrlPr>
                          <a:rPr lang="en-IN" b="1" i="1" smtClean="0">
                            <a:solidFill>
                              <a:srgbClr val="0000FF"/>
                            </a:solidFill>
                            <a:latin typeface="Cambria Math" panose="02040503050406030204" pitchFamily="18" charset="0"/>
                            <a:cs typeface="Times New Roman" pitchFamily="18" charset="0"/>
                          </a:rPr>
                        </m:ctrlPr>
                      </m:sSubPr>
                      <m:e>
                        <m:r>
                          <a:rPr lang="en-IN" b="1" i="1" smtClean="0">
                            <a:solidFill>
                              <a:srgbClr val="0000FF"/>
                            </a:solidFill>
                            <a:latin typeface="Cambria Math"/>
                            <a:cs typeface="Times New Roman" pitchFamily="18" charset="0"/>
                          </a:rPr>
                          <m:t>𝒌</m:t>
                        </m:r>
                      </m:e>
                      <m:sub>
                        <m:r>
                          <a:rPr lang="en-IN" b="1" i="1" smtClean="0">
                            <a:solidFill>
                              <a:srgbClr val="0000FF"/>
                            </a:solidFill>
                            <a:latin typeface="Cambria Math"/>
                            <a:cs typeface="Times New Roman" pitchFamily="18" charset="0"/>
                          </a:rPr>
                          <m:t>⊥</m:t>
                        </m:r>
                      </m:sub>
                    </m:sSub>
                    <m:sSub>
                      <m:sSubPr>
                        <m:ctrlPr>
                          <a:rPr lang="en-IN" b="1" i="1" smtClean="0">
                            <a:solidFill>
                              <a:srgbClr val="0000FF"/>
                            </a:solidFill>
                            <a:latin typeface="Cambria Math" panose="02040503050406030204" pitchFamily="18" charset="0"/>
                            <a:cs typeface="Times New Roman" pitchFamily="18" charset="0"/>
                          </a:rPr>
                        </m:ctrlPr>
                      </m:sSubPr>
                      <m:e>
                        <m:r>
                          <a:rPr lang="en-IN" b="1" i="1" smtClean="0">
                            <a:solidFill>
                              <a:srgbClr val="0000FF"/>
                            </a:solidFill>
                            <a:latin typeface="Cambria Math"/>
                            <a:cs typeface="Times New Roman" pitchFamily="18" charset="0"/>
                          </a:rPr>
                          <m:t>𝝆</m:t>
                        </m:r>
                      </m:e>
                      <m:sub>
                        <m:r>
                          <a:rPr lang="en-IN" b="1" i="1" smtClean="0">
                            <a:solidFill>
                              <a:srgbClr val="0000FF"/>
                            </a:solidFill>
                            <a:latin typeface="Cambria Math"/>
                            <a:cs typeface="Times New Roman" pitchFamily="18" charset="0"/>
                          </a:rPr>
                          <m:t>𝒊</m:t>
                        </m:r>
                      </m:sub>
                    </m:sSub>
                    <m:r>
                      <a:rPr lang="en-IN" b="1" i="1" smtClean="0">
                        <a:solidFill>
                          <a:srgbClr val="0000FF"/>
                        </a:solidFill>
                        <a:latin typeface="Cambria Math"/>
                        <a:cs typeface="Times New Roman" pitchFamily="18" charset="0"/>
                      </a:rPr>
                      <m:t>≤</m:t>
                    </m:r>
                    <m:r>
                      <a:rPr lang="en-IN" b="1" i="1" smtClean="0">
                        <a:solidFill>
                          <a:srgbClr val="0000FF"/>
                        </a:solidFill>
                        <a:latin typeface="Cambria Math"/>
                        <a:cs typeface="Times New Roman" pitchFamily="18" charset="0"/>
                      </a:rPr>
                      <m:t>𝟏</m:t>
                    </m:r>
                  </m:oMath>
                </a14:m>
                <a:r>
                  <a:rPr lang="en-IN" b="1" dirty="0">
                    <a:solidFill>
                      <a:srgbClr val="0000FF"/>
                    </a:solidFill>
                    <a:latin typeface="Times New Roman" pitchFamily="18" charset="0"/>
                    <a:cs typeface="Times New Roman" pitchFamily="18" charset="0"/>
                  </a:rPr>
                  <a:t>) and MHD modes.</a:t>
                </a:r>
              </a:p>
            </p:txBody>
          </p:sp>
        </mc:Choice>
        <mc:Fallback xmlns="">
          <p:sp>
            <p:nvSpPr>
              <p:cNvPr id="5" name="TextBox 4"/>
              <p:cNvSpPr txBox="1">
                <a:spLocks noRot="1" noChangeAspect="1" noMove="1" noResize="1" noEditPoints="1" noAdjustHandles="1" noChangeArrowheads="1" noChangeShapeType="1" noTextEdit="1"/>
              </p:cNvSpPr>
              <p:nvPr/>
            </p:nvSpPr>
            <p:spPr>
              <a:xfrm>
                <a:off x="432000" y="914400"/>
                <a:ext cx="8280000" cy="5040000"/>
              </a:xfrm>
              <a:prstGeom prst="rect">
                <a:avLst/>
              </a:prstGeom>
              <a:blipFill rotWithShape="1">
                <a:blip r:embed="rId2"/>
                <a:stretch>
                  <a:fillRect l="-515" t="-605" r="-589"/>
                </a:stretch>
              </a:blipFill>
              <a:ln>
                <a:noFill/>
              </a:ln>
            </p:spPr>
            <p:txBody>
              <a:bodyPr/>
              <a:lstStyle/>
              <a:p>
                <a:r>
                  <a:rPr lang="en-US">
                    <a:noFill/>
                  </a:rPr>
                  <a:t> </a:t>
                </a:r>
              </a:p>
            </p:txBody>
          </p:sp>
        </mc:Fallback>
      </mc:AlternateContent>
      <p:sp>
        <p:nvSpPr>
          <p:cNvPr id="8" name="Rectangle 2"/>
          <p:cNvSpPr>
            <a:spLocks noChangeArrowheads="1"/>
          </p:cNvSpPr>
          <p:nvPr/>
        </p:nvSpPr>
        <p:spPr bwMode="auto">
          <a:xfrm>
            <a:off x="0" y="0"/>
            <a:ext cx="9144000" cy="733425"/>
          </a:xfrm>
          <a:prstGeom prst="rect">
            <a:avLst/>
          </a:prstGeom>
          <a:gradFill rotWithShape="1">
            <a:gsLst>
              <a:gs pos="0">
                <a:srgbClr val="99CCFF"/>
              </a:gs>
              <a:gs pos="50000">
                <a:schemeClr val="bg1"/>
              </a:gs>
              <a:gs pos="100000">
                <a:srgbClr val="99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200" b="1" dirty="0">
                <a:latin typeface="Times New Roman" panose="02020603050405020304" pitchFamily="18" charset="0"/>
                <a:cs typeface="Times New Roman" panose="02020603050405020304" pitchFamily="18" charset="0"/>
              </a:rPr>
              <a:t>Introduction</a:t>
            </a:r>
            <a:endParaRPr lang="en-IN" sz="3200" b="1"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8A640C9A-96ED-417A-9EC3-FE20F4C8D2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838200" cy="752285"/>
          </a:xfrm>
          <a:prstGeom prst="rect">
            <a:avLst/>
          </a:prstGeom>
        </p:spPr>
      </p:pic>
      <p:sp>
        <p:nvSpPr>
          <p:cNvPr id="10" name="Slide Number Placeholder 9">
            <a:extLst>
              <a:ext uri="{FF2B5EF4-FFF2-40B4-BE49-F238E27FC236}">
                <a16:creationId xmlns:a16="http://schemas.microsoft.com/office/drawing/2014/main" id="{32D01CDD-4D55-49DF-BD02-47C4199D4802}"/>
              </a:ext>
            </a:extLst>
          </p:cNvPr>
          <p:cNvSpPr>
            <a:spLocks noGrp="1"/>
          </p:cNvSpPr>
          <p:nvPr>
            <p:ph type="sldNum" sz="quarter" idx="12"/>
          </p:nvPr>
        </p:nvSpPr>
        <p:spPr/>
        <p:txBody>
          <a:bodyPr/>
          <a:lstStyle/>
          <a:p>
            <a:fld id="{B6F15528-21DE-4FAA-801E-634DDDAF4B2B}" type="slidenum">
              <a:rPr lang="en-US" smtClean="0"/>
              <a:pPr/>
              <a:t>4</a:t>
            </a:fld>
            <a:endParaRPr lang="en-US"/>
          </a:p>
        </p:txBody>
      </p:sp>
    </p:spTree>
    <p:extLst>
      <p:ext uri="{BB962C8B-B14F-4D97-AF65-F5344CB8AC3E}">
        <p14:creationId xmlns:p14="http://schemas.microsoft.com/office/powerpoint/2010/main" val="32007209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p:blipFill>
        <p:spPr>
          <a:xfrm>
            <a:off x="1084349" y="1676400"/>
            <a:ext cx="6975303" cy="4497736"/>
          </a:xfrm>
          <a:prstGeom prst="rect">
            <a:avLst/>
          </a:prstGeom>
        </p:spPr>
      </p:pic>
      <mc:AlternateContent xmlns:mc="http://schemas.openxmlformats.org/markup-compatibility/2006" xmlns:a14="http://schemas.microsoft.com/office/drawing/2010/main">
        <mc:Choice Requires="a14">
          <p:graphicFrame>
            <p:nvGraphicFramePr>
              <p:cNvPr id="9" name="Table 8"/>
              <p:cNvGraphicFramePr>
                <a:graphicFrameLocks noGrp="1"/>
              </p:cNvGraphicFramePr>
              <p:nvPr>
                <p:extLst>
                  <p:ext uri="{D42A27DB-BD31-4B8C-83A1-F6EECF244321}">
                    <p14:modId xmlns:p14="http://schemas.microsoft.com/office/powerpoint/2010/main" val="3555026118"/>
                  </p:ext>
                </p:extLst>
              </p:nvPr>
            </p:nvGraphicFramePr>
            <p:xfrm>
              <a:off x="533401" y="990600"/>
              <a:ext cx="8077199" cy="865378"/>
            </p:xfrm>
            <a:graphic>
              <a:graphicData uri="http://schemas.openxmlformats.org/drawingml/2006/table">
                <a:tbl>
                  <a:tblPr firstRow="1" bandRow="1">
                    <a:tableStyleId>{5C22544A-7EE6-4342-B048-85BDC9FD1C3A}</a:tableStyleId>
                  </a:tblPr>
                  <a:tblGrid>
                    <a:gridCol w="293842">
                      <a:extLst>
                        <a:ext uri="{9D8B030D-6E8A-4147-A177-3AD203B41FA5}">
                          <a16:colId xmlns:a16="http://schemas.microsoft.com/office/drawing/2014/main" val="20000"/>
                        </a:ext>
                      </a:extLst>
                    </a:gridCol>
                    <a:gridCol w="6952898">
                      <a:extLst>
                        <a:ext uri="{9D8B030D-6E8A-4147-A177-3AD203B41FA5}">
                          <a16:colId xmlns:a16="http://schemas.microsoft.com/office/drawing/2014/main" val="20001"/>
                        </a:ext>
                      </a:extLst>
                    </a:gridCol>
                    <a:gridCol w="830459">
                      <a:extLst>
                        <a:ext uri="{9D8B030D-6E8A-4147-A177-3AD203B41FA5}">
                          <a16:colId xmlns:a16="http://schemas.microsoft.com/office/drawing/2014/main" val="20002"/>
                        </a:ext>
                      </a:extLst>
                    </a:gridCol>
                  </a:tblGrid>
                  <a:tr h="741551">
                    <a:tc>
                      <a:txBody>
                        <a:bodyPr/>
                        <a:lstStyle/>
                        <a:p>
                          <a:endParaRPr lang="en-IN" sz="1400" dirty="0">
                            <a:solidFill>
                              <a:srgbClr val="FF0000"/>
                            </a:solidFill>
                          </a:endParaRPr>
                        </a:p>
                      </a:txBody>
                      <a:tcPr>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14:m>
                            <m:oMathPara xmlns:m="http://schemas.openxmlformats.org/officeDocument/2006/math">
                              <m:oMathParaPr>
                                <m:jc m:val="centerGroup"/>
                              </m:oMathParaPr>
                              <m:oMath xmlns:m="http://schemas.openxmlformats.org/officeDocument/2006/math">
                                <m:sSubSup>
                                  <m:sSubSupPr>
                                    <m:ctrlPr>
                                      <a:rPr lang="en-IN" sz="1800" b="0" i="1" smtClean="0">
                                        <a:solidFill>
                                          <a:srgbClr val="FF0000"/>
                                        </a:solidFill>
                                        <a:latin typeface="Cambria Math" panose="02040503050406030204" pitchFamily="18" charset="0"/>
                                      </a:rPr>
                                    </m:ctrlPr>
                                  </m:sSubSupPr>
                                  <m:e>
                                    <m:r>
                                      <m:rPr>
                                        <m:sty m:val="p"/>
                                      </m:rPr>
                                      <a:rPr lang="en-IN" sz="1800" b="0" i="0" smtClean="0">
                                        <a:solidFill>
                                          <a:srgbClr val="FF0000"/>
                                        </a:solidFill>
                                        <a:latin typeface="Cambria Math"/>
                                      </a:rPr>
                                      <m:t>Γ</m:t>
                                    </m:r>
                                  </m:e>
                                  <m:sub>
                                    <m:r>
                                      <a:rPr lang="en-IN" sz="1800" b="0" i="1" smtClean="0">
                                        <a:solidFill>
                                          <a:srgbClr val="FF0000"/>
                                        </a:solidFill>
                                        <a:latin typeface="Cambria Math"/>
                                      </a:rPr>
                                      <m:t>𝑒𝑚</m:t>
                                    </m:r>
                                  </m:sub>
                                  <m:sup>
                                    <m:r>
                                      <a:rPr lang="en-US" sz="1800" b="0" i="1" smtClean="0">
                                        <a:solidFill>
                                          <a:srgbClr val="FF0000"/>
                                        </a:solidFill>
                                        <a:latin typeface="Cambria Math" panose="02040503050406030204" pitchFamily="18" charset="0"/>
                                      </a:rPr>
                                      <m:t>𝑖</m:t>
                                    </m:r>
                                  </m:sup>
                                </m:sSubSup>
                                <m:r>
                                  <a:rPr lang="en-IN" sz="1800" b="0" i="1" smtClean="0">
                                    <a:solidFill>
                                      <a:srgbClr val="FF0000"/>
                                    </a:solidFill>
                                    <a:latin typeface="Cambria Math"/>
                                  </a:rPr>
                                  <m:t>=−</m:t>
                                </m:r>
                                <m:f>
                                  <m:fPr>
                                    <m:ctrlPr>
                                      <a:rPr lang="en-IN" sz="1800" b="0" i="1" smtClean="0">
                                        <a:solidFill>
                                          <a:srgbClr val="FF0000"/>
                                        </a:solidFill>
                                        <a:latin typeface="Cambria Math" panose="02040503050406030204" pitchFamily="18" charset="0"/>
                                      </a:rPr>
                                    </m:ctrlPr>
                                  </m:fPr>
                                  <m:num>
                                    <m:sSub>
                                      <m:sSubPr>
                                        <m:ctrlPr>
                                          <a:rPr lang="en-IN" sz="1800" b="0" i="1" smtClean="0">
                                            <a:solidFill>
                                              <a:srgbClr val="FF0000"/>
                                            </a:solidFill>
                                            <a:latin typeface="Cambria Math" panose="02040503050406030204" pitchFamily="18" charset="0"/>
                                          </a:rPr>
                                        </m:ctrlPr>
                                      </m:sSubPr>
                                      <m:e>
                                        <m:r>
                                          <a:rPr lang="en-IN" sz="1800" b="0" i="1" smtClean="0">
                                            <a:solidFill>
                                              <a:srgbClr val="FF0000"/>
                                            </a:solidFill>
                                            <a:latin typeface="Cambria Math"/>
                                          </a:rPr>
                                          <m:t>𝛽</m:t>
                                        </m:r>
                                      </m:e>
                                      <m:sub>
                                        <m:r>
                                          <a:rPr lang="en-IN" sz="1800" b="0" i="1" smtClean="0">
                                            <a:solidFill>
                                              <a:srgbClr val="FF0000"/>
                                            </a:solidFill>
                                            <a:latin typeface="Cambria Math"/>
                                          </a:rPr>
                                          <m:t>𝑒</m:t>
                                        </m:r>
                                      </m:sub>
                                    </m:sSub>
                                    <m:sSub>
                                      <m:sSubPr>
                                        <m:ctrlPr>
                                          <a:rPr lang="en-IN" sz="1800" b="0" i="1" smtClean="0">
                                            <a:solidFill>
                                              <a:srgbClr val="FF0000"/>
                                            </a:solidFill>
                                            <a:latin typeface="Cambria Math" panose="02040503050406030204" pitchFamily="18" charset="0"/>
                                          </a:rPr>
                                        </m:ctrlPr>
                                      </m:sSubPr>
                                      <m:e>
                                        <m:r>
                                          <a:rPr lang="en-IN" sz="1800" b="0" i="1" smtClean="0">
                                            <a:solidFill>
                                              <a:srgbClr val="FF0000"/>
                                            </a:solidFill>
                                            <a:latin typeface="Cambria Math"/>
                                          </a:rPr>
                                          <m:t>𝑚</m:t>
                                        </m:r>
                                      </m:e>
                                      <m:sub>
                                        <m:r>
                                          <a:rPr lang="en-IN" sz="1800" b="0" i="1" smtClean="0">
                                            <a:solidFill>
                                              <a:srgbClr val="FF0000"/>
                                            </a:solidFill>
                                            <a:latin typeface="Cambria Math"/>
                                          </a:rPr>
                                          <m:t>𝑒</m:t>
                                        </m:r>
                                      </m:sub>
                                    </m:sSub>
                                  </m:num>
                                  <m:den>
                                    <m:sSub>
                                      <m:sSubPr>
                                        <m:ctrlPr>
                                          <a:rPr lang="en-IN" sz="1800" b="0" i="1" smtClean="0">
                                            <a:solidFill>
                                              <a:srgbClr val="FF0000"/>
                                            </a:solidFill>
                                            <a:latin typeface="Cambria Math" panose="02040503050406030204" pitchFamily="18" charset="0"/>
                                          </a:rPr>
                                        </m:ctrlPr>
                                      </m:sSubPr>
                                      <m:e>
                                        <m:r>
                                          <a:rPr lang="en-IN" sz="1800" b="0" i="1" smtClean="0">
                                            <a:solidFill>
                                              <a:srgbClr val="FF0000"/>
                                            </a:solidFill>
                                            <a:latin typeface="Cambria Math"/>
                                          </a:rPr>
                                          <m:t>𝑚</m:t>
                                        </m:r>
                                      </m:e>
                                      <m:sub>
                                        <m:r>
                                          <a:rPr lang="en-IN" sz="1800" b="0" i="1" smtClean="0">
                                            <a:solidFill>
                                              <a:srgbClr val="FF0000"/>
                                            </a:solidFill>
                                            <a:latin typeface="Cambria Math"/>
                                          </a:rPr>
                                          <m:t>𝑖</m:t>
                                        </m:r>
                                      </m:sub>
                                    </m:sSub>
                                  </m:den>
                                </m:f>
                                <m:sSub>
                                  <m:sSubPr>
                                    <m:ctrlPr>
                                      <a:rPr lang="en-IN" sz="1800" b="0" i="1" smtClean="0">
                                        <a:solidFill>
                                          <a:srgbClr val="FF0000"/>
                                        </a:solidFill>
                                        <a:latin typeface="Cambria Math" panose="02040503050406030204" pitchFamily="18" charset="0"/>
                                      </a:rPr>
                                    </m:ctrlPr>
                                  </m:sSubPr>
                                  <m:e>
                                    <m:r>
                                      <a:rPr lang="en-IN" sz="1800" b="0" i="1" smtClean="0">
                                        <a:solidFill>
                                          <a:srgbClr val="FF0000"/>
                                        </a:solidFill>
                                        <a:latin typeface="Cambria Math"/>
                                      </a:rPr>
                                      <m:t>𝑛</m:t>
                                    </m:r>
                                  </m:e>
                                  <m:sub>
                                    <m:r>
                                      <a:rPr lang="en-IN" sz="1800" b="0" i="1" smtClean="0">
                                        <a:solidFill>
                                          <a:srgbClr val="FF0000"/>
                                        </a:solidFill>
                                        <a:latin typeface="Cambria Math"/>
                                      </a:rPr>
                                      <m:t>𝑜</m:t>
                                    </m:r>
                                  </m:sub>
                                </m:sSub>
                                <m:sSub>
                                  <m:sSubPr>
                                    <m:ctrlPr>
                                      <a:rPr lang="en-IN" sz="1800" b="0" i="1" smtClean="0">
                                        <a:solidFill>
                                          <a:srgbClr val="FF0000"/>
                                        </a:solidFill>
                                        <a:latin typeface="Cambria Math" panose="02040503050406030204" pitchFamily="18" charset="0"/>
                                      </a:rPr>
                                    </m:ctrlPr>
                                  </m:sSubPr>
                                  <m:e>
                                    <m:r>
                                      <a:rPr lang="en-IN" sz="1800" b="0" i="1" smtClean="0">
                                        <a:solidFill>
                                          <a:srgbClr val="FF0000"/>
                                        </a:solidFill>
                                        <a:latin typeface="Cambria Math"/>
                                      </a:rPr>
                                      <m:t>𝑐</m:t>
                                    </m:r>
                                  </m:e>
                                  <m:sub>
                                    <m:r>
                                      <a:rPr lang="en-IN" sz="1800" b="0" i="1" smtClean="0">
                                        <a:solidFill>
                                          <a:srgbClr val="FF0000"/>
                                        </a:solidFill>
                                        <a:latin typeface="Cambria Math"/>
                                      </a:rPr>
                                      <m:t>𝑒</m:t>
                                    </m:r>
                                  </m:sub>
                                </m:sSub>
                                <m:nary>
                                  <m:naryPr>
                                    <m:chr m:val="∑"/>
                                    <m:supHide m:val="on"/>
                                    <m:ctrlPr>
                                      <a:rPr lang="en-IN" sz="1800" b="0" i="1" smtClean="0">
                                        <a:solidFill>
                                          <a:srgbClr val="FF0000"/>
                                        </a:solidFill>
                                        <a:latin typeface="Cambria Math" panose="02040503050406030204" pitchFamily="18" charset="0"/>
                                      </a:rPr>
                                    </m:ctrlPr>
                                  </m:naryPr>
                                  <m:sub>
                                    <m:acc>
                                      <m:accPr>
                                        <m:chr m:val="⃗"/>
                                        <m:ctrlPr>
                                          <a:rPr lang="en-IN" sz="1800" b="0" i="1" smtClean="0">
                                            <a:solidFill>
                                              <a:srgbClr val="FF0000"/>
                                            </a:solidFill>
                                            <a:latin typeface="Cambria Math" panose="02040503050406030204" pitchFamily="18" charset="0"/>
                                          </a:rPr>
                                        </m:ctrlPr>
                                      </m:accPr>
                                      <m:e>
                                        <m:r>
                                          <a:rPr lang="en-IN" sz="1800" b="0" i="1" smtClean="0">
                                            <a:solidFill>
                                              <a:srgbClr val="FF0000"/>
                                            </a:solidFill>
                                            <a:latin typeface="Cambria Math"/>
                                          </a:rPr>
                                          <m:t>𝑘</m:t>
                                        </m:r>
                                      </m:e>
                                    </m:acc>
                                  </m:sub>
                                  <m:sup/>
                                  <m:e>
                                    <m:f>
                                      <m:fPr>
                                        <m:ctrlPr>
                                          <a:rPr lang="en-IN" sz="1800" b="0" i="1" smtClean="0">
                                            <a:solidFill>
                                              <a:srgbClr val="FF0000"/>
                                            </a:solidFill>
                                            <a:latin typeface="Cambria Math" panose="02040503050406030204" pitchFamily="18" charset="0"/>
                                          </a:rPr>
                                        </m:ctrlPr>
                                      </m:fPr>
                                      <m:num>
                                        <m:sSub>
                                          <m:sSubPr>
                                            <m:ctrlPr>
                                              <a:rPr lang="en-IN" sz="1800" b="0" i="1" smtClean="0">
                                                <a:solidFill>
                                                  <a:srgbClr val="FF0000"/>
                                                </a:solidFill>
                                                <a:latin typeface="Cambria Math" panose="02040503050406030204" pitchFamily="18" charset="0"/>
                                              </a:rPr>
                                            </m:ctrlPr>
                                          </m:sSubPr>
                                          <m:e>
                                            <m:r>
                                              <a:rPr lang="en-IN" sz="1800" b="0" i="1" smtClean="0">
                                                <a:solidFill>
                                                  <a:srgbClr val="FF0000"/>
                                                </a:solidFill>
                                                <a:latin typeface="Cambria Math"/>
                                              </a:rPr>
                                              <m:t>𝑘</m:t>
                                            </m:r>
                                          </m:e>
                                          <m:sub>
                                            <m:r>
                                              <a:rPr lang="en-IN" sz="1800" b="0" i="1" smtClean="0">
                                                <a:solidFill>
                                                  <a:srgbClr val="FF0000"/>
                                                </a:solidFill>
                                                <a:latin typeface="Cambria Math"/>
                                              </a:rPr>
                                              <m:t>∥</m:t>
                                            </m:r>
                                          </m:sub>
                                        </m:sSub>
                                        <m:sSub>
                                          <m:sSubPr>
                                            <m:ctrlPr>
                                              <a:rPr lang="en-IN" sz="1800" b="0" i="1" smtClean="0">
                                                <a:solidFill>
                                                  <a:srgbClr val="FF0000"/>
                                                </a:solidFill>
                                                <a:latin typeface="Cambria Math" panose="02040503050406030204" pitchFamily="18" charset="0"/>
                                              </a:rPr>
                                            </m:ctrlPr>
                                          </m:sSubPr>
                                          <m:e>
                                            <m:r>
                                              <a:rPr lang="en-IN" sz="1800" b="0" i="1" smtClean="0">
                                                <a:solidFill>
                                                  <a:srgbClr val="FF0000"/>
                                                </a:solidFill>
                                                <a:latin typeface="Cambria Math"/>
                                              </a:rPr>
                                              <m:t>𝑐</m:t>
                                            </m:r>
                                          </m:e>
                                          <m:sub>
                                            <m:r>
                                              <a:rPr lang="en-IN" sz="1800" b="0" i="1" smtClean="0">
                                                <a:solidFill>
                                                  <a:srgbClr val="FF0000"/>
                                                </a:solidFill>
                                                <a:latin typeface="Cambria Math"/>
                                              </a:rPr>
                                              <m:t>𝑒</m:t>
                                            </m:r>
                                          </m:sub>
                                        </m:sSub>
                                        <m:sSub>
                                          <m:sSubPr>
                                            <m:ctrlPr>
                                              <a:rPr lang="en-IN" sz="1800" b="0" i="1" smtClean="0">
                                                <a:solidFill>
                                                  <a:srgbClr val="FF0000"/>
                                                </a:solidFill>
                                                <a:latin typeface="Cambria Math" panose="02040503050406030204" pitchFamily="18" charset="0"/>
                                              </a:rPr>
                                            </m:ctrlPr>
                                          </m:sSubPr>
                                          <m:e>
                                            <m:r>
                                              <a:rPr lang="en-IN" sz="1800" b="0" i="1" smtClean="0">
                                                <a:solidFill>
                                                  <a:srgbClr val="FF0000"/>
                                                </a:solidFill>
                                                <a:latin typeface="Cambria Math"/>
                                              </a:rPr>
                                              <m:t>𝑘</m:t>
                                            </m:r>
                                          </m:e>
                                          <m:sub>
                                            <m:r>
                                              <a:rPr lang="en-IN" sz="1800" b="0" i="1" smtClean="0">
                                                <a:solidFill>
                                                  <a:srgbClr val="FF0000"/>
                                                </a:solidFill>
                                                <a:latin typeface="Cambria Math"/>
                                              </a:rPr>
                                              <m:t>𝑦</m:t>
                                            </m:r>
                                          </m:sub>
                                        </m:sSub>
                                        <m:sSub>
                                          <m:sSubPr>
                                            <m:ctrlPr>
                                              <a:rPr lang="en-IN" sz="1800" b="0" i="1" smtClean="0">
                                                <a:solidFill>
                                                  <a:srgbClr val="FF0000"/>
                                                </a:solidFill>
                                                <a:latin typeface="Cambria Math" panose="02040503050406030204" pitchFamily="18" charset="0"/>
                                              </a:rPr>
                                            </m:ctrlPr>
                                          </m:sSubPr>
                                          <m:e>
                                            <m:r>
                                              <a:rPr lang="en-IN" sz="1800" b="0" i="1" smtClean="0">
                                                <a:solidFill>
                                                  <a:srgbClr val="FF0000"/>
                                                </a:solidFill>
                                                <a:latin typeface="Cambria Math"/>
                                              </a:rPr>
                                              <m:t>𝜌</m:t>
                                            </m:r>
                                          </m:e>
                                          <m:sub>
                                            <m:r>
                                              <a:rPr lang="en-IN" sz="1800" b="0" i="1" smtClean="0">
                                                <a:solidFill>
                                                  <a:srgbClr val="FF0000"/>
                                                </a:solidFill>
                                                <a:latin typeface="Cambria Math"/>
                                              </a:rPr>
                                              <m:t>𝑒</m:t>
                                            </m:r>
                                          </m:sub>
                                        </m:sSub>
                                      </m:num>
                                      <m:den>
                                        <m:sSup>
                                          <m:sSupPr>
                                            <m:ctrlPr>
                                              <a:rPr lang="en-IN" sz="1800" b="0" i="1" smtClean="0">
                                                <a:solidFill>
                                                  <a:srgbClr val="FF0000"/>
                                                </a:solidFill>
                                                <a:latin typeface="Cambria Math" panose="02040503050406030204" pitchFamily="18" charset="0"/>
                                              </a:rPr>
                                            </m:ctrlPr>
                                          </m:sSupPr>
                                          <m:e>
                                            <m:d>
                                              <m:dPr>
                                                <m:begChr m:val="|"/>
                                                <m:endChr m:val="|"/>
                                                <m:ctrlPr>
                                                  <a:rPr lang="en-IN" sz="1800" b="0" i="1" smtClean="0">
                                                    <a:solidFill>
                                                      <a:srgbClr val="FF0000"/>
                                                    </a:solidFill>
                                                    <a:latin typeface="Cambria Math" panose="02040503050406030204" pitchFamily="18" charset="0"/>
                                                  </a:rPr>
                                                </m:ctrlPr>
                                              </m:dPr>
                                              <m:e>
                                                <m:r>
                                                  <a:rPr lang="en-IN" sz="1800" b="0" i="1" smtClean="0">
                                                    <a:solidFill>
                                                      <a:srgbClr val="FF0000"/>
                                                    </a:solidFill>
                                                    <a:latin typeface="Cambria Math"/>
                                                  </a:rPr>
                                                  <m:t>𝜔</m:t>
                                                </m:r>
                                              </m:e>
                                            </m:d>
                                          </m:e>
                                          <m:sup>
                                            <m:r>
                                              <a:rPr lang="en-IN" sz="1800" b="0" i="1" smtClean="0">
                                                <a:solidFill>
                                                  <a:srgbClr val="FF0000"/>
                                                </a:solidFill>
                                                <a:latin typeface="Cambria Math"/>
                                              </a:rPr>
                                              <m:t>2</m:t>
                                            </m:r>
                                          </m:sup>
                                        </m:sSup>
                                      </m:den>
                                    </m:f>
                                    <m:sSub>
                                      <m:sSubPr>
                                        <m:ctrlPr>
                                          <a:rPr lang="en-IN" sz="1800" b="0" i="1" smtClean="0">
                                            <a:solidFill>
                                              <a:srgbClr val="FF0000"/>
                                            </a:solidFill>
                                            <a:latin typeface="Cambria Math" panose="02040503050406030204" pitchFamily="18" charset="0"/>
                                          </a:rPr>
                                        </m:ctrlPr>
                                      </m:sSubPr>
                                      <m:e>
                                        <m:r>
                                          <a:rPr lang="en-IN" sz="1800" b="0" i="1" smtClean="0">
                                            <a:solidFill>
                                              <a:srgbClr val="FF0000"/>
                                            </a:solidFill>
                                            <a:latin typeface="Cambria Math"/>
                                          </a:rPr>
                                          <m:t>𝛿</m:t>
                                        </m:r>
                                      </m:e>
                                      <m:sub>
                                        <m:r>
                                          <a:rPr lang="en-IN" sz="1800" b="0" i="1" smtClean="0">
                                            <a:solidFill>
                                              <a:srgbClr val="FF0000"/>
                                            </a:solidFill>
                                            <a:latin typeface="Cambria Math"/>
                                          </a:rPr>
                                          <m:t>𝑘</m:t>
                                        </m:r>
                                      </m:sub>
                                    </m:sSub>
                                    <m:d>
                                      <m:dPr>
                                        <m:begChr m:val="["/>
                                        <m:endChr m:val="]"/>
                                        <m:ctrlPr>
                                          <a:rPr lang="en-IN" sz="1800" b="0" i="1" smtClean="0">
                                            <a:solidFill>
                                              <a:srgbClr val="FF0000"/>
                                            </a:solidFill>
                                            <a:latin typeface="Cambria Math" panose="02040503050406030204" pitchFamily="18" charset="0"/>
                                          </a:rPr>
                                        </m:ctrlPr>
                                      </m:dPr>
                                      <m:e>
                                        <m:r>
                                          <a:rPr lang="en-IN" sz="1800" b="0" i="1" smtClean="0">
                                            <a:solidFill>
                                              <a:srgbClr val="FF0000"/>
                                            </a:solidFill>
                                            <a:latin typeface="Cambria Math"/>
                                          </a:rPr>
                                          <m:t>𝛾</m:t>
                                        </m:r>
                                        <m:r>
                                          <a:rPr lang="en-IN" sz="1800" b="0" i="1" smtClean="0">
                                            <a:solidFill>
                                              <a:srgbClr val="FF0000"/>
                                            </a:solidFill>
                                            <a:latin typeface="Cambria Math"/>
                                          </a:rPr>
                                          <m:t>𝐼𝑚</m:t>
                                        </m:r>
                                        <m:d>
                                          <m:dPr>
                                            <m:ctrlPr>
                                              <a:rPr lang="en-IN" sz="1800" b="0" i="1" smtClean="0">
                                                <a:solidFill>
                                                  <a:srgbClr val="FF0000"/>
                                                </a:solidFill>
                                                <a:latin typeface="Cambria Math" panose="02040503050406030204" pitchFamily="18" charset="0"/>
                                              </a:rPr>
                                            </m:ctrlPr>
                                          </m:dPr>
                                          <m:e>
                                            <m:sSub>
                                              <m:sSubPr>
                                                <m:ctrlPr>
                                                  <a:rPr lang="en-IN" sz="1800" b="0" i="1" smtClean="0">
                                                    <a:solidFill>
                                                      <a:srgbClr val="FF0000"/>
                                                    </a:solidFill>
                                                    <a:latin typeface="Cambria Math" panose="02040503050406030204" pitchFamily="18" charset="0"/>
                                                  </a:rPr>
                                                </m:ctrlPr>
                                              </m:sSubPr>
                                              <m:e>
                                                <m:r>
                                                  <a:rPr lang="en-IN" sz="1800" b="0" i="1" smtClean="0">
                                                    <a:solidFill>
                                                      <a:srgbClr val="FF0000"/>
                                                    </a:solidFill>
                                                    <a:latin typeface="Cambria Math"/>
                                                  </a:rPr>
                                                  <m:t>𝑅</m:t>
                                                </m:r>
                                              </m:e>
                                              <m:sub>
                                                <m:r>
                                                  <a:rPr lang="en-IN" sz="1800" b="0" i="1" smtClean="0">
                                                    <a:solidFill>
                                                      <a:srgbClr val="FF0000"/>
                                                    </a:solidFill>
                                                    <a:latin typeface="Cambria Math"/>
                                                  </a:rPr>
                                                  <m:t>𝐴</m:t>
                                                </m:r>
                                              </m:sub>
                                            </m:sSub>
                                          </m:e>
                                        </m:d>
                                        <m:r>
                                          <a:rPr lang="en-IN" sz="1800" b="0" i="1" smtClean="0">
                                            <a:solidFill>
                                              <a:srgbClr val="FF0000"/>
                                            </a:solidFill>
                                            <a:latin typeface="Cambria Math"/>
                                          </a:rPr>
                                          <m:t>+</m:t>
                                        </m:r>
                                        <m:sSub>
                                          <m:sSubPr>
                                            <m:ctrlPr>
                                              <a:rPr lang="en-IN" sz="1800" b="0" i="1" smtClean="0">
                                                <a:solidFill>
                                                  <a:srgbClr val="FF0000"/>
                                                </a:solidFill>
                                                <a:latin typeface="Cambria Math" panose="02040503050406030204" pitchFamily="18" charset="0"/>
                                              </a:rPr>
                                            </m:ctrlPr>
                                          </m:sSubPr>
                                          <m:e>
                                            <m:r>
                                              <a:rPr lang="en-IN" sz="1800" b="0" i="1" smtClean="0">
                                                <a:solidFill>
                                                  <a:srgbClr val="FF0000"/>
                                                </a:solidFill>
                                                <a:latin typeface="Cambria Math"/>
                                              </a:rPr>
                                              <m:t>𝜔</m:t>
                                            </m:r>
                                          </m:e>
                                          <m:sub>
                                            <m:r>
                                              <a:rPr lang="en-IN" sz="1800" b="0" i="1" smtClean="0">
                                                <a:solidFill>
                                                  <a:srgbClr val="FF0000"/>
                                                </a:solidFill>
                                                <a:latin typeface="Cambria Math"/>
                                              </a:rPr>
                                              <m:t>𝑟</m:t>
                                            </m:r>
                                          </m:sub>
                                        </m:sSub>
                                        <m:r>
                                          <a:rPr lang="en-IN" sz="1800" b="0" i="1" smtClean="0">
                                            <a:solidFill>
                                              <a:srgbClr val="FF0000"/>
                                            </a:solidFill>
                                            <a:latin typeface="Cambria Math"/>
                                          </a:rPr>
                                          <m:t>𝑅𝑒𝑎𝑙</m:t>
                                        </m:r>
                                        <m:d>
                                          <m:dPr>
                                            <m:ctrlPr>
                                              <a:rPr lang="en-IN" sz="1800" b="0" i="1" smtClean="0">
                                                <a:solidFill>
                                                  <a:srgbClr val="FF0000"/>
                                                </a:solidFill>
                                                <a:latin typeface="Cambria Math" panose="02040503050406030204" pitchFamily="18" charset="0"/>
                                              </a:rPr>
                                            </m:ctrlPr>
                                          </m:dPr>
                                          <m:e>
                                            <m:sSub>
                                              <m:sSubPr>
                                                <m:ctrlPr>
                                                  <a:rPr lang="en-IN" sz="1800" b="0" i="1" smtClean="0">
                                                    <a:solidFill>
                                                      <a:srgbClr val="FF0000"/>
                                                    </a:solidFill>
                                                    <a:latin typeface="Cambria Math" panose="02040503050406030204" pitchFamily="18" charset="0"/>
                                                  </a:rPr>
                                                </m:ctrlPr>
                                              </m:sSubPr>
                                              <m:e>
                                                <m:r>
                                                  <a:rPr lang="en-IN" sz="1800" b="0" i="1" smtClean="0">
                                                    <a:solidFill>
                                                      <a:srgbClr val="FF0000"/>
                                                    </a:solidFill>
                                                    <a:latin typeface="Cambria Math"/>
                                                  </a:rPr>
                                                  <m:t>𝑅</m:t>
                                                </m:r>
                                              </m:e>
                                              <m:sub>
                                                <m:r>
                                                  <a:rPr lang="en-IN" sz="1800" b="0" i="1" smtClean="0">
                                                    <a:solidFill>
                                                      <a:srgbClr val="FF0000"/>
                                                    </a:solidFill>
                                                    <a:latin typeface="Cambria Math"/>
                                                  </a:rPr>
                                                  <m:t>𝐴</m:t>
                                                </m:r>
                                              </m:sub>
                                            </m:sSub>
                                          </m:e>
                                        </m:d>
                                      </m:e>
                                    </m:d>
                                    <m:sSup>
                                      <m:sSupPr>
                                        <m:ctrlPr>
                                          <a:rPr lang="en-IN" sz="1800" b="0" i="1" smtClean="0">
                                            <a:solidFill>
                                              <a:srgbClr val="FF0000"/>
                                            </a:solidFill>
                                            <a:latin typeface="Cambria Math" panose="02040503050406030204" pitchFamily="18" charset="0"/>
                                          </a:rPr>
                                        </m:ctrlPr>
                                      </m:sSupPr>
                                      <m:e>
                                        <m:d>
                                          <m:dPr>
                                            <m:begChr m:val="|"/>
                                            <m:endChr m:val="|"/>
                                            <m:ctrlPr>
                                              <a:rPr lang="en-IN" sz="1800" b="0" i="1" smtClean="0">
                                                <a:solidFill>
                                                  <a:srgbClr val="FF0000"/>
                                                </a:solidFill>
                                                <a:latin typeface="Cambria Math" panose="02040503050406030204" pitchFamily="18" charset="0"/>
                                              </a:rPr>
                                            </m:ctrlPr>
                                          </m:dPr>
                                          <m:e>
                                            <m:f>
                                              <m:fPr>
                                                <m:ctrlPr>
                                                  <a:rPr lang="en-IN" sz="1800" b="0" i="1" smtClean="0">
                                                    <a:solidFill>
                                                      <a:srgbClr val="FF0000"/>
                                                    </a:solidFill>
                                                    <a:latin typeface="Cambria Math" panose="02040503050406030204" pitchFamily="18" charset="0"/>
                                                  </a:rPr>
                                                </m:ctrlPr>
                                              </m:fPr>
                                              <m:num>
                                                <m:r>
                                                  <a:rPr lang="en-IN" sz="1800" b="0" i="1" smtClean="0">
                                                    <a:solidFill>
                                                      <a:srgbClr val="FF0000"/>
                                                    </a:solidFill>
                                                    <a:latin typeface="Cambria Math"/>
                                                  </a:rPr>
                                                  <m:t>𝑒</m:t>
                                                </m:r>
                                                <m:r>
                                                  <a:rPr lang="en-IN" sz="1800" b="0" i="1" smtClean="0">
                                                    <a:solidFill>
                                                      <a:srgbClr val="FF0000"/>
                                                    </a:solidFill>
                                                    <a:latin typeface="Cambria Math"/>
                                                  </a:rPr>
                                                  <m:t>𝛿</m:t>
                                                </m:r>
                                                <m:sSub>
                                                  <m:sSubPr>
                                                    <m:ctrlPr>
                                                      <a:rPr lang="en-IN" sz="1800" b="0" i="1" smtClean="0">
                                                        <a:solidFill>
                                                          <a:srgbClr val="FF0000"/>
                                                        </a:solidFill>
                                                        <a:latin typeface="Cambria Math" panose="02040503050406030204" pitchFamily="18" charset="0"/>
                                                      </a:rPr>
                                                    </m:ctrlPr>
                                                  </m:sSubPr>
                                                  <m:e>
                                                    <m:r>
                                                      <a:rPr lang="en-IN" sz="1800" b="0" i="1" smtClean="0">
                                                        <a:solidFill>
                                                          <a:srgbClr val="FF0000"/>
                                                        </a:solidFill>
                                                        <a:latin typeface="Cambria Math"/>
                                                      </a:rPr>
                                                      <m:t>𝜙</m:t>
                                                    </m:r>
                                                  </m:e>
                                                  <m:sub>
                                                    <m:r>
                                                      <a:rPr lang="en-IN" sz="1800" b="0" i="1" smtClean="0">
                                                        <a:solidFill>
                                                          <a:srgbClr val="FF0000"/>
                                                        </a:solidFill>
                                                        <a:latin typeface="Cambria Math"/>
                                                      </a:rPr>
                                                      <m:t>𝑘</m:t>
                                                    </m:r>
                                                  </m:sub>
                                                </m:sSub>
                                              </m:num>
                                              <m:den>
                                                <m:sSub>
                                                  <m:sSubPr>
                                                    <m:ctrlPr>
                                                      <a:rPr lang="en-IN" sz="1800" b="0" i="1" smtClean="0">
                                                        <a:solidFill>
                                                          <a:srgbClr val="FF0000"/>
                                                        </a:solidFill>
                                                        <a:latin typeface="Cambria Math" panose="02040503050406030204" pitchFamily="18" charset="0"/>
                                                      </a:rPr>
                                                    </m:ctrlPr>
                                                  </m:sSubPr>
                                                  <m:e>
                                                    <m:r>
                                                      <a:rPr lang="en-IN" sz="1800" b="0" i="1" smtClean="0">
                                                        <a:solidFill>
                                                          <a:srgbClr val="FF0000"/>
                                                        </a:solidFill>
                                                        <a:latin typeface="Cambria Math"/>
                                                      </a:rPr>
                                                      <m:t>𝑇</m:t>
                                                    </m:r>
                                                  </m:e>
                                                  <m:sub>
                                                    <m:r>
                                                      <a:rPr lang="en-IN" sz="1800" b="0" i="1" smtClean="0">
                                                        <a:solidFill>
                                                          <a:srgbClr val="FF0000"/>
                                                        </a:solidFill>
                                                        <a:latin typeface="Cambria Math"/>
                                                      </a:rPr>
                                                      <m:t>𝑒𝑜</m:t>
                                                    </m:r>
                                                  </m:sub>
                                                </m:sSub>
                                              </m:den>
                                            </m:f>
                                          </m:e>
                                        </m:d>
                                      </m:e>
                                      <m:sup>
                                        <m:r>
                                          <a:rPr lang="en-IN" sz="1800" b="0" i="1" smtClean="0">
                                            <a:solidFill>
                                              <a:srgbClr val="FF0000"/>
                                            </a:solidFill>
                                            <a:latin typeface="Cambria Math"/>
                                          </a:rPr>
                                          <m:t>2</m:t>
                                        </m:r>
                                      </m:sup>
                                    </m:sSup>
                                    <m:r>
                                      <a:rPr lang="en-IN" sz="1800" b="0" i="1" smtClean="0">
                                        <a:solidFill>
                                          <a:srgbClr val="FF0000"/>
                                        </a:solidFill>
                                        <a:latin typeface="Cambria Math"/>
                                      </a:rPr>
                                      <m:t> </m:t>
                                    </m:r>
                                  </m:e>
                                </m:nary>
                              </m:oMath>
                            </m:oMathPara>
                          </a14:m>
                          <a:endParaRPr lang="en-IN" sz="1800" dirty="0">
                            <a:solidFill>
                              <a:srgbClr val="FF0000"/>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IN" sz="1400" dirty="0">
                            <a:solidFill>
                              <a:srgbClr val="FF0000"/>
                            </a:solidFill>
                          </a:endParaRPr>
                        </a:p>
                      </a:txBody>
                      <a:tcPr anchor="ctr">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bl>
              </a:graphicData>
            </a:graphic>
          </p:graphicFrame>
        </mc:Choice>
        <mc:Fallback xmlns="">
          <p:graphicFrame>
            <p:nvGraphicFramePr>
              <p:cNvPr id="9" name="Table 8"/>
              <p:cNvGraphicFramePr>
                <a:graphicFrameLocks noGrp="1"/>
              </p:cNvGraphicFramePr>
              <p:nvPr>
                <p:extLst>
                  <p:ext uri="{D42A27DB-BD31-4B8C-83A1-F6EECF244321}">
                    <p14:modId xmlns:p14="http://schemas.microsoft.com/office/powerpoint/2010/main" val="3555026118"/>
                  </p:ext>
                </p:extLst>
              </p:nvPr>
            </p:nvGraphicFramePr>
            <p:xfrm>
              <a:off x="533401" y="990600"/>
              <a:ext cx="8077199" cy="865378"/>
            </p:xfrm>
            <a:graphic>
              <a:graphicData uri="http://schemas.openxmlformats.org/drawingml/2006/table">
                <a:tbl>
                  <a:tblPr firstRow="1" bandRow="1">
                    <a:tableStyleId>{5C22544A-7EE6-4342-B048-85BDC9FD1C3A}</a:tableStyleId>
                  </a:tblPr>
                  <a:tblGrid>
                    <a:gridCol w="293842">
                      <a:extLst>
                        <a:ext uri="{9D8B030D-6E8A-4147-A177-3AD203B41FA5}">
                          <a16:colId xmlns:a16="http://schemas.microsoft.com/office/drawing/2014/main" val="20000"/>
                        </a:ext>
                      </a:extLst>
                    </a:gridCol>
                    <a:gridCol w="6952898">
                      <a:extLst>
                        <a:ext uri="{9D8B030D-6E8A-4147-A177-3AD203B41FA5}">
                          <a16:colId xmlns:a16="http://schemas.microsoft.com/office/drawing/2014/main" val="20001"/>
                        </a:ext>
                      </a:extLst>
                    </a:gridCol>
                    <a:gridCol w="830459">
                      <a:extLst>
                        <a:ext uri="{9D8B030D-6E8A-4147-A177-3AD203B41FA5}">
                          <a16:colId xmlns:a16="http://schemas.microsoft.com/office/drawing/2014/main" val="20002"/>
                        </a:ext>
                      </a:extLst>
                    </a:gridCol>
                  </a:tblGrid>
                  <a:tr h="865378">
                    <a:tc>
                      <a:txBody>
                        <a:bodyPr/>
                        <a:lstStyle/>
                        <a:p>
                          <a:endParaRPr lang="en-IN" sz="1400" dirty="0">
                            <a:solidFill>
                              <a:srgbClr val="FF0000"/>
                            </a:solidFill>
                          </a:endParaRPr>
                        </a:p>
                      </a:txBody>
                      <a:tcPr>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4378" t="-1399" r="-12347" b="-3497"/>
                          </a:stretch>
                        </a:blipFill>
                      </a:tcPr>
                    </a:tc>
                    <a:tc>
                      <a:txBody>
                        <a:bodyPr/>
                        <a:lstStyle/>
                        <a:p>
                          <a:endParaRPr lang="en-IN" sz="1400" dirty="0">
                            <a:solidFill>
                              <a:srgbClr val="FF0000"/>
                            </a:solidFill>
                          </a:endParaRPr>
                        </a:p>
                      </a:txBody>
                      <a:tcPr anchor="ctr">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bl>
              </a:graphicData>
            </a:graphic>
          </p:graphicFrame>
        </mc:Fallback>
      </mc:AlternateContent>
      <p:sp>
        <p:nvSpPr>
          <p:cNvPr id="13" name="Slide Number Placeholder 12">
            <a:extLst>
              <a:ext uri="{FF2B5EF4-FFF2-40B4-BE49-F238E27FC236}">
                <a16:creationId xmlns:a16="http://schemas.microsoft.com/office/drawing/2014/main" id="{86B1144D-ED17-430B-B219-77CBE46D659E}"/>
              </a:ext>
            </a:extLst>
          </p:cNvPr>
          <p:cNvSpPr>
            <a:spLocks noGrp="1"/>
          </p:cNvSpPr>
          <p:nvPr>
            <p:ph type="sldNum" sz="quarter" idx="12"/>
          </p:nvPr>
        </p:nvSpPr>
        <p:spPr/>
        <p:txBody>
          <a:bodyPr/>
          <a:lstStyle/>
          <a:p>
            <a:fld id="{B6F15528-21DE-4FAA-801E-634DDDAF4B2B}" type="slidenum">
              <a:rPr lang="en-US" smtClean="0"/>
              <a:pPr/>
              <a:t>40</a:t>
            </a:fld>
            <a:endParaRPr lang="en-US"/>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02D9EECA-9EE4-4AFB-AF43-C3A45298BB50}"/>
                  </a:ext>
                </a:extLst>
              </p:cNvPr>
              <p:cNvSpPr txBox="1"/>
              <p:nvPr/>
            </p:nvSpPr>
            <p:spPr>
              <a:xfrm>
                <a:off x="1287690" y="6210000"/>
                <a:ext cx="7094310" cy="648000"/>
              </a:xfrm>
              <a:prstGeom prst="rect">
                <a:avLst/>
              </a:prstGeom>
              <a:solidFill>
                <a:srgbClr val="E0F4AE"/>
              </a:solidFill>
            </p:spPr>
            <p:txBody>
              <a:bodyPr wrap="square" rtlCol="0">
                <a:noAutofit/>
              </a:bodyPr>
              <a:lstStyle/>
              <a:p>
                <a14:m>
                  <m:oMath xmlns:m="http://schemas.openxmlformats.org/officeDocument/2006/math">
                    <m:sSubSup>
                      <m:sSubSupPr>
                        <m:ctrlPr>
                          <a:rPr lang="en-IN" b="1" i="1">
                            <a:latin typeface="Cambria Math" panose="02040503050406030204" pitchFamily="18" charset="0"/>
                          </a:rPr>
                        </m:ctrlPr>
                      </m:sSubSupPr>
                      <m:e>
                        <m:r>
                          <a:rPr lang="en-IN" b="1" i="0">
                            <a:latin typeface="Cambria Math" panose="02040503050406030204" pitchFamily="18" charset="0"/>
                          </a:rPr>
                          <m:t>𝚪</m:t>
                        </m:r>
                      </m:e>
                      <m:sub>
                        <m:r>
                          <a:rPr lang="en-IN" b="1" i="0">
                            <a:latin typeface="Cambria Math" panose="02040503050406030204" pitchFamily="18" charset="0"/>
                          </a:rPr>
                          <m:t>𝐞𝐦</m:t>
                        </m:r>
                      </m:sub>
                      <m:sup>
                        <m:r>
                          <a:rPr lang="en-IN" b="1" i="0">
                            <a:latin typeface="Cambria Math" panose="02040503050406030204" pitchFamily="18" charset="0"/>
                          </a:rPr>
                          <m:t>𝐞</m:t>
                        </m:r>
                      </m:sup>
                    </m:sSubSup>
                    <m:r>
                      <a:rPr lang="en-IN" b="1" i="0">
                        <a:latin typeface="Cambria Math" panose="02040503050406030204" pitchFamily="18" charset="0"/>
                      </a:rPr>
                      <m:t>=</m:t>
                    </m:r>
                    <m:f>
                      <m:fPr>
                        <m:ctrlPr>
                          <a:rPr lang="en-IN" b="1" i="1">
                            <a:latin typeface="Cambria Math" panose="02040503050406030204" pitchFamily="18" charset="0"/>
                          </a:rPr>
                        </m:ctrlPr>
                      </m:fPr>
                      <m:num>
                        <m:r>
                          <a:rPr lang="en-IN" b="1" i="0">
                            <a:latin typeface="Cambria Math" panose="02040503050406030204" pitchFamily="18" charset="0"/>
                          </a:rPr>
                          <m:t>𝟏</m:t>
                        </m:r>
                      </m:num>
                      <m:den>
                        <m:r>
                          <a:rPr lang="en-IN" b="1" i="0">
                            <a:latin typeface="Cambria Math" panose="02040503050406030204" pitchFamily="18" charset="0"/>
                          </a:rPr>
                          <m:t>𝐞𝐁</m:t>
                        </m:r>
                      </m:den>
                    </m:f>
                    <m:r>
                      <a:rPr lang="en-IN" b="1" i="0">
                        <a:latin typeface="Cambria Math" panose="02040503050406030204" pitchFamily="18" charset="0"/>
                      </a:rPr>
                      <m:t>&lt;</m:t>
                    </m:r>
                    <m:r>
                      <a:rPr lang="en-IN" b="1" i="0">
                        <a:latin typeface="Cambria Math" panose="02040503050406030204" pitchFamily="18" charset="0"/>
                      </a:rPr>
                      <m:t>𝛅</m:t>
                    </m:r>
                    <m:sSub>
                      <m:sSubPr>
                        <m:ctrlPr>
                          <a:rPr lang="en-IN" b="1" i="1">
                            <a:latin typeface="Cambria Math" panose="02040503050406030204" pitchFamily="18" charset="0"/>
                          </a:rPr>
                        </m:ctrlPr>
                      </m:sSubPr>
                      <m:e>
                        <m:r>
                          <a:rPr lang="en-IN" b="1" i="0">
                            <a:latin typeface="Cambria Math" panose="02040503050406030204" pitchFamily="18" charset="0"/>
                          </a:rPr>
                          <m:t>𝐉</m:t>
                        </m:r>
                      </m:e>
                      <m:sub>
                        <m:r>
                          <a:rPr lang="en-IN" b="1" i="0">
                            <a:latin typeface="Cambria Math" panose="02040503050406030204" pitchFamily="18" charset="0"/>
                          </a:rPr>
                          <m:t>∥</m:t>
                        </m:r>
                        <m:r>
                          <a:rPr lang="en-IN" b="1" i="0">
                            <a:latin typeface="Cambria Math" panose="02040503050406030204" pitchFamily="18" charset="0"/>
                          </a:rPr>
                          <m:t>𝐢</m:t>
                        </m:r>
                      </m:sub>
                    </m:sSub>
                    <m:r>
                      <a:rPr lang="en-IN" b="1" i="0">
                        <a:latin typeface="Cambria Math" panose="02040503050406030204" pitchFamily="18" charset="0"/>
                      </a:rPr>
                      <m:t>𝛅</m:t>
                    </m:r>
                    <m:sSub>
                      <m:sSubPr>
                        <m:ctrlPr>
                          <a:rPr lang="en-IN" b="1" i="1">
                            <a:latin typeface="Cambria Math" panose="02040503050406030204" pitchFamily="18" charset="0"/>
                          </a:rPr>
                        </m:ctrlPr>
                      </m:sSubPr>
                      <m:e>
                        <m:r>
                          <a:rPr lang="en-IN" b="1" i="0">
                            <a:latin typeface="Cambria Math" panose="02040503050406030204" pitchFamily="18" charset="0"/>
                          </a:rPr>
                          <m:t>𝐁</m:t>
                        </m:r>
                      </m:e>
                      <m:sub>
                        <m:r>
                          <a:rPr lang="en-IN" b="1" i="0">
                            <a:latin typeface="Cambria Math" panose="02040503050406030204" pitchFamily="18" charset="0"/>
                          </a:rPr>
                          <m:t>𝐱</m:t>
                        </m:r>
                      </m:sub>
                    </m:sSub>
                    <m:r>
                      <a:rPr lang="en-IN" b="1" i="0">
                        <a:latin typeface="Cambria Math" panose="02040503050406030204" pitchFamily="18" charset="0"/>
                      </a:rPr>
                      <m:t>&gt;−</m:t>
                    </m:r>
                    <m:f>
                      <m:fPr>
                        <m:ctrlPr>
                          <a:rPr lang="en-IN" b="1" i="1">
                            <a:solidFill>
                              <a:srgbClr val="FF0000"/>
                            </a:solidFill>
                            <a:latin typeface="Cambria Math" panose="02040503050406030204" pitchFamily="18" charset="0"/>
                          </a:rPr>
                        </m:ctrlPr>
                      </m:fPr>
                      <m:num>
                        <m:r>
                          <a:rPr lang="en-IN" b="1" i="0">
                            <a:solidFill>
                              <a:srgbClr val="FF0000"/>
                            </a:solidFill>
                            <a:latin typeface="Cambria Math" panose="02040503050406030204" pitchFamily="18" charset="0"/>
                          </a:rPr>
                          <m:t>𝟏</m:t>
                        </m:r>
                      </m:num>
                      <m:den>
                        <m:r>
                          <a:rPr lang="en-IN" b="1" i="0">
                            <a:solidFill>
                              <a:srgbClr val="FF0000"/>
                            </a:solidFill>
                            <a:latin typeface="Cambria Math" panose="02040503050406030204" pitchFamily="18" charset="0"/>
                          </a:rPr>
                          <m:t>𝐞𝐁</m:t>
                        </m:r>
                      </m:den>
                    </m:f>
                    <m:f>
                      <m:fPr>
                        <m:ctrlPr>
                          <a:rPr lang="en-IN" b="1" i="1">
                            <a:solidFill>
                              <a:srgbClr val="FF0000"/>
                            </a:solidFill>
                            <a:latin typeface="Cambria Math" panose="02040503050406030204" pitchFamily="18" charset="0"/>
                          </a:rPr>
                        </m:ctrlPr>
                      </m:fPr>
                      <m:num>
                        <m:r>
                          <a:rPr lang="en-IN" b="1" i="0">
                            <a:solidFill>
                              <a:srgbClr val="FF0000"/>
                            </a:solidFill>
                            <a:latin typeface="Cambria Math" panose="02040503050406030204" pitchFamily="18" charset="0"/>
                          </a:rPr>
                          <m:t>𝐜</m:t>
                        </m:r>
                      </m:num>
                      <m:den>
                        <m:r>
                          <a:rPr lang="en-IN" b="1" i="0">
                            <a:solidFill>
                              <a:srgbClr val="FF0000"/>
                            </a:solidFill>
                            <a:latin typeface="Cambria Math" panose="02040503050406030204" pitchFamily="18" charset="0"/>
                          </a:rPr>
                          <m:t>𝟒</m:t>
                        </m:r>
                        <m:r>
                          <a:rPr lang="en-IN" b="1" i="0">
                            <a:solidFill>
                              <a:srgbClr val="FF0000"/>
                            </a:solidFill>
                            <a:latin typeface="Cambria Math" panose="02040503050406030204" pitchFamily="18" charset="0"/>
                          </a:rPr>
                          <m:t>𝛑</m:t>
                        </m:r>
                      </m:den>
                    </m:f>
                    <m:f>
                      <m:fPr>
                        <m:ctrlPr>
                          <a:rPr lang="en-IN" b="1" i="1">
                            <a:solidFill>
                              <a:srgbClr val="FF0000"/>
                            </a:solidFill>
                            <a:latin typeface="Cambria Math" panose="02040503050406030204" pitchFamily="18" charset="0"/>
                          </a:rPr>
                        </m:ctrlPr>
                      </m:fPr>
                      <m:num>
                        <m:r>
                          <a:rPr lang="en-IN" b="1" i="0">
                            <a:solidFill>
                              <a:srgbClr val="FF0000"/>
                            </a:solidFill>
                            <a:latin typeface="Cambria Math" panose="02040503050406030204" pitchFamily="18" charset="0"/>
                          </a:rPr>
                          <m:t>𝛛</m:t>
                        </m:r>
                      </m:num>
                      <m:den>
                        <m:r>
                          <a:rPr lang="en-IN" b="1" i="0">
                            <a:solidFill>
                              <a:srgbClr val="FF0000"/>
                            </a:solidFill>
                            <a:latin typeface="Cambria Math" panose="02040503050406030204" pitchFamily="18" charset="0"/>
                          </a:rPr>
                          <m:t>𝛛</m:t>
                        </m:r>
                        <m:r>
                          <a:rPr lang="en-IN" b="1" i="0">
                            <a:solidFill>
                              <a:srgbClr val="FF0000"/>
                            </a:solidFill>
                            <a:latin typeface="Cambria Math" panose="02040503050406030204" pitchFamily="18" charset="0"/>
                          </a:rPr>
                          <m:t>𝐱</m:t>
                        </m:r>
                      </m:den>
                    </m:f>
                    <m:r>
                      <a:rPr lang="en-IN" b="1" i="0">
                        <a:solidFill>
                          <a:srgbClr val="FF0000"/>
                        </a:solidFill>
                        <a:latin typeface="Cambria Math" panose="02040503050406030204" pitchFamily="18" charset="0"/>
                      </a:rPr>
                      <m:t>&lt;</m:t>
                    </m:r>
                    <m:r>
                      <a:rPr lang="en-IN" b="1" i="0">
                        <a:solidFill>
                          <a:srgbClr val="FF0000"/>
                        </a:solidFill>
                        <a:latin typeface="Cambria Math" panose="02040503050406030204" pitchFamily="18" charset="0"/>
                      </a:rPr>
                      <m:t>𝛅</m:t>
                    </m:r>
                    <m:sSub>
                      <m:sSubPr>
                        <m:ctrlPr>
                          <a:rPr lang="en-IN" b="1" i="1">
                            <a:solidFill>
                              <a:srgbClr val="FF0000"/>
                            </a:solidFill>
                            <a:latin typeface="Cambria Math" panose="02040503050406030204" pitchFamily="18" charset="0"/>
                          </a:rPr>
                        </m:ctrlPr>
                      </m:sSubPr>
                      <m:e>
                        <m:r>
                          <a:rPr lang="en-IN" b="1" i="0">
                            <a:solidFill>
                              <a:srgbClr val="FF0000"/>
                            </a:solidFill>
                            <a:latin typeface="Cambria Math" panose="02040503050406030204" pitchFamily="18" charset="0"/>
                          </a:rPr>
                          <m:t>𝐁</m:t>
                        </m:r>
                      </m:e>
                      <m:sub>
                        <m:r>
                          <a:rPr lang="en-IN" b="1" i="0">
                            <a:solidFill>
                              <a:srgbClr val="FF0000"/>
                            </a:solidFill>
                            <a:latin typeface="Cambria Math" panose="02040503050406030204" pitchFamily="18" charset="0"/>
                          </a:rPr>
                          <m:t>𝐱</m:t>
                        </m:r>
                      </m:sub>
                    </m:sSub>
                    <m:r>
                      <a:rPr lang="en-IN" b="1" i="0">
                        <a:solidFill>
                          <a:srgbClr val="FF0000"/>
                        </a:solidFill>
                        <a:latin typeface="Cambria Math" panose="02040503050406030204" pitchFamily="18" charset="0"/>
                      </a:rPr>
                      <m:t>𝛅</m:t>
                    </m:r>
                    <m:sSub>
                      <m:sSubPr>
                        <m:ctrlPr>
                          <a:rPr lang="en-IN" b="1" i="1">
                            <a:solidFill>
                              <a:srgbClr val="FF0000"/>
                            </a:solidFill>
                            <a:latin typeface="Cambria Math" panose="02040503050406030204" pitchFamily="18" charset="0"/>
                          </a:rPr>
                        </m:ctrlPr>
                      </m:sSubPr>
                      <m:e>
                        <m:r>
                          <a:rPr lang="en-IN" b="1" i="0">
                            <a:solidFill>
                              <a:srgbClr val="FF0000"/>
                            </a:solidFill>
                            <a:latin typeface="Cambria Math" panose="02040503050406030204" pitchFamily="18" charset="0"/>
                          </a:rPr>
                          <m:t>𝐁</m:t>
                        </m:r>
                      </m:e>
                      <m:sub>
                        <m:r>
                          <a:rPr lang="en-IN" b="1" i="0">
                            <a:solidFill>
                              <a:srgbClr val="FF0000"/>
                            </a:solidFill>
                            <a:latin typeface="Cambria Math" panose="02040503050406030204" pitchFamily="18" charset="0"/>
                          </a:rPr>
                          <m:t>𝐲</m:t>
                        </m:r>
                      </m:sub>
                    </m:sSub>
                    <m:r>
                      <a:rPr lang="en-IN" b="1" i="0">
                        <a:solidFill>
                          <a:srgbClr val="FF0000"/>
                        </a:solidFill>
                        <a:latin typeface="Cambria Math" panose="02040503050406030204" pitchFamily="18" charset="0"/>
                      </a:rPr>
                      <m:t>&gt;</m:t>
                    </m:r>
                  </m:oMath>
                </a14:m>
                <a:r>
                  <a:rPr lang="en-IN" b="1" dirty="0"/>
                  <a:t>-  </a:t>
                </a:r>
                <a14:m>
                  <m:oMath xmlns:m="http://schemas.openxmlformats.org/officeDocument/2006/math">
                    <m:f>
                      <m:fPr>
                        <m:ctrlPr>
                          <a:rPr lang="en-IN" b="1" i="1">
                            <a:latin typeface="Cambria Math" panose="02040503050406030204" pitchFamily="18" charset="0"/>
                          </a:rPr>
                        </m:ctrlPr>
                      </m:fPr>
                      <m:num>
                        <m:r>
                          <a:rPr lang="en-IN" b="1" i="0">
                            <a:latin typeface="Cambria Math" panose="02040503050406030204" pitchFamily="18" charset="0"/>
                          </a:rPr>
                          <m:t>𝟏</m:t>
                        </m:r>
                      </m:num>
                      <m:den>
                        <m:r>
                          <a:rPr lang="en-IN" b="1" i="0">
                            <a:latin typeface="Cambria Math" panose="02040503050406030204" pitchFamily="18" charset="0"/>
                          </a:rPr>
                          <m:t>𝐞𝐁</m:t>
                        </m:r>
                      </m:den>
                    </m:f>
                    <m:f>
                      <m:fPr>
                        <m:ctrlPr>
                          <a:rPr lang="en-IN" b="1" i="1">
                            <a:latin typeface="Cambria Math" panose="02040503050406030204" pitchFamily="18" charset="0"/>
                          </a:rPr>
                        </m:ctrlPr>
                      </m:fPr>
                      <m:num>
                        <m:r>
                          <a:rPr lang="en-IN" b="1" i="0">
                            <a:latin typeface="Cambria Math" panose="02040503050406030204" pitchFamily="18" charset="0"/>
                          </a:rPr>
                          <m:t>𝐜</m:t>
                        </m:r>
                      </m:num>
                      <m:den>
                        <m:r>
                          <a:rPr lang="en-IN" b="1" i="0">
                            <a:latin typeface="Cambria Math" panose="02040503050406030204" pitchFamily="18" charset="0"/>
                          </a:rPr>
                          <m:t>𝟒</m:t>
                        </m:r>
                        <m:r>
                          <a:rPr lang="en-IN" b="1" i="0">
                            <a:latin typeface="Cambria Math" panose="02040503050406030204" pitchFamily="18" charset="0"/>
                          </a:rPr>
                          <m:t>𝛑</m:t>
                        </m:r>
                      </m:den>
                    </m:f>
                    <m:r>
                      <a:rPr lang="en-IN" b="1" i="0">
                        <a:latin typeface="Cambria Math" panose="02040503050406030204" pitchFamily="18" charset="0"/>
                      </a:rPr>
                      <m:t>&lt;</m:t>
                    </m:r>
                    <m:r>
                      <a:rPr lang="en-IN" b="1" i="0">
                        <a:latin typeface="Cambria Math" panose="02040503050406030204" pitchFamily="18" charset="0"/>
                      </a:rPr>
                      <m:t>𝛅</m:t>
                    </m:r>
                    <m:sSub>
                      <m:sSubPr>
                        <m:ctrlPr>
                          <a:rPr lang="en-IN" b="1" i="1">
                            <a:latin typeface="Cambria Math" panose="02040503050406030204" pitchFamily="18" charset="0"/>
                          </a:rPr>
                        </m:ctrlPr>
                      </m:sSubPr>
                      <m:e>
                        <m:r>
                          <a:rPr lang="en-IN" b="1" i="0">
                            <a:latin typeface="Cambria Math" panose="02040503050406030204" pitchFamily="18" charset="0"/>
                          </a:rPr>
                          <m:t>𝐁</m:t>
                        </m:r>
                      </m:e>
                      <m:sub>
                        <m:r>
                          <a:rPr lang="en-IN" b="1" i="0">
                            <a:latin typeface="Cambria Math" panose="02040503050406030204" pitchFamily="18" charset="0"/>
                          </a:rPr>
                          <m:t>𝐲</m:t>
                        </m:r>
                      </m:sub>
                    </m:sSub>
                    <m:f>
                      <m:fPr>
                        <m:ctrlPr>
                          <a:rPr lang="en-IN" b="1" i="1">
                            <a:latin typeface="Cambria Math" panose="02040503050406030204" pitchFamily="18" charset="0"/>
                          </a:rPr>
                        </m:ctrlPr>
                      </m:fPr>
                      <m:num>
                        <m:r>
                          <a:rPr lang="en-IN" b="1" i="0">
                            <a:latin typeface="Cambria Math" panose="02040503050406030204" pitchFamily="18" charset="0"/>
                          </a:rPr>
                          <m:t>𝛛</m:t>
                        </m:r>
                      </m:num>
                      <m:den>
                        <m:r>
                          <a:rPr lang="en-IN" b="1" i="0">
                            <a:latin typeface="Cambria Math" panose="02040503050406030204" pitchFamily="18" charset="0"/>
                          </a:rPr>
                          <m:t>𝛛</m:t>
                        </m:r>
                        <m:r>
                          <a:rPr lang="en-IN" b="1" i="0">
                            <a:latin typeface="Cambria Math" panose="02040503050406030204" pitchFamily="18" charset="0"/>
                          </a:rPr>
                          <m:t>𝐳</m:t>
                        </m:r>
                      </m:den>
                    </m:f>
                    <m:r>
                      <a:rPr lang="en-IN" b="1" i="0">
                        <a:latin typeface="Cambria Math" panose="02040503050406030204" pitchFamily="18" charset="0"/>
                      </a:rPr>
                      <m:t>𝛅</m:t>
                    </m:r>
                    <m:sSub>
                      <m:sSubPr>
                        <m:ctrlPr>
                          <a:rPr lang="en-IN" b="1" i="1">
                            <a:latin typeface="Cambria Math" panose="02040503050406030204" pitchFamily="18" charset="0"/>
                          </a:rPr>
                        </m:ctrlPr>
                      </m:sSubPr>
                      <m:e>
                        <m:r>
                          <a:rPr lang="en-IN" b="1" i="0">
                            <a:latin typeface="Cambria Math" panose="02040503050406030204" pitchFamily="18" charset="0"/>
                          </a:rPr>
                          <m:t>𝐁</m:t>
                        </m:r>
                      </m:e>
                      <m:sub>
                        <m:r>
                          <a:rPr lang="en-IN" b="1" i="0">
                            <a:latin typeface="Cambria Math" panose="02040503050406030204" pitchFamily="18" charset="0"/>
                          </a:rPr>
                          <m:t>𝐳</m:t>
                        </m:r>
                      </m:sub>
                    </m:sSub>
                    <m:r>
                      <a:rPr lang="en-IN" b="1" i="0">
                        <a:latin typeface="Cambria Math" panose="02040503050406030204" pitchFamily="18" charset="0"/>
                      </a:rPr>
                      <m:t>&gt;</m:t>
                    </m:r>
                  </m:oMath>
                </a14:m>
                <a:r>
                  <a:rPr lang="en-IN" b="1" dirty="0"/>
                  <a:t>   </a:t>
                </a:r>
              </a:p>
              <a:p>
                <a:endParaRPr lang="en-IN" b="1" dirty="0"/>
              </a:p>
            </p:txBody>
          </p:sp>
        </mc:Choice>
        <mc:Fallback xmlns="">
          <p:sp>
            <p:nvSpPr>
              <p:cNvPr id="14" name="TextBox 13">
                <a:extLst>
                  <a:ext uri="{FF2B5EF4-FFF2-40B4-BE49-F238E27FC236}">
                    <a16:creationId xmlns:a16="http://schemas.microsoft.com/office/drawing/2014/main" id="{02D9EECA-9EE4-4AFB-AF43-C3A45298BB50}"/>
                  </a:ext>
                </a:extLst>
              </p:cNvPr>
              <p:cNvSpPr txBox="1">
                <a:spLocks noRot="1" noChangeAspect="1" noMove="1" noResize="1" noEditPoints="1" noAdjustHandles="1" noChangeArrowheads="1" noChangeShapeType="1" noTextEdit="1"/>
              </p:cNvSpPr>
              <p:nvPr/>
            </p:nvSpPr>
            <p:spPr>
              <a:xfrm>
                <a:off x="1287690" y="6210000"/>
                <a:ext cx="7094310" cy="648000"/>
              </a:xfrm>
              <a:prstGeom prst="rect">
                <a:avLst/>
              </a:prstGeom>
              <a:blipFill>
                <a:blip r:embed="rId4"/>
                <a:stretch>
                  <a:fillRect/>
                </a:stretch>
              </a:blipFill>
            </p:spPr>
            <p:txBody>
              <a:bodyPr/>
              <a:lstStyle/>
              <a:p>
                <a:r>
                  <a:rPr lang="en-IN">
                    <a:noFill/>
                  </a:rPr>
                  <a:t> </a:t>
                </a:r>
              </a:p>
            </p:txBody>
          </p:sp>
        </mc:Fallback>
      </mc:AlternateContent>
      <p:sp>
        <p:nvSpPr>
          <p:cNvPr id="16" name="Rectangle 2">
            <a:extLst>
              <a:ext uri="{FF2B5EF4-FFF2-40B4-BE49-F238E27FC236}">
                <a16:creationId xmlns:a16="http://schemas.microsoft.com/office/drawing/2014/main" id="{F0A5EBB6-1F28-4834-B03B-1AD4A20B170E}"/>
              </a:ext>
            </a:extLst>
          </p:cNvPr>
          <p:cNvSpPr>
            <a:spLocks noChangeArrowheads="1"/>
          </p:cNvSpPr>
          <p:nvPr/>
        </p:nvSpPr>
        <p:spPr bwMode="auto">
          <a:xfrm>
            <a:off x="0" y="0"/>
            <a:ext cx="9144000" cy="733425"/>
          </a:xfrm>
          <a:prstGeom prst="rect">
            <a:avLst/>
          </a:prstGeom>
          <a:gradFill rotWithShape="1">
            <a:gsLst>
              <a:gs pos="0">
                <a:srgbClr val="99CCFF"/>
              </a:gs>
              <a:gs pos="50000">
                <a:schemeClr val="bg1"/>
              </a:gs>
              <a:gs pos="100000">
                <a:srgbClr val="99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571500" lvl="1" indent="-571500" algn="ctr">
              <a:buFont typeface="+mj-lt"/>
              <a:buAutoNum type="romanUcPeriod" startAt="2"/>
            </a:pPr>
            <a:r>
              <a:rPr lang="en-IN" sz="3200" b="1" dirty="0">
                <a:latin typeface="Times New Roman" pitchFamily="18" charset="0"/>
                <a:cs typeface="Times New Roman" pitchFamily="18" charset="0"/>
              </a:rPr>
              <a:t>Study of electromagnetic particle flux</a:t>
            </a:r>
            <a:endParaRPr lang="en-IN" sz="3200" b="1" dirty="0"/>
          </a:p>
        </p:txBody>
      </p:sp>
      <p:pic>
        <p:nvPicPr>
          <p:cNvPr id="11" name="Picture 10">
            <a:extLst>
              <a:ext uri="{FF2B5EF4-FFF2-40B4-BE49-F238E27FC236}">
                <a16:creationId xmlns:a16="http://schemas.microsoft.com/office/drawing/2014/main" id="{5E9A5157-374A-4EC5-875D-38362FE574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838200" cy="752285"/>
          </a:xfrm>
          <a:prstGeom prst="rect">
            <a:avLst/>
          </a:prstGeom>
        </p:spPr>
      </p:pic>
    </p:spTree>
    <p:extLst>
      <p:ext uri="{BB962C8B-B14F-4D97-AF65-F5344CB8AC3E}">
        <p14:creationId xmlns:p14="http://schemas.microsoft.com/office/powerpoint/2010/main" val="1699738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p:cNvSpPr txBox="1"/>
              <p:nvPr/>
            </p:nvSpPr>
            <p:spPr>
              <a:xfrm>
                <a:off x="381000" y="762000"/>
                <a:ext cx="8610600" cy="539776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285750" indent="-285750">
                  <a:lnSpc>
                    <a:spcPct val="150000"/>
                  </a:lnSpc>
                  <a:buFont typeface="Wingdings" pitchFamily="2" charset="2"/>
                  <a:buChar char="v"/>
                </a:pPr>
                <a:r>
                  <a:rPr lang="en-IN" dirty="0">
                    <a:solidFill>
                      <a:srgbClr val="2B1686"/>
                    </a:solidFill>
                  </a:rPr>
                  <a:t>Study of total flux due to fluctuations in the background of ETG turbulence leads to the study of turbulent  particle flux and heat flux simultaneously. </a:t>
                </a:r>
              </a:p>
              <a:p>
                <a:pPr marL="285750" indent="-285750">
                  <a:lnSpc>
                    <a:spcPct val="150000"/>
                  </a:lnSpc>
                  <a:buFont typeface="Wingdings" pitchFamily="2" charset="2"/>
                  <a:buChar char="v"/>
                </a:pPr>
                <a:r>
                  <a:rPr lang="en-IN" dirty="0">
                    <a:solidFill>
                      <a:srgbClr val="00B050"/>
                    </a:solidFill>
                  </a:rPr>
                  <a:t>Since particle flux is already characterised for ETG turbulence, hence we will be measuring the heat flux.</a:t>
                </a:r>
              </a:p>
              <a:p>
                <a:pPr marL="285750" indent="-285750">
                  <a:lnSpc>
                    <a:spcPct val="150000"/>
                  </a:lnSpc>
                  <a:buFont typeface="Wingdings" pitchFamily="2" charset="2"/>
                  <a:buChar char="v"/>
                </a:pPr>
                <a:r>
                  <a:rPr lang="en-IN" dirty="0">
                    <a:solidFill>
                      <a:srgbClr val="7030A0"/>
                    </a:solidFill>
                  </a:rPr>
                  <a:t>Energy/heat flux is basically defined as </a:t>
                </a:r>
              </a:p>
              <a:p>
                <a:pPr>
                  <a:lnSpc>
                    <a:spcPct val="150000"/>
                  </a:lnSpc>
                </a:pPr>
                <a14:m>
                  <m:oMathPara xmlns:m="http://schemas.openxmlformats.org/officeDocument/2006/math">
                    <m:oMathParaPr>
                      <m:jc m:val="centerGroup"/>
                    </m:oMathParaPr>
                    <m:oMath xmlns:m="http://schemas.openxmlformats.org/officeDocument/2006/math">
                      <m:sSub>
                        <m:sSubPr>
                          <m:ctrlPr>
                            <a:rPr lang="en-US" b="0" i="1" smtClean="0">
                              <a:solidFill>
                                <a:schemeClr val="accent2"/>
                              </a:solidFill>
                              <a:latin typeface="Cambria Math" panose="02040503050406030204" pitchFamily="18" charset="0"/>
                              <a:ea typeface="Cambria Math"/>
                            </a:rPr>
                          </m:ctrlPr>
                        </m:sSubPr>
                        <m:e>
                          <m:r>
                            <a:rPr lang="en-US" b="0" i="1" smtClean="0">
                              <a:solidFill>
                                <a:schemeClr val="accent2"/>
                              </a:solidFill>
                              <a:latin typeface="Cambria Math" panose="02040503050406030204" pitchFamily="18" charset="0"/>
                              <a:ea typeface="Cambria Math"/>
                            </a:rPr>
                            <m:t>𝑄</m:t>
                          </m:r>
                        </m:e>
                        <m:sub>
                          <m:r>
                            <a:rPr lang="en-US" b="0" i="1" smtClean="0">
                              <a:solidFill>
                                <a:schemeClr val="accent2"/>
                              </a:solidFill>
                              <a:latin typeface="Cambria Math" panose="02040503050406030204" pitchFamily="18" charset="0"/>
                              <a:ea typeface="Cambria Math"/>
                            </a:rPr>
                            <m:t>𝑒</m:t>
                          </m:r>
                        </m:sub>
                      </m:sSub>
                      <m:r>
                        <a:rPr lang="en-IN" b="0" i="1" smtClean="0">
                          <a:solidFill>
                            <a:schemeClr val="accent2"/>
                          </a:solidFill>
                          <a:latin typeface="Cambria Math"/>
                          <a:ea typeface="Cambria Math"/>
                        </a:rPr>
                        <m:t>=</m:t>
                      </m:r>
                      <m:f>
                        <m:fPr>
                          <m:ctrlPr>
                            <a:rPr lang="en-US" b="0" i="1" smtClean="0">
                              <a:solidFill>
                                <a:schemeClr val="accent2"/>
                              </a:solidFill>
                              <a:latin typeface="Cambria Math" panose="02040503050406030204" pitchFamily="18" charset="0"/>
                              <a:ea typeface="Cambria Math"/>
                            </a:rPr>
                          </m:ctrlPr>
                        </m:fPr>
                        <m:num>
                          <m:r>
                            <a:rPr lang="en-US" b="0" i="1" smtClean="0">
                              <a:solidFill>
                                <a:schemeClr val="accent2"/>
                              </a:solidFill>
                              <a:latin typeface="Cambria Math" panose="02040503050406030204" pitchFamily="18" charset="0"/>
                              <a:ea typeface="Cambria Math"/>
                            </a:rPr>
                            <m:t>3</m:t>
                          </m:r>
                        </m:num>
                        <m:den>
                          <m:r>
                            <a:rPr lang="en-US" b="0" i="1" smtClean="0">
                              <a:solidFill>
                                <a:schemeClr val="accent2"/>
                              </a:solidFill>
                              <a:latin typeface="Cambria Math" panose="02040503050406030204" pitchFamily="18" charset="0"/>
                              <a:ea typeface="Cambria Math"/>
                            </a:rPr>
                            <m:t>2</m:t>
                          </m:r>
                        </m:den>
                      </m:f>
                      <m:r>
                        <a:rPr lang="en-IN" b="0" i="1" smtClean="0">
                          <a:solidFill>
                            <a:schemeClr val="accent2"/>
                          </a:solidFill>
                          <a:latin typeface="Cambria Math"/>
                          <a:ea typeface="Cambria Math"/>
                        </a:rPr>
                        <m:t>&lt;</m:t>
                      </m:r>
                      <m:sSub>
                        <m:sSubPr>
                          <m:ctrlPr>
                            <a:rPr lang="en-IN" b="0" i="1" dirty="0" smtClean="0">
                              <a:solidFill>
                                <a:schemeClr val="accent2"/>
                              </a:solidFill>
                              <a:latin typeface="Cambria Math" panose="02040503050406030204" pitchFamily="18" charset="0"/>
                              <a:ea typeface="Cambria Math"/>
                            </a:rPr>
                          </m:ctrlPr>
                        </m:sSubPr>
                        <m:e>
                          <m:acc>
                            <m:accPr>
                              <m:chr m:val="̃"/>
                              <m:ctrlPr>
                                <a:rPr lang="en-IN" b="0" i="1" smtClean="0">
                                  <a:solidFill>
                                    <a:schemeClr val="accent2"/>
                                  </a:solidFill>
                                  <a:latin typeface="Cambria Math" panose="02040503050406030204" pitchFamily="18" charset="0"/>
                                  <a:ea typeface="Cambria Math"/>
                                </a:rPr>
                              </m:ctrlPr>
                            </m:accPr>
                            <m:e>
                              <m:r>
                                <a:rPr lang="en-IN" b="0" i="1" smtClean="0">
                                  <a:solidFill>
                                    <a:schemeClr val="accent2"/>
                                  </a:solidFill>
                                  <a:latin typeface="Cambria Math"/>
                                  <a:ea typeface="Cambria Math"/>
                                </a:rPr>
                                <m:t>𝑣</m:t>
                              </m:r>
                            </m:e>
                          </m:acc>
                        </m:e>
                        <m:sub>
                          <m:r>
                            <a:rPr lang="en-IN" b="0" i="1" dirty="0" smtClean="0">
                              <a:solidFill>
                                <a:schemeClr val="accent2"/>
                              </a:solidFill>
                              <a:latin typeface="Cambria Math"/>
                              <a:ea typeface="Cambria Math"/>
                            </a:rPr>
                            <m:t>𝑟</m:t>
                          </m:r>
                        </m:sub>
                      </m:sSub>
                      <m:d>
                        <m:dPr>
                          <m:ctrlPr>
                            <a:rPr lang="en-US" b="0" i="1" dirty="0" smtClean="0">
                              <a:solidFill>
                                <a:schemeClr val="accent2"/>
                              </a:solidFill>
                              <a:latin typeface="Cambria Math" panose="02040503050406030204" pitchFamily="18" charset="0"/>
                              <a:ea typeface="Cambria Math"/>
                            </a:rPr>
                          </m:ctrlPr>
                        </m:dPr>
                        <m:e>
                          <m:sSub>
                            <m:sSubPr>
                              <m:ctrlPr>
                                <a:rPr lang="en-US" b="0" i="1" dirty="0" smtClean="0">
                                  <a:solidFill>
                                    <a:schemeClr val="accent2"/>
                                  </a:solidFill>
                                  <a:latin typeface="Cambria Math" panose="02040503050406030204" pitchFamily="18" charset="0"/>
                                  <a:ea typeface="Cambria Math"/>
                                </a:rPr>
                              </m:ctrlPr>
                            </m:sSubPr>
                            <m:e>
                              <m:r>
                                <a:rPr lang="en-US" b="0" i="1" dirty="0" smtClean="0">
                                  <a:solidFill>
                                    <a:schemeClr val="accent2"/>
                                  </a:solidFill>
                                  <a:latin typeface="Cambria Math" panose="02040503050406030204" pitchFamily="18" charset="0"/>
                                  <a:ea typeface="Cambria Math"/>
                                </a:rPr>
                                <m:t>𝑛</m:t>
                              </m:r>
                            </m:e>
                            <m:sub>
                              <m:r>
                                <a:rPr lang="en-US" b="0" i="1" dirty="0" smtClean="0">
                                  <a:solidFill>
                                    <a:schemeClr val="accent2"/>
                                  </a:solidFill>
                                  <a:latin typeface="Cambria Math" panose="02040503050406030204" pitchFamily="18" charset="0"/>
                                  <a:ea typeface="Cambria Math"/>
                                </a:rPr>
                                <m:t>𝑜</m:t>
                              </m:r>
                            </m:sub>
                          </m:sSub>
                          <m:acc>
                            <m:accPr>
                              <m:chr m:val="̃"/>
                              <m:ctrlPr>
                                <a:rPr lang="en-IN" b="0" i="1" dirty="0" smtClean="0">
                                  <a:solidFill>
                                    <a:schemeClr val="accent2"/>
                                  </a:solidFill>
                                  <a:latin typeface="Cambria Math" panose="02040503050406030204" pitchFamily="18" charset="0"/>
                                  <a:ea typeface="Cambria Math"/>
                                </a:rPr>
                              </m:ctrlPr>
                            </m:accPr>
                            <m:e>
                              <m:sSub>
                                <m:sSubPr>
                                  <m:ctrlPr>
                                    <a:rPr lang="en-IN" b="0" i="1" dirty="0" smtClean="0">
                                      <a:solidFill>
                                        <a:schemeClr val="accent2"/>
                                      </a:solidFill>
                                      <a:latin typeface="Cambria Math" panose="02040503050406030204" pitchFamily="18" charset="0"/>
                                      <a:ea typeface="Cambria Math"/>
                                    </a:rPr>
                                  </m:ctrlPr>
                                </m:sSubPr>
                                <m:e>
                                  <m:r>
                                    <a:rPr lang="en-IN" b="0" i="1" dirty="0" smtClean="0">
                                      <a:solidFill>
                                        <a:schemeClr val="accent2"/>
                                      </a:solidFill>
                                      <a:latin typeface="Cambria Math"/>
                                      <a:ea typeface="Cambria Math"/>
                                    </a:rPr>
                                    <m:t>𝑇</m:t>
                                  </m:r>
                                </m:e>
                                <m:sub>
                                  <m:r>
                                    <a:rPr lang="en-IN" b="0" i="1" dirty="0" smtClean="0">
                                      <a:solidFill>
                                        <a:schemeClr val="accent2"/>
                                      </a:solidFill>
                                      <a:latin typeface="Cambria Math"/>
                                      <a:ea typeface="Cambria Math"/>
                                    </a:rPr>
                                    <m:t>𝑒</m:t>
                                  </m:r>
                                </m:sub>
                              </m:sSub>
                            </m:e>
                          </m:acc>
                          <m:r>
                            <a:rPr lang="en-US" b="0" i="1" dirty="0" smtClean="0">
                              <a:solidFill>
                                <a:schemeClr val="accent2"/>
                              </a:solidFill>
                              <a:latin typeface="Cambria Math" panose="02040503050406030204" pitchFamily="18" charset="0"/>
                              <a:ea typeface="Cambria Math"/>
                            </a:rPr>
                            <m:t>+</m:t>
                          </m:r>
                          <m:acc>
                            <m:accPr>
                              <m:chr m:val="̃"/>
                              <m:ctrlPr>
                                <a:rPr lang="en-US" b="0" i="1" dirty="0" smtClean="0">
                                  <a:solidFill>
                                    <a:schemeClr val="accent2"/>
                                  </a:solidFill>
                                  <a:latin typeface="Cambria Math" panose="02040503050406030204" pitchFamily="18" charset="0"/>
                                  <a:ea typeface="Cambria Math"/>
                                </a:rPr>
                              </m:ctrlPr>
                            </m:accPr>
                            <m:e>
                              <m:r>
                                <a:rPr lang="en-US" b="0" i="1" dirty="0" smtClean="0">
                                  <a:solidFill>
                                    <a:schemeClr val="accent2"/>
                                  </a:solidFill>
                                  <a:latin typeface="Cambria Math" panose="02040503050406030204" pitchFamily="18" charset="0"/>
                                  <a:ea typeface="Cambria Math"/>
                                </a:rPr>
                                <m:t>𝑛</m:t>
                              </m:r>
                            </m:e>
                          </m:acc>
                          <m:sSub>
                            <m:sSubPr>
                              <m:ctrlPr>
                                <a:rPr lang="en-US" b="0" i="1" dirty="0" smtClean="0">
                                  <a:solidFill>
                                    <a:schemeClr val="accent2"/>
                                  </a:solidFill>
                                  <a:latin typeface="Cambria Math" panose="02040503050406030204" pitchFamily="18" charset="0"/>
                                  <a:ea typeface="Cambria Math"/>
                                </a:rPr>
                              </m:ctrlPr>
                            </m:sSubPr>
                            <m:e>
                              <m:r>
                                <a:rPr lang="en-US" b="0" i="1" dirty="0" smtClean="0">
                                  <a:solidFill>
                                    <a:schemeClr val="accent2"/>
                                  </a:solidFill>
                                  <a:latin typeface="Cambria Math" panose="02040503050406030204" pitchFamily="18" charset="0"/>
                                  <a:ea typeface="Cambria Math"/>
                                </a:rPr>
                                <m:t>𝑇</m:t>
                              </m:r>
                            </m:e>
                            <m:sub>
                              <m:r>
                                <a:rPr lang="en-US" b="0" i="1" dirty="0" smtClean="0">
                                  <a:solidFill>
                                    <a:schemeClr val="accent2"/>
                                  </a:solidFill>
                                  <a:latin typeface="Cambria Math" panose="02040503050406030204" pitchFamily="18" charset="0"/>
                                  <a:ea typeface="Cambria Math"/>
                                </a:rPr>
                                <m:t>𝑒</m:t>
                              </m:r>
                            </m:sub>
                          </m:sSub>
                        </m:e>
                      </m:d>
                      <m:r>
                        <a:rPr lang="en-IN" b="0" i="1" dirty="0" smtClean="0">
                          <a:solidFill>
                            <a:schemeClr val="accent2"/>
                          </a:solidFill>
                          <a:latin typeface="Cambria Math"/>
                          <a:ea typeface="Cambria Math"/>
                        </a:rPr>
                        <m:t>=</m:t>
                      </m:r>
                      <m:f>
                        <m:fPr>
                          <m:ctrlPr>
                            <a:rPr lang="en-IN" b="0" i="1" dirty="0" smtClean="0">
                              <a:solidFill>
                                <a:schemeClr val="accent2"/>
                              </a:solidFill>
                              <a:latin typeface="Cambria Math" panose="02040503050406030204" pitchFamily="18" charset="0"/>
                              <a:ea typeface="Cambria Math"/>
                            </a:rPr>
                          </m:ctrlPr>
                        </m:fPr>
                        <m:num>
                          <m:r>
                            <a:rPr lang="en-IN" b="0" i="1" dirty="0" smtClean="0">
                              <a:solidFill>
                                <a:schemeClr val="accent2"/>
                              </a:solidFill>
                              <a:latin typeface="Cambria Math"/>
                              <a:ea typeface="Cambria Math"/>
                            </a:rPr>
                            <m:t>3</m:t>
                          </m:r>
                        </m:num>
                        <m:den>
                          <m:r>
                            <a:rPr lang="en-IN" b="0" i="1" dirty="0" smtClean="0">
                              <a:solidFill>
                                <a:schemeClr val="accent2"/>
                              </a:solidFill>
                              <a:latin typeface="Cambria Math"/>
                              <a:ea typeface="Cambria Math"/>
                            </a:rPr>
                            <m:t>2</m:t>
                          </m:r>
                        </m:den>
                      </m:f>
                      <m:sSub>
                        <m:sSubPr>
                          <m:ctrlPr>
                            <a:rPr lang="en-IN" b="0" i="1" dirty="0" smtClean="0">
                              <a:solidFill>
                                <a:schemeClr val="accent2"/>
                              </a:solidFill>
                              <a:latin typeface="Cambria Math" panose="02040503050406030204" pitchFamily="18" charset="0"/>
                              <a:ea typeface="Cambria Math"/>
                            </a:rPr>
                          </m:ctrlPr>
                        </m:sSubPr>
                        <m:e>
                          <m:r>
                            <a:rPr lang="en-IN" b="0" i="1" dirty="0" smtClean="0">
                              <a:solidFill>
                                <a:schemeClr val="accent2"/>
                              </a:solidFill>
                              <a:latin typeface="Cambria Math"/>
                              <a:ea typeface="Cambria Math"/>
                            </a:rPr>
                            <m:t>𝑛</m:t>
                          </m:r>
                        </m:e>
                        <m:sub>
                          <m:r>
                            <a:rPr lang="en-IN" b="0" i="1" dirty="0" smtClean="0">
                              <a:solidFill>
                                <a:schemeClr val="accent2"/>
                              </a:solidFill>
                              <a:latin typeface="Cambria Math"/>
                              <a:ea typeface="Cambria Math"/>
                            </a:rPr>
                            <m:t>𝑜</m:t>
                          </m:r>
                        </m:sub>
                      </m:sSub>
                      <m:r>
                        <a:rPr lang="en-IN" b="0" i="1" dirty="0" smtClean="0">
                          <a:solidFill>
                            <a:schemeClr val="accent2"/>
                          </a:solidFill>
                          <a:latin typeface="Cambria Math"/>
                          <a:ea typeface="Cambria Math"/>
                        </a:rPr>
                        <m:t>&lt;</m:t>
                      </m:r>
                      <m:sSub>
                        <m:sSubPr>
                          <m:ctrlPr>
                            <a:rPr lang="en-IN" b="0" i="1" dirty="0" smtClean="0">
                              <a:solidFill>
                                <a:srgbClr val="FF0000"/>
                              </a:solidFill>
                              <a:latin typeface="Cambria Math" panose="02040503050406030204" pitchFamily="18" charset="0"/>
                              <a:ea typeface="Cambria Math"/>
                            </a:rPr>
                          </m:ctrlPr>
                        </m:sSubPr>
                        <m:e>
                          <m:acc>
                            <m:accPr>
                              <m:chr m:val="̃"/>
                              <m:ctrlPr>
                                <a:rPr lang="en-IN" b="0" i="1" dirty="0" smtClean="0">
                                  <a:solidFill>
                                    <a:srgbClr val="FF0000"/>
                                  </a:solidFill>
                                  <a:latin typeface="Cambria Math" panose="02040503050406030204" pitchFamily="18" charset="0"/>
                                  <a:ea typeface="Cambria Math"/>
                                </a:rPr>
                              </m:ctrlPr>
                            </m:accPr>
                            <m:e>
                              <m:r>
                                <a:rPr lang="en-IN" b="0" i="1" dirty="0" smtClean="0">
                                  <a:solidFill>
                                    <a:srgbClr val="FF0000"/>
                                  </a:solidFill>
                                  <a:latin typeface="Cambria Math"/>
                                  <a:ea typeface="Cambria Math"/>
                                </a:rPr>
                                <m:t>𝑇</m:t>
                              </m:r>
                            </m:e>
                          </m:acc>
                        </m:e>
                        <m:sub>
                          <m:r>
                            <a:rPr lang="en-IN" b="0" i="1" dirty="0" smtClean="0">
                              <a:solidFill>
                                <a:srgbClr val="FF0000"/>
                              </a:solidFill>
                              <a:latin typeface="Cambria Math"/>
                              <a:ea typeface="Cambria Math"/>
                            </a:rPr>
                            <m:t>𝑒</m:t>
                          </m:r>
                        </m:sub>
                      </m:sSub>
                      <m:sSub>
                        <m:sSubPr>
                          <m:ctrlPr>
                            <a:rPr lang="en-IN" b="0" i="1" dirty="0" smtClean="0">
                              <a:solidFill>
                                <a:srgbClr val="FF0000"/>
                              </a:solidFill>
                              <a:latin typeface="Cambria Math" panose="02040503050406030204" pitchFamily="18" charset="0"/>
                              <a:ea typeface="Cambria Math"/>
                            </a:rPr>
                          </m:ctrlPr>
                        </m:sSubPr>
                        <m:e>
                          <m:acc>
                            <m:accPr>
                              <m:chr m:val="̃"/>
                              <m:ctrlPr>
                                <a:rPr lang="en-IN" b="0" i="1" dirty="0" smtClean="0">
                                  <a:solidFill>
                                    <a:srgbClr val="FF0000"/>
                                  </a:solidFill>
                                  <a:latin typeface="Cambria Math" panose="02040503050406030204" pitchFamily="18" charset="0"/>
                                  <a:ea typeface="Cambria Math"/>
                                </a:rPr>
                              </m:ctrlPr>
                            </m:accPr>
                            <m:e>
                              <m:r>
                                <a:rPr lang="en-IN" b="0" i="1" dirty="0" smtClean="0">
                                  <a:solidFill>
                                    <a:srgbClr val="FF0000"/>
                                  </a:solidFill>
                                  <a:latin typeface="Cambria Math"/>
                                  <a:ea typeface="Cambria Math"/>
                                </a:rPr>
                                <m:t>𝑣</m:t>
                              </m:r>
                            </m:e>
                          </m:acc>
                        </m:e>
                        <m:sub>
                          <m:r>
                            <a:rPr lang="en-IN" b="0" i="1" dirty="0" smtClean="0">
                              <a:solidFill>
                                <a:srgbClr val="FF0000"/>
                              </a:solidFill>
                              <a:latin typeface="Cambria Math"/>
                              <a:ea typeface="Cambria Math"/>
                            </a:rPr>
                            <m:t>𝑟</m:t>
                          </m:r>
                        </m:sub>
                      </m:sSub>
                      <m:r>
                        <a:rPr lang="en-IN" b="0" i="1" dirty="0" smtClean="0">
                          <a:solidFill>
                            <a:schemeClr val="accent2"/>
                          </a:solidFill>
                          <a:latin typeface="Cambria Math"/>
                          <a:ea typeface="Cambria Math"/>
                        </a:rPr>
                        <m:t>&gt;+</m:t>
                      </m:r>
                      <m:f>
                        <m:fPr>
                          <m:ctrlPr>
                            <a:rPr lang="en-IN" b="0" i="1" dirty="0" smtClean="0">
                              <a:solidFill>
                                <a:schemeClr val="accent2"/>
                              </a:solidFill>
                              <a:latin typeface="Cambria Math" panose="02040503050406030204" pitchFamily="18" charset="0"/>
                              <a:ea typeface="Cambria Math"/>
                            </a:rPr>
                          </m:ctrlPr>
                        </m:fPr>
                        <m:num>
                          <m:r>
                            <a:rPr lang="en-IN" b="0" i="1" dirty="0" smtClean="0">
                              <a:solidFill>
                                <a:schemeClr val="accent2"/>
                              </a:solidFill>
                              <a:latin typeface="Cambria Math"/>
                              <a:ea typeface="Cambria Math"/>
                            </a:rPr>
                            <m:t>3</m:t>
                          </m:r>
                        </m:num>
                        <m:den>
                          <m:r>
                            <a:rPr lang="en-IN" b="0" i="1" dirty="0" smtClean="0">
                              <a:solidFill>
                                <a:schemeClr val="accent2"/>
                              </a:solidFill>
                              <a:latin typeface="Cambria Math"/>
                              <a:ea typeface="Cambria Math"/>
                            </a:rPr>
                            <m:t>2</m:t>
                          </m:r>
                        </m:den>
                      </m:f>
                      <m:sSub>
                        <m:sSubPr>
                          <m:ctrlPr>
                            <a:rPr lang="en-IN" b="0" i="1" dirty="0" smtClean="0">
                              <a:solidFill>
                                <a:schemeClr val="accent2"/>
                              </a:solidFill>
                              <a:latin typeface="Cambria Math" panose="02040503050406030204" pitchFamily="18" charset="0"/>
                              <a:ea typeface="Cambria Math"/>
                            </a:rPr>
                          </m:ctrlPr>
                        </m:sSubPr>
                        <m:e>
                          <m:r>
                            <a:rPr lang="en-IN" b="0" i="1" dirty="0" smtClean="0">
                              <a:solidFill>
                                <a:schemeClr val="accent2"/>
                              </a:solidFill>
                              <a:latin typeface="Cambria Math"/>
                              <a:ea typeface="Cambria Math"/>
                            </a:rPr>
                            <m:t>𝑇</m:t>
                          </m:r>
                        </m:e>
                        <m:sub>
                          <m:r>
                            <a:rPr lang="en-IN" b="0" i="1" dirty="0" smtClean="0">
                              <a:solidFill>
                                <a:schemeClr val="accent2"/>
                              </a:solidFill>
                              <a:latin typeface="Cambria Math"/>
                              <a:ea typeface="Cambria Math"/>
                            </a:rPr>
                            <m:t>𝑒</m:t>
                          </m:r>
                        </m:sub>
                      </m:sSub>
                      <m:r>
                        <a:rPr lang="en-IN" b="0" i="1" dirty="0" smtClean="0">
                          <a:solidFill>
                            <a:schemeClr val="accent2"/>
                          </a:solidFill>
                          <a:latin typeface="Cambria Math"/>
                          <a:ea typeface="Cambria Math"/>
                        </a:rPr>
                        <m:t>&lt;</m:t>
                      </m:r>
                      <m:acc>
                        <m:accPr>
                          <m:chr m:val="̃"/>
                          <m:ctrlPr>
                            <a:rPr lang="en-IN" b="0" i="1" dirty="0" smtClean="0">
                              <a:solidFill>
                                <a:schemeClr val="accent2"/>
                              </a:solidFill>
                              <a:latin typeface="Cambria Math" panose="02040503050406030204" pitchFamily="18" charset="0"/>
                              <a:ea typeface="Cambria Math"/>
                            </a:rPr>
                          </m:ctrlPr>
                        </m:accPr>
                        <m:e>
                          <m:r>
                            <a:rPr lang="en-IN" b="0" i="1" dirty="0" smtClean="0">
                              <a:solidFill>
                                <a:schemeClr val="accent2"/>
                              </a:solidFill>
                              <a:latin typeface="Cambria Math"/>
                              <a:ea typeface="Cambria Math"/>
                            </a:rPr>
                            <m:t>𝑛</m:t>
                          </m:r>
                        </m:e>
                      </m:acc>
                      <m:acc>
                        <m:accPr>
                          <m:chr m:val="̃"/>
                          <m:ctrlPr>
                            <a:rPr lang="en-IN" b="0" i="1" dirty="0" smtClean="0">
                              <a:solidFill>
                                <a:srgbClr val="FF0000"/>
                              </a:solidFill>
                              <a:latin typeface="Cambria Math" panose="02040503050406030204" pitchFamily="18" charset="0"/>
                              <a:ea typeface="Cambria Math"/>
                            </a:rPr>
                          </m:ctrlPr>
                        </m:accPr>
                        <m:e>
                          <m:sSub>
                            <m:sSubPr>
                              <m:ctrlPr>
                                <a:rPr lang="en-IN" b="0" i="1" dirty="0" smtClean="0">
                                  <a:solidFill>
                                    <a:srgbClr val="FF0000"/>
                                  </a:solidFill>
                                  <a:latin typeface="Cambria Math" panose="02040503050406030204" pitchFamily="18" charset="0"/>
                                  <a:ea typeface="Cambria Math"/>
                                </a:rPr>
                              </m:ctrlPr>
                            </m:sSubPr>
                            <m:e>
                              <m:r>
                                <a:rPr lang="en-IN" b="0" i="1" dirty="0" smtClean="0">
                                  <a:solidFill>
                                    <a:srgbClr val="FF0000"/>
                                  </a:solidFill>
                                  <a:latin typeface="Cambria Math"/>
                                  <a:ea typeface="Cambria Math"/>
                                </a:rPr>
                                <m:t>𝑣</m:t>
                              </m:r>
                            </m:e>
                            <m:sub>
                              <m:r>
                                <a:rPr lang="en-IN" b="0" i="1" dirty="0" smtClean="0">
                                  <a:solidFill>
                                    <a:srgbClr val="FF0000"/>
                                  </a:solidFill>
                                  <a:latin typeface="Cambria Math"/>
                                  <a:ea typeface="Cambria Math"/>
                                </a:rPr>
                                <m:t>𝑟</m:t>
                              </m:r>
                            </m:sub>
                          </m:sSub>
                        </m:e>
                      </m:acc>
                      <m:r>
                        <a:rPr lang="en-IN" b="0" i="1" dirty="0" smtClean="0">
                          <a:solidFill>
                            <a:schemeClr val="accent2"/>
                          </a:solidFill>
                          <a:latin typeface="Cambria Math"/>
                          <a:ea typeface="Cambria Math"/>
                        </a:rPr>
                        <m:t>&gt;</m:t>
                      </m:r>
                    </m:oMath>
                  </m:oMathPara>
                </a14:m>
                <a:endParaRPr lang="en-IN" dirty="0">
                  <a:solidFill>
                    <a:schemeClr val="accent2"/>
                  </a:solidFill>
                </a:endParaRPr>
              </a:p>
              <a:p>
                <a:pPr marL="285750" indent="-285750">
                  <a:lnSpc>
                    <a:spcPct val="150000"/>
                  </a:lnSpc>
                  <a:buFont typeface="Wingdings" pitchFamily="2" charset="2"/>
                  <a:buChar char="v"/>
                </a:pPr>
                <a:r>
                  <a:rPr lang="en-IN" dirty="0"/>
                  <a:t>Investigation Activity for Study of heat flux can be subdivided in following category:</a:t>
                </a:r>
              </a:p>
              <a:p>
                <a:pPr marL="857250" lvl="1" indent="-400050" algn="just">
                  <a:lnSpc>
                    <a:spcPct val="150000"/>
                  </a:lnSpc>
                  <a:buFont typeface="Wingdings" pitchFamily="2" charset="2"/>
                  <a:buChar char="ü"/>
                </a:pPr>
                <a:r>
                  <a:rPr lang="en-IN" dirty="0">
                    <a:solidFill>
                      <a:srgbClr val="FF0000"/>
                    </a:solidFill>
                  </a:rPr>
                  <a:t>Diagnostic Development for accurate measurement of </a:t>
                </a:r>
                <a:r>
                  <a:rPr lang="en-IN" dirty="0">
                    <a:solidFill>
                      <a:srgbClr val="00B050"/>
                    </a:solidFill>
                  </a:rPr>
                  <a:t>real time temperature fluctuations and Heat flux</a:t>
                </a:r>
              </a:p>
              <a:p>
                <a:pPr marL="857250" lvl="1" indent="-400050" algn="just">
                  <a:lnSpc>
                    <a:spcPct val="150000"/>
                  </a:lnSpc>
                  <a:buFont typeface="Wingdings" pitchFamily="2" charset="2"/>
                  <a:buChar char="ü"/>
                </a:pPr>
                <a:r>
                  <a:rPr lang="en-US" dirty="0">
                    <a:solidFill>
                      <a:srgbClr val="7030A0"/>
                    </a:solidFill>
                  </a:rPr>
                  <a:t>Validation for </a:t>
                </a:r>
                <a14:m>
                  <m:oMath xmlns:m="http://schemas.openxmlformats.org/officeDocument/2006/math">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𝑇</m:t>
                        </m:r>
                      </m:e>
                      <m:sub>
                        <m:r>
                          <a:rPr lang="en-US" b="0" i="1" smtClean="0">
                            <a:solidFill>
                              <a:srgbClr val="7030A0"/>
                            </a:solidFill>
                            <a:latin typeface="Cambria Math" panose="02040503050406030204" pitchFamily="18" charset="0"/>
                          </a:rPr>
                          <m:t>𝑒</m:t>
                        </m:r>
                      </m:sub>
                    </m:sSub>
                  </m:oMath>
                </a14:m>
                <a:r>
                  <a:rPr lang="en-IN" dirty="0">
                    <a:solidFill>
                      <a:srgbClr val="7030A0"/>
                    </a:solidFill>
                  </a:rPr>
                  <a:t>and </a:t>
                </a:r>
                <a14:m>
                  <m:oMath xmlns:m="http://schemas.openxmlformats.org/officeDocument/2006/math">
                    <m:r>
                      <a:rPr lang="en-US" b="0" i="1" smtClean="0">
                        <a:solidFill>
                          <a:srgbClr val="7030A0"/>
                        </a:solidFill>
                        <a:latin typeface="Cambria Math" panose="02040503050406030204" pitchFamily="18" charset="0"/>
                      </a:rPr>
                      <m:t>𝛿</m:t>
                    </m:r>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𝑇</m:t>
                        </m:r>
                      </m:e>
                      <m:sub>
                        <m:r>
                          <a:rPr lang="en-US" b="0" i="1" smtClean="0">
                            <a:solidFill>
                              <a:srgbClr val="7030A0"/>
                            </a:solidFill>
                            <a:latin typeface="Cambria Math" panose="02040503050406030204" pitchFamily="18" charset="0"/>
                          </a:rPr>
                          <m:t>𝑒</m:t>
                        </m:r>
                      </m:sub>
                    </m:sSub>
                  </m:oMath>
                </a14:m>
                <a:endParaRPr lang="en-IN" dirty="0">
                  <a:solidFill>
                    <a:srgbClr val="00B050"/>
                  </a:solidFill>
                </a:endParaRPr>
              </a:p>
              <a:p>
                <a:pPr marL="857250" lvl="1" indent="-400050" algn="just">
                  <a:lnSpc>
                    <a:spcPct val="150000"/>
                  </a:lnSpc>
                  <a:buFont typeface="Wingdings" pitchFamily="2" charset="2"/>
                  <a:buChar char="ü"/>
                </a:pPr>
                <a:r>
                  <a:rPr lang="en-IN" dirty="0">
                    <a:solidFill>
                      <a:srgbClr val="00B050"/>
                    </a:solidFill>
                  </a:rPr>
                  <a:t>Investigation of Heat flux in ETG background</a:t>
                </a:r>
              </a:p>
              <a:p>
                <a:pPr marL="857250" lvl="1" indent="-400050" algn="just">
                  <a:lnSpc>
                    <a:spcPct val="150000"/>
                  </a:lnSpc>
                  <a:buFont typeface="Wingdings" pitchFamily="2" charset="2"/>
                  <a:buChar char="q"/>
                </a:pPr>
                <a:r>
                  <a:rPr lang="en-IN" dirty="0">
                    <a:solidFill>
                      <a:srgbClr val="FF0000"/>
                    </a:solidFill>
                  </a:rPr>
                  <a:t>Theoretical Estimation and its Comparison with experimental observations </a:t>
                </a:r>
                <a:r>
                  <a:rPr lang="en-IN" dirty="0"/>
                  <a:t> </a:t>
                </a:r>
              </a:p>
            </p:txBody>
          </p:sp>
        </mc:Choice>
        <mc:Fallback xmlns="">
          <p:sp>
            <p:nvSpPr>
              <p:cNvPr id="3" name="TextBox 2"/>
              <p:cNvSpPr txBox="1">
                <a:spLocks noRot="1" noChangeAspect="1" noMove="1" noResize="1" noEditPoints="1" noAdjustHandles="1" noChangeArrowheads="1" noChangeShapeType="1" noTextEdit="1"/>
              </p:cNvSpPr>
              <p:nvPr/>
            </p:nvSpPr>
            <p:spPr>
              <a:xfrm>
                <a:off x="381000" y="762000"/>
                <a:ext cx="8610600" cy="5397760"/>
              </a:xfrm>
              <a:prstGeom prst="rect">
                <a:avLst/>
              </a:prstGeom>
              <a:blipFill rotWithShape="1">
                <a:blip r:embed="rId2"/>
                <a:stretch>
                  <a:fillRect l="-353" r="-424" b="-675"/>
                </a:stretch>
              </a:blipFill>
            </p:spPr>
            <p:txBody>
              <a:bodyPr/>
              <a:lstStyle/>
              <a:p>
                <a:r>
                  <a:rPr lang="en-IN">
                    <a:noFill/>
                  </a:rPr>
                  <a:t> </a:t>
                </a:r>
              </a:p>
            </p:txBody>
          </p:sp>
        </mc:Fallback>
      </mc:AlternateContent>
      <p:sp>
        <p:nvSpPr>
          <p:cNvPr id="5" name="Oval 4"/>
          <p:cNvSpPr/>
          <p:nvPr/>
        </p:nvSpPr>
        <p:spPr>
          <a:xfrm>
            <a:off x="4495800" y="2819400"/>
            <a:ext cx="1524000" cy="990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Oval 5"/>
          <p:cNvSpPr/>
          <p:nvPr/>
        </p:nvSpPr>
        <p:spPr>
          <a:xfrm>
            <a:off x="6400800" y="2803566"/>
            <a:ext cx="1524000" cy="990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TextBox 6"/>
          <p:cNvSpPr txBox="1"/>
          <p:nvPr/>
        </p:nvSpPr>
        <p:spPr>
          <a:xfrm>
            <a:off x="4681846" y="2121124"/>
            <a:ext cx="1703615" cy="646331"/>
          </a:xfrm>
          <a:prstGeom prst="rect">
            <a:avLst/>
          </a:prstGeom>
          <a:noFill/>
        </p:spPr>
        <p:txBody>
          <a:bodyPr wrap="square" rtlCol="0">
            <a:spAutoFit/>
          </a:bodyPr>
          <a:lstStyle/>
          <a:p>
            <a:r>
              <a:rPr lang="en-IN" dirty="0"/>
              <a:t>Conductive Heat flux (q)</a:t>
            </a:r>
          </a:p>
        </p:txBody>
      </p:sp>
      <p:sp>
        <p:nvSpPr>
          <p:cNvPr id="8" name="TextBox 7"/>
          <p:cNvSpPr txBox="1"/>
          <p:nvPr/>
        </p:nvSpPr>
        <p:spPr>
          <a:xfrm>
            <a:off x="6781800" y="2112561"/>
            <a:ext cx="1676400" cy="646331"/>
          </a:xfrm>
          <a:prstGeom prst="rect">
            <a:avLst/>
          </a:prstGeom>
          <a:noFill/>
        </p:spPr>
        <p:txBody>
          <a:bodyPr wrap="square" rtlCol="0">
            <a:spAutoFit/>
          </a:bodyPr>
          <a:lstStyle/>
          <a:p>
            <a:r>
              <a:rPr lang="en-IN" dirty="0"/>
              <a:t>Convective Heat flux (q)</a:t>
            </a:r>
          </a:p>
        </p:txBody>
      </p:sp>
      <p:sp>
        <p:nvSpPr>
          <p:cNvPr id="9" name="Rectangle 2">
            <a:extLst>
              <a:ext uri="{FF2B5EF4-FFF2-40B4-BE49-F238E27FC236}">
                <a16:creationId xmlns:a16="http://schemas.microsoft.com/office/drawing/2014/main" id="{5E60F5D2-29D0-43D3-B1B7-9480F6ECD011}"/>
              </a:ext>
            </a:extLst>
          </p:cNvPr>
          <p:cNvSpPr>
            <a:spLocks noChangeArrowheads="1"/>
          </p:cNvSpPr>
          <p:nvPr/>
        </p:nvSpPr>
        <p:spPr bwMode="auto">
          <a:xfrm>
            <a:off x="0" y="0"/>
            <a:ext cx="9144000" cy="733425"/>
          </a:xfrm>
          <a:prstGeom prst="rect">
            <a:avLst/>
          </a:prstGeom>
          <a:gradFill rotWithShape="1">
            <a:gsLst>
              <a:gs pos="0">
                <a:srgbClr val="99CCFF"/>
              </a:gs>
              <a:gs pos="50000">
                <a:schemeClr val="bg1"/>
              </a:gs>
              <a:gs pos="100000">
                <a:srgbClr val="99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571500" lvl="1" indent="-571500" algn="ctr">
              <a:buFont typeface="+mj-lt"/>
              <a:buAutoNum type="romanUcPeriod" startAt="3"/>
            </a:pPr>
            <a:r>
              <a:rPr lang="en-IN" sz="3200" b="1" dirty="0">
                <a:latin typeface="Times New Roman" panose="02020603050405020304" pitchFamily="18" charset="0"/>
                <a:cs typeface="Times New Roman" panose="02020603050405020304" pitchFamily="18" charset="0"/>
              </a:rPr>
              <a:t>Study of heat flux </a:t>
            </a:r>
          </a:p>
        </p:txBody>
      </p:sp>
      <p:sp>
        <p:nvSpPr>
          <p:cNvPr id="12" name="Slide Number Placeholder 11">
            <a:extLst>
              <a:ext uri="{FF2B5EF4-FFF2-40B4-BE49-F238E27FC236}">
                <a16:creationId xmlns:a16="http://schemas.microsoft.com/office/drawing/2014/main" id="{54757DA6-8092-4937-B549-51C6FC8F784C}"/>
              </a:ext>
            </a:extLst>
          </p:cNvPr>
          <p:cNvSpPr>
            <a:spLocks noGrp="1"/>
          </p:cNvSpPr>
          <p:nvPr>
            <p:ph type="sldNum" sz="quarter" idx="12"/>
          </p:nvPr>
        </p:nvSpPr>
        <p:spPr/>
        <p:txBody>
          <a:bodyPr/>
          <a:lstStyle/>
          <a:p>
            <a:fld id="{B6F15528-21DE-4FAA-801E-634DDDAF4B2B}" type="slidenum">
              <a:rPr lang="en-US" smtClean="0"/>
              <a:pPr/>
              <a:t>41</a:t>
            </a:fld>
            <a:endParaRPr lang="en-US"/>
          </a:p>
        </p:txBody>
      </p:sp>
      <p:pic>
        <p:nvPicPr>
          <p:cNvPr id="11" name="Picture 10">
            <a:extLst>
              <a:ext uri="{FF2B5EF4-FFF2-40B4-BE49-F238E27FC236}">
                <a16:creationId xmlns:a16="http://schemas.microsoft.com/office/drawing/2014/main" id="{A9BBDA49-4A2B-407F-AE79-5DA12C3BF9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838200" cy="752285"/>
          </a:xfrm>
          <a:prstGeom prst="rect">
            <a:avLst/>
          </a:prstGeom>
        </p:spPr>
      </p:pic>
    </p:spTree>
    <p:extLst>
      <p:ext uri="{BB962C8B-B14F-4D97-AF65-F5344CB8AC3E}">
        <p14:creationId xmlns:p14="http://schemas.microsoft.com/office/powerpoint/2010/main" val="6970362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 Box 2"/>
              <p:cNvSpPr txBox="1">
                <a:spLocks noChangeArrowheads="1"/>
              </p:cNvSpPr>
              <p:nvPr/>
            </p:nvSpPr>
            <p:spPr bwMode="auto">
              <a:xfrm>
                <a:off x="5638800" y="762000"/>
                <a:ext cx="3429000" cy="489600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rot="0" vert="horz" wrap="square" lIns="91440" tIns="45720" rIns="91440" bIns="45720" anchor="t" anchorCtr="0">
                <a:noAutofit/>
              </a:bodyPr>
              <a:lstStyle/>
              <a:p>
                <a:pPr>
                  <a:lnSpc>
                    <a:spcPct val="115000"/>
                  </a:lnSpc>
                  <a:spcAft>
                    <a:spcPts val="1000"/>
                  </a:spcAft>
                </a:pPr>
                <a:r>
                  <a:rPr lang="en-IN" dirty="0">
                    <a:solidFill>
                      <a:srgbClr val="FF0000"/>
                    </a:solidFill>
                    <a:effectLst/>
                    <a:ea typeface="Calibri"/>
                    <a:cs typeface="Times New Roman"/>
                  </a:rPr>
                  <a:t>                </a:t>
                </a:r>
                <a14:m>
                  <m:oMath xmlns:m="http://schemas.openxmlformats.org/officeDocument/2006/math">
                    <m:r>
                      <a:rPr lang="en-IN" i="1" smtClean="0">
                        <a:solidFill>
                          <a:srgbClr val="FF0000"/>
                        </a:solidFill>
                        <a:effectLst/>
                        <a:latin typeface="Cambria Math"/>
                        <a:ea typeface="Calibri"/>
                        <a:cs typeface="Times New Roman"/>
                      </a:rPr>
                      <m:t>𝛿</m:t>
                    </m:r>
                    <m:sSub>
                      <m:sSubPr>
                        <m:ctrlPr>
                          <a:rPr lang="en-IN" i="1">
                            <a:solidFill>
                              <a:srgbClr val="FF0000"/>
                            </a:solidFill>
                            <a:effectLst/>
                            <a:latin typeface="Cambria Math" panose="02040503050406030204" pitchFamily="18" charset="0"/>
                            <a:ea typeface="Calibri"/>
                            <a:cs typeface="Times New Roman"/>
                          </a:rPr>
                        </m:ctrlPr>
                      </m:sSubPr>
                      <m:e>
                        <m:r>
                          <a:rPr lang="en-IN" i="1">
                            <a:solidFill>
                              <a:srgbClr val="FF0000"/>
                            </a:solidFill>
                            <a:effectLst/>
                            <a:latin typeface="Cambria Math"/>
                            <a:ea typeface="Calibri"/>
                            <a:cs typeface="Times New Roman"/>
                          </a:rPr>
                          <m:t>𝐸</m:t>
                        </m:r>
                      </m:e>
                      <m:sub>
                        <m:r>
                          <a:rPr lang="en-IN" i="1">
                            <a:solidFill>
                              <a:srgbClr val="FF0000"/>
                            </a:solidFill>
                            <a:effectLst/>
                            <a:latin typeface="Cambria Math"/>
                            <a:ea typeface="Calibri"/>
                            <a:cs typeface="Times New Roman"/>
                          </a:rPr>
                          <m:t>𝜃</m:t>
                        </m:r>
                      </m:sub>
                    </m:sSub>
                    <m:r>
                      <a:rPr lang="en-IN" i="1">
                        <a:solidFill>
                          <a:srgbClr val="FF0000"/>
                        </a:solidFill>
                        <a:effectLst/>
                        <a:latin typeface="Cambria Math"/>
                        <a:ea typeface="Calibri"/>
                        <a:cs typeface="Times New Roman"/>
                      </a:rPr>
                      <m:t>=−</m:t>
                    </m:r>
                    <m:f>
                      <m:fPr>
                        <m:ctrlPr>
                          <a:rPr lang="en-IN" i="1">
                            <a:solidFill>
                              <a:srgbClr val="FF0000"/>
                            </a:solidFill>
                            <a:effectLst/>
                            <a:latin typeface="Cambria Math" panose="02040503050406030204" pitchFamily="18" charset="0"/>
                            <a:ea typeface="Calibri"/>
                            <a:cs typeface="Times New Roman"/>
                          </a:rPr>
                        </m:ctrlPr>
                      </m:fPr>
                      <m:num>
                        <m:r>
                          <a:rPr lang="en-IN" i="1">
                            <a:solidFill>
                              <a:srgbClr val="FF0000"/>
                            </a:solidFill>
                            <a:effectLst/>
                            <a:latin typeface="Cambria Math"/>
                            <a:ea typeface="Calibri"/>
                            <a:cs typeface="Times New Roman"/>
                          </a:rPr>
                          <m:t>(</m:t>
                        </m:r>
                        <m:r>
                          <a:rPr lang="en-IN" i="1">
                            <a:solidFill>
                              <a:srgbClr val="FF0000"/>
                            </a:solidFill>
                            <a:effectLst/>
                            <a:latin typeface="Cambria Math"/>
                            <a:ea typeface="Calibri"/>
                            <a:cs typeface="Times New Roman"/>
                          </a:rPr>
                          <m:t>𝛿</m:t>
                        </m:r>
                        <m:sSub>
                          <m:sSubPr>
                            <m:ctrlPr>
                              <a:rPr lang="en-IN" i="1">
                                <a:solidFill>
                                  <a:srgbClr val="FF0000"/>
                                </a:solidFill>
                                <a:effectLst/>
                                <a:latin typeface="Cambria Math" panose="02040503050406030204" pitchFamily="18" charset="0"/>
                                <a:ea typeface="Calibri"/>
                                <a:cs typeface="Times New Roman"/>
                              </a:rPr>
                            </m:ctrlPr>
                          </m:sSubPr>
                          <m:e>
                            <m:r>
                              <a:rPr lang="en-IN" i="1">
                                <a:solidFill>
                                  <a:srgbClr val="FF0000"/>
                                </a:solidFill>
                                <a:effectLst/>
                                <a:latin typeface="Cambria Math"/>
                                <a:ea typeface="Calibri"/>
                                <a:cs typeface="Times New Roman"/>
                              </a:rPr>
                              <m:t>𝜙</m:t>
                            </m:r>
                          </m:e>
                          <m:sub>
                            <m:r>
                              <a:rPr lang="en-IN" i="1">
                                <a:solidFill>
                                  <a:srgbClr val="FF0000"/>
                                </a:solidFill>
                                <a:effectLst/>
                                <a:latin typeface="Cambria Math"/>
                                <a:ea typeface="Calibri"/>
                                <a:cs typeface="Times New Roman"/>
                              </a:rPr>
                              <m:t>𝑓</m:t>
                            </m:r>
                            <m:r>
                              <a:rPr lang="en-IN" i="1">
                                <a:solidFill>
                                  <a:srgbClr val="FF0000"/>
                                </a:solidFill>
                                <a:effectLst/>
                                <a:latin typeface="Cambria Math"/>
                                <a:ea typeface="Calibri"/>
                                <a:cs typeface="Times New Roman"/>
                              </a:rPr>
                              <m:t>6</m:t>
                            </m:r>
                          </m:sub>
                        </m:sSub>
                        <m:r>
                          <a:rPr lang="en-IN" i="1">
                            <a:solidFill>
                              <a:srgbClr val="FF0000"/>
                            </a:solidFill>
                            <a:effectLst/>
                            <a:latin typeface="Cambria Math"/>
                            <a:ea typeface="Calibri"/>
                            <a:cs typeface="Times New Roman"/>
                          </a:rPr>
                          <m:t>−</m:t>
                        </m:r>
                        <m:r>
                          <a:rPr lang="en-IN" i="1">
                            <a:solidFill>
                              <a:srgbClr val="FF0000"/>
                            </a:solidFill>
                            <a:effectLst/>
                            <a:latin typeface="Cambria Math"/>
                            <a:ea typeface="Calibri"/>
                            <a:cs typeface="Times New Roman"/>
                          </a:rPr>
                          <m:t>𝛿</m:t>
                        </m:r>
                        <m:sSub>
                          <m:sSubPr>
                            <m:ctrlPr>
                              <a:rPr lang="en-IN" i="1">
                                <a:solidFill>
                                  <a:srgbClr val="FF0000"/>
                                </a:solidFill>
                                <a:effectLst/>
                                <a:latin typeface="Cambria Math" panose="02040503050406030204" pitchFamily="18" charset="0"/>
                                <a:ea typeface="Calibri"/>
                                <a:cs typeface="Times New Roman"/>
                              </a:rPr>
                            </m:ctrlPr>
                          </m:sSubPr>
                          <m:e>
                            <m:r>
                              <a:rPr lang="en-IN" i="1">
                                <a:solidFill>
                                  <a:srgbClr val="FF0000"/>
                                </a:solidFill>
                                <a:effectLst/>
                                <a:latin typeface="Cambria Math"/>
                                <a:ea typeface="Calibri"/>
                                <a:cs typeface="Times New Roman"/>
                              </a:rPr>
                              <m:t>𝜙</m:t>
                            </m:r>
                          </m:e>
                          <m:sub>
                            <m:r>
                              <a:rPr lang="en-IN" i="1">
                                <a:solidFill>
                                  <a:srgbClr val="FF0000"/>
                                </a:solidFill>
                                <a:effectLst/>
                                <a:latin typeface="Cambria Math"/>
                                <a:ea typeface="Calibri"/>
                                <a:cs typeface="Times New Roman"/>
                              </a:rPr>
                              <m:t>𝑓</m:t>
                            </m:r>
                            <m:r>
                              <a:rPr lang="en-IN" i="1">
                                <a:solidFill>
                                  <a:srgbClr val="FF0000"/>
                                </a:solidFill>
                                <a:effectLst/>
                                <a:latin typeface="Cambria Math"/>
                                <a:ea typeface="Calibri"/>
                                <a:cs typeface="Times New Roman"/>
                              </a:rPr>
                              <m:t>4</m:t>
                            </m:r>
                          </m:sub>
                        </m:sSub>
                        <m:r>
                          <a:rPr lang="en-IN" i="1">
                            <a:solidFill>
                              <a:srgbClr val="FF0000"/>
                            </a:solidFill>
                            <a:effectLst/>
                            <a:latin typeface="Cambria Math"/>
                            <a:ea typeface="Calibri"/>
                            <a:cs typeface="Times New Roman"/>
                          </a:rPr>
                          <m:t>)</m:t>
                        </m:r>
                      </m:num>
                      <m:den>
                        <m:sSub>
                          <m:sSubPr>
                            <m:ctrlPr>
                              <a:rPr lang="en-IN" i="1">
                                <a:solidFill>
                                  <a:srgbClr val="FF0000"/>
                                </a:solidFill>
                                <a:effectLst/>
                                <a:latin typeface="Cambria Math" panose="02040503050406030204" pitchFamily="18" charset="0"/>
                                <a:ea typeface="Calibri"/>
                                <a:cs typeface="Times New Roman"/>
                              </a:rPr>
                            </m:ctrlPr>
                          </m:sSubPr>
                          <m:e>
                            <m:r>
                              <a:rPr lang="en-IN" i="1">
                                <a:solidFill>
                                  <a:srgbClr val="FF0000"/>
                                </a:solidFill>
                                <a:effectLst/>
                                <a:latin typeface="Cambria Math"/>
                                <a:ea typeface="Calibri"/>
                                <a:cs typeface="Times New Roman"/>
                              </a:rPr>
                              <m:t>𝑑</m:t>
                            </m:r>
                          </m:e>
                          <m:sub>
                            <m:r>
                              <a:rPr lang="en-IN" i="1">
                                <a:solidFill>
                                  <a:srgbClr val="FF0000"/>
                                </a:solidFill>
                                <a:effectLst/>
                                <a:latin typeface="Cambria Math"/>
                                <a:ea typeface="Calibri"/>
                                <a:cs typeface="Times New Roman"/>
                              </a:rPr>
                              <m:t>64</m:t>
                            </m:r>
                          </m:sub>
                        </m:sSub>
                      </m:den>
                    </m:f>
                  </m:oMath>
                </a14:m>
                <a:endParaRPr lang="en-IN" dirty="0">
                  <a:solidFill>
                    <a:srgbClr val="FF0000"/>
                  </a:solidFill>
                  <a:effectLst/>
                  <a:latin typeface="Calibri"/>
                  <a:ea typeface="Calibri"/>
                  <a:cs typeface="Times New Roman"/>
                </a:endParaRPr>
              </a:p>
              <a:p>
                <a:pPr>
                  <a:lnSpc>
                    <a:spcPct val="115000"/>
                  </a:lnSpc>
                  <a:spcAft>
                    <a:spcPts val="1000"/>
                  </a:spcAft>
                </a:pPr>
                <a:r>
                  <a:rPr lang="en-IN" b="0" dirty="0">
                    <a:solidFill>
                      <a:srgbClr val="FF0000"/>
                    </a:solidFill>
                    <a:effectLst/>
                    <a:ea typeface="Calibri"/>
                    <a:cs typeface="Times New Roman"/>
                  </a:rPr>
                  <a:t>                </a:t>
                </a:r>
                <a14:m>
                  <m:oMath xmlns:m="http://schemas.openxmlformats.org/officeDocument/2006/math">
                    <m:r>
                      <a:rPr lang="en-IN" b="0" i="1" smtClean="0">
                        <a:solidFill>
                          <a:srgbClr val="FF0000"/>
                        </a:solidFill>
                        <a:effectLst/>
                        <a:latin typeface="Cambria Math"/>
                        <a:ea typeface="Calibri"/>
                        <a:cs typeface="Times New Roman"/>
                      </a:rPr>
                      <m:t>𝛿</m:t>
                    </m:r>
                    <m:sSub>
                      <m:sSubPr>
                        <m:ctrlPr>
                          <a:rPr lang="en-IN" b="0" i="1" smtClean="0">
                            <a:solidFill>
                              <a:srgbClr val="FF0000"/>
                            </a:solidFill>
                            <a:effectLst/>
                            <a:latin typeface="Cambria Math" panose="02040503050406030204" pitchFamily="18" charset="0"/>
                            <a:ea typeface="Calibri"/>
                            <a:cs typeface="Times New Roman"/>
                          </a:rPr>
                        </m:ctrlPr>
                      </m:sSubPr>
                      <m:e>
                        <m:r>
                          <a:rPr lang="en-IN" b="0" i="1" smtClean="0">
                            <a:solidFill>
                              <a:srgbClr val="FF0000"/>
                            </a:solidFill>
                            <a:effectLst/>
                            <a:latin typeface="Cambria Math"/>
                            <a:ea typeface="Calibri"/>
                            <a:cs typeface="Times New Roman"/>
                          </a:rPr>
                          <m:t>𝑇</m:t>
                        </m:r>
                      </m:e>
                      <m:sub>
                        <m:r>
                          <a:rPr lang="en-IN" b="0" i="1" smtClean="0">
                            <a:solidFill>
                              <a:srgbClr val="FF0000"/>
                            </a:solidFill>
                            <a:effectLst/>
                            <a:latin typeface="Cambria Math"/>
                            <a:ea typeface="Calibri"/>
                            <a:cs typeface="Times New Roman"/>
                          </a:rPr>
                          <m:t>𝑒</m:t>
                        </m:r>
                      </m:sub>
                    </m:sSub>
                    <m:r>
                      <a:rPr lang="en-IN" b="0" i="1" smtClean="0">
                        <a:solidFill>
                          <a:srgbClr val="FF0000"/>
                        </a:solidFill>
                        <a:effectLst/>
                        <a:latin typeface="Cambria Math"/>
                        <a:ea typeface="Calibri"/>
                        <a:cs typeface="Times New Roman"/>
                      </a:rPr>
                      <m:t>=</m:t>
                    </m:r>
                    <m:f>
                      <m:fPr>
                        <m:ctrlPr>
                          <a:rPr lang="en-IN" b="0" i="1" smtClean="0">
                            <a:solidFill>
                              <a:srgbClr val="FF0000"/>
                            </a:solidFill>
                            <a:effectLst/>
                            <a:latin typeface="Cambria Math" panose="02040503050406030204" pitchFamily="18" charset="0"/>
                            <a:ea typeface="Calibri"/>
                            <a:cs typeface="Times New Roman"/>
                          </a:rPr>
                        </m:ctrlPr>
                      </m:fPr>
                      <m:num>
                        <m:sSub>
                          <m:sSubPr>
                            <m:ctrlPr>
                              <a:rPr lang="en-IN" i="1">
                                <a:solidFill>
                                  <a:srgbClr val="FF0000"/>
                                </a:solidFill>
                                <a:latin typeface="Cambria Math" panose="02040503050406030204" pitchFamily="18" charset="0"/>
                                <a:ea typeface="Calibri"/>
                                <a:cs typeface="Times New Roman"/>
                              </a:rPr>
                            </m:ctrlPr>
                          </m:sSubPr>
                          <m:e>
                            <m:r>
                              <a:rPr lang="en-IN" i="1">
                                <a:solidFill>
                                  <a:srgbClr val="FF0000"/>
                                </a:solidFill>
                                <a:latin typeface="Cambria Math"/>
                                <a:ea typeface="Calibri"/>
                                <a:cs typeface="Times New Roman"/>
                              </a:rPr>
                              <m:t>𝑉</m:t>
                            </m:r>
                          </m:e>
                          <m:sub>
                            <m:r>
                              <a:rPr lang="en-IN" i="1">
                                <a:solidFill>
                                  <a:srgbClr val="FF0000"/>
                                </a:solidFill>
                                <a:latin typeface="Cambria Math"/>
                                <a:ea typeface="Calibri"/>
                                <a:cs typeface="Times New Roman"/>
                              </a:rPr>
                              <m:t>+</m:t>
                            </m:r>
                          </m:sub>
                        </m:sSub>
                        <m:r>
                          <a:rPr lang="en-IN" i="1">
                            <a:solidFill>
                              <a:srgbClr val="FF0000"/>
                            </a:solidFill>
                            <a:latin typeface="Cambria Math"/>
                            <a:ea typeface="Calibri"/>
                            <a:cs typeface="Times New Roman"/>
                          </a:rPr>
                          <m:t>−</m:t>
                        </m:r>
                        <m:sSub>
                          <m:sSubPr>
                            <m:ctrlPr>
                              <a:rPr lang="en-IN" b="0" i="1" smtClean="0">
                                <a:solidFill>
                                  <a:srgbClr val="FF0000"/>
                                </a:solidFill>
                                <a:effectLst/>
                                <a:latin typeface="Cambria Math" panose="02040503050406030204" pitchFamily="18" charset="0"/>
                                <a:ea typeface="Calibri"/>
                                <a:cs typeface="Times New Roman"/>
                              </a:rPr>
                            </m:ctrlPr>
                          </m:sSubPr>
                          <m:e>
                            <m:r>
                              <a:rPr lang="en-IN" b="0" i="1" smtClean="0">
                                <a:solidFill>
                                  <a:srgbClr val="FF0000"/>
                                </a:solidFill>
                                <a:effectLst/>
                                <a:latin typeface="Cambria Math"/>
                                <a:ea typeface="Calibri"/>
                                <a:cs typeface="Times New Roman"/>
                              </a:rPr>
                              <m:t>𝑉</m:t>
                            </m:r>
                          </m:e>
                          <m:sub>
                            <m:r>
                              <a:rPr lang="en-IN" b="0" i="1" smtClean="0">
                                <a:solidFill>
                                  <a:srgbClr val="FF0000"/>
                                </a:solidFill>
                                <a:effectLst/>
                                <a:latin typeface="Cambria Math"/>
                                <a:ea typeface="Calibri"/>
                                <a:cs typeface="Times New Roman"/>
                              </a:rPr>
                              <m:t>𝑓</m:t>
                            </m:r>
                          </m:sub>
                        </m:sSub>
                      </m:num>
                      <m:den>
                        <m:r>
                          <m:rPr>
                            <m:sty m:val="p"/>
                          </m:rPr>
                          <a:rPr lang="en-IN" b="0" i="0" smtClean="0">
                            <a:solidFill>
                              <a:srgbClr val="FF0000"/>
                            </a:solidFill>
                            <a:effectLst/>
                            <a:latin typeface="Cambria Math"/>
                            <a:ea typeface="Calibri"/>
                            <a:cs typeface="Times New Roman"/>
                          </a:rPr>
                          <m:t>log</m:t>
                        </m:r>
                        <m:r>
                          <a:rPr lang="en-IN" b="0" i="1" smtClean="0">
                            <a:solidFill>
                              <a:srgbClr val="FF0000"/>
                            </a:solidFill>
                            <a:effectLst/>
                            <a:latin typeface="Cambria Math"/>
                            <a:ea typeface="Calibri"/>
                            <a:cs typeface="Times New Roman"/>
                          </a:rPr>
                          <m:t>⁡(2)</m:t>
                        </m:r>
                      </m:den>
                    </m:f>
                  </m:oMath>
                </a14:m>
                <a:r>
                  <a:rPr lang="en-IN" dirty="0">
                    <a:solidFill>
                      <a:srgbClr val="FF0000"/>
                    </a:solidFill>
                    <a:effectLst/>
                    <a:latin typeface="Calibri"/>
                    <a:ea typeface="Calibri"/>
                    <a:cs typeface="Times New Roman"/>
                  </a:rPr>
                  <a:t> where</a:t>
                </a:r>
              </a:p>
              <a:p>
                <a:pPr>
                  <a:lnSpc>
                    <a:spcPct val="115000"/>
                  </a:lnSpc>
                  <a:spcAft>
                    <a:spcPts val="1000"/>
                  </a:spcAft>
                </a:pPr>
                <a:r>
                  <a:rPr lang="en-IN" dirty="0">
                    <a:solidFill>
                      <a:srgbClr val="FF0000"/>
                    </a:solidFill>
                    <a:latin typeface="Calibri"/>
                    <a:ea typeface="Calibri"/>
                    <a:cs typeface="Times New Roman"/>
                  </a:rPr>
                  <a:t>                  </a:t>
                </a:r>
                <a:r>
                  <a:rPr lang="en-IN" dirty="0">
                    <a:solidFill>
                      <a:srgbClr val="FF0000"/>
                    </a:solidFill>
                    <a:effectLst/>
                    <a:latin typeface="Calibri"/>
                    <a:ea typeface="Calibri"/>
                    <a:cs typeface="Times New Roman"/>
                  </a:rPr>
                  <a:t> </a:t>
                </a:r>
                <a14:m>
                  <m:oMath xmlns:m="http://schemas.openxmlformats.org/officeDocument/2006/math">
                    <m:sSub>
                      <m:sSubPr>
                        <m:ctrlPr>
                          <a:rPr lang="en-US" b="0" i="1" smtClean="0">
                            <a:solidFill>
                              <a:srgbClr val="FF0000"/>
                            </a:solidFill>
                            <a:effectLst/>
                            <a:latin typeface="Cambria Math" panose="02040503050406030204" pitchFamily="18" charset="0"/>
                            <a:ea typeface="Calibri"/>
                            <a:cs typeface="Times New Roman"/>
                          </a:rPr>
                        </m:ctrlPr>
                      </m:sSubPr>
                      <m:e>
                        <m:r>
                          <a:rPr lang="en-US" b="0" i="1" smtClean="0">
                            <a:solidFill>
                              <a:srgbClr val="FF0000"/>
                            </a:solidFill>
                            <a:effectLst/>
                            <a:latin typeface="Cambria Math" panose="02040503050406030204" pitchFamily="18" charset="0"/>
                            <a:ea typeface="Calibri"/>
                            <a:cs typeface="Times New Roman"/>
                          </a:rPr>
                          <m:t>𝑉</m:t>
                        </m:r>
                      </m:e>
                      <m:sub>
                        <m:r>
                          <a:rPr lang="en-US" b="0" i="1" smtClean="0">
                            <a:solidFill>
                              <a:srgbClr val="FF0000"/>
                            </a:solidFill>
                            <a:effectLst/>
                            <a:latin typeface="Cambria Math" panose="02040503050406030204" pitchFamily="18" charset="0"/>
                            <a:ea typeface="Calibri"/>
                            <a:cs typeface="Times New Roman"/>
                          </a:rPr>
                          <m:t>𝑓</m:t>
                        </m:r>
                      </m:sub>
                    </m:sSub>
                    <m:r>
                      <a:rPr lang="en-US" b="0" i="1" smtClean="0">
                        <a:solidFill>
                          <a:srgbClr val="FF0000"/>
                        </a:solidFill>
                        <a:effectLst/>
                        <a:latin typeface="Cambria Math" panose="02040503050406030204" pitchFamily="18" charset="0"/>
                        <a:ea typeface="Calibri"/>
                        <a:cs typeface="Times New Roman"/>
                      </a:rPr>
                      <m:t>=</m:t>
                    </m:r>
                    <m:f>
                      <m:fPr>
                        <m:ctrlPr>
                          <a:rPr lang="en-US" b="0" i="1" smtClean="0">
                            <a:solidFill>
                              <a:srgbClr val="FF0000"/>
                            </a:solidFill>
                            <a:effectLst/>
                            <a:latin typeface="Cambria Math" panose="02040503050406030204" pitchFamily="18" charset="0"/>
                            <a:ea typeface="Calibri"/>
                            <a:cs typeface="Times New Roman"/>
                          </a:rPr>
                        </m:ctrlPr>
                      </m:fPr>
                      <m:num>
                        <m:sSub>
                          <m:sSubPr>
                            <m:ctrlPr>
                              <a:rPr lang="en-US" b="0" i="1" smtClean="0">
                                <a:solidFill>
                                  <a:srgbClr val="FF0000"/>
                                </a:solidFill>
                                <a:effectLst/>
                                <a:latin typeface="Cambria Math" panose="02040503050406030204" pitchFamily="18" charset="0"/>
                                <a:ea typeface="Calibri"/>
                                <a:cs typeface="Times New Roman"/>
                              </a:rPr>
                            </m:ctrlPr>
                          </m:sSubPr>
                          <m:e>
                            <m:r>
                              <a:rPr lang="en-US" b="0" i="1" smtClean="0">
                                <a:solidFill>
                                  <a:srgbClr val="FF0000"/>
                                </a:solidFill>
                                <a:effectLst/>
                                <a:latin typeface="Cambria Math" panose="02040503050406030204" pitchFamily="18" charset="0"/>
                                <a:ea typeface="Calibri"/>
                                <a:cs typeface="Times New Roman"/>
                              </a:rPr>
                              <m:t>𝑉</m:t>
                            </m:r>
                          </m:e>
                          <m:sub>
                            <m:r>
                              <a:rPr lang="en-US" b="0" i="1" smtClean="0">
                                <a:solidFill>
                                  <a:srgbClr val="FF0000"/>
                                </a:solidFill>
                                <a:effectLst/>
                                <a:latin typeface="Cambria Math" panose="02040503050406030204" pitchFamily="18" charset="0"/>
                                <a:ea typeface="Calibri"/>
                                <a:cs typeface="Times New Roman"/>
                              </a:rPr>
                              <m:t>𝑓</m:t>
                            </m:r>
                            <m:r>
                              <a:rPr lang="en-US" b="0" i="1" smtClean="0">
                                <a:solidFill>
                                  <a:srgbClr val="FF0000"/>
                                </a:solidFill>
                                <a:effectLst/>
                                <a:latin typeface="Cambria Math" panose="02040503050406030204" pitchFamily="18" charset="0"/>
                                <a:ea typeface="Calibri"/>
                                <a:cs typeface="Times New Roman"/>
                              </a:rPr>
                              <m:t>1</m:t>
                            </m:r>
                          </m:sub>
                        </m:sSub>
                        <m:r>
                          <a:rPr lang="en-US" b="0" i="1" smtClean="0">
                            <a:solidFill>
                              <a:srgbClr val="FF0000"/>
                            </a:solidFill>
                            <a:effectLst/>
                            <a:latin typeface="Cambria Math" panose="02040503050406030204" pitchFamily="18" charset="0"/>
                            <a:ea typeface="Calibri"/>
                            <a:cs typeface="Times New Roman"/>
                          </a:rPr>
                          <m:t>+</m:t>
                        </m:r>
                        <m:sSub>
                          <m:sSubPr>
                            <m:ctrlPr>
                              <a:rPr lang="en-US" b="0" i="1" smtClean="0">
                                <a:solidFill>
                                  <a:srgbClr val="FF0000"/>
                                </a:solidFill>
                                <a:effectLst/>
                                <a:latin typeface="Cambria Math" panose="02040503050406030204" pitchFamily="18" charset="0"/>
                                <a:ea typeface="Calibri"/>
                                <a:cs typeface="Times New Roman"/>
                              </a:rPr>
                            </m:ctrlPr>
                          </m:sSubPr>
                          <m:e>
                            <m:r>
                              <a:rPr lang="en-US" b="0" i="1" smtClean="0">
                                <a:solidFill>
                                  <a:srgbClr val="FF0000"/>
                                </a:solidFill>
                                <a:effectLst/>
                                <a:latin typeface="Cambria Math" panose="02040503050406030204" pitchFamily="18" charset="0"/>
                                <a:ea typeface="Calibri"/>
                                <a:cs typeface="Times New Roman"/>
                              </a:rPr>
                              <m:t>𝑉</m:t>
                            </m:r>
                          </m:e>
                          <m:sub>
                            <m:r>
                              <a:rPr lang="en-US" b="0" i="1" smtClean="0">
                                <a:solidFill>
                                  <a:srgbClr val="FF0000"/>
                                </a:solidFill>
                                <a:effectLst/>
                                <a:latin typeface="Cambria Math" panose="02040503050406030204" pitchFamily="18" charset="0"/>
                                <a:ea typeface="Calibri"/>
                                <a:cs typeface="Times New Roman"/>
                              </a:rPr>
                              <m:t>𝑓</m:t>
                            </m:r>
                            <m:r>
                              <a:rPr lang="en-US" b="0" i="1" smtClean="0">
                                <a:solidFill>
                                  <a:srgbClr val="FF0000"/>
                                </a:solidFill>
                                <a:effectLst/>
                                <a:latin typeface="Cambria Math" panose="02040503050406030204" pitchFamily="18" charset="0"/>
                                <a:ea typeface="Calibri"/>
                                <a:cs typeface="Times New Roman"/>
                              </a:rPr>
                              <m:t>4</m:t>
                            </m:r>
                          </m:sub>
                        </m:sSub>
                      </m:num>
                      <m:den>
                        <m:r>
                          <a:rPr lang="en-US" b="0" i="1" smtClean="0">
                            <a:solidFill>
                              <a:srgbClr val="FF0000"/>
                            </a:solidFill>
                            <a:effectLst/>
                            <a:latin typeface="Cambria Math" panose="02040503050406030204" pitchFamily="18" charset="0"/>
                            <a:ea typeface="Calibri"/>
                            <a:cs typeface="Times New Roman"/>
                          </a:rPr>
                          <m:t>2</m:t>
                        </m:r>
                      </m:den>
                    </m:f>
                  </m:oMath>
                </a14:m>
                <a:endParaRPr lang="en-IN" dirty="0">
                  <a:solidFill>
                    <a:srgbClr val="FF0000"/>
                  </a:solidFill>
                  <a:effectLst/>
                  <a:latin typeface="Calibri"/>
                  <a:ea typeface="Calibri"/>
                  <a:cs typeface="Times New Roman"/>
                </a:endParaRPr>
              </a:p>
              <a:p>
                <a:pPr>
                  <a:lnSpc>
                    <a:spcPct val="115000"/>
                  </a:lnSpc>
                  <a:spcAft>
                    <a:spcPts val="1000"/>
                  </a:spcAft>
                </a:pPr>
                <a:r>
                  <a:rPr lang="en-IN" b="0" dirty="0">
                    <a:solidFill>
                      <a:srgbClr val="FF0000"/>
                    </a:solidFill>
                    <a:effectLst/>
                    <a:latin typeface="Cambria Math" panose="02040503050406030204" pitchFamily="18" charset="0"/>
                    <a:ea typeface="Calibri"/>
                    <a:cs typeface="Times New Roman"/>
                  </a:rPr>
                  <a:t>Particle flux </a:t>
                </a:r>
              </a:p>
              <a:p>
                <a:pPr>
                  <a:lnSpc>
                    <a:spcPct val="115000"/>
                  </a:lnSpc>
                  <a:spcAft>
                    <a:spcPts val="1000"/>
                  </a:spcAft>
                </a:pPr>
                <a:r>
                  <a:rPr lang="en-US" b="0" dirty="0">
                    <a:solidFill>
                      <a:srgbClr val="FF0000"/>
                    </a:solidFill>
                    <a:effectLst/>
                    <a:ea typeface="Calibri"/>
                    <a:cs typeface="Times New Roman"/>
                  </a:rPr>
                  <a:t>                   </a:t>
                </a:r>
                <a14:m>
                  <m:oMath xmlns:m="http://schemas.openxmlformats.org/officeDocument/2006/math">
                    <m:r>
                      <m:rPr>
                        <m:sty m:val="p"/>
                      </m:rPr>
                      <a:rPr lang="en-US" b="0" i="0" smtClean="0">
                        <a:solidFill>
                          <a:srgbClr val="FF0000"/>
                        </a:solidFill>
                        <a:effectLst/>
                        <a:latin typeface="Cambria Math" panose="02040503050406030204" pitchFamily="18" charset="0"/>
                        <a:ea typeface="Calibri"/>
                        <a:cs typeface="Times New Roman"/>
                      </a:rPr>
                      <m:t>Γ</m:t>
                    </m:r>
                    <m:r>
                      <a:rPr lang="en-IN" b="0" i="0" smtClean="0">
                        <a:solidFill>
                          <a:srgbClr val="FF0000"/>
                        </a:solidFill>
                        <a:effectLst/>
                        <a:latin typeface="Cambria Math" panose="02040503050406030204" pitchFamily="18" charset="0"/>
                        <a:ea typeface="Calibri"/>
                        <a:cs typeface="Times New Roman"/>
                      </a:rPr>
                      <m:t>  </m:t>
                    </m:r>
                    <m:r>
                      <a:rPr lang="en-US" b="0" i="1" smtClean="0">
                        <a:solidFill>
                          <a:srgbClr val="FF0000"/>
                        </a:solidFill>
                        <a:effectLst/>
                        <a:latin typeface="Cambria Math" panose="02040503050406030204" pitchFamily="18" charset="0"/>
                        <a:ea typeface="Calibri"/>
                        <a:cs typeface="Times New Roman"/>
                      </a:rPr>
                      <m:t>=&lt;</m:t>
                    </m:r>
                    <m:r>
                      <a:rPr lang="en-US" b="0" i="1" smtClean="0">
                        <a:solidFill>
                          <a:srgbClr val="FF0000"/>
                        </a:solidFill>
                        <a:effectLst/>
                        <a:latin typeface="Cambria Math" panose="02040503050406030204" pitchFamily="18" charset="0"/>
                        <a:ea typeface="Calibri"/>
                        <a:cs typeface="Times New Roman"/>
                      </a:rPr>
                      <m:t>𝛿</m:t>
                    </m:r>
                    <m:sSub>
                      <m:sSubPr>
                        <m:ctrlPr>
                          <a:rPr lang="en-US" b="0" i="1" smtClean="0">
                            <a:solidFill>
                              <a:srgbClr val="FF0000"/>
                            </a:solidFill>
                            <a:effectLst/>
                            <a:latin typeface="Cambria Math" panose="02040503050406030204" pitchFamily="18" charset="0"/>
                            <a:ea typeface="Calibri"/>
                            <a:cs typeface="Times New Roman"/>
                          </a:rPr>
                        </m:ctrlPr>
                      </m:sSubPr>
                      <m:e>
                        <m:r>
                          <a:rPr lang="en-US" b="0" i="1" smtClean="0">
                            <a:solidFill>
                              <a:srgbClr val="FF0000"/>
                            </a:solidFill>
                            <a:effectLst/>
                            <a:latin typeface="Cambria Math" panose="02040503050406030204" pitchFamily="18" charset="0"/>
                            <a:ea typeface="Calibri"/>
                            <a:cs typeface="Times New Roman"/>
                          </a:rPr>
                          <m:t>𝑛</m:t>
                        </m:r>
                      </m:e>
                      <m:sub>
                        <m:r>
                          <a:rPr lang="en-US" b="0" i="1" smtClean="0">
                            <a:solidFill>
                              <a:srgbClr val="FF0000"/>
                            </a:solidFill>
                            <a:effectLst/>
                            <a:latin typeface="Cambria Math" panose="02040503050406030204" pitchFamily="18" charset="0"/>
                            <a:ea typeface="Calibri"/>
                            <a:cs typeface="Times New Roman"/>
                          </a:rPr>
                          <m:t>𝑒</m:t>
                        </m:r>
                      </m:sub>
                    </m:sSub>
                    <m:r>
                      <a:rPr lang="en-US" b="0" i="1" smtClean="0">
                        <a:solidFill>
                          <a:srgbClr val="FF0000"/>
                        </a:solidFill>
                        <a:effectLst/>
                        <a:latin typeface="Cambria Math" panose="02040503050406030204" pitchFamily="18" charset="0"/>
                        <a:ea typeface="Calibri"/>
                        <a:cs typeface="Times New Roman"/>
                      </a:rPr>
                      <m:t>𝛿</m:t>
                    </m:r>
                    <m:sSub>
                      <m:sSubPr>
                        <m:ctrlPr>
                          <a:rPr lang="en-US" b="0" i="1" smtClean="0">
                            <a:solidFill>
                              <a:srgbClr val="FF0000"/>
                            </a:solidFill>
                            <a:effectLst/>
                            <a:latin typeface="Cambria Math" panose="02040503050406030204" pitchFamily="18" charset="0"/>
                            <a:ea typeface="Calibri"/>
                            <a:cs typeface="Times New Roman"/>
                          </a:rPr>
                        </m:ctrlPr>
                      </m:sSubPr>
                      <m:e>
                        <m:r>
                          <a:rPr lang="en-US" b="0" i="1" smtClean="0">
                            <a:solidFill>
                              <a:srgbClr val="FF0000"/>
                            </a:solidFill>
                            <a:effectLst/>
                            <a:latin typeface="Cambria Math" panose="02040503050406030204" pitchFamily="18" charset="0"/>
                            <a:ea typeface="Calibri"/>
                            <a:cs typeface="Times New Roman"/>
                          </a:rPr>
                          <m:t>𝑣</m:t>
                        </m:r>
                      </m:e>
                      <m:sub>
                        <m:r>
                          <a:rPr lang="en-US" b="0" i="1" smtClean="0">
                            <a:solidFill>
                              <a:srgbClr val="FF0000"/>
                            </a:solidFill>
                            <a:effectLst/>
                            <a:latin typeface="Cambria Math" panose="02040503050406030204" pitchFamily="18" charset="0"/>
                            <a:ea typeface="Calibri"/>
                            <a:cs typeface="Times New Roman"/>
                          </a:rPr>
                          <m:t>𝑟</m:t>
                        </m:r>
                      </m:sub>
                    </m:sSub>
                    <m:r>
                      <a:rPr lang="en-US" b="0" i="1" smtClean="0">
                        <a:solidFill>
                          <a:srgbClr val="FF0000"/>
                        </a:solidFill>
                        <a:effectLst/>
                        <a:latin typeface="Cambria Math" panose="02040503050406030204" pitchFamily="18" charset="0"/>
                        <a:ea typeface="Calibri"/>
                        <a:cs typeface="Times New Roman"/>
                      </a:rPr>
                      <m:t>&gt;</m:t>
                    </m:r>
                  </m:oMath>
                </a14:m>
                <a:endParaRPr lang="en-IN" dirty="0">
                  <a:solidFill>
                    <a:srgbClr val="FF0000"/>
                  </a:solidFill>
                  <a:effectLst/>
                  <a:latin typeface="Calibri"/>
                  <a:ea typeface="Calibri"/>
                  <a:cs typeface="Times New Roman"/>
                </a:endParaRPr>
              </a:p>
              <a:p>
                <a:pPr>
                  <a:lnSpc>
                    <a:spcPct val="115000"/>
                  </a:lnSpc>
                  <a:spcAft>
                    <a:spcPts val="1000"/>
                  </a:spcAft>
                </a:pPr>
                <a:r>
                  <a:rPr lang="en-IN" dirty="0">
                    <a:solidFill>
                      <a:srgbClr val="FF0000"/>
                    </a:solidFill>
                    <a:latin typeface="Cambria Math" panose="02040503050406030204" pitchFamily="18" charset="0"/>
                    <a:ea typeface="Calibri"/>
                    <a:cs typeface="Times New Roman"/>
                  </a:rPr>
                  <a:t>Conductive</a:t>
                </a:r>
                <a:r>
                  <a:rPr lang="en-IN" b="0" dirty="0">
                    <a:solidFill>
                      <a:srgbClr val="FF0000"/>
                    </a:solidFill>
                    <a:effectLst/>
                    <a:latin typeface="Cambria Math" panose="02040503050406030204" pitchFamily="18" charset="0"/>
                    <a:ea typeface="Calibri"/>
                    <a:cs typeface="Times New Roman"/>
                  </a:rPr>
                  <a:t> flux</a:t>
                </a:r>
              </a:p>
              <a:p>
                <a:pPr>
                  <a:lnSpc>
                    <a:spcPct val="115000"/>
                  </a:lnSpc>
                  <a:spcAft>
                    <a:spcPts val="1000"/>
                  </a:spcAft>
                </a:pPr>
                <a:r>
                  <a:rPr lang="en-US" b="0" dirty="0">
                    <a:solidFill>
                      <a:srgbClr val="FF0000"/>
                    </a:solidFill>
                    <a:effectLst/>
                    <a:ea typeface="Calibri"/>
                    <a:cs typeface="Times New Roman"/>
                  </a:rPr>
                  <a:t>                    </a:t>
                </a:r>
                <a14:m>
                  <m:oMath xmlns:m="http://schemas.openxmlformats.org/officeDocument/2006/math">
                    <m:r>
                      <a:rPr lang="en-US" b="0" i="1" smtClean="0">
                        <a:solidFill>
                          <a:srgbClr val="FF0000"/>
                        </a:solidFill>
                        <a:effectLst/>
                        <a:latin typeface="Cambria Math" panose="02040503050406030204" pitchFamily="18" charset="0"/>
                        <a:ea typeface="Calibri"/>
                        <a:cs typeface="Times New Roman"/>
                      </a:rPr>
                      <m:t> </m:t>
                    </m:r>
                    <m:r>
                      <a:rPr lang="en-US" b="0" i="1" smtClean="0">
                        <a:solidFill>
                          <a:srgbClr val="FF0000"/>
                        </a:solidFill>
                        <a:effectLst/>
                        <a:latin typeface="Cambria Math" panose="02040503050406030204" pitchFamily="18" charset="0"/>
                        <a:ea typeface="Calibri"/>
                        <a:cs typeface="Times New Roman"/>
                      </a:rPr>
                      <m:t>𝑞</m:t>
                    </m:r>
                    <m:r>
                      <a:rPr lang="en-IN" i="1">
                        <a:solidFill>
                          <a:srgbClr val="FF0000"/>
                        </a:solidFill>
                        <a:effectLst/>
                        <a:latin typeface="Cambria Math"/>
                        <a:ea typeface="Calibri"/>
                        <a:cs typeface="Times New Roman"/>
                      </a:rPr>
                      <m:t>=</m:t>
                    </m:r>
                    <m:f>
                      <m:fPr>
                        <m:ctrlPr>
                          <a:rPr lang="en-IN" i="1">
                            <a:solidFill>
                              <a:srgbClr val="FF0000"/>
                            </a:solidFill>
                            <a:effectLst/>
                            <a:latin typeface="Cambria Math" panose="02040503050406030204" pitchFamily="18" charset="0"/>
                            <a:ea typeface="Calibri"/>
                            <a:cs typeface="Times New Roman"/>
                          </a:rPr>
                        </m:ctrlPr>
                      </m:fPr>
                      <m:num>
                        <m:r>
                          <a:rPr lang="en-IN" i="1">
                            <a:solidFill>
                              <a:srgbClr val="FF0000"/>
                            </a:solidFill>
                            <a:effectLst/>
                            <a:latin typeface="Cambria Math"/>
                            <a:ea typeface="Calibri"/>
                            <a:cs typeface="Times New Roman"/>
                          </a:rPr>
                          <m:t>3</m:t>
                        </m:r>
                      </m:num>
                      <m:den>
                        <m:r>
                          <a:rPr lang="en-IN" i="1">
                            <a:solidFill>
                              <a:srgbClr val="FF0000"/>
                            </a:solidFill>
                            <a:effectLst/>
                            <a:latin typeface="Cambria Math"/>
                            <a:ea typeface="Calibri"/>
                            <a:cs typeface="Times New Roman"/>
                          </a:rPr>
                          <m:t>2</m:t>
                        </m:r>
                      </m:den>
                    </m:f>
                    <m:sSub>
                      <m:sSubPr>
                        <m:ctrlPr>
                          <a:rPr lang="en-IN" i="1">
                            <a:solidFill>
                              <a:srgbClr val="FF0000"/>
                            </a:solidFill>
                            <a:effectLst/>
                            <a:latin typeface="Cambria Math" panose="02040503050406030204" pitchFamily="18" charset="0"/>
                            <a:ea typeface="Calibri"/>
                            <a:cs typeface="Times New Roman"/>
                          </a:rPr>
                        </m:ctrlPr>
                      </m:sSubPr>
                      <m:e>
                        <m:r>
                          <a:rPr lang="en-IN" i="1">
                            <a:solidFill>
                              <a:srgbClr val="FF0000"/>
                            </a:solidFill>
                            <a:effectLst/>
                            <a:latin typeface="Cambria Math"/>
                            <a:ea typeface="Calibri"/>
                            <a:cs typeface="Times New Roman"/>
                          </a:rPr>
                          <m:t>𝑛</m:t>
                        </m:r>
                      </m:e>
                      <m:sub>
                        <m:r>
                          <a:rPr lang="en-IN" i="1">
                            <a:solidFill>
                              <a:srgbClr val="FF0000"/>
                            </a:solidFill>
                            <a:effectLst/>
                            <a:latin typeface="Cambria Math"/>
                            <a:ea typeface="Calibri"/>
                            <a:cs typeface="Times New Roman"/>
                          </a:rPr>
                          <m:t>𝑒</m:t>
                        </m:r>
                      </m:sub>
                    </m:sSub>
                    <m:r>
                      <a:rPr lang="en-IN" i="1">
                        <a:solidFill>
                          <a:srgbClr val="FF0000"/>
                        </a:solidFill>
                        <a:effectLst/>
                        <a:latin typeface="Cambria Math"/>
                        <a:ea typeface="Calibri"/>
                        <a:cs typeface="Times New Roman"/>
                      </a:rPr>
                      <m:t>&lt;</m:t>
                    </m:r>
                    <m:r>
                      <a:rPr lang="en-IN" i="1">
                        <a:solidFill>
                          <a:srgbClr val="FF0000"/>
                        </a:solidFill>
                        <a:effectLst/>
                        <a:latin typeface="Cambria Math"/>
                        <a:ea typeface="Calibri"/>
                        <a:cs typeface="Times New Roman"/>
                      </a:rPr>
                      <m:t>𝛿</m:t>
                    </m:r>
                    <m:sSub>
                      <m:sSubPr>
                        <m:ctrlPr>
                          <a:rPr lang="en-IN" i="1">
                            <a:solidFill>
                              <a:srgbClr val="FF0000"/>
                            </a:solidFill>
                            <a:effectLst/>
                            <a:latin typeface="Cambria Math" panose="02040503050406030204" pitchFamily="18" charset="0"/>
                            <a:ea typeface="Calibri"/>
                            <a:cs typeface="Times New Roman"/>
                          </a:rPr>
                        </m:ctrlPr>
                      </m:sSubPr>
                      <m:e>
                        <m:r>
                          <a:rPr lang="en-IN" i="1">
                            <a:solidFill>
                              <a:srgbClr val="FF0000"/>
                            </a:solidFill>
                            <a:effectLst/>
                            <a:latin typeface="Cambria Math"/>
                            <a:ea typeface="Calibri"/>
                            <a:cs typeface="Times New Roman"/>
                          </a:rPr>
                          <m:t>𝑇</m:t>
                        </m:r>
                      </m:e>
                      <m:sub>
                        <m:r>
                          <a:rPr lang="en-IN" i="1">
                            <a:solidFill>
                              <a:srgbClr val="FF0000"/>
                            </a:solidFill>
                            <a:effectLst/>
                            <a:latin typeface="Cambria Math"/>
                            <a:ea typeface="Calibri"/>
                            <a:cs typeface="Times New Roman"/>
                          </a:rPr>
                          <m:t>𝑒</m:t>
                        </m:r>
                      </m:sub>
                    </m:sSub>
                    <m:r>
                      <a:rPr lang="en-IN" i="1">
                        <a:solidFill>
                          <a:srgbClr val="FF0000"/>
                        </a:solidFill>
                        <a:effectLst/>
                        <a:latin typeface="Cambria Math"/>
                        <a:ea typeface="Calibri"/>
                        <a:cs typeface="Times New Roman"/>
                      </a:rPr>
                      <m:t>𝛿</m:t>
                    </m:r>
                    <m:sSub>
                      <m:sSubPr>
                        <m:ctrlPr>
                          <a:rPr lang="en-IN" i="1">
                            <a:solidFill>
                              <a:srgbClr val="FF0000"/>
                            </a:solidFill>
                            <a:effectLst/>
                            <a:latin typeface="Cambria Math" panose="02040503050406030204" pitchFamily="18" charset="0"/>
                            <a:ea typeface="Calibri"/>
                            <a:cs typeface="Times New Roman"/>
                          </a:rPr>
                        </m:ctrlPr>
                      </m:sSubPr>
                      <m:e>
                        <m:r>
                          <a:rPr lang="en-IN" i="1">
                            <a:solidFill>
                              <a:srgbClr val="FF0000"/>
                            </a:solidFill>
                            <a:effectLst/>
                            <a:latin typeface="Cambria Math"/>
                            <a:ea typeface="Calibri"/>
                            <a:cs typeface="Times New Roman"/>
                          </a:rPr>
                          <m:t>𝑉</m:t>
                        </m:r>
                      </m:e>
                      <m:sub>
                        <m:r>
                          <a:rPr lang="en-IN" i="1">
                            <a:solidFill>
                              <a:srgbClr val="FF0000"/>
                            </a:solidFill>
                            <a:effectLst/>
                            <a:latin typeface="Cambria Math"/>
                            <a:ea typeface="Calibri"/>
                            <a:cs typeface="Times New Roman"/>
                          </a:rPr>
                          <m:t>𝑟</m:t>
                        </m:r>
                      </m:sub>
                    </m:sSub>
                    <m:r>
                      <a:rPr lang="en-IN" i="1">
                        <a:solidFill>
                          <a:srgbClr val="FF0000"/>
                        </a:solidFill>
                        <a:effectLst/>
                        <a:latin typeface="Cambria Math"/>
                        <a:ea typeface="Calibri"/>
                        <a:cs typeface="Times New Roman"/>
                      </a:rPr>
                      <m:t>&gt;</m:t>
                    </m:r>
                  </m:oMath>
                </a14:m>
                <a:endParaRPr lang="en-IN" dirty="0">
                  <a:solidFill>
                    <a:srgbClr val="FF0000"/>
                  </a:solidFill>
                  <a:effectLst/>
                  <a:latin typeface="Calibri"/>
                  <a:ea typeface="Calibri"/>
                  <a:cs typeface="Times New Roman"/>
                </a:endParaRPr>
              </a:p>
              <a:p>
                <a:pPr>
                  <a:lnSpc>
                    <a:spcPct val="115000"/>
                  </a:lnSpc>
                  <a:spcAft>
                    <a:spcPts val="1000"/>
                  </a:spcAft>
                </a:pPr>
                <a:r>
                  <a:rPr lang="en-IN" dirty="0">
                    <a:solidFill>
                      <a:srgbClr val="FF0000"/>
                    </a:solidFill>
                    <a:latin typeface="Calibri"/>
                    <a:ea typeface="Times New Roman"/>
                    <a:cs typeface="Times New Roman"/>
                  </a:rPr>
                  <a:t>w</a:t>
                </a:r>
                <a:r>
                  <a:rPr lang="en-IN" dirty="0">
                    <a:solidFill>
                      <a:srgbClr val="FF0000"/>
                    </a:solidFill>
                    <a:effectLst/>
                    <a:latin typeface="Calibri"/>
                    <a:ea typeface="Times New Roman"/>
                    <a:cs typeface="Times New Roman"/>
                  </a:rPr>
                  <a:t>here</a:t>
                </a:r>
              </a:p>
              <a:p>
                <a:pPr>
                  <a:lnSpc>
                    <a:spcPct val="115000"/>
                  </a:lnSpc>
                  <a:spcAft>
                    <a:spcPts val="1000"/>
                  </a:spcAft>
                </a:pPr>
                <a:r>
                  <a:rPr lang="en-IN" dirty="0">
                    <a:solidFill>
                      <a:srgbClr val="FF0000"/>
                    </a:solidFill>
                    <a:effectLst/>
                    <a:latin typeface="Calibri"/>
                    <a:ea typeface="Times New Roman"/>
                    <a:cs typeface="Times New Roman"/>
                  </a:rPr>
                  <a:t>                 </a:t>
                </a:r>
                <a14:m>
                  <m:oMath xmlns:m="http://schemas.openxmlformats.org/officeDocument/2006/math">
                    <m:r>
                      <a:rPr lang="en-IN" i="1">
                        <a:solidFill>
                          <a:srgbClr val="FF0000"/>
                        </a:solidFill>
                        <a:effectLst/>
                        <a:latin typeface="Cambria Math"/>
                        <a:ea typeface="Times New Roman"/>
                        <a:cs typeface="Times New Roman"/>
                      </a:rPr>
                      <m:t>𝛿</m:t>
                    </m:r>
                    <m:sSub>
                      <m:sSubPr>
                        <m:ctrlPr>
                          <a:rPr lang="en-IN" i="1">
                            <a:solidFill>
                              <a:srgbClr val="FF0000"/>
                            </a:solidFill>
                            <a:effectLst/>
                            <a:latin typeface="Cambria Math" panose="02040503050406030204" pitchFamily="18" charset="0"/>
                            <a:ea typeface="Times New Roman"/>
                            <a:cs typeface="Times New Roman"/>
                          </a:rPr>
                        </m:ctrlPr>
                      </m:sSubPr>
                      <m:e>
                        <m:r>
                          <a:rPr lang="en-IN" i="1">
                            <a:solidFill>
                              <a:srgbClr val="FF0000"/>
                            </a:solidFill>
                            <a:effectLst/>
                            <a:latin typeface="Cambria Math"/>
                            <a:ea typeface="Times New Roman"/>
                            <a:cs typeface="Times New Roman"/>
                          </a:rPr>
                          <m:t>𝑉</m:t>
                        </m:r>
                      </m:e>
                      <m:sub>
                        <m:r>
                          <a:rPr lang="en-IN" i="1">
                            <a:solidFill>
                              <a:srgbClr val="FF0000"/>
                            </a:solidFill>
                            <a:effectLst/>
                            <a:latin typeface="Cambria Math"/>
                            <a:ea typeface="Times New Roman"/>
                            <a:cs typeface="Times New Roman"/>
                          </a:rPr>
                          <m:t>𝑟</m:t>
                        </m:r>
                      </m:sub>
                    </m:sSub>
                    <m:r>
                      <a:rPr lang="en-IN" i="1">
                        <a:solidFill>
                          <a:srgbClr val="FF0000"/>
                        </a:solidFill>
                        <a:effectLst/>
                        <a:latin typeface="Cambria Math"/>
                        <a:ea typeface="Times New Roman"/>
                        <a:cs typeface="Times New Roman"/>
                      </a:rPr>
                      <m:t>=</m:t>
                    </m:r>
                    <m:f>
                      <m:fPr>
                        <m:ctrlPr>
                          <a:rPr lang="en-IN" i="1">
                            <a:solidFill>
                              <a:srgbClr val="FF0000"/>
                            </a:solidFill>
                            <a:effectLst/>
                            <a:latin typeface="Cambria Math" panose="02040503050406030204" pitchFamily="18" charset="0"/>
                            <a:ea typeface="Times New Roman"/>
                            <a:cs typeface="Times New Roman"/>
                          </a:rPr>
                        </m:ctrlPr>
                      </m:fPr>
                      <m:num>
                        <m:r>
                          <a:rPr lang="en-IN" i="1">
                            <a:solidFill>
                              <a:srgbClr val="FF0000"/>
                            </a:solidFill>
                            <a:effectLst/>
                            <a:latin typeface="Cambria Math"/>
                            <a:ea typeface="Times New Roman"/>
                            <a:cs typeface="Times New Roman"/>
                          </a:rPr>
                          <m:t>𝛿</m:t>
                        </m:r>
                        <m:sSub>
                          <m:sSubPr>
                            <m:ctrlPr>
                              <a:rPr lang="en-IN" i="1">
                                <a:solidFill>
                                  <a:srgbClr val="FF0000"/>
                                </a:solidFill>
                                <a:effectLst/>
                                <a:latin typeface="Cambria Math" panose="02040503050406030204" pitchFamily="18" charset="0"/>
                                <a:ea typeface="Times New Roman"/>
                                <a:cs typeface="Times New Roman"/>
                              </a:rPr>
                            </m:ctrlPr>
                          </m:sSubPr>
                          <m:e>
                            <m:r>
                              <a:rPr lang="en-IN" i="1">
                                <a:solidFill>
                                  <a:srgbClr val="FF0000"/>
                                </a:solidFill>
                                <a:effectLst/>
                                <a:latin typeface="Cambria Math"/>
                                <a:ea typeface="Times New Roman"/>
                                <a:cs typeface="Times New Roman"/>
                              </a:rPr>
                              <m:t>𝐸</m:t>
                            </m:r>
                          </m:e>
                          <m:sub>
                            <m:r>
                              <a:rPr lang="en-IN" i="1">
                                <a:solidFill>
                                  <a:srgbClr val="FF0000"/>
                                </a:solidFill>
                                <a:effectLst/>
                                <a:latin typeface="Cambria Math"/>
                                <a:ea typeface="Times New Roman"/>
                                <a:cs typeface="Times New Roman"/>
                              </a:rPr>
                              <m:t>𝜃</m:t>
                            </m:r>
                          </m:sub>
                        </m:sSub>
                        <m:r>
                          <a:rPr lang="en-IN" i="1">
                            <a:solidFill>
                              <a:srgbClr val="FF0000"/>
                            </a:solidFill>
                            <a:effectLst/>
                            <a:latin typeface="Cambria Math"/>
                            <a:ea typeface="Times New Roman"/>
                            <a:cs typeface="Times New Roman"/>
                          </a:rPr>
                          <m:t>×</m:t>
                        </m:r>
                        <m:acc>
                          <m:accPr>
                            <m:chr m:val="⃗"/>
                            <m:ctrlPr>
                              <a:rPr lang="en-IN" i="1">
                                <a:solidFill>
                                  <a:srgbClr val="FF0000"/>
                                </a:solidFill>
                                <a:effectLst/>
                                <a:latin typeface="Cambria Math" panose="02040503050406030204" pitchFamily="18" charset="0"/>
                                <a:ea typeface="Times New Roman"/>
                                <a:cs typeface="Times New Roman"/>
                              </a:rPr>
                            </m:ctrlPr>
                          </m:accPr>
                          <m:e>
                            <m:sSub>
                              <m:sSubPr>
                                <m:ctrlPr>
                                  <a:rPr lang="en-IN" i="1">
                                    <a:solidFill>
                                      <a:srgbClr val="FF0000"/>
                                    </a:solidFill>
                                    <a:effectLst/>
                                    <a:latin typeface="Cambria Math" panose="02040503050406030204" pitchFamily="18" charset="0"/>
                                    <a:ea typeface="Times New Roman"/>
                                    <a:cs typeface="Times New Roman"/>
                                  </a:rPr>
                                </m:ctrlPr>
                              </m:sSubPr>
                              <m:e>
                                <m:r>
                                  <a:rPr lang="en-IN" i="1">
                                    <a:solidFill>
                                      <a:srgbClr val="FF0000"/>
                                    </a:solidFill>
                                    <a:effectLst/>
                                    <a:latin typeface="Cambria Math"/>
                                    <a:ea typeface="Times New Roman"/>
                                    <a:cs typeface="Times New Roman"/>
                                  </a:rPr>
                                  <m:t>𝐵</m:t>
                                </m:r>
                              </m:e>
                              <m:sub>
                                <m:r>
                                  <a:rPr lang="en-IN" i="1">
                                    <a:solidFill>
                                      <a:srgbClr val="FF0000"/>
                                    </a:solidFill>
                                    <a:effectLst/>
                                    <a:latin typeface="Cambria Math"/>
                                    <a:ea typeface="Times New Roman"/>
                                    <a:cs typeface="Times New Roman"/>
                                  </a:rPr>
                                  <m:t>𝑧</m:t>
                                </m:r>
                              </m:sub>
                            </m:sSub>
                          </m:e>
                        </m:acc>
                      </m:num>
                      <m:den>
                        <m:sSubSup>
                          <m:sSubSupPr>
                            <m:ctrlPr>
                              <a:rPr lang="en-IN" i="1">
                                <a:solidFill>
                                  <a:srgbClr val="FF0000"/>
                                </a:solidFill>
                                <a:effectLst/>
                                <a:latin typeface="Cambria Math" panose="02040503050406030204" pitchFamily="18" charset="0"/>
                                <a:ea typeface="Times New Roman"/>
                                <a:cs typeface="Times New Roman"/>
                              </a:rPr>
                            </m:ctrlPr>
                          </m:sSubSupPr>
                          <m:e>
                            <m:r>
                              <a:rPr lang="en-IN" i="1">
                                <a:solidFill>
                                  <a:srgbClr val="FF0000"/>
                                </a:solidFill>
                                <a:effectLst/>
                                <a:latin typeface="Cambria Math"/>
                                <a:ea typeface="Times New Roman"/>
                                <a:cs typeface="Times New Roman"/>
                              </a:rPr>
                              <m:t> </m:t>
                            </m:r>
                            <m:r>
                              <a:rPr lang="en-IN" i="1">
                                <a:solidFill>
                                  <a:srgbClr val="FF0000"/>
                                </a:solidFill>
                                <a:effectLst/>
                                <a:latin typeface="Cambria Math"/>
                                <a:ea typeface="Times New Roman"/>
                                <a:cs typeface="Times New Roman"/>
                              </a:rPr>
                              <m:t>𝐵</m:t>
                            </m:r>
                          </m:e>
                          <m:sub>
                            <m:r>
                              <a:rPr lang="en-IN" i="1">
                                <a:solidFill>
                                  <a:srgbClr val="FF0000"/>
                                </a:solidFill>
                                <a:effectLst/>
                                <a:latin typeface="Cambria Math"/>
                                <a:ea typeface="Times New Roman"/>
                                <a:cs typeface="Times New Roman"/>
                              </a:rPr>
                              <m:t>𝑧</m:t>
                            </m:r>
                          </m:sub>
                          <m:sup>
                            <m:r>
                              <a:rPr lang="en-IN" i="1">
                                <a:solidFill>
                                  <a:srgbClr val="FF0000"/>
                                </a:solidFill>
                                <a:effectLst/>
                                <a:latin typeface="Cambria Math"/>
                                <a:ea typeface="Times New Roman"/>
                                <a:cs typeface="Times New Roman"/>
                              </a:rPr>
                              <m:t>2</m:t>
                            </m:r>
                          </m:sup>
                        </m:sSubSup>
                      </m:den>
                    </m:f>
                  </m:oMath>
                </a14:m>
                <a:endParaRPr lang="en-IN" dirty="0">
                  <a:solidFill>
                    <a:srgbClr val="FF0000"/>
                  </a:solidFill>
                  <a:effectLst/>
                  <a:latin typeface="Calibri"/>
                  <a:ea typeface="Calibri"/>
                  <a:cs typeface="Times New Roman"/>
                </a:endParaRPr>
              </a:p>
            </p:txBody>
          </p:sp>
        </mc:Choice>
        <mc:Fallback xmlns="">
          <p:sp>
            <p:nvSpPr>
              <p:cNvPr id="5" name="Text Box 2"/>
              <p:cNvSpPr txBox="1">
                <a:spLocks noRot="1" noChangeAspect="1" noMove="1" noResize="1" noEditPoints="1" noAdjustHandles="1" noChangeArrowheads="1" noChangeShapeType="1" noTextEdit="1"/>
              </p:cNvSpPr>
              <p:nvPr/>
            </p:nvSpPr>
            <p:spPr bwMode="auto">
              <a:xfrm>
                <a:off x="5638800" y="762000"/>
                <a:ext cx="3429000" cy="4896000"/>
              </a:xfrm>
              <a:prstGeom prst="rect">
                <a:avLst/>
              </a:prstGeom>
              <a:blipFill>
                <a:blip r:embed="rId3"/>
                <a:stretch>
                  <a:fillRect/>
                </a:stretch>
              </a:blipFill>
              <a:ln>
                <a:headEnd/>
                <a:tailEnd/>
              </a:ln>
            </p:spPr>
            <p:txBody>
              <a:bodyPr/>
              <a:lstStyle/>
              <a:p>
                <a:r>
                  <a:rPr lang="en-IN">
                    <a:noFill/>
                  </a:rPr>
                  <a:t> </a:t>
                </a:r>
              </a:p>
            </p:txBody>
          </p:sp>
        </mc:Fallback>
      </mc:AlternateContent>
      <p:pic>
        <p:nvPicPr>
          <p:cNvPr id="21" name="Picture 20">
            <a:extLst>
              <a:ext uri="{FF2B5EF4-FFF2-40B4-BE49-F238E27FC236}">
                <a16:creationId xmlns:a16="http://schemas.microsoft.com/office/drawing/2014/main" id="{DC0FE8D9-1E26-420B-8A4A-978E17A46C3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516"/>
          <a:stretch/>
        </p:blipFill>
        <p:spPr>
          <a:xfrm>
            <a:off x="304800" y="304800"/>
            <a:ext cx="5303269" cy="4242279"/>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0" y="6135469"/>
                <a:ext cx="9143999" cy="646331"/>
              </a:xfrm>
              <a:prstGeom prst="rect">
                <a:avLst/>
              </a:prstGeom>
            </p:spPr>
            <p:txBody>
              <a:bodyPr wrap="square">
                <a:spAutoFit/>
              </a:bodyPr>
              <a:lstStyle/>
              <a:p>
                <a:pPr algn="ctr"/>
                <a:r>
                  <a:rPr lang="en-IN" b="1" dirty="0">
                    <a:solidFill>
                      <a:srgbClr val="7030A0"/>
                    </a:solidFill>
                    <a:latin typeface="Times New Roman" panose="02020603050405020304" pitchFamily="18" charset="0"/>
                    <a:cs typeface="Times New Roman" panose="02020603050405020304" pitchFamily="18" charset="0"/>
                  </a:rPr>
                  <a:t>Schematic of Probe assembly for simultaneous measurement of particle flux, </a:t>
                </a:r>
                <a14:m>
                  <m:oMath xmlns:m="http://schemas.openxmlformats.org/officeDocument/2006/math">
                    <m:sSub>
                      <m:sSubPr>
                        <m:ctrlPr>
                          <a:rPr lang="en-IN" b="1" i="1">
                            <a:solidFill>
                              <a:srgbClr val="7030A0"/>
                            </a:solidFill>
                            <a:latin typeface="Cambria Math" panose="02040503050406030204" pitchFamily="18" charset="0"/>
                          </a:rPr>
                        </m:ctrlPr>
                      </m:sSubPr>
                      <m:e>
                        <m:r>
                          <a:rPr lang="en-IN" b="1" i="1">
                            <a:solidFill>
                              <a:srgbClr val="7030A0"/>
                            </a:solidFill>
                            <a:latin typeface="Cambria Math"/>
                          </a:rPr>
                          <m:t>𝚪</m:t>
                        </m:r>
                      </m:e>
                      <m:sub>
                        <m:r>
                          <a:rPr lang="en-IN" b="1" i="1">
                            <a:solidFill>
                              <a:srgbClr val="7030A0"/>
                            </a:solidFill>
                            <a:latin typeface="Cambria Math"/>
                          </a:rPr>
                          <m:t>𝒆𝒔</m:t>
                        </m:r>
                      </m:sub>
                    </m:sSub>
                  </m:oMath>
                </a14:m>
                <a:r>
                  <a:rPr lang="en-IN" b="1" dirty="0">
                    <a:solidFill>
                      <a:srgbClr val="7030A0"/>
                    </a:solidFill>
                    <a:latin typeface="Times New Roman" panose="02020603050405020304" pitchFamily="18" charset="0"/>
                    <a:cs typeface="Times New Roman" panose="02020603050405020304" pitchFamily="18" charset="0"/>
                  </a:rPr>
                  <a:t> and heat flux, </a:t>
                </a:r>
                <a14:m>
                  <m:oMath xmlns:m="http://schemas.openxmlformats.org/officeDocument/2006/math">
                    <m:r>
                      <a:rPr lang="en-IN" b="1" i="1">
                        <a:solidFill>
                          <a:srgbClr val="7030A0"/>
                        </a:solidFill>
                        <a:latin typeface="Cambria Math"/>
                      </a:rPr>
                      <m:t>𝒒</m:t>
                    </m:r>
                  </m:oMath>
                </a14:m>
                <a:endParaRPr lang="en-IN" b="1" dirty="0">
                  <a:solidFill>
                    <a:srgbClr val="7030A0"/>
                  </a:solidFill>
                  <a:latin typeface="Times New Roman" panose="02020603050405020304" pitchFamily="18"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0" y="6135469"/>
                <a:ext cx="9143999" cy="646331"/>
              </a:xfrm>
              <a:prstGeom prst="rect">
                <a:avLst/>
              </a:prstGeom>
              <a:blipFill>
                <a:blip r:embed="rId5"/>
                <a:stretch>
                  <a:fillRect t="-4673" b="-13084"/>
                </a:stretch>
              </a:blipFill>
            </p:spPr>
            <p:txBody>
              <a:bodyPr/>
              <a:lstStyle/>
              <a:p>
                <a:r>
                  <a:rPr lang="en-IN">
                    <a:noFill/>
                  </a:rPr>
                  <a:t> </a:t>
                </a:r>
              </a:p>
            </p:txBody>
          </p:sp>
        </mc:Fallback>
      </mc:AlternateContent>
      <p:sp>
        <p:nvSpPr>
          <p:cNvPr id="14" name="Rectangle 2">
            <a:extLst>
              <a:ext uri="{FF2B5EF4-FFF2-40B4-BE49-F238E27FC236}">
                <a16:creationId xmlns:a16="http://schemas.microsoft.com/office/drawing/2014/main" id="{97648479-7535-40FA-99C8-845ABC822B22}"/>
              </a:ext>
            </a:extLst>
          </p:cNvPr>
          <p:cNvSpPr>
            <a:spLocks noChangeArrowheads="1"/>
          </p:cNvSpPr>
          <p:nvPr/>
        </p:nvSpPr>
        <p:spPr bwMode="auto">
          <a:xfrm>
            <a:off x="0" y="0"/>
            <a:ext cx="9144000" cy="733425"/>
          </a:xfrm>
          <a:prstGeom prst="rect">
            <a:avLst/>
          </a:prstGeom>
          <a:gradFill rotWithShape="1">
            <a:gsLst>
              <a:gs pos="0">
                <a:srgbClr val="99CCFF"/>
              </a:gs>
              <a:gs pos="50000">
                <a:schemeClr val="bg1"/>
              </a:gs>
              <a:gs pos="100000">
                <a:srgbClr val="99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571500" lvl="1" indent="-571500" algn="ctr">
              <a:buFont typeface="+mj-lt"/>
              <a:buAutoNum type="romanUcPeriod" startAt="3"/>
            </a:pPr>
            <a:r>
              <a:rPr lang="en-IN" sz="3200" b="1" dirty="0">
                <a:latin typeface="Times New Roman" panose="02020603050405020304" pitchFamily="18" charset="0"/>
                <a:cs typeface="Times New Roman" panose="02020603050405020304" pitchFamily="18" charset="0"/>
              </a:rPr>
              <a:t>Study of heat flux</a:t>
            </a:r>
          </a:p>
        </p:txBody>
      </p:sp>
      <p:sp>
        <p:nvSpPr>
          <p:cNvPr id="20" name="Slide Number Placeholder 19">
            <a:extLst>
              <a:ext uri="{FF2B5EF4-FFF2-40B4-BE49-F238E27FC236}">
                <a16:creationId xmlns:a16="http://schemas.microsoft.com/office/drawing/2014/main" id="{6C68B828-9B32-4DF7-9C31-17F7AF66C7FD}"/>
              </a:ext>
            </a:extLst>
          </p:cNvPr>
          <p:cNvSpPr>
            <a:spLocks noGrp="1"/>
          </p:cNvSpPr>
          <p:nvPr>
            <p:ph type="sldNum" sz="quarter" idx="12"/>
          </p:nvPr>
        </p:nvSpPr>
        <p:spPr/>
        <p:txBody>
          <a:bodyPr/>
          <a:lstStyle/>
          <a:p>
            <a:fld id="{B6F15528-21DE-4FAA-801E-634DDDAF4B2B}" type="slidenum">
              <a:rPr lang="en-US" smtClean="0"/>
              <a:pPr/>
              <a:t>42</a:t>
            </a:fld>
            <a:endParaRPr lang="en-US"/>
          </a:p>
        </p:txBody>
      </p:sp>
      <p:pic>
        <p:nvPicPr>
          <p:cNvPr id="19" name="Picture 18">
            <a:extLst>
              <a:ext uri="{FF2B5EF4-FFF2-40B4-BE49-F238E27FC236}">
                <a16:creationId xmlns:a16="http://schemas.microsoft.com/office/drawing/2014/main" id="{261CA193-E48C-4F66-B50D-672BD0D2935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838200" cy="752285"/>
          </a:xfrm>
          <a:prstGeom prst="rect">
            <a:avLst/>
          </a:prstGeom>
        </p:spPr>
      </p:pic>
      <p:grpSp>
        <p:nvGrpSpPr>
          <p:cNvPr id="2" name="Group 1">
            <a:extLst>
              <a:ext uri="{FF2B5EF4-FFF2-40B4-BE49-F238E27FC236}">
                <a16:creationId xmlns:a16="http://schemas.microsoft.com/office/drawing/2014/main" id="{81AE0316-60E4-4FB7-9F6B-9B5141DEBB92}"/>
              </a:ext>
            </a:extLst>
          </p:cNvPr>
          <p:cNvGrpSpPr/>
          <p:nvPr/>
        </p:nvGrpSpPr>
        <p:grpSpPr>
          <a:xfrm>
            <a:off x="76200" y="3124200"/>
            <a:ext cx="2362200" cy="2794575"/>
            <a:chOff x="541655" y="2006025"/>
            <a:chExt cx="2506345" cy="2794575"/>
          </a:xfrm>
        </p:grpSpPr>
        <p:pic>
          <p:nvPicPr>
            <p:cNvPr id="4" name="Picture 3"/>
            <p:cNvPicPr/>
            <p:nvPr/>
          </p:nvPicPr>
          <p:blipFill>
            <a:blip r:embed="rId7" cstate="print">
              <a:extLst>
                <a:ext uri="{28A0092B-C50C-407E-A947-70E740481C1C}">
                  <a14:useLocalDpi xmlns:a14="http://schemas.microsoft.com/office/drawing/2010/main" val="0"/>
                </a:ext>
              </a:extLst>
            </a:blip>
            <a:stretch>
              <a:fillRect/>
            </a:stretch>
          </p:blipFill>
          <p:spPr>
            <a:xfrm>
              <a:off x="541655" y="2006025"/>
              <a:ext cx="2506345" cy="2794575"/>
            </a:xfrm>
            <a:prstGeom prst="rect">
              <a:avLst/>
            </a:prstGeom>
          </p:spPr>
        </p:pic>
        <p:sp>
          <p:nvSpPr>
            <p:cNvPr id="8" name="Left Brace 7"/>
            <p:cNvSpPr/>
            <p:nvPr/>
          </p:nvSpPr>
          <p:spPr>
            <a:xfrm>
              <a:off x="762000" y="2667000"/>
              <a:ext cx="457200" cy="609600"/>
            </a:xfrm>
            <a:prstGeom prst="leftBrace">
              <a:avLst>
                <a:gd name="adj1" fmla="val 8333"/>
                <a:gd name="adj2" fmla="val 53572"/>
              </a:avLst>
            </a:prstGeom>
            <a:ln w="222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a:p>
          </p:txBody>
        </p:sp>
        <mc:AlternateContent xmlns:mc="http://schemas.openxmlformats.org/markup-compatibility/2006" xmlns:a14="http://schemas.microsoft.com/office/drawing/2010/main">
          <mc:Choice Requires="a14">
            <p:sp>
              <p:nvSpPr>
                <p:cNvPr id="10" name="TextBox 9"/>
                <p:cNvSpPr txBox="1"/>
                <p:nvPr/>
              </p:nvSpPr>
              <p:spPr>
                <a:xfrm>
                  <a:off x="1371600" y="4343400"/>
                  <a:ext cx="489115" cy="39158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IN" b="0" i="1" smtClean="0">
                                <a:latin typeface="Cambria Math" panose="02040503050406030204" pitchFamily="18" charset="0"/>
                              </a:rPr>
                            </m:ctrlPr>
                          </m:sSubPr>
                          <m:e>
                            <m:r>
                              <a:rPr lang="en-IN" b="0" i="1" smtClean="0">
                                <a:latin typeface="Cambria Math"/>
                              </a:rPr>
                              <m:t>𝑉</m:t>
                            </m:r>
                          </m:e>
                          <m:sub>
                            <m:r>
                              <a:rPr lang="en-IN" b="0" i="1" smtClean="0">
                                <a:latin typeface="Cambria Math"/>
                              </a:rPr>
                              <m:t>𝑓</m:t>
                            </m:r>
                            <m:r>
                              <a:rPr lang="en-US" b="0" i="1" smtClean="0">
                                <a:latin typeface="Cambria Math" panose="02040503050406030204" pitchFamily="18" charset="0"/>
                              </a:rPr>
                              <m:t>1</m:t>
                            </m:r>
                          </m:sub>
                        </m:sSub>
                      </m:oMath>
                    </m:oMathPara>
                  </a14:m>
                  <a:endParaRPr lang="en-IN" dirty="0"/>
                </a:p>
              </p:txBody>
            </p:sp>
          </mc:Choice>
          <mc:Fallback xmlns="">
            <p:sp>
              <p:nvSpPr>
                <p:cNvPr id="10" name="TextBox 9"/>
                <p:cNvSpPr txBox="1">
                  <a:spLocks noRot="1" noChangeAspect="1" noMove="1" noResize="1" noEditPoints="1" noAdjustHandles="1" noChangeArrowheads="1" noChangeShapeType="1" noTextEdit="1"/>
                </p:cNvSpPr>
                <p:nvPr/>
              </p:nvSpPr>
              <p:spPr>
                <a:xfrm>
                  <a:off x="1371600" y="4343400"/>
                  <a:ext cx="489115" cy="391582"/>
                </a:xfrm>
                <a:prstGeom prst="rect">
                  <a:avLst/>
                </a:prstGeom>
                <a:blipFill>
                  <a:blip r:embed="rId8"/>
                  <a:stretch>
                    <a:fillRect b="-9375"/>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1295400" y="3440668"/>
                  <a:ext cx="48911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IN" b="0" i="1" smtClean="0">
                                <a:latin typeface="Cambria Math" panose="02040503050406030204" pitchFamily="18" charset="0"/>
                              </a:rPr>
                            </m:ctrlPr>
                          </m:sSubPr>
                          <m:e>
                            <m:r>
                              <a:rPr lang="en-IN" b="0" i="1" smtClean="0">
                                <a:latin typeface="Cambria Math"/>
                              </a:rPr>
                              <m:t>𝑉</m:t>
                            </m:r>
                          </m:e>
                          <m:sub>
                            <m:r>
                              <a:rPr lang="en-IN" b="0" i="1" smtClean="0">
                                <a:latin typeface="Cambria Math"/>
                              </a:rPr>
                              <m:t>+</m:t>
                            </m:r>
                          </m:sub>
                        </m:sSub>
                      </m:oMath>
                    </m:oMathPara>
                  </a14:m>
                  <a:endParaRPr lang="en-IN" dirty="0"/>
                </a:p>
              </p:txBody>
            </p:sp>
          </mc:Choice>
          <mc:Fallback xmlns="">
            <p:sp>
              <p:nvSpPr>
                <p:cNvPr id="11" name="TextBox 10"/>
                <p:cNvSpPr txBox="1">
                  <a:spLocks noRot="1" noChangeAspect="1" noMove="1" noResize="1" noEditPoints="1" noAdjustHandles="1" noChangeArrowheads="1" noChangeShapeType="1" noTextEdit="1"/>
                </p:cNvSpPr>
                <p:nvPr/>
              </p:nvSpPr>
              <p:spPr>
                <a:xfrm>
                  <a:off x="1295400" y="3440668"/>
                  <a:ext cx="489115" cy="369332"/>
                </a:xfrm>
                <a:prstGeom prst="rect">
                  <a:avLst/>
                </a:prstGeom>
                <a:blipFill>
                  <a:blip r:embed="rId9"/>
                  <a:stretch>
                    <a:fillRect/>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1736642" y="3895702"/>
                  <a:ext cx="48911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IN" b="0" i="1" smtClean="0">
                                <a:latin typeface="Cambria Math" panose="02040503050406030204" pitchFamily="18" charset="0"/>
                              </a:rPr>
                            </m:ctrlPr>
                          </m:sSubPr>
                          <m:e>
                            <m:r>
                              <a:rPr lang="en-IN" b="0" i="1" smtClean="0">
                                <a:latin typeface="Cambria Math"/>
                              </a:rPr>
                              <m:t>𝑉</m:t>
                            </m:r>
                          </m:e>
                          <m:sub>
                            <m:r>
                              <a:rPr lang="en-IN" b="0" i="1" smtClean="0">
                                <a:latin typeface="Cambria Math"/>
                              </a:rPr>
                              <m:t>−</m:t>
                            </m:r>
                          </m:sub>
                        </m:sSub>
                      </m:oMath>
                    </m:oMathPara>
                  </a14:m>
                  <a:endParaRPr lang="en-IN" dirty="0"/>
                </a:p>
              </p:txBody>
            </p:sp>
          </mc:Choice>
          <mc:Fallback xmlns="">
            <p:sp>
              <p:nvSpPr>
                <p:cNvPr id="12" name="TextBox 11"/>
                <p:cNvSpPr txBox="1">
                  <a:spLocks noRot="1" noChangeAspect="1" noMove="1" noResize="1" noEditPoints="1" noAdjustHandles="1" noChangeArrowheads="1" noChangeShapeType="1" noTextEdit="1"/>
                </p:cNvSpPr>
                <p:nvPr/>
              </p:nvSpPr>
              <p:spPr>
                <a:xfrm>
                  <a:off x="1736642" y="3895702"/>
                  <a:ext cx="489115" cy="369332"/>
                </a:xfrm>
                <a:prstGeom prst="rect">
                  <a:avLst/>
                </a:prstGeom>
                <a:blipFill>
                  <a:blip r:embed="rId10"/>
                  <a:stretch>
                    <a:fillRect/>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2057400" y="2754868"/>
                  <a:ext cx="48911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IN" b="0" i="1" smtClean="0">
                                <a:latin typeface="Cambria Math" panose="02040503050406030204" pitchFamily="18" charset="0"/>
                              </a:rPr>
                            </m:ctrlPr>
                          </m:sSubPr>
                          <m:e>
                            <m:r>
                              <a:rPr lang="en-IN" b="0" i="1" smtClean="0">
                                <a:latin typeface="Cambria Math"/>
                              </a:rPr>
                              <m:t>𝐼</m:t>
                            </m:r>
                          </m:e>
                          <m:sub>
                            <m:r>
                              <a:rPr lang="en-IN" b="0" i="1" smtClean="0">
                                <a:latin typeface="Cambria Math"/>
                              </a:rPr>
                              <m:t>𝑠𝑎𝑡</m:t>
                            </m:r>
                          </m:sub>
                        </m:sSub>
                      </m:oMath>
                    </m:oMathPara>
                  </a14:m>
                  <a:endParaRPr lang="en-IN" dirty="0"/>
                </a:p>
              </p:txBody>
            </p:sp>
          </mc:Choice>
          <mc:Fallback xmlns="">
            <p:sp>
              <p:nvSpPr>
                <p:cNvPr id="13" name="TextBox 12"/>
                <p:cNvSpPr txBox="1">
                  <a:spLocks noRot="1" noChangeAspect="1" noMove="1" noResize="1" noEditPoints="1" noAdjustHandles="1" noChangeArrowheads="1" noChangeShapeType="1" noTextEdit="1"/>
                </p:cNvSpPr>
                <p:nvPr/>
              </p:nvSpPr>
              <p:spPr>
                <a:xfrm>
                  <a:off x="2057400" y="2754868"/>
                  <a:ext cx="489115" cy="369332"/>
                </a:xfrm>
                <a:prstGeom prst="rect">
                  <a:avLst/>
                </a:prstGeom>
                <a:blipFill>
                  <a:blip r:embed="rId11"/>
                  <a:stretch>
                    <a:fillRect/>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D4271ABA-912E-4445-8324-A4C49E72828D}"/>
                    </a:ext>
                  </a:extLst>
                </p:cNvPr>
                <p:cNvSpPr txBox="1"/>
                <p:nvPr/>
              </p:nvSpPr>
              <p:spPr>
                <a:xfrm>
                  <a:off x="1371600" y="3124200"/>
                  <a:ext cx="489115" cy="39158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IN" b="0" i="1" smtClean="0">
                                <a:latin typeface="Cambria Math" panose="02040503050406030204" pitchFamily="18" charset="0"/>
                              </a:rPr>
                            </m:ctrlPr>
                          </m:sSubPr>
                          <m:e>
                            <m:r>
                              <a:rPr lang="en-IN" b="0" i="1" smtClean="0">
                                <a:latin typeface="Cambria Math"/>
                              </a:rPr>
                              <m:t>𝑉</m:t>
                            </m:r>
                          </m:e>
                          <m:sub>
                            <m:r>
                              <a:rPr lang="en-IN" b="0" i="1" smtClean="0">
                                <a:latin typeface="Cambria Math"/>
                              </a:rPr>
                              <m:t>𝑓</m:t>
                            </m:r>
                            <m:r>
                              <a:rPr lang="en-US" b="0" i="1" smtClean="0">
                                <a:latin typeface="Cambria Math" panose="02040503050406030204" pitchFamily="18" charset="0"/>
                              </a:rPr>
                              <m:t>4</m:t>
                            </m:r>
                          </m:sub>
                        </m:sSub>
                      </m:oMath>
                    </m:oMathPara>
                  </a14:m>
                  <a:endParaRPr lang="en-IN" dirty="0"/>
                </a:p>
              </p:txBody>
            </p:sp>
          </mc:Choice>
          <mc:Fallback xmlns="">
            <p:sp>
              <p:nvSpPr>
                <p:cNvPr id="15" name="TextBox 14">
                  <a:extLst>
                    <a:ext uri="{FF2B5EF4-FFF2-40B4-BE49-F238E27FC236}">
                      <a16:creationId xmlns:a16="http://schemas.microsoft.com/office/drawing/2014/main" id="{D4271ABA-912E-4445-8324-A4C49E72828D}"/>
                    </a:ext>
                  </a:extLst>
                </p:cNvPr>
                <p:cNvSpPr txBox="1">
                  <a:spLocks noRot="1" noChangeAspect="1" noMove="1" noResize="1" noEditPoints="1" noAdjustHandles="1" noChangeArrowheads="1" noChangeShapeType="1" noTextEdit="1"/>
                </p:cNvSpPr>
                <p:nvPr/>
              </p:nvSpPr>
              <p:spPr>
                <a:xfrm>
                  <a:off x="1371600" y="3124200"/>
                  <a:ext cx="489115" cy="391582"/>
                </a:xfrm>
                <a:prstGeom prst="rect">
                  <a:avLst/>
                </a:prstGeom>
                <a:blipFill>
                  <a:blip r:embed="rId12"/>
                  <a:stretch>
                    <a:fillRect b="-9375"/>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BAAE07DD-7760-44F9-B53B-FBBBA83B4FC4}"/>
                    </a:ext>
                  </a:extLst>
                </p:cNvPr>
                <p:cNvSpPr txBox="1"/>
                <p:nvPr/>
              </p:nvSpPr>
              <p:spPr>
                <a:xfrm>
                  <a:off x="1600200" y="2362200"/>
                  <a:ext cx="489115" cy="39158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IN" b="0" i="1" smtClean="0">
                                <a:latin typeface="Cambria Math" panose="02040503050406030204" pitchFamily="18" charset="0"/>
                              </a:rPr>
                            </m:ctrlPr>
                          </m:sSubPr>
                          <m:e>
                            <m:r>
                              <a:rPr lang="en-IN" b="0" i="1" smtClean="0">
                                <a:latin typeface="Cambria Math"/>
                              </a:rPr>
                              <m:t>𝑉</m:t>
                            </m:r>
                          </m:e>
                          <m:sub>
                            <m:r>
                              <a:rPr lang="en-IN" b="0" i="1" smtClean="0">
                                <a:latin typeface="Cambria Math"/>
                              </a:rPr>
                              <m:t>𝑓</m:t>
                            </m:r>
                            <m:r>
                              <a:rPr lang="en-US" b="0" i="1" smtClean="0">
                                <a:latin typeface="Cambria Math" panose="02040503050406030204" pitchFamily="18" charset="0"/>
                              </a:rPr>
                              <m:t>6</m:t>
                            </m:r>
                          </m:sub>
                        </m:sSub>
                      </m:oMath>
                    </m:oMathPara>
                  </a14:m>
                  <a:endParaRPr lang="en-IN" dirty="0"/>
                </a:p>
              </p:txBody>
            </p:sp>
          </mc:Choice>
          <mc:Fallback xmlns="">
            <p:sp>
              <p:nvSpPr>
                <p:cNvPr id="16" name="TextBox 15">
                  <a:extLst>
                    <a:ext uri="{FF2B5EF4-FFF2-40B4-BE49-F238E27FC236}">
                      <a16:creationId xmlns:a16="http://schemas.microsoft.com/office/drawing/2014/main" id="{BAAE07DD-7760-44F9-B53B-FBBBA83B4FC4}"/>
                    </a:ext>
                  </a:extLst>
                </p:cNvPr>
                <p:cNvSpPr txBox="1">
                  <a:spLocks noRot="1" noChangeAspect="1" noMove="1" noResize="1" noEditPoints="1" noAdjustHandles="1" noChangeArrowheads="1" noChangeShapeType="1" noTextEdit="1"/>
                </p:cNvSpPr>
                <p:nvPr/>
              </p:nvSpPr>
              <p:spPr>
                <a:xfrm>
                  <a:off x="1600200" y="2362200"/>
                  <a:ext cx="489115" cy="391582"/>
                </a:xfrm>
                <a:prstGeom prst="rect">
                  <a:avLst/>
                </a:prstGeom>
                <a:blipFill>
                  <a:blip r:embed="rId13"/>
                  <a:stretch>
                    <a:fillRect b="-9375"/>
                  </a:stretch>
                </a:blipFill>
              </p:spPr>
              <p:txBody>
                <a:bodyPr/>
                <a:lstStyle/>
                <a:p>
                  <a:r>
                    <a:rPr lang="en-IN">
                      <a:noFill/>
                    </a:rPr>
                    <a:t> </a:t>
                  </a:r>
                </a:p>
              </p:txBody>
            </p:sp>
          </mc:Fallback>
        </mc:AlternateContent>
      </p:grpSp>
      <mc:AlternateContent xmlns:mc="http://schemas.openxmlformats.org/markup-compatibility/2006" xmlns:a14="http://schemas.microsoft.com/office/drawing/2010/main">
        <mc:Choice Requires="a14">
          <p:sp>
            <p:nvSpPr>
              <p:cNvPr id="9" name="TextBox 8"/>
              <p:cNvSpPr txBox="1"/>
              <p:nvPr/>
            </p:nvSpPr>
            <p:spPr>
              <a:xfrm>
                <a:off x="-76200" y="3593068"/>
                <a:ext cx="3810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IN" b="0" i="1" smtClean="0">
                              <a:latin typeface="Cambria Math" panose="02040503050406030204" pitchFamily="18" charset="0"/>
                            </a:rPr>
                          </m:ctrlPr>
                        </m:sSubPr>
                        <m:e>
                          <m:r>
                            <a:rPr lang="en-IN" b="0" i="1" smtClean="0">
                              <a:latin typeface="Cambria Math"/>
                            </a:rPr>
                            <m:t>𝑑</m:t>
                          </m:r>
                        </m:e>
                        <m:sub>
                          <m:r>
                            <a:rPr lang="en-IN" b="0" i="1" smtClean="0">
                              <a:latin typeface="Cambria Math"/>
                            </a:rPr>
                            <m:t>64</m:t>
                          </m:r>
                        </m:sub>
                      </m:sSub>
                    </m:oMath>
                  </m:oMathPara>
                </a14:m>
                <a:endParaRPr lang="en-IN" dirty="0"/>
              </a:p>
            </p:txBody>
          </p:sp>
        </mc:Choice>
        <mc:Fallback xmlns="">
          <p:sp>
            <p:nvSpPr>
              <p:cNvPr id="9" name="TextBox 8"/>
              <p:cNvSpPr txBox="1">
                <a:spLocks noRot="1" noChangeAspect="1" noMove="1" noResize="1" noEditPoints="1" noAdjustHandles="1" noChangeArrowheads="1" noChangeShapeType="1" noTextEdit="1"/>
              </p:cNvSpPr>
              <p:nvPr/>
            </p:nvSpPr>
            <p:spPr>
              <a:xfrm>
                <a:off x="-76200" y="3593068"/>
                <a:ext cx="381000" cy="369332"/>
              </a:xfrm>
              <a:prstGeom prst="rect">
                <a:avLst/>
              </a:prstGeom>
              <a:blipFill>
                <a:blip r:embed="rId14"/>
                <a:stretch>
                  <a:fillRect r="-25397"/>
                </a:stretch>
              </a:blipFill>
            </p:spPr>
            <p:txBody>
              <a:bodyPr/>
              <a:lstStyle/>
              <a:p>
                <a:r>
                  <a:rPr lang="en-IN">
                    <a:noFill/>
                  </a:rPr>
                  <a:t> </a:t>
                </a:r>
              </a:p>
            </p:txBody>
          </p:sp>
        </mc:Fallback>
      </mc:AlternateContent>
    </p:spTree>
    <p:extLst>
      <p:ext uri="{BB962C8B-B14F-4D97-AF65-F5344CB8AC3E}">
        <p14:creationId xmlns:p14="http://schemas.microsoft.com/office/powerpoint/2010/main" val="40345581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1" y="1066800"/>
            <a:ext cx="4419600" cy="3962399"/>
          </a:xfrm>
          <a:prstGeom prst="rect">
            <a:avLst/>
          </a:prstGeom>
        </p:spPr>
      </p:pic>
      <mc:AlternateContent xmlns:mc="http://schemas.openxmlformats.org/markup-compatibility/2006" xmlns:a14="http://schemas.microsoft.com/office/drawing/2010/main">
        <mc:Choice Requires="a14">
          <p:sp>
            <p:nvSpPr>
              <p:cNvPr id="4" name="TextBox 3"/>
              <p:cNvSpPr txBox="1"/>
              <p:nvPr/>
            </p:nvSpPr>
            <p:spPr>
              <a:xfrm>
                <a:off x="0" y="769203"/>
                <a:ext cx="9144000" cy="576000"/>
              </a:xfrm>
              <a:prstGeom prst="rect">
                <a:avLst/>
              </a:prstGeom>
              <a:noFill/>
            </p:spPr>
            <p:txBody>
              <a:bodyPr wrap="square" rtlCol="0">
                <a:noAutofit/>
              </a:bodyPr>
              <a:lstStyle/>
              <a:p>
                <a:pPr marL="400050" indent="-400050">
                  <a:buFont typeface="Wingdings" pitchFamily="2" charset="2"/>
                  <a:buChar char="q"/>
                </a:pPr>
                <a:r>
                  <a:rPr lang="en-US" sz="2400" dirty="0">
                    <a:solidFill>
                      <a:srgbClr val="FF0000"/>
                    </a:solidFill>
                    <a:latin typeface="Times New Roman" panose="02020603050405020304" pitchFamily="18" charset="0"/>
                    <a:cs typeface="Times New Roman" panose="02020603050405020304" pitchFamily="18" charset="0"/>
                  </a:rPr>
                  <a:t>Selection of Bias voltage for </a:t>
                </a:r>
                <a14:m>
                  <m:oMath xmlns:m="http://schemas.openxmlformats.org/officeDocument/2006/math">
                    <m:sSub>
                      <m:sSubPr>
                        <m:ctrlPr>
                          <a:rPr lang="en-IN" sz="2400" b="0" i="1" smtClean="0">
                            <a:solidFill>
                              <a:srgbClr val="FF0000"/>
                            </a:solidFill>
                            <a:latin typeface="Cambria Math" panose="02040503050406030204" pitchFamily="18" charset="0"/>
                          </a:rPr>
                        </m:ctrlPr>
                      </m:sSubPr>
                      <m:e>
                        <m:r>
                          <a:rPr lang="en-IN" sz="2400" b="0" i="1" smtClean="0">
                            <a:solidFill>
                              <a:srgbClr val="FF0000"/>
                            </a:solidFill>
                            <a:latin typeface="Cambria Math" panose="02040503050406030204" pitchFamily="18" charset="0"/>
                          </a:rPr>
                          <m:t>𝑇</m:t>
                        </m:r>
                      </m:e>
                      <m:sub>
                        <m:r>
                          <a:rPr lang="en-IN" sz="2400" b="0" i="1" smtClean="0">
                            <a:solidFill>
                              <a:srgbClr val="FF0000"/>
                            </a:solidFill>
                            <a:latin typeface="Cambria Math" panose="02040503050406030204" pitchFamily="18" charset="0"/>
                          </a:rPr>
                          <m:t>𝑒</m:t>
                        </m:r>
                      </m:sub>
                    </m:sSub>
                  </m:oMath>
                </a14:m>
                <a:r>
                  <a:rPr lang="en-US" sz="2400" dirty="0">
                    <a:solidFill>
                      <a:srgbClr val="FF0000"/>
                    </a:solidFill>
                    <a:latin typeface="Times New Roman" panose="02020603050405020304" pitchFamily="18" charset="0"/>
                    <a:cs typeface="Times New Roman" panose="02020603050405020304" pitchFamily="18" charset="0"/>
                  </a:rPr>
                  <a:t> measurement with TLP</a:t>
                </a:r>
                <a:endParaRPr lang="en-IN" sz="2400" dirty="0">
                  <a:solidFill>
                    <a:srgbClr val="FF0000"/>
                  </a:solidFill>
                  <a:latin typeface="Times New Roman" panose="02020603050405020304" pitchFamily="18" charset="0"/>
                  <a:cs typeface="Times New Roman" panose="02020603050405020304" pitchFamily="18" charset="0"/>
                </a:endParaRPr>
              </a:p>
              <a:p>
                <a:pPr marL="285750" indent="-285750">
                  <a:buFont typeface="Wingdings" pitchFamily="2" charset="2"/>
                  <a:buChar char="q"/>
                </a:pPr>
                <a:endParaRPr lang="en-IN" sz="2400" dirty="0">
                  <a:latin typeface="Times New Roman" panose="02020603050405020304" pitchFamily="18" charset="0"/>
                  <a:cs typeface="Times New Roman" panose="02020603050405020304" pitchFamily="18"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0" y="769203"/>
                <a:ext cx="9144000" cy="576000"/>
              </a:xfrm>
              <a:prstGeom prst="rect">
                <a:avLst/>
              </a:prstGeom>
              <a:blipFill>
                <a:blip r:embed="rId3"/>
                <a:stretch>
                  <a:fillRect l="-867" t="-8421" b="-3158"/>
                </a:stretch>
              </a:blipFill>
            </p:spPr>
            <p:txBody>
              <a:bodyPr/>
              <a:lstStyle/>
              <a:p>
                <a:r>
                  <a:rPr lang="en-IN">
                    <a:noFill/>
                  </a:rPr>
                  <a:t> </a:t>
                </a:r>
              </a:p>
            </p:txBody>
          </p:sp>
        </mc:Fallback>
      </mc:AlternateContent>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1" y="1295401"/>
            <a:ext cx="4724400" cy="3525262"/>
          </a:xfrm>
          <a:prstGeom prst="rect">
            <a:avLst/>
          </a:prstGeom>
        </p:spPr>
      </p:pic>
      <mc:AlternateContent xmlns:mc="http://schemas.openxmlformats.org/markup-compatibility/2006" xmlns:a14="http://schemas.microsoft.com/office/drawing/2010/main">
        <mc:Choice Requires="a14">
          <p:sp>
            <p:nvSpPr>
              <p:cNvPr id="8" name="TextBox 7"/>
              <p:cNvSpPr txBox="1"/>
              <p:nvPr/>
            </p:nvSpPr>
            <p:spPr>
              <a:xfrm>
                <a:off x="228600" y="5029200"/>
                <a:ext cx="8458200" cy="1477328"/>
              </a:xfrm>
              <a:prstGeom prst="rect">
                <a:avLst/>
              </a:prstGeom>
              <a:noFill/>
            </p:spPr>
            <p:txBody>
              <a:bodyPr wrap="square" rtlCol="0">
                <a:spAutoFit/>
              </a:bodyPr>
              <a:lstStyle/>
              <a:p>
                <a:pPr marL="285750" indent="-285750" algn="just">
                  <a:buFont typeface="Wingdings" panose="05000000000000000000" pitchFamily="2" charset="2"/>
                  <a:buChar char="ü"/>
                </a:pPr>
                <a:r>
                  <a:rPr lang="en-US" dirty="0">
                    <a:solidFill>
                      <a:srgbClr val="0000FF"/>
                    </a:solidFill>
                    <a:latin typeface="Times New Roman" panose="02020603050405020304" pitchFamily="18" charset="0"/>
                    <a:cs typeface="Times New Roman" panose="02020603050405020304" pitchFamily="18" charset="0"/>
                  </a:rPr>
                  <a:t>For proper selection of fixed bias voltage  </a:t>
                </a:r>
                <a14:m>
                  <m:oMath xmlns:m="http://schemas.openxmlformats.org/officeDocument/2006/math">
                    <m:sSub>
                      <m:sSubPr>
                        <m:ctrlPr>
                          <a:rPr lang="en-US" b="0" i="1" smtClean="0">
                            <a:solidFill>
                              <a:srgbClr val="0000FF"/>
                            </a:solidFill>
                            <a:latin typeface="Cambria Math" panose="02040503050406030204" pitchFamily="18" charset="0"/>
                          </a:rPr>
                        </m:ctrlPr>
                      </m:sSubPr>
                      <m:e>
                        <m:r>
                          <a:rPr lang="en-US" b="0" i="1" smtClean="0">
                            <a:solidFill>
                              <a:srgbClr val="0000FF"/>
                            </a:solidFill>
                            <a:latin typeface="Cambria Math" panose="02040503050406030204" pitchFamily="18" charset="0"/>
                          </a:rPr>
                          <m:t>𝑉</m:t>
                        </m:r>
                      </m:e>
                      <m:sub>
                        <m:r>
                          <a:rPr lang="en-US" b="0" i="1" smtClean="0">
                            <a:solidFill>
                              <a:srgbClr val="0000FF"/>
                            </a:solidFill>
                            <a:latin typeface="Cambria Math" panose="02040503050406030204" pitchFamily="18" charset="0"/>
                          </a:rPr>
                          <m:t>𝑑</m:t>
                        </m:r>
                        <m:r>
                          <a:rPr lang="en-US" b="0" i="1" smtClean="0">
                            <a:solidFill>
                              <a:srgbClr val="0000FF"/>
                            </a:solidFill>
                            <a:latin typeface="Cambria Math" panose="02040503050406030204" pitchFamily="18" charset="0"/>
                          </a:rPr>
                          <m:t>3</m:t>
                        </m:r>
                      </m:sub>
                    </m:sSub>
                  </m:oMath>
                </a14:m>
                <a:r>
                  <a:rPr lang="en-IN" dirty="0">
                    <a:solidFill>
                      <a:srgbClr val="0000FF"/>
                    </a:solidFill>
                    <a:latin typeface="Times New Roman" panose="02020603050405020304" pitchFamily="18" charset="0"/>
                    <a:cs typeface="Times New Roman" panose="02020603050405020304" pitchFamily="18" charset="0"/>
                  </a:rPr>
                  <a:t> we perform the </a:t>
                </a:r>
                <a14:m>
                  <m:oMath xmlns:m="http://schemas.openxmlformats.org/officeDocument/2006/math">
                    <m:sSub>
                      <m:sSubPr>
                        <m:ctrlPr>
                          <a:rPr lang="en-US" b="0" i="1" smtClean="0">
                            <a:solidFill>
                              <a:srgbClr val="0000FF"/>
                            </a:solidFill>
                            <a:latin typeface="Cambria Math" panose="02040503050406030204" pitchFamily="18" charset="0"/>
                          </a:rPr>
                        </m:ctrlPr>
                      </m:sSubPr>
                      <m:e>
                        <m:r>
                          <a:rPr lang="en-US" b="0" i="1" smtClean="0">
                            <a:solidFill>
                              <a:srgbClr val="0000FF"/>
                            </a:solidFill>
                            <a:latin typeface="Cambria Math" panose="02040503050406030204" pitchFamily="18" charset="0"/>
                          </a:rPr>
                          <m:t>𝑇</m:t>
                        </m:r>
                      </m:e>
                      <m:sub>
                        <m:r>
                          <a:rPr lang="en-US" b="0" i="1" smtClean="0">
                            <a:solidFill>
                              <a:srgbClr val="0000FF"/>
                            </a:solidFill>
                            <a:latin typeface="Cambria Math" panose="02040503050406030204" pitchFamily="18" charset="0"/>
                          </a:rPr>
                          <m:t>𝑒</m:t>
                        </m:r>
                      </m:sub>
                    </m:sSub>
                  </m:oMath>
                </a14:m>
                <a:r>
                  <a:rPr lang="en-IN" dirty="0">
                    <a:solidFill>
                      <a:srgbClr val="0000FF"/>
                    </a:solidFill>
                    <a:latin typeface="Times New Roman" panose="02020603050405020304" pitchFamily="18" charset="0"/>
                    <a:cs typeface="Times New Roman" panose="02020603050405020304" pitchFamily="18" charset="0"/>
                  </a:rPr>
                  <a:t> measurement for different </a:t>
                </a:r>
                <a14:m>
                  <m:oMath xmlns:m="http://schemas.openxmlformats.org/officeDocument/2006/math">
                    <m:sSub>
                      <m:sSubPr>
                        <m:ctrlPr>
                          <a:rPr lang="en-US" b="0" i="1" smtClean="0">
                            <a:solidFill>
                              <a:srgbClr val="0000FF"/>
                            </a:solidFill>
                            <a:latin typeface="Cambria Math" panose="02040503050406030204" pitchFamily="18" charset="0"/>
                          </a:rPr>
                        </m:ctrlPr>
                      </m:sSubPr>
                      <m:e>
                        <m:r>
                          <a:rPr lang="en-US" b="0" i="1" smtClean="0">
                            <a:solidFill>
                              <a:srgbClr val="0000FF"/>
                            </a:solidFill>
                            <a:latin typeface="Cambria Math" panose="02040503050406030204" pitchFamily="18" charset="0"/>
                          </a:rPr>
                          <m:t>𝑉</m:t>
                        </m:r>
                      </m:e>
                      <m:sub>
                        <m:r>
                          <a:rPr lang="en-US" b="0" i="1" smtClean="0">
                            <a:solidFill>
                              <a:srgbClr val="0000FF"/>
                            </a:solidFill>
                            <a:latin typeface="Cambria Math" panose="02040503050406030204" pitchFamily="18" charset="0"/>
                          </a:rPr>
                          <m:t>𝑑</m:t>
                        </m:r>
                        <m:r>
                          <a:rPr lang="en-US" b="0" i="1" smtClean="0">
                            <a:solidFill>
                              <a:srgbClr val="0000FF"/>
                            </a:solidFill>
                            <a:latin typeface="Cambria Math" panose="02040503050406030204" pitchFamily="18" charset="0"/>
                          </a:rPr>
                          <m:t>3</m:t>
                        </m:r>
                      </m:sub>
                    </m:sSub>
                  </m:oMath>
                </a14:m>
                <a:r>
                  <a:rPr lang="en-IN" dirty="0">
                    <a:solidFill>
                      <a:srgbClr val="0000FF"/>
                    </a:solidFill>
                    <a:latin typeface="Times New Roman" panose="02020603050405020304" pitchFamily="18" charset="0"/>
                    <a:cs typeface="Times New Roman" panose="02020603050405020304" pitchFamily="18" charset="0"/>
                  </a:rPr>
                  <a:t> and compared it with Single and Double probes measurement</a:t>
                </a:r>
              </a:p>
              <a:p>
                <a:pPr algn="just"/>
                <a:endParaRPr lang="en-IN" dirty="0">
                  <a:solidFill>
                    <a:srgbClr val="00B050"/>
                  </a:solidFill>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ü"/>
                </a:pPr>
                <a:r>
                  <a:rPr lang="en-IN" dirty="0">
                    <a:solidFill>
                      <a:srgbClr val="FF0000"/>
                    </a:solidFill>
                    <a:latin typeface="Times New Roman" panose="02020603050405020304" pitchFamily="18" charset="0"/>
                    <a:cs typeface="Times New Roman" panose="02020603050405020304" pitchFamily="18" charset="0"/>
                  </a:rPr>
                  <a:t>It is fond that the  </a:t>
                </a:r>
                <a14:m>
                  <m:oMath xmlns:m="http://schemas.openxmlformats.org/officeDocument/2006/math">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𝑇</m:t>
                        </m:r>
                      </m:e>
                      <m:sub>
                        <m:r>
                          <a:rPr lang="en-US" b="0" i="1" smtClean="0">
                            <a:solidFill>
                              <a:srgbClr val="FF0000"/>
                            </a:solidFill>
                            <a:latin typeface="Cambria Math" panose="02040503050406030204" pitchFamily="18" charset="0"/>
                          </a:rPr>
                          <m:t>𝑒</m:t>
                        </m:r>
                      </m:sub>
                    </m:sSub>
                  </m:oMath>
                </a14:m>
                <a:r>
                  <a:rPr lang="en-IN" dirty="0">
                    <a:solidFill>
                      <a:srgbClr val="FF0000"/>
                    </a:solidFill>
                    <a:latin typeface="Times New Roman" panose="02020603050405020304" pitchFamily="18" charset="0"/>
                    <a:cs typeface="Times New Roman" panose="02020603050405020304" pitchFamily="18" charset="0"/>
                  </a:rPr>
                  <a:t> measured with TLP is very close SLP and DLP measurement for  6.0V to 15.0 V i.e. </a:t>
                </a:r>
                <a14:m>
                  <m:oMath xmlns:m="http://schemas.openxmlformats.org/officeDocument/2006/math">
                    <m:r>
                      <a:rPr lang="en-US" b="0" i="1" smtClean="0">
                        <a:solidFill>
                          <a:srgbClr val="FF0000"/>
                        </a:solidFill>
                        <a:latin typeface="Cambria Math" panose="02040503050406030204" pitchFamily="18" charset="0"/>
                      </a:rPr>
                      <m:t>5</m:t>
                    </m:r>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𝑉</m:t>
                        </m:r>
                      </m:e>
                      <m:sub>
                        <m:r>
                          <a:rPr lang="en-US" b="0" i="1" smtClean="0">
                            <a:solidFill>
                              <a:srgbClr val="FF0000"/>
                            </a:solidFill>
                            <a:latin typeface="Cambria Math" panose="02040503050406030204" pitchFamily="18" charset="0"/>
                          </a:rPr>
                          <m:t>𝑑</m:t>
                        </m:r>
                        <m:r>
                          <a:rPr lang="en-US" b="0" i="1" smtClean="0">
                            <a:solidFill>
                              <a:srgbClr val="FF0000"/>
                            </a:solidFill>
                            <a:latin typeface="Cambria Math" panose="02040503050406030204" pitchFamily="18" charset="0"/>
                          </a:rPr>
                          <m:t>2</m:t>
                        </m:r>
                      </m:sub>
                    </m:sSub>
                    <m:r>
                      <a:rPr lang="en-US" b="0" i="1" smtClean="0">
                        <a:solidFill>
                          <a:srgbClr val="FF0000"/>
                        </a:solidFill>
                        <a:latin typeface="Cambria Math" panose="02040503050406030204" pitchFamily="18" charset="0"/>
                      </a:rPr>
                      <m:t>&lt;</m:t>
                    </m:r>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𝑉</m:t>
                        </m:r>
                      </m:e>
                      <m:sub>
                        <m:r>
                          <a:rPr lang="en-US" b="0" i="1" smtClean="0">
                            <a:solidFill>
                              <a:srgbClr val="FF0000"/>
                            </a:solidFill>
                            <a:latin typeface="Cambria Math" panose="02040503050406030204" pitchFamily="18" charset="0"/>
                          </a:rPr>
                          <m:t>𝑑</m:t>
                        </m:r>
                        <m:r>
                          <a:rPr lang="en-US" b="0" i="1" smtClean="0">
                            <a:solidFill>
                              <a:srgbClr val="FF0000"/>
                            </a:solidFill>
                            <a:latin typeface="Cambria Math" panose="02040503050406030204" pitchFamily="18" charset="0"/>
                          </a:rPr>
                          <m:t>3</m:t>
                        </m:r>
                      </m:sub>
                    </m:sSub>
                    <m:r>
                      <a:rPr lang="en-US" b="0" i="1" smtClean="0">
                        <a:solidFill>
                          <a:srgbClr val="FF0000"/>
                        </a:solidFill>
                        <a:latin typeface="Cambria Math" panose="02040503050406030204" pitchFamily="18" charset="0"/>
                      </a:rPr>
                      <m:t>&gt;10</m:t>
                    </m:r>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𝑉</m:t>
                        </m:r>
                      </m:e>
                      <m:sub>
                        <m:r>
                          <a:rPr lang="en-US" b="0" i="1" smtClean="0">
                            <a:solidFill>
                              <a:srgbClr val="FF0000"/>
                            </a:solidFill>
                            <a:latin typeface="Cambria Math" panose="02040503050406030204" pitchFamily="18" charset="0"/>
                          </a:rPr>
                          <m:t>𝑑</m:t>
                        </m:r>
                        <m:r>
                          <a:rPr lang="en-US" b="0" i="1" smtClean="0">
                            <a:solidFill>
                              <a:srgbClr val="FF0000"/>
                            </a:solidFill>
                            <a:latin typeface="Cambria Math" panose="02040503050406030204" pitchFamily="18" charset="0"/>
                          </a:rPr>
                          <m:t>2</m:t>
                        </m:r>
                      </m:sub>
                    </m:sSub>
                  </m:oMath>
                </a14:m>
                <a:r>
                  <a:rPr lang="en-IN" dirty="0">
                    <a:solidFill>
                      <a:srgbClr val="FF0000"/>
                    </a:solidFill>
                    <a:latin typeface="Times New Roman" panose="02020603050405020304" pitchFamily="18" charset="0"/>
                    <a:cs typeface="Times New Roman" panose="02020603050405020304" pitchFamily="18" charset="0"/>
                  </a:rPr>
                  <a:t> where </a:t>
                </a:r>
                <a14:m>
                  <m:oMath xmlns:m="http://schemas.openxmlformats.org/officeDocument/2006/math">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𝑉</m:t>
                        </m:r>
                      </m:e>
                      <m:sub>
                        <m:r>
                          <a:rPr lang="en-US" b="0" i="1" smtClean="0">
                            <a:solidFill>
                              <a:srgbClr val="FF0000"/>
                            </a:solidFill>
                            <a:latin typeface="Cambria Math" panose="02040503050406030204" pitchFamily="18" charset="0"/>
                          </a:rPr>
                          <m:t>𝑑</m:t>
                        </m:r>
                        <m:r>
                          <a:rPr lang="en-US" b="0" i="1" smtClean="0">
                            <a:solidFill>
                              <a:srgbClr val="FF0000"/>
                            </a:solidFill>
                            <a:latin typeface="Cambria Math" panose="02040503050406030204" pitchFamily="18" charset="0"/>
                          </a:rPr>
                          <m:t>2</m:t>
                        </m:r>
                      </m:sub>
                    </m:sSub>
                    <m:r>
                      <a:rPr lang="en-US" b="0" i="1" smtClean="0">
                        <a:solidFill>
                          <a:srgbClr val="FF0000"/>
                        </a:solidFill>
                        <a:latin typeface="Cambria Math" panose="02040503050406030204" pitchFamily="18" charset="0"/>
                      </a:rPr>
                      <m:t>≈</m:t>
                    </m:r>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𝑇</m:t>
                        </m:r>
                      </m:e>
                      <m:sub>
                        <m:r>
                          <a:rPr lang="en-US" b="0" i="1" smtClean="0">
                            <a:solidFill>
                              <a:srgbClr val="FF0000"/>
                            </a:solidFill>
                            <a:latin typeface="Cambria Math" panose="02040503050406030204" pitchFamily="18" charset="0"/>
                          </a:rPr>
                          <m:t>𝑒</m:t>
                        </m:r>
                      </m:sub>
                    </m:sSub>
                    <m:r>
                      <a:rPr lang="en-US" b="0" i="1" smtClean="0">
                        <a:solidFill>
                          <a:srgbClr val="FF0000"/>
                        </a:solidFill>
                        <a:latin typeface="Cambria Math" panose="02040503050406030204" pitchFamily="18" charset="0"/>
                      </a:rPr>
                      <m:t>/1.44</m:t>
                    </m:r>
                  </m:oMath>
                </a14:m>
                <a:r>
                  <a:rPr lang="en-IN" dirty="0">
                    <a:solidFill>
                      <a:srgbClr val="FF0000"/>
                    </a:solidFill>
                    <a:latin typeface="Times New Roman" panose="02020603050405020304" pitchFamily="18" charset="0"/>
                    <a:cs typeface="Times New Roman" panose="02020603050405020304" pitchFamily="18" charset="0"/>
                  </a:rPr>
                  <a:t>T</a:t>
                </a:r>
              </a:p>
            </p:txBody>
          </p:sp>
        </mc:Choice>
        <mc:Fallback xmlns="">
          <p:sp>
            <p:nvSpPr>
              <p:cNvPr id="8" name="TextBox 7"/>
              <p:cNvSpPr txBox="1">
                <a:spLocks noRot="1" noChangeAspect="1" noMove="1" noResize="1" noEditPoints="1" noAdjustHandles="1" noChangeArrowheads="1" noChangeShapeType="1" noTextEdit="1"/>
              </p:cNvSpPr>
              <p:nvPr/>
            </p:nvSpPr>
            <p:spPr>
              <a:xfrm>
                <a:off x="228600" y="5029200"/>
                <a:ext cx="8458200" cy="1477328"/>
              </a:xfrm>
              <a:prstGeom prst="rect">
                <a:avLst/>
              </a:prstGeom>
              <a:blipFill>
                <a:blip r:embed="rId5"/>
                <a:stretch>
                  <a:fillRect l="-505" t="-2066" r="-577" b="-5785"/>
                </a:stretch>
              </a:blipFill>
            </p:spPr>
            <p:txBody>
              <a:bodyPr/>
              <a:lstStyle/>
              <a:p>
                <a:r>
                  <a:rPr lang="en-IN">
                    <a:noFill/>
                  </a:rPr>
                  <a:t> </a:t>
                </a:r>
              </a:p>
            </p:txBody>
          </p:sp>
        </mc:Fallback>
      </mc:AlternateContent>
      <p:sp>
        <p:nvSpPr>
          <p:cNvPr id="11" name="Slide Number Placeholder 10">
            <a:extLst>
              <a:ext uri="{FF2B5EF4-FFF2-40B4-BE49-F238E27FC236}">
                <a16:creationId xmlns:a16="http://schemas.microsoft.com/office/drawing/2014/main" id="{EB766DED-2F0E-425E-8F54-FA923D65E516}"/>
              </a:ext>
            </a:extLst>
          </p:cNvPr>
          <p:cNvSpPr>
            <a:spLocks noGrp="1"/>
          </p:cNvSpPr>
          <p:nvPr>
            <p:ph type="sldNum" sz="quarter" idx="12"/>
          </p:nvPr>
        </p:nvSpPr>
        <p:spPr/>
        <p:txBody>
          <a:bodyPr/>
          <a:lstStyle/>
          <a:p>
            <a:fld id="{B6F15528-21DE-4FAA-801E-634DDDAF4B2B}" type="slidenum">
              <a:rPr lang="en-US" smtClean="0"/>
              <a:pPr/>
              <a:t>43</a:t>
            </a:fld>
            <a:endParaRPr lang="en-US" dirty="0"/>
          </a:p>
        </p:txBody>
      </p:sp>
      <p:sp>
        <p:nvSpPr>
          <p:cNvPr id="12" name="Rectangle 2">
            <a:extLst>
              <a:ext uri="{FF2B5EF4-FFF2-40B4-BE49-F238E27FC236}">
                <a16:creationId xmlns:a16="http://schemas.microsoft.com/office/drawing/2014/main" id="{AA9508BF-060D-4008-837E-73829FAC42A4}"/>
              </a:ext>
            </a:extLst>
          </p:cNvPr>
          <p:cNvSpPr>
            <a:spLocks noChangeArrowheads="1"/>
          </p:cNvSpPr>
          <p:nvPr/>
        </p:nvSpPr>
        <p:spPr bwMode="auto">
          <a:xfrm>
            <a:off x="0" y="0"/>
            <a:ext cx="9144000" cy="733425"/>
          </a:xfrm>
          <a:prstGeom prst="rect">
            <a:avLst/>
          </a:prstGeom>
          <a:gradFill rotWithShape="1">
            <a:gsLst>
              <a:gs pos="0">
                <a:srgbClr val="99CCFF"/>
              </a:gs>
              <a:gs pos="50000">
                <a:schemeClr val="bg1"/>
              </a:gs>
              <a:gs pos="100000">
                <a:srgbClr val="99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571500" lvl="1" indent="-571500" algn="ctr">
              <a:buFont typeface="+mj-lt"/>
              <a:buAutoNum type="romanUcPeriod" startAt="3"/>
            </a:pPr>
            <a:r>
              <a:rPr lang="en-IN" sz="3200" b="1" dirty="0">
                <a:latin typeface="Times New Roman" panose="02020603050405020304" pitchFamily="18" charset="0"/>
                <a:cs typeface="Times New Roman" panose="02020603050405020304" pitchFamily="18" charset="0"/>
              </a:rPr>
              <a:t>Study of heat flux</a:t>
            </a:r>
          </a:p>
        </p:txBody>
      </p:sp>
      <p:pic>
        <p:nvPicPr>
          <p:cNvPr id="10" name="Picture 9">
            <a:extLst>
              <a:ext uri="{FF2B5EF4-FFF2-40B4-BE49-F238E27FC236}">
                <a16:creationId xmlns:a16="http://schemas.microsoft.com/office/drawing/2014/main" id="{A24634BC-7A04-4B26-9489-57ADB4F6E9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838200" cy="752285"/>
          </a:xfrm>
          <a:prstGeom prst="rect">
            <a:avLst/>
          </a:prstGeom>
        </p:spPr>
      </p:pic>
    </p:spTree>
    <p:extLst>
      <p:ext uri="{BB962C8B-B14F-4D97-AF65-F5344CB8AC3E}">
        <p14:creationId xmlns:p14="http://schemas.microsoft.com/office/powerpoint/2010/main" val="8029441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0130" t="3278" r="32727" b="15513"/>
          <a:stretch/>
        </p:blipFill>
        <p:spPr>
          <a:xfrm>
            <a:off x="188027" y="2057400"/>
            <a:ext cx="4038599" cy="335993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p:blipFill>
        <p:spPr>
          <a:xfrm>
            <a:off x="4345756" y="2057400"/>
            <a:ext cx="4642497" cy="3424793"/>
          </a:xfrm>
          <a:prstGeom prst="rect">
            <a:avLst/>
          </a:prstGeom>
        </p:spPr>
      </p:pic>
      <mc:AlternateContent xmlns:mc="http://schemas.openxmlformats.org/markup-compatibility/2006" xmlns:a14="http://schemas.microsoft.com/office/drawing/2010/main">
        <mc:Choice Requires="a14">
          <p:sp>
            <p:nvSpPr>
              <p:cNvPr id="6" name="TextBox 5"/>
              <p:cNvSpPr txBox="1"/>
              <p:nvPr/>
            </p:nvSpPr>
            <p:spPr>
              <a:xfrm>
                <a:off x="297256" y="1066800"/>
                <a:ext cx="8549488" cy="830997"/>
              </a:xfrm>
              <a:prstGeom prst="rect">
                <a:avLst/>
              </a:prstGeom>
              <a:noFill/>
            </p:spPr>
            <p:txBody>
              <a:bodyPr wrap="square" rtlCol="0">
                <a:spAutoFit/>
              </a:bodyPr>
              <a:lstStyle/>
              <a:p>
                <a:pPr marL="400050" indent="-400050">
                  <a:buFont typeface="Wingdings" pitchFamily="2" charset="2"/>
                  <a:buChar char="q"/>
                </a:pPr>
                <a:r>
                  <a:rPr lang="en-US" sz="2400" dirty="0">
                    <a:solidFill>
                      <a:srgbClr val="FF0000"/>
                    </a:solidFill>
                  </a:rPr>
                  <a:t>Comparison of mean </a:t>
                </a:r>
                <a14:m>
                  <m:oMath xmlns:m="http://schemas.openxmlformats.org/officeDocument/2006/math">
                    <m:sSub>
                      <m:sSubPr>
                        <m:ctrlPr>
                          <a:rPr lang="en-IN" sz="2400" b="0" i="1" smtClean="0">
                            <a:solidFill>
                              <a:srgbClr val="FF0000"/>
                            </a:solidFill>
                            <a:latin typeface="Cambria Math" panose="02040503050406030204" pitchFamily="18" charset="0"/>
                          </a:rPr>
                        </m:ctrlPr>
                      </m:sSubPr>
                      <m:e>
                        <m:r>
                          <a:rPr lang="en-IN" sz="2400" b="0" i="1" smtClean="0">
                            <a:solidFill>
                              <a:srgbClr val="FF0000"/>
                            </a:solidFill>
                            <a:latin typeface="Cambria Math"/>
                          </a:rPr>
                          <m:t>𝑇</m:t>
                        </m:r>
                      </m:e>
                      <m:sub>
                        <m:r>
                          <a:rPr lang="en-IN" sz="2400" b="0" i="1" smtClean="0">
                            <a:solidFill>
                              <a:srgbClr val="FF0000"/>
                            </a:solidFill>
                            <a:latin typeface="Cambria Math"/>
                          </a:rPr>
                          <m:t>𝑒</m:t>
                        </m:r>
                      </m:sub>
                    </m:sSub>
                  </m:oMath>
                </a14:m>
                <a:r>
                  <a:rPr lang="en-IN" sz="2400" dirty="0">
                    <a:solidFill>
                      <a:srgbClr val="FF0000"/>
                    </a:solidFill>
                  </a:rPr>
                  <a:t> and fluctuations with other diagnostics</a:t>
                </a:r>
              </a:p>
              <a:p>
                <a:pPr marL="285750" indent="-285750" algn="ctr">
                  <a:buFont typeface="Wingdings" pitchFamily="2" charset="2"/>
                  <a:buChar char="q"/>
                </a:pPr>
                <a:endParaRPr lang="en-IN" sz="2400" dirty="0"/>
              </a:p>
            </p:txBody>
          </p:sp>
        </mc:Choice>
        <mc:Fallback xmlns="">
          <p:sp>
            <p:nvSpPr>
              <p:cNvPr id="6" name="TextBox 5"/>
              <p:cNvSpPr txBox="1">
                <a:spLocks noRot="1" noChangeAspect="1" noMove="1" noResize="1" noEditPoints="1" noAdjustHandles="1" noChangeArrowheads="1" noChangeShapeType="1" noTextEdit="1"/>
              </p:cNvSpPr>
              <p:nvPr/>
            </p:nvSpPr>
            <p:spPr>
              <a:xfrm>
                <a:off x="297256" y="1066800"/>
                <a:ext cx="8549488" cy="830997"/>
              </a:xfrm>
              <a:prstGeom prst="rect">
                <a:avLst/>
              </a:prstGeom>
              <a:blipFill rotWithShape="1">
                <a:blip r:embed="rId4"/>
                <a:stretch>
                  <a:fillRect l="-999" t="-58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441122" y="5528705"/>
                <a:ext cx="3693226" cy="646331"/>
              </a:xfrm>
              <a:prstGeom prst="rect">
                <a:avLst/>
              </a:prstGeom>
              <a:noFill/>
            </p:spPr>
            <p:txBody>
              <a:bodyPr wrap="square" rtlCol="0">
                <a:spAutoFit/>
              </a:bodyPr>
              <a:lstStyle/>
              <a:p>
                <a:pPr algn="ctr"/>
                <a:r>
                  <a:rPr lang="en-IN" b="1" dirty="0"/>
                  <a:t>Radial Comparison of Mean </a:t>
                </a:r>
                <a14:m>
                  <m:oMath xmlns:m="http://schemas.openxmlformats.org/officeDocument/2006/math">
                    <m:sSub>
                      <m:sSubPr>
                        <m:ctrlPr>
                          <a:rPr lang="en-IN" b="1" i="1" smtClean="0">
                            <a:latin typeface="Cambria Math" panose="02040503050406030204" pitchFamily="18" charset="0"/>
                          </a:rPr>
                        </m:ctrlPr>
                      </m:sSubPr>
                      <m:e>
                        <m:r>
                          <a:rPr lang="en-IN" b="1" i="1" smtClean="0">
                            <a:latin typeface="Cambria Math"/>
                          </a:rPr>
                          <m:t>𝑻</m:t>
                        </m:r>
                      </m:e>
                      <m:sub>
                        <m:r>
                          <a:rPr lang="en-IN" b="1" i="1" smtClean="0">
                            <a:latin typeface="Cambria Math"/>
                          </a:rPr>
                          <m:t>𝒆</m:t>
                        </m:r>
                      </m:sub>
                    </m:sSub>
                  </m:oMath>
                </a14:m>
                <a:r>
                  <a:rPr lang="en-IN" b="1" dirty="0"/>
                  <a:t> with SLP and TLP diagnostic</a:t>
                </a:r>
              </a:p>
            </p:txBody>
          </p:sp>
        </mc:Choice>
        <mc:Fallback xmlns="">
          <p:sp>
            <p:nvSpPr>
              <p:cNvPr id="7" name="TextBox 6"/>
              <p:cNvSpPr txBox="1">
                <a:spLocks noRot="1" noChangeAspect="1" noMove="1" noResize="1" noEditPoints="1" noAdjustHandles="1" noChangeArrowheads="1" noChangeShapeType="1" noTextEdit="1"/>
              </p:cNvSpPr>
              <p:nvPr/>
            </p:nvSpPr>
            <p:spPr>
              <a:xfrm>
                <a:off x="441122" y="5528705"/>
                <a:ext cx="3693226" cy="646331"/>
              </a:xfrm>
              <a:prstGeom prst="rect">
                <a:avLst/>
              </a:prstGeom>
              <a:blipFill>
                <a:blip r:embed="rId5"/>
                <a:stretch>
                  <a:fillRect t="-5660" r="-1320" b="-14151"/>
                </a:stretch>
              </a:blipFill>
            </p:spPr>
            <p:txBody>
              <a:bodyPr/>
              <a:lstStyle/>
              <a:p>
                <a:r>
                  <a:rPr lang="en-IN">
                    <a:noFill/>
                  </a:rPr>
                  <a:t> </a:t>
                </a:r>
              </a:p>
            </p:txBody>
          </p:sp>
        </mc:Fallback>
      </mc:AlternateContent>
      <p:sp>
        <p:nvSpPr>
          <p:cNvPr id="8" name="TextBox 7"/>
          <p:cNvSpPr txBox="1"/>
          <p:nvPr/>
        </p:nvSpPr>
        <p:spPr>
          <a:xfrm>
            <a:off x="4648200" y="5558394"/>
            <a:ext cx="4266210" cy="646331"/>
          </a:xfrm>
          <a:prstGeom prst="rect">
            <a:avLst/>
          </a:prstGeom>
          <a:noFill/>
        </p:spPr>
        <p:txBody>
          <a:bodyPr wrap="square" rtlCol="0">
            <a:spAutoFit/>
          </a:bodyPr>
          <a:lstStyle/>
          <a:p>
            <a:pPr algn="ctr"/>
            <a:r>
              <a:rPr lang="en-IN" b="1" dirty="0"/>
              <a:t>Temperature fluctuation comparison of TLP and Two probe diagnostic</a:t>
            </a:r>
          </a:p>
        </p:txBody>
      </p:sp>
      <p:sp>
        <p:nvSpPr>
          <p:cNvPr id="9" name="Rectangle 2">
            <a:extLst>
              <a:ext uri="{FF2B5EF4-FFF2-40B4-BE49-F238E27FC236}">
                <a16:creationId xmlns:a16="http://schemas.microsoft.com/office/drawing/2014/main" id="{4BC31FF8-6206-4DC5-9637-A70249A9A467}"/>
              </a:ext>
            </a:extLst>
          </p:cNvPr>
          <p:cNvSpPr>
            <a:spLocks noChangeArrowheads="1"/>
          </p:cNvSpPr>
          <p:nvPr/>
        </p:nvSpPr>
        <p:spPr bwMode="auto">
          <a:xfrm>
            <a:off x="0" y="0"/>
            <a:ext cx="9144000" cy="733425"/>
          </a:xfrm>
          <a:prstGeom prst="rect">
            <a:avLst/>
          </a:prstGeom>
          <a:gradFill rotWithShape="1">
            <a:gsLst>
              <a:gs pos="0">
                <a:srgbClr val="99CCFF"/>
              </a:gs>
              <a:gs pos="50000">
                <a:schemeClr val="bg1"/>
              </a:gs>
              <a:gs pos="100000">
                <a:srgbClr val="99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571500" lvl="1" indent="-571500" algn="ctr">
              <a:buFont typeface="+mj-lt"/>
              <a:buAutoNum type="romanUcPeriod" startAt="3"/>
            </a:pPr>
            <a:r>
              <a:rPr lang="en-IN" sz="3200" b="1" dirty="0">
                <a:latin typeface="Times New Roman" panose="02020603050405020304" pitchFamily="18" charset="0"/>
                <a:cs typeface="Times New Roman" panose="02020603050405020304" pitchFamily="18" charset="0"/>
              </a:rPr>
              <a:t>Study of heat flux</a:t>
            </a:r>
          </a:p>
        </p:txBody>
      </p:sp>
      <p:sp>
        <p:nvSpPr>
          <p:cNvPr id="12" name="Slide Number Placeholder 11">
            <a:extLst>
              <a:ext uri="{FF2B5EF4-FFF2-40B4-BE49-F238E27FC236}">
                <a16:creationId xmlns:a16="http://schemas.microsoft.com/office/drawing/2014/main" id="{B140CA60-F4D6-4153-A318-3DF805137F61}"/>
              </a:ext>
            </a:extLst>
          </p:cNvPr>
          <p:cNvSpPr>
            <a:spLocks noGrp="1"/>
          </p:cNvSpPr>
          <p:nvPr>
            <p:ph type="sldNum" sz="quarter" idx="12"/>
          </p:nvPr>
        </p:nvSpPr>
        <p:spPr/>
        <p:txBody>
          <a:bodyPr/>
          <a:lstStyle/>
          <a:p>
            <a:fld id="{B6F15528-21DE-4FAA-801E-634DDDAF4B2B}" type="slidenum">
              <a:rPr lang="en-US" smtClean="0"/>
              <a:pPr/>
              <a:t>44</a:t>
            </a:fld>
            <a:endParaRPr lang="en-US"/>
          </a:p>
        </p:txBody>
      </p:sp>
      <p:pic>
        <p:nvPicPr>
          <p:cNvPr id="11" name="Picture 10">
            <a:extLst>
              <a:ext uri="{FF2B5EF4-FFF2-40B4-BE49-F238E27FC236}">
                <a16:creationId xmlns:a16="http://schemas.microsoft.com/office/drawing/2014/main" id="{50DA57EF-FB6B-422D-9FD1-2579E90C487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838200" cy="752285"/>
          </a:xfrm>
          <a:prstGeom prst="rect">
            <a:avLst/>
          </a:prstGeom>
        </p:spPr>
      </p:pic>
    </p:spTree>
    <p:extLst>
      <p:ext uri="{BB962C8B-B14F-4D97-AF65-F5344CB8AC3E}">
        <p14:creationId xmlns:p14="http://schemas.microsoft.com/office/powerpoint/2010/main" val="30203914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406"/>
          <a:stretch/>
        </p:blipFill>
        <p:spPr>
          <a:xfrm>
            <a:off x="609600" y="1219200"/>
            <a:ext cx="4232572" cy="47244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0851" y="1371600"/>
            <a:ext cx="3805949" cy="4233000"/>
          </a:xfrm>
          <a:prstGeom prst="rect">
            <a:avLst/>
          </a:prstGeom>
        </p:spPr>
      </p:pic>
      <p:sp>
        <p:nvSpPr>
          <p:cNvPr id="5" name="TextBox 4"/>
          <p:cNvSpPr txBox="1"/>
          <p:nvPr/>
        </p:nvSpPr>
        <p:spPr>
          <a:xfrm>
            <a:off x="0" y="860446"/>
            <a:ext cx="9144000" cy="461665"/>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marL="457200" indent="-457200">
              <a:buFont typeface="Wingdings" panose="05000000000000000000" pitchFamily="2" charset="2"/>
              <a:buChar char="q"/>
            </a:pPr>
            <a:r>
              <a:rPr lang="en-IN" sz="2400" dirty="0">
                <a:solidFill>
                  <a:srgbClr val="FF0000"/>
                </a:solidFill>
              </a:rPr>
              <a:t>Fluctuation Measurement</a:t>
            </a:r>
          </a:p>
        </p:txBody>
      </p:sp>
      <p:sp>
        <p:nvSpPr>
          <p:cNvPr id="6" name="TextBox 5"/>
          <p:cNvSpPr txBox="1"/>
          <p:nvPr/>
        </p:nvSpPr>
        <p:spPr>
          <a:xfrm>
            <a:off x="879273" y="5710019"/>
            <a:ext cx="3693226" cy="646331"/>
          </a:xfrm>
          <a:prstGeom prst="rect">
            <a:avLst/>
          </a:prstGeom>
          <a:noFill/>
        </p:spPr>
        <p:txBody>
          <a:bodyPr wrap="square" rtlCol="0">
            <a:spAutoFit/>
          </a:bodyPr>
          <a:lstStyle/>
          <a:p>
            <a:pPr algn="just"/>
            <a:r>
              <a:rPr lang="en-IN" b="1" dirty="0">
                <a:solidFill>
                  <a:srgbClr val="7030A0"/>
                </a:solidFill>
              </a:rPr>
              <a:t>Typical Fluctuations time profile for steady state at R=0 cm</a:t>
            </a:r>
          </a:p>
        </p:txBody>
      </p:sp>
      <p:sp>
        <p:nvSpPr>
          <p:cNvPr id="7" name="TextBox 6"/>
          <p:cNvSpPr txBox="1"/>
          <p:nvPr/>
        </p:nvSpPr>
        <p:spPr>
          <a:xfrm>
            <a:off x="5111845" y="5694184"/>
            <a:ext cx="4114800" cy="646331"/>
          </a:xfrm>
          <a:prstGeom prst="rect">
            <a:avLst/>
          </a:prstGeom>
          <a:noFill/>
        </p:spPr>
        <p:txBody>
          <a:bodyPr wrap="square" rtlCol="0">
            <a:spAutoFit/>
          </a:bodyPr>
          <a:lstStyle/>
          <a:p>
            <a:pPr algn="just"/>
            <a:r>
              <a:rPr lang="en-IN" b="1" dirty="0">
                <a:solidFill>
                  <a:srgbClr val="7030A0"/>
                </a:solidFill>
              </a:rPr>
              <a:t>Radial profile of fluctuation observed</a:t>
            </a:r>
          </a:p>
          <a:p>
            <a:pPr algn="just"/>
            <a:r>
              <a:rPr lang="en-IN" b="1" dirty="0">
                <a:solidFill>
                  <a:srgbClr val="7030A0"/>
                </a:solidFill>
              </a:rPr>
              <a:t> </a:t>
            </a:r>
          </a:p>
        </p:txBody>
      </p:sp>
      <p:sp>
        <p:nvSpPr>
          <p:cNvPr id="8" name="Rectangle 2">
            <a:extLst>
              <a:ext uri="{FF2B5EF4-FFF2-40B4-BE49-F238E27FC236}">
                <a16:creationId xmlns:a16="http://schemas.microsoft.com/office/drawing/2014/main" id="{3B8C85A8-7E21-46DB-BAB0-29F4B033F859}"/>
              </a:ext>
            </a:extLst>
          </p:cNvPr>
          <p:cNvSpPr>
            <a:spLocks noChangeArrowheads="1"/>
          </p:cNvSpPr>
          <p:nvPr/>
        </p:nvSpPr>
        <p:spPr bwMode="auto">
          <a:xfrm>
            <a:off x="0" y="0"/>
            <a:ext cx="9144000" cy="733425"/>
          </a:xfrm>
          <a:prstGeom prst="rect">
            <a:avLst/>
          </a:prstGeom>
          <a:gradFill rotWithShape="1">
            <a:gsLst>
              <a:gs pos="0">
                <a:srgbClr val="99CCFF"/>
              </a:gs>
              <a:gs pos="50000">
                <a:schemeClr val="bg1"/>
              </a:gs>
              <a:gs pos="100000">
                <a:srgbClr val="99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571500" lvl="1" indent="-571500" algn="ctr">
              <a:buFont typeface="+mj-lt"/>
              <a:buAutoNum type="romanUcPeriod" startAt="3"/>
            </a:pPr>
            <a:r>
              <a:rPr lang="en-IN" sz="3200" b="1" dirty="0">
                <a:latin typeface="Times New Roman" panose="02020603050405020304" pitchFamily="18" charset="0"/>
                <a:cs typeface="Times New Roman" panose="02020603050405020304" pitchFamily="18" charset="0"/>
              </a:rPr>
              <a:t>Study of heat flux</a:t>
            </a:r>
          </a:p>
        </p:txBody>
      </p:sp>
      <p:sp>
        <p:nvSpPr>
          <p:cNvPr id="12" name="Slide Number Placeholder 11">
            <a:extLst>
              <a:ext uri="{FF2B5EF4-FFF2-40B4-BE49-F238E27FC236}">
                <a16:creationId xmlns:a16="http://schemas.microsoft.com/office/drawing/2014/main" id="{BB55C50E-BC43-4A5C-96E4-9C66F68E34FD}"/>
              </a:ext>
            </a:extLst>
          </p:cNvPr>
          <p:cNvSpPr>
            <a:spLocks noGrp="1"/>
          </p:cNvSpPr>
          <p:nvPr>
            <p:ph type="sldNum" sz="quarter" idx="12"/>
          </p:nvPr>
        </p:nvSpPr>
        <p:spPr/>
        <p:txBody>
          <a:bodyPr/>
          <a:lstStyle/>
          <a:p>
            <a:fld id="{B6F15528-21DE-4FAA-801E-634DDDAF4B2B}" type="slidenum">
              <a:rPr lang="en-US" smtClean="0"/>
              <a:pPr/>
              <a:t>45</a:t>
            </a:fld>
            <a:endParaRPr lang="en-US"/>
          </a:p>
        </p:txBody>
      </p:sp>
      <p:pic>
        <p:nvPicPr>
          <p:cNvPr id="11" name="Picture 10">
            <a:extLst>
              <a:ext uri="{FF2B5EF4-FFF2-40B4-BE49-F238E27FC236}">
                <a16:creationId xmlns:a16="http://schemas.microsoft.com/office/drawing/2014/main" id="{C74EA5F6-D045-4012-A086-9DD4703EAC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838200" cy="752285"/>
          </a:xfrm>
          <a:prstGeom prst="rect">
            <a:avLst/>
          </a:prstGeom>
        </p:spPr>
      </p:pic>
    </p:spTree>
    <p:extLst>
      <p:ext uri="{BB962C8B-B14F-4D97-AF65-F5344CB8AC3E}">
        <p14:creationId xmlns:p14="http://schemas.microsoft.com/office/powerpoint/2010/main" val="40073535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50806" y="1243117"/>
            <a:ext cx="3912194" cy="4209224"/>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981" y="1462799"/>
            <a:ext cx="4583057" cy="3414001"/>
          </a:xfrm>
          <a:prstGeom prst="rect">
            <a:avLst/>
          </a:prstGeom>
        </p:spPr>
      </p:pic>
      <p:sp>
        <p:nvSpPr>
          <p:cNvPr id="6" name="TextBox 5"/>
          <p:cNvSpPr txBox="1"/>
          <p:nvPr/>
        </p:nvSpPr>
        <p:spPr>
          <a:xfrm>
            <a:off x="-19878" y="795451"/>
            <a:ext cx="6934200" cy="584775"/>
          </a:xfrm>
          <a:prstGeom prst="rect">
            <a:avLst/>
          </a:prstGeom>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marL="457200" indent="-457200">
              <a:buFont typeface="Wingdings" panose="05000000000000000000" pitchFamily="2" charset="2"/>
              <a:buChar char="q"/>
            </a:pPr>
            <a:r>
              <a:rPr lang="en-IN" sz="3200" dirty="0">
                <a:solidFill>
                  <a:srgbClr val="FF0000"/>
                </a:solidFill>
              </a:rPr>
              <a:t>Fluctuation Characterization</a:t>
            </a:r>
          </a:p>
        </p:txBody>
      </p:sp>
      <p:sp>
        <p:nvSpPr>
          <p:cNvPr id="7" name="TextBox 6"/>
          <p:cNvSpPr txBox="1"/>
          <p:nvPr/>
        </p:nvSpPr>
        <p:spPr>
          <a:xfrm>
            <a:off x="416857" y="4953000"/>
            <a:ext cx="4155143" cy="646331"/>
          </a:xfrm>
          <a:prstGeom prst="rect">
            <a:avLst/>
          </a:prstGeom>
          <a:noFill/>
        </p:spPr>
        <p:txBody>
          <a:bodyPr wrap="square" rtlCol="0">
            <a:spAutoFit/>
          </a:bodyPr>
          <a:lstStyle/>
          <a:p>
            <a:pPr algn="ctr"/>
            <a:r>
              <a:rPr lang="en-IN" b="1" dirty="0">
                <a:solidFill>
                  <a:srgbClr val="7030A0"/>
                </a:solidFill>
              </a:rPr>
              <a:t>Correlation Temperature and density fluctuations with potential fluctuations </a:t>
            </a:r>
          </a:p>
        </p:txBody>
      </p:sp>
      <p:sp>
        <p:nvSpPr>
          <p:cNvPr id="8" name="TextBox 7"/>
          <p:cNvSpPr txBox="1"/>
          <p:nvPr/>
        </p:nvSpPr>
        <p:spPr>
          <a:xfrm>
            <a:off x="4876800" y="5410200"/>
            <a:ext cx="4155143" cy="923330"/>
          </a:xfrm>
          <a:prstGeom prst="rect">
            <a:avLst/>
          </a:prstGeom>
          <a:noFill/>
        </p:spPr>
        <p:txBody>
          <a:bodyPr wrap="square" rtlCol="0">
            <a:spAutoFit/>
          </a:bodyPr>
          <a:lstStyle/>
          <a:p>
            <a:pPr algn="ctr"/>
            <a:r>
              <a:rPr lang="en-IN" b="1" dirty="0">
                <a:solidFill>
                  <a:srgbClr val="7030A0"/>
                </a:solidFill>
              </a:rPr>
              <a:t>Power spectra, phase angle and coherency plot of Temperature fluctuations and potential fluctuations </a:t>
            </a:r>
          </a:p>
        </p:txBody>
      </p:sp>
      <p:sp>
        <p:nvSpPr>
          <p:cNvPr id="9" name="Rectangle 2">
            <a:extLst>
              <a:ext uri="{FF2B5EF4-FFF2-40B4-BE49-F238E27FC236}">
                <a16:creationId xmlns:a16="http://schemas.microsoft.com/office/drawing/2014/main" id="{85E85A48-6F8B-4B43-80F7-DC1144D0DF0A}"/>
              </a:ext>
            </a:extLst>
          </p:cNvPr>
          <p:cNvSpPr>
            <a:spLocks noChangeArrowheads="1"/>
          </p:cNvSpPr>
          <p:nvPr/>
        </p:nvSpPr>
        <p:spPr bwMode="auto">
          <a:xfrm>
            <a:off x="0" y="0"/>
            <a:ext cx="9144000" cy="733425"/>
          </a:xfrm>
          <a:prstGeom prst="rect">
            <a:avLst/>
          </a:prstGeom>
          <a:gradFill rotWithShape="1">
            <a:gsLst>
              <a:gs pos="0">
                <a:srgbClr val="99CCFF"/>
              </a:gs>
              <a:gs pos="50000">
                <a:schemeClr val="bg1"/>
              </a:gs>
              <a:gs pos="100000">
                <a:srgbClr val="99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571500" lvl="1" indent="-571500" algn="ctr">
              <a:buFont typeface="+mj-lt"/>
              <a:buAutoNum type="romanUcPeriod" startAt="3"/>
            </a:pPr>
            <a:r>
              <a:rPr lang="en-IN" sz="3200" b="1" dirty="0">
                <a:latin typeface="Times New Roman" panose="02020603050405020304" pitchFamily="18" charset="0"/>
                <a:cs typeface="Times New Roman" panose="02020603050405020304" pitchFamily="18" charset="0"/>
              </a:rPr>
              <a:t>Study of heat flux</a:t>
            </a:r>
          </a:p>
        </p:txBody>
      </p:sp>
      <p:sp>
        <p:nvSpPr>
          <p:cNvPr id="12" name="Slide Number Placeholder 11">
            <a:extLst>
              <a:ext uri="{FF2B5EF4-FFF2-40B4-BE49-F238E27FC236}">
                <a16:creationId xmlns:a16="http://schemas.microsoft.com/office/drawing/2014/main" id="{1A46DAE0-927D-468F-B3ED-DB5E8E1A2F3B}"/>
              </a:ext>
            </a:extLst>
          </p:cNvPr>
          <p:cNvSpPr>
            <a:spLocks noGrp="1"/>
          </p:cNvSpPr>
          <p:nvPr>
            <p:ph type="sldNum" sz="quarter" idx="12"/>
          </p:nvPr>
        </p:nvSpPr>
        <p:spPr/>
        <p:txBody>
          <a:bodyPr/>
          <a:lstStyle/>
          <a:p>
            <a:fld id="{B6F15528-21DE-4FAA-801E-634DDDAF4B2B}" type="slidenum">
              <a:rPr lang="en-US" smtClean="0"/>
              <a:pPr/>
              <a:t>46</a:t>
            </a:fld>
            <a:endParaRPr lang="en-US"/>
          </a:p>
        </p:txBody>
      </p:sp>
      <p:pic>
        <p:nvPicPr>
          <p:cNvPr id="11" name="Picture 10">
            <a:extLst>
              <a:ext uri="{FF2B5EF4-FFF2-40B4-BE49-F238E27FC236}">
                <a16:creationId xmlns:a16="http://schemas.microsoft.com/office/drawing/2014/main" id="{0EA30441-E84D-4243-95CE-1A5CF9828E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838200" cy="752285"/>
          </a:xfrm>
          <a:prstGeom prst="rect">
            <a:avLst/>
          </a:prstGeom>
        </p:spPr>
      </p:pic>
    </p:spTree>
    <p:extLst>
      <p:ext uri="{BB962C8B-B14F-4D97-AF65-F5344CB8AC3E}">
        <p14:creationId xmlns:p14="http://schemas.microsoft.com/office/powerpoint/2010/main" val="14550991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7742"/>
          <a:stretch/>
        </p:blipFill>
        <p:spPr>
          <a:xfrm>
            <a:off x="4114801" y="2286000"/>
            <a:ext cx="5029200" cy="3048000"/>
          </a:xfrm>
          <a:prstGeom prst="rect">
            <a:avLst/>
          </a:prstGeom>
        </p:spPr>
      </p:pic>
      <p:sp>
        <p:nvSpPr>
          <p:cNvPr id="4" name="TextBox 3"/>
          <p:cNvSpPr txBox="1"/>
          <p:nvPr/>
        </p:nvSpPr>
        <p:spPr>
          <a:xfrm>
            <a:off x="318053" y="939225"/>
            <a:ext cx="8534400" cy="584775"/>
          </a:xfrm>
          <a:prstGeom prst="rect">
            <a:avLst/>
          </a:prstGeom>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marL="457200" indent="-457200">
              <a:buFont typeface="Wingdings" panose="05000000000000000000" pitchFamily="2" charset="2"/>
              <a:buChar char="q"/>
            </a:pPr>
            <a:r>
              <a:rPr lang="en-IN" sz="3200" dirty="0">
                <a:solidFill>
                  <a:srgbClr val="FF0000"/>
                </a:solidFill>
                <a:latin typeface="Times New Roman" panose="02020603050405020304" pitchFamily="18" charset="0"/>
                <a:cs typeface="Times New Roman" panose="02020603050405020304" pitchFamily="18" charset="0"/>
              </a:rPr>
              <a:t>Phase angle comparison with ETG  turbulence</a:t>
            </a:r>
          </a:p>
        </p:txBody>
      </p:sp>
      <p:sp>
        <p:nvSpPr>
          <p:cNvPr id="5" name="TextBox 4"/>
          <p:cNvSpPr txBox="1"/>
          <p:nvPr/>
        </p:nvSpPr>
        <p:spPr>
          <a:xfrm>
            <a:off x="178904" y="1451696"/>
            <a:ext cx="8382000" cy="923330"/>
          </a:xfrm>
          <a:prstGeom prst="rect">
            <a:avLst/>
          </a:prstGeom>
          <a:noFill/>
        </p:spPr>
        <p:txBody>
          <a:bodyPr wrap="square" rtlCol="0">
            <a:spAutoFit/>
          </a:bodyPr>
          <a:lstStyle/>
          <a:p>
            <a:pPr marL="285750" indent="-285750" algn="just">
              <a:buFont typeface="Wingdings" panose="05000000000000000000" pitchFamily="2" charset="2"/>
              <a:buChar char="ü"/>
            </a:pPr>
            <a:r>
              <a:rPr lang="en-IN" dirty="0">
                <a:solidFill>
                  <a:srgbClr val="0070C0"/>
                </a:solidFill>
              </a:rPr>
              <a:t>Further justification for temperature fluctuation is done with phase angle measurement with respect to potential fluctuations</a:t>
            </a:r>
          </a:p>
          <a:p>
            <a:pPr marL="285750" indent="-285750" algn="just">
              <a:buFont typeface="Wingdings" panose="05000000000000000000" pitchFamily="2" charset="2"/>
              <a:buChar char="ü"/>
            </a:pPr>
            <a:endParaRPr lang="en-IN" dirty="0">
              <a:solidFill>
                <a:srgbClr val="0070C0"/>
              </a:solidFill>
            </a:endParaRPr>
          </a:p>
        </p:txBody>
      </p:sp>
      <mc:AlternateContent xmlns:mc="http://schemas.openxmlformats.org/markup-compatibility/2006" xmlns:a14="http://schemas.microsoft.com/office/drawing/2010/main">
        <mc:Choice Requires="a14">
          <p:sp>
            <p:nvSpPr>
              <p:cNvPr id="6" name="TextBox 5"/>
              <p:cNvSpPr txBox="1"/>
              <p:nvPr/>
            </p:nvSpPr>
            <p:spPr>
              <a:xfrm>
                <a:off x="0" y="2286000"/>
                <a:ext cx="4495800" cy="3719544"/>
              </a:xfrm>
              <a:prstGeom prst="rect">
                <a:avLst/>
              </a:prstGeom>
              <a:noFill/>
            </p:spPr>
            <p:txBody>
              <a:bodyPr wrap="square" rtlCol="0">
                <a:spAutoFit/>
              </a:bodyPr>
              <a:lstStyle/>
              <a:p>
                <a:r>
                  <a:rPr lang="en-IN" dirty="0"/>
                  <a:t>Basic Equations for W-ETG is as follows;</a:t>
                </a:r>
              </a:p>
              <a:p>
                <a:endParaRPr lang="en-IN" dirty="0"/>
              </a:p>
              <a:p>
                <a:pPr/>
                <a14:m>
                  <m:oMathPara xmlns:m="http://schemas.openxmlformats.org/officeDocument/2006/math">
                    <m:oMathParaPr>
                      <m:jc m:val="centerGroup"/>
                    </m:oMathParaPr>
                    <m:oMath xmlns:m="http://schemas.openxmlformats.org/officeDocument/2006/math">
                      <m:acc>
                        <m:accPr>
                          <m:chr m:val="̃"/>
                          <m:ctrlPr>
                            <a:rPr lang="en-IN" b="0" i="1" smtClean="0">
                              <a:latin typeface="Cambria Math" panose="02040503050406030204" pitchFamily="18" charset="0"/>
                            </a:rPr>
                          </m:ctrlPr>
                        </m:accPr>
                        <m:e>
                          <m:r>
                            <a:rPr lang="en-IN" b="0" i="1" smtClean="0">
                              <a:latin typeface="Cambria Math"/>
                            </a:rPr>
                            <m:t>𝑛</m:t>
                          </m:r>
                        </m:e>
                      </m:acc>
                      <m:r>
                        <a:rPr lang="en-IN" b="0" i="1" dirty="0" smtClean="0">
                          <a:latin typeface="Cambria Math"/>
                        </a:rPr>
                        <m:t>=−</m:t>
                      </m:r>
                      <m:sSup>
                        <m:sSupPr>
                          <m:ctrlPr>
                            <a:rPr lang="en-IN" b="0" i="1" dirty="0" smtClean="0">
                              <a:latin typeface="Cambria Math" panose="02040503050406030204" pitchFamily="18" charset="0"/>
                            </a:rPr>
                          </m:ctrlPr>
                        </m:sSupPr>
                        <m:e>
                          <m:r>
                            <a:rPr lang="en-IN" b="0" i="1" dirty="0" smtClean="0">
                              <a:latin typeface="Cambria Math"/>
                            </a:rPr>
                            <m:t>𝜏</m:t>
                          </m:r>
                        </m:e>
                        <m:sup>
                          <m:r>
                            <a:rPr lang="en-IN" b="0" i="1" dirty="0" smtClean="0">
                              <a:latin typeface="Cambria Math"/>
                            </a:rPr>
                            <m:t>∗</m:t>
                          </m:r>
                        </m:sup>
                      </m:sSup>
                      <m:acc>
                        <m:accPr>
                          <m:chr m:val="̃"/>
                          <m:ctrlPr>
                            <a:rPr lang="en-IN" b="0" i="1" dirty="0" smtClean="0">
                              <a:latin typeface="Cambria Math" panose="02040503050406030204" pitchFamily="18" charset="0"/>
                            </a:rPr>
                          </m:ctrlPr>
                        </m:accPr>
                        <m:e>
                          <m:r>
                            <a:rPr lang="en-IN" b="0" i="1" dirty="0" smtClean="0">
                              <a:latin typeface="Cambria Math"/>
                            </a:rPr>
                            <m:t>𝜙</m:t>
                          </m:r>
                        </m:e>
                      </m:acc>
                    </m:oMath>
                  </m:oMathPara>
                </a14:m>
                <a:endParaRPr lang="en-IN" dirty="0"/>
              </a:p>
              <a:p>
                <a:endParaRPr lang="en-IN" dirty="0"/>
              </a:p>
              <a:p>
                <a:pPr/>
                <a14:m>
                  <m:oMathPara xmlns:m="http://schemas.openxmlformats.org/officeDocument/2006/math">
                    <m:oMathParaPr>
                      <m:jc m:val="centerGroup"/>
                    </m:oMathParaPr>
                    <m:oMath xmlns:m="http://schemas.openxmlformats.org/officeDocument/2006/math">
                      <m:sSub>
                        <m:sSubPr>
                          <m:ctrlPr>
                            <a:rPr lang="en-IN" b="0" i="1" dirty="0" smtClean="0">
                              <a:latin typeface="Cambria Math" panose="02040503050406030204" pitchFamily="18" charset="0"/>
                            </a:rPr>
                          </m:ctrlPr>
                        </m:sSubPr>
                        <m:e>
                          <m:acc>
                            <m:accPr>
                              <m:chr m:val="̃"/>
                              <m:ctrlPr>
                                <a:rPr lang="en-IN" b="0" i="1" smtClean="0">
                                  <a:latin typeface="Cambria Math" panose="02040503050406030204" pitchFamily="18" charset="0"/>
                                </a:rPr>
                              </m:ctrlPr>
                            </m:accPr>
                            <m:e>
                              <m:r>
                                <a:rPr lang="en-IN" b="0" i="1" smtClean="0">
                                  <a:latin typeface="Cambria Math"/>
                                </a:rPr>
                                <m:t>𝑇</m:t>
                              </m:r>
                            </m:e>
                          </m:acc>
                        </m:e>
                        <m:sub>
                          <m:r>
                            <m:rPr>
                              <m:sty m:val="p"/>
                            </m:rPr>
                            <a:rPr lang="en-IN" b="0" i="0" dirty="0" smtClean="0">
                              <a:latin typeface="Cambria Math"/>
                            </a:rPr>
                            <m:t>e</m:t>
                          </m:r>
                        </m:sub>
                      </m:sSub>
                      <m:r>
                        <a:rPr lang="en-IN" b="0" i="0" dirty="0" smtClean="0">
                          <a:latin typeface="Cambria Math"/>
                        </a:rPr>
                        <m:t>=</m:t>
                      </m:r>
                      <m:d>
                        <m:dPr>
                          <m:begChr m:val="["/>
                          <m:endChr m:val="]"/>
                          <m:ctrlPr>
                            <a:rPr lang="en-IN" b="0" i="1" dirty="0" smtClean="0">
                              <a:latin typeface="Cambria Math" panose="02040503050406030204" pitchFamily="18" charset="0"/>
                            </a:rPr>
                          </m:ctrlPr>
                        </m:dPr>
                        <m:e>
                          <m:d>
                            <m:dPr>
                              <m:ctrlPr>
                                <a:rPr lang="en-IN" i="1" dirty="0">
                                  <a:latin typeface="Cambria Math" panose="02040503050406030204" pitchFamily="18" charset="0"/>
                                </a:rPr>
                              </m:ctrlPr>
                            </m:dPr>
                            <m:e>
                              <m:f>
                                <m:fPr>
                                  <m:ctrlPr>
                                    <a:rPr lang="en-IN" i="1" dirty="0">
                                      <a:latin typeface="Cambria Math" panose="02040503050406030204" pitchFamily="18" charset="0"/>
                                    </a:rPr>
                                  </m:ctrlPr>
                                </m:fPr>
                                <m:num>
                                  <m:r>
                                    <a:rPr lang="en-IN" dirty="0">
                                      <a:latin typeface="Cambria Math"/>
                                    </a:rPr>
                                    <m:t>1</m:t>
                                  </m:r>
                                </m:num>
                                <m:den>
                                  <m:sSub>
                                    <m:sSubPr>
                                      <m:ctrlPr>
                                        <a:rPr lang="en-IN" i="1" dirty="0">
                                          <a:latin typeface="Cambria Math" panose="02040503050406030204" pitchFamily="18" charset="0"/>
                                        </a:rPr>
                                      </m:ctrlPr>
                                    </m:sSubPr>
                                    <m:e>
                                      <m:r>
                                        <m:rPr>
                                          <m:sty m:val="p"/>
                                        </m:rPr>
                                        <a:rPr lang="en-IN" dirty="0">
                                          <a:latin typeface="Cambria Math"/>
                                        </a:rPr>
                                        <m:t>L</m:t>
                                      </m:r>
                                    </m:e>
                                    <m:sub>
                                      <m:sSub>
                                        <m:sSubPr>
                                          <m:ctrlPr>
                                            <a:rPr lang="en-IN" i="1" dirty="0">
                                              <a:latin typeface="Cambria Math" panose="02040503050406030204" pitchFamily="18" charset="0"/>
                                            </a:rPr>
                                          </m:ctrlPr>
                                        </m:sSubPr>
                                        <m:e>
                                          <m:r>
                                            <m:rPr>
                                              <m:sty m:val="p"/>
                                            </m:rPr>
                                            <a:rPr lang="en-IN" dirty="0">
                                              <a:latin typeface="Cambria Math"/>
                                            </a:rPr>
                                            <m:t>T</m:t>
                                          </m:r>
                                        </m:e>
                                        <m:sub>
                                          <m:r>
                                            <m:rPr>
                                              <m:sty m:val="p"/>
                                            </m:rPr>
                                            <a:rPr lang="en-IN" dirty="0">
                                              <a:latin typeface="Cambria Math"/>
                                            </a:rPr>
                                            <m:t>e</m:t>
                                          </m:r>
                                        </m:sub>
                                      </m:sSub>
                                    </m:sub>
                                  </m:sSub>
                                </m:den>
                              </m:f>
                              <m:r>
                                <a:rPr lang="en-IN" dirty="0">
                                  <a:latin typeface="Cambria Math"/>
                                </a:rPr>
                                <m:t>−</m:t>
                              </m:r>
                              <m:f>
                                <m:fPr>
                                  <m:ctrlPr>
                                    <a:rPr lang="en-IN" i="1" dirty="0">
                                      <a:latin typeface="Cambria Math" panose="02040503050406030204" pitchFamily="18" charset="0"/>
                                    </a:rPr>
                                  </m:ctrlPr>
                                </m:fPr>
                                <m:num>
                                  <m:r>
                                    <a:rPr lang="en-IN" dirty="0">
                                      <a:latin typeface="Cambria Math"/>
                                    </a:rPr>
                                    <m:t>2</m:t>
                                  </m:r>
                                </m:num>
                                <m:den>
                                  <m:r>
                                    <a:rPr lang="en-IN" dirty="0">
                                      <a:latin typeface="Cambria Math"/>
                                    </a:rPr>
                                    <m:t>3</m:t>
                                  </m:r>
                                </m:den>
                              </m:f>
                              <m:f>
                                <m:fPr>
                                  <m:ctrlPr>
                                    <a:rPr lang="en-IN" i="1" dirty="0">
                                      <a:latin typeface="Cambria Math" panose="02040503050406030204" pitchFamily="18" charset="0"/>
                                    </a:rPr>
                                  </m:ctrlPr>
                                </m:fPr>
                                <m:num>
                                  <m:r>
                                    <a:rPr lang="en-IN" dirty="0">
                                      <a:latin typeface="Cambria Math"/>
                                    </a:rPr>
                                    <m:t>1</m:t>
                                  </m:r>
                                </m:num>
                                <m:den>
                                  <m:sSub>
                                    <m:sSubPr>
                                      <m:ctrlPr>
                                        <a:rPr lang="en-IN" i="1" dirty="0">
                                          <a:latin typeface="Cambria Math" panose="02040503050406030204" pitchFamily="18" charset="0"/>
                                        </a:rPr>
                                      </m:ctrlPr>
                                    </m:sSubPr>
                                    <m:e>
                                      <m:r>
                                        <m:rPr>
                                          <m:sty m:val="p"/>
                                        </m:rPr>
                                        <a:rPr lang="en-IN" dirty="0">
                                          <a:latin typeface="Cambria Math"/>
                                        </a:rPr>
                                        <m:t>L</m:t>
                                      </m:r>
                                    </m:e>
                                    <m:sub>
                                      <m:r>
                                        <m:rPr>
                                          <m:sty m:val="p"/>
                                        </m:rPr>
                                        <a:rPr lang="en-IN" dirty="0">
                                          <a:latin typeface="Cambria Math"/>
                                        </a:rPr>
                                        <m:t>n</m:t>
                                      </m:r>
                                    </m:sub>
                                  </m:sSub>
                                </m:den>
                              </m:f>
                            </m:e>
                          </m:d>
                          <m:r>
                            <a:rPr lang="en-IN" dirty="0">
                              <a:latin typeface="Cambria Math"/>
                            </a:rPr>
                            <m:t> </m:t>
                          </m:r>
                          <m:f>
                            <m:fPr>
                              <m:ctrlPr>
                                <a:rPr lang="en-IN" i="1" dirty="0">
                                  <a:latin typeface="Cambria Math" panose="02040503050406030204" pitchFamily="18" charset="0"/>
                                </a:rPr>
                              </m:ctrlPr>
                            </m:fPr>
                            <m:num>
                              <m:sSub>
                                <m:sSubPr>
                                  <m:ctrlPr>
                                    <a:rPr lang="en-IN" i="1" dirty="0">
                                      <a:latin typeface="Cambria Math" panose="02040503050406030204" pitchFamily="18" charset="0"/>
                                    </a:rPr>
                                  </m:ctrlPr>
                                </m:sSubPr>
                                <m:e>
                                  <m:r>
                                    <m:rPr>
                                      <m:sty m:val="p"/>
                                    </m:rPr>
                                    <a:rPr lang="en-IN" dirty="0">
                                      <a:latin typeface="Cambria Math"/>
                                    </a:rPr>
                                    <m:t>k</m:t>
                                  </m:r>
                                </m:e>
                                <m:sub>
                                  <m:r>
                                    <m:rPr>
                                      <m:sty m:val="p"/>
                                    </m:rPr>
                                    <a:rPr lang="en-IN" dirty="0">
                                      <a:latin typeface="Cambria Math"/>
                                    </a:rPr>
                                    <m:t>y</m:t>
                                  </m:r>
                                </m:sub>
                              </m:sSub>
                              <m:sSub>
                                <m:sSubPr>
                                  <m:ctrlPr>
                                    <a:rPr lang="en-IN" i="1" dirty="0">
                                      <a:latin typeface="Cambria Math" panose="02040503050406030204" pitchFamily="18" charset="0"/>
                                    </a:rPr>
                                  </m:ctrlPr>
                                </m:sSubPr>
                                <m:e>
                                  <m:r>
                                    <a:rPr lang="en-IN" i="1" dirty="0">
                                      <a:latin typeface="Cambria Math"/>
                                    </a:rPr>
                                    <m:t>𝜌</m:t>
                                  </m:r>
                                </m:e>
                                <m:sub>
                                  <m:r>
                                    <a:rPr lang="en-IN" i="1" dirty="0">
                                      <a:latin typeface="Cambria Math"/>
                                    </a:rPr>
                                    <m:t>𝑒</m:t>
                                  </m:r>
                                </m:sub>
                              </m:sSub>
                              <m:sSub>
                                <m:sSubPr>
                                  <m:ctrlPr>
                                    <a:rPr lang="en-IN" i="1" dirty="0">
                                      <a:latin typeface="Cambria Math" panose="02040503050406030204" pitchFamily="18" charset="0"/>
                                    </a:rPr>
                                  </m:ctrlPr>
                                </m:sSubPr>
                                <m:e>
                                  <m:r>
                                    <a:rPr lang="en-IN" i="1" dirty="0">
                                      <a:latin typeface="Cambria Math"/>
                                    </a:rPr>
                                    <m:t>𝑐</m:t>
                                  </m:r>
                                </m:e>
                                <m:sub>
                                  <m:r>
                                    <a:rPr lang="en-IN" i="1" dirty="0">
                                      <a:latin typeface="Cambria Math"/>
                                    </a:rPr>
                                    <m:t>𝑒</m:t>
                                  </m:r>
                                </m:sub>
                              </m:sSub>
                            </m:num>
                            <m:den>
                              <m:r>
                                <a:rPr lang="en-IN" i="1" dirty="0">
                                  <a:latin typeface="Cambria Math"/>
                                </a:rPr>
                                <m:t>𝜔</m:t>
                              </m:r>
                            </m:den>
                          </m:f>
                          <m:r>
                            <a:rPr lang="en-IN" i="1" dirty="0">
                              <a:latin typeface="Cambria Math"/>
                            </a:rPr>
                            <m:t>−</m:t>
                          </m:r>
                          <m:f>
                            <m:fPr>
                              <m:ctrlPr>
                                <a:rPr lang="en-IN" i="1" dirty="0">
                                  <a:latin typeface="Cambria Math" panose="02040503050406030204" pitchFamily="18" charset="0"/>
                                </a:rPr>
                              </m:ctrlPr>
                            </m:fPr>
                            <m:num>
                              <m:r>
                                <a:rPr lang="en-IN" i="1" dirty="0">
                                  <a:latin typeface="Cambria Math"/>
                                </a:rPr>
                                <m:t>2</m:t>
                              </m:r>
                            </m:num>
                            <m:den>
                              <m:r>
                                <a:rPr lang="en-IN" i="1" dirty="0">
                                  <a:latin typeface="Cambria Math"/>
                                </a:rPr>
                                <m:t>3</m:t>
                              </m:r>
                            </m:den>
                          </m:f>
                          <m:sSup>
                            <m:sSupPr>
                              <m:ctrlPr>
                                <a:rPr lang="en-IN" i="1" dirty="0">
                                  <a:latin typeface="Cambria Math" panose="02040503050406030204" pitchFamily="18" charset="0"/>
                                </a:rPr>
                              </m:ctrlPr>
                            </m:sSupPr>
                            <m:e>
                              <m:r>
                                <a:rPr lang="en-IN" i="1" dirty="0">
                                  <a:latin typeface="Cambria Math"/>
                                </a:rPr>
                                <m:t>𝜏</m:t>
                              </m:r>
                            </m:e>
                            <m:sup>
                              <m:r>
                                <a:rPr lang="en-IN" i="1" dirty="0">
                                  <a:latin typeface="Cambria Math"/>
                                </a:rPr>
                                <m:t>∗</m:t>
                              </m:r>
                            </m:sup>
                          </m:sSup>
                        </m:e>
                      </m:d>
                      <m:acc>
                        <m:accPr>
                          <m:chr m:val="̃"/>
                          <m:ctrlPr>
                            <a:rPr lang="en-IN" b="0" i="1" dirty="0" smtClean="0">
                              <a:latin typeface="Cambria Math" panose="02040503050406030204" pitchFamily="18" charset="0"/>
                            </a:rPr>
                          </m:ctrlPr>
                        </m:accPr>
                        <m:e>
                          <m:r>
                            <a:rPr lang="en-IN" b="0" i="1" dirty="0" smtClean="0">
                              <a:latin typeface="Cambria Math"/>
                            </a:rPr>
                            <m:t>𝜙</m:t>
                          </m:r>
                        </m:e>
                      </m:acc>
                    </m:oMath>
                  </m:oMathPara>
                </a14:m>
                <a:endParaRPr lang="en-IN" b="0" dirty="0"/>
              </a:p>
              <a:p>
                <a:endParaRPr lang="en-IN" dirty="0"/>
              </a:p>
              <a:p>
                <a:r>
                  <a:rPr lang="en-IN" b="0" dirty="0"/>
                  <a:t>Where</a:t>
                </a:r>
              </a:p>
              <a:p>
                <a:r>
                  <a:rPr lang="en-IN" b="0" dirty="0"/>
                  <a:t> </a:t>
                </a:r>
                <a14:m>
                  <m:oMath xmlns:m="http://schemas.openxmlformats.org/officeDocument/2006/math">
                    <m:sSup>
                      <m:sSupPr>
                        <m:ctrlPr>
                          <a:rPr lang="en-IN" b="0" i="1" smtClean="0">
                            <a:latin typeface="Cambria Math" panose="02040503050406030204" pitchFamily="18" charset="0"/>
                          </a:rPr>
                        </m:ctrlPr>
                      </m:sSupPr>
                      <m:e>
                        <m:r>
                          <a:rPr lang="en-IN" b="0" i="1" smtClean="0">
                            <a:latin typeface="Cambria Math"/>
                          </a:rPr>
                          <m:t>𝜏</m:t>
                        </m:r>
                      </m:e>
                      <m:sup>
                        <m:r>
                          <a:rPr lang="en-IN" b="0" i="1" smtClean="0">
                            <a:latin typeface="Cambria Math"/>
                          </a:rPr>
                          <m:t>∗</m:t>
                        </m:r>
                      </m:sup>
                    </m:sSup>
                    <m:r>
                      <a:rPr lang="en-IN" b="0" i="1" smtClean="0">
                        <a:latin typeface="Cambria Math"/>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𝑒</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𝑖</m:t>
                            </m:r>
                          </m:sub>
                        </m:sSub>
                      </m:den>
                    </m:f>
                    <m:r>
                      <a:rPr lang="en-IN" b="0" i="1" smtClean="0">
                        <a:latin typeface="Cambria Math" panose="02040503050406030204" pitchFamily="18" charset="0"/>
                      </a:rPr>
                      <m:t> </m:t>
                    </m:r>
                    <m:r>
                      <a:rPr lang="en-US" b="0" i="1" smtClean="0">
                        <a:latin typeface="Cambria Math" panose="02040503050406030204" pitchFamily="18" charset="0"/>
                      </a:rPr>
                      <m:t>[</m:t>
                    </m:r>
                    <m:r>
                      <a:rPr lang="en-IN" b="0" i="1" smtClean="0">
                        <a:latin typeface="Cambria Math"/>
                      </a:rPr>
                      <m:t>1+</m:t>
                    </m:r>
                    <m:r>
                      <a:rPr lang="en-IN" i="1">
                        <a:latin typeface="Cambria Math"/>
                      </a:rPr>
                      <m:t>𝑖</m:t>
                    </m:r>
                    <m:rad>
                      <m:radPr>
                        <m:degHide m:val="on"/>
                        <m:ctrlPr>
                          <a:rPr lang="en-IN" i="1">
                            <a:latin typeface="Cambria Math" panose="02040503050406030204" pitchFamily="18" charset="0"/>
                          </a:rPr>
                        </m:ctrlPr>
                      </m:radPr>
                      <m:deg/>
                      <m:e>
                        <m:r>
                          <a:rPr lang="en-IN" i="1">
                            <a:latin typeface="Cambria Math"/>
                          </a:rPr>
                          <m:t>𝜋</m:t>
                        </m:r>
                      </m:e>
                    </m:rad>
                    <m:f>
                      <m:fPr>
                        <m:ctrlPr>
                          <a:rPr lang="en-IN" b="0" i="1" smtClean="0">
                            <a:latin typeface="Cambria Math" panose="02040503050406030204" pitchFamily="18" charset="0"/>
                          </a:rPr>
                        </m:ctrlPr>
                      </m:fPr>
                      <m:num>
                        <m:r>
                          <a:rPr lang="en-IN" b="0" i="1" smtClean="0">
                            <a:latin typeface="Cambria Math"/>
                          </a:rPr>
                          <m:t>𝜔</m:t>
                        </m:r>
                      </m:num>
                      <m:den>
                        <m:sSub>
                          <m:sSubPr>
                            <m:ctrlPr>
                              <a:rPr lang="en-IN" b="0" i="1" smtClean="0">
                                <a:latin typeface="Cambria Math" panose="02040503050406030204" pitchFamily="18" charset="0"/>
                              </a:rPr>
                            </m:ctrlPr>
                          </m:sSubPr>
                          <m:e>
                            <m:r>
                              <a:rPr lang="en-IN" b="0" i="1" smtClean="0">
                                <a:latin typeface="Cambria Math"/>
                              </a:rPr>
                              <m:t>𝑘</m:t>
                            </m:r>
                          </m:e>
                          <m:sub>
                            <m:r>
                              <a:rPr lang="en-US" b="0" i="1" smtClean="0">
                                <a:latin typeface="Cambria Math" panose="02040503050406030204" pitchFamily="18" charset="0"/>
                              </a:rPr>
                              <m:t>⊥</m:t>
                            </m:r>
                          </m:sub>
                        </m:sSub>
                        <m:sSub>
                          <m:sSubPr>
                            <m:ctrlPr>
                              <a:rPr lang="en-IN" b="0" i="1" smtClean="0">
                                <a:latin typeface="Cambria Math" panose="02040503050406030204" pitchFamily="18" charset="0"/>
                              </a:rPr>
                            </m:ctrlPr>
                          </m:sSubPr>
                          <m:e>
                            <m:r>
                              <a:rPr lang="en-IN" b="0" i="1" smtClean="0">
                                <a:latin typeface="Cambria Math"/>
                              </a:rPr>
                              <m:t>𝑣</m:t>
                            </m:r>
                          </m:e>
                          <m:sub>
                            <m:r>
                              <a:rPr lang="en-IN" b="0" i="1" smtClean="0">
                                <a:latin typeface="Cambria Math"/>
                              </a:rPr>
                              <m:t>𝑡h𝑖</m:t>
                            </m:r>
                          </m:sub>
                        </m:sSub>
                      </m:den>
                    </m:f>
                    <m:func>
                      <m:funcPr>
                        <m:ctrlPr>
                          <a:rPr lang="en-IN" b="0" i="1" smtClean="0">
                            <a:latin typeface="Cambria Math" panose="02040503050406030204" pitchFamily="18" charset="0"/>
                          </a:rPr>
                        </m:ctrlPr>
                      </m:funcPr>
                      <m:fName>
                        <m:r>
                          <m:rPr>
                            <m:sty m:val="p"/>
                          </m:rPr>
                          <a:rPr lang="en-IN" b="0" i="0" smtClean="0">
                            <a:latin typeface="Cambria Math"/>
                          </a:rPr>
                          <m:t>exp</m:t>
                        </m:r>
                      </m:fName>
                      <m:e>
                        <m:d>
                          <m:dPr>
                            <m:ctrlPr>
                              <a:rPr lang="en-IN" b="0" i="1" smtClean="0">
                                <a:latin typeface="Cambria Math" panose="02040503050406030204" pitchFamily="18" charset="0"/>
                              </a:rPr>
                            </m:ctrlPr>
                          </m:dPr>
                          <m:e>
                            <m:r>
                              <a:rPr lang="en-IN" b="0" i="1" smtClean="0">
                                <a:latin typeface="Cambria Math"/>
                              </a:rPr>
                              <m:t>−</m:t>
                            </m:r>
                            <m:f>
                              <m:fPr>
                                <m:ctrlPr>
                                  <a:rPr lang="en-IN" b="0" i="1" smtClean="0">
                                    <a:latin typeface="Cambria Math" panose="02040503050406030204" pitchFamily="18" charset="0"/>
                                  </a:rPr>
                                </m:ctrlPr>
                              </m:fPr>
                              <m:num>
                                <m:sSup>
                                  <m:sSupPr>
                                    <m:ctrlPr>
                                      <a:rPr lang="en-IN" b="0" i="1" smtClean="0">
                                        <a:latin typeface="Cambria Math" panose="02040503050406030204" pitchFamily="18" charset="0"/>
                                      </a:rPr>
                                    </m:ctrlPr>
                                  </m:sSupPr>
                                  <m:e>
                                    <m:r>
                                      <a:rPr lang="en-IN" b="0" i="1" smtClean="0">
                                        <a:latin typeface="Cambria Math"/>
                                      </a:rPr>
                                      <m:t>𝜔</m:t>
                                    </m:r>
                                  </m:e>
                                  <m:sup>
                                    <m:r>
                                      <a:rPr lang="en-IN" b="0" i="1" smtClean="0">
                                        <a:latin typeface="Cambria Math"/>
                                      </a:rPr>
                                      <m:t>2</m:t>
                                    </m:r>
                                  </m:sup>
                                </m:sSup>
                              </m:num>
                              <m:den>
                                <m:sSubSup>
                                  <m:sSubSupPr>
                                    <m:ctrlPr>
                                      <a:rPr lang="en-IN" b="0" i="1" smtClean="0">
                                        <a:latin typeface="Cambria Math" panose="02040503050406030204" pitchFamily="18" charset="0"/>
                                      </a:rPr>
                                    </m:ctrlPr>
                                  </m:sSubSupPr>
                                  <m:e>
                                    <m:r>
                                      <a:rPr lang="en-IN" b="0" i="1" smtClean="0">
                                        <a:latin typeface="Cambria Math"/>
                                      </a:rPr>
                                      <m:t>𝑘</m:t>
                                    </m:r>
                                  </m:e>
                                  <m:sub>
                                    <m:r>
                                      <a:rPr lang="en-IN" b="0" i="1" smtClean="0">
                                        <a:latin typeface="Cambria Math"/>
                                      </a:rPr>
                                      <m:t>⊥</m:t>
                                    </m:r>
                                  </m:sub>
                                  <m:sup>
                                    <m:r>
                                      <a:rPr lang="en-IN" b="0" i="1" smtClean="0">
                                        <a:latin typeface="Cambria Math"/>
                                      </a:rPr>
                                      <m:t>2</m:t>
                                    </m:r>
                                  </m:sup>
                                </m:sSubSup>
                                <m:sSubSup>
                                  <m:sSubSupPr>
                                    <m:ctrlPr>
                                      <a:rPr lang="en-IN" b="0" i="1" smtClean="0">
                                        <a:latin typeface="Cambria Math" panose="02040503050406030204" pitchFamily="18" charset="0"/>
                                      </a:rPr>
                                    </m:ctrlPr>
                                  </m:sSubSupPr>
                                  <m:e>
                                    <m:r>
                                      <a:rPr lang="en-IN" b="0" i="1" smtClean="0">
                                        <a:latin typeface="Cambria Math"/>
                                      </a:rPr>
                                      <m:t>𝑣</m:t>
                                    </m:r>
                                  </m:e>
                                  <m:sub>
                                    <m:r>
                                      <a:rPr lang="en-IN" b="0" i="1" smtClean="0">
                                        <a:latin typeface="Cambria Math"/>
                                      </a:rPr>
                                      <m:t>𝑡h𝑖</m:t>
                                    </m:r>
                                  </m:sub>
                                  <m:sup>
                                    <m:r>
                                      <a:rPr lang="en-IN" b="0" i="1" smtClean="0">
                                        <a:latin typeface="Cambria Math"/>
                                      </a:rPr>
                                      <m:t>2</m:t>
                                    </m:r>
                                  </m:sup>
                                </m:sSubSup>
                              </m:den>
                            </m:f>
                          </m:e>
                        </m:d>
                      </m:e>
                    </m:func>
                    <m:r>
                      <a:rPr lang="en-US" b="0" i="1" smtClean="0">
                        <a:latin typeface="Cambria Math" panose="02040503050406030204" pitchFamily="18" charset="0"/>
                      </a:rPr>
                      <m:t>]</m:t>
                    </m:r>
                  </m:oMath>
                </a14:m>
                <a:endParaRPr lang="en-IN" b="0" dirty="0"/>
              </a:p>
              <a:p>
                <a:endParaRPr lang="en-IN" dirty="0"/>
              </a:p>
              <a:p>
                <a:r>
                  <a:rPr lang="en-IN" b="0" dirty="0"/>
                  <a:t>By considering ion non-adiabatic response.</a:t>
                </a:r>
              </a:p>
              <a:p>
                <a:endParaRPr lang="en-IN" b="0" dirty="0"/>
              </a:p>
            </p:txBody>
          </p:sp>
        </mc:Choice>
        <mc:Fallback xmlns="">
          <p:sp>
            <p:nvSpPr>
              <p:cNvPr id="6" name="TextBox 5"/>
              <p:cNvSpPr txBox="1">
                <a:spLocks noRot="1" noChangeAspect="1" noMove="1" noResize="1" noEditPoints="1" noAdjustHandles="1" noChangeArrowheads="1" noChangeShapeType="1" noTextEdit="1"/>
              </p:cNvSpPr>
              <p:nvPr/>
            </p:nvSpPr>
            <p:spPr>
              <a:xfrm>
                <a:off x="0" y="2286000"/>
                <a:ext cx="4495800" cy="3719544"/>
              </a:xfrm>
              <a:prstGeom prst="rect">
                <a:avLst/>
              </a:prstGeom>
              <a:blipFill>
                <a:blip r:embed="rId3"/>
                <a:stretch>
                  <a:fillRect l="-1084" t="-820"/>
                </a:stretch>
              </a:blipFill>
            </p:spPr>
            <p:txBody>
              <a:bodyPr/>
              <a:lstStyle/>
              <a:p>
                <a:r>
                  <a:rPr lang="en-IN">
                    <a:noFill/>
                  </a:rPr>
                  <a:t> </a:t>
                </a:r>
              </a:p>
            </p:txBody>
          </p:sp>
        </mc:Fallback>
      </mc:AlternateContent>
      <p:sp>
        <p:nvSpPr>
          <p:cNvPr id="7" name="Oval 6">
            <a:hlinkClick r:id="rId4" action="ppaction://hlinksldjump"/>
          </p:cNvPr>
          <p:cNvSpPr/>
          <p:nvPr/>
        </p:nvSpPr>
        <p:spPr>
          <a:xfrm>
            <a:off x="3276600" y="2971800"/>
            <a:ext cx="228600" cy="2286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IN"/>
          </a:p>
        </p:txBody>
      </p:sp>
      <p:sp>
        <p:nvSpPr>
          <p:cNvPr id="8" name="TextBox 7"/>
          <p:cNvSpPr txBox="1"/>
          <p:nvPr/>
        </p:nvSpPr>
        <p:spPr>
          <a:xfrm>
            <a:off x="4876800" y="5517745"/>
            <a:ext cx="4155143" cy="923330"/>
          </a:xfrm>
          <a:prstGeom prst="rect">
            <a:avLst/>
          </a:prstGeom>
          <a:noFill/>
        </p:spPr>
        <p:txBody>
          <a:bodyPr wrap="square" rtlCol="0">
            <a:spAutoFit/>
          </a:bodyPr>
          <a:lstStyle/>
          <a:p>
            <a:pPr algn="ctr"/>
            <a:r>
              <a:rPr lang="en-IN" b="1" dirty="0">
                <a:solidFill>
                  <a:srgbClr val="7030A0"/>
                </a:solidFill>
              </a:rPr>
              <a:t>Phase Angle comparison between temperature fluctuation and potential fluctuations</a:t>
            </a:r>
          </a:p>
        </p:txBody>
      </p:sp>
      <p:sp>
        <p:nvSpPr>
          <p:cNvPr id="9" name="Rectangle 2">
            <a:extLst>
              <a:ext uri="{FF2B5EF4-FFF2-40B4-BE49-F238E27FC236}">
                <a16:creationId xmlns:a16="http://schemas.microsoft.com/office/drawing/2014/main" id="{1C843C9A-C6B5-4AAE-BE1F-7FBADA26BF6B}"/>
              </a:ext>
            </a:extLst>
          </p:cNvPr>
          <p:cNvSpPr>
            <a:spLocks noChangeArrowheads="1"/>
          </p:cNvSpPr>
          <p:nvPr/>
        </p:nvSpPr>
        <p:spPr bwMode="auto">
          <a:xfrm>
            <a:off x="0" y="0"/>
            <a:ext cx="9144000" cy="733425"/>
          </a:xfrm>
          <a:prstGeom prst="rect">
            <a:avLst/>
          </a:prstGeom>
          <a:gradFill rotWithShape="1">
            <a:gsLst>
              <a:gs pos="0">
                <a:srgbClr val="99CCFF"/>
              </a:gs>
              <a:gs pos="50000">
                <a:schemeClr val="bg1"/>
              </a:gs>
              <a:gs pos="100000">
                <a:srgbClr val="99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571500" lvl="1" indent="-571500" algn="ctr">
              <a:buFont typeface="+mj-lt"/>
              <a:buAutoNum type="romanUcPeriod" startAt="3"/>
            </a:pPr>
            <a:r>
              <a:rPr lang="en-IN" sz="3200" b="1" dirty="0">
                <a:latin typeface="Times New Roman" panose="02020603050405020304" pitchFamily="18" charset="0"/>
                <a:cs typeface="Times New Roman" panose="02020603050405020304" pitchFamily="18" charset="0"/>
              </a:rPr>
              <a:t>Study of heat flux</a:t>
            </a:r>
          </a:p>
        </p:txBody>
      </p:sp>
      <p:sp>
        <p:nvSpPr>
          <p:cNvPr id="13" name="Slide Number Placeholder 12">
            <a:extLst>
              <a:ext uri="{FF2B5EF4-FFF2-40B4-BE49-F238E27FC236}">
                <a16:creationId xmlns:a16="http://schemas.microsoft.com/office/drawing/2014/main" id="{0A59106A-91DA-418F-ACB7-CEF0595C139A}"/>
              </a:ext>
            </a:extLst>
          </p:cNvPr>
          <p:cNvSpPr>
            <a:spLocks noGrp="1"/>
          </p:cNvSpPr>
          <p:nvPr>
            <p:ph type="sldNum" sz="quarter" idx="12"/>
          </p:nvPr>
        </p:nvSpPr>
        <p:spPr/>
        <p:txBody>
          <a:bodyPr/>
          <a:lstStyle/>
          <a:p>
            <a:fld id="{B6F15528-21DE-4FAA-801E-634DDDAF4B2B}" type="slidenum">
              <a:rPr lang="en-US" smtClean="0"/>
              <a:pPr/>
              <a:t>47</a:t>
            </a:fld>
            <a:endParaRPr lang="en-US"/>
          </a:p>
        </p:txBody>
      </p:sp>
      <p:pic>
        <p:nvPicPr>
          <p:cNvPr id="12" name="Picture 11">
            <a:extLst>
              <a:ext uri="{FF2B5EF4-FFF2-40B4-BE49-F238E27FC236}">
                <a16:creationId xmlns:a16="http://schemas.microsoft.com/office/drawing/2014/main" id="{F38DDF26-EFB9-44C7-A973-547CC3D90B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838200" cy="752285"/>
          </a:xfrm>
          <a:prstGeom prst="rect">
            <a:avLst/>
          </a:prstGeom>
        </p:spPr>
      </p:pic>
    </p:spTree>
    <p:extLst>
      <p:ext uri="{BB962C8B-B14F-4D97-AF65-F5344CB8AC3E}">
        <p14:creationId xmlns:p14="http://schemas.microsoft.com/office/powerpoint/2010/main" val="20506784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p:blipFill>
        <p:spPr>
          <a:xfrm>
            <a:off x="406028" y="1392218"/>
            <a:ext cx="7975750" cy="4170382"/>
          </a:xfrm>
          <a:prstGeom prst="rect">
            <a:avLst/>
          </a:prstGeom>
        </p:spPr>
      </p:pic>
      <mc:AlternateContent xmlns:mc="http://schemas.openxmlformats.org/markup-compatibility/2006">
        <mc:Choice xmlns:a14="http://schemas.microsoft.com/office/drawing/2010/main" Requires="a14">
          <p:sp>
            <p:nvSpPr>
              <p:cNvPr id="6" name="TextBox 5"/>
              <p:cNvSpPr txBox="1"/>
              <p:nvPr/>
            </p:nvSpPr>
            <p:spPr>
              <a:xfrm>
                <a:off x="641040" y="5616533"/>
                <a:ext cx="7861921" cy="506549"/>
              </a:xfrm>
              <a:prstGeom prst="rect">
                <a:avLst/>
              </a:prstGeom>
              <a:noFill/>
            </p:spPr>
            <p:txBody>
              <a:bodyPr wrap="square" rtlCol="0">
                <a:spAutoFit/>
              </a:bodyPr>
              <a:lstStyle/>
              <a:p>
                <a14:m>
                  <m:oMath xmlns:m="http://schemas.openxmlformats.org/officeDocument/2006/math">
                    <m:r>
                      <a:rPr lang="en-IN" b="0" i="1" smtClean="0">
                        <a:solidFill>
                          <a:srgbClr val="FF0000"/>
                        </a:solidFill>
                        <a:latin typeface="Cambria Math"/>
                      </a:rPr>
                      <m:t>𝑞</m:t>
                    </m:r>
                    <m:r>
                      <a:rPr lang="en-IN" b="0" i="1" smtClean="0">
                        <a:solidFill>
                          <a:srgbClr val="FF0000"/>
                        </a:solidFill>
                        <a:latin typeface="Cambria Math"/>
                      </a:rPr>
                      <m:t>=</m:t>
                    </m:r>
                    <m:f>
                      <m:fPr>
                        <m:ctrlPr>
                          <a:rPr lang="en-IN" b="0" i="1" smtClean="0">
                            <a:solidFill>
                              <a:srgbClr val="FF0000"/>
                            </a:solidFill>
                            <a:latin typeface="Cambria Math" panose="02040503050406030204" pitchFamily="18" charset="0"/>
                          </a:rPr>
                        </m:ctrlPr>
                      </m:fPr>
                      <m:num>
                        <m:r>
                          <a:rPr lang="en-IN" b="0" i="1" smtClean="0">
                            <a:solidFill>
                              <a:srgbClr val="FF0000"/>
                            </a:solidFill>
                            <a:latin typeface="Cambria Math"/>
                          </a:rPr>
                          <m:t>3</m:t>
                        </m:r>
                      </m:num>
                      <m:den>
                        <m:r>
                          <a:rPr lang="en-IN" b="0" i="1" smtClean="0">
                            <a:solidFill>
                              <a:srgbClr val="FF0000"/>
                            </a:solidFill>
                            <a:latin typeface="Cambria Math"/>
                          </a:rPr>
                          <m:t>2</m:t>
                        </m:r>
                      </m:den>
                    </m:f>
                    <m:sSub>
                      <m:sSubPr>
                        <m:ctrlPr>
                          <a:rPr lang="en-IN" b="0" i="1" smtClean="0">
                            <a:solidFill>
                              <a:srgbClr val="FF0000"/>
                            </a:solidFill>
                            <a:latin typeface="Cambria Math" panose="02040503050406030204" pitchFamily="18" charset="0"/>
                          </a:rPr>
                        </m:ctrlPr>
                      </m:sSubPr>
                      <m:e>
                        <m:r>
                          <a:rPr lang="en-IN" b="0" i="1" smtClean="0">
                            <a:solidFill>
                              <a:srgbClr val="FF0000"/>
                            </a:solidFill>
                            <a:latin typeface="Cambria Math"/>
                          </a:rPr>
                          <m:t>𝑛</m:t>
                        </m:r>
                      </m:e>
                      <m:sub>
                        <m:r>
                          <a:rPr lang="en-IN" b="0" i="1" smtClean="0">
                            <a:solidFill>
                              <a:srgbClr val="FF0000"/>
                            </a:solidFill>
                            <a:latin typeface="Cambria Math"/>
                          </a:rPr>
                          <m:t>𝑜</m:t>
                        </m:r>
                      </m:sub>
                    </m:sSub>
                    <m:r>
                      <a:rPr lang="en-IN" b="0" i="1" smtClean="0">
                        <a:solidFill>
                          <a:srgbClr val="FF0000"/>
                        </a:solidFill>
                        <a:latin typeface="Cambria Math"/>
                      </a:rPr>
                      <m:t>&lt;</m:t>
                    </m:r>
                    <m:r>
                      <a:rPr lang="en-IN" b="0" i="1" smtClean="0">
                        <a:solidFill>
                          <a:srgbClr val="FF0000"/>
                        </a:solidFill>
                        <a:latin typeface="Cambria Math"/>
                      </a:rPr>
                      <m:t>𝛿</m:t>
                    </m:r>
                    <m:sSub>
                      <m:sSubPr>
                        <m:ctrlPr>
                          <a:rPr lang="en-IN" b="0" i="1" smtClean="0">
                            <a:solidFill>
                              <a:srgbClr val="FF0000"/>
                            </a:solidFill>
                            <a:latin typeface="Cambria Math" panose="02040503050406030204" pitchFamily="18" charset="0"/>
                          </a:rPr>
                        </m:ctrlPr>
                      </m:sSubPr>
                      <m:e>
                        <m:r>
                          <a:rPr lang="en-IN" b="0" i="1" smtClean="0">
                            <a:solidFill>
                              <a:srgbClr val="FF0000"/>
                            </a:solidFill>
                            <a:latin typeface="Cambria Math"/>
                          </a:rPr>
                          <m:t>𝑇</m:t>
                        </m:r>
                      </m:e>
                      <m:sub>
                        <m:r>
                          <a:rPr lang="en-IN" b="0" i="1" smtClean="0">
                            <a:solidFill>
                              <a:srgbClr val="FF0000"/>
                            </a:solidFill>
                            <a:latin typeface="Cambria Math"/>
                          </a:rPr>
                          <m:t>𝑒</m:t>
                        </m:r>
                      </m:sub>
                    </m:sSub>
                    <m:r>
                      <a:rPr lang="en-IN" b="0" i="1" smtClean="0">
                        <a:solidFill>
                          <a:srgbClr val="FF0000"/>
                        </a:solidFill>
                        <a:latin typeface="Cambria Math"/>
                      </a:rPr>
                      <m:t>𝛿</m:t>
                    </m:r>
                    <m:sSub>
                      <m:sSubPr>
                        <m:ctrlPr>
                          <a:rPr lang="en-IN" b="0" i="1" smtClean="0">
                            <a:solidFill>
                              <a:srgbClr val="FF0000"/>
                            </a:solidFill>
                            <a:latin typeface="Cambria Math" panose="02040503050406030204" pitchFamily="18" charset="0"/>
                          </a:rPr>
                        </m:ctrlPr>
                      </m:sSubPr>
                      <m:e>
                        <m:r>
                          <a:rPr lang="en-IN" b="0" i="1" smtClean="0">
                            <a:solidFill>
                              <a:srgbClr val="FF0000"/>
                            </a:solidFill>
                            <a:latin typeface="Cambria Math"/>
                          </a:rPr>
                          <m:t>𝑉</m:t>
                        </m:r>
                      </m:e>
                      <m:sub>
                        <m:r>
                          <a:rPr lang="en-IN" b="0" i="1" smtClean="0">
                            <a:solidFill>
                              <a:srgbClr val="FF0000"/>
                            </a:solidFill>
                            <a:latin typeface="Cambria Math"/>
                          </a:rPr>
                          <m:t>𝑟</m:t>
                        </m:r>
                      </m:sub>
                    </m:sSub>
                    <m:r>
                      <a:rPr lang="en-IN" b="0" i="1" smtClean="0">
                        <a:solidFill>
                          <a:srgbClr val="FF0000"/>
                        </a:solidFill>
                        <a:latin typeface="Cambria Math"/>
                      </a:rPr>
                      <m:t>&gt;=</m:t>
                    </m:r>
                    <m:r>
                      <a:rPr lang="en-IN" i="1" smtClean="0">
                        <a:solidFill>
                          <a:srgbClr val="FF0000"/>
                        </a:solidFill>
                        <a:latin typeface="Cambria Math" panose="02040503050406030204" pitchFamily="18" charset="0"/>
                      </a:rPr>
                      <m:t>−</m:t>
                    </m:r>
                    <m:f>
                      <m:fPr>
                        <m:ctrlPr>
                          <a:rPr lang="en-IN" b="0" i="1" smtClean="0">
                            <a:solidFill>
                              <a:srgbClr val="FF0000"/>
                            </a:solidFill>
                            <a:latin typeface="Cambria Math" panose="02040503050406030204" pitchFamily="18" charset="0"/>
                          </a:rPr>
                        </m:ctrlPr>
                      </m:fPr>
                      <m:num>
                        <m:r>
                          <a:rPr lang="en-IN" b="0" i="1" smtClean="0">
                            <a:solidFill>
                              <a:srgbClr val="FF0000"/>
                            </a:solidFill>
                            <a:latin typeface="Cambria Math"/>
                          </a:rPr>
                          <m:t>3</m:t>
                        </m:r>
                      </m:num>
                      <m:den>
                        <m:r>
                          <a:rPr lang="en-IN" b="0" i="1" smtClean="0">
                            <a:solidFill>
                              <a:srgbClr val="FF0000"/>
                            </a:solidFill>
                            <a:latin typeface="Cambria Math"/>
                          </a:rPr>
                          <m:t>2</m:t>
                        </m:r>
                      </m:den>
                    </m:f>
                    <m:nary>
                      <m:naryPr>
                        <m:chr m:val="∑"/>
                        <m:limLoc m:val="undOvr"/>
                        <m:supHide m:val="on"/>
                        <m:ctrlPr>
                          <a:rPr lang="en-IN" i="1">
                            <a:solidFill>
                              <a:srgbClr val="FF0000"/>
                            </a:solidFill>
                            <a:latin typeface="Cambria Math" panose="02040503050406030204" pitchFamily="18" charset="0"/>
                          </a:rPr>
                        </m:ctrlPr>
                      </m:naryPr>
                      <m:sub>
                        <m:r>
                          <a:rPr lang="en-IN" i="1">
                            <a:solidFill>
                              <a:srgbClr val="FF0000"/>
                            </a:solidFill>
                            <a:latin typeface="Cambria Math" panose="02040503050406030204" pitchFamily="18" charset="0"/>
                          </a:rPr>
                          <m:t>𝑘</m:t>
                        </m:r>
                      </m:sub>
                      <m:sup/>
                      <m:e>
                        <m:f>
                          <m:fPr>
                            <m:ctrlPr>
                              <a:rPr lang="en-IN" i="1">
                                <a:solidFill>
                                  <a:srgbClr val="FF0000"/>
                                </a:solidFill>
                                <a:latin typeface="Cambria Math" panose="02040503050406030204" pitchFamily="18" charset="0"/>
                              </a:rPr>
                            </m:ctrlPr>
                          </m:fPr>
                          <m:num>
                            <m:sSub>
                              <m:sSubPr>
                                <m:ctrlPr>
                                  <a:rPr lang="en-IN" i="1">
                                    <a:solidFill>
                                      <a:srgbClr val="FF0000"/>
                                    </a:solidFill>
                                    <a:latin typeface="Cambria Math" panose="02040503050406030204" pitchFamily="18" charset="0"/>
                                  </a:rPr>
                                </m:ctrlPr>
                              </m:sSubPr>
                              <m:e>
                                <m:r>
                                  <a:rPr lang="en-IN" i="1">
                                    <a:solidFill>
                                      <a:srgbClr val="FF0000"/>
                                    </a:solidFill>
                                    <a:latin typeface="Cambria Math" panose="02040503050406030204" pitchFamily="18" charset="0"/>
                                  </a:rPr>
                                  <m:t>𝑘</m:t>
                                </m:r>
                              </m:e>
                              <m:sub>
                                <m:r>
                                  <a:rPr lang="en-IN" i="1">
                                    <a:solidFill>
                                      <a:srgbClr val="FF0000"/>
                                    </a:solidFill>
                                    <a:latin typeface="Cambria Math" panose="02040503050406030204" pitchFamily="18" charset="0"/>
                                  </a:rPr>
                                  <m:t>𝑦</m:t>
                                </m:r>
                              </m:sub>
                            </m:sSub>
                          </m:num>
                          <m:den>
                            <m:r>
                              <a:rPr lang="en-IN" i="1">
                                <a:solidFill>
                                  <a:srgbClr val="FF0000"/>
                                </a:solidFill>
                                <a:latin typeface="Cambria Math" panose="02040503050406030204" pitchFamily="18" charset="0"/>
                              </a:rPr>
                              <m:t>𝐵</m:t>
                            </m:r>
                          </m:den>
                        </m:f>
                        <m:sSub>
                          <m:sSubPr>
                            <m:ctrlPr>
                              <a:rPr lang="en-IN" i="1">
                                <a:solidFill>
                                  <a:srgbClr val="FF0000"/>
                                </a:solidFill>
                                <a:latin typeface="Cambria Math" panose="02040503050406030204" pitchFamily="18" charset="0"/>
                              </a:rPr>
                            </m:ctrlPr>
                          </m:sSubPr>
                          <m:e>
                            <m:r>
                              <a:rPr lang="en-IN" i="1">
                                <a:solidFill>
                                  <a:srgbClr val="FF0000"/>
                                </a:solidFill>
                                <a:latin typeface="Cambria Math" panose="02040503050406030204" pitchFamily="18" charset="0"/>
                              </a:rPr>
                              <m:t>𝑛</m:t>
                            </m:r>
                          </m:e>
                          <m:sub>
                            <m:r>
                              <a:rPr lang="en-IN" i="1">
                                <a:solidFill>
                                  <a:srgbClr val="FF0000"/>
                                </a:solidFill>
                                <a:latin typeface="Cambria Math" panose="02040503050406030204" pitchFamily="18" charset="0"/>
                              </a:rPr>
                              <m:t>𝑜</m:t>
                            </m:r>
                          </m:sub>
                        </m:sSub>
                        <m:d>
                          <m:dPr>
                            <m:begChr m:val="|"/>
                            <m:endChr m:val="|"/>
                            <m:ctrlPr>
                              <a:rPr lang="en-IN" i="1">
                                <a:solidFill>
                                  <a:srgbClr val="FF0000"/>
                                </a:solidFill>
                                <a:latin typeface="Cambria Math" panose="02040503050406030204" pitchFamily="18" charset="0"/>
                              </a:rPr>
                            </m:ctrlPr>
                          </m:dPr>
                          <m:e>
                            <m:sSub>
                              <m:sSubPr>
                                <m:ctrlPr>
                                  <a:rPr lang="en-IN" i="1">
                                    <a:solidFill>
                                      <a:srgbClr val="FF0000"/>
                                    </a:solidFill>
                                    <a:latin typeface="Cambria Math" panose="02040503050406030204" pitchFamily="18" charset="0"/>
                                  </a:rPr>
                                </m:ctrlPr>
                              </m:sSubPr>
                              <m:e>
                                <m:acc>
                                  <m:accPr>
                                    <m:chr m:val="̃"/>
                                    <m:ctrlPr>
                                      <a:rPr lang="en-IN" i="1">
                                        <a:solidFill>
                                          <a:srgbClr val="FF0000"/>
                                        </a:solidFill>
                                        <a:latin typeface="Cambria Math" panose="02040503050406030204" pitchFamily="18" charset="0"/>
                                      </a:rPr>
                                    </m:ctrlPr>
                                  </m:accPr>
                                  <m:e>
                                    <m:r>
                                      <a:rPr lang="en-IN" i="1">
                                        <a:solidFill>
                                          <a:srgbClr val="FF0000"/>
                                        </a:solidFill>
                                        <a:latin typeface="Cambria Math" panose="02040503050406030204" pitchFamily="18" charset="0"/>
                                      </a:rPr>
                                      <m:t>𝑇</m:t>
                                    </m:r>
                                  </m:e>
                                </m:acc>
                              </m:e>
                              <m:sub>
                                <m:r>
                                  <a:rPr lang="en-IN" i="1">
                                    <a:solidFill>
                                      <a:srgbClr val="FF0000"/>
                                    </a:solidFill>
                                    <a:latin typeface="Cambria Math" panose="02040503050406030204" pitchFamily="18" charset="0"/>
                                  </a:rPr>
                                  <m:t>𝑒</m:t>
                                </m:r>
                                <m:r>
                                  <a:rPr lang="en-IN" i="1">
                                    <a:solidFill>
                                      <a:srgbClr val="FF0000"/>
                                    </a:solidFill>
                                    <a:latin typeface="Cambria Math" panose="02040503050406030204" pitchFamily="18" charset="0"/>
                                  </a:rPr>
                                  <m:t>,</m:t>
                                </m:r>
                                <m:r>
                                  <a:rPr lang="en-IN" i="1">
                                    <a:solidFill>
                                      <a:srgbClr val="FF0000"/>
                                    </a:solidFill>
                                    <a:latin typeface="Cambria Math" panose="02040503050406030204" pitchFamily="18" charset="0"/>
                                  </a:rPr>
                                  <m:t>𝑘</m:t>
                                </m:r>
                              </m:sub>
                            </m:sSub>
                          </m:e>
                        </m:d>
                        <m:d>
                          <m:dPr>
                            <m:begChr m:val="|"/>
                            <m:endChr m:val="|"/>
                            <m:ctrlPr>
                              <a:rPr lang="en-IN" i="1">
                                <a:solidFill>
                                  <a:srgbClr val="FF0000"/>
                                </a:solidFill>
                                <a:latin typeface="Cambria Math" panose="02040503050406030204" pitchFamily="18" charset="0"/>
                              </a:rPr>
                            </m:ctrlPr>
                          </m:dPr>
                          <m:e>
                            <m:sSub>
                              <m:sSubPr>
                                <m:ctrlPr>
                                  <a:rPr lang="en-IN" i="1">
                                    <a:solidFill>
                                      <a:srgbClr val="FF0000"/>
                                    </a:solidFill>
                                    <a:latin typeface="Cambria Math" panose="02040503050406030204" pitchFamily="18" charset="0"/>
                                  </a:rPr>
                                </m:ctrlPr>
                              </m:sSubPr>
                              <m:e>
                                <m:acc>
                                  <m:accPr>
                                    <m:chr m:val="̃"/>
                                    <m:ctrlPr>
                                      <a:rPr lang="en-IN" i="1">
                                        <a:solidFill>
                                          <a:srgbClr val="FF0000"/>
                                        </a:solidFill>
                                        <a:latin typeface="Cambria Math" panose="02040503050406030204" pitchFamily="18" charset="0"/>
                                      </a:rPr>
                                    </m:ctrlPr>
                                  </m:accPr>
                                  <m:e>
                                    <m:r>
                                      <a:rPr lang="en-IN" i="1">
                                        <a:solidFill>
                                          <a:srgbClr val="FF0000"/>
                                        </a:solidFill>
                                        <a:latin typeface="Cambria Math" panose="02040503050406030204" pitchFamily="18" charset="0"/>
                                      </a:rPr>
                                      <m:t>𝜙</m:t>
                                    </m:r>
                                  </m:e>
                                </m:acc>
                              </m:e>
                              <m:sub>
                                <m:r>
                                  <a:rPr lang="en-IN" i="1">
                                    <a:solidFill>
                                      <a:srgbClr val="FF0000"/>
                                    </a:solidFill>
                                    <a:latin typeface="Cambria Math" panose="02040503050406030204" pitchFamily="18" charset="0"/>
                                  </a:rPr>
                                  <m:t>𝑘</m:t>
                                </m:r>
                              </m:sub>
                            </m:sSub>
                          </m:e>
                        </m:d>
                        <m:r>
                          <a:rPr lang="en-IN" i="1">
                            <a:solidFill>
                              <a:srgbClr val="FF0000"/>
                            </a:solidFill>
                            <a:latin typeface="Cambria Math" panose="02040503050406030204" pitchFamily="18" charset="0"/>
                          </a:rPr>
                          <m:t>𝑠𝑖𝑛</m:t>
                        </m:r>
                        <m:sSub>
                          <m:sSubPr>
                            <m:ctrlPr>
                              <a:rPr lang="en-IN" i="1">
                                <a:solidFill>
                                  <a:srgbClr val="FF0000"/>
                                </a:solidFill>
                                <a:latin typeface="Cambria Math" panose="02040503050406030204" pitchFamily="18" charset="0"/>
                              </a:rPr>
                            </m:ctrlPr>
                          </m:sSubPr>
                          <m:e>
                            <m:r>
                              <a:rPr lang="en-IN" i="1">
                                <a:solidFill>
                                  <a:srgbClr val="FF0000"/>
                                </a:solidFill>
                                <a:latin typeface="Cambria Math" panose="02040503050406030204" pitchFamily="18" charset="0"/>
                              </a:rPr>
                              <m:t>𝜃</m:t>
                            </m:r>
                          </m:e>
                          <m:sub>
                            <m:sSub>
                              <m:sSubPr>
                                <m:ctrlPr>
                                  <a:rPr lang="en-IN" i="1">
                                    <a:solidFill>
                                      <a:srgbClr val="FF0000"/>
                                    </a:solidFill>
                                    <a:latin typeface="Cambria Math" panose="02040503050406030204" pitchFamily="18" charset="0"/>
                                  </a:rPr>
                                </m:ctrlPr>
                              </m:sSubPr>
                              <m:e>
                                <m:r>
                                  <a:rPr lang="en-IN" i="1">
                                    <a:solidFill>
                                      <a:srgbClr val="FF0000"/>
                                    </a:solidFill>
                                    <a:latin typeface="Cambria Math" panose="02040503050406030204" pitchFamily="18" charset="0"/>
                                  </a:rPr>
                                  <m:t>𝑇</m:t>
                                </m:r>
                              </m:e>
                              <m:sub>
                                <m:r>
                                  <a:rPr lang="en-IN" i="1">
                                    <a:solidFill>
                                      <a:srgbClr val="FF0000"/>
                                    </a:solidFill>
                                    <a:latin typeface="Cambria Math" panose="02040503050406030204" pitchFamily="18" charset="0"/>
                                  </a:rPr>
                                  <m:t>𝑒</m:t>
                                </m:r>
                              </m:sub>
                            </m:sSub>
                            <m:r>
                              <a:rPr lang="en-IN" i="1">
                                <a:solidFill>
                                  <a:srgbClr val="FF0000"/>
                                </a:solidFill>
                                <a:latin typeface="Cambria Math" panose="02040503050406030204" pitchFamily="18" charset="0"/>
                              </a:rPr>
                              <m:t>𝜙</m:t>
                            </m:r>
                          </m:sub>
                        </m:sSub>
                      </m:e>
                    </m:nary>
                  </m:oMath>
                </a14:m>
                <a:r>
                  <a:rPr lang="en-IN" dirty="0"/>
                  <a:t>   where </a:t>
                </a:r>
                <a14:m>
                  <m:oMath xmlns:m="http://schemas.openxmlformats.org/officeDocument/2006/math">
                    <m:sSub>
                      <m:sSubPr>
                        <m:ctrlPr>
                          <a:rPr lang="en-IN" i="1">
                            <a:latin typeface="Cambria Math" panose="02040503050406030204" pitchFamily="18" charset="0"/>
                          </a:rPr>
                        </m:ctrlPr>
                      </m:sSubPr>
                      <m:e>
                        <m:r>
                          <a:rPr lang="en-IN" i="1">
                            <a:latin typeface="Cambria Math" panose="02040503050406030204" pitchFamily="18" charset="0"/>
                          </a:rPr>
                          <m:t>𝜃</m:t>
                        </m:r>
                      </m:e>
                      <m:sub>
                        <m:sSub>
                          <m:sSubPr>
                            <m:ctrlPr>
                              <a:rPr lang="en-IN" i="1">
                                <a:latin typeface="Cambria Math" panose="02040503050406030204" pitchFamily="18" charset="0"/>
                              </a:rPr>
                            </m:ctrlPr>
                          </m:sSubPr>
                          <m:e>
                            <m:r>
                              <a:rPr lang="en-IN" i="1">
                                <a:latin typeface="Cambria Math" panose="02040503050406030204" pitchFamily="18" charset="0"/>
                              </a:rPr>
                              <m:t>𝑇</m:t>
                            </m:r>
                          </m:e>
                          <m:sub>
                            <m:r>
                              <a:rPr lang="en-IN" i="1">
                                <a:latin typeface="Cambria Math" panose="02040503050406030204" pitchFamily="18" charset="0"/>
                              </a:rPr>
                              <m:t>𝑒</m:t>
                            </m:r>
                          </m:sub>
                        </m:sSub>
                        <m:r>
                          <a:rPr lang="en-IN" i="1">
                            <a:latin typeface="Cambria Math" panose="02040503050406030204" pitchFamily="18" charset="0"/>
                          </a:rPr>
                          <m:t>𝜙</m:t>
                        </m:r>
                      </m:sub>
                    </m:sSub>
                    <m:r>
                      <a:rPr lang="en-IN" i="1">
                        <a:latin typeface="Cambria Math" panose="02040503050406030204" pitchFamily="18" charset="0"/>
                      </a:rPr>
                      <m:t>=</m:t>
                    </m:r>
                    <m:sSub>
                      <m:sSubPr>
                        <m:ctrlPr>
                          <a:rPr lang="en-IN" i="1">
                            <a:latin typeface="Cambria Math" panose="02040503050406030204" pitchFamily="18" charset="0"/>
                          </a:rPr>
                        </m:ctrlPr>
                      </m:sSubPr>
                      <m:e>
                        <m:r>
                          <a:rPr lang="en-IN" i="1">
                            <a:latin typeface="Cambria Math" panose="02040503050406030204" pitchFamily="18" charset="0"/>
                          </a:rPr>
                          <m:t>𝜃</m:t>
                        </m:r>
                      </m:e>
                      <m:sub>
                        <m:sSub>
                          <m:sSubPr>
                            <m:ctrlPr>
                              <a:rPr lang="en-IN" i="1">
                                <a:latin typeface="Cambria Math" panose="02040503050406030204" pitchFamily="18" charset="0"/>
                              </a:rPr>
                            </m:ctrlPr>
                          </m:sSubPr>
                          <m:e>
                            <m:r>
                              <a:rPr lang="en-IN" i="1">
                                <a:latin typeface="Cambria Math" panose="02040503050406030204" pitchFamily="18" charset="0"/>
                              </a:rPr>
                              <m:t>𝑇</m:t>
                            </m:r>
                          </m:e>
                          <m:sub>
                            <m:r>
                              <a:rPr lang="en-IN" i="1">
                                <a:latin typeface="Cambria Math" panose="02040503050406030204" pitchFamily="18" charset="0"/>
                              </a:rPr>
                              <m:t>𝑒</m:t>
                            </m:r>
                          </m:sub>
                        </m:sSub>
                      </m:sub>
                    </m:sSub>
                    <m:r>
                      <a:rPr lang="en-IN" i="1">
                        <a:latin typeface="Cambria Math" panose="02040503050406030204" pitchFamily="18" charset="0"/>
                      </a:rPr>
                      <m:t>−</m:t>
                    </m:r>
                    <m:sSub>
                      <m:sSubPr>
                        <m:ctrlPr>
                          <a:rPr lang="en-IN" i="1">
                            <a:latin typeface="Cambria Math" panose="02040503050406030204" pitchFamily="18" charset="0"/>
                          </a:rPr>
                        </m:ctrlPr>
                      </m:sSubPr>
                      <m:e>
                        <m:r>
                          <a:rPr lang="en-IN" i="1">
                            <a:latin typeface="Cambria Math" panose="02040503050406030204" pitchFamily="18" charset="0"/>
                          </a:rPr>
                          <m:t>𝜃</m:t>
                        </m:r>
                      </m:e>
                      <m:sub>
                        <m:r>
                          <a:rPr lang="en-IN" i="1">
                            <a:latin typeface="Cambria Math" panose="02040503050406030204" pitchFamily="18" charset="0"/>
                          </a:rPr>
                          <m:t>𝜙</m:t>
                        </m:r>
                      </m:sub>
                    </m:sSub>
                  </m:oMath>
                </a14:m>
                <a:endParaRPr lang="en-IN" dirty="0">
                  <a:solidFill>
                    <a:srgbClr val="FF0000"/>
                  </a:solidFill>
                </a:endParaRPr>
              </a:p>
            </p:txBody>
          </p:sp>
        </mc:Choice>
        <mc:Fallback>
          <p:sp>
            <p:nvSpPr>
              <p:cNvPr id="6" name="TextBox 5"/>
              <p:cNvSpPr txBox="1">
                <a:spLocks noRot="1" noChangeAspect="1" noMove="1" noResize="1" noEditPoints="1" noAdjustHandles="1" noChangeArrowheads="1" noChangeShapeType="1" noTextEdit="1"/>
              </p:cNvSpPr>
              <p:nvPr/>
            </p:nvSpPr>
            <p:spPr>
              <a:xfrm>
                <a:off x="641040" y="5616533"/>
                <a:ext cx="7861921" cy="506549"/>
              </a:xfrm>
              <a:prstGeom prst="rect">
                <a:avLst/>
              </a:prstGeom>
              <a:blipFill>
                <a:blip r:embed="rId3"/>
                <a:stretch>
                  <a:fillRect t="-72289" b="-124096"/>
                </a:stretch>
              </a:blipFill>
            </p:spPr>
            <p:txBody>
              <a:bodyPr/>
              <a:lstStyle/>
              <a:p>
                <a:r>
                  <a:rPr lang="en-IN">
                    <a:noFill/>
                  </a:rPr>
                  <a:t> </a:t>
                </a:r>
              </a:p>
            </p:txBody>
          </p:sp>
        </mc:Fallback>
      </mc:AlternateContent>
      <mc:AlternateContent xmlns:mc="http://schemas.openxmlformats.org/markup-compatibility/2006">
        <mc:Choice xmlns:a14="http://schemas.microsoft.com/office/drawing/2010/main" Requires="a14">
          <p:sp>
            <p:nvSpPr>
              <p:cNvPr id="8" name="TextBox 7"/>
              <p:cNvSpPr txBox="1"/>
              <p:nvPr/>
            </p:nvSpPr>
            <p:spPr>
              <a:xfrm>
                <a:off x="443879" y="6073733"/>
                <a:ext cx="7861921" cy="708067"/>
              </a:xfrm>
              <a:prstGeom prst="roundRect">
                <a:avLst/>
              </a:prstGeom>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14:m>
                  <m:oMath xmlns:m="http://schemas.openxmlformats.org/officeDocument/2006/math">
                    <m:sSub>
                      <m:sSubPr>
                        <m:ctrlPr>
                          <a:rPr lang="en-IN" i="1" smtClean="0">
                            <a:solidFill>
                              <a:srgbClr val="FF0000"/>
                            </a:solidFill>
                            <a:latin typeface="Cambria Math" panose="02040503050406030204" pitchFamily="18" charset="0"/>
                          </a:rPr>
                        </m:ctrlPr>
                      </m:sSubPr>
                      <m:e>
                        <m:r>
                          <a:rPr lang="en-IN" i="1">
                            <a:solidFill>
                              <a:srgbClr val="FF0000"/>
                            </a:solidFill>
                            <a:latin typeface="Cambria Math"/>
                          </a:rPr>
                          <m:t>𝑞</m:t>
                        </m:r>
                      </m:e>
                      <m:sub>
                        <m:r>
                          <a:rPr lang="en-IN" i="1">
                            <a:solidFill>
                              <a:srgbClr val="FF0000"/>
                            </a:solidFill>
                            <a:latin typeface="Cambria Math"/>
                          </a:rPr>
                          <m:t>𝑒</m:t>
                        </m:r>
                      </m:sub>
                    </m:sSub>
                    <m:r>
                      <a:rPr lang="en-IN" i="1">
                        <a:solidFill>
                          <a:srgbClr val="FF0000"/>
                        </a:solidFill>
                        <a:latin typeface="Cambria Math"/>
                      </a:rPr>
                      <m:t>=</m:t>
                    </m:r>
                    <m:f>
                      <m:fPr>
                        <m:ctrlPr>
                          <a:rPr lang="en-IN" i="1">
                            <a:solidFill>
                              <a:srgbClr val="FF0000"/>
                            </a:solidFill>
                            <a:latin typeface="Cambria Math" panose="02040503050406030204" pitchFamily="18" charset="0"/>
                          </a:rPr>
                        </m:ctrlPr>
                      </m:fPr>
                      <m:num>
                        <m:r>
                          <a:rPr lang="en-IN" i="1">
                            <a:solidFill>
                              <a:srgbClr val="FF0000"/>
                            </a:solidFill>
                            <a:latin typeface="Cambria Math"/>
                          </a:rPr>
                          <m:t>3</m:t>
                        </m:r>
                      </m:num>
                      <m:den>
                        <m:r>
                          <a:rPr lang="en-IN" i="1">
                            <a:solidFill>
                              <a:srgbClr val="FF0000"/>
                            </a:solidFill>
                            <a:latin typeface="Cambria Math"/>
                          </a:rPr>
                          <m:t>2</m:t>
                        </m:r>
                      </m:den>
                    </m:f>
                    <m:sSub>
                      <m:sSubPr>
                        <m:ctrlPr>
                          <a:rPr lang="en-IN" i="1">
                            <a:solidFill>
                              <a:srgbClr val="FF0000"/>
                            </a:solidFill>
                            <a:latin typeface="Cambria Math" panose="02040503050406030204" pitchFamily="18" charset="0"/>
                          </a:rPr>
                        </m:ctrlPr>
                      </m:sSubPr>
                      <m:e>
                        <m:r>
                          <a:rPr lang="en-IN" i="1">
                            <a:solidFill>
                              <a:srgbClr val="FF0000"/>
                            </a:solidFill>
                            <a:latin typeface="Cambria Math"/>
                          </a:rPr>
                          <m:t>𝑛</m:t>
                        </m:r>
                      </m:e>
                      <m:sub>
                        <m:r>
                          <a:rPr lang="en-IN" i="1">
                            <a:solidFill>
                              <a:srgbClr val="FF0000"/>
                            </a:solidFill>
                            <a:latin typeface="Cambria Math"/>
                          </a:rPr>
                          <m:t>𝑜</m:t>
                        </m:r>
                      </m:sub>
                    </m:sSub>
                    <m:sSub>
                      <m:sSubPr>
                        <m:ctrlPr>
                          <a:rPr lang="en-IN" i="1">
                            <a:solidFill>
                              <a:srgbClr val="FF0000"/>
                            </a:solidFill>
                            <a:latin typeface="Cambria Math" panose="02040503050406030204" pitchFamily="18" charset="0"/>
                          </a:rPr>
                        </m:ctrlPr>
                      </m:sSubPr>
                      <m:e>
                        <m:r>
                          <a:rPr lang="en-IN" i="1">
                            <a:solidFill>
                              <a:srgbClr val="FF0000"/>
                            </a:solidFill>
                            <a:latin typeface="Cambria Math"/>
                          </a:rPr>
                          <m:t>𝑐</m:t>
                        </m:r>
                      </m:e>
                      <m:sub>
                        <m:r>
                          <a:rPr lang="en-IN" i="1">
                            <a:solidFill>
                              <a:srgbClr val="FF0000"/>
                            </a:solidFill>
                            <a:latin typeface="Cambria Math"/>
                          </a:rPr>
                          <m:t>𝑒</m:t>
                        </m:r>
                      </m:sub>
                    </m:sSub>
                    <m:sSub>
                      <m:sSubPr>
                        <m:ctrlPr>
                          <a:rPr lang="en-IN" i="1">
                            <a:solidFill>
                              <a:srgbClr val="FF0000"/>
                            </a:solidFill>
                            <a:latin typeface="Cambria Math" panose="02040503050406030204" pitchFamily="18" charset="0"/>
                          </a:rPr>
                        </m:ctrlPr>
                      </m:sSubPr>
                      <m:e>
                        <m:r>
                          <a:rPr lang="en-IN" i="1">
                            <a:solidFill>
                              <a:srgbClr val="FF0000"/>
                            </a:solidFill>
                            <a:latin typeface="Cambria Math"/>
                          </a:rPr>
                          <m:t>𝑇</m:t>
                        </m:r>
                      </m:e>
                      <m:sub>
                        <m:r>
                          <a:rPr lang="en-IN" i="1">
                            <a:solidFill>
                              <a:srgbClr val="FF0000"/>
                            </a:solidFill>
                            <a:latin typeface="Cambria Math"/>
                          </a:rPr>
                          <m:t>𝑒𝑜</m:t>
                        </m:r>
                      </m:sub>
                    </m:sSub>
                    <m:nary>
                      <m:naryPr>
                        <m:chr m:val="∑"/>
                        <m:supHide m:val="on"/>
                        <m:ctrlPr>
                          <a:rPr lang="en-IN" i="1">
                            <a:solidFill>
                              <a:srgbClr val="FF0000"/>
                            </a:solidFill>
                            <a:latin typeface="Cambria Math" panose="02040503050406030204" pitchFamily="18" charset="0"/>
                          </a:rPr>
                        </m:ctrlPr>
                      </m:naryPr>
                      <m:sub>
                        <m:r>
                          <m:rPr>
                            <m:brk m:alnAt="7"/>
                          </m:rPr>
                          <a:rPr lang="en-IN" i="1">
                            <a:solidFill>
                              <a:srgbClr val="FF0000"/>
                            </a:solidFill>
                            <a:latin typeface="Cambria Math"/>
                          </a:rPr>
                          <m:t>𝑘</m:t>
                        </m:r>
                      </m:sub>
                      <m:sup/>
                      <m:e>
                        <m:d>
                          <m:dPr>
                            <m:ctrlPr>
                              <a:rPr lang="en-IN" i="1">
                                <a:solidFill>
                                  <a:srgbClr val="FF0000"/>
                                </a:solidFill>
                                <a:latin typeface="Cambria Math" panose="02040503050406030204" pitchFamily="18" charset="0"/>
                              </a:rPr>
                            </m:ctrlPr>
                          </m:dPr>
                          <m:e>
                            <m:sSub>
                              <m:sSubPr>
                                <m:ctrlPr>
                                  <a:rPr lang="en-IN" i="1">
                                    <a:solidFill>
                                      <a:srgbClr val="FF0000"/>
                                    </a:solidFill>
                                    <a:latin typeface="Cambria Math" panose="02040503050406030204" pitchFamily="18" charset="0"/>
                                  </a:rPr>
                                </m:ctrlPr>
                              </m:sSubPr>
                              <m:e>
                                <m:r>
                                  <a:rPr lang="en-IN" i="1">
                                    <a:solidFill>
                                      <a:srgbClr val="FF0000"/>
                                    </a:solidFill>
                                    <a:latin typeface="Cambria Math"/>
                                  </a:rPr>
                                  <m:t>𝜂</m:t>
                                </m:r>
                              </m:e>
                              <m:sub>
                                <m:r>
                                  <a:rPr lang="en-IN" i="1">
                                    <a:solidFill>
                                      <a:srgbClr val="FF0000"/>
                                    </a:solidFill>
                                    <a:latin typeface="Cambria Math"/>
                                  </a:rPr>
                                  <m:t>𝑒</m:t>
                                </m:r>
                              </m:sub>
                            </m:sSub>
                            <m:r>
                              <a:rPr lang="en-IN" i="1">
                                <a:solidFill>
                                  <a:srgbClr val="FF0000"/>
                                </a:solidFill>
                                <a:latin typeface="Cambria Math"/>
                              </a:rPr>
                              <m:t>−</m:t>
                            </m:r>
                            <m:f>
                              <m:fPr>
                                <m:ctrlPr>
                                  <a:rPr lang="en-IN" i="1">
                                    <a:solidFill>
                                      <a:srgbClr val="FF0000"/>
                                    </a:solidFill>
                                    <a:latin typeface="Cambria Math" panose="02040503050406030204" pitchFamily="18" charset="0"/>
                                  </a:rPr>
                                </m:ctrlPr>
                              </m:fPr>
                              <m:num>
                                <m:r>
                                  <a:rPr lang="en-IN" i="1">
                                    <a:solidFill>
                                      <a:srgbClr val="FF0000"/>
                                    </a:solidFill>
                                    <a:latin typeface="Cambria Math"/>
                                  </a:rPr>
                                  <m:t>2</m:t>
                                </m:r>
                              </m:num>
                              <m:den>
                                <m:r>
                                  <a:rPr lang="en-IN" i="1">
                                    <a:solidFill>
                                      <a:srgbClr val="FF0000"/>
                                    </a:solidFill>
                                    <a:latin typeface="Cambria Math"/>
                                  </a:rPr>
                                  <m:t>3</m:t>
                                </m:r>
                              </m:den>
                            </m:f>
                          </m:e>
                        </m:d>
                        <m:f>
                          <m:fPr>
                            <m:ctrlPr>
                              <a:rPr lang="en-IN" i="1">
                                <a:solidFill>
                                  <a:srgbClr val="FF0000"/>
                                </a:solidFill>
                                <a:latin typeface="Cambria Math" panose="02040503050406030204" pitchFamily="18" charset="0"/>
                              </a:rPr>
                            </m:ctrlPr>
                          </m:fPr>
                          <m:num>
                            <m:sSub>
                              <m:sSubPr>
                                <m:ctrlPr>
                                  <a:rPr lang="en-IN" i="1">
                                    <a:solidFill>
                                      <a:srgbClr val="FF0000"/>
                                    </a:solidFill>
                                    <a:latin typeface="Cambria Math" panose="02040503050406030204" pitchFamily="18" charset="0"/>
                                  </a:rPr>
                                </m:ctrlPr>
                              </m:sSubPr>
                              <m:e>
                                <m:r>
                                  <a:rPr lang="en-IN" i="1">
                                    <a:solidFill>
                                      <a:srgbClr val="FF0000"/>
                                    </a:solidFill>
                                    <a:latin typeface="Cambria Math"/>
                                  </a:rPr>
                                  <m:t>𝑐</m:t>
                                </m:r>
                              </m:e>
                              <m:sub>
                                <m:r>
                                  <a:rPr lang="en-IN" i="1">
                                    <a:solidFill>
                                      <a:srgbClr val="FF0000"/>
                                    </a:solidFill>
                                    <a:latin typeface="Cambria Math"/>
                                  </a:rPr>
                                  <m:t>𝑒</m:t>
                                </m:r>
                              </m:sub>
                            </m:sSub>
                            <m:sSub>
                              <m:sSubPr>
                                <m:ctrlPr>
                                  <a:rPr lang="en-IN" i="1">
                                    <a:solidFill>
                                      <a:srgbClr val="FF0000"/>
                                    </a:solidFill>
                                    <a:latin typeface="Cambria Math" panose="02040503050406030204" pitchFamily="18" charset="0"/>
                                  </a:rPr>
                                </m:ctrlPr>
                              </m:sSubPr>
                              <m:e>
                                <m:r>
                                  <a:rPr lang="en-IN" i="1">
                                    <a:solidFill>
                                      <a:srgbClr val="FF0000"/>
                                    </a:solidFill>
                                    <a:latin typeface="Cambria Math"/>
                                  </a:rPr>
                                  <m:t>𝛾</m:t>
                                </m:r>
                              </m:e>
                              <m:sub>
                                <m:r>
                                  <a:rPr lang="en-IN" i="1">
                                    <a:solidFill>
                                      <a:srgbClr val="FF0000"/>
                                    </a:solidFill>
                                    <a:latin typeface="Cambria Math"/>
                                  </a:rPr>
                                  <m:t>𝑘</m:t>
                                </m:r>
                              </m:sub>
                            </m:sSub>
                            <m:sSup>
                              <m:sSupPr>
                                <m:ctrlPr>
                                  <a:rPr lang="en-IN" i="1">
                                    <a:solidFill>
                                      <a:srgbClr val="FF0000"/>
                                    </a:solidFill>
                                    <a:latin typeface="Cambria Math" panose="02040503050406030204" pitchFamily="18" charset="0"/>
                                  </a:rPr>
                                </m:ctrlPr>
                              </m:sSupPr>
                              <m:e>
                                <m:d>
                                  <m:dPr>
                                    <m:ctrlPr>
                                      <a:rPr lang="en-IN" i="1">
                                        <a:solidFill>
                                          <a:srgbClr val="FF0000"/>
                                        </a:solidFill>
                                        <a:latin typeface="Cambria Math" panose="02040503050406030204" pitchFamily="18" charset="0"/>
                                      </a:rPr>
                                    </m:ctrlPr>
                                  </m:dPr>
                                  <m:e>
                                    <m:sSub>
                                      <m:sSubPr>
                                        <m:ctrlPr>
                                          <a:rPr lang="en-IN" i="1">
                                            <a:solidFill>
                                              <a:srgbClr val="FF0000"/>
                                            </a:solidFill>
                                            <a:latin typeface="Cambria Math" panose="02040503050406030204" pitchFamily="18" charset="0"/>
                                          </a:rPr>
                                        </m:ctrlPr>
                                      </m:sSubPr>
                                      <m:e>
                                        <m:r>
                                          <a:rPr lang="en-IN" i="1">
                                            <a:solidFill>
                                              <a:srgbClr val="FF0000"/>
                                            </a:solidFill>
                                            <a:latin typeface="Cambria Math"/>
                                          </a:rPr>
                                          <m:t>𝑘</m:t>
                                        </m:r>
                                      </m:e>
                                      <m:sub>
                                        <m:r>
                                          <a:rPr lang="en-IN" i="1">
                                            <a:solidFill>
                                              <a:srgbClr val="FF0000"/>
                                            </a:solidFill>
                                            <a:latin typeface="Cambria Math"/>
                                          </a:rPr>
                                          <m:t>𝑦</m:t>
                                        </m:r>
                                      </m:sub>
                                    </m:sSub>
                                    <m:sSub>
                                      <m:sSubPr>
                                        <m:ctrlPr>
                                          <a:rPr lang="en-IN" i="1">
                                            <a:solidFill>
                                              <a:srgbClr val="FF0000"/>
                                            </a:solidFill>
                                            <a:latin typeface="Cambria Math" panose="02040503050406030204" pitchFamily="18" charset="0"/>
                                          </a:rPr>
                                        </m:ctrlPr>
                                      </m:sSubPr>
                                      <m:e>
                                        <m:r>
                                          <a:rPr lang="en-IN" i="1">
                                            <a:solidFill>
                                              <a:srgbClr val="FF0000"/>
                                            </a:solidFill>
                                            <a:latin typeface="Cambria Math"/>
                                          </a:rPr>
                                          <m:t>𝜌</m:t>
                                        </m:r>
                                      </m:e>
                                      <m:sub>
                                        <m:r>
                                          <a:rPr lang="en-IN" i="1">
                                            <a:solidFill>
                                              <a:srgbClr val="FF0000"/>
                                            </a:solidFill>
                                            <a:latin typeface="Cambria Math"/>
                                          </a:rPr>
                                          <m:t>𝑒</m:t>
                                        </m:r>
                                      </m:sub>
                                    </m:sSub>
                                  </m:e>
                                </m:d>
                              </m:e>
                              <m:sup>
                                <m:r>
                                  <a:rPr lang="en-IN" i="1">
                                    <a:solidFill>
                                      <a:srgbClr val="FF0000"/>
                                    </a:solidFill>
                                    <a:latin typeface="Cambria Math"/>
                                  </a:rPr>
                                  <m:t>2</m:t>
                                </m:r>
                              </m:sup>
                            </m:sSup>
                          </m:num>
                          <m:den>
                            <m:sSub>
                              <m:sSubPr>
                                <m:ctrlPr>
                                  <a:rPr lang="en-IN" i="1">
                                    <a:solidFill>
                                      <a:srgbClr val="FF0000"/>
                                    </a:solidFill>
                                    <a:latin typeface="Cambria Math" panose="02040503050406030204" pitchFamily="18" charset="0"/>
                                  </a:rPr>
                                </m:ctrlPr>
                              </m:sSubPr>
                              <m:e>
                                <m:r>
                                  <a:rPr lang="en-IN" i="1">
                                    <a:solidFill>
                                      <a:srgbClr val="FF0000"/>
                                    </a:solidFill>
                                    <a:latin typeface="Cambria Math"/>
                                  </a:rPr>
                                  <m:t>𝐿</m:t>
                                </m:r>
                              </m:e>
                              <m:sub>
                                <m:r>
                                  <a:rPr lang="en-IN" i="1">
                                    <a:solidFill>
                                      <a:srgbClr val="FF0000"/>
                                    </a:solidFill>
                                    <a:latin typeface="Cambria Math"/>
                                  </a:rPr>
                                  <m:t>𝑛</m:t>
                                </m:r>
                              </m:sub>
                            </m:sSub>
                            <m:sSup>
                              <m:sSupPr>
                                <m:ctrlPr>
                                  <a:rPr lang="en-IN" i="1">
                                    <a:solidFill>
                                      <a:srgbClr val="FF0000"/>
                                    </a:solidFill>
                                    <a:latin typeface="Cambria Math" panose="02040503050406030204" pitchFamily="18" charset="0"/>
                                  </a:rPr>
                                </m:ctrlPr>
                              </m:sSupPr>
                              <m:e>
                                <m:d>
                                  <m:dPr>
                                    <m:begChr m:val="|"/>
                                    <m:endChr m:val="|"/>
                                    <m:ctrlPr>
                                      <a:rPr lang="en-IN" i="1">
                                        <a:solidFill>
                                          <a:srgbClr val="FF0000"/>
                                        </a:solidFill>
                                        <a:latin typeface="Cambria Math" panose="02040503050406030204" pitchFamily="18" charset="0"/>
                                      </a:rPr>
                                    </m:ctrlPr>
                                  </m:dPr>
                                  <m:e>
                                    <m:r>
                                      <a:rPr lang="en-IN" i="1">
                                        <a:solidFill>
                                          <a:srgbClr val="FF0000"/>
                                        </a:solidFill>
                                        <a:latin typeface="Cambria Math"/>
                                      </a:rPr>
                                      <m:t>𝜔</m:t>
                                    </m:r>
                                  </m:e>
                                </m:d>
                              </m:e>
                              <m:sup>
                                <m:r>
                                  <a:rPr lang="en-IN" i="1">
                                    <a:solidFill>
                                      <a:srgbClr val="FF0000"/>
                                    </a:solidFill>
                                    <a:latin typeface="Cambria Math"/>
                                  </a:rPr>
                                  <m:t>2</m:t>
                                </m:r>
                              </m:sup>
                            </m:sSup>
                          </m:den>
                        </m:f>
                      </m:e>
                    </m:nary>
                    <m:sSup>
                      <m:sSupPr>
                        <m:ctrlPr>
                          <a:rPr lang="en-IN" b="0" i="1" smtClean="0">
                            <a:solidFill>
                              <a:srgbClr val="FF0000"/>
                            </a:solidFill>
                            <a:latin typeface="Cambria Math" panose="02040503050406030204" pitchFamily="18" charset="0"/>
                          </a:rPr>
                        </m:ctrlPr>
                      </m:sSupPr>
                      <m:e>
                        <m:d>
                          <m:dPr>
                            <m:begChr m:val="|"/>
                            <m:endChr m:val="|"/>
                            <m:ctrlPr>
                              <a:rPr lang="en-IN" b="0" i="1" smtClean="0">
                                <a:solidFill>
                                  <a:srgbClr val="FF0000"/>
                                </a:solidFill>
                                <a:latin typeface="Cambria Math" panose="02040503050406030204" pitchFamily="18" charset="0"/>
                              </a:rPr>
                            </m:ctrlPr>
                          </m:dPr>
                          <m:e>
                            <m:f>
                              <m:fPr>
                                <m:ctrlPr>
                                  <a:rPr lang="en-IN" b="0" i="1" smtClean="0">
                                    <a:solidFill>
                                      <a:srgbClr val="FF0000"/>
                                    </a:solidFill>
                                    <a:latin typeface="Cambria Math" panose="02040503050406030204" pitchFamily="18" charset="0"/>
                                  </a:rPr>
                                </m:ctrlPr>
                              </m:fPr>
                              <m:num>
                                <m:r>
                                  <a:rPr lang="en-IN" b="0" i="1" smtClean="0">
                                    <a:solidFill>
                                      <a:srgbClr val="FF0000"/>
                                    </a:solidFill>
                                    <a:latin typeface="Cambria Math"/>
                                  </a:rPr>
                                  <m:t>𝑒</m:t>
                                </m:r>
                                <m:r>
                                  <a:rPr lang="en-IN" b="0" i="1" smtClean="0">
                                    <a:solidFill>
                                      <a:srgbClr val="FF0000"/>
                                    </a:solidFill>
                                    <a:latin typeface="Cambria Math"/>
                                  </a:rPr>
                                  <m:t>𝛿</m:t>
                                </m:r>
                                <m:sSub>
                                  <m:sSubPr>
                                    <m:ctrlPr>
                                      <a:rPr lang="en-IN" b="0" i="1" smtClean="0">
                                        <a:solidFill>
                                          <a:srgbClr val="FF0000"/>
                                        </a:solidFill>
                                        <a:latin typeface="Cambria Math" panose="02040503050406030204" pitchFamily="18" charset="0"/>
                                      </a:rPr>
                                    </m:ctrlPr>
                                  </m:sSubPr>
                                  <m:e>
                                    <m:r>
                                      <a:rPr lang="en-IN" b="0" i="1" smtClean="0">
                                        <a:solidFill>
                                          <a:srgbClr val="FF0000"/>
                                        </a:solidFill>
                                        <a:latin typeface="Cambria Math"/>
                                      </a:rPr>
                                      <m:t>𝜙</m:t>
                                    </m:r>
                                  </m:e>
                                  <m:sub>
                                    <m:r>
                                      <a:rPr lang="en-IN" b="0" i="1" smtClean="0">
                                        <a:solidFill>
                                          <a:srgbClr val="FF0000"/>
                                        </a:solidFill>
                                        <a:latin typeface="Cambria Math"/>
                                      </a:rPr>
                                      <m:t>𝑘</m:t>
                                    </m:r>
                                  </m:sub>
                                </m:sSub>
                              </m:num>
                              <m:den>
                                <m:sSub>
                                  <m:sSubPr>
                                    <m:ctrlPr>
                                      <a:rPr lang="en-IN" b="0" i="1" smtClean="0">
                                        <a:solidFill>
                                          <a:srgbClr val="FF0000"/>
                                        </a:solidFill>
                                        <a:latin typeface="Cambria Math" panose="02040503050406030204" pitchFamily="18" charset="0"/>
                                      </a:rPr>
                                    </m:ctrlPr>
                                  </m:sSubPr>
                                  <m:e>
                                    <m:r>
                                      <a:rPr lang="en-IN" b="0" i="1" smtClean="0">
                                        <a:solidFill>
                                          <a:srgbClr val="FF0000"/>
                                        </a:solidFill>
                                        <a:latin typeface="Cambria Math"/>
                                      </a:rPr>
                                      <m:t>𝑇</m:t>
                                    </m:r>
                                  </m:e>
                                  <m:sub>
                                    <m:r>
                                      <a:rPr lang="en-IN" b="0" i="1" smtClean="0">
                                        <a:solidFill>
                                          <a:srgbClr val="FF0000"/>
                                        </a:solidFill>
                                        <a:latin typeface="Cambria Math"/>
                                      </a:rPr>
                                      <m:t>𝑒𝑜</m:t>
                                    </m:r>
                                  </m:sub>
                                </m:sSub>
                              </m:den>
                            </m:f>
                          </m:e>
                        </m:d>
                      </m:e>
                      <m:sup>
                        <m:r>
                          <a:rPr lang="en-IN" b="0" i="1" smtClean="0">
                            <a:solidFill>
                              <a:srgbClr val="FF0000"/>
                            </a:solidFill>
                            <a:latin typeface="Cambria Math"/>
                          </a:rPr>
                          <m:t>2</m:t>
                        </m:r>
                      </m:sup>
                    </m:sSup>
                    <m:r>
                      <a:rPr lang="en-IN" b="0" i="1" smtClean="0">
                        <a:solidFill>
                          <a:srgbClr val="FF0000"/>
                        </a:solidFill>
                        <a:latin typeface="Cambria Math"/>
                      </a:rPr>
                      <m:t>+</m:t>
                    </m:r>
                    <m:sSub>
                      <m:sSubPr>
                        <m:ctrlPr>
                          <a:rPr lang="en-IN" b="0" i="1" smtClean="0">
                            <a:solidFill>
                              <a:srgbClr val="FF0000"/>
                            </a:solidFill>
                            <a:latin typeface="Cambria Math" panose="02040503050406030204" pitchFamily="18" charset="0"/>
                          </a:rPr>
                        </m:ctrlPr>
                      </m:sSubPr>
                      <m:e>
                        <m:r>
                          <a:rPr lang="en-IN" b="0" i="1" smtClean="0">
                            <a:solidFill>
                              <a:srgbClr val="FF0000"/>
                            </a:solidFill>
                            <a:latin typeface="Cambria Math"/>
                          </a:rPr>
                          <m:t>𝑇</m:t>
                        </m:r>
                      </m:e>
                      <m:sub>
                        <m:r>
                          <a:rPr lang="en-IN" b="0" i="1" smtClean="0">
                            <a:solidFill>
                              <a:srgbClr val="FF0000"/>
                            </a:solidFill>
                            <a:latin typeface="Cambria Math"/>
                          </a:rPr>
                          <m:t>𝑒𝑜</m:t>
                        </m:r>
                      </m:sub>
                    </m:sSub>
                    <m:sSub>
                      <m:sSubPr>
                        <m:ctrlPr>
                          <a:rPr lang="en-IN" b="0" i="1" smtClean="0">
                            <a:solidFill>
                              <a:srgbClr val="FF0000"/>
                            </a:solidFill>
                            <a:latin typeface="Cambria Math" panose="02040503050406030204" pitchFamily="18" charset="0"/>
                          </a:rPr>
                        </m:ctrlPr>
                      </m:sSubPr>
                      <m:e>
                        <m:r>
                          <m:rPr>
                            <m:sty m:val="p"/>
                          </m:rPr>
                          <a:rPr lang="en-IN" b="0" i="0" smtClean="0">
                            <a:solidFill>
                              <a:srgbClr val="FF0000"/>
                            </a:solidFill>
                            <a:latin typeface="Cambria Math"/>
                          </a:rPr>
                          <m:t>Γ</m:t>
                        </m:r>
                      </m:e>
                      <m:sub>
                        <m:r>
                          <a:rPr lang="en-IN" b="0" i="1" smtClean="0">
                            <a:solidFill>
                              <a:srgbClr val="FF0000"/>
                            </a:solidFill>
                            <a:latin typeface="Cambria Math"/>
                          </a:rPr>
                          <m:t>𝑒</m:t>
                        </m:r>
                      </m:sub>
                    </m:sSub>
                  </m:oMath>
                </a14:m>
                <a:r>
                  <a:rPr lang="en-IN" dirty="0"/>
                  <a:t> </a:t>
                </a:r>
              </a:p>
            </p:txBody>
          </p:sp>
        </mc:Choice>
        <mc:Fallback>
          <p:sp>
            <p:nvSpPr>
              <p:cNvPr id="8" name="TextBox 7"/>
              <p:cNvSpPr txBox="1">
                <a:spLocks noRot="1" noChangeAspect="1" noMove="1" noResize="1" noEditPoints="1" noAdjustHandles="1" noChangeArrowheads="1" noChangeShapeType="1" noTextEdit="1"/>
              </p:cNvSpPr>
              <p:nvPr/>
            </p:nvSpPr>
            <p:spPr>
              <a:xfrm>
                <a:off x="443879" y="6073733"/>
                <a:ext cx="7861921" cy="708067"/>
              </a:xfrm>
              <a:prstGeom prst="roundRect">
                <a:avLst/>
              </a:prstGeom>
              <a:blipFill>
                <a:blip r:embed="rId4"/>
                <a:stretch>
                  <a:fillRect/>
                </a:stretch>
              </a:blipFill>
              <a:ln>
                <a:noFill/>
              </a:ln>
            </p:spPr>
            <p:txBody>
              <a:bodyPr/>
              <a:lstStyle/>
              <a:p>
                <a:r>
                  <a:rPr lang="en-IN">
                    <a:noFill/>
                  </a:rPr>
                  <a:t> </a:t>
                </a:r>
              </a:p>
            </p:txBody>
          </p:sp>
        </mc:Fallback>
      </mc:AlternateContent>
      <p:sp>
        <p:nvSpPr>
          <p:cNvPr id="9" name="Rectangle 2">
            <a:extLst>
              <a:ext uri="{FF2B5EF4-FFF2-40B4-BE49-F238E27FC236}">
                <a16:creationId xmlns:a16="http://schemas.microsoft.com/office/drawing/2014/main" id="{05B207C6-C2BD-408E-A1A9-9B37245C51BB}"/>
              </a:ext>
            </a:extLst>
          </p:cNvPr>
          <p:cNvSpPr>
            <a:spLocks noChangeArrowheads="1"/>
          </p:cNvSpPr>
          <p:nvPr/>
        </p:nvSpPr>
        <p:spPr bwMode="auto">
          <a:xfrm>
            <a:off x="0" y="0"/>
            <a:ext cx="9144000" cy="733425"/>
          </a:xfrm>
          <a:prstGeom prst="rect">
            <a:avLst/>
          </a:prstGeom>
          <a:gradFill rotWithShape="1">
            <a:gsLst>
              <a:gs pos="0">
                <a:srgbClr val="99CCFF"/>
              </a:gs>
              <a:gs pos="50000">
                <a:schemeClr val="bg1"/>
              </a:gs>
              <a:gs pos="100000">
                <a:srgbClr val="99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571500" lvl="1" indent="-571500" algn="ctr">
              <a:buFont typeface="+mj-lt"/>
              <a:buAutoNum type="romanUcPeriod" startAt="3"/>
            </a:pPr>
            <a:r>
              <a:rPr lang="en-IN" sz="3200" b="1" dirty="0">
                <a:latin typeface="Times New Roman" panose="02020603050405020304" pitchFamily="18" charset="0"/>
                <a:cs typeface="Times New Roman" panose="02020603050405020304" pitchFamily="18" charset="0"/>
              </a:rPr>
              <a:t>Study of heat flux</a:t>
            </a:r>
          </a:p>
        </p:txBody>
      </p:sp>
      <p:sp>
        <p:nvSpPr>
          <p:cNvPr id="12" name="Slide Number Placeholder 11">
            <a:extLst>
              <a:ext uri="{FF2B5EF4-FFF2-40B4-BE49-F238E27FC236}">
                <a16:creationId xmlns:a16="http://schemas.microsoft.com/office/drawing/2014/main" id="{069CB307-644F-4C15-9275-A97BF4274584}"/>
              </a:ext>
            </a:extLst>
          </p:cNvPr>
          <p:cNvSpPr>
            <a:spLocks noGrp="1"/>
          </p:cNvSpPr>
          <p:nvPr>
            <p:ph type="sldNum" sz="quarter" idx="12"/>
          </p:nvPr>
        </p:nvSpPr>
        <p:spPr/>
        <p:txBody>
          <a:bodyPr/>
          <a:lstStyle/>
          <a:p>
            <a:fld id="{B6F15528-21DE-4FAA-801E-634DDDAF4B2B}" type="slidenum">
              <a:rPr lang="en-US" smtClean="0"/>
              <a:pPr/>
              <a:t>48</a:t>
            </a:fld>
            <a:endParaRPr lang="en-US"/>
          </a:p>
        </p:txBody>
      </p:sp>
      <p:pic>
        <p:nvPicPr>
          <p:cNvPr id="13" name="Picture 12">
            <a:extLst>
              <a:ext uri="{FF2B5EF4-FFF2-40B4-BE49-F238E27FC236}">
                <a16:creationId xmlns:a16="http://schemas.microsoft.com/office/drawing/2014/main" id="{1106F1B4-5211-4003-96F3-6354827956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838200" cy="752285"/>
          </a:xfrm>
          <a:prstGeom prst="rect">
            <a:avLst/>
          </a:prstGeom>
        </p:spPr>
      </p:pic>
      <p:sp>
        <p:nvSpPr>
          <p:cNvPr id="10" name="TextBox 9">
            <a:extLst>
              <a:ext uri="{FF2B5EF4-FFF2-40B4-BE49-F238E27FC236}">
                <a16:creationId xmlns:a16="http://schemas.microsoft.com/office/drawing/2014/main" id="{9A0C8666-43DA-42A7-B2E1-BEAEB3E69318}"/>
              </a:ext>
            </a:extLst>
          </p:cNvPr>
          <p:cNvSpPr txBox="1"/>
          <p:nvPr/>
        </p:nvSpPr>
        <p:spPr>
          <a:xfrm>
            <a:off x="318053" y="939225"/>
            <a:ext cx="8534400" cy="584775"/>
          </a:xfrm>
          <a:prstGeom prst="rect">
            <a:avLst/>
          </a:prstGeom>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marL="457200" indent="-457200">
              <a:buFont typeface="Wingdings" panose="05000000000000000000" pitchFamily="2" charset="2"/>
              <a:buChar char="q"/>
            </a:pPr>
            <a:r>
              <a:rPr lang="en-IN" sz="3200" dirty="0">
                <a:solidFill>
                  <a:srgbClr val="FF0000"/>
                </a:solidFill>
                <a:latin typeface="Times New Roman" panose="02020603050405020304" pitchFamily="18" charset="0"/>
                <a:cs typeface="Times New Roman" panose="02020603050405020304" pitchFamily="18" charset="0"/>
              </a:rPr>
              <a:t>Conductive heat flux and its comparison</a:t>
            </a:r>
          </a:p>
        </p:txBody>
      </p:sp>
    </p:spTree>
    <p:extLst>
      <p:ext uri="{BB962C8B-B14F-4D97-AF65-F5344CB8AC3E}">
        <p14:creationId xmlns:p14="http://schemas.microsoft.com/office/powerpoint/2010/main" val="7347345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CC3C80A-28D2-4695-8437-875D42C138AD}"/>
              </a:ext>
            </a:extLst>
          </p:cNvPr>
          <p:cNvSpPr>
            <a:spLocks noGrp="1"/>
          </p:cNvSpPr>
          <p:nvPr>
            <p:ph type="sldNum" sz="quarter" idx="12"/>
          </p:nvPr>
        </p:nvSpPr>
        <p:spPr/>
        <p:txBody>
          <a:bodyPr/>
          <a:lstStyle/>
          <a:p>
            <a:fld id="{B6F15528-21DE-4FAA-801E-634DDDAF4B2B}" type="slidenum">
              <a:rPr lang="en-US" smtClean="0"/>
              <a:pPr/>
              <a:t>49</a:t>
            </a:fld>
            <a:endParaRPr lang="en-US"/>
          </a:p>
        </p:txBody>
      </p:sp>
      <p:pic>
        <p:nvPicPr>
          <p:cNvPr id="3" name="Picture 2">
            <a:extLst>
              <a:ext uri="{FF2B5EF4-FFF2-40B4-BE49-F238E27FC236}">
                <a16:creationId xmlns:a16="http://schemas.microsoft.com/office/drawing/2014/main" id="{00B70B43-781A-4CB6-B3F0-3EC6C39DCD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2057400"/>
            <a:ext cx="3933489" cy="3195666"/>
          </a:xfrm>
          <a:prstGeom prst="rect">
            <a:avLst/>
          </a:prstGeom>
        </p:spPr>
      </p:pic>
      <p:pic>
        <p:nvPicPr>
          <p:cNvPr id="9" name="Picture 8">
            <a:extLst>
              <a:ext uri="{FF2B5EF4-FFF2-40B4-BE49-F238E27FC236}">
                <a16:creationId xmlns:a16="http://schemas.microsoft.com/office/drawing/2014/main" id="{0FB4CC38-50AF-4D11-8A64-4771B1F249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981200"/>
            <a:ext cx="4572000" cy="3431067"/>
          </a:xfrm>
          <a:prstGeom prst="rect">
            <a:avLst/>
          </a:prstGeom>
        </p:spPr>
      </p:pic>
      <p:sp>
        <p:nvSpPr>
          <p:cNvPr id="10" name="TextBox 9">
            <a:extLst>
              <a:ext uri="{FF2B5EF4-FFF2-40B4-BE49-F238E27FC236}">
                <a16:creationId xmlns:a16="http://schemas.microsoft.com/office/drawing/2014/main" id="{9302B0F0-3FE4-45ED-BDA5-528F80D34B8C}"/>
              </a:ext>
            </a:extLst>
          </p:cNvPr>
          <p:cNvSpPr txBox="1"/>
          <p:nvPr/>
        </p:nvSpPr>
        <p:spPr>
          <a:xfrm>
            <a:off x="228599" y="953869"/>
            <a:ext cx="4191001" cy="646331"/>
          </a:xfrm>
          <a:prstGeom prst="rect">
            <a:avLst/>
          </a:prstGeom>
          <a:noFill/>
        </p:spPr>
        <p:txBody>
          <a:bodyPr wrap="square" rtlCol="0">
            <a:spAutoFit/>
          </a:bodyPr>
          <a:lstStyle/>
          <a:p>
            <a:pPr algn="just"/>
            <a:r>
              <a:rPr lang="en-US" dirty="0">
                <a:solidFill>
                  <a:srgbClr val="FF0000"/>
                </a:solidFill>
              </a:rPr>
              <a:t>(a) Radial variation of total heat fluxes and (b) Comparison of convective </a:t>
            </a:r>
            <a:r>
              <a:rPr lang="en-IN" dirty="0">
                <a:solidFill>
                  <a:srgbClr val="FF0000"/>
                </a:solidFill>
              </a:rPr>
              <a:t>heat fluxes.</a:t>
            </a:r>
          </a:p>
        </p:txBody>
      </p:sp>
      <p:sp>
        <p:nvSpPr>
          <p:cNvPr id="11" name="TextBox 10">
            <a:extLst>
              <a:ext uri="{FF2B5EF4-FFF2-40B4-BE49-F238E27FC236}">
                <a16:creationId xmlns:a16="http://schemas.microsoft.com/office/drawing/2014/main" id="{E3118A7D-0F17-4AC1-A3CC-A11FCAD5EF1B}"/>
              </a:ext>
            </a:extLst>
          </p:cNvPr>
          <p:cNvSpPr txBox="1"/>
          <p:nvPr/>
        </p:nvSpPr>
        <p:spPr>
          <a:xfrm>
            <a:off x="4572000" y="838200"/>
            <a:ext cx="4571999" cy="923330"/>
          </a:xfrm>
          <a:prstGeom prst="rect">
            <a:avLst/>
          </a:prstGeom>
          <a:noFill/>
        </p:spPr>
        <p:txBody>
          <a:bodyPr wrap="square" rtlCol="0">
            <a:spAutoFit/>
          </a:bodyPr>
          <a:lstStyle/>
          <a:p>
            <a:pPr algn="just"/>
            <a:r>
              <a:rPr lang="en-US" dirty="0">
                <a:solidFill>
                  <a:srgbClr val="FF0000"/>
                </a:solidFill>
              </a:rPr>
              <a:t>Electron thermal conductivity due to temperature fluctuations present in </a:t>
            </a:r>
            <a:r>
              <a:rPr lang="en-IN" dirty="0">
                <a:solidFill>
                  <a:srgbClr val="FF0000"/>
                </a:solidFill>
              </a:rPr>
              <a:t>the system.</a:t>
            </a:r>
          </a:p>
        </p:txBody>
      </p:sp>
      <p:sp>
        <p:nvSpPr>
          <p:cNvPr id="12" name="TextBox 11">
            <a:extLst>
              <a:ext uri="{FF2B5EF4-FFF2-40B4-BE49-F238E27FC236}">
                <a16:creationId xmlns:a16="http://schemas.microsoft.com/office/drawing/2014/main" id="{5D5AA27C-08BF-412A-BCF9-45766FF25B65}"/>
              </a:ext>
            </a:extLst>
          </p:cNvPr>
          <p:cNvSpPr txBox="1"/>
          <p:nvPr/>
        </p:nvSpPr>
        <p:spPr>
          <a:xfrm>
            <a:off x="609600" y="5525869"/>
            <a:ext cx="7924800" cy="646331"/>
          </a:xfrm>
          <a:prstGeom prst="rect">
            <a:avLst/>
          </a:prstGeom>
          <a:noFill/>
        </p:spPr>
        <p:txBody>
          <a:bodyPr wrap="square" rtlCol="0">
            <a:spAutoFit/>
          </a:bodyPr>
          <a:lstStyle/>
          <a:p>
            <a:pPr marL="285750" indent="-285750" algn="just">
              <a:buFont typeface="Wingdings" panose="05000000000000000000" pitchFamily="2" charset="2"/>
              <a:buChar char="v"/>
            </a:pPr>
            <a:r>
              <a:rPr lang="en-IN" b="1" dirty="0">
                <a:solidFill>
                  <a:srgbClr val="0000FF"/>
                </a:solidFill>
                <a:latin typeface="Times New Roman" panose="02020603050405020304" pitchFamily="18" charset="0"/>
                <a:cs typeface="Times New Roman" panose="02020603050405020304" pitchFamily="18" charset="0"/>
              </a:rPr>
              <a:t>Observation </a:t>
            </a:r>
            <a:r>
              <a:rPr lang="en-US" b="1" dirty="0">
                <a:solidFill>
                  <a:srgbClr val="0000FF"/>
                </a:solidFill>
                <a:latin typeface="Times New Roman" panose="02020603050405020304" pitchFamily="18" charset="0"/>
                <a:cs typeface="Times New Roman" panose="02020603050405020304" pitchFamily="18" charset="0"/>
              </a:rPr>
              <a:t>shows that thermal conductivity exhibits a quadratic dependency for the normalized fluctuations for levels between 5% and 20%. </a:t>
            </a:r>
            <a:endParaRPr lang="en-IN" b="1" dirty="0">
              <a:solidFill>
                <a:srgbClr val="0000FF"/>
              </a:solidFill>
              <a:latin typeface="Times New Roman" panose="02020603050405020304" pitchFamily="18" charset="0"/>
              <a:cs typeface="Times New Roman" panose="02020603050405020304" pitchFamily="18" charset="0"/>
            </a:endParaRPr>
          </a:p>
        </p:txBody>
      </p:sp>
      <p:sp>
        <p:nvSpPr>
          <p:cNvPr id="13" name="Rectangle 2">
            <a:extLst>
              <a:ext uri="{FF2B5EF4-FFF2-40B4-BE49-F238E27FC236}">
                <a16:creationId xmlns:a16="http://schemas.microsoft.com/office/drawing/2014/main" id="{294FE62F-2C48-478D-9C6E-08B22549F7A1}"/>
              </a:ext>
            </a:extLst>
          </p:cNvPr>
          <p:cNvSpPr>
            <a:spLocks noChangeArrowheads="1"/>
          </p:cNvSpPr>
          <p:nvPr/>
        </p:nvSpPr>
        <p:spPr bwMode="auto">
          <a:xfrm>
            <a:off x="0" y="0"/>
            <a:ext cx="9144000" cy="733425"/>
          </a:xfrm>
          <a:prstGeom prst="rect">
            <a:avLst/>
          </a:prstGeom>
          <a:gradFill rotWithShape="1">
            <a:gsLst>
              <a:gs pos="0">
                <a:srgbClr val="99CCFF"/>
              </a:gs>
              <a:gs pos="50000">
                <a:schemeClr val="bg1"/>
              </a:gs>
              <a:gs pos="100000">
                <a:srgbClr val="99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571500" lvl="1" indent="-571500" algn="ctr">
              <a:buFont typeface="+mj-lt"/>
              <a:buAutoNum type="romanUcPeriod" startAt="3"/>
            </a:pPr>
            <a:r>
              <a:rPr lang="en-IN" sz="3200" b="1" dirty="0">
                <a:latin typeface="Times New Roman" panose="02020603050405020304" pitchFamily="18" charset="0"/>
                <a:cs typeface="Times New Roman" panose="02020603050405020304" pitchFamily="18" charset="0"/>
              </a:rPr>
              <a:t>Study of heat flux</a:t>
            </a:r>
          </a:p>
        </p:txBody>
      </p:sp>
      <p:pic>
        <p:nvPicPr>
          <p:cNvPr id="14" name="Picture 13">
            <a:extLst>
              <a:ext uri="{FF2B5EF4-FFF2-40B4-BE49-F238E27FC236}">
                <a16:creationId xmlns:a16="http://schemas.microsoft.com/office/drawing/2014/main" id="{BB4580DB-4CB2-4692-8F0D-1582A2E7C1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838200" cy="752285"/>
          </a:xfrm>
          <a:prstGeom prst="rect">
            <a:avLst/>
          </a:prstGeom>
        </p:spPr>
      </p:pic>
    </p:spTree>
    <p:extLst>
      <p:ext uri="{BB962C8B-B14F-4D97-AF65-F5344CB8AC3E}">
        <p14:creationId xmlns:p14="http://schemas.microsoft.com/office/powerpoint/2010/main" val="41624958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1847159"/>
            <a:ext cx="4272927" cy="3493117"/>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6366" r="42990" b="-2149"/>
          <a:stretch/>
        </p:blipFill>
        <p:spPr>
          <a:xfrm>
            <a:off x="4572000" y="1770959"/>
            <a:ext cx="4440943" cy="4172641"/>
          </a:xfrm>
          <a:prstGeom prst="rect">
            <a:avLst/>
          </a:prstGeom>
        </p:spPr>
      </p:pic>
      <p:sp>
        <p:nvSpPr>
          <p:cNvPr id="11" name="Rectangle 2"/>
          <p:cNvSpPr>
            <a:spLocks noChangeArrowheads="1"/>
          </p:cNvSpPr>
          <p:nvPr/>
        </p:nvSpPr>
        <p:spPr bwMode="auto">
          <a:xfrm>
            <a:off x="0" y="0"/>
            <a:ext cx="9144000" cy="733425"/>
          </a:xfrm>
          <a:prstGeom prst="rect">
            <a:avLst/>
          </a:prstGeom>
          <a:gradFill rotWithShape="1">
            <a:gsLst>
              <a:gs pos="0">
                <a:srgbClr val="99CCFF"/>
              </a:gs>
              <a:gs pos="50000">
                <a:schemeClr val="bg1"/>
              </a:gs>
              <a:gs pos="100000">
                <a:srgbClr val="99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200" b="1" dirty="0">
                <a:latin typeface="Times New Roman" panose="02020603050405020304" pitchFamily="18" charset="0"/>
                <a:cs typeface="Times New Roman" panose="02020603050405020304" pitchFamily="18" charset="0"/>
              </a:rPr>
              <a:t>Introduction</a:t>
            </a:r>
            <a:endParaRPr lang="en-IN" sz="3200" b="1"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A640C9A-96ED-417A-9EC3-FE20F4C8D2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838200" cy="752285"/>
          </a:xfrm>
          <a:prstGeom prst="rect">
            <a:avLst/>
          </a:prstGeom>
        </p:spPr>
      </p:pic>
      <p:sp>
        <p:nvSpPr>
          <p:cNvPr id="15" name="Slide Number Placeholder 14">
            <a:extLst>
              <a:ext uri="{FF2B5EF4-FFF2-40B4-BE49-F238E27FC236}">
                <a16:creationId xmlns:a16="http://schemas.microsoft.com/office/drawing/2014/main" id="{163F1CC2-1512-44E3-B306-A1EEA283FE43}"/>
              </a:ext>
            </a:extLst>
          </p:cNvPr>
          <p:cNvSpPr>
            <a:spLocks noGrp="1"/>
          </p:cNvSpPr>
          <p:nvPr>
            <p:ph type="sldNum" sz="quarter" idx="12"/>
          </p:nvPr>
        </p:nvSpPr>
        <p:spPr/>
        <p:txBody>
          <a:bodyPr/>
          <a:lstStyle/>
          <a:p>
            <a:fld id="{B6F15528-21DE-4FAA-801E-634DDDAF4B2B}" type="slidenum">
              <a:rPr lang="en-US" smtClean="0"/>
              <a:pPr/>
              <a:t>5</a:t>
            </a:fld>
            <a:endParaRPr lang="en-US"/>
          </a:p>
        </p:txBody>
      </p:sp>
      <p:sp>
        <p:nvSpPr>
          <p:cNvPr id="17" name="TextBox 16">
            <a:extLst>
              <a:ext uri="{FF2B5EF4-FFF2-40B4-BE49-F238E27FC236}">
                <a16:creationId xmlns:a16="http://schemas.microsoft.com/office/drawing/2014/main" id="{4C614548-3165-4276-A853-D22E66D1A1FB}"/>
              </a:ext>
            </a:extLst>
          </p:cNvPr>
          <p:cNvSpPr txBox="1"/>
          <p:nvPr/>
        </p:nvSpPr>
        <p:spPr>
          <a:xfrm>
            <a:off x="1" y="6059269"/>
            <a:ext cx="9012942" cy="646331"/>
          </a:xfrm>
          <a:prstGeom prst="rect">
            <a:avLst/>
          </a:prstGeom>
          <a:solidFill>
            <a:srgbClr val="FFC000"/>
          </a:solidFill>
        </p:spPr>
        <p:txBody>
          <a:bodyPr wrap="square" rtlCol="0">
            <a:spAutoFit/>
          </a:bodyPr>
          <a:lstStyle/>
          <a:p>
            <a:pPr marL="285750" indent="-285750">
              <a:buFont typeface="Wingdings" panose="05000000000000000000" pitchFamily="2" charset="2"/>
              <a:buChar char="v"/>
            </a:pPr>
            <a:r>
              <a:rPr lang="en-IN" b="1" dirty="0">
                <a:latin typeface="Times New Roman" panose="02020603050405020304" pitchFamily="18" charset="0"/>
                <a:cs typeface="Times New Roman" panose="02020603050405020304" pitchFamily="18" charset="0"/>
              </a:rPr>
              <a:t>Tore Supra,  (</a:t>
            </a:r>
            <a:r>
              <a:rPr lang="en-IN" dirty="0">
                <a:latin typeface="Times New Roman" panose="02020603050405020304" pitchFamily="18" charset="0"/>
                <a:cs typeface="Times New Roman" panose="02020603050405020304" pitchFamily="18" charset="0"/>
              </a:rPr>
              <a:t>Horton </a:t>
            </a:r>
            <a:r>
              <a:rPr lang="en-IN" i="1" dirty="0">
                <a:latin typeface="Times New Roman" panose="02020603050405020304" pitchFamily="18" charset="0"/>
                <a:cs typeface="Times New Roman" panose="02020603050405020304" pitchFamily="18" charset="0"/>
              </a:rPr>
              <a:t>et al. </a:t>
            </a:r>
            <a:r>
              <a:rPr lang="en-IN" dirty="0">
                <a:latin typeface="Times New Roman" panose="02020603050405020304" pitchFamily="18" charset="0"/>
                <a:cs typeface="Times New Roman" panose="02020603050405020304" pitchFamily="18" charset="0"/>
              </a:rPr>
              <a:t>Phys. Plasmas, Vol. </a:t>
            </a:r>
            <a:r>
              <a:rPr lang="en-IN" b="1" dirty="0">
                <a:latin typeface="Times New Roman" panose="02020603050405020304" pitchFamily="18" charset="0"/>
                <a:cs typeface="Times New Roman" panose="02020603050405020304" pitchFamily="18" charset="0"/>
              </a:rPr>
              <a:t>11</a:t>
            </a:r>
            <a:r>
              <a:rPr lang="en-IN" dirty="0">
                <a:latin typeface="Times New Roman" panose="02020603050405020304" pitchFamily="18" charset="0"/>
                <a:cs typeface="Times New Roman" panose="02020603050405020304" pitchFamily="18" charset="0"/>
              </a:rPr>
              <a:t>, No. 5, (2004)</a:t>
            </a:r>
            <a:r>
              <a:rPr lang="en-IN" b="1" dirty="0">
                <a:latin typeface="Times New Roman" panose="02020603050405020304" pitchFamily="18" charset="0"/>
                <a:cs typeface="Times New Roman" panose="02020603050405020304" pitchFamily="18" charset="0"/>
              </a:rPr>
              <a:t>) </a:t>
            </a:r>
          </a:p>
          <a:p>
            <a:pPr marL="285750" indent="-285750">
              <a:buFont typeface="Wingdings" panose="05000000000000000000" pitchFamily="2" charset="2"/>
              <a:buChar char="v"/>
            </a:pPr>
            <a:r>
              <a:rPr lang="en-IN" b="1" dirty="0">
                <a:latin typeface="Times New Roman" panose="02020603050405020304" pitchFamily="18" charset="0"/>
                <a:cs typeface="Times New Roman" panose="02020603050405020304" pitchFamily="18" charset="0"/>
              </a:rPr>
              <a:t>NSTX , ( </a:t>
            </a:r>
            <a:r>
              <a:rPr lang="en-IN" dirty="0" err="1">
                <a:latin typeface="Times New Roman" panose="02020603050405020304" pitchFamily="18" charset="0"/>
                <a:cs typeface="Times New Roman" panose="02020603050405020304" pitchFamily="18" charset="0"/>
              </a:rPr>
              <a:t>Mazzucato</a:t>
            </a:r>
            <a:r>
              <a:rPr lang="en-IN" dirty="0">
                <a:latin typeface="Times New Roman" panose="02020603050405020304" pitchFamily="18" charset="0"/>
                <a:cs typeface="Times New Roman" panose="02020603050405020304" pitchFamily="18" charset="0"/>
              </a:rPr>
              <a:t> </a:t>
            </a:r>
            <a:r>
              <a:rPr lang="en-IN" i="1" dirty="0">
                <a:latin typeface="Times New Roman" panose="02020603050405020304" pitchFamily="18" charset="0"/>
                <a:cs typeface="Times New Roman" panose="02020603050405020304" pitchFamily="18" charset="0"/>
              </a:rPr>
              <a:t>et al</a:t>
            </a:r>
            <a:r>
              <a:rPr lang="en-IN" dirty="0">
                <a:latin typeface="Times New Roman" panose="02020603050405020304" pitchFamily="18" charset="0"/>
                <a:cs typeface="Times New Roman" panose="02020603050405020304" pitchFamily="18" charset="0"/>
              </a:rPr>
              <a:t>. Phys. Rev. Lett.  </a:t>
            </a:r>
            <a:r>
              <a:rPr lang="en-IN" b="1" dirty="0">
                <a:latin typeface="Times New Roman" panose="02020603050405020304" pitchFamily="18" charset="0"/>
                <a:cs typeface="Times New Roman" panose="02020603050405020304" pitchFamily="18" charset="0"/>
              </a:rPr>
              <a:t>101</a:t>
            </a:r>
            <a:r>
              <a:rPr lang="en-IN" dirty="0">
                <a:latin typeface="Times New Roman" panose="02020603050405020304" pitchFamily="18" charset="0"/>
                <a:cs typeface="Times New Roman" panose="02020603050405020304" pitchFamily="18" charset="0"/>
              </a:rPr>
              <a:t>, 075001 (2008)</a:t>
            </a:r>
            <a:r>
              <a:rPr lang="en-IN" b="1" dirty="0">
                <a:latin typeface="Times New Roman" panose="020206030504050203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7D2E940E-BD7A-48EA-82A5-88972D0D45CE}"/>
                  </a:ext>
                </a:extLst>
              </p:cNvPr>
              <p:cNvSpPr txBox="1"/>
              <p:nvPr/>
            </p:nvSpPr>
            <p:spPr>
              <a:xfrm>
                <a:off x="152399" y="812236"/>
                <a:ext cx="8860543" cy="923330"/>
              </a:xfrm>
              <a:prstGeom prst="rect">
                <a:avLst/>
              </a:prstGeom>
              <a:noFill/>
            </p:spPr>
            <p:txBody>
              <a:bodyPr wrap="square" rtlCol="0">
                <a:spAutoFit/>
              </a:bodyPr>
              <a:lstStyle/>
              <a:p>
                <a:pPr marL="285750" indent="-285750" algn="just">
                  <a:buFont typeface="Wingdings" panose="05000000000000000000" pitchFamily="2" charset="2"/>
                  <a:buChar char="Ø"/>
                </a:pPr>
                <a:r>
                  <a:rPr lang="en-IN" dirty="0">
                    <a:solidFill>
                      <a:srgbClr val="0000FF"/>
                    </a:solidFill>
                    <a:latin typeface="Times New Roman" panose="02020603050405020304" pitchFamily="18" charset="0"/>
                    <a:cs typeface="Times New Roman" pitchFamily="18" charset="0"/>
                  </a:rPr>
                  <a:t>Small scale fluctuations, of the order of electron scale excited due to electron temperature gradient in high magnetic field (</a:t>
                </a:r>
                <a14:m>
                  <m:oMath xmlns:m="http://schemas.openxmlformats.org/officeDocument/2006/math">
                    <m:r>
                      <a:rPr lang="en-IN" b="0" i="1">
                        <a:solidFill>
                          <a:srgbClr val="0000FF"/>
                        </a:solidFill>
                        <a:latin typeface="Cambria Math"/>
                        <a:cs typeface="Times New Roman" pitchFamily="18" charset="0"/>
                      </a:rPr>
                      <m:t>∼</m:t>
                    </m:r>
                  </m:oMath>
                </a14:m>
                <a:r>
                  <a:rPr lang="en-IN" dirty="0">
                    <a:solidFill>
                      <a:srgbClr val="0000FF"/>
                    </a:solidFill>
                    <a:latin typeface="Times New Roman" pitchFamily="18" charset="0"/>
                    <a:cs typeface="Times New Roman" pitchFamily="18" charset="0"/>
                  </a:rPr>
                  <a:t>Tesla) of tokamak are difficult to probes</a:t>
                </a:r>
                <a14:m>
                  <m:oMath xmlns:m="http://schemas.openxmlformats.org/officeDocument/2006/math">
                    <m:d>
                      <m:dPr>
                        <m:ctrlPr>
                          <a:rPr lang="en-IN" i="1">
                            <a:solidFill>
                              <a:srgbClr val="0000FF"/>
                            </a:solidFill>
                            <a:latin typeface="Cambria Math" panose="02040503050406030204" pitchFamily="18" charset="0"/>
                            <a:cs typeface="Times New Roman" pitchFamily="18" charset="0"/>
                          </a:rPr>
                        </m:ctrlPr>
                      </m:dPr>
                      <m:e>
                        <m:sSub>
                          <m:sSubPr>
                            <m:ctrlPr>
                              <a:rPr lang="en-IN" i="1">
                                <a:solidFill>
                                  <a:srgbClr val="0000FF"/>
                                </a:solidFill>
                                <a:latin typeface="Cambria Math" panose="02040503050406030204" pitchFamily="18" charset="0"/>
                                <a:cs typeface="Times New Roman" pitchFamily="18" charset="0"/>
                              </a:rPr>
                            </m:ctrlPr>
                          </m:sSubPr>
                          <m:e>
                            <m:r>
                              <a:rPr lang="en-IN" b="0" i="1">
                                <a:solidFill>
                                  <a:srgbClr val="0000FF"/>
                                </a:solidFill>
                                <a:latin typeface="Cambria Math"/>
                                <a:cs typeface="Times New Roman" pitchFamily="18" charset="0"/>
                              </a:rPr>
                              <m:t>𝑘</m:t>
                            </m:r>
                          </m:e>
                          <m:sub>
                            <m:r>
                              <a:rPr lang="en-IN" b="0" i="1">
                                <a:solidFill>
                                  <a:srgbClr val="0000FF"/>
                                </a:solidFill>
                                <a:latin typeface="Cambria Math"/>
                                <a:cs typeface="Times New Roman" pitchFamily="18" charset="0"/>
                              </a:rPr>
                              <m:t>⊥</m:t>
                            </m:r>
                          </m:sub>
                        </m:sSub>
                        <m:sSub>
                          <m:sSubPr>
                            <m:ctrlPr>
                              <a:rPr lang="en-IN" i="1">
                                <a:solidFill>
                                  <a:srgbClr val="0000FF"/>
                                </a:solidFill>
                                <a:latin typeface="Cambria Math" panose="02040503050406030204" pitchFamily="18" charset="0"/>
                                <a:cs typeface="Times New Roman" pitchFamily="18" charset="0"/>
                              </a:rPr>
                            </m:ctrlPr>
                          </m:sSubPr>
                          <m:e>
                            <m:r>
                              <a:rPr lang="en-IN" b="0" i="1">
                                <a:solidFill>
                                  <a:srgbClr val="0000FF"/>
                                </a:solidFill>
                                <a:latin typeface="Cambria Math"/>
                                <a:cs typeface="Times New Roman" pitchFamily="18" charset="0"/>
                              </a:rPr>
                              <m:t>𝜌</m:t>
                            </m:r>
                          </m:e>
                          <m:sub>
                            <m:r>
                              <a:rPr lang="en-IN" b="0" i="1">
                                <a:solidFill>
                                  <a:srgbClr val="0000FF"/>
                                </a:solidFill>
                                <a:latin typeface="Cambria Math"/>
                                <a:cs typeface="Times New Roman" pitchFamily="18" charset="0"/>
                              </a:rPr>
                              <m:t>𝑒</m:t>
                            </m:r>
                          </m:sub>
                        </m:sSub>
                        <m:r>
                          <a:rPr lang="en-IN" b="0" i="1">
                            <a:solidFill>
                              <a:srgbClr val="0000FF"/>
                            </a:solidFill>
                            <a:latin typeface="Cambria Math"/>
                            <a:cs typeface="Times New Roman" pitchFamily="18" charset="0"/>
                          </a:rPr>
                          <m:t>≤1</m:t>
                        </m:r>
                      </m:e>
                    </m:d>
                    <m:r>
                      <a:rPr lang="en-IN" b="0" i="0" smtClean="0">
                        <a:solidFill>
                          <a:srgbClr val="0000FF"/>
                        </a:solidFill>
                        <a:latin typeface="Cambria Math" panose="02040503050406030204" pitchFamily="18" charset="0"/>
                        <a:cs typeface="Times New Roman" pitchFamily="18" charset="0"/>
                      </a:rPr>
                      <m:t>.</m:t>
                    </m:r>
                  </m:oMath>
                </a14:m>
                <a:r>
                  <a:rPr lang="en-IN" dirty="0">
                    <a:solidFill>
                      <a:srgbClr val="0000FF"/>
                    </a:solidFill>
                    <a:latin typeface="Times New Roman" pitchFamily="18" charset="0"/>
                    <a:cs typeface="Times New Roman" pitchFamily="18" charset="0"/>
                  </a:rPr>
                  <a:t> </a:t>
                </a:r>
              </a:p>
              <a:p>
                <a:pPr marL="285750" indent="-285750">
                  <a:buFont typeface="Wingdings" panose="05000000000000000000" pitchFamily="2" charset="2"/>
                  <a:buChar char="Ø"/>
                </a:pPr>
                <a:endParaRPr lang="en-IN" dirty="0">
                  <a:latin typeface="Times New Roman" panose="02020603050405020304" pitchFamily="18"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xmlns:a14="http://schemas.microsoft.com/office/drawing/2010/main" xmlns="" id="{7D2E940E-BD7A-48EA-82A5-88972D0D45CE}"/>
                  </a:ext>
                </a:extLst>
              </p:cNvPr>
              <p:cNvSpPr txBox="1">
                <a:spLocks noRot="1" noChangeAspect="1" noMove="1" noResize="1" noEditPoints="1" noAdjustHandles="1" noChangeArrowheads="1" noChangeShapeType="1" noTextEdit="1"/>
              </p:cNvSpPr>
              <p:nvPr/>
            </p:nvSpPr>
            <p:spPr>
              <a:xfrm>
                <a:off x="152399" y="812236"/>
                <a:ext cx="8860543" cy="923330"/>
              </a:xfrm>
              <a:prstGeom prst="rect">
                <a:avLst/>
              </a:prstGeom>
              <a:blipFill rotWithShape="1">
                <a:blip r:embed="rId5"/>
                <a:stretch>
                  <a:fillRect l="-413" t="-3289" r="-481"/>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F3A8DE77-7631-4014-B23A-4E01CE95D8FE}"/>
              </a:ext>
            </a:extLst>
          </p:cNvPr>
          <p:cNvSpPr txBox="1"/>
          <p:nvPr/>
        </p:nvSpPr>
        <p:spPr>
          <a:xfrm>
            <a:off x="152400" y="1850329"/>
            <a:ext cx="2286000" cy="369332"/>
          </a:xfrm>
          <a:prstGeom prst="rect">
            <a:avLst/>
          </a:prstGeom>
          <a:solidFill>
            <a:schemeClr val="bg1"/>
          </a:solidFill>
        </p:spPr>
        <p:txBody>
          <a:bodyPr wrap="square" rtlCol="0">
            <a:spAutoFit/>
          </a:bodyPr>
          <a:lstStyle/>
          <a:p>
            <a:r>
              <a:rPr lang="en-IN" b="1" dirty="0">
                <a:latin typeface="Times New Roman" panose="02020603050405020304" pitchFamily="18" charset="0"/>
                <a:cs typeface="Times New Roman" panose="02020603050405020304" pitchFamily="18" charset="0"/>
              </a:rPr>
              <a:t>Tore Supra (WEST)</a:t>
            </a:r>
          </a:p>
        </p:txBody>
      </p:sp>
      <p:sp>
        <p:nvSpPr>
          <p:cNvPr id="13" name="TextBox 12">
            <a:extLst>
              <a:ext uri="{FF2B5EF4-FFF2-40B4-BE49-F238E27FC236}">
                <a16:creationId xmlns:a16="http://schemas.microsoft.com/office/drawing/2014/main" id="{E164DAC8-9469-4ED4-A4C7-E1CEAFEE8BBC}"/>
              </a:ext>
            </a:extLst>
          </p:cNvPr>
          <p:cNvSpPr txBox="1"/>
          <p:nvPr/>
        </p:nvSpPr>
        <p:spPr>
          <a:xfrm>
            <a:off x="4724399" y="1773749"/>
            <a:ext cx="2286000" cy="369332"/>
          </a:xfrm>
          <a:prstGeom prst="rect">
            <a:avLst/>
          </a:prstGeom>
          <a:solidFill>
            <a:schemeClr val="bg1"/>
          </a:solidFill>
        </p:spPr>
        <p:txBody>
          <a:bodyPr wrap="square" rtlCol="0">
            <a:spAutoFit/>
          </a:bodyPr>
          <a:lstStyle/>
          <a:p>
            <a:r>
              <a:rPr lang="en-IN" b="1" dirty="0">
                <a:latin typeface="Times New Roman" panose="02020603050405020304" pitchFamily="18" charset="0"/>
                <a:cs typeface="Times New Roman" panose="02020603050405020304" pitchFamily="18" charset="0"/>
              </a:rPr>
              <a:t>NSTX</a:t>
            </a:r>
          </a:p>
        </p:txBody>
      </p:sp>
    </p:spTree>
    <p:extLst>
      <p:ext uri="{BB962C8B-B14F-4D97-AF65-F5344CB8AC3E}">
        <p14:creationId xmlns:p14="http://schemas.microsoft.com/office/powerpoint/2010/main" val="33196821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TextBox 2"/>
              <p:cNvSpPr txBox="1"/>
              <p:nvPr/>
            </p:nvSpPr>
            <p:spPr>
              <a:xfrm>
                <a:off x="114300" y="840224"/>
                <a:ext cx="8915400" cy="5632311"/>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800100" lvl="1" indent="-342900">
                  <a:lnSpc>
                    <a:spcPct val="150000"/>
                  </a:lnSpc>
                  <a:buFont typeface="+mj-lt"/>
                  <a:buAutoNum type="arabicPeriod"/>
                </a:pPr>
                <a:r>
                  <a:rPr lang="en-US" sz="2000" b="1" dirty="0">
                    <a:solidFill>
                      <a:srgbClr val="0000FF"/>
                    </a:solidFill>
                    <a:latin typeface="Times New Roman" panose="02020603050405020304" pitchFamily="18" charset="0"/>
                    <a:cs typeface="Times New Roman" panose="02020603050405020304" pitchFamily="18" charset="0"/>
                  </a:rPr>
                  <a:t>Inward particle  transport due to electrostatic fluctuations is observed  </a:t>
                </a:r>
                <a:r>
                  <a:rPr lang="en-US" sz="2000" b="1" dirty="0">
                    <a:latin typeface="Times New Roman" panose="02020603050405020304" pitchFamily="18" charset="0"/>
                    <a:cs typeface="Times New Roman" panose="02020603050405020304" pitchFamily="18" charset="0"/>
                  </a:rPr>
                  <a:t>            (</a:t>
                </a:r>
                <a:r>
                  <a:rPr lang="en-US" sz="2000" b="1" i="1" dirty="0">
                    <a:latin typeface="Times New Roman" panose="02020603050405020304" pitchFamily="18" charset="0"/>
                    <a:cs typeface="Times New Roman" panose="02020603050405020304" pitchFamily="18" charset="0"/>
                  </a:rPr>
                  <a:t>Srivastav et al</a:t>
                </a:r>
                <a:r>
                  <a:rPr lang="en-US" sz="2000" b="1" dirty="0">
                    <a:latin typeface="Times New Roman" panose="02020603050405020304" pitchFamily="18" charset="0"/>
                    <a:cs typeface="Times New Roman" panose="02020603050405020304" pitchFamily="18" charset="0"/>
                  </a:rPr>
                  <a:t>., </a:t>
                </a:r>
                <a:r>
                  <a:rPr lang="en-IN" sz="2000" b="1" i="1" dirty="0">
                    <a:solidFill>
                      <a:srgbClr val="000099"/>
                    </a:solidFill>
                  </a:rPr>
                  <a:t>Physics of Plasmas 24, 112115 (2017)</a:t>
                </a:r>
                <a:r>
                  <a:rPr lang="en-US" sz="2000" b="1" dirty="0">
                    <a:latin typeface="Times New Roman" panose="02020603050405020304" pitchFamily="18" charset="0"/>
                    <a:cs typeface="Times New Roman" panose="02020603050405020304" pitchFamily="18" charset="0"/>
                  </a:rPr>
                  <a:t>) </a:t>
                </a:r>
              </a:p>
              <a:p>
                <a:pPr marL="1428750" lvl="2" indent="-514350" algn="just">
                  <a:lnSpc>
                    <a:spcPct val="150000"/>
                  </a:lnSpc>
                  <a:buFont typeface="+mj-lt"/>
                  <a:buAutoNum type="romanLcPeriod"/>
                </a:pPr>
                <a:r>
                  <a:rPr lang="en-US" sz="2000" dirty="0">
                    <a:latin typeface="Times New Roman" panose="02020603050405020304" pitchFamily="18" charset="0"/>
                    <a:cs typeface="Times New Roman" panose="02020603050405020304" pitchFamily="18" charset="0"/>
                  </a:rPr>
                  <a:t>Net particle flux results from the phase difference between the density and potential fluctuations, other than 180 degrees for ETG driven modes.</a:t>
                </a:r>
              </a:p>
              <a:p>
                <a:pPr marL="1428750" lvl="2" indent="-514350" algn="just">
                  <a:lnSpc>
                    <a:spcPct val="150000"/>
                  </a:lnSpc>
                  <a:buFont typeface="+mj-lt"/>
                  <a:buAutoNum type="romanLcPeriod"/>
                </a:pPr>
                <a:r>
                  <a:rPr lang="en-US" sz="2000" dirty="0">
                    <a:latin typeface="Times New Roman" panose="02020603050405020304" pitchFamily="18" charset="0"/>
                    <a:cs typeface="Times New Roman" panose="02020603050405020304" pitchFamily="18" charset="0"/>
                  </a:rPr>
                  <a:t>The experimental cross phase angle and flux have been compared with the cross phase and flux resulting due to the non-adiabatic ion response due to the resonant interaction of the ions with the ETG mode </a:t>
                </a:r>
                <a14:m>
                  <m:oMath xmlns:m="http://schemas.openxmlformats.org/officeDocument/2006/math">
                    <m:sSub>
                      <m:sSubPr>
                        <m:ctrlPr>
                          <a:rPr lang="en-IN" sz="2000" i="1" smtClean="0">
                            <a:latin typeface="Cambria Math" panose="02040503050406030204" pitchFamily="18" charset="0"/>
                            <a:cs typeface="Times New Roman" panose="02020603050405020304" pitchFamily="18" charset="0"/>
                          </a:rPr>
                        </m:ctrlPr>
                      </m:sSubPr>
                      <m:e>
                        <m:r>
                          <a:rPr lang="en-IN" sz="2000" b="0" i="1" smtClean="0">
                            <a:latin typeface="Cambria Math" panose="02040503050406030204" pitchFamily="18" charset="0"/>
                            <a:cs typeface="Times New Roman" panose="02020603050405020304" pitchFamily="18" charset="0"/>
                          </a:rPr>
                          <m:t>𝑘</m:t>
                        </m:r>
                      </m:e>
                      <m:sub>
                        <m:r>
                          <a:rPr lang="en-IN" sz="2000" b="0" i="1" smtClean="0">
                            <a:latin typeface="Cambria Math" panose="02040503050406030204" pitchFamily="18" charset="0"/>
                            <a:cs typeface="Times New Roman" panose="02020603050405020304" pitchFamily="18" charset="0"/>
                          </a:rPr>
                          <m:t>⊥</m:t>
                        </m:r>
                      </m:sub>
                    </m:sSub>
                    <m:sSub>
                      <m:sSubPr>
                        <m:ctrlPr>
                          <a:rPr lang="en-IN" sz="2000" i="1" smtClean="0">
                            <a:latin typeface="Cambria Math" panose="02040503050406030204" pitchFamily="18" charset="0"/>
                            <a:cs typeface="Times New Roman" panose="02020603050405020304" pitchFamily="18" charset="0"/>
                          </a:rPr>
                        </m:ctrlPr>
                      </m:sSubPr>
                      <m:e>
                        <m:r>
                          <a:rPr lang="en-IN" sz="2000" b="0" i="1" smtClean="0">
                            <a:latin typeface="Cambria Math" panose="02040503050406030204" pitchFamily="18" charset="0"/>
                            <a:cs typeface="Times New Roman" panose="02020603050405020304" pitchFamily="18" charset="0"/>
                          </a:rPr>
                          <m:t>𝑉</m:t>
                        </m:r>
                      </m:e>
                      <m:sub>
                        <m:r>
                          <a:rPr lang="en-IN" sz="2000" b="0" i="1" smtClean="0">
                            <a:latin typeface="Cambria Math" panose="02040503050406030204" pitchFamily="18" charset="0"/>
                            <a:cs typeface="Times New Roman" panose="02020603050405020304" pitchFamily="18" charset="0"/>
                          </a:rPr>
                          <m:t>𝑡h𝑖</m:t>
                        </m:r>
                      </m:sub>
                    </m:sSub>
                    <m:r>
                      <a:rPr lang="en-IN" sz="2000" b="0" i="1" smtClean="0">
                        <a:latin typeface="Cambria Math" panose="02040503050406030204" pitchFamily="18" charset="0"/>
                        <a:cs typeface="Times New Roman" panose="02020603050405020304" pitchFamily="18" charset="0"/>
                      </a:rPr>
                      <m:t>∼</m:t>
                    </m:r>
                    <m:r>
                      <a:rPr lang="en-IN" sz="2000" b="0" i="1" smtClean="0">
                        <a:latin typeface="Cambria Math" panose="02040503050406030204" pitchFamily="18" charset="0"/>
                        <a:cs typeface="Times New Roman" panose="02020603050405020304" pitchFamily="18" charset="0"/>
                      </a:rPr>
                      <m:t>𝜔</m:t>
                    </m:r>
                  </m:oMath>
                </a14:m>
                <a:r>
                  <a:rPr lang="en-US" sz="2000" dirty="0">
                    <a:latin typeface="Times New Roman" panose="02020603050405020304" pitchFamily="18" charset="0"/>
                    <a:cs typeface="Times New Roman" panose="02020603050405020304" pitchFamily="18" charset="0"/>
                  </a:rPr>
                  <a:t>.</a:t>
                </a:r>
              </a:p>
              <a:p>
                <a:pPr marL="1428750" lvl="2" indent="-514350" algn="just">
                  <a:lnSpc>
                    <a:spcPct val="150000"/>
                  </a:lnSpc>
                  <a:buFont typeface="+mj-lt"/>
                  <a:buAutoNum type="romanLcPeriod"/>
                </a:pPr>
                <a:r>
                  <a:rPr lang="en-US" sz="2000" dirty="0">
                    <a:latin typeface="Times New Roman" panose="02020603050405020304" pitchFamily="18" charset="0"/>
                    <a:cs typeface="Times New Roman" panose="02020603050405020304" pitchFamily="18" charset="0"/>
                  </a:rPr>
                  <a:t>The experiment and theoretical results quantitatively follow the same trend across the radius and match within 20% with each other.</a:t>
                </a:r>
              </a:p>
              <a:p>
                <a:pPr>
                  <a:lnSpc>
                    <a:spcPct val="150000"/>
                  </a:lnSpc>
                </a:pPr>
                <a:endParaRPr lang="en-US" sz="2000" b="1" dirty="0">
                  <a:latin typeface="Times New Roman" panose="02020603050405020304" pitchFamily="18" charset="0"/>
                  <a:cs typeface="Times New Roman" panose="02020603050405020304" pitchFamily="18" charset="0"/>
                </a:endParaRPr>
              </a:p>
            </p:txBody>
          </p:sp>
        </mc:Choice>
        <mc:Fallback>
          <p:sp>
            <p:nvSpPr>
              <p:cNvPr id="3" name="TextBox 2"/>
              <p:cNvSpPr txBox="1">
                <a:spLocks noRot="1" noChangeAspect="1" noMove="1" noResize="1" noEditPoints="1" noAdjustHandles="1" noChangeArrowheads="1" noChangeShapeType="1" noTextEdit="1"/>
              </p:cNvSpPr>
              <p:nvPr/>
            </p:nvSpPr>
            <p:spPr>
              <a:xfrm>
                <a:off x="114300" y="840224"/>
                <a:ext cx="8915400" cy="5632311"/>
              </a:xfrm>
              <a:prstGeom prst="rect">
                <a:avLst/>
              </a:prstGeom>
              <a:blipFill>
                <a:blip r:embed="rId2"/>
                <a:stretch>
                  <a:fillRect r="-684"/>
                </a:stretch>
              </a:blipFill>
              <a:ln>
                <a:noFill/>
              </a:ln>
            </p:spPr>
            <p:txBody>
              <a:bodyPr/>
              <a:lstStyle/>
              <a:p>
                <a:r>
                  <a:rPr lang="en-IN">
                    <a:noFill/>
                  </a:rPr>
                  <a:t> </a:t>
                </a:r>
              </a:p>
            </p:txBody>
          </p:sp>
        </mc:Fallback>
      </mc:AlternateContent>
      <p:sp>
        <p:nvSpPr>
          <p:cNvPr id="8" name="Slide Number Placeholder 7">
            <a:extLst>
              <a:ext uri="{FF2B5EF4-FFF2-40B4-BE49-F238E27FC236}">
                <a16:creationId xmlns:a16="http://schemas.microsoft.com/office/drawing/2014/main" id="{1BC643BC-C6F0-4FD3-B96D-803EDBA364FD}"/>
              </a:ext>
            </a:extLst>
          </p:cNvPr>
          <p:cNvSpPr>
            <a:spLocks noGrp="1"/>
          </p:cNvSpPr>
          <p:nvPr>
            <p:ph type="sldNum" sz="quarter" idx="12"/>
          </p:nvPr>
        </p:nvSpPr>
        <p:spPr/>
        <p:txBody>
          <a:bodyPr/>
          <a:lstStyle/>
          <a:p>
            <a:fld id="{B6F15528-21DE-4FAA-801E-634DDDAF4B2B}" type="slidenum">
              <a:rPr lang="en-US" smtClean="0"/>
              <a:pPr/>
              <a:t>50</a:t>
            </a:fld>
            <a:endParaRPr lang="en-US"/>
          </a:p>
        </p:txBody>
      </p:sp>
      <p:sp>
        <p:nvSpPr>
          <p:cNvPr id="9" name="Rectangle 2">
            <a:extLst>
              <a:ext uri="{FF2B5EF4-FFF2-40B4-BE49-F238E27FC236}">
                <a16:creationId xmlns:a16="http://schemas.microsoft.com/office/drawing/2014/main" id="{D4450018-C2FD-4288-9AE3-002B1C3C97E6}"/>
              </a:ext>
            </a:extLst>
          </p:cNvPr>
          <p:cNvSpPr>
            <a:spLocks noChangeArrowheads="1"/>
          </p:cNvSpPr>
          <p:nvPr/>
        </p:nvSpPr>
        <p:spPr bwMode="auto">
          <a:xfrm>
            <a:off x="0" y="0"/>
            <a:ext cx="9144000" cy="733425"/>
          </a:xfrm>
          <a:prstGeom prst="rect">
            <a:avLst/>
          </a:prstGeom>
          <a:gradFill rotWithShape="1">
            <a:gsLst>
              <a:gs pos="0">
                <a:srgbClr val="99CCFF"/>
              </a:gs>
              <a:gs pos="50000">
                <a:schemeClr val="bg1"/>
              </a:gs>
              <a:gs pos="100000">
                <a:srgbClr val="99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lvl="1" algn="ctr"/>
            <a:r>
              <a:rPr lang="en-US" sz="3200" b="1" dirty="0">
                <a:latin typeface="Times New Roman" panose="02020603050405020304" pitchFamily="18" charset="0"/>
                <a:cs typeface="Times New Roman" panose="02020603050405020304" pitchFamily="18" charset="0"/>
              </a:rPr>
              <a:t>Summary &amp; Conclusion</a:t>
            </a:r>
            <a:endParaRPr lang="en-IN" sz="3200" b="1"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3874D24C-4333-4DE5-B66C-9920D233CD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838200" cy="752285"/>
          </a:xfrm>
          <a:prstGeom prst="rect">
            <a:avLst/>
          </a:prstGeom>
        </p:spPr>
      </p:pic>
    </p:spTree>
    <p:extLst>
      <p:ext uri="{BB962C8B-B14F-4D97-AF65-F5344CB8AC3E}">
        <p14:creationId xmlns:p14="http://schemas.microsoft.com/office/powerpoint/2010/main" val="7100237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4300" y="840224"/>
            <a:ext cx="8915400" cy="5444054"/>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800100" lvl="1" indent="-342900">
              <a:lnSpc>
                <a:spcPct val="150000"/>
              </a:lnSpc>
              <a:buFont typeface="+mj-lt"/>
              <a:buAutoNum type="arabicPeriod" startAt="2"/>
            </a:pPr>
            <a:r>
              <a:rPr lang="en-US" b="1" dirty="0">
                <a:solidFill>
                  <a:srgbClr val="0000FF"/>
                </a:solidFill>
                <a:latin typeface="Times New Roman" panose="02020603050405020304" pitchFamily="18" charset="0"/>
                <a:cs typeface="Times New Roman" panose="02020603050405020304" pitchFamily="18" charset="0"/>
              </a:rPr>
              <a:t>Particle transport due to electromagnetic fluctuations is experimentally estimated observed and theoretical model is proposed  </a:t>
            </a:r>
          </a:p>
          <a:p>
            <a:pPr lvl="1">
              <a:lnSpc>
                <a:spcPct val="150000"/>
              </a:lnSpc>
            </a:pPr>
            <a:r>
              <a:rPr lang="en-US" b="1" dirty="0">
                <a:latin typeface="Times New Roman" panose="02020603050405020304" pitchFamily="18" charset="0"/>
                <a:cs typeface="Times New Roman" panose="02020603050405020304" pitchFamily="18" charset="0"/>
              </a:rPr>
              <a:t>  (</a:t>
            </a:r>
            <a:r>
              <a:rPr lang="en-US" b="1" i="1" dirty="0">
                <a:latin typeface="Times New Roman" panose="02020603050405020304" pitchFamily="18" charset="0"/>
                <a:cs typeface="Times New Roman" panose="02020603050405020304" pitchFamily="18" charset="0"/>
              </a:rPr>
              <a:t>Srivastav et al., </a:t>
            </a:r>
            <a:r>
              <a:rPr lang="en-IN" b="1" i="1" dirty="0">
                <a:solidFill>
                  <a:srgbClr val="000099"/>
                </a:solidFill>
              </a:rPr>
              <a:t>Plasma Phys. Control. Fusion 61, 055010 (2019)</a:t>
            </a:r>
            <a:r>
              <a:rPr lang="en-US" b="1" dirty="0">
                <a:latin typeface="Times New Roman" panose="02020603050405020304" pitchFamily="18" charset="0"/>
                <a:cs typeface="Times New Roman" panose="02020603050405020304" pitchFamily="18" charset="0"/>
              </a:rPr>
              <a:t>)</a:t>
            </a:r>
          </a:p>
          <a:p>
            <a:pPr marL="857250" lvl="1" indent="-400050" algn="just">
              <a:lnSpc>
                <a:spcPct val="150000"/>
              </a:lnSpc>
              <a:buFont typeface="+mj-lt"/>
              <a:buAutoNum type="romanLcPeriod"/>
            </a:pPr>
            <a:r>
              <a:rPr lang="en-IN" dirty="0">
                <a:solidFill>
                  <a:schemeClr val="tx1"/>
                </a:solidFill>
                <a:latin typeface="Times New Roman" panose="02020603050405020304" pitchFamily="18" charset="0"/>
                <a:cs typeface="Times New Roman" panose="02020603050405020304" pitchFamily="18" charset="0"/>
              </a:rPr>
              <a:t>Theory for particle flux due to electromagnetic fluctuation is developed and we found the ratio of electromagnetic flux to electrostatic flux is in agreement with our experimental findings in ETG background . </a:t>
            </a:r>
          </a:p>
          <a:p>
            <a:pPr marL="857250" lvl="1" indent="-400050" algn="just">
              <a:lnSpc>
                <a:spcPct val="150000"/>
              </a:lnSpc>
              <a:buFont typeface="+mj-lt"/>
              <a:buAutoNum type="romanLcPeriod"/>
            </a:pPr>
            <a:r>
              <a:rPr lang="en-US" dirty="0">
                <a:solidFill>
                  <a:schemeClr val="tx1"/>
                </a:solidFill>
                <a:latin typeface="Times New Roman" panose="02020603050405020304" pitchFamily="18" charset="0"/>
                <a:cs typeface="Times New Roman" panose="02020603050405020304" pitchFamily="18" charset="0"/>
              </a:rPr>
              <a:t>Experimentally obtained ion flux values agrees well with numerically obtained values using theoretical model of electromagnetic flux.</a:t>
            </a:r>
          </a:p>
          <a:p>
            <a:pPr marL="857250" lvl="1" indent="-400050" algn="just">
              <a:lnSpc>
                <a:spcPct val="150000"/>
              </a:lnSpc>
              <a:buFont typeface="+mj-lt"/>
              <a:buAutoNum type="romanLcPeriod"/>
            </a:pPr>
            <a:r>
              <a:rPr lang="en-US" dirty="0">
                <a:solidFill>
                  <a:schemeClr val="tx1"/>
                </a:solidFill>
                <a:latin typeface="Times New Roman" panose="02020603050405020304" pitchFamily="18" charset="0"/>
                <a:cs typeface="Times New Roman" panose="02020603050405020304" pitchFamily="18" charset="0"/>
              </a:rPr>
              <a:t>Non-ambipolar EM flux is observed at R=40 cm which may be one cause of change in potential profile at R=40cm that leads us to create a shear flow in poloidal direction.</a:t>
            </a:r>
          </a:p>
          <a:p>
            <a:pPr lvl="1">
              <a:lnSpc>
                <a:spcPct val="150000"/>
              </a:lnSpc>
            </a:pPr>
            <a:endParaRPr lang="en-US" b="1" dirty="0">
              <a:latin typeface="Times New Roman" panose="02020603050405020304" pitchFamily="18" charset="0"/>
              <a:cs typeface="Times New Roman" panose="02020603050405020304" pitchFamily="18" charset="0"/>
            </a:endParaRPr>
          </a:p>
          <a:p>
            <a:pPr>
              <a:lnSpc>
                <a:spcPct val="150000"/>
              </a:lnSpc>
            </a:pPr>
            <a:endParaRPr lang="en-US" b="1" dirty="0">
              <a:latin typeface="Times New Roman" panose="02020603050405020304" pitchFamily="18" charset="0"/>
              <a:cs typeface="Times New Roman" panose="02020603050405020304" pitchFamily="18" charset="0"/>
            </a:endParaRPr>
          </a:p>
        </p:txBody>
      </p:sp>
      <p:sp>
        <p:nvSpPr>
          <p:cNvPr id="8" name="Slide Number Placeholder 7">
            <a:extLst>
              <a:ext uri="{FF2B5EF4-FFF2-40B4-BE49-F238E27FC236}">
                <a16:creationId xmlns:a16="http://schemas.microsoft.com/office/drawing/2014/main" id="{1BC643BC-C6F0-4FD3-B96D-803EDBA364FD}"/>
              </a:ext>
            </a:extLst>
          </p:cNvPr>
          <p:cNvSpPr>
            <a:spLocks noGrp="1"/>
          </p:cNvSpPr>
          <p:nvPr>
            <p:ph type="sldNum" sz="quarter" idx="12"/>
          </p:nvPr>
        </p:nvSpPr>
        <p:spPr/>
        <p:txBody>
          <a:bodyPr/>
          <a:lstStyle/>
          <a:p>
            <a:fld id="{B6F15528-21DE-4FAA-801E-634DDDAF4B2B}" type="slidenum">
              <a:rPr lang="en-US" smtClean="0"/>
              <a:pPr/>
              <a:t>51</a:t>
            </a:fld>
            <a:endParaRPr lang="en-US"/>
          </a:p>
        </p:txBody>
      </p:sp>
      <p:sp>
        <p:nvSpPr>
          <p:cNvPr id="9" name="Rectangle 2">
            <a:extLst>
              <a:ext uri="{FF2B5EF4-FFF2-40B4-BE49-F238E27FC236}">
                <a16:creationId xmlns:a16="http://schemas.microsoft.com/office/drawing/2014/main" id="{D4450018-C2FD-4288-9AE3-002B1C3C97E6}"/>
              </a:ext>
            </a:extLst>
          </p:cNvPr>
          <p:cNvSpPr>
            <a:spLocks noChangeArrowheads="1"/>
          </p:cNvSpPr>
          <p:nvPr/>
        </p:nvSpPr>
        <p:spPr bwMode="auto">
          <a:xfrm>
            <a:off x="0" y="0"/>
            <a:ext cx="9144000" cy="733425"/>
          </a:xfrm>
          <a:prstGeom prst="rect">
            <a:avLst/>
          </a:prstGeom>
          <a:gradFill rotWithShape="1">
            <a:gsLst>
              <a:gs pos="0">
                <a:srgbClr val="99CCFF"/>
              </a:gs>
              <a:gs pos="50000">
                <a:schemeClr val="bg1"/>
              </a:gs>
              <a:gs pos="100000">
                <a:srgbClr val="99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lvl="1" algn="ctr"/>
            <a:r>
              <a:rPr lang="en-US" sz="3200" b="1" dirty="0">
                <a:latin typeface="Times New Roman" panose="02020603050405020304" pitchFamily="18" charset="0"/>
                <a:cs typeface="Times New Roman" panose="02020603050405020304" pitchFamily="18" charset="0"/>
              </a:rPr>
              <a:t>Summary &amp; Conclusion</a:t>
            </a:r>
            <a:endParaRPr lang="en-IN" sz="3200" b="1"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3874D24C-4333-4DE5-B66C-9920D233CD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838200" cy="752285"/>
          </a:xfrm>
          <a:prstGeom prst="rect">
            <a:avLst/>
          </a:prstGeom>
        </p:spPr>
      </p:pic>
    </p:spTree>
    <p:extLst>
      <p:ext uri="{BB962C8B-B14F-4D97-AF65-F5344CB8AC3E}">
        <p14:creationId xmlns:p14="http://schemas.microsoft.com/office/powerpoint/2010/main" val="5358637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CC3C80A-28D2-4695-8437-875D42C138AD}"/>
              </a:ext>
            </a:extLst>
          </p:cNvPr>
          <p:cNvSpPr>
            <a:spLocks noGrp="1"/>
          </p:cNvSpPr>
          <p:nvPr>
            <p:ph type="sldNum" sz="quarter" idx="12"/>
          </p:nvPr>
        </p:nvSpPr>
        <p:spPr/>
        <p:txBody>
          <a:bodyPr/>
          <a:lstStyle/>
          <a:p>
            <a:fld id="{B6F15528-21DE-4FAA-801E-634DDDAF4B2B}" type="slidenum">
              <a:rPr lang="en-US" smtClean="0"/>
              <a:pPr/>
              <a:t>52</a:t>
            </a:fld>
            <a:endParaRPr lang="en-US"/>
          </a:p>
        </p:txBody>
      </p:sp>
      <mc:AlternateContent xmlns:mc="http://schemas.openxmlformats.org/markup-compatibility/2006">
        <mc:Choice xmlns:a14="http://schemas.microsoft.com/office/drawing/2010/main" Requires="a14">
          <p:sp>
            <p:nvSpPr>
              <p:cNvPr id="5" name="Rectangle 4">
                <a:extLst>
                  <a:ext uri="{FF2B5EF4-FFF2-40B4-BE49-F238E27FC236}">
                    <a16:creationId xmlns:a16="http://schemas.microsoft.com/office/drawing/2014/main" id="{95F11644-C87B-4FDD-9408-3924EC8FDD34}"/>
                  </a:ext>
                </a:extLst>
              </p:cNvPr>
              <p:cNvSpPr/>
              <p:nvPr/>
            </p:nvSpPr>
            <p:spPr>
              <a:xfrm>
                <a:off x="0" y="836010"/>
                <a:ext cx="9144000" cy="4243341"/>
              </a:xfrm>
              <a:prstGeom prst="rect">
                <a:avLst/>
              </a:prstGeom>
            </p:spPr>
            <p:txBody>
              <a:bodyPr wrap="square">
                <a:spAutoFit/>
              </a:bodyPr>
              <a:lstStyle/>
              <a:p>
                <a:pPr marL="800100" lvl="1" indent="-342900">
                  <a:lnSpc>
                    <a:spcPct val="150000"/>
                  </a:lnSpc>
                  <a:buFont typeface="+mj-lt"/>
                  <a:buAutoNum type="arabicPeriod" startAt="3"/>
                </a:pPr>
                <a:r>
                  <a:rPr lang="en-US" b="1" dirty="0">
                    <a:solidFill>
                      <a:srgbClr val="0000FF"/>
                    </a:solidFill>
                    <a:latin typeface="Times New Roman" panose="02020603050405020304" pitchFamily="18" charset="0"/>
                    <a:cs typeface="Times New Roman" panose="02020603050405020304" pitchFamily="18" charset="0"/>
                  </a:rPr>
                  <a:t>Heat transport due to electrostatic fluctuations is measured and compared with theoretical model</a:t>
                </a:r>
              </a:p>
              <a:p>
                <a:pPr lvl="1">
                  <a:lnSpc>
                    <a:spcPct val="150000"/>
                  </a:lnSpc>
                </a:pPr>
                <a:r>
                  <a:rPr lang="en-US" b="1" dirty="0">
                    <a:latin typeface="Times New Roman" panose="02020603050405020304" pitchFamily="18" charset="0"/>
                    <a:cs typeface="Times New Roman" panose="02020603050405020304" pitchFamily="18" charset="0"/>
                  </a:rPr>
                  <a:t>     (</a:t>
                </a:r>
                <a:r>
                  <a:rPr lang="en-US" b="1" i="1" dirty="0">
                    <a:latin typeface="Times New Roman" panose="02020603050405020304" pitchFamily="18" charset="0"/>
                    <a:cs typeface="Times New Roman" panose="02020603050405020304" pitchFamily="18" charset="0"/>
                  </a:rPr>
                  <a:t>Srivastav et al., </a:t>
                </a:r>
                <a:r>
                  <a:rPr lang="en-IN" b="1" i="1" dirty="0">
                    <a:solidFill>
                      <a:srgbClr val="000099"/>
                    </a:solidFill>
                    <a:latin typeface="Times New Roman" panose="02020603050405020304" pitchFamily="18" charset="0"/>
                    <a:cs typeface="Times New Roman" panose="02020603050405020304" pitchFamily="18" charset="0"/>
                  </a:rPr>
                  <a:t>Physics of Plasmas 26, 052303 (2019)</a:t>
                </a:r>
                <a:r>
                  <a:rPr lang="en-US" b="1" dirty="0">
                    <a:latin typeface="Times New Roman" panose="02020603050405020304" pitchFamily="18" charset="0"/>
                    <a:cs typeface="Times New Roman" panose="02020603050405020304" pitchFamily="18" charset="0"/>
                  </a:rPr>
                  <a:t>)</a:t>
                </a:r>
                <a:endParaRPr lang="en-IN" b="1" dirty="0">
                  <a:solidFill>
                    <a:srgbClr val="00B050"/>
                  </a:solidFill>
                  <a:latin typeface="Times New Roman" panose="02020603050405020304" pitchFamily="18" charset="0"/>
                  <a:cs typeface="Times New Roman" panose="02020603050405020304" pitchFamily="18" charset="0"/>
                </a:endParaRPr>
              </a:p>
              <a:p>
                <a:pPr marL="857250" lvl="1" indent="-400050">
                  <a:lnSpc>
                    <a:spcPct val="150000"/>
                  </a:lnSpc>
                  <a:buFont typeface="+mj-lt"/>
                  <a:buAutoNum type="romanLcPeriod"/>
                </a:pPr>
                <a:r>
                  <a:rPr lang="en-IN" dirty="0">
                    <a:solidFill>
                      <a:schemeClr val="tx1"/>
                    </a:solidFill>
                    <a:latin typeface="Times New Roman" panose="02020603050405020304" pitchFamily="18" charset="0"/>
                    <a:cs typeface="Times New Roman" panose="02020603050405020304" pitchFamily="18" charset="0"/>
                  </a:rPr>
                  <a:t>Mean temperature measurements using TLP are validated with SLP and temperature fluctuation is validated by two probe technique before applying  for real time temperature fluctuations.</a:t>
                </a:r>
              </a:p>
              <a:p>
                <a:pPr marL="857250" lvl="1" indent="-400050">
                  <a:lnSpc>
                    <a:spcPct val="150000"/>
                  </a:lnSpc>
                  <a:buFont typeface="+mj-lt"/>
                  <a:buAutoNum type="romanLcPeriod"/>
                </a:pPr>
                <a:r>
                  <a:rPr lang="en-IN" dirty="0">
                    <a:solidFill>
                      <a:schemeClr val="tx1"/>
                    </a:solidFill>
                    <a:latin typeface="Times New Roman" panose="02020603050405020304" pitchFamily="18" charset="0"/>
                    <a:cs typeface="Times New Roman" panose="02020603050405020304" pitchFamily="18" charset="0"/>
                  </a:rPr>
                  <a:t>Radial measurement of phase angle is supported by theoretical model of ETG turbulence for </a:t>
                </a:r>
                <a14:m>
                  <m:oMath xmlns:m="http://schemas.openxmlformats.org/officeDocument/2006/math">
                    <m:r>
                      <a:rPr lang="en-IN" b="0" i="1" smtClean="0">
                        <a:solidFill>
                          <a:schemeClr val="tx1"/>
                        </a:solidFill>
                        <a:latin typeface="Cambria Math"/>
                        <a:cs typeface="Times New Roman" panose="02020603050405020304" pitchFamily="18" charset="0"/>
                      </a:rPr>
                      <m:t>𝑅</m:t>
                    </m:r>
                    <m:r>
                      <a:rPr lang="en-IN" b="0" i="1" smtClean="0">
                        <a:solidFill>
                          <a:schemeClr val="tx1"/>
                        </a:solidFill>
                        <a:latin typeface="Cambria Math"/>
                        <a:cs typeface="Times New Roman" panose="02020603050405020304" pitchFamily="18" charset="0"/>
                      </a:rPr>
                      <m:t>≤50 </m:t>
                    </m:r>
                    <m:r>
                      <a:rPr lang="en-IN" b="0" i="1" smtClean="0">
                        <a:solidFill>
                          <a:schemeClr val="tx1"/>
                        </a:solidFill>
                        <a:latin typeface="Cambria Math"/>
                        <a:cs typeface="Times New Roman" panose="02020603050405020304" pitchFamily="18" charset="0"/>
                      </a:rPr>
                      <m:t>𝑐𝑚</m:t>
                    </m:r>
                  </m:oMath>
                </a14:m>
                <a:r>
                  <a:rPr lang="en-IN" dirty="0">
                    <a:solidFill>
                      <a:schemeClr val="tx1"/>
                    </a:solidFill>
                    <a:latin typeface="Times New Roman" panose="02020603050405020304" pitchFamily="18" charset="0"/>
                    <a:cs typeface="Times New Roman" panose="02020603050405020304" pitchFamily="18" charset="0"/>
                  </a:rPr>
                  <a:t>.</a:t>
                </a:r>
              </a:p>
              <a:p>
                <a:pPr marL="857250" lvl="1" indent="-400050">
                  <a:lnSpc>
                    <a:spcPct val="150000"/>
                  </a:lnSpc>
                  <a:buFont typeface="+mj-lt"/>
                  <a:buAutoNum type="romanLcPeriod"/>
                </a:pPr>
                <a:r>
                  <a:rPr lang="en-IN" dirty="0">
                    <a:solidFill>
                      <a:schemeClr val="tx1"/>
                    </a:solidFill>
                    <a:latin typeface="Times New Roman" panose="02020603050405020304" pitchFamily="18" charset="0"/>
                    <a:cs typeface="Times New Roman" panose="02020603050405020304" pitchFamily="18" charset="0"/>
                  </a:rPr>
                  <a:t>Radial measurement of heat flux is obtained by simultaneous measurement of fluctuations in </a:t>
                </a:r>
                <a14:m>
                  <m:oMath xmlns:m="http://schemas.openxmlformats.org/officeDocument/2006/math">
                    <m:sSub>
                      <m:sSubPr>
                        <m:ctrlPr>
                          <a:rPr lang="en-IN" i="1">
                            <a:solidFill>
                              <a:schemeClr val="tx1"/>
                            </a:solidFill>
                            <a:latin typeface="Cambria Math" panose="02040503050406030204" pitchFamily="18" charset="0"/>
                            <a:cs typeface="Times New Roman" panose="02020603050405020304" pitchFamily="18" charset="0"/>
                          </a:rPr>
                        </m:ctrlPr>
                      </m:sSubPr>
                      <m:e>
                        <m:r>
                          <a:rPr lang="en-IN" b="0" i="1" smtClean="0">
                            <a:solidFill>
                              <a:schemeClr val="tx1"/>
                            </a:solidFill>
                            <a:latin typeface="Cambria Math"/>
                            <a:cs typeface="Times New Roman" panose="02020603050405020304" pitchFamily="18" charset="0"/>
                          </a:rPr>
                          <m:t>𝑇</m:t>
                        </m:r>
                      </m:e>
                      <m:sub>
                        <m:r>
                          <a:rPr lang="en-IN" b="0" i="1" smtClean="0">
                            <a:solidFill>
                              <a:schemeClr val="tx1"/>
                            </a:solidFill>
                            <a:latin typeface="Cambria Math"/>
                            <a:cs typeface="Times New Roman" panose="02020603050405020304" pitchFamily="18" charset="0"/>
                          </a:rPr>
                          <m:t>𝑒</m:t>
                        </m:r>
                      </m:sub>
                    </m:sSub>
                  </m:oMath>
                </a14:m>
                <a:r>
                  <a:rPr lang="en-IN" dirty="0">
                    <a:solidFill>
                      <a:schemeClr val="tx1"/>
                    </a:solidFill>
                    <a:latin typeface="Times New Roman" panose="02020603050405020304" pitchFamily="18" charset="0"/>
                    <a:cs typeface="Times New Roman" panose="02020603050405020304" pitchFamily="18" charset="0"/>
                  </a:rPr>
                  <a:t> and </a:t>
                </a:r>
                <a14:m>
                  <m:oMath xmlns:m="http://schemas.openxmlformats.org/officeDocument/2006/math">
                    <m:sSub>
                      <m:sSubPr>
                        <m:ctrlPr>
                          <a:rPr lang="en-IN" i="1">
                            <a:solidFill>
                              <a:schemeClr val="tx1"/>
                            </a:solidFill>
                            <a:latin typeface="Cambria Math" panose="02040503050406030204" pitchFamily="18" charset="0"/>
                            <a:cs typeface="Times New Roman" panose="02020603050405020304" pitchFamily="18" charset="0"/>
                          </a:rPr>
                        </m:ctrlPr>
                      </m:sSubPr>
                      <m:e>
                        <m:r>
                          <a:rPr lang="en-IN" b="0" i="1" smtClean="0">
                            <a:solidFill>
                              <a:schemeClr val="tx1"/>
                            </a:solidFill>
                            <a:latin typeface="Cambria Math"/>
                            <a:cs typeface="Times New Roman" panose="02020603050405020304" pitchFamily="18" charset="0"/>
                          </a:rPr>
                          <m:t>𝜙</m:t>
                        </m:r>
                      </m:e>
                      <m:sub>
                        <m:r>
                          <a:rPr lang="en-IN" b="0" i="1" smtClean="0">
                            <a:solidFill>
                              <a:schemeClr val="tx1"/>
                            </a:solidFill>
                            <a:latin typeface="Cambria Math"/>
                            <a:cs typeface="Times New Roman" panose="02020603050405020304" pitchFamily="18" charset="0"/>
                          </a:rPr>
                          <m:t>𝑓</m:t>
                        </m:r>
                      </m:sub>
                    </m:sSub>
                  </m:oMath>
                </a14:m>
                <a:r>
                  <a:rPr lang="en-IN" dirty="0">
                    <a:solidFill>
                      <a:schemeClr val="tx1"/>
                    </a:solidFill>
                    <a:latin typeface="Times New Roman" panose="02020603050405020304" pitchFamily="18" charset="0"/>
                    <a:cs typeface="Times New Roman" panose="02020603050405020304" pitchFamily="18" charset="0"/>
                  </a:rPr>
                  <a:t> which is in good agreement with theoretical estimations.</a:t>
                </a:r>
              </a:p>
            </p:txBody>
          </p:sp>
        </mc:Choice>
        <mc:Fallback>
          <p:sp>
            <p:nvSpPr>
              <p:cNvPr id="5" name="Rectangle 4">
                <a:extLst>
                  <a:ext uri="{FF2B5EF4-FFF2-40B4-BE49-F238E27FC236}">
                    <a16:creationId xmlns:a16="http://schemas.microsoft.com/office/drawing/2014/main" id="{95F11644-C87B-4FDD-9408-3924EC8FDD34}"/>
                  </a:ext>
                </a:extLst>
              </p:cNvPr>
              <p:cNvSpPr>
                <a:spLocks noRot="1" noChangeAspect="1" noMove="1" noResize="1" noEditPoints="1" noAdjustHandles="1" noChangeArrowheads="1" noChangeShapeType="1" noTextEdit="1"/>
              </p:cNvSpPr>
              <p:nvPr/>
            </p:nvSpPr>
            <p:spPr>
              <a:xfrm>
                <a:off x="0" y="836010"/>
                <a:ext cx="9144000" cy="4243341"/>
              </a:xfrm>
              <a:prstGeom prst="rect">
                <a:avLst/>
              </a:prstGeom>
              <a:blipFill>
                <a:blip r:embed="rId2"/>
                <a:stretch>
                  <a:fillRect b="-862"/>
                </a:stretch>
              </a:blipFill>
            </p:spPr>
            <p:txBody>
              <a:bodyPr/>
              <a:lstStyle/>
              <a:p>
                <a:r>
                  <a:rPr lang="en-IN">
                    <a:noFill/>
                  </a:rPr>
                  <a:t> </a:t>
                </a:r>
              </a:p>
            </p:txBody>
          </p:sp>
        </mc:Fallback>
      </mc:AlternateContent>
      <p:sp>
        <p:nvSpPr>
          <p:cNvPr id="6" name="Rectangle 2">
            <a:extLst>
              <a:ext uri="{FF2B5EF4-FFF2-40B4-BE49-F238E27FC236}">
                <a16:creationId xmlns:a16="http://schemas.microsoft.com/office/drawing/2014/main" id="{189682EA-C836-40C7-83B2-73386752D2AB}"/>
              </a:ext>
            </a:extLst>
          </p:cNvPr>
          <p:cNvSpPr>
            <a:spLocks noChangeArrowheads="1"/>
          </p:cNvSpPr>
          <p:nvPr/>
        </p:nvSpPr>
        <p:spPr bwMode="auto">
          <a:xfrm>
            <a:off x="0" y="0"/>
            <a:ext cx="9144000" cy="733425"/>
          </a:xfrm>
          <a:prstGeom prst="rect">
            <a:avLst/>
          </a:prstGeom>
          <a:gradFill rotWithShape="1">
            <a:gsLst>
              <a:gs pos="0">
                <a:srgbClr val="99CCFF"/>
              </a:gs>
              <a:gs pos="50000">
                <a:schemeClr val="bg1"/>
              </a:gs>
              <a:gs pos="100000">
                <a:srgbClr val="99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lvl="1" algn="ctr"/>
            <a:r>
              <a:rPr lang="en-US" sz="3200" b="1" dirty="0">
                <a:latin typeface="Times New Roman" panose="02020603050405020304" pitchFamily="18" charset="0"/>
                <a:cs typeface="Times New Roman" panose="02020603050405020304" pitchFamily="18" charset="0"/>
              </a:rPr>
              <a:t>Summary &amp; Conclusion</a:t>
            </a:r>
            <a:endParaRPr lang="en-IN" sz="3200" b="1"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D2B2C271-6A68-46F9-B82D-A6EA77003D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838200" cy="752285"/>
          </a:xfrm>
          <a:prstGeom prst="rect">
            <a:avLst/>
          </a:prstGeom>
        </p:spPr>
      </p:pic>
    </p:spTree>
    <p:extLst>
      <p:ext uri="{BB962C8B-B14F-4D97-AF65-F5344CB8AC3E}">
        <p14:creationId xmlns:p14="http://schemas.microsoft.com/office/powerpoint/2010/main" val="38591111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36CE48E-76B9-4149-B4E7-9D1C63E1DA4D}"/>
              </a:ext>
            </a:extLst>
          </p:cNvPr>
          <p:cNvSpPr>
            <a:spLocks noGrp="1"/>
          </p:cNvSpPr>
          <p:nvPr>
            <p:ph type="sldNum" sz="quarter" idx="12"/>
          </p:nvPr>
        </p:nvSpPr>
        <p:spPr/>
        <p:txBody>
          <a:bodyPr/>
          <a:lstStyle/>
          <a:p>
            <a:fld id="{B6F15528-21DE-4FAA-801E-634DDDAF4B2B}" type="slidenum">
              <a:rPr lang="en-US" smtClean="0"/>
              <a:pPr/>
              <a:t>53</a:t>
            </a:fld>
            <a:endParaRPr lang="en-US"/>
          </a:p>
        </p:txBody>
      </p:sp>
      <p:sp>
        <p:nvSpPr>
          <p:cNvPr id="3" name="Rectangle 2">
            <a:extLst>
              <a:ext uri="{FF2B5EF4-FFF2-40B4-BE49-F238E27FC236}">
                <a16:creationId xmlns:a16="http://schemas.microsoft.com/office/drawing/2014/main" id="{EE991519-3924-41BC-8329-9F50BA8D849E}"/>
              </a:ext>
            </a:extLst>
          </p:cNvPr>
          <p:cNvSpPr>
            <a:spLocks noChangeArrowheads="1"/>
          </p:cNvSpPr>
          <p:nvPr/>
        </p:nvSpPr>
        <p:spPr bwMode="auto">
          <a:xfrm>
            <a:off x="0" y="0"/>
            <a:ext cx="9144000" cy="733425"/>
          </a:xfrm>
          <a:prstGeom prst="rect">
            <a:avLst/>
          </a:prstGeom>
          <a:gradFill rotWithShape="1">
            <a:gsLst>
              <a:gs pos="0">
                <a:srgbClr val="99CCFF"/>
              </a:gs>
              <a:gs pos="50000">
                <a:schemeClr val="bg1"/>
              </a:gs>
              <a:gs pos="100000">
                <a:srgbClr val="99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lvl="1" algn="ctr"/>
            <a:r>
              <a:rPr lang="en-US" sz="3200" b="1" dirty="0">
                <a:latin typeface="Times New Roman" panose="02020603050405020304" pitchFamily="18" charset="0"/>
                <a:cs typeface="Times New Roman" panose="02020603050405020304" pitchFamily="18" charset="0"/>
              </a:rPr>
              <a:t>Summary &amp; conclusion</a:t>
            </a:r>
            <a:endParaRPr lang="en-IN" sz="3200" b="1"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FD2FC804-AFD9-4EAA-87D1-E93BADF9F6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838200" cy="752285"/>
          </a:xfrm>
          <a:prstGeom prst="rect">
            <a:avLst/>
          </a:prstGeom>
        </p:spPr>
      </p:pic>
      <p:pic>
        <p:nvPicPr>
          <p:cNvPr id="5" name="Picture 2">
            <a:extLst>
              <a:ext uri="{FF2B5EF4-FFF2-40B4-BE49-F238E27FC236}">
                <a16:creationId xmlns:a16="http://schemas.microsoft.com/office/drawing/2014/main" id="{935B0352-8B29-4088-926C-BC679E6E793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629972" y="762000"/>
            <a:ext cx="2513456" cy="2513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533C3875-5C20-4D72-BE0B-C0208360B1C8}"/>
              </a:ext>
            </a:extLst>
          </p:cNvPr>
          <p:cNvSpPr txBox="1"/>
          <p:nvPr/>
        </p:nvSpPr>
        <p:spPr>
          <a:xfrm>
            <a:off x="7487092" y="2705878"/>
            <a:ext cx="1199707" cy="369332"/>
          </a:xfrm>
          <a:prstGeom prst="rect">
            <a:avLst/>
          </a:prstGeom>
          <a:noFill/>
        </p:spPr>
        <p:txBody>
          <a:bodyPr wrap="square" rtlCol="0">
            <a:spAutoFit/>
          </a:bodyPr>
          <a:lstStyle/>
          <a:p>
            <a:r>
              <a:rPr lang="en-IN" dirty="0">
                <a:latin typeface="Times New Roman" panose="02020603050405020304" pitchFamily="18" charset="0"/>
                <a:cs typeface="Times New Roman" panose="02020603050405020304" pitchFamily="18" charset="0"/>
              </a:rPr>
              <a:t>1300 mm</a:t>
            </a:r>
          </a:p>
        </p:txBody>
      </p:sp>
      <p:sp>
        <p:nvSpPr>
          <p:cNvPr id="7" name="TextBox 6">
            <a:extLst>
              <a:ext uri="{FF2B5EF4-FFF2-40B4-BE49-F238E27FC236}">
                <a16:creationId xmlns:a16="http://schemas.microsoft.com/office/drawing/2014/main" id="{D99DC795-8751-4B5C-BFDB-80411B3F3A23}"/>
              </a:ext>
            </a:extLst>
          </p:cNvPr>
          <p:cNvSpPr txBox="1"/>
          <p:nvPr/>
        </p:nvSpPr>
        <p:spPr>
          <a:xfrm rot="16200000">
            <a:off x="6225880" y="1633244"/>
            <a:ext cx="1199707" cy="369332"/>
          </a:xfrm>
          <a:prstGeom prst="rect">
            <a:avLst/>
          </a:prstGeom>
          <a:noFill/>
        </p:spPr>
        <p:txBody>
          <a:bodyPr wrap="square" rtlCol="0">
            <a:spAutoFit/>
          </a:bodyPr>
          <a:lstStyle/>
          <a:p>
            <a:r>
              <a:rPr lang="en-IN" dirty="0">
                <a:latin typeface="Times New Roman" panose="02020603050405020304" pitchFamily="18" charset="0"/>
                <a:cs typeface="Times New Roman" panose="02020603050405020304" pitchFamily="18" charset="0"/>
              </a:rPr>
              <a:t>900 mm</a:t>
            </a:r>
          </a:p>
        </p:txBody>
      </p:sp>
      <p:pic>
        <p:nvPicPr>
          <p:cNvPr id="9" name="Picture 8">
            <a:extLst>
              <a:ext uri="{FF2B5EF4-FFF2-40B4-BE49-F238E27FC236}">
                <a16:creationId xmlns:a16="http://schemas.microsoft.com/office/drawing/2014/main" id="{B740A1B5-08CE-4D48-94C3-E7B291234D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838200"/>
            <a:ext cx="4050806" cy="5818652"/>
          </a:xfrm>
          <a:prstGeom prst="rect">
            <a:avLst/>
          </a:prstGeom>
        </p:spPr>
      </p:pic>
      <p:cxnSp>
        <p:nvCxnSpPr>
          <p:cNvPr id="11" name="Straight Arrow Connector 10">
            <a:extLst>
              <a:ext uri="{FF2B5EF4-FFF2-40B4-BE49-F238E27FC236}">
                <a16:creationId xmlns:a16="http://schemas.microsoft.com/office/drawing/2014/main" id="{EDE1CB9E-7107-48EC-99C8-6EFC7EB644C1}"/>
              </a:ext>
            </a:extLst>
          </p:cNvPr>
          <p:cNvCxnSpPr/>
          <p:nvPr/>
        </p:nvCxnSpPr>
        <p:spPr>
          <a:xfrm flipH="1">
            <a:off x="3517406" y="1676400"/>
            <a:ext cx="978394" cy="0"/>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6F2E61B-BC98-473E-B238-2911C36A67E2}"/>
              </a:ext>
            </a:extLst>
          </p:cNvPr>
          <p:cNvCxnSpPr>
            <a:cxnSpLocks/>
          </p:cNvCxnSpPr>
          <p:nvPr/>
        </p:nvCxnSpPr>
        <p:spPr>
          <a:xfrm>
            <a:off x="3429000" y="3429000"/>
            <a:ext cx="1079006" cy="0"/>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3613E79-2463-49E0-8072-1E409003B654}"/>
                  </a:ext>
                </a:extLst>
              </p:cNvPr>
              <p:cNvSpPr txBox="1"/>
              <p:nvPr/>
            </p:nvSpPr>
            <p:spPr>
              <a:xfrm>
                <a:off x="4038600" y="1218056"/>
                <a:ext cx="927178"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IN" sz="2400" b="1" i="1" smtClean="0">
                              <a:solidFill>
                                <a:srgbClr val="FF0000"/>
                              </a:solidFill>
                              <a:latin typeface="Cambria Math" panose="02040503050406030204" pitchFamily="18" charset="0"/>
                            </a:rPr>
                          </m:ctrlPr>
                        </m:sSubPr>
                        <m:e>
                          <m:r>
                            <a:rPr lang="en-IN" sz="2400" b="1" i="0" smtClean="0">
                              <a:solidFill>
                                <a:srgbClr val="FF0000"/>
                              </a:solidFill>
                              <a:latin typeface="Cambria Math" panose="02040503050406030204" pitchFamily="18" charset="0"/>
                            </a:rPr>
                            <m:t>𝚪</m:t>
                          </m:r>
                        </m:e>
                        <m:sub>
                          <m:r>
                            <a:rPr lang="en-IN" sz="2400" b="1" i="1" smtClean="0">
                              <a:solidFill>
                                <a:srgbClr val="FF0000"/>
                              </a:solidFill>
                              <a:latin typeface="Cambria Math" panose="02040503050406030204" pitchFamily="18" charset="0"/>
                            </a:rPr>
                            <m:t>𝒆𝒔</m:t>
                          </m:r>
                        </m:sub>
                      </m:sSub>
                    </m:oMath>
                  </m:oMathPara>
                </a14:m>
                <a:endParaRPr lang="en-IN" sz="2400" b="1" dirty="0">
                  <a:solidFill>
                    <a:srgbClr val="FF0000"/>
                  </a:solidFill>
                </a:endParaRPr>
              </a:p>
            </p:txBody>
          </p:sp>
        </mc:Choice>
        <mc:Fallback xmlns="">
          <p:sp>
            <p:nvSpPr>
              <p:cNvPr id="14" name="TextBox 13">
                <a:extLst>
                  <a:ext uri="{FF2B5EF4-FFF2-40B4-BE49-F238E27FC236}">
                    <a16:creationId xmlns:a16="http://schemas.microsoft.com/office/drawing/2014/main" id="{53613E79-2463-49E0-8072-1E409003B654}"/>
                  </a:ext>
                </a:extLst>
              </p:cNvPr>
              <p:cNvSpPr txBox="1">
                <a:spLocks noRot="1" noChangeAspect="1" noMove="1" noResize="1" noEditPoints="1" noAdjustHandles="1" noChangeArrowheads="1" noChangeShapeType="1" noTextEdit="1"/>
              </p:cNvSpPr>
              <p:nvPr/>
            </p:nvSpPr>
            <p:spPr>
              <a:xfrm>
                <a:off x="4038600" y="1218056"/>
                <a:ext cx="927178" cy="461665"/>
              </a:xfrm>
              <a:prstGeom prst="rect">
                <a:avLst/>
              </a:prstGeom>
              <a:blipFill>
                <a:blip r:embed="rId5"/>
                <a:stretch>
                  <a:fillRect/>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3EC7F5E4-99DD-4D1A-A9E7-F859BCE84522}"/>
                  </a:ext>
                </a:extLst>
              </p:cNvPr>
              <p:cNvSpPr txBox="1"/>
              <p:nvPr/>
            </p:nvSpPr>
            <p:spPr>
              <a:xfrm>
                <a:off x="4114800" y="2831068"/>
                <a:ext cx="927178"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IN" sz="2400" b="0" i="1" smtClean="0">
                              <a:solidFill>
                                <a:srgbClr val="FF0000"/>
                              </a:solidFill>
                              <a:latin typeface="Cambria Math" panose="02040503050406030204" pitchFamily="18" charset="0"/>
                            </a:rPr>
                          </m:ctrlPr>
                        </m:sSubPr>
                        <m:e>
                          <m:r>
                            <a:rPr lang="en-IN" sz="2400" b="0" i="1" smtClean="0">
                              <a:solidFill>
                                <a:srgbClr val="FF0000"/>
                              </a:solidFill>
                              <a:latin typeface="Cambria Math" panose="02040503050406030204" pitchFamily="18" charset="0"/>
                            </a:rPr>
                            <m:t>𝑄</m:t>
                          </m:r>
                        </m:e>
                        <m:sub>
                          <m:r>
                            <a:rPr lang="en-IN" sz="2400" b="0" i="1" smtClean="0">
                              <a:solidFill>
                                <a:srgbClr val="FF0000"/>
                              </a:solidFill>
                              <a:latin typeface="Cambria Math" panose="02040503050406030204" pitchFamily="18" charset="0"/>
                            </a:rPr>
                            <m:t>𝑡𝑜𝑡𝑎𝑙</m:t>
                          </m:r>
                        </m:sub>
                      </m:sSub>
                    </m:oMath>
                  </m:oMathPara>
                </a14:m>
                <a:endParaRPr lang="en-IN" sz="2400" dirty="0">
                  <a:solidFill>
                    <a:srgbClr val="FF0000"/>
                  </a:solidFill>
                </a:endParaRPr>
              </a:p>
            </p:txBody>
          </p:sp>
        </mc:Choice>
        <mc:Fallback xmlns="">
          <p:sp>
            <p:nvSpPr>
              <p:cNvPr id="15" name="TextBox 14">
                <a:extLst>
                  <a:ext uri="{FF2B5EF4-FFF2-40B4-BE49-F238E27FC236}">
                    <a16:creationId xmlns:a16="http://schemas.microsoft.com/office/drawing/2014/main" id="{3EC7F5E4-99DD-4D1A-A9E7-F859BCE84522}"/>
                  </a:ext>
                </a:extLst>
              </p:cNvPr>
              <p:cNvSpPr txBox="1">
                <a:spLocks noRot="1" noChangeAspect="1" noMove="1" noResize="1" noEditPoints="1" noAdjustHandles="1" noChangeArrowheads="1" noChangeShapeType="1" noTextEdit="1"/>
              </p:cNvSpPr>
              <p:nvPr/>
            </p:nvSpPr>
            <p:spPr>
              <a:xfrm>
                <a:off x="4114800" y="2831068"/>
                <a:ext cx="927178" cy="461665"/>
              </a:xfrm>
              <a:prstGeom prst="rect">
                <a:avLst/>
              </a:prstGeom>
              <a:blipFill>
                <a:blip r:embed="rId6"/>
                <a:stretch>
                  <a:fillRect l="-4605" b="-13158"/>
                </a:stretch>
              </a:blipFill>
            </p:spPr>
            <p:txBody>
              <a:bodyPr/>
              <a:lstStyle/>
              <a:p>
                <a:r>
                  <a:rPr lang="en-IN">
                    <a:noFill/>
                  </a:rPr>
                  <a:t> </a:t>
                </a:r>
              </a:p>
            </p:txBody>
          </p:sp>
        </mc:Fallback>
      </mc:AlternateContent>
      <p:sp>
        <p:nvSpPr>
          <p:cNvPr id="16" name="Arrow: Right 15">
            <a:extLst>
              <a:ext uri="{FF2B5EF4-FFF2-40B4-BE49-F238E27FC236}">
                <a16:creationId xmlns:a16="http://schemas.microsoft.com/office/drawing/2014/main" id="{AF2B2351-724A-47A5-A922-EB69C0DEBB23}"/>
              </a:ext>
            </a:extLst>
          </p:cNvPr>
          <p:cNvSpPr/>
          <p:nvPr/>
        </p:nvSpPr>
        <p:spPr>
          <a:xfrm>
            <a:off x="3517406" y="5029200"/>
            <a:ext cx="978394" cy="1490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FF035AD6-C8EE-4EA7-B289-DECD5DDDBC83}"/>
                  </a:ext>
                </a:extLst>
              </p:cNvPr>
              <p:cNvSpPr txBox="1"/>
              <p:nvPr/>
            </p:nvSpPr>
            <p:spPr>
              <a:xfrm>
                <a:off x="685800" y="4544862"/>
                <a:ext cx="3605812" cy="56053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IN" sz="1600" b="1" i="1" smtClean="0">
                              <a:solidFill>
                                <a:srgbClr val="0000FF"/>
                              </a:solidFill>
                              <a:latin typeface="Cambria Math" panose="02040503050406030204" pitchFamily="18" charset="0"/>
                            </a:rPr>
                          </m:ctrlPr>
                        </m:sSubSupPr>
                        <m:e>
                          <m:r>
                            <a:rPr lang="en-IN" sz="1600" b="1" i="0" smtClean="0">
                              <a:solidFill>
                                <a:srgbClr val="0000FF"/>
                              </a:solidFill>
                              <a:latin typeface="Cambria Math" panose="02040503050406030204" pitchFamily="18" charset="0"/>
                            </a:rPr>
                            <m:t>𝚪</m:t>
                          </m:r>
                        </m:e>
                        <m:sub>
                          <m:r>
                            <a:rPr lang="en-IN" sz="1600" b="1" i="1" smtClean="0">
                              <a:solidFill>
                                <a:srgbClr val="0000FF"/>
                              </a:solidFill>
                              <a:latin typeface="Cambria Math" panose="02040503050406030204" pitchFamily="18" charset="0"/>
                            </a:rPr>
                            <m:t>𝒆𝒎</m:t>
                          </m:r>
                        </m:sub>
                        <m:sup>
                          <m:r>
                            <a:rPr lang="en-IN" sz="1600" b="1" i="1" smtClean="0">
                              <a:solidFill>
                                <a:srgbClr val="0000FF"/>
                              </a:solidFill>
                              <a:latin typeface="Cambria Math" panose="02040503050406030204" pitchFamily="18" charset="0"/>
                            </a:rPr>
                            <m:t>𝒆</m:t>
                          </m:r>
                        </m:sup>
                      </m:sSubSup>
                      <m:r>
                        <a:rPr lang="en-IN" sz="1600" b="1" i="1" smtClean="0">
                          <a:solidFill>
                            <a:srgbClr val="0000FF"/>
                          </a:solidFill>
                          <a:latin typeface="Cambria Math" panose="02040503050406030204" pitchFamily="18" charset="0"/>
                        </a:rPr>
                        <m:t>−</m:t>
                      </m:r>
                      <m:sSubSup>
                        <m:sSubSupPr>
                          <m:ctrlPr>
                            <a:rPr lang="en-IN" sz="1600" b="1" i="1" smtClean="0">
                              <a:solidFill>
                                <a:srgbClr val="0000FF"/>
                              </a:solidFill>
                              <a:latin typeface="Cambria Math" panose="02040503050406030204" pitchFamily="18" charset="0"/>
                            </a:rPr>
                          </m:ctrlPr>
                        </m:sSubSupPr>
                        <m:e>
                          <m:r>
                            <a:rPr lang="en-IN" sz="1600" b="1" i="0" smtClean="0">
                              <a:solidFill>
                                <a:srgbClr val="0000FF"/>
                              </a:solidFill>
                              <a:latin typeface="Cambria Math" panose="02040503050406030204" pitchFamily="18" charset="0"/>
                            </a:rPr>
                            <m:t>𝚪</m:t>
                          </m:r>
                        </m:e>
                        <m:sub>
                          <m:r>
                            <a:rPr lang="en-IN" sz="1600" b="1" i="1" smtClean="0">
                              <a:solidFill>
                                <a:srgbClr val="0000FF"/>
                              </a:solidFill>
                              <a:latin typeface="Cambria Math" panose="02040503050406030204" pitchFamily="18" charset="0"/>
                            </a:rPr>
                            <m:t>𝒆𝒎</m:t>
                          </m:r>
                        </m:sub>
                        <m:sup>
                          <m:r>
                            <a:rPr lang="en-IN" sz="1600" b="1" i="1" smtClean="0">
                              <a:solidFill>
                                <a:srgbClr val="0000FF"/>
                              </a:solidFill>
                              <a:latin typeface="Cambria Math" panose="02040503050406030204" pitchFamily="18" charset="0"/>
                            </a:rPr>
                            <m:t>𝒊</m:t>
                          </m:r>
                        </m:sup>
                      </m:sSubSup>
                      <m:r>
                        <a:rPr lang="en-IN" sz="1600" b="1" i="1" smtClean="0">
                          <a:solidFill>
                            <a:srgbClr val="0000FF"/>
                          </a:solidFill>
                          <a:latin typeface="Cambria Math" panose="02040503050406030204" pitchFamily="18" charset="0"/>
                        </a:rPr>
                        <m:t>=−</m:t>
                      </m:r>
                      <m:f>
                        <m:fPr>
                          <m:ctrlPr>
                            <a:rPr lang="en-IN" sz="1600" b="1" i="1" smtClean="0">
                              <a:solidFill>
                                <a:srgbClr val="0000FF"/>
                              </a:solidFill>
                              <a:latin typeface="Cambria Math" panose="02040503050406030204" pitchFamily="18" charset="0"/>
                            </a:rPr>
                          </m:ctrlPr>
                        </m:fPr>
                        <m:num>
                          <m:r>
                            <a:rPr lang="en-IN" sz="1600" b="1" i="1" smtClean="0">
                              <a:solidFill>
                                <a:srgbClr val="0000FF"/>
                              </a:solidFill>
                              <a:latin typeface="Cambria Math" panose="02040503050406030204" pitchFamily="18" charset="0"/>
                            </a:rPr>
                            <m:t>𝝏</m:t>
                          </m:r>
                        </m:num>
                        <m:den>
                          <m:r>
                            <a:rPr lang="en-IN" sz="1600" b="1" i="1" smtClean="0">
                              <a:solidFill>
                                <a:srgbClr val="0000FF"/>
                              </a:solidFill>
                              <a:latin typeface="Cambria Math" panose="02040503050406030204" pitchFamily="18" charset="0"/>
                            </a:rPr>
                            <m:t>𝝏</m:t>
                          </m:r>
                          <m:r>
                            <a:rPr lang="en-IN" sz="1600" b="1" i="1" smtClean="0">
                              <a:solidFill>
                                <a:srgbClr val="0000FF"/>
                              </a:solidFill>
                              <a:latin typeface="Cambria Math" panose="02040503050406030204" pitchFamily="18" charset="0"/>
                            </a:rPr>
                            <m:t>𝒙</m:t>
                          </m:r>
                        </m:den>
                      </m:f>
                      <m:r>
                        <a:rPr lang="en-IN" sz="1600" b="1" i="1" smtClean="0">
                          <a:solidFill>
                            <a:srgbClr val="0000FF"/>
                          </a:solidFill>
                          <a:latin typeface="Cambria Math" panose="02040503050406030204" pitchFamily="18" charset="0"/>
                        </a:rPr>
                        <m:t>&lt;</m:t>
                      </m:r>
                      <m:r>
                        <a:rPr lang="en-IN" sz="1600" b="1" i="1" smtClean="0">
                          <a:solidFill>
                            <a:srgbClr val="0000FF"/>
                          </a:solidFill>
                          <a:latin typeface="Cambria Math" panose="02040503050406030204" pitchFamily="18" charset="0"/>
                        </a:rPr>
                        <m:t>𝜹</m:t>
                      </m:r>
                      <m:sSub>
                        <m:sSubPr>
                          <m:ctrlPr>
                            <a:rPr lang="en-IN" sz="1600" b="1" i="1" smtClean="0">
                              <a:solidFill>
                                <a:srgbClr val="0000FF"/>
                              </a:solidFill>
                              <a:latin typeface="Cambria Math" panose="02040503050406030204" pitchFamily="18" charset="0"/>
                            </a:rPr>
                          </m:ctrlPr>
                        </m:sSubPr>
                        <m:e>
                          <m:r>
                            <a:rPr lang="en-IN" sz="1600" b="1" i="1" smtClean="0">
                              <a:solidFill>
                                <a:srgbClr val="0000FF"/>
                              </a:solidFill>
                              <a:latin typeface="Cambria Math" panose="02040503050406030204" pitchFamily="18" charset="0"/>
                            </a:rPr>
                            <m:t>𝑩</m:t>
                          </m:r>
                        </m:e>
                        <m:sub>
                          <m:r>
                            <a:rPr lang="en-IN" sz="1600" b="1" i="1" smtClean="0">
                              <a:solidFill>
                                <a:srgbClr val="0000FF"/>
                              </a:solidFill>
                              <a:latin typeface="Cambria Math" panose="02040503050406030204" pitchFamily="18" charset="0"/>
                            </a:rPr>
                            <m:t>𝒙</m:t>
                          </m:r>
                        </m:sub>
                      </m:sSub>
                      <m:r>
                        <a:rPr lang="en-IN" sz="1600" b="1" i="1" smtClean="0">
                          <a:solidFill>
                            <a:srgbClr val="0000FF"/>
                          </a:solidFill>
                          <a:latin typeface="Cambria Math" panose="02040503050406030204" pitchFamily="18" charset="0"/>
                        </a:rPr>
                        <m:t>𝜹</m:t>
                      </m:r>
                      <m:sSub>
                        <m:sSubPr>
                          <m:ctrlPr>
                            <a:rPr lang="en-IN" sz="1600" b="1" i="1" smtClean="0">
                              <a:solidFill>
                                <a:srgbClr val="0000FF"/>
                              </a:solidFill>
                              <a:latin typeface="Cambria Math" panose="02040503050406030204" pitchFamily="18" charset="0"/>
                            </a:rPr>
                          </m:ctrlPr>
                        </m:sSubPr>
                        <m:e>
                          <m:r>
                            <a:rPr lang="en-IN" sz="1600" b="1" i="1" smtClean="0">
                              <a:solidFill>
                                <a:srgbClr val="0000FF"/>
                              </a:solidFill>
                              <a:latin typeface="Cambria Math" panose="02040503050406030204" pitchFamily="18" charset="0"/>
                            </a:rPr>
                            <m:t>𝑩</m:t>
                          </m:r>
                        </m:e>
                        <m:sub>
                          <m:r>
                            <a:rPr lang="en-IN" sz="1600" b="1" i="1" smtClean="0">
                              <a:solidFill>
                                <a:srgbClr val="0000FF"/>
                              </a:solidFill>
                              <a:latin typeface="Cambria Math" panose="02040503050406030204" pitchFamily="18" charset="0"/>
                            </a:rPr>
                            <m:t>𝒚</m:t>
                          </m:r>
                        </m:sub>
                      </m:sSub>
                      <m:r>
                        <a:rPr lang="en-IN" sz="1600" b="1" i="1" smtClean="0">
                          <a:solidFill>
                            <a:srgbClr val="0000FF"/>
                          </a:solidFill>
                          <a:latin typeface="Cambria Math" panose="02040503050406030204" pitchFamily="18" charset="0"/>
                        </a:rPr>
                        <m:t>&gt;</m:t>
                      </m:r>
                    </m:oMath>
                  </m:oMathPara>
                </a14:m>
                <a:endParaRPr lang="en-IN" sz="1600" b="1" dirty="0">
                  <a:solidFill>
                    <a:srgbClr val="0000FF"/>
                  </a:solidFill>
                </a:endParaRPr>
              </a:p>
            </p:txBody>
          </p:sp>
        </mc:Choice>
        <mc:Fallback xmlns="">
          <p:sp>
            <p:nvSpPr>
              <p:cNvPr id="17" name="TextBox 16">
                <a:extLst>
                  <a:ext uri="{FF2B5EF4-FFF2-40B4-BE49-F238E27FC236}">
                    <a16:creationId xmlns:a16="http://schemas.microsoft.com/office/drawing/2014/main" id="{FF035AD6-C8EE-4EA7-B289-DECD5DDDBC83}"/>
                  </a:ext>
                </a:extLst>
              </p:cNvPr>
              <p:cNvSpPr txBox="1">
                <a:spLocks noRot="1" noChangeAspect="1" noMove="1" noResize="1" noEditPoints="1" noAdjustHandles="1" noChangeArrowheads="1" noChangeShapeType="1" noTextEdit="1"/>
              </p:cNvSpPr>
              <p:nvPr/>
            </p:nvSpPr>
            <p:spPr>
              <a:xfrm>
                <a:off x="685800" y="4544862"/>
                <a:ext cx="3605812" cy="560538"/>
              </a:xfrm>
              <a:prstGeom prst="rect">
                <a:avLst/>
              </a:prstGeom>
              <a:blipFill>
                <a:blip r:embed="rId7"/>
                <a:stretch>
                  <a:fillRect/>
                </a:stretch>
              </a:blipFill>
            </p:spPr>
            <p:txBody>
              <a:bodyPr/>
              <a:lstStyle/>
              <a:p>
                <a:r>
                  <a:rPr lang="en-IN">
                    <a:noFill/>
                  </a:rPr>
                  <a:t> </a:t>
                </a:r>
              </a:p>
            </p:txBody>
          </p:sp>
        </mc:Fallback>
      </mc:AlternateContent>
      <p:pic>
        <p:nvPicPr>
          <p:cNvPr id="19" name="Picture 18">
            <a:extLst>
              <a:ext uri="{FF2B5EF4-FFF2-40B4-BE49-F238E27FC236}">
                <a16:creationId xmlns:a16="http://schemas.microsoft.com/office/drawing/2014/main" id="{88B3EC6F-C567-490C-86C8-6CEB29216B5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59874" y="3505200"/>
            <a:ext cx="4207926" cy="3043330"/>
          </a:xfrm>
          <a:prstGeom prst="rect">
            <a:avLst/>
          </a:prstGeom>
        </p:spPr>
      </p:pic>
      <p:sp>
        <p:nvSpPr>
          <p:cNvPr id="8" name="Rectangle 7">
            <a:extLst>
              <a:ext uri="{FF2B5EF4-FFF2-40B4-BE49-F238E27FC236}">
                <a16:creationId xmlns:a16="http://schemas.microsoft.com/office/drawing/2014/main" id="{0DEE2CFD-8050-4D41-B24C-1E677A2CDDA0}"/>
              </a:ext>
            </a:extLst>
          </p:cNvPr>
          <p:cNvSpPr/>
          <p:nvPr/>
        </p:nvSpPr>
        <p:spPr>
          <a:xfrm>
            <a:off x="1066800" y="649771"/>
            <a:ext cx="5867400" cy="369332"/>
          </a:xfrm>
          <a:prstGeom prst="rect">
            <a:avLst/>
          </a:prstGeom>
        </p:spPr>
        <p:txBody>
          <a:bodyPr wrap="square">
            <a:spAutoFit/>
          </a:bodyPr>
          <a:lstStyle/>
          <a:p>
            <a:r>
              <a:rPr lang="en-US" b="1" dirty="0">
                <a:latin typeface="Times New Roman" panose="02020603050405020304" pitchFamily="18" charset="0"/>
                <a:cs typeface="Times New Roman" panose="02020603050405020304" pitchFamily="18" charset="0"/>
              </a:rPr>
              <a:t>(Srivastav et al., </a:t>
            </a:r>
            <a:r>
              <a:rPr lang="en-IN" b="1" dirty="0">
                <a:solidFill>
                  <a:srgbClr val="000099"/>
                </a:solidFill>
              </a:rPr>
              <a:t>Physics of Plasmas 24, 112115 (2017)</a:t>
            </a:r>
            <a:r>
              <a:rPr lang="en-US" b="1" dirty="0">
                <a:latin typeface="Times New Roman" panose="02020603050405020304" pitchFamily="18" charset="0"/>
                <a:cs typeface="Times New Roman" panose="02020603050405020304" pitchFamily="18" charset="0"/>
              </a:rPr>
              <a:t>) </a:t>
            </a:r>
            <a:endParaRPr lang="en-IN" dirty="0"/>
          </a:p>
        </p:txBody>
      </p:sp>
      <p:sp>
        <p:nvSpPr>
          <p:cNvPr id="10" name="Rectangle 9">
            <a:extLst>
              <a:ext uri="{FF2B5EF4-FFF2-40B4-BE49-F238E27FC236}">
                <a16:creationId xmlns:a16="http://schemas.microsoft.com/office/drawing/2014/main" id="{78A4FC80-7B9B-4D79-80A5-D815EDA5524E}"/>
              </a:ext>
            </a:extLst>
          </p:cNvPr>
          <p:cNvSpPr/>
          <p:nvPr/>
        </p:nvSpPr>
        <p:spPr>
          <a:xfrm>
            <a:off x="990600" y="6473846"/>
            <a:ext cx="6705600" cy="369332"/>
          </a:xfrm>
          <a:prstGeom prst="rect">
            <a:avLst/>
          </a:prstGeom>
        </p:spPr>
        <p:txBody>
          <a:bodyPr wrap="square">
            <a:spAutoFit/>
          </a:bodyPr>
          <a:lstStyle/>
          <a:p>
            <a:r>
              <a:rPr lang="en-US" b="1" dirty="0">
                <a:latin typeface="Times New Roman" panose="02020603050405020304" pitchFamily="18" charset="0"/>
                <a:cs typeface="Times New Roman" panose="02020603050405020304" pitchFamily="18" charset="0"/>
              </a:rPr>
              <a:t> (Srivastav et al., </a:t>
            </a:r>
            <a:r>
              <a:rPr lang="en-IN" b="1" dirty="0">
                <a:solidFill>
                  <a:srgbClr val="000099"/>
                </a:solidFill>
              </a:rPr>
              <a:t>Plasma Phys. Control. Fusion 61, 055010 (2019)</a:t>
            </a:r>
            <a:r>
              <a:rPr lang="en-US" b="1" dirty="0">
                <a:latin typeface="Times New Roman" panose="02020603050405020304" pitchFamily="18" charset="0"/>
                <a:cs typeface="Times New Roman" panose="02020603050405020304" pitchFamily="18" charset="0"/>
              </a:rPr>
              <a:t>)</a:t>
            </a:r>
            <a:endParaRPr lang="en-IN" dirty="0"/>
          </a:p>
        </p:txBody>
      </p:sp>
      <p:sp>
        <p:nvSpPr>
          <p:cNvPr id="13" name="Rectangle 12">
            <a:extLst>
              <a:ext uri="{FF2B5EF4-FFF2-40B4-BE49-F238E27FC236}">
                <a16:creationId xmlns:a16="http://schemas.microsoft.com/office/drawing/2014/main" id="{1978C052-5D39-4986-8643-03B4454E2C11}"/>
              </a:ext>
            </a:extLst>
          </p:cNvPr>
          <p:cNvSpPr/>
          <p:nvPr/>
        </p:nvSpPr>
        <p:spPr>
          <a:xfrm>
            <a:off x="609600" y="2286000"/>
            <a:ext cx="6477000" cy="458074"/>
          </a:xfrm>
          <a:prstGeom prst="rect">
            <a:avLst/>
          </a:prstGeom>
        </p:spPr>
        <p:txBody>
          <a:bodyPr wrap="square">
            <a:spAutoFit/>
          </a:bodyPr>
          <a:lstStyle/>
          <a:p>
            <a:pPr lvl="1">
              <a:lnSpc>
                <a:spcPct val="150000"/>
              </a:lnSpc>
            </a:pPr>
            <a:r>
              <a:rPr lang="en-US" b="1" dirty="0">
                <a:latin typeface="Times New Roman" panose="02020603050405020304" pitchFamily="18" charset="0"/>
                <a:cs typeface="Times New Roman" panose="02020603050405020304" pitchFamily="18" charset="0"/>
              </a:rPr>
              <a:t>(Srivastav et al., </a:t>
            </a:r>
            <a:r>
              <a:rPr lang="en-IN" b="1" dirty="0">
                <a:solidFill>
                  <a:srgbClr val="000099"/>
                </a:solidFill>
                <a:latin typeface="Times New Roman" panose="02020603050405020304" pitchFamily="18" charset="0"/>
                <a:cs typeface="Times New Roman" panose="02020603050405020304" pitchFamily="18" charset="0"/>
              </a:rPr>
              <a:t>Physics of Plasmas 26, 052303 (2019)</a:t>
            </a:r>
            <a:r>
              <a:rPr lang="en-US" b="1" dirty="0">
                <a:latin typeface="Times New Roman" panose="02020603050405020304" pitchFamily="18" charset="0"/>
                <a:cs typeface="Times New Roman" panose="02020603050405020304" pitchFamily="18" charset="0"/>
              </a:rPr>
              <a:t>)</a:t>
            </a:r>
            <a:endParaRPr lang="en-IN"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7019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F4A1C4B-0B18-46CD-B441-9ED9344FE8BA}"/>
              </a:ext>
            </a:extLst>
          </p:cNvPr>
          <p:cNvSpPr>
            <a:spLocks noChangeArrowheads="1"/>
          </p:cNvSpPr>
          <p:nvPr/>
        </p:nvSpPr>
        <p:spPr bwMode="auto">
          <a:xfrm>
            <a:off x="0" y="0"/>
            <a:ext cx="9144000" cy="720000"/>
          </a:xfrm>
          <a:prstGeom prst="rect">
            <a:avLst/>
          </a:prstGeom>
          <a:gradFill rotWithShape="1">
            <a:gsLst>
              <a:gs pos="0">
                <a:srgbClr val="99CCFF"/>
              </a:gs>
              <a:gs pos="50000">
                <a:schemeClr val="bg1"/>
              </a:gs>
              <a:gs pos="100000">
                <a:srgbClr val="99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200" b="1" dirty="0">
                <a:latin typeface="Times New Roman" panose="02020603050405020304" pitchFamily="18" charset="0"/>
                <a:cs typeface="Times New Roman" panose="02020603050405020304" pitchFamily="18" charset="0"/>
              </a:rPr>
              <a:t>Acknowledgement</a:t>
            </a:r>
            <a:endParaRPr lang="en-IN" sz="3200" b="1"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B79E6662-7D67-41EA-83BA-A24EAFF752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838200" cy="752285"/>
          </a:xfrm>
          <a:prstGeom prst="rect">
            <a:avLst/>
          </a:prstGeom>
        </p:spPr>
      </p:pic>
      <p:sp>
        <p:nvSpPr>
          <p:cNvPr id="4" name="Slide Number Placeholder 3">
            <a:extLst>
              <a:ext uri="{FF2B5EF4-FFF2-40B4-BE49-F238E27FC236}">
                <a16:creationId xmlns:a16="http://schemas.microsoft.com/office/drawing/2014/main" id="{F71126B4-78ED-4CC4-97A7-4520A28E0299}"/>
              </a:ext>
            </a:extLst>
          </p:cNvPr>
          <p:cNvSpPr>
            <a:spLocks noGrp="1"/>
          </p:cNvSpPr>
          <p:nvPr>
            <p:ph type="sldNum" sz="quarter" idx="12"/>
          </p:nvPr>
        </p:nvSpPr>
        <p:spPr/>
        <p:txBody>
          <a:bodyPr/>
          <a:lstStyle/>
          <a:p>
            <a:fld id="{B6F15528-21DE-4FAA-801E-634DDDAF4B2B}" type="slidenum">
              <a:rPr lang="en-US" smtClean="0"/>
              <a:pPr/>
              <a:t>54</a:t>
            </a:fld>
            <a:endParaRPr lang="en-US" dirty="0"/>
          </a:p>
        </p:txBody>
      </p:sp>
      <p:pic>
        <p:nvPicPr>
          <p:cNvPr id="6" name="Picture 5">
            <a:extLst>
              <a:ext uri="{FF2B5EF4-FFF2-40B4-BE49-F238E27FC236}">
                <a16:creationId xmlns:a16="http://schemas.microsoft.com/office/drawing/2014/main" id="{78DC12D0-14FA-449F-AD3D-BC4DFB564D2F}"/>
              </a:ext>
            </a:extLst>
          </p:cNvPr>
          <p:cNvPicPr>
            <a:picLocks noChangeAspect="1"/>
          </p:cNvPicPr>
          <p:nvPr/>
        </p:nvPicPr>
        <p:blipFill>
          <a:blip r:embed="rId3"/>
          <a:stretch>
            <a:fillRect/>
          </a:stretch>
        </p:blipFill>
        <p:spPr>
          <a:xfrm>
            <a:off x="464874" y="2751531"/>
            <a:ext cx="1668725" cy="1828800"/>
          </a:xfrm>
          <a:prstGeom prst="rect">
            <a:avLst/>
          </a:prstGeom>
        </p:spPr>
      </p:pic>
      <p:pic>
        <p:nvPicPr>
          <p:cNvPr id="7" name="Picture 6">
            <a:extLst>
              <a:ext uri="{FF2B5EF4-FFF2-40B4-BE49-F238E27FC236}">
                <a16:creationId xmlns:a16="http://schemas.microsoft.com/office/drawing/2014/main" id="{B509FCCF-7BB3-4824-890E-4834027FDE6F}"/>
              </a:ext>
            </a:extLst>
          </p:cNvPr>
          <p:cNvPicPr>
            <a:picLocks noChangeAspect="1"/>
          </p:cNvPicPr>
          <p:nvPr/>
        </p:nvPicPr>
        <p:blipFill>
          <a:blip r:embed="rId4"/>
          <a:stretch>
            <a:fillRect/>
          </a:stretch>
        </p:blipFill>
        <p:spPr>
          <a:xfrm>
            <a:off x="7250045" y="2751531"/>
            <a:ext cx="1436755" cy="1828800"/>
          </a:xfrm>
          <a:prstGeom prst="rect">
            <a:avLst/>
          </a:prstGeom>
        </p:spPr>
      </p:pic>
      <p:pic>
        <p:nvPicPr>
          <p:cNvPr id="8" name="Picture 7">
            <a:extLst>
              <a:ext uri="{FF2B5EF4-FFF2-40B4-BE49-F238E27FC236}">
                <a16:creationId xmlns:a16="http://schemas.microsoft.com/office/drawing/2014/main" id="{6C4A61D0-CA4E-46D9-8A0A-F74ABD9947A5}"/>
              </a:ext>
            </a:extLst>
          </p:cNvPr>
          <p:cNvPicPr>
            <a:picLocks noChangeAspect="1"/>
          </p:cNvPicPr>
          <p:nvPr/>
        </p:nvPicPr>
        <p:blipFill>
          <a:blip r:embed="rId5"/>
          <a:stretch>
            <a:fillRect/>
          </a:stretch>
        </p:blipFill>
        <p:spPr>
          <a:xfrm>
            <a:off x="5105400" y="2751531"/>
            <a:ext cx="1600200" cy="1843505"/>
          </a:xfrm>
          <a:prstGeom prst="rect">
            <a:avLst/>
          </a:prstGeom>
        </p:spPr>
      </p:pic>
      <p:pic>
        <p:nvPicPr>
          <p:cNvPr id="10" name="Picture 9">
            <a:extLst>
              <a:ext uri="{FF2B5EF4-FFF2-40B4-BE49-F238E27FC236}">
                <a16:creationId xmlns:a16="http://schemas.microsoft.com/office/drawing/2014/main" id="{A17C75A2-0ECB-4F1D-A3FE-5AC6B6B1EE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75840" y="2675331"/>
            <a:ext cx="1562760" cy="1972869"/>
          </a:xfrm>
          <a:prstGeom prst="rect">
            <a:avLst/>
          </a:prstGeom>
        </p:spPr>
      </p:pic>
      <p:pic>
        <p:nvPicPr>
          <p:cNvPr id="11" name="Picture 10">
            <a:extLst>
              <a:ext uri="{FF2B5EF4-FFF2-40B4-BE49-F238E27FC236}">
                <a16:creationId xmlns:a16="http://schemas.microsoft.com/office/drawing/2014/main" id="{27394E24-D064-4513-A8A2-80493EEFFB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14800" y="743182"/>
            <a:ext cx="1435408" cy="1706886"/>
          </a:xfrm>
          <a:prstGeom prst="rect">
            <a:avLst/>
          </a:prstGeom>
        </p:spPr>
      </p:pic>
      <p:sp>
        <p:nvSpPr>
          <p:cNvPr id="12" name="TextBox 11">
            <a:extLst>
              <a:ext uri="{FF2B5EF4-FFF2-40B4-BE49-F238E27FC236}">
                <a16:creationId xmlns:a16="http://schemas.microsoft.com/office/drawing/2014/main" id="{01DC26AA-501C-4E84-9BFA-A055D82D61D6}"/>
              </a:ext>
            </a:extLst>
          </p:cNvPr>
          <p:cNvSpPr txBox="1"/>
          <p:nvPr/>
        </p:nvSpPr>
        <p:spPr>
          <a:xfrm>
            <a:off x="3909038" y="2373868"/>
            <a:ext cx="2022170" cy="369332"/>
          </a:xfrm>
          <a:prstGeom prst="rect">
            <a:avLst/>
          </a:prstGeom>
          <a:noFill/>
        </p:spPr>
        <p:txBody>
          <a:bodyPr wrap="square" rtlCol="0">
            <a:spAutoFit/>
          </a:bodyPr>
          <a:lstStyle/>
          <a:p>
            <a:r>
              <a:rPr lang="en-IN" dirty="0">
                <a:solidFill>
                  <a:srgbClr val="FF0000"/>
                </a:solidFill>
              </a:rPr>
              <a:t>Late</a:t>
            </a:r>
            <a:r>
              <a:rPr lang="en-IN" dirty="0"/>
              <a:t> Prof. P.K. Kaw </a:t>
            </a:r>
          </a:p>
        </p:txBody>
      </p:sp>
      <p:sp>
        <p:nvSpPr>
          <p:cNvPr id="13" name="TextBox 12">
            <a:extLst>
              <a:ext uri="{FF2B5EF4-FFF2-40B4-BE49-F238E27FC236}">
                <a16:creationId xmlns:a16="http://schemas.microsoft.com/office/drawing/2014/main" id="{E6C2CD45-33AF-4852-84BD-59B549CBCB64}"/>
              </a:ext>
            </a:extLst>
          </p:cNvPr>
          <p:cNvSpPr txBox="1"/>
          <p:nvPr/>
        </p:nvSpPr>
        <p:spPr>
          <a:xfrm>
            <a:off x="425198" y="4542231"/>
            <a:ext cx="1429079" cy="561610"/>
          </a:xfrm>
          <a:prstGeom prst="rect">
            <a:avLst/>
          </a:prstGeom>
          <a:solidFill>
            <a:schemeClr val="bg1"/>
          </a:solidFill>
        </p:spPr>
        <p:txBody>
          <a:bodyPr wrap="square" rtlCol="0">
            <a:noAutofit/>
          </a:bodyPr>
          <a:lstStyle/>
          <a:p>
            <a:r>
              <a:rPr lang="en-IN" sz="1200" b="1" dirty="0" err="1">
                <a:latin typeface="Times New Roman" panose="02020603050405020304" pitchFamily="18" charset="0"/>
                <a:cs typeface="Times New Roman" panose="02020603050405020304" pitchFamily="18" charset="0"/>
              </a:rPr>
              <a:t>Dr.</a:t>
            </a:r>
            <a:r>
              <a:rPr lang="en-IN" sz="1200" b="1" dirty="0">
                <a:latin typeface="Times New Roman" panose="02020603050405020304" pitchFamily="18" charset="0"/>
                <a:cs typeface="Times New Roman" panose="02020603050405020304" pitchFamily="18" charset="0"/>
              </a:rPr>
              <a:t> Lalit Mohan Awasthi</a:t>
            </a:r>
          </a:p>
          <a:p>
            <a:r>
              <a:rPr lang="en-US" sz="1200" dirty="0">
                <a:latin typeface="Times New Roman" panose="02020603050405020304" pitchFamily="18" charset="0"/>
                <a:cs typeface="Times New Roman" panose="02020603050405020304" pitchFamily="18" charset="0"/>
              </a:rPr>
              <a:t>Scientific Officer – G, Head of LVPD </a:t>
            </a:r>
            <a:endParaRPr lang="en-IN" sz="12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2F95B84C-1C45-4105-980F-30F296F20624}"/>
              </a:ext>
            </a:extLst>
          </p:cNvPr>
          <p:cNvSpPr txBox="1"/>
          <p:nvPr/>
        </p:nvSpPr>
        <p:spPr>
          <a:xfrm>
            <a:off x="5219437" y="4543790"/>
            <a:ext cx="1714763" cy="561610"/>
          </a:xfrm>
          <a:prstGeom prst="rect">
            <a:avLst/>
          </a:prstGeom>
          <a:solidFill>
            <a:schemeClr val="bg1"/>
          </a:solidFill>
        </p:spPr>
        <p:txBody>
          <a:bodyPr wrap="square" rtlCol="0">
            <a:noAutofit/>
          </a:bodyPr>
          <a:lstStyle/>
          <a:p>
            <a:r>
              <a:rPr lang="en-IN" sz="1200" b="1" dirty="0">
                <a:latin typeface="Times New Roman" panose="02020603050405020304" pitchFamily="18" charset="0"/>
                <a:cs typeface="Times New Roman" panose="02020603050405020304" pitchFamily="18" charset="0"/>
              </a:rPr>
              <a:t>Mr. Pankaj Kumar Srivastava</a:t>
            </a:r>
          </a:p>
          <a:p>
            <a:r>
              <a:rPr lang="en-US" sz="1200" dirty="0">
                <a:latin typeface="Times New Roman" panose="02020603050405020304" pitchFamily="18" charset="0"/>
                <a:cs typeface="Times New Roman" panose="02020603050405020304" pitchFamily="18" charset="0"/>
              </a:rPr>
              <a:t>Scientific Officer - D</a:t>
            </a:r>
            <a:endParaRPr lang="en-IN" sz="12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09B7A4C3-9371-4561-94CD-4BFC579E11D9}"/>
              </a:ext>
            </a:extLst>
          </p:cNvPr>
          <p:cNvSpPr txBox="1"/>
          <p:nvPr/>
        </p:nvSpPr>
        <p:spPr>
          <a:xfrm>
            <a:off x="7195632" y="4495800"/>
            <a:ext cx="1491168" cy="503209"/>
          </a:xfrm>
          <a:prstGeom prst="rect">
            <a:avLst/>
          </a:prstGeom>
          <a:solidFill>
            <a:schemeClr val="bg1"/>
          </a:solidFill>
        </p:spPr>
        <p:txBody>
          <a:bodyPr wrap="square" rtlCol="0">
            <a:noAutofit/>
          </a:bodyPr>
          <a:lstStyle/>
          <a:p>
            <a:r>
              <a:rPr lang="en-IN" sz="1200" b="1" dirty="0" err="1">
                <a:latin typeface="Times New Roman" panose="02020603050405020304" pitchFamily="18" charset="0"/>
                <a:cs typeface="Times New Roman" panose="02020603050405020304" pitchFamily="18" charset="0"/>
              </a:rPr>
              <a:t>Dr.</a:t>
            </a:r>
            <a:r>
              <a:rPr lang="en-IN" sz="1200" b="1" dirty="0">
                <a:latin typeface="Times New Roman" panose="02020603050405020304" pitchFamily="18" charset="0"/>
                <a:cs typeface="Times New Roman" panose="02020603050405020304" pitchFamily="18" charset="0"/>
              </a:rPr>
              <a:t>  </a:t>
            </a:r>
            <a:r>
              <a:rPr lang="en-IN" sz="1200" b="1" dirty="0" err="1">
                <a:latin typeface="Times New Roman" panose="02020603050405020304" pitchFamily="18" charset="0"/>
                <a:cs typeface="Times New Roman" panose="02020603050405020304" pitchFamily="18" charset="0"/>
              </a:rPr>
              <a:t>Ritesh</a:t>
            </a:r>
            <a:r>
              <a:rPr lang="en-IN" sz="1200" b="1" dirty="0">
                <a:latin typeface="Times New Roman" panose="02020603050405020304" pitchFamily="18" charset="0"/>
                <a:cs typeface="Times New Roman" panose="02020603050405020304" pitchFamily="18" charset="0"/>
              </a:rPr>
              <a:t> </a:t>
            </a:r>
            <a:r>
              <a:rPr lang="en-IN" sz="1200" b="1" dirty="0" err="1">
                <a:latin typeface="Times New Roman" panose="02020603050405020304" pitchFamily="18" charset="0"/>
                <a:cs typeface="Times New Roman" panose="02020603050405020304" pitchFamily="18" charset="0"/>
              </a:rPr>
              <a:t>Sugandhi</a:t>
            </a:r>
            <a:endParaRPr lang="en-IN" sz="1200" b="1"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Scientific Officer - F</a:t>
            </a:r>
            <a:endParaRPr lang="en-IN" sz="1200" dirty="0">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815D964C-8D5B-42FD-9010-752812905331}"/>
              </a:ext>
            </a:extLst>
          </p:cNvPr>
          <p:cNvSpPr/>
          <p:nvPr/>
        </p:nvSpPr>
        <p:spPr>
          <a:xfrm>
            <a:off x="2486555" y="4553489"/>
            <a:ext cx="1552045" cy="646331"/>
          </a:xfrm>
          <a:prstGeom prst="rect">
            <a:avLst/>
          </a:prstGeom>
          <a:solidFill>
            <a:schemeClr val="bg1"/>
          </a:solidFill>
        </p:spPr>
        <p:txBody>
          <a:bodyPr wrap="square">
            <a:spAutoFit/>
          </a:bodyPr>
          <a:lstStyle/>
          <a:p>
            <a:r>
              <a:rPr lang="en-IN" sz="1200" b="1" dirty="0" err="1">
                <a:latin typeface="Times New Roman" panose="02020603050405020304" pitchFamily="18" charset="0"/>
                <a:cs typeface="Times New Roman" panose="02020603050405020304" pitchFamily="18" charset="0"/>
              </a:rPr>
              <a:t>Dr.</a:t>
            </a:r>
            <a:r>
              <a:rPr lang="en-IN" sz="1200" b="1" dirty="0">
                <a:latin typeface="Times New Roman" panose="02020603050405020304" pitchFamily="18" charset="0"/>
                <a:cs typeface="Times New Roman" panose="02020603050405020304" pitchFamily="18" charset="0"/>
              </a:rPr>
              <a:t> </a:t>
            </a:r>
            <a:r>
              <a:rPr lang="en-IN" sz="1200" b="1" dirty="0" err="1">
                <a:latin typeface="Times New Roman" panose="02020603050405020304" pitchFamily="18" charset="0"/>
                <a:cs typeface="Times New Roman" panose="02020603050405020304" pitchFamily="18" charset="0"/>
              </a:rPr>
              <a:t>Amulya</a:t>
            </a:r>
            <a:r>
              <a:rPr lang="en-IN" sz="1200" b="1" dirty="0">
                <a:latin typeface="Times New Roman" panose="02020603050405020304" pitchFamily="18" charset="0"/>
                <a:cs typeface="Times New Roman" panose="02020603050405020304" pitchFamily="18" charset="0"/>
              </a:rPr>
              <a:t> Kumar Sanyasi</a:t>
            </a:r>
          </a:p>
          <a:p>
            <a:r>
              <a:rPr lang="en-US" sz="1200" dirty="0">
                <a:latin typeface="Times New Roman" panose="02020603050405020304" pitchFamily="18" charset="0"/>
                <a:cs typeface="Times New Roman" panose="02020603050405020304" pitchFamily="18" charset="0"/>
              </a:rPr>
              <a:t>Scientific Officer - D</a:t>
            </a:r>
            <a:endParaRPr lang="en-IN" sz="1200" dirty="0">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B54F5BAC-9671-41FD-B1E8-B93A3DD92DC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91228" y="5257800"/>
            <a:ext cx="1204372" cy="1523999"/>
          </a:xfrm>
          <a:prstGeom prst="rect">
            <a:avLst/>
          </a:prstGeom>
        </p:spPr>
      </p:pic>
      <p:sp>
        <p:nvSpPr>
          <p:cNvPr id="18" name="Rectangle 17">
            <a:extLst>
              <a:ext uri="{FF2B5EF4-FFF2-40B4-BE49-F238E27FC236}">
                <a16:creationId xmlns:a16="http://schemas.microsoft.com/office/drawing/2014/main" id="{B9C06965-F1ED-43FF-8B42-B938D8DB49B7}"/>
              </a:ext>
            </a:extLst>
          </p:cNvPr>
          <p:cNvSpPr/>
          <p:nvPr/>
        </p:nvSpPr>
        <p:spPr>
          <a:xfrm>
            <a:off x="2895600" y="5613737"/>
            <a:ext cx="1828800" cy="830997"/>
          </a:xfrm>
          <a:prstGeom prst="rect">
            <a:avLst/>
          </a:prstGeom>
        </p:spPr>
        <p:txBody>
          <a:bodyPr wrap="square">
            <a:spAutoFit/>
          </a:bodyPr>
          <a:lstStyle/>
          <a:p>
            <a:r>
              <a:rPr lang="en-IN" sz="1200" b="1" dirty="0"/>
              <a:t>Prof. </a:t>
            </a:r>
            <a:r>
              <a:rPr lang="en-IN" sz="1200" b="1" dirty="0" err="1"/>
              <a:t>Raghvendra</a:t>
            </a:r>
            <a:r>
              <a:rPr lang="en-IN" sz="1200" b="1" dirty="0"/>
              <a:t> Singh</a:t>
            </a:r>
          </a:p>
          <a:p>
            <a:r>
              <a:rPr lang="en-US" sz="1200" dirty="0"/>
              <a:t>Senior Professor (Retired)</a:t>
            </a:r>
            <a:br>
              <a:rPr lang="en-US" sz="1200" dirty="0"/>
            </a:br>
            <a:r>
              <a:rPr lang="en-US" sz="1200" dirty="0"/>
              <a:t>Senior Researcher, NFRI, Republic of Korea</a:t>
            </a:r>
            <a:endParaRPr lang="en-IN" sz="1200" dirty="0"/>
          </a:p>
        </p:txBody>
      </p:sp>
      <p:pic>
        <p:nvPicPr>
          <p:cNvPr id="19" name="Picture 18">
            <a:extLst>
              <a:ext uri="{FF2B5EF4-FFF2-40B4-BE49-F238E27FC236}">
                <a16:creationId xmlns:a16="http://schemas.microsoft.com/office/drawing/2014/main" id="{4C5F5E75-36C2-4EE3-96EA-689F1F551C2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15373" y="5199820"/>
            <a:ext cx="1585427" cy="1585427"/>
          </a:xfrm>
          <a:prstGeom prst="rect">
            <a:avLst/>
          </a:prstGeom>
        </p:spPr>
      </p:pic>
      <p:sp>
        <p:nvSpPr>
          <p:cNvPr id="20" name="Rectangle 19">
            <a:extLst>
              <a:ext uri="{FF2B5EF4-FFF2-40B4-BE49-F238E27FC236}">
                <a16:creationId xmlns:a16="http://schemas.microsoft.com/office/drawing/2014/main" id="{4F6880D6-DF5C-43CB-A5D4-3DB3EA854B4F}"/>
              </a:ext>
            </a:extLst>
          </p:cNvPr>
          <p:cNvSpPr/>
          <p:nvPr/>
        </p:nvSpPr>
        <p:spPr>
          <a:xfrm>
            <a:off x="6553201" y="5569803"/>
            <a:ext cx="2209800" cy="830997"/>
          </a:xfrm>
          <a:prstGeom prst="rect">
            <a:avLst/>
          </a:prstGeom>
        </p:spPr>
        <p:txBody>
          <a:bodyPr wrap="square">
            <a:spAutoFit/>
          </a:bodyPr>
          <a:lstStyle/>
          <a:p>
            <a:r>
              <a:rPr lang="en-IN" sz="1200" b="1" dirty="0" err="1"/>
              <a:t>Dr.</a:t>
            </a:r>
            <a:r>
              <a:rPr lang="en-IN" sz="1200" b="1" dirty="0"/>
              <a:t> Rameshwar Singh</a:t>
            </a:r>
          </a:p>
          <a:p>
            <a:r>
              <a:rPr lang="en-US" sz="1200" dirty="0"/>
              <a:t>Postdoctoral Researcher — University of California San Diego</a:t>
            </a:r>
            <a:endParaRPr lang="en-IN" sz="1200" dirty="0"/>
          </a:p>
        </p:txBody>
      </p:sp>
      <p:sp>
        <p:nvSpPr>
          <p:cNvPr id="21" name="Rectangle 20">
            <a:extLst>
              <a:ext uri="{FF2B5EF4-FFF2-40B4-BE49-F238E27FC236}">
                <a16:creationId xmlns:a16="http://schemas.microsoft.com/office/drawing/2014/main" id="{15E603CB-8E93-4B2B-B610-3EE181114CF7}"/>
              </a:ext>
            </a:extLst>
          </p:cNvPr>
          <p:cNvSpPr/>
          <p:nvPr/>
        </p:nvSpPr>
        <p:spPr>
          <a:xfrm>
            <a:off x="0" y="2667000"/>
            <a:ext cx="9144000" cy="421200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TextBox 21">
            <a:extLst>
              <a:ext uri="{FF2B5EF4-FFF2-40B4-BE49-F238E27FC236}">
                <a16:creationId xmlns:a16="http://schemas.microsoft.com/office/drawing/2014/main" id="{7EBC4EAE-2488-4212-926A-76606CCE7703}"/>
              </a:ext>
            </a:extLst>
          </p:cNvPr>
          <p:cNvSpPr txBox="1"/>
          <p:nvPr/>
        </p:nvSpPr>
        <p:spPr>
          <a:xfrm>
            <a:off x="0" y="2297668"/>
            <a:ext cx="2318002" cy="369332"/>
          </a:xfrm>
          <a:prstGeom prst="rect">
            <a:avLst/>
          </a:prstGeom>
          <a:noFill/>
        </p:spPr>
        <p:txBody>
          <a:bodyPr wrap="square" rtlCol="0">
            <a:spAutoFit/>
          </a:bodyPr>
          <a:lstStyle/>
          <a:p>
            <a:r>
              <a:rPr lang="en-IN" dirty="0">
                <a:solidFill>
                  <a:srgbClr val="FF0000"/>
                </a:solidFill>
              </a:rPr>
              <a:t>Collaborators</a:t>
            </a:r>
          </a:p>
        </p:txBody>
      </p:sp>
    </p:spTree>
    <p:extLst>
      <p:ext uri="{BB962C8B-B14F-4D97-AF65-F5344CB8AC3E}">
        <p14:creationId xmlns:p14="http://schemas.microsoft.com/office/powerpoint/2010/main" val="39438144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D9BF30-7C55-4626-ADBB-474FC21A36CC}"/>
              </a:ext>
            </a:extLst>
          </p:cNvPr>
          <p:cNvSpPr>
            <a:spLocks noGrp="1"/>
          </p:cNvSpPr>
          <p:nvPr>
            <p:ph type="sldNum" sz="quarter" idx="12"/>
          </p:nvPr>
        </p:nvSpPr>
        <p:spPr/>
        <p:txBody>
          <a:bodyPr/>
          <a:lstStyle/>
          <a:p>
            <a:fld id="{B6F15528-21DE-4FAA-801E-634DDDAF4B2B}" type="slidenum">
              <a:rPr lang="en-US" smtClean="0"/>
              <a:pPr/>
              <a:t>55</a:t>
            </a:fld>
            <a:endParaRPr lang="en-US"/>
          </a:p>
        </p:txBody>
      </p:sp>
      <p:pic>
        <p:nvPicPr>
          <p:cNvPr id="7" name="Picture 6">
            <a:extLst>
              <a:ext uri="{FF2B5EF4-FFF2-40B4-BE49-F238E27FC236}">
                <a16:creationId xmlns:a16="http://schemas.microsoft.com/office/drawing/2014/main" id="{566CCB4D-A78E-43AF-A62C-AF88A35243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1825" y="1124844"/>
            <a:ext cx="6860350" cy="5580755"/>
          </a:xfrm>
          <a:prstGeom prst="rect">
            <a:avLst/>
          </a:prstGeom>
        </p:spPr>
      </p:pic>
      <p:sp>
        <p:nvSpPr>
          <p:cNvPr id="24" name="Rectangle 23">
            <a:extLst>
              <a:ext uri="{FF2B5EF4-FFF2-40B4-BE49-F238E27FC236}">
                <a16:creationId xmlns:a16="http://schemas.microsoft.com/office/drawing/2014/main" id="{567DFD8B-EE54-4B94-BF60-D5D4BA8AF874}"/>
              </a:ext>
            </a:extLst>
          </p:cNvPr>
          <p:cNvSpPr/>
          <p:nvPr/>
        </p:nvSpPr>
        <p:spPr>
          <a:xfrm>
            <a:off x="0" y="0"/>
            <a:ext cx="9118866" cy="900000"/>
          </a:xfrm>
          <a:prstGeom prst="rect">
            <a:avLst/>
          </a:prstGeom>
          <a:solidFill>
            <a:srgbClr val="FFC000"/>
          </a:solidFill>
          <a:ln>
            <a:solidFill>
              <a:srgbClr val="FFFF00"/>
            </a:solidFill>
          </a:ln>
        </p:spPr>
        <p:txBody>
          <a:bodyPr wrap="none" lIns="91440" tIns="45720" rIns="91440" bIns="45720">
            <a:noAutofit/>
          </a:bodyPr>
          <a:lstStyle/>
          <a:p>
            <a:pPr algn="ctr"/>
            <a:r>
              <a:rPr lang="en-US" sz="5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Thank you for your kind attention</a:t>
            </a:r>
          </a:p>
        </p:txBody>
      </p:sp>
    </p:spTree>
    <p:extLst>
      <p:ext uri="{BB962C8B-B14F-4D97-AF65-F5344CB8AC3E}">
        <p14:creationId xmlns:p14="http://schemas.microsoft.com/office/powerpoint/2010/main" val="21818023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1"/>
          <p:cNvGraphicFramePr>
            <a:graphicFrameLocks noChangeAspect="1"/>
          </p:cNvGraphicFramePr>
          <p:nvPr/>
        </p:nvGraphicFramePr>
        <p:xfrm>
          <a:off x="1905000" y="2051050"/>
          <a:ext cx="5032375" cy="350838"/>
        </p:xfrm>
        <a:graphic>
          <a:graphicData uri="http://schemas.openxmlformats.org/presentationml/2006/ole">
            <mc:AlternateContent xmlns:mc="http://schemas.openxmlformats.org/markup-compatibility/2006">
              <mc:Choice xmlns:v="urn:schemas-microsoft-com:vml" Requires="v">
                <p:oleObj spid="_x0000_s1186" name="Equation" r:id="rId3" imgW="2628900" imgH="228600" progId="Equation.DSMT4">
                  <p:embed/>
                </p:oleObj>
              </mc:Choice>
              <mc:Fallback>
                <p:oleObj name="Equation" r:id="rId3" imgW="2628900" imgH="228600" progId="Equation.DSMT4">
                  <p:embed/>
                  <p:pic>
                    <p:nvPicPr>
                      <p:cNvPr id="3"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2051050"/>
                        <a:ext cx="503237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 name="Object 2"/>
          <p:cNvGraphicFramePr>
            <a:graphicFrameLocks noChangeAspect="1"/>
          </p:cNvGraphicFramePr>
          <p:nvPr/>
        </p:nvGraphicFramePr>
        <p:xfrm>
          <a:off x="1955800" y="2590800"/>
          <a:ext cx="3937000" cy="390525"/>
        </p:xfrm>
        <a:graphic>
          <a:graphicData uri="http://schemas.openxmlformats.org/presentationml/2006/ole">
            <mc:AlternateContent xmlns:mc="http://schemas.openxmlformats.org/markup-compatibility/2006">
              <mc:Choice xmlns:v="urn:schemas-microsoft-com:vml" Requires="v">
                <p:oleObj spid="_x0000_s1187" name="Equation" r:id="rId5" imgW="2057400" imgH="254000" progId="Equation.DSMT4">
                  <p:embed/>
                </p:oleObj>
              </mc:Choice>
              <mc:Fallback>
                <p:oleObj name="Equation" r:id="rId5" imgW="2057400" imgH="254000" progId="Equation.DSMT4">
                  <p:embed/>
                  <p:pic>
                    <p:nvPicPr>
                      <p:cNvPr id="4"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55800" y="2590800"/>
                        <a:ext cx="3937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4"/>
          <p:cNvGraphicFramePr>
            <a:graphicFrameLocks noChangeAspect="1"/>
          </p:cNvGraphicFramePr>
          <p:nvPr/>
        </p:nvGraphicFramePr>
        <p:xfrm>
          <a:off x="1968500" y="3276600"/>
          <a:ext cx="4643438" cy="292100"/>
        </p:xfrm>
        <a:graphic>
          <a:graphicData uri="http://schemas.openxmlformats.org/presentationml/2006/ole">
            <mc:AlternateContent xmlns:mc="http://schemas.openxmlformats.org/markup-compatibility/2006">
              <mc:Choice xmlns:v="urn:schemas-microsoft-com:vml" Requires="v">
                <p:oleObj spid="_x0000_s1188" name="Equation" r:id="rId7" imgW="2425700" imgH="190500" progId="Equation.DSMT4">
                  <p:embed/>
                </p:oleObj>
              </mc:Choice>
              <mc:Fallback>
                <p:oleObj name="Equation" r:id="rId7" imgW="2425700" imgH="190500" progId="Equation.DSMT4">
                  <p:embed/>
                  <p:pic>
                    <p:nvPicPr>
                      <p:cNvPr id="5"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68500" y="3276600"/>
                        <a:ext cx="4643438"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noChangeAspect="1"/>
          </p:cNvGraphicFramePr>
          <p:nvPr/>
        </p:nvGraphicFramePr>
        <p:xfrm>
          <a:off x="3505200" y="4953000"/>
          <a:ext cx="4203700" cy="388938"/>
        </p:xfrm>
        <a:graphic>
          <a:graphicData uri="http://schemas.openxmlformats.org/presentationml/2006/ole">
            <mc:AlternateContent xmlns:mc="http://schemas.openxmlformats.org/markup-compatibility/2006">
              <mc:Choice xmlns:v="urn:schemas-microsoft-com:vml" Requires="v">
                <p:oleObj spid="_x0000_s1189" name="Equation" r:id="rId9" imgW="2197100" imgH="254000" progId="Equation.DSMT4">
                  <p:embed/>
                </p:oleObj>
              </mc:Choice>
              <mc:Fallback>
                <p:oleObj name="Equation" r:id="rId9" imgW="2197100" imgH="254000" progId="Equation.DSMT4">
                  <p:embed/>
                  <p:pic>
                    <p:nvPicPr>
                      <p:cNvPr id="6"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05200" y="4953000"/>
                        <a:ext cx="4203700"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nvGraphicFramePr>
        <p:xfrm>
          <a:off x="1981200" y="6096000"/>
          <a:ext cx="1604963" cy="311150"/>
        </p:xfrm>
        <a:graphic>
          <a:graphicData uri="http://schemas.openxmlformats.org/presentationml/2006/ole">
            <mc:AlternateContent xmlns:mc="http://schemas.openxmlformats.org/markup-compatibility/2006">
              <mc:Choice xmlns:v="urn:schemas-microsoft-com:vml" Requires="v">
                <p:oleObj spid="_x0000_s1190" name="Equation" r:id="rId11" imgW="837836" imgH="203112" progId="Equation.DSMT4">
                  <p:embed/>
                </p:oleObj>
              </mc:Choice>
              <mc:Fallback>
                <p:oleObj name="Equation" r:id="rId11" imgW="837836" imgH="203112" progId="Equation.DSMT4">
                  <p:embed/>
                  <p:pic>
                    <p:nvPicPr>
                      <p:cNvPr id="7"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81200" y="6096000"/>
                        <a:ext cx="1604963"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10"/>
          <p:cNvGraphicFramePr>
            <a:graphicFrameLocks noChangeAspect="1"/>
          </p:cNvGraphicFramePr>
          <p:nvPr/>
        </p:nvGraphicFramePr>
        <p:xfrm>
          <a:off x="3962400" y="3810000"/>
          <a:ext cx="3937000" cy="292100"/>
        </p:xfrm>
        <a:graphic>
          <a:graphicData uri="http://schemas.openxmlformats.org/presentationml/2006/ole">
            <mc:AlternateContent xmlns:mc="http://schemas.openxmlformats.org/markup-compatibility/2006">
              <mc:Choice xmlns:v="urn:schemas-microsoft-com:vml" Requires="v">
                <p:oleObj spid="_x0000_s1191" name="Equation" r:id="rId13" imgW="2057400" imgH="190500" progId="Equation.DSMT4">
                  <p:embed/>
                </p:oleObj>
              </mc:Choice>
              <mc:Fallback>
                <p:oleObj name="Equation" r:id="rId13" imgW="2057400" imgH="190500" progId="Equation.DSMT4">
                  <p:embed/>
                  <p:pic>
                    <p:nvPicPr>
                      <p:cNvPr id="8" name="Object 1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962400" y="3810000"/>
                        <a:ext cx="39370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11"/>
          <p:cNvGraphicFramePr>
            <a:graphicFrameLocks noChangeAspect="1"/>
          </p:cNvGraphicFramePr>
          <p:nvPr/>
        </p:nvGraphicFramePr>
        <p:xfrm>
          <a:off x="2051050" y="5022850"/>
          <a:ext cx="1190625" cy="311150"/>
        </p:xfrm>
        <a:graphic>
          <a:graphicData uri="http://schemas.openxmlformats.org/presentationml/2006/ole">
            <mc:AlternateContent xmlns:mc="http://schemas.openxmlformats.org/markup-compatibility/2006">
              <mc:Choice xmlns:v="urn:schemas-microsoft-com:vml" Requires="v">
                <p:oleObj spid="_x0000_s1192" name="Equation" r:id="rId15" imgW="622030" imgH="203112" progId="Equation.DSMT4">
                  <p:embed/>
                </p:oleObj>
              </mc:Choice>
              <mc:Fallback>
                <p:oleObj name="Equation" r:id="rId15" imgW="622030" imgH="203112" progId="Equation.DSMT4">
                  <p:embed/>
                  <p:pic>
                    <p:nvPicPr>
                      <p:cNvPr id="9" name="Object 1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051050" y="5022850"/>
                        <a:ext cx="1190625"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12"/>
          <p:cNvGraphicFramePr>
            <a:graphicFrameLocks noChangeAspect="1"/>
          </p:cNvGraphicFramePr>
          <p:nvPr/>
        </p:nvGraphicFramePr>
        <p:xfrm>
          <a:off x="1993900" y="5562600"/>
          <a:ext cx="4327525" cy="292100"/>
        </p:xfrm>
        <a:graphic>
          <a:graphicData uri="http://schemas.openxmlformats.org/presentationml/2006/ole">
            <mc:AlternateContent xmlns:mc="http://schemas.openxmlformats.org/markup-compatibility/2006">
              <mc:Choice xmlns:v="urn:schemas-microsoft-com:vml" Requires="v">
                <p:oleObj spid="_x0000_s1193" name="Equation" r:id="rId17" imgW="2260600" imgH="190500" progId="Equation.DSMT4">
                  <p:embed/>
                </p:oleObj>
              </mc:Choice>
              <mc:Fallback>
                <p:oleObj name="Equation" r:id="rId17" imgW="2260600" imgH="190500" progId="Equation.DSMT4">
                  <p:embed/>
                  <p:pic>
                    <p:nvPicPr>
                      <p:cNvPr id="10" name="Object 1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93900" y="5562600"/>
                        <a:ext cx="43275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3"/>
          <p:cNvGraphicFramePr>
            <a:graphicFrameLocks noChangeAspect="1"/>
          </p:cNvGraphicFramePr>
          <p:nvPr/>
        </p:nvGraphicFramePr>
        <p:xfrm>
          <a:off x="3630613" y="6096000"/>
          <a:ext cx="4154487" cy="292100"/>
        </p:xfrm>
        <a:graphic>
          <a:graphicData uri="http://schemas.openxmlformats.org/presentationml/2006/ole">
            <mc:AlternateContent xmlns:mc="http://schemas.openxmlformats.org/markup-compatibility/2006">
              <mc:Choice xmlns:v="urn:schemas-microsoft-com:vml" Requires="v">
                <p:oleObj spid="_x0000_s1194" name="Equation" r:id="rId19" imgW="2171700" imgH="190500" progId="Equation.DSMT4">
                  <p:embed/>
                </p:oleObj>
              </mc:Choice>
              <mc:Fallback>
                <p:oleObj name="Equation" r:id="rId19" imgW="2171700" imgH="190500" progId="Equation.DSMT4">
                  <p:embed/>
                  <p:pic>
                    <p:nvPicPr>
                      <p:cNvPr id="11" name="Object 13"/>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630613" y="6096000"/>
                        <a:ext cx="4154487"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4"/>
          <p:cNvGraphicFramePr>
            <a:graphicFrameLocks noChangeAspect="1"/>
          </p:cNvGraphicFramePr>
          <p:nvPr/>
        </p:nvGraphicFramePr>
        <p:xfrm>
          <a:off x="1971675" y="3810000"/>
          <a:ext cx="1798638" cy="311150"/>
        </p:xfrm>
        <a:graphic>
          <a:graphicData uri="http://schemas.openxmlformats.org/presentationml/2006/ole">
            <mc:AlternateContent xmlns:mc="http://schemas.openxmlformats.org/markup-compatibility/2006">
              <mc:Choice xmlns:v="urn:schemas-microsoft-com:vml" Requires="v">
                <p:oleObj spid="_x0000_s1195" name="Equation" r:id="rId21" imgW="939392" imgH="203112" progId="Equation.DSMT4">
                  <p:embed/>
                </p:oleObj>
              </mc:Choice>
              <mc:Fallback>
                <p:oleObj name="Equation" r:id="rId21" imgW="939392" imgH="203112" progId="Equation.DSMT4">
                  <p:embed/>
                  <p:pic>
                    <p:nvPicPr>
                      <p:cNvPr id="12" name="Object 14"/>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971675" y="3810000"/>
                        <a:ext cx="1798638"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 name="Text Box 2"/>
          <p:cNvSpPr txBox="1">
            <a:spLocks noChangeArrowheads="1"/>
          </p:cNvSpPr>
          <p:nvPr/>
        </p:nvSpPr>
        <p:spPr bwMode="auto">
          <a:xfrm>
            <a:off x="1665288" y="685800"/>
            <a:ext cx="62484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9pPr>
          </a:lstStyle>
          <a:p>
            <a:pPr eaLnBrk="1" hangingPunct="1">
              <a:spcBef>
                <a:spcPct val="0"/>
              </a:spcBef>
              <a:buFontTx/>
              <a:buNone/>
            </a:pPr>
            <a:r>
              <a:rPr lang="en-US" altLang="en-US" sz="2200" b="1" u="sng" dirty="0">
                <a:solidFill>
                  <a:srgbClr val="C00000"/>
                </a:solidFill>
                <a:latin typeface="Times New Roman" panose="02020603050405020304" pitchFamily="18" charset="0"/>
                <a:cs typeface="Times New Roman" panose="02020603050405020304" pitchFamily="18" charset="0"/>
              </a:rPr>
              <a:t>Diffusion of electrons across magnetic field of EEF</a:t>
            </a:r>
          </a:p>
        </p:txBody>
      </p:sp>
      <p:sp>
        <p:nvSpPr>
          <p:cNvPr id="14" name="Text Box 2"/>
          <p:cNvSpPr txBox="1">
            <a:spLocks noChangeArrowheads="1"/>
          </p:cNvSpPr>
          <p:nvPr/>
        </p:nvSpPr>
        <p:spPr bwMode="auto">
          <a:xfrm>
            <a:off x="1752600" y="4419600"/>
            <a:ext cx="28765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9pPr>
          </a:lstStyle>
          <a:p>
            <a:pPr eaLnBrk="1" hangingPunct="1">
              <a:spcBef>
                <a:spcPct val="0"/>
              </a:spcBef>
              <a:buFontTx/>
              <a:buNone/>
            </a:pPr>
            <a:r>
              <a:rPr lang="en-US" altLang="en-US" sz="2000" b="1">
                <a:solidFill>
                  <a:srgbClr val="00823B"/>
                </a:solidFill>
                <a:latin typeface="Times New Roman" panose="02020603050405020304" pitchFamily="18" charset="0"/>
                <a:cs typeface="Times New Roman" panose="02020603050405020304" pitchFamily="18" charset="0"/>
              </a:rPr>
              <a:t>Hot Electrons</a:t>
            </a:r>
          </a:p>
        </p:txBody>
      </p:sp>
      <p:sp>
        <p:nvSpPr>
          <p:cNvPr id="15" name="Text Box 2"/>
          <p:cNvSpPr txBox="1">
            <a:spLocks noChangeArrowheads="1"/>
          </p:cNvSpPr>
          <p:nvPr/>
        </p:nvSpPr>
        <p:spPr bwMode="auto">
          <a:xfrm>
            <a:off x="1600200" y="1223962"/>
            <a:ext cx="28765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9pPr>
          </a:lstStyle>
          <a:p>
            <a:pPr eaLnBrk="1" hangingPunct="1">
              <a:spcBef>
                <a:spcPct val="0"/>
              </a:spcBef>
              <a:buFontTx/>
              <a:buNone/>
            </a:pPr>
            <a:r>
              <a:rPr lang="en-US" altLang="en-US" sz="2000" b="1">
                <a:solidFill>
                  <a:srgbClr val="00823B"/>
                </a:solidFill>
                <a:latin typeface="Times New Roman" panose="02020603050405020304" pitchFamily="18" charset="0"/>
                <a:cs typeface="Times New Roman" panose="02020603050405020304" pitchFamily="18" charset="0"/>
              </a:rPr>
              <a:t>Cold Electrons :</a:t>
            </a:r>
          </a:p>
        </p:txBody>
      </p:sp>
      <p:sp>
        <p:nvSpPr>
          <p:cNvPr id="16" name="Rounded Rectangle 15"/>
          <p:cNvSpPr/>
          <p:nvPr/>
        </p:nvSpPr>
        <p:spPr bwMode="auto">
          <a:xfrm>
            <a:off x="1052513" y="1625600"/>
            <a:ext cx="6656387" cy="5072062"/>
          </a:xfrm>
          <a:prstGeom prst="roundRect">
            <a:avLst/>
          </a:prstGeom>
          <a:noFill/>
          <a:ln w="9525" cap="flat" cmpd="sng" algn="ctr">
            <a:solidFill>
              <a:schemeClr val="accent2">
                <a:lumMod val="75000"/>
              </a:schemeClr>
            </a:solidFill>
            <a:prstDash val="solid"/>
            <a:round/>
            <a:headEnd type="none" w="med" len="med"/>
            <a:tailEnd type="none" w="med" len="med"/>
          </a:ln>
          <a:effectLst/>
        </p:spPr>
        <p:txBody>
          <a:bodyPr/>
          <a:lstStyle/>
          <a:p>
            <a:pPr>
              <a:buFont typeface="Times New Roman" pitchFamily="16" charset="0"/>
              <a:buNone/>
              <a:defRPr/>
            </a:pPr>
            <a:endParaRPr lang="en-US"/>
          </a:p>
        </p:txBody>
      </p:sp>
      <p:sp>
        <p:nvSpPr>
          <p:cNvPr id="17" name="TextBox 15"/>
          <p:cNvSpPr txBox="1">
            <a:spLocks noChangeArrowheads="1"/>
          </p:cNvSpPr>
          <p:nvPr/>
        </p:nvSpPr>
        <p:spPr bwMode="auto">
          <a:xfrm>
            <a:off x="908050" y="268288"/>
            <a:ext cx="1492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IN" altLang="en-US" sz="1800">
                <a:latin typeface="Arial" panose="020B0604020202020204" pitchFamily="34" charset="0"/>
              </a:rPr>
              <a:t>Backup slide</a:t>
            </a:r>
          </a:p>
        </p:txBody>
      </p:sp>
      <p:sp>
        <p:nvSpPr>
          <p:cNvPr id="20" name="Slide Number Placeholder 3"/>
          <p:cNvSpPr txBox="1">
            <a:spLocks/>
          </p:cNvSpPr>
          <p:nvPr/>
        </p:nvSpPr>
        <p:spPr>
          <a:xfrm>
            <a:off x="6705600" y="65087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56</a:t>
            </a:fld>
            <a:endParaRPr lang="en-US" dirty="0"/>
          </a:p>
        </p:txBody>
      </p:sp>
    </p:spTree>
    <p:extLst>
      <p:ext uri="{BB962C8B-B14F-4D97-AF65-F5344CB8AC3E}">
        <p14:creationId xmlns:p14="http://schemas.microsoft.com/office/powerpoint/2010/main" val="384178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2"/>
              <p:cNvSpPr txBox="1">
                <a:spLocks/>
              </p:cNvSpPr>
              <p:nvPr/>
            </p:nvSpPr>
            <p:spPr>
              <a:xfrm>
                <a:off x="470877" y="304800"/>
                <a:ext cx="8229600" cy="6096000"/>
              </a:xfrm>
              <a:prstGeom prst="rect">
                <a:avLst/>
              </a:prstGeom>
            </p:spPr>
            <p:style>
              <a:lnRef idx="2">
                <a:schemeClr val="accent5"/>
              </a:lnRef>
              <a:fillRef idx="1">
                <a:schemeClr val="lt1"/>
              </a:fillRef>
              <a:effectRef idx="0">
                <a:schemeClr val="accent5"/>
              </a:effectRef>
              <a:fontRef idx="minor">
                <a:schemeClr val="dk1"/>
              </a:fontRef>
            </p:style>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IN" sz="2000" dirty="0">
                    <a:solidFill>
                      <a:schemeClr val="tx2">
                        <a:lumMod val="50000"/>
                      </a:schemeClr>
                    </a:solidFill>
                    <a:latin typeface="Times New Roman" pitchFamily="18" charset="0"/>
                    <a:cs typeface="Times New Roman" pitchFamily="18" charset="0"/>
                  </a:rPr>
                  <a:t>Since majority of the experimental studies shows that the floating potential fluctuation measurement with conventional Langmuir probe can be approximated with plasma potential fluctuation measurement as</a:t>
                </a:r>
              </a:p>
              <a:p>
                <a:pPr marL="0" indent="0">
                  <a:buFont typeface="Arial" pitchFamily="34" charset="0"/>
                  <a:buNone/>
                </a:pPr>
                <a14:m>
                  <m:oMathPara xmlns:m="http://schemas.openxmlformats.org/officeDocument/2006/math">
                    <m:oMathParaPr>
                      <m:jc m:val="centerGroup"/>
                    </m:oMathParaPr>
                    <m:oMath xmlns:m="http://schemas.openxmlformats.org/officeDocument/2006/math">
                      <m:sSub>
                        <m:sSubPr>
                          <m:ctrlPr>
                            <a:rPr lang="en-IN" sz="2000" i="1" smtClean="0">
                              <a:solidFill>
                                <a:srgbClr val="FF0000"/>
                              </a:solidFill>
                              <a:latin typeface="Cambria Math" panose="02040503050406030204" pitchFamily="18" charset="0"/>
                            </a:rPr>
                          </m:ctrlPr>
                        </m:sSubPr>
                        <m:e>
                          <m:r>
                            <a:rPr lang="en-IN" sz="2000" i="1">
                              <a:solidFill>
                                <a:srgbClr val="FF0000"/>
                              </a:solidFill>
                              <a:latin typeface="Cambria Math"/>
                              <a:ea typeface="Cambria Math"/>
                            </a:rPr>
                            <m:t>𝜑</m:t>
                          </m:r>
                        </m:e>
                        <m:sub>
                          <m:r>
                            <a:rPr lang="en-IN" sz="2000" i="1">
                              <a:solidFill>
                                <a:srgbClr val="FF0000"/>
                              </a:solidFill>
                              <a:latin typeface="Cambria Math"/>
                            </a:rPr>
                            <m:t>𝑝𝑙</m:t>
                          </m:r>
                        </m:sub>
                      </m:sSub>
                      <m:r>
                        <a:rPr lang="en-IN" sz="2000" i="1">
                          <a:solidFill>
                            <a:srgbClr val="FF0000"/>
                          </a:solidFill>
                          <a:latin typeface="Cambria Math"/>
                        </a:rPr>
                        <m:t>=</m:t>
                      </m:r>
                      <m:sSub>
                        <m:sSubPr>
                          <m:ctrlPr>
                            <a:rPr lang="en-IN" sz="2000" i="1">
                              <a:solidFill>
                                <a:srgbClr val="FF0000"/>
                              </a:solidFill>
                              <a:latin typeface="Cambria Math" panose="02040503050406030204" pitchFamily="18" charset="0"/>
                            </a:rPr>
                          </m:ctrlPr>
                        </m:sSubPr>
                        <m:e>
                          <m:r>
                            <a:rPr lang="en-IN" sz="2000" i="1">
                              <a:solidFill>
                                <a:srgbClr val="FF0000"/>
                              </a:solidFill>
                              <a:latin typeface="Cambria Math"/>
                              <a:ea typeface="Cambria Math"/>
                            </a:rPr>
                            <m:t>𝜑</m:t>
                          </m:r>
                        </m:e>
                        <m:sub>
                          <m:r>
                            <a:rPr lang="en-IN" sz="2000" i="1">
                              <a:solidFill>
                                <a:srgbClr val="FF0000"/>
                              </a:solidFill>
                              <a:latin typeface="Cambria Math"/>
                            </a:rPr>
                            <m:t>𝑓𝑙</m:t>
                          </m:r>
                        </m:sub>
                      </m:sSub>
                      <m:r>
                        <a:rPr lang="en-IN" sz="2000" i="1">
                          <a:solidFill>
                            <a:srgbClr val="FF0000"/>
                          </a:solidFill>
                          <a:latin typeface="Cambria Math"/>
                        </a:rPr>
                        <m:t>+</m:t>
                      </m:r>
                      <m:r>
                        <a:rPr lang="en-IN" sz="2000" i="1">
                          <a:solidFill>
                            <a:srgbClr val="FF0000"/>
                          </a:solidFill>
                          <a:latin typeface="Cambria Math"/>
                          <a:ea typeface="Cambria Math"/>
                        </a:rPr>
                        <m:t>𝜇</m:t>
                      </m:r>
                      <m:f>
                        <m:fPr>
                          <m:ctrlPr>
                            <a:rPr lang="en-IN" sz="2000" i="1">
                              <a:solidFill>
                                <a:srgbClr val="FF0000"/>
                              </a:solidFill>
                              <a:latin typeface="Cambria Math" panose="02040503050406030204" pitchFamily="18" charset="0"/>
                              <a:ea typeface="Cambria Math"/>
                            </a:rPr>
                          </m:ctrlPr>
                        </m:fPr>
                        <m:num>
                          <m:sSub>
                            <m:sSubPr>
                              <m:ctrlPr>
                                <a:rPr lang="en-IN" sz="2000" i="1">
                                  <a:solidFill>
                                    <a:srgbClr val="FF0000"/>
                                  </a:solidFill>
                                  <a:latin typeface="Cambria Math" panose="02040503050406030204" pitchFamily="18" charset="0"/>
                                  <a:ea typeface="Cambria Math"/>
                                </a:rPr>
                              </m:ctrlPr>
                            </m:sSubPr>
                            <m:e>
                              <m:r>
                                <a:rPr lang="en-IN" sz="2000" i="1">
                                  <a:solidFill>
                                    <a:srgbClr val="FF0000"/>
                                  </a:solidFill>
                                  <a:latin typeface="Cambria Math"/>
                                  <a:ea typeface="Cambria Math"/>
                                </a:rPr>
                                <m:t>𝑇</m:t>
                              </m:r>
                            </m:e>
                            <m:sub>
                              <m:r>
                                <a:rPr lang="en-IN" sz="2000" i="1">
                                  <a:solidFill>
                                    <a:srgbClr val="FF0000"/>
                                  </a:solidFill>
                                  <a:latin typeface="Cambria Math"/>
                                  <a:ea typeface="Cambria Math"/>
                                </a:rPr>
                                <m:t>𝑒</m:t>
                              </m:r>
                            </m:sub>
                          </m:sSub>
                        </m:num>
                        <m:den>
                          <m:r>
                            <a:rPr lang="en-IN" sz="2000" i="1">
                              <a:solidFill>
                                <a:srgbClr val="FF0000"/>
                              </a:solidFill>
                              <a:latin typeface="Cambria Math"/>
                              <a:ea typeface="Cambria Math"/>
                            </a:rPr>
                            <m:t>𝑒</m:t>
                          </m:r>
                        </m:den>
                      </m:f>
                    </m:oMath>
                  </m:oMathPara>
                </a14:m>
                <a:endParaRPr lang="en-IN" sz="2000" dirty="0">
                  <a:solidFill>
                    <a:schemeClr val="tx2">
                      <a:lumMod val="50000"/>
                    </a:schemeClr>
                  </a:solidFill>
                  <a:latin typeface="Times New Roman" pitchFamily="18" charset="0"/>
                  <a:cs typeface="Times New Roman" pitchFamily="18" charset="0"/>
                </a:endParaRPr>
              </a:p>
              <a:p>
                <a:pPr marL="0" indent="0">
                  <a:buFont typeface="Arial" pitchFamily="34" charset="0"/>
                  <a:buNone/>
                </a:pPr>
                <a:r>
                  <a:rPr lang="en-IN" sz="2000" dirty="0">
                    <a:solidFill>
                      <a:schemeClr val="tx2">
                        <a:lumMod val="50000"/>
                      </a:schemeClr>
                    </a:solidFill>
                    <a:latin typeface="Times New Roman" pitchFamily="18" charset="0"/>
                    <a:cs typeface="Times New Roman" pitchFamily="18" charset="0"/>
                  </a:rPr>
                  <a:t>For fluctuation                                      </a:t>
                </a:r>
              </a:p>
              <a:p>
                <a:pPr marL="0" indent="0">
                  <a:buFont typeface="Arial" pitchFamily="34" charset="0"/>
                  <a:buNone/>
                </a:pPr>
                <a:r>
                  <a:rPr lang="en-IN" sz="2000" dirty="0">
                    <a:solidFill>
                      <a:srgbClr val="FF0000"/>
                    </a:solidFill>
                    <a:latin typeface="Times New Roman" pitchFamily="18" charset="0"/>
                    <a:cs typeface="Times New Roman" pitchFamily="18" charset="0"/>
                  </a:rPr>
                  <a:t>                                                        </a:t>
                </a:r>
                <a14:m>
                  <m:oMath xmlns:m="http://schemas.openxmlformats.org/officeDocument/2006/math">
                    <m:sSub>
                      <m:sSubPr>
                        <m:ctrlPr>
                          <a:rPr lang="en-IN" sz="2000" i="1">
                            <a:solidFill>
                              <a:srgbClr val="FF0000"/>
                            </a:solidFill>
                            <a:latin typeface="Cambria Math" panose="02040503050406030204" pitchFamily="18" charset="0"/>
                          </a:rPr>
                        </m:ctrlPr>
                      </m:sSubPr>
                      <m:e>
                        <m:acc>
                          <m:accPr>
                            <m:chr m:val="̃"/>
                            <m:ctrlPr>
                              <a:rPr lang="en-IN" sz="2000" i="1">
                                <a:solidFill>
                                  <a:srgbClr val="FF0000"/>
                                </a:solidFill>
                                <a:latin typeface="Cambria Math" panose="02040503050406030204" pitchFamily="18" charset="0"/>
                              </a:rPr>
                            </m:ctrlPr>
                          </m:accPr>
                          <m:e>
                            <m:r>
                              <a:rPr lang="en-IN" sz="2000" i="1">
                                <a:solidFill>
                                  <a:srgbClr val="FF0000"/>
                                </a:solidFill>
                                <a:latin typeface="Cambria Math"/>
                                <a:ea typeface="Cambria Math"/>
                              </a:rPr>
                              <m:t>𝜑</m:t>
                            </m:r>
                          </m:e>
                        </m:acc>
                      </m:e>
                      <m:sub>
                        <m:r>
                          <a:rPr lang="en-IN" sz="2000" i="1">
                            <a:solidFill>
                              <a:srgbClr val="FF0000"/>
                            </a:solidFill>
                            <a:latin typeface="Cambria Math"/>
                          </a:rPr>
                          <m:t>𝑝𝑙</m:t>
                        </m:r>
                      </m:sub>
                    </m:sSub>
                    <m:r>
                      <a:rPr lang="en-IN" sz="2000" i="1">
                        <a:solidFill>
                          <a:srgbClr val="FF0000"/>
                        </a:solidFill>
                        <a:latin typeface="Cambria Math"/>
                      </a:rPr>
                      <m:t>=</m:t>
                    </m:r>
                    <m:sSub>
                      <m:sSubPr>
                        <m:ctrlPr>
                          <a:rPr lang="en-IN" sz="2000" i="1">
                            <a:solidFill>
                              <a:srgbClr val="FF0000"/>
                            </a:solidFill>
                            <a:latin typeface="Cambria Math" panose="02040503050406030204" pitchFamily="18" charset="0"/>
                          </a:rPr>
                        </m:ctrlPr>
                      </m:sSubPr>
                      <m:e>
                        <m:acc>
                          <m:accPr>
                            <m:chr m:val="̃"/>
                            <m:ctrlPr>
                              <a:rPr lang="en-IN" sz="2000" i="1">
                                <a:solidFill>
                                  <a:srgbClr val="FF0000"/>
                                </a:solidFill>
                                <a:latin typeface="Cambria Math" panose="02040503050406030204" pitchFamily="18" charset="0"/>
                              </a:rPr>
                            </m:ctrlPr>
                          </m:accPr>
                          <m:e>
                            <m:r>
                              <a:rPr lang="en-IN" sz="2000" i="1">
                                <a:solidFill>
                                  <a:srgbClr val="FF0000"/>
                                </a:solidFill>
                                <a:latin typeface="Cambria Math"/>
                                <a:ea typeface="Cambria Math"/>
                              </a:rPr>
                              <m:t>𝜑</m:t>
                            </m:r>
                          </m:e>
                        </m:acc>
                      </m:e>
                      <m:sub>
                        <m:r>
                          <a:rPr lang="en-IN" sz="2000" i="1">
                            <a:solidFill>
                              <a:srgbClr val="FF0000"/>
                            </a:solidFill>
                            <a:latin typeface="Cambria Math"/>
                          </a:rPr>
                          <m:t>𝑓𝑙</m:t>
                        </m:r>
                      </m:sub>
                    </m:sSub>
                    <m:r>
                      <a:rPr lang="en-IN" sz="2000" i="1">
                        <a:solidFill>
                          <a:srgbClr val="FF0000"/>
                        </a:solidFill>
                        <a:latin typeface="Cambria Math"/>
                      </a:rPr>
                      <m:t>+</m:t>
                    </m:r>
                    <m:r>
                      <a:rPr lang="en-IN" sz="2000" i="1">
                        <a:solidFill>
                          <a:srgbClr val="FF0000"/>
                        </a:solidFill>
                        <a:latin typeface="Cambria Math"/>
                        <a:ea typeface="Cambria Math"/>
                      </a:rPr>
                      <m:t>𝜇</m:t>
                    </m:r>
                    <m:f>
                      <m:fPr>
                        <m:ctrlPr>
                          <a:rPr lang="en-IN" sz="2000" i="1">
                            <a:solidFill>
                              <a:srgbClr val="FF0000"/>
                            </a:solidFill>
                            <a:latin typeface="Cambria Math" panose="02040503050406030204" pitchFamily="18" charset="0"/>
                            <a:ea typeface="Cambria Math"/>
                          </a:rPr>
                        </m:ctrlPr>
                      </m:fPr>
                      <m:num>
                        <m:sSub>
                          <m:sSubPr>
                            <m:ctrlPr>
                              <a:rPr lang="en-IN" sz="2000" i="1">
                                <a:solidFill>
                                  <a:srgbClr val="FF0000"/>
                                </a:solidFill>
                                <a:latin typeface="Cambria Math" panose="02040503050406030204" pitchFamily="18" charset="0"/>
                                <a:ea typeface="Cambria Math"/>
                              </a:rPr>
                            </m:ctrlPr>
                          </m:sSubPr>
                          <m:e>
                            <m:acc>
                              <m:accPr>
                                <m:chr m:val="̃"/>
                                <m:ctrlPr>
                                  <a:rPr lang="en-IN" sz="2000" i="1">
                                    <a:solidFill>
                                      <a:srgbClr val="FF0000"/>
                                    </a:solidFill>
                                    <a:latin typeface="Cambria Math" panose="02040503050406030204" pitchFamily="18" charset="0"/>
                                    <a:ea typeface="Cambria Math"/>
                                  </a:rPr>
                                </m:ctrlPr>
                              </m:accPr>
                              <m:e>
                                <m:r>
                                  <a:rPr lang="en-IN" sz="2000" i="1">
                                    <a:solidFill>
                                      <a:srgbClr val="FF0000"/>
                                    </a:solidFill>
                                    <a:latin typeface="Cambria Math"/>
                                    <a:ea typeface="Cambria Math"/>
                                  </a:rPr>
                                  <m:t>𝑇</m:t>
                                </m:r>
                              </m:e>
                            </m:acc>
                          </m:e>
                          <m:sub>
                            <m:r>
                              <a:rPr lang="en-IN" sz="2000" i="1">
                                <a:solidFill>
                                  <a:srgbClr val="FF0000"/>
                                </a:solidFill>
                                <a:latin typeface="Cambria Math"/>
                                <a:ea typeface="Cambria Math"/>
                              </a:rPr>
                              <m:t>𝑒</m:t>
                            </m:r>
                          </m:sub>
                        </m:sSub>
                      </m:num>
                      <m:den>
                        <m:r>
                          <a:rPr lang="en-IN" sz="2000" i="1">
                            <a:solidFill>
                              <a:srgbClr val="FF0000"/>
                            </a:solidFill>
                            <a:latin typeface="Cambria Math"/>
                            <a:ea typeface="Cambria Math"/>
                          </a:rPr>
                          <m:t>𝑒</m:t>
                        </m:r>
                      </m:den>
                    </m:f>
                  </m:oMath>
                </a14:m>
                <a:r>
                  <a:rPr lang="en-IN" sz="2000" dirty="0">
                    <a:solidFill>
                      <a:srgbClr val="FF0000"/>
                    </a:solidFill>
                    <a:latin typeface="Times New Roman" pitchFamily="18" charset="0"/>
                    <a:cs typeface="Times New Roman" pitchFamily="18" charset="0"/>
                  </a:rPr>
                  <a:t> </a:t>
                </a:r>
              </a:p>
              <a:p>
                <a:pPr marL="0" indent="0">
                  <a:buFont typeface="Arial" pitchFamily="34" charset="0"/>
                  <a:buNone/>
                </a:pPr>
                <a:endParaRPr lang="en-IN" sz="2000" dirty="0">
                  <a:solidFill>
                    <a:schemeClr val="tx2">
                      <a:lumMod val="50000"/>
                    </a:schemeClr>
                  </a:solidFill>
                  <a:latin typeface="Times New Roman" pitchFamily="18" charset="0"/>
                  <a:cs typeface="Times New Roman" pitchFamily="18" charset="0"/>
                </a:endParaRPr>
              </a:p>
              <a:p>
                <a:pPr marL="0" indent="0">
                  <a:buFont typeface="Arial" pitchFamily="34" charset="0"/>
                  <a:buNone/>
                </a:pPr>
                <a:r>
                  <a:rPr lang="en-IN" sz="2000" dirty="0">
                    <a:solidFill>
                      <a:schemeClr val="tx2">
                        <a:lumMod val="50000"/>
                      </a:schemeClr>
                    </a:solidFill>
                    <a:latin typeface="Times New Roman" pitchFamily="18" charset="0"/>
                    <a:cs typeface="Times New Roman" pitchFamily="18" charset="0"/>
                  </a:rPr>
                  <a:t>In absence of temperature fluctuations</a:t>
                </a:r>
              </a:p>
              <a:p>
                <a:pPr marL="0" indent="0">
                  <a:buFont typeface="Arial" pitchFamily="34" charset="0"/>
                  <a:buNone/>
                </a:pPr>
                <a:endParaRPr lang="en-IN" sz="2000" dirty="0">
                  <a:solidFill>
                    <a:schemeClr val="tx2">
                      <a:lumMod val="50000"/>
                    </a:schemeClr>
                  </a:solidFill>
                  <a:latin typeface="Times New Roman" pitchFamily="18" charset="0"/>
                  <a:cs typeface="Times New Roman" pitchFamily="18" charset="0"/>
                </a:endParaRPr>
              </a:p>
              <a:p>
                <a:pPr marL="0" indent="0">
                  <a:buFont typeface="Arial" pitchFamily="34" charset="0"/>
                  <a:buNone/>
                </a:pPr>
                <a:r>
                  <a:rPr lang="en-IN" sz="2000" dirty="0">
                    <a:solidFill>
                      <a:srgbClr val="FF0000"/>
                    </a:solidFill>
                    <a:latin typeface="Times New Roman" pitchFamily="18" charset="0"/>
                    <a:cs typeface="Times New Roman" pitchFamily="18" charset="0"/>
                  </a:rPr>
                  <a:t>                                                          </a:t>
                </a:r>
                <a14:m>
                  <m:oMath xmlns:m="http://schemas.openxmlformats.org/officeDocument/2006/math">
                    <m:sSub>
                      <m:sSubPr>
                        <m:ctrlPr>
                          <a:rPr lang="en-IN" sz="2000" i="1">
                            <a:solidFill>
                              <a:srgbClr val="FF0000"/>
                            </a:solidFill>
                            <a:latin typeface="Cambria Math" panose="02040503050406030204" pitchFamily="18" charset="0"/>
                          </a:rPr>
                        </m:ctrlPr>
                      </m:sSubPr>
                      <m:e>
                        <m:acc>
                          <m:accPr>
                            <m:chr m:val="̃"/>
                            <m:ctrlPr>
                              <a:rPr lang="en-IN" sz="2000" i="1">
                                <a:solidFill>
                                  <a:srgbClr val="FF0000"/>
                                </a:solidFill>
                                <a:latin typeface="Cambria Math" panose="02040503050406030204" pitchFamily="18" charset="0"/>
                              </a:rPr>
                            </m:ctrlPr>
                          </m:accPr>
                          <m:e>
                            <m:r>
                              <a:rPr lang="en-IN" sz="2000" i="1">
                                <a:solidFill>
                                  <a:srgbClr val="FF0000"/>
                                </a:solidFill>
                                <a:latin typeface="Cambria Math"/>
                                <a:ea typeface="Cambria Math"/>
                              </a:rPr>
                              <m:t>𝜑</m:t>
                            </m:r>
                          </m:e>
                        </m:acc>
                      </m:e>
                      <m:sub>
                        <m:r>
                          <a:rPr lang="en-IN" sz="2000" i="1">
                            <a:solidFill>
                              <a:srgbClr val="FF0000"/>
                            </a:solidFill>
                            <a:latin typeface="Cambria Math"/>
                          </a:rPr>
                          <m:t>𝑝𝑙</m:t>
                        </m:r>
                      </m:sub>
                    </m:sSub>
                    <m:r>
                      <a:rPr lang="en-IN" sz="2000" i="1">
                        <a:solidFill>
                          <a:srgbClr val="FF0000"/>
                        </a:solidFill>
                        <a:latin typeface="Cambria Math"/>
                      </a:rPr>
                      <m:t>=</m:t>
                    </m:r>
                    <m:sSub>
                      <m:sSubPr>
                        <m:ctrlPr>
                          <a:rPr lang="en-IN" sz="2000" i="1">
                            <a:solidFill>
                              <a:srgbClr val="FF0000"/>
                            </a:solidFill>
                            <a:latin typeface="Cambria Math" panose="02040503050406030204" pitchFamily="18" charset="0"/>
                          </a:rPr>
                        </m:ctrlPr>
                      </m:sSubPr>
                      <m:e>
                        <m:acc>
                          <m:accPr>
                            <m:chr m:val="̃"/>
                            <m:ctrlPr>
                              <a:rPr lang="en-IN" sz="2000" i="1">
                                <a:solidFill>
                                  <a:srgbClr val="FF0000"/>
                                </a:solidFill>
                                <a:latin typeface="Cambria Math" panose="02040503050406030204" pitchFamily="18" charset="0"/>
                              </a:rPr>
                            </m:ctrlPr>
                          </m:accPr>
                          <m:e>
                            <m:r>
                              <a:rPr lang="en-IN" sz="2000" i="1">
                                <a:solidFill>
                                  <a:srgbClr val="FF0000"/>
                                </a:solidFill>
                                <a:latin typeface="Cambria Math"/>
                                <a:ea typeface="Cambria Math"/>
                              </a:rPr>
                              <m:t>𝜑</m:t>
                            </m:r>
                          </m:e>
                        </m:acc>
                      </m:e>
                      <m:sub>
                        <m:r>
                          <a:rPr lang="en-IN" sz="2000" i="1">
                            <a:solidFill>
                              <a:srgbClr val="FF0000"/>
                            </a:solidFill>
                            <a:latin typeface="Cambria Math"/>
                          </a:rPr>
                          <m:t>𝑓𝑙</m:t>
                        </m:r>
                      </m:sub>
                    </m:sSub>
                  </m:oMath>
                </a14:m>
                <a:endParaRPr lang="en-IN" sz="2000" dirty="0">
                  <a:solidFill>
                    <a:srgbClr val="FF0000"/>
                  </a:solidFill>
                  <a:latin typeface="Times New Roman" pitchFamily="18" charset="0"/>
                  <a:cs typeface="Times New Roman" pitchFamily="18" charset="0"/>
                </a:endParaRPr>
              </a:p>
              <a:p>
                <a:pPr marL="0" indent="0">
                  <a:buFont typeface="Arial" pitchFamily="34" charset="0"/>
                  <a:buNone/>
                </a:pPr>
                <a:endParaRPr lang="en-IN" sz="2000" dirty="0">
                  <a:solidFill>
                    <a:srgbClr val="FF0000"/>
                  </a:solidFill>
                  <a:latin typeface="Times New Roman" pitchFamily="18" charset="0"/>
                  <a:cs typeface="Times New Roman" pitchFamily="18" charset="0"/>
                </a:endParaRPr>
              </a:p>
              <a:p>
                <a:pPr marL="0" indent="0">
                  <a:buFont typeface="Arial" pitchFamily="34" charset="0"/>
                  <a:buNone/>
                </a:pPr>
                <a:r>
                  <a:rPr lang="en-IN" sz="2000" dirty="0">
                    <a:solidFill>
                      <a:schemeClr val="accent1"/>
                    </a:solidFill>
                    <a:latin typeface="Times New Roman" pitchFamily="18" charset="0"/>
                    <a:cs typeface="Times New Roman" pitchFamily="18" charset="0"/>
                  </a:rPr>
                  <a:t>So, poloidal electric field fluctuation can be calculated with floating potential fluctuations.</a:t>
                </a:r>
              </a:p>
              <a:p>
                <a:pPr marL="0" indent="0">
                  <a:buFont typeface="Arial" pitchFamily="34" charset="0"/>
                  <a:buNone/>
                </a:pPr>
                <a:endParaRPr lang="en-IN" sz="2000" dirty="0">
                  <a:solidFill>
                    <a:schemeClr val="accent1"/>
                  </a:solidFill>
                  <a:latin typeface="Times New Roman" pitchFamily="18" charset="0"/>
                  <a:cs typeface="Times New Roman" pitchFamily="18" charset="0"/>
                </a:endParaRPr>
              </a:p>
              <a:p>
                <a:pPr marL="0" indent="0">
                  <a:buFont typeface="Arial" pitchFamily="34" charset="0"/>
                  <a:buNone/>
                </a:pPr>
                <a:r>
                  <a:rPr lang="en-IN" sz="2000" dirty="0">
                    <a:solidFill>
                      <a:srgbClr val="FF0000"/>
                    </a:solidFill>
                    <a:latin typeface="Times New Roman" pitchFamily="18" charset="0"/>
                    <a:cs typeface="Times New Roman" pitchFamily="18" charset="0"/>
                  </a:rPr>
                  <a:t>Hence, in presence of temperature fluctuation, above relation can't be considered as accurate</a:t>
                </a:r>
              </a:p>
              <a:p>
                <a:pPr marL="0" indent="0" algn="r">
                  <a:buFont typeface="Arial" pitchFamily="34" charset="0"/>
                  <a:buNone/>
                </a:pPr>
                <a:r>
                  <a:rPr lang="en-IN" sz="2000" dirty="0">
                    <a:solidFill>
                      <a:srgbClr val="FF0000"/>
                    </a:solidFill>
                    <a:latin typeface="Times New Roman" pitchFamily="18" charset="0"/>
                    <a:cs typeface="Times New Roman" pitchFamily="18" charset="0"/>
                  </a:rPr>
                  <a:t> </a:t>
                </a:r>
                <a:r>
                  <a:rPr lang="en-IN" sz="2000" dirty="0">
                    <a:solidFill>
                      <a:srgbClr val="0070C0"/>
                    </a:solidFill>
                    <a:latin typeface="Times New Roman" pitchFamily="18" charset="0"/>
                    <a:cs typeface="Times New Roman" pitchFamily="18" charset="0"/>
                  </a:rPr>
                  <a:t>Continue…….</a:t>
                </a:r>
              </a:p>
              <a:p>
                <a:pPr marL="0" indent="0" algn="r">
                  <a:buFont typeface="Arial" pitchFamily="34" charset="0"/>
                  <a:buNone/>
                </a:pPr>
                <a:endParaRPr lang="en-IN" sz="2000" dirty="0">
                  <a:solidFill>
                    <a:srgbClr val="FF0000"/>
                  </a:solidFill>
                  <a:latin typeface="Times New Roman" pitchFamily="18" charset="0"/>
                  <a:cs typeface="Times New Roman" pitchFamily="18" charset="0"/>
                </a:endParaRPr>
              </a:p>
              <a:p>
                <a:pPr marL="0" indent="0">
                  <a:buFont typeface="Arial" pitchFamily="34" charset="0"/>
                  <a:buNone/>
                </a:pPr>
                <a:endParaRPr lang="en-IN" sz="2000" dirty="0">
                  <a:solidFill>
                    <a:schemeClr val="tx2">
                      <a:lumMod val="50000"/>
                    </a:schemeClr>
                  </a:solidFill>
                  <a:latin typeface="Times New Roman" pitchFamily="18" charset="0"/>
                  <a:cs typeface="Times New Roman" pitchFamily="18" charset="0"/>
                </a:endParaRPr>
              </a:p>
              <a:p>
                <a:endParaRPr lang="en-IN" sz="2000" dirty="0">
                  <a:solidFill>
                    <a:schemeClr val="tx2">
                      <a:lumMod val="50000"/>
                    </a:schemeClr>
                  </a:solidFill>
                  <a:latin typeface="Times New Roman" pitchFamily="18" charset="0"/>
                  <a:cs typeface="Times New Roman" pitchFamily="18" charset="0"/>
                </a:endParaRPr>
              </a:p>
              <a:p>
                <a:pPr marL="0" indent="0">
                  <a:buFont typeface="Arial" pitchFamily="34" charset="0"/>
                  <a:buNone/>
                </a:pPr>
                <a:r>
                  <a:rPr lang="en-IN" sz="2000" dirty="0">
                    <a:solidFill>
                      <a:schemeClr val="tx2">
                        <a:lumMod val="50000"/>
                      </a:schemeClr>
                    </a:solidFill>
                    <a:latin typeface="Times New Roman" pitchFamily="18" charset="0"/>
                    <a:cs typeface="Times New Roman" pitchFamily="18" charset="0"/>
                  </a:rPr>
                  <a:t> </a:t>
                </a:r>
              </a:p>
            </p:txBody>
          </p:sp>
        </mc:Choice>
        <mc:Fallback xmlns="">
          <p:sp>
            <p:nvSpPr>
              <p:cNvPr id="2" name="Content Placeholder 2"/>
              <p:cNvSpPr txBox="1">
                <a:spLocks noRot="1" noChangeAspect="1" noMove="1" noResize="1" noEditPoints="1" noAdjustHandles="1" noChangeArrowheads="1" noChangeShapeType="1" noTextEdit="1"/>
              </p:cNvSpPr>
              <p:nvPr/>
            </p:nvSpPr>
            <p:spPr>
              <a:xfrm>
                <a:off x="470877" y="304800"/>
                <a:ext cx="8229600" cy="6096000"/>
              </a:xfrm>
              <a:prstGeom prst="rect">
                <a:avLst/>
              </a:prstGeom>
              <a:blipFill rotWithShape="0">
                <a:blip r:embed="rId2"/>
                <a:stretch>
                  <a:fillRect l="-591" t="-299" r="-665" b="-7171"/>
                </a:stretch>
              </a:blipFill>
            </p:spPr>
            <p:txBody>
              <a:bodyPr/>
              <a:lstStyle/>
              <a:p>
                <a:r>
                  <a:rPr lang="en-IN">
                    <a:noFill/>
                  </a:rPr>
                  <a:t> </a:t>
                </a:r>
              </a:p>
            </p:txBody>
          </p:sp>
        </mc:Fallback>
      </mc:AlternateContent>
      <p:sp>
        <p:nvSpPr>
          <p:cNvPr id="3" name="Rectangle 2"/>
          <p:cNvSpPr/>
          <p:nvPr/>
        </p:nvSpPr>
        <p:spPr>
          <a:xfrm>
            <a:off x="4038600" y="3886200"/>
            <a:ext cx="1295400" cy="457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Slide Number Placeholder 7">
            <a:extLst>
              <a:ext uri="{FF2B5EF4-FFF2-40B4-BE49-F238E27FC236}">
                <a16:creationId xmlns:a16="http://schemas.microsoft.com/office/drawing/2014/main" id="{894E3344-786F-4144-9D81-6658F73A6E8A}"/>
              </a:ext>
            </a:extLst>
          </p:cNvPr>
          <p:cNvSpPr>
            <a:spLocks noGrp="1"/>
          </p:cNvSpPr>
          <p:nvPr>
            <p:ph type="sldNum" sz="quarter" idx="12"/>
          </p:nvPr>
        </p:nvSpPr>
        <p:spPr/>
        <p:txBody>
          <a:bodyPr/>
          <a:lstStyle/>
          <a:p>
            <a:fld id="{B6F15528-21DE-4FAA-801E-634DDDAF4B2B}" type="slidenum">
              <a:rPr lang="en-US" smtClean="0"/>
              <a:pPr/>
              <a:t>57</a:t>
            </a:fld>
            <a:endParaRPr lang="en-US"/>
          </a:p>
        </p:txBody>
      </p:sp>
    </p:spTree>
    <p:extLst>
      <p:ext uri="{BB962C8B-B14F-4D97-AF65-F5344CB8AC3E}">
        <p14:creationId xmlns:p14="http://schemas.microsoft.com/office/powerpoint/2010/main" val="13322162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5975"/>
          <a:stretch/>
        </p:blipFill>
        <p:spPr>
          <a:xfrm rot="16200000" flipH="1">
            <a:off x="668853" y="1540947"/>
            <a:ext cx="4114800" cy="4080905"/>
          </a:xfrm>
        </p:spPr>
      </p:pic>
      <p:sp>
        <p:nvSpPr>
          <p:cNvPr id="10" name="TextBox 9"/>
          <p:cNvSpPr txBox="1"/>
          <p:nvPr/>
        </p:nvSpPr>
        <p:spPr>
          <a:xfrm>
            <a:off x="1981199" y="5029200"/>
            <a:ext cx="396000" cy="360000"/>
          </a:xfrm>
          <a:prstGeom prst="rect">
            <a:avLst/>
          </a:prstGeom>
          <a:solidFill>
            <a:schemeClr val="bg1"/>
          </a:solidFill>
        </p:spPr>
        <p:txBody>
          <a:bodyPr wrap="square" rtlCol="0">
            <a:spAutoFit/>
          </a:bodyPr>
          <a:lstStyle/>
          <a:p>
            <a:r>
              <a:rPr lang="en-IN" dirty="0">
                <a:solidFill>
                  <a:srgbClr val="FF0000"/>
                </a:solidFill>
              </a:rPr>
              <a:t>L3</a:t>
            </a:r>
          </a:p>
        </p:txBody>
      </p:sp>
      <p:sp>
        <p:nvSpPr>
          <p:cNvPr id="11" name="TextBox 10"/>
          <p:cNvSpPr txBox="1"/>
          <p:nvPr/>
        </p:nvSpPr>
        <p:spPr>
          <a:xfrm>
            <a:off x="1752599" y="3581400"/>
            <a:ext cx="396000" cy="360000"/>
          </a:xfrm>
          <a:prstGeom prst="rect">
            <a:avLst/>
          </a:prstGeom>
          <a:solidFill>
            <a:schemeClr val="bg1"/>
          </a:solidFill>
        </p:spPr>
        <p:txBody>
          <a:bodyPr wrap="square" rtlCol="0">
            <a:spAutoFit/>
          </a:bodyPr>
          <a:lstStyle/>
          <a:p>
            <a:r>
              <a:rPr lang="en-IN" dirty="0">
                <a:solidFill>
                  <a:srgbClr val="FF0000"/>
                </a:solidFill>
              </a:rPr>
              <a:t>L4</a:t>
            </a:r>
          </a:p>
        </p:txBody>
      </p:sp>
      <p:sp>
        <p:nvSpPr>
          <p:cNvPr id="12" name="TextBox 11"/>
          <p:cNvSpPr txBox="1"/>
          <p:nvPr/>
        </p:nvSpPr>
        <p:spPr>
          <a:xfrm>
            <a:off x="3124199" y="4495800"/>
            <a:ext cx="396000" cy="369332"/>
          </a:xfrm>
          <a:prstGeom prst="rect">
            <a:avLst/>
          </a:prstGeom>
          <a:solidFill>
            <a:schemeClr val="bg1"/>
          </a:solidFill>
        </p:spPr>
        <p:txBody>
          <a:bodyPr wrap="square" rtlCol="0">
            <a:spAutoFit/>
          </a:bodyPr>
          <a:lstStyle/>
          <a:p>
            <a:r>
              <a:rPr lang="en-IN" dirty="0">
                <a:solidFill>
                  <a:srgbClr val="FF0000"/>
                </a:solidFill>
              </a:rPr>
              <a:t>L1</a:t>
            </a:r>
          </a:p>
        </p:txBody>
      </p:sp>
      <p:sp>
        <p:nvSpPr>
          <p:cNvPr id="13" name="TextBox 12"/>
          <p:cNvSpPr txBox="1"/>
          <p:nvPr/>
        </p:nvSpPr>
        <p:spPr>
          <a:xfrm>
            <a:off x="3352799" y="5105400"/>
            <a:ext cx="396000" cy="369332"/>
          </a:xfrm>
          <a:prstGeom prst="rect">
            <a:avLst/>
          </a:prstGeom>
          <a:solidFill>
            <a:schemeClr val="bg1"/>
          </a:solidFill>
        </p:spPr>
        <p:txBody>
          <a:bodyPr wrap="square" rtlCol="0">
            <a:spAutoFit/>
          </a:bodyPr>
          <a:lstStyle/>
          <a:p>
            <a:r>
              <a:rPr lang="en-IN" dirty="0">
                <a:solidFill>
                  <a:srgbClr val="FF0000"/>
                </a:solidFill>
              </a:rPr>
              <a:t>L2</a:t>
            </a:r>
          </a:p>
        </p:txBody>
      </p:sp>
      <p:sp>
        <p:nvSpPr>
          <p:cNvPr id="14" name="TextBox 13"/>
          <p:cNvSpPr txBox="1"/>
          <p:nvPr/>
        </p:nvSpPr>
        <p:spPr>
          <a:xfrm>
            <a:off x="3225599" y="2667000"/>
            <a:ext cx="432000" cy="360000"/>
          </a:xfrm>
          <a:prstGeom prst="rect">
            <a:avLst/>
          </a:prstGeom>
          <a:solidFill>
            <a:schemeClr val="bg1"/>
          </a:solidFill>
        </p:spPr>
        <p:txBody>
          <a:bodyPr wrap="square" rtlCol="0">
            <a:spAutoFit/>
          </a:bodyPr>
          <a:lstStyle/>
          <a:p>
            <a:r>
              <a:rPr lang="en-IN" dirty="0">
                <a:solidFill>
                  <a:srgbClr val="FF0000"/>
                </a:solidFill>
              </a:rPr>
              <a:t>E1</a:t>
            </a:r>
          </a:p>
        </p:txBody>
      </p:sp>
      <p:sp>
        <p:nvSpPr>
          <p:cNvPr id="15" name="TextBox 14"/>
          <p:cNvSpPr txBox="1"/>
          <p:nvPr/>
        </p:nvSpPr>
        <p:spPr>
          <a:xfrm>
            <a:off x="3149399" y="3733800"/>
            <a:ext cx="432000" cy="360000"/>
          </a:xfrm>
          <a:prstGeom prst="rect">
            <a:avLst/>
          </a:prstGeom>
          <a:solidFill>
            <a:schemeClr val="bg1"/>
          </a:solidFill>
        </p:spPr>
        <p:txBody>
          <a:bodyPr wrap="square" rtlCol="0">
            <a:spAutoFit/>
          </a:bodyPr>
          <a:lstStyle/>
          <a:p>
            <a:r>
              <a:rPr lang="en-IN" dirty="0">
                <a:solidFill>
                  <a:srgbClr val="FF0000"/>
                </a:solidFill>
              </a:rPr>
              <a:t>E2</a:t>
            </a:r>
          </a:p>
        </p:txBody>
      </p:sp>
      <p:sp>
        <p:nvSpPr>
          <p:cNvPr id="16" name="Oval 15"/>
          <p:cNvSpPr/>
          <p:nvPr/>
        </p:nvSpPr>
        <p:spPr>
          <a:xfrm>
            <a:off x="1828799" y="4343400"/>
            <a:ext cx="2286000" cy="1371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Oval 16"/>
          <p:cNvSpPr/>
          <p:nvPr/>
        </p:nvSpPr>
        <p:spPr>
          <a:xfrm>
            <a:off x="1600199" y="2286000"/>
            <a:ext cx="2362200" cy="2057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9" name="Straight Arrow Connector 18"/>
          <p:cNvCxnSpPr>
            <a:stCxn id="17" idx="6"/>
          </p:cNvCxnSpPr>
          <p:nvPr/>
        </p:nvCxnSpPr>
        <p:spPr>
          <a:xfrm flipV="1">
            <a:off x="3962399" y="2667000"/>
            <a:ext cx="838201" cy="6477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6" idx="6"/>
            <a:endCxn id="22" idx="1"/>
          </p:cNvCxnSpPr>
          <p:nvPr/>
        </p:nvCxnSpPr>
        <p:spPr>
          <a:xfrm flipV="1">
            <a:off x="4114799" y="4983034"/>
            <a:ext cx="685801" cy="461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800600" y="4382869"/>
            <a:ext cx="4191000"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indent="-285750" algn="just">
              <a:buFont typeface="Wingdings" pitchFamily="2" charset="2"/>
              <a:buChar char="Ø"/>
            </a:pPr>
            <a:r>
              <a:rPr lang="en-IN" dirty="0">
                <a:solidFill>
                  <a:schemeClr val="tx2"/>
                </a:solidFill>
              </a:rPr>
              <a:t>Triple Probe assembly to measure particle flux with floating potential fluctuation measurement</a:t>
            </a:r>
            <a:r>
              <a:rPr lang="en-IN" dirty="0">
                <a:solidFill>
                  <a:srgbClr val="00B050"/>
                </a:solidFill>
              </a:rPr>
              <a:t>[ Diameter =0.5mm, Length=10mm]</a:t>
            </a:r>
          </a:p>
        </p:txBody>
      </p:sp>
      <p:sp>
        <p:nvSpPr>
          <p:cNvPr id="23" name="TextBox 22"/>
          <p:cNvSpPr txBox="1"/>
          <p:nvPr/>
        </p:nvSpPr>
        <p:spPr>
          <a:xfrm>
            <a:off x="4800600" y="1905000"/>
            <a:ext cx="4291012" cy="175432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indent="-285750" algn="just">
              <a:buFont typeface="Wingdings" pitchFamily="2" charset="2"/>
              <a:buChar char="Ø"/>
            </a:pPr>
            <a:r>
              <a:rPr lang="en-IN" dirty="0">
                <a:solidFill>
                  <a:schemeClr val="tx2"/>
                </a:solidFill>
              </a:rPr>
              <a:t>Emissive Probe assembly to measure particle flux with plasma potential fluctuation along with ion-saturation fluctuation with conventional Langmuir probe</a:t>
            </a:r>
            <a:r>
              <a:rPr lang="en-IN" dirty="0">
                <a:solidFill>
                  <a:srgbClr val="00B050"/>
                </a:solidFill>
              </a:rPr>
              <a:t>[ Diameter =0.2 mm, Length=10mm]</a:t>
            </a:r>
          </a:p>
        </p:txBody>
      </p:sp>
      <mc:AlternateContent xmlns:mc="http://schemas.openxmlformats.org/markup-compatibility/2006" xmlns:a14="http://schemas.microsoft.com/office/drawing/2010/main">
        <mc:Choice Requires="a14">
          <p:sp>
            <p:nvSpPr>
              <p:cNvPr id="24" name="TextBox 23"/>
              <p:cNvSpPr txBox="1"/>
              <p:nvPr/>
            </p:nvSpPr>
            <p:spPr>
              <a:xfrm>
                <a:off x="914400" y="391596"/>
                <a:ext cx="7924800" cy="889154"/>
              </a:xfrm>
              <a:prstGeom prst="rect">
                <a:avLst/>
              </a:prstGeom>
              <a:noFill/>
            </p:spPr>
            <p:txBody>
              <a:bodyPr wrap="square" rtlCol="0">
                <a:spAutoFit/>
              </a:bodyPr>
              <a:lstStyle/>
              <a:p>
                <a:pPr marL="342900" indent="-342900">
                  <a:buFont typeface="Wingdings" pitchFamily="2" charset="2"/>
                  <a:buChar char="q"/>
                </a:pPr>
                <a:r>
                  <a:rPr lang="en-IN" sz="2400" dirty="0">
                    <a:solidFill>
                      <a:srgbClr val="FF0000"/>
                    </a:solidFill>
                  </a:rPr>
                  <a:t>New Probe assembly for </a:t>
                </a:r>
                <a14:m>
                  <m:oMath xmlns:m="http://schemas.openxmlformats.org/officeDocument/2006/math">
                    <m:sSub>
                      <m:sSubPr>
                        <m:ctrlPr>
                          <a:rPr lang="en-IN" sz="2400" b="0" i="1" smtClean="0">
                            <a:solidFill>
                              <a:srgbClr val="FF0000"/>
                            </a:solidFill>
                            <a:latin typeface="Cambria Math" panose="02040503050406030204" pitchFamily="18" charset="0"/>
                          </a:rPr>
                        </m:ctrlPr>
                      </m:sSubPr>
                      <m:e>
                        <m:r>
                          <m:rPr>
                            <m:sty m:val="p"/>
                          </m:rPr>
                          <a:rPr lang="en-IN" sz="2400" b="0" i="0" smtClean="0">
                            <a:solidFill>
                              <a:srgbClr val="FF0000"/>
                            </a:solidFill>
                            <a:latin typeface="Cambria Math"/>
                          </a:rPr>
                          <m:t>Γ</m:t>
                        </m:r>
                      </m:e>
                      <m:sub>
                        <m:r>
                          <a:rPr lang="en-IN" sz="2400" b="0" i="1" smtClean="0">
                            <a:solidFill>
                              <a:srgbClr val="FF0000"/>
                            </a:solidFill>
                            <a:latin typeface="Cambria Math"/>
                          </a:rPr>
                          <m:t>𝑒𝑠</m:t>
                        </m:r>
                      </m:sub>
                    </m:sSub>
                  </m:oMath>
                </a14:m>
                <a:r>
                  <a:rPr lang="en-IN" sz="2400" dirty="0">
                    <a:solidFill>
                      <a:srgbClr val="FF0000"/>
                    </a:solidFill>
                  </a:rPr>
                  <a:t> measurement, for </a:t>
                </a:r>
                <a14:m>
                  <m:oMath xmlns:m="http://schemas.openxmlformats.org/officeDocument/2006/math">
                    <m:sSub>
                      <m:sSubPr>
                        <m:ctrlPr>
                          <a:rPr lang="en-IN" sz="2400" b="0" i="1" smtClean="0">
                            <a:solidFill>
                              <a:srgbClr val="FF0000"/>
                            </a:solidFill>
                            <a:latin typeface="Cambria Math" panose="02040503050406030204" pitchFamily="18" charset="0"/>
                          </a:rPr>
                        </m:ctrlPr>
                      </m:sSubPr>
                      <m:e>
                        <m:r>
                          <a:rPr lang="en-IN" sz="2400" b="0" i="1" smtClean="0">
                            <a:solidFill>
                              <a:srgbClr val="FF0000"/>
                            </a:solidFill>
                            <a:latin typeface="Cambria Math"/>
                          </a:rPr>
                          <m:t>𝜙</m:t>
                        </m:r>
                      </m:e>
                      <m:sub>
                        <m:r>
                          <a:rPr lang="en-IN" sz="2400" b="0" i="1" smtClean="0">
                            <a:solidFill>
                              <a:srgbClr val="FF0000"/>
                            </a:solidFill>
                            <a:latin typeface="Cambria Math"/>
                          </a:rPr>
                          <m:t>𝑓</m:t>
                        </m:r>
                      </m:sub>
                    </m:sSub>
                  </m:oMath>
                </a14:m>
                <a:r>
                  <a:rPr lang="en-IN" sz="2400" dirty="0">
                    <a:solidFill>
                      <a:srgbClr val="FF0000"/>
                    </a:solidFill>
                  </a:rPr>
                  <a:t> and </a:t>
                </a:r>
                <a14:m>
                  <m:oMath xmlns:m="http://schemas.openxmlformats.org/officeDocument/2006/math">
                    <m:sSub>
                      <m:sSubPr>
                        <m:ctrlPr>
                          <a:rPr lang="en-IN" sz="2400" b="0" i="1" smtClean="0">
                            <a:solidFill>
                              <a:srgbClr val="FF0000"/>
                            </a:solidFill>
                            <a:latin typeface="Cambria Math" panose="02040503050406030204" pitchFamily="18" charset="0"/>
                          </a:rPr>
                        </m:ctrlPr>
                      </m:sSubPr>
                      <m:e>
                        <m:r>
                          <a:rPr lang="en-IN" sz="2400" b="0" i="1" smtClean="0">
                            <a:solidFill>
                              <a:srgbClr val="FF0000"/>
                            </a:solidFill>
                            <a:latin typeface="Cambria Math"/>
                          </a:rPr>
                          <m:t>𝜙</m:t>
                        </m:r>
                      </m:e>
                      <m:sub>
                        <m:r>
                          <a:rPr lang="en-IN" sz="2400" b="0" i="1" smtClean="0">
                            <a:solidFill>
                              <a:srgbClr val="FF0000"/>
                            </a:solidFill>
                            <a:latin typeface="Cambria Math"/>
                          </a:rPr>
                          <m:t>𝑝</m:t>
                        </m:r>
                      </m:sub>
                    </m:sSub>
                    <m:r>
                      <a:rPr lang="en-IN" sz="2400" b="0" i="1" smtClean="0">
                        <a:solidFill>
                          <a:srgbClr val="FF0000"/>
                        </a:solidFill>
                        <a:latin typeface="Cambria Math"/>
                      </a:rPr>
                      <m:t> </m:t>
                    </m:r>
                  </m:oMath>
                </a14:m>
                <a:r>
                  <a:rPr lang="en-IN" sz="2400" dirty="0">
                    <a:solidFill>
                      <a:srgbClr val="FF0000"/>
                    </a:solidFill>
                  </a:rPr>
                  <a:t>fluctuation measurement  </a:t>
                </a:r>
              </a:p>
            </p:txBody>
          </p:sp>
        </mc:Choice>
        <mc:Fallback xmlns="">
          <p:sp>
            <p:nvSpPr>
              <p:cNvPr id="24" name="TextBox 23"/>
              <p:cNvSpPr txBox="1">
                <a:spLocks noRot="1" noChangeAspect="1" noMove="1" noResize="1" noEditPoints="1" noAdjustHandles="1" noChangeArrowheads="1" noChangeShapeType="1" noTextEdit="1"/>
              </p:cNvSpPr>
              <p:nvPr/>
            </p:nvSpPr>
            <p:spPr>
              <a:xfrm>
                <a:off x="914400" y="391596"/>
                <a:ext cx="7924800" cy="889154"/>
              </a:xfrm>
              <a:prstGeom prst="rect">
                <a:avLst/>
              </a:prstGeom>
              <a:blipFill rotWithShape="0">
                <a:blip r:embed="rId3"/>
                <a:stretch>
                  <a:fillRect l="-1000" t="-4795" b="-11644"/>
                </a:stretch>
              </a:blipFill>
            </p:spPr>
            <p:txBody>
              <a:bodyPr/>
              <a:lstStyle/>
              <a:p>
                <a:r>
                  <a:rPr lang="en-IN">
                    <a:noFill/>
                  </a:rPr>
                  <a:t> </a:t>
                </a:r>
              </a:p>
            </p:txBody>
          </p:sp>
        </mc:Fallback>
      </mc:AlternateContent>
      <p:sp>
        <p:nvSpPr>
          <p:cNvPr id="6" name="Slide Number Placeholder 5">
            <a:extLst>
              <a:ext uri="{FF2B5EF4-FFF2-40B4-BE49-F238E27FC236}">
                <a16:creationId xmlns:a16="http://schemas.microsoft.com/office/drawing/2014/main" id="{5CF37EF4-A4AA-49C7-94C2-1E5A43AAA380}"/>
              </a:ext>
            </a:extLst>
          </p:cNvPr>
          <p:cNvSpPr>
            <a:spLocks noGrp="1"/>
          </p:cNvSpPr>
          <p:nvPr>
            <p:ph type="sldNum" sz="quarter" idx="12"/>
          </p:nvPr>
        </p:nvSpPr>
        <p:spPr/>
        <p:txBody>
          <a:bodyPr/>
          <a:lstStyle/>
          <a:p>
            <a:fld id="{B6F15528-21DE-4FAA-801E-634DDDAF4B2B}" type="slidenum">
              <a:rPr lang="en-US" smtClean="0"/>
              <a:pPr/>
              <a:t>58</a:t>
            </a:fld>
            <a:endParaRPr lang="en-US"/>
          </a:p>
        </p:txBody>
      </p:sp>
    </p:spTree>
    <p:extLst>
      <p:ext uri="{BB962C8B-B14F-4D97-AF65-F5344CB8AC3E}">
        <p14:creationId xmlns:p14="http://schemas.microsoft.com/office/powerpoint/2010/main" val="2917434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6051" t="-1317" r="37179" b="1317"/>
          <a:stretch/>
        </p:blipFill>
        <p:spPr>
          <a:xfrm>
            <a:off x="4374776" y="1303864"/>
            <a:ext cx="4159624" cy="4444146"/>
          </a:xfrm>
          <a:prstGeom prst="rect">
            <a:avLst/>
          </a:prstGeom>
          <a:ln>
            <a:noFill/>
          </a:ln>
          <a:effectLst>
            <a:outerShdw blurRad="292100" dist="139700" dir="2700000" algn="tl" rotWithShape="0">
              <a:srgbClr val="333333">
                <a:alpha val="65000"/>
              </a:srgbClr>
            </a:outerShdw>
          </a:effectLst>
        </p:spPr>
      </p:pic>
      <p:sp>
        <p:nvSpPr>
          <p:cNvPr id="2" name="TextBox 1"/>
          <p:cNvSpPr txBox="1"/>
          <p:nvPr/>
        </p:nvSpPr>
        <p:spPr>
          <a:xfrm>
            <a:off x="838200" y="457200"/>
            <a:ext cx="7696200" cy="830997"/>
          </a:xfrm>
          <a:prstGeom prst="rect">
            <a:avLst/>
          </a:prstGeom>
          <a:noFill/>
        </p:spPr>
        <p:txBody>
          <a:bodyPr wrap="square" rtlCol="0">
            <a:spAutoFit/>
          </a:bodyPr>
          <a:lstStyle/>
          <a:p>
            <a:pPr marL="285750" indent="-285750" algn="ctr">
              <a:buFont typeface="Wingdings" pitchFamily="2" charset="2"/>
              <a:buChar char="q"/>
            </a:pPr>
            <a:r>
              <a:rPr lang="en-IN" sz="2400" dirty="0">
                <a:solidFill>
                  <a:srgbClr val="FF0000"/>
                </a:solidFill>
                <a:latin typeface="Times New Roman" pitchFamily="18" charset="0"/>
                <a:cs typeface="Times New Roman" pitchFamily="18" charset="0"/>
              </a:rPr>
              <a:t>Validation of Plasma Potential measurement:  Varying Heating current </a:t>
            </a:r>
          </a:p>
        </p:txBody>
      </p:sp>
      <mc:AlternateContent xmlns:mc="http://schemas.openxmlformats.org/markup-compatibility/2006" xmlns:a14="http://schemas.microsoft.com/office/drawing/2010/main">
        <mc:Choice Requires="a14">
          <p:sp>
            <p:nvSpPr>
              <p:cNvPr id="3" name="TextBox 2"/>
              <p:cNvSpPr txBox="1"/>
              <p:nvPr/>
            </p:nvSpPr>
            <p:spPr>
              <a:xfrm>
                <a:off x="28575" y="1295400"/>
                <a:ext cx="3552825" cy="341632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285750" indent="-285750" algn="just">
                  <a:lnSpc>
                    <a:spcPct val="150000"/>
                  </a:lnSpc>
                  <a:buFont typeface="Wingdings" pitchFamily="2" charset="2"/>
                  <a:buChar char="q"/>
                </a:pPr>
                <a:r>
                  <a:rPr lang="en-IN" dirty="0">
                    <a:latin typeface="Times New Roman" pitchFamily="18" charset="0"/>
                    <a:cs typeface="Times New Roman" pitchFamily="18" charset="0"/>
                  </a:rPr>
                  <a:t>The floating potential measurement with </a:t>
                </a:r>
                <a14:m>
                  <m:oMath xmlns:m="http://schemas.openxmlformats.org/officeDocument/2006/math">
                    <m:r>
                      <a:rPr lang="en-IN" b="0" i="1" smtClean="0">
                        <a:latin typeface="Cambria Math"/>
                      </a:rPr>
                      <m:t>≥</m:t>
                    </m:r>
                  </m:oMath>
                </a14:m>
                <a:r>
                  <a:rPr lang="en-IN" dirty="0">
                    <a:latin typeface="Times New Roman" pitchFamily="18" charset="0"/>
                    <a:cs typeface="Times New Roman" pitchFamily="18" charset="0"/>
                  </a:rPr>
                  <a:t>2.0 Amp heating current shows no significant change. </a:t>
                </a:r>
              </a:p>
              <a:p>
                <a:pPr marL="285750" indent="-285750" algn="just">
                  <a:lnSpc>
                    <a:spcPct val="150000"/>
                  </a:lnSpc>
                  <a:buFont typeface="Wingdings" pitchFamily="2" charset="2"/>
                  <a:buChar char="q"/>
                </a:pPr>
                <a:r>
                  <a:rPr lang="en-IN" dirty="0">
                    <a:latin typeface="Times New Roman" pitchFamily="18" charset="0"/>
                    <a:cs typeface="Times New Roman" pitchFamily="18" charset="0"/>
                  </a:rPr>
                  <a:t>Implies heated filament works as  emissive probe as it floats now at plasma potential.</a:t>
                </a:r>
              </a:p>
              <a:p>
                <a:pPr marL="285750" indent="-285750">
                  <a:lnSpc>
                    <a:spcPct val="150000"/>
                  </a:lnSpc>
                  <a:buFont typeface="Wingdings" pitchFamily="2" charset="2"/>
                  <a:buChar char="q"/>
                </a:pPr>
                <a:endParaRPr lang="en-IN" dirty="0">
                  <a:latin typeface="Times New Roman" pitchFamily="18" charset="0"/>
                  <a:cs typeface="Times New Roman" pitchFamily="18" charset="0"/>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28575" y="1295400"/>
                <a:ext cx="3552825" cy="3416320"/>
              </a:xfrm>
              <a:prstGeom prst="rect">
                <a:avLst/>
              </a:prstGeom>
              <a:blipFill rotWithShape="0">
                <a:blip r:embed="rId4"/>
                <a:stretch>
                  <a:fillRect l="-852" r="-1022"/>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28576" y="4722674"/>
                <a:ext cx="3552824" cy="1754326"/>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285750" indent="-285750" algn="just">
                  <a:lnSpc>
                    <a:spcPct val="150000"/>
                  </a:lnSpc>
                  <a:buFont typeface="Wingdings" pitchFamily="2" charset="2"/>
                  <a:buChar char="ü"/>
                </a:pPr>
                <a:r>
                  <a:rPr lang="en-IN" dirty="0">
                    <a:solidFill>
                      <a:schemeClr val="accent2"/>
                    </a:solidFill>
                    <a:latin typeface="Times New Roman" pitchFamily="18" charset="0"/>
                    <a:cs typeface="Times New Roman" pitchFamily="18" charset="0"/>
                  </a:rPr>
                  <a:t>At I</a:t>
                </a:r>
                <a:r>
                  <a:rPr lang="en-IN" baseline="-25000" dirty="0">
                    <a:solidFill>
                      <a:schemeClr val="accent2"/>
                    </a:solidFill>
                    <a:latin typeface="Times New Roman" pitchFamily="18" charset="0"/>
                    <a:cs typeface="Times New Roman" pitchFamily="18" charset="0"/>
                  </a:rPr>
                  <a:t>emissive</a:t>
                </a:r>
                <a14:m>
                  <m:oMath xmlns:m="http://schemas.openxmlformats.org/officeDocument/2006/math">
                    <m:r>
                      <a:rPr lang="en-IN" b="0" i="1" smtClean="0">
                        <a:solidFill>
                          <a:schemeClr val="accent2"/>
                        </a:solidFill>
                        <a:latin typeface="Cambria Math"/>
                      </a:rPr>
                      <m:t>≈</m:t>
                    </m:r>
                  </m:oMath>
                </a14:m>
                <a:r>
                  <a:rPr lang="en-IN" dirty="0">
                    <a:solidFill>
                      <a:schemeClr val="accent2"/>
                    </a:solidFill>
                    <a:latin typeface="Times New Roman" pitchFamily="18" charset="0"/>
                    <a:cs typeface="Times New Roman" pitchFamily="18" charset="0"/>
                  </a:rPr>
                  <a:t>2.1 Amp, we measured plasma potential fluctuation for particle flux estimation.</a:t>
                </a:r>
              </a:p>
            </p:txBody>
          </p:sp>
        </mc:Choice>
        <mc:Fallback xmlns="">
          <p:sp>
            <p:nvSpPr>
              <p:cNvPr id="8" name="TextBox 7"/>
              <p:cNvSpPr txBox="1">
                <a:spLocks noRot="1" noChangeAspect="1" noMove="1" noResize="1" noEditPoints="1" noAdjustHandles="1" noChangeArrowheads="1" noChangeShapeType="1" noTextEdit="1"/>
              </p:cNvSpPr>
              <p:nvPr/>
            </p:nvSpPr>
            <p:spPr>
              <a:xfrm>
                <a:off x="28576" y="4722674"/>
                <a:ext cx="3552824" cy="1754326"/>
              </a:xfrm>
              <a:prstGeom prst="rect">
                <a:avLst/>
              </a:prstGeom>
              <a:blipFill rotWithShape="0">
                <a:blip r:embed="rId5"/>
                <a:stretch>
                  <a:fillRect l="-852" r="-1022" b="-1027"/>
                </a:stretch>
              </a:blipFill>
            </p:spPr>
            <p:txBody>
              <a:bodyPr/>
              <a:lstStyle/>
              <a:p>
                <a:r>
                  <a:rPr lang="en-IN">
                    <a:noFill/>
                  </a:rPr>
                  <a:t> </a:t>
                </a:r>
              </a:p>
            </p:txBody>
          </p:sp>
        </mc:Fallback>
      </mc:AlternateContent>
      <p:sp>
        <p:nvSpPr>
          <p:cNvPr id="10" name="TextBox 9"/>
          <p:cNvSpPr txBox="1"/>
          <p:nvPr/>
        </p:nvSpPr>
        <p:spPr>
          <a:xfrm>
            <a:off x="4336676" y="5486400"/>
            <a:ext cx="4419600"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IN" sz="1400" dirty="0">
                <a:solidFill>
                  <a:schemeClr val="tx2"/>
                </a:solidFill>
                <a:latin typeface="Times New Roman" pitchFamily="18" charset="0"/>
                <a:cs typeface="Times New Roman" pitchFamily="18" charset="0"/>
              </a:rPr>
              <a:t>Simultaneous measurement of floating potential with two emissive probe with different heating current</a:t>
            </a:r>
          </a:p>
        </p:txBody>
      </p:sp>
      <p:sp>
        <p:nvSpPr>
          <p:cNvPr id="11" name="Slide Number Placeholder 10">
            <a:extLst>
              <a:ext uri="{FF2B5EF4-FFF2-40B4-BE49-F238E27FC236}">
                <a16:creationId xmlns:a16="http://schemas.microsoft.com/office/drawing/2014/main" id="{AA256DFF-5E6E-49CE-8EB6-C59F7651E3CB}"/>
              </a:ext>
            </a:extLst>
          </p:cNvPr>
          <p:cNvSpPr>
            <a:spLocks noGrp="1"/>
          </p:cNvSpPr>
          <p:nvPr>
            <p:ph type="sldNum" sz="quarter" idx="12"/>
          </p:nvPr>
        </p:nvSpPr>
        <p:spPr/>
        <p:txBody>
          <a:bodyPr/>
          <a:lstStyle/>
          <a:p>
            <a:fld id="{B6F15528-21DE-4FAA-801E-634DDDAF4B2B}" type="slidenum">
              <a:rPr lang="en-US" smtClean="0"/>
              <a:pPr/>
              <a:t>59</a:t>
            </a:fld>
            <a:endParaRPr lang="en-US"/>
          </a:p>
        </p:txBody>
      </p:sp>
    </p:spTree>
    <p:extLst>
      <p:ext uri="{BB962C8B-B14F-4D97-AF65-F5344CB8AC3E}">
        <p14:creationId xmlns:p14="http://schemas.microsoft.com/office/powerpoint/2010/main" val="2854658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7725" y="1608338"/>
            <a:ext cx="6637892" cy="4106662"/>
          </a:xfrm>
          <a:prstGeom prst="rect">
            <a:avLst/>
          </a:prstGeom>
        </p:spPr>
      </p:pic>
      <p:sp>
        <p:nvSpPr>
          <p:cNvPr id="11" name="Rectangle 2"/>
          <p:cNvSpPr>
            <a:spLocks noChangeArrowheads="1"/>
          </p:cNvSpPr>
          <p:nvPr/>
        </p:nvSpPr>
        <p:spPr bwMode="auto">
          <a:xfrm>
            <a:off x="0" y="0"/>
            <a:ext cx="9144000" cy="733425"/>
          </a:xfrm>
          <a:prstGeom prst="rect">
            <a:avLst/>
          </a:prstGeom>
          <a:gradFill rotWithShape="1">
            <a:gsLst>
              <a:gs pos="0">
                <a:srgbClr val="99CCFF"/>
              </a:gs>
              <a:gs pos="50000">
                <a:schemeClr val="bg1"/>
              </a:gs>
              <a:gs pos="100000">
                <a:srgbClr val="99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200" b="1" dirty="0">
                <a:latin typeface="Times New Roman" panose="02020603050405020304" pitchFamily="18" charset="0"/>
                <a:cs typeface="Times New Roman" panose="02020603050405020304" pitchFamily="18" charset="0"/>
              </a:rPr>
              <a:t>Introduction</a:t>
            </a:r>
            <a:endParaRPr lang="en-IN" sz="3200" b="1"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A640C9A-96ED-417A-9EC3-FE20F4C8D2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838200" cy="752285"/>
          </a:xfrm>
          <a:prstGeom prst="rect">
            <a:avLst/>
          </a:prstGeom>
        </p:spPr>
      </p:pic>
      <p:sp>
        <p:nvSpPr>
          <p:cNvPr id="15" name="Slide Number Placeholder 14">
            <a:extLst>
              <a:ext uri="{FF2B5EF4-FFF2-40B4-BE49-F238E27FC236}">
                <a16:creationId xmlns:a16="http://schemas.microsoft.com/office/drawing/2014/main" id="{163F1CC2-1512-44E3-B306-A1EEA283FE43}"/>
              </a:ext>
            </a:extLst>
          </p:cNvPr>
          <p:cNvSpPr>
            <a:spLocks noGrp="1"/>
          </p:cNvSpPr>
          <p:nvPr>
            <p:ph type="sldNum" sz="quarter" idx="12"/>
          </p:nvPr>
        </p:nvSpPr>
        <p:spPr/>
        <p:txBody>
          <a:bodyPr/>
          <a:lstStyle/>
          <a:p>
            <a:fld id="{B6F15528-21DE-4FAA-801E-634DDDAF4B2B}" type="slidenum">
              <a:rPr lang="en-US" smtClean="0"/>
              <a:pPr/>
              <a:t>6</a:t>
            </a:fld>
            <a:endParaRPr lang="en-US"/>
          </a:p>
        </p:txBody>
      </p:sp>
      <p:sp>
        <p:nvSpPr>
          <p:cNvPr id="12" name="TextBox 11">
            <a:extLst>
              <a:ext uri="{FF2B5EF4-FFF2-40B4-BE49-F238E27FC236}">
                <a16:creationId xmlns:a16="http://schemas.microsoft.com/office/drawing/2014/main" id="{82E8B899-211F-4331-9A68-E7599A2F1EE0}"/>
              </a:ext>
            </a:extLst>
          </p:cNvPr>
          <p:cNvSpPr txBox="1"/>
          <p:nvPr/>
        </p:nvSpPr>
        <p:spPr>
          <a:xfrm>
            <a:off x="847725" y="5712510"/>
            <a:ext cx="6391275" cy="923330"/>
          </a:xfrm>
          <a:prstGeom prst="rect">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342900" indent="-342900">
              <a:buFont typeface="Wingdings" panose="05000000000000000000" pitchFamily="2" charset="2"/>
              <a:buChar char="v"/>
            </a:pPr>
            <a:r>
              <a:rPr lang="de-DE" dirty="0">
                <a:latin typeface="Times New Roman" panose="02020603050405020304" pitchFamily="18" charset="0"/>
                <a:cs typeface="Times New Roman" panose="02020603050405020304" pitchFamily="18" charset="0"/>
              </a:rPr>
              <a:t>X. Wei </a:t>
            </a:r>
            <a:r>
              <a:rPr lang="de-DE" i="1" dirty="0">
                <a:latin typeface="Times New Roman" panose="02020603050405020304" pitchFamily="18" charset="0"/>
                <a:cs typeface="Times New Roman" panose="02020603050405020304" pitchFamily="18" charset="0"/>
              </a:rPr>
              <a:t>et. al.  </a:t>
            </a:r>
            <a:r>
              <a:rPr lang="en-IN" dirty="0">
                <a:latin typeface="Times New Roman" panose="02020603050405020304" pitchFamily="18" charset="0"/>
                <a:cs typeface="Times New Roman" panose="02020603050405020304" pitchFamily="18" charset="0"/>
              </a:rPr>
              <a:t>Phys. Plasmas</a:t>
            </a:r>
            <a:r>
              <a:rPr lang="de-DE" dirty="0">
                <a:latin typeface="Times New Roman" panose="02020603050405020304" pitchFamily="18" charset="0"/>
                <a:cs typeface="Times New Roman" panose="02020603050405020304" pitchFamily="18" charset="0"/>
              </a:rPr>
              <a:t> </a:t>
            </a:r>
            <a:r>
              <a:rPr lang="en-IN" b="1" dirty="0">
                <a:latin typeface="Times New Roman" panose="02020603050405020304" pitchFamily="18" charset="0"/>
                <a:cs typeface="Times New Roman" panose="02020603050405020304" pitchFamily="18" charset="0"/>
              </a:rPr>
              <a:t>17</a:t>
            </a:r>
            <a:r>
              <a:rPr lang="en-IN" dirty="0">
                <a:latin typeface="Times New Roman" panose="02020603050405020304" pitchFamily="18" charset="0"/>
                <a:cs typeface="Times New Roman" panose="02020603050405020304" pitchFamily="18" charset="0"/>
              </a:rPr>
              <a:t>, 042108 (2010)</a:t>
            </a:r>
            <a:endParaRPr lang="de-DE"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v"/>
            </a:pPr>
            <a:r>
              <a:rPr lang="en-IN" dirty="0">
                <a:latin typeface="Times New Roman" panose="02020603050405020304" pitchFamily="18" charset="0"/>
                <a:cs typeface="Times New Roman" panose="02020603050405020304" pitchFamily="18" charset="0"/>
              </a:rPr>
              <a:t>V. </a:t>
            </a:r>
            <a:r>
              <a:rPr lang="en-IN" dirty="0" err="1">
                <a:latin typeface="Times New Roman" panose="02020603050405020304" pitchFamily="18" charset="0"/>
                <a:cs typeface="Times New Roman" panose="02020603050405020304" pitchFamily="18" charset="0"/>
              </a:rPr>
              <a:t>Sokolov</a:t>
            </a:r>
            <a:r>
              <a:rPr lang="en-IN" dirty="0">
                <a:latin typeface="Times New Roman" panose="02020603050405020304" pitchFamily="18" charset="0"/>
                <a:cs typeface="Times New Roman" panose="02020603050405020304" pitchFamily="18" charset="0"/>
              </a:rPr>
              <a:t> and A. K. Sen, Phys. Rev. Lett. </a:t>
            </a:r>
            <a:r>
              <a:rPr lang="en-IN" b="1" dirty="0">
                <a:latin typeface="Times New Roman" panose="02020603050405020304" pitchFamily="18" charset="0"/>
                <a:cs typeface="Times New Roman" panose="02020603050405020304" pitchFamily="18" charset="0"/>
              </a:rPr>
              <a:t>107</a:t>
            </a:r>
            <a:r>
              <a:rPr lang="en-IN" dirty="0">
                <a:latin typeface="Times New Roman" panose="02020603050405020304" pitchFamily="18" charset="0"/>
                <a:cs typeface="Times New Roman" panose="02020603050405020304" pitchFamily="18" charset="0"/>
              </a:rPr>
              <a:t>, 155001 (2011)</a:t>
            </a:r>
          </a:p>
          <a:p>
            <a:pPr marL="342900" indent="-342900">
              <a:buFont typeface="Wingdings" panose="05000000000000000000" pitchFamily="2" charset="2"/>
              <a:buChar char="v"/>
            </a:pPr>
            <a:r>
              <a:rPr lang="en-IN" dirty="0">
                <a:latin typeface="Times New Roman" panose="02020603050405020304" pitchFamily="18" charset="0"/>
                <a:cs typeface="Times New Roman" panose="02020603050405020304" pitchFamily="18" charset="0"/>
              </a:rPr>
              <a:t>Fu </a:t>
            </a:r>
            <a:r>
              <a:rPr lang="en-IN" i="1" dirty="0">
                <a:latin typeface="Times New Roman" panose="02020603050405020304" pitchFamily="18" charset="0"/>
                <a:cs typeface="Times New Roman" panose="02020603050405020304" pitchFamily="18" charset="0"/>
              </a:rPr>
              <a:t>et al. </a:t>
            </a:r>
            <a:r>
              <a:rPr lang="en-IN" dirty="0">
                <a:latin typeface="Times New Roman" panose="02020603050405020304" pitchFamily="18" charset="0"/>
                <a:cs typeface="Times New Roman" panose="02020603050405020304" pitchFamily="18" charset="0"/>
              </a:rPr>
              <a:t>Phys. Plasmas</a:t>
            </a:r>
            <a:r>
              <a:rPr lang="de-DE" dirty="0">
                <a:latin typeface="Times New Roman" panose="02020603050405020304" pitchFamily="18" charset="0"/>
                <a:cs typeface="Times New Roman" panose="02020603050405020304" pitchFamily="18" charset="0"/>
              </a:rPr>
              <a:t> </a:t>
            </a:r>
            <a:r>
              <a:rPr lang="en-IN" b="1" dirty="0">
                <a:latin typeface="Times New Roman" panose="02020603050405020304" pitchFamily="18" charset="0"/>
                <a:cs typeface="Times New Roman" panose="02020603050405020304" pitchFamily="18" charset="0"/>
              </a:rPr>
              <a:t>19</a:t>
            </a:r>
            <a:r>
              <a:rPr lang="en-IN" dirty="0">
                <a:latin typeface="Times New Roman" panose="02020603050405020304" pitchFamily="18" charset="0"/>
                <a:cs typeface="Times New Roman" panose="02020603050405020304" pitchFamily="18" charset="0"/>
              </a:rPr>
              <a:t>, 032303 (2012)</a:t>
            </a:r>
            <a:endParaRPr lang="de-DE"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D9896884-303B-4C53-A001-A1AB5EF72026}"/>
              </a:ext>
            </a:extLst>
          </p:cNvPr>
          <p:cNvSpPr txBox="1"/>
          <p:nvPr/>
        </p:nvSpPr>
        <p:spPr>
          <a:xfrm>
            <a:off x="152400" y="812236"/>
            <a:ext cx="8382000" cy="923330"/>
          </a:xfrm>
          <a:prstGeom prst="rect">
            <a:avLst/>
          </a:prstGeom>
          <a:noFill/>
        </p:spPr>
        <p:txBody>
          <a:bodyPr wrap="square" rtlCol="0">
            <a:spAutoFit/>
          </a:bodyPr>
          <a:lstStyle/>
          <a:p>
            <a:pPr marL="285750" indent="-285750" algn="just">
              <a:buFont typeface="Wingdings" pitchFamily="2" charset="2"/>
              <a:buChar char="v"/>
            </a:pPr>
            <a:r>
              <a:rPr lang="en-IN" dirty="0">
                <a:solidFill>
                  <a:srgbClr val="0000FF"/>
                </a:solidFill>
                <a:latin typeface="Times New Roman" pitchFamily="18" charset="0"/>
                <a:cs typeface="Times New Roman" pitchFamily="18" charset="0"/>
              </a:rPr>
              <a:t>To understand such small scales fluctuation some linear devices like Columbia Linear Machine (CLM), Large Volume Plasma Device (LVPD) have taken initiatives.</a:t>
            </a:r>
          </a:p>
          <a:p>
            <a:pPr marL="285750" indent="-285750">
              <a:buFont typeface="Wingdings" panose="05000000000000000000" pitchFamily="2" charset="2"/>
              <a:buChar char="Ø"/>
            </a:pPr>
            <a:endParaRPr lang="en-IN" dirty="0">
              <a:solidFill>
                <a:srgbClr val="0000FF"/>
              </a:solidFill>
            </a:endParaRPr>
          </a:p>
        </p:txBody>
      </p:sp>
    </p:spTree>
    <p:extLst>
      <p:ext uri="{BB962C8B-B14F-4D97-AF65-F5344CB8AC3E}">
        <p14:creationId xmlns:p14="http://schemas.microsoft.com/office/powerpoint/2010/main" val="26747491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1143000"/>
            <a:ext cx="5097286" cy="4742530"/>
          </a:xfrm>
          <a:prstGeom prst="rect">
            <a:avLst/>
          </a:prstGeom>
        </p:spPr>
      </p:pic>
      <mc:AlternateContent xmlns:mc="http://schemas.openxmlformats.org/markup-compatibility/2006" xmlns:a14="http://schemas.microsoft.com/office/drawing/2010/main">
        <mc:Choice Requires="a14">
          <p:sp>
            <p:nvSpPr>
              <p:cNvPr id="4" name="TextBox 3"/>
              <p:cNvSpPr txBox="1"/>
              <p:nvPr/>
            </p:nvSpPr>
            <p:spPr>
              <a:xfrm>
                <a:off x="762000" y="152400"/>
                <a:ext cx="7696200" cy="1258486"/>
              </a:xfrm>
              <a:prstGeom prst="rect">
                <a:avLst/>
              </a:prstGeom>
              <a:noFill/>
            </p:spPr>
            <p:txBody>
              <a:bodyPr wrap="square" rtlCol="0">
                <a:spAutoFit/>
              </a:bodyPr>
              <a:lstStyle/>
              <a:p>
                <a:pPr marL="285750" indent="-285750" algn="ctr">
                  <a:buFont typeface="Wingdings" pitchFamily="2" charset="2"/>
                  <a:buChar char="q"/>
                </a:pPr>
                <a:r>
                  <a:rPr lang="en-IN" sz="2400" dirty="0">
                    <a:solidFill>
                      <a:srgbClr val="FF0000"/>
                    </a:solidFill>
                    <a:latin typeface="Times New Roman" pitchFamily="18" charset="0"/>
                    <a:cs typeface="Times New Roman" pitchFamily="18" charset="0"/>
                  </a:rPr>
                  <a:t>Comparison Plot for Electrostatic particle flux estimated with floating potential fluctuation (</a:t>
                </a:r>
                <a14:m>
                  <m:oMath xmlns:m="http://schemas.openxmlformats.org/officeDocument/2006/math">
                    <m:r>
                      <a:rPr lang="en-IN" sz="2400" b="0" i="1" smtClean="0">
                        <a:solidFill>
                          <a:srgbClr val="FF0000"/>
                        </a:solidFill>
                        <a:latin typeface="Cambria Math"/>
                      </a:rPr>
                      <m:t>𝛿</m:t>
                    </m:r>
                    <m:sSub>
                      <m:sSubPr>
                        <m:ctrlPr>
                          <a:rPr lang="en-IN" sz="2400" b="0" i="1" smtClean="0">
                            <a:solidFill>
                              <a:srgbClr val="FF0000"/>
                            </a:solidFill>
                            <a:latin typeface="Cambria Math" panose="02040503050406030204" pitchFamily="18" charset="0"/>
                          </a:rPr>
                        </m:ctrlPr>
                      </m:sSubPr>
                      <m:e>
                        <m:r>
                          <a:rPr lang="en-IN" sz="2400" b="0" i="1" smtClean="0">
                            <a:solidFill>
                              <a:srgbClr val="FF0000"/>
                            </a:solidFill>
                            <a:latin typeface="Cambria Math"/>
                          </a:rPr>
                          <m:t>𝜙</m:t>
                        </m:r>
                      </m:e>
                      <m:sub>
                        <m:r>
                          <a:rPr lang="en-IN" sz="2400" b="0" i="1" smtClean="0">
                            <a:solidFill>
                              <a:srgbClr val="FF0000"/>
                            </a:solidFill>
                            <a:latin typeface="Cambria Math"/>
                          </a:rPr>
                          <m:t>𝑓</m:t>
                        </m:r>
                      </m:sub>
                    </m:sSub>
                  </m:oMath>
                </a14:m>
                <a:r>
                  <a:rPr lang="en-IN" sz="2400" dirty="0">
                    <a:solidFill>
                      <a:srgbClr val="FF0000"/>
                    </a:solidFill>
                    <a:latin typeface="Times New Roman" pitchFamily="18" charset="0"/>
                    <a:cs typeface="Times New Roman" pitchFamily="18" charset="0"/>
                  </a:rPr>
                  <a:t>) and  plasma potential fluctuation (</a:t>
                </a:r>
                <a14:m>
                  <m:oMath xmlns:m="http://schemas.openxmlformats.org/officeDocument/2006/math">
                    <m:r>
                      <a:rPr lang="en-IN" sz="2400" b="0" i="1" smtClean="0">
                        <a:solidFill>
                          <a:srgbClr val="FF0000"/>
                        </a:solidFill>
                        <a:latin typeface="Cambria Math"/>
                      </a:rPr>
                      <m:t>𝛿</m:t>
                    </m:r>
                    <m:sSub>
                      <m:sSubPr>
                        <m:ctrlPr>
                          <a:rPr lang="en-IN" sz="2400" b="0" i="1" smtClean="0">
                            <a:solidFill>
                              <a:srgbClr val="FF0000"/>
                            </a:solidFill>
                            <a:latin typeface="Cambria Math" panose="02040503050406030204" pitchFamily="18" charset="0"/>
                          </a:rPr>
                        </m:ctrlPr>
                      </m:sSubPr>
                      <m:e>
                        <m:r>
                          <a:rPr lang="en-IN" sz="2400" b="0" i="1" smtClean="0">
                            <a:solidFill>
                              <a:srgbClr val="FF0000"/>
                            </a:solidFill>
                            <a:latin typeface="Cambria Math"/>
                          </a:rPr>
                          <m:t>𝜙</m:t>
                        </m:r>
                      </m:e>
                      <m:sub>
                        <m:r>
                          <a:rPr lang="en-IN" sz="2400" b="0" i="1" smtClean="0">
                            <a:solidFill>
                              <a:srgbClr val="FF0000"/>
                            </a:solidFill>
                            <a:latin typeface="Cambria Math"/>
                          </a:rPr>
                          <m:t>𝑝</m:t>
                        </m:r>
                      </m:sub>
                    </m:sSub>
                  </m:oMath>
                </a14:m>
                <a:r>
                  <a:rPr lang="en-IN" sz="2400" dirty="0">
                    <a:solidFill>
                      <a:srgbClr val="FF0000"/>
                    </a:solidFill>
                    <a:latin typeface="Times New Roman" pitchFamily="18" charset="0"/>
                    <a:cs typeface="Times New Roman" pitchFamily="18" charset="0"/>
                  </a:rPr>
                  <a:t>)</a:t>
                </a:r>
              </a:p>
            </p:txBody>
          </p:sp>
        </mc:Choice>
        <mc:Fallback xmlns="">
          <p:sp>
            <p:nvSpPr>
              <p:cNvPr id="4" name="TextBox 3"/>
              <p:cNvSpPr txBox="1">
                <a:spLocks noRot="1" noChangeAspect="1" noMove="1" noResize="1" noEditPoints="1" noAdjustHandles="1" noChangeArrowheads="1" noChangeShapeType="1" noTextEdit="1"/>
              </p:cNvSpPr>
              <p:nvPr/>
            </p:nvSpPr>
            <p:spPr>
              <a:xfrm>
                <a:off x="762000" y="152400"/>
                <a:ext cx="7696200" cy="1258486"/>
              </a:xfrm>
              <a:prstGeom prst="rect">
                <a:avLst/>
              </a:prstGeom>
              <a:blipFill rotWithShape="0">
                <a:blip r:embed="rId3"/>
                <a:stretch>
                  <a:fillRect t="-3883" b="-8252"/>
                </a:stretch>
              </a:blipFill>
            </p:spPr>
            <p:txBody>
              <a:bodyPr/>
              <a:lstStyle/>
              <a:p>
                <a:r>
                  <a:rPr lang="en-IN">
                    <a:noFill/>
                  </a:rPr>
                  <a:t> </a:t>
                </a:r>
              </a:p>
            </p:txBody>
          </p:sp>
        </mc:Fallback>
      </mc:AlternateContent>
      <p:sp>
        <p:nvSpPr>
          <p:cNvPr id="5" name="TextBox 4"/>
          <p:cNvSpPr txBox="1"/>
          <p:nvPr/>
        </p:nvSpPr>
        <p:spPr>
          <a:xfrm>
            <a:off x="304800" y="5895055"/>
            <a:ext cx="5638800"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IN" sz="1400" dirty="0">
                <a:solidFill>
                  <a:schemeClr val="tx2"/>
                </a:solidFill>
                <a:latin typeface="Times New Roman" pitchFamily="18" charset="0"/>
                <a:cs typeface="Times New Roman" pitchFamily="18" charset="0"/>
              </a:rPr>
              <a:t>Particle flux measured with floating potential fluctuation and plasma potential fluctuation for comparison.</a:t>
            </a:r>
          </a:p>
        </p:txBody>
      </p:sp>
      <mc:AlternateContent xmlns:mc="http://schemas.openxmlformats.org/markup-compatibility/2006" xmlns:a14="http://schemas.microsoft.com/office/drawing/2010/main">
        <mc:Choice Requires="a14">
          <p:sp>
            <p:nvSpPr>
              <p:cNvPr id="6" name="TextBox 5"/>
              <p:cNvSpPr txBox="1"/>
              <p:nvPr/>
            </p:nvSpPr>
            <p:spPr>
              <a:xfrm>
                <a:off x="5638800" y="1517981"/>
                <a:ext cx="3276600" cy="316157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just"/>
                <a:endParaRPr lang="en-IN" dirty="0">
                  <a:solidFill>
                    <a:srgbClr val="00B050"/>
                  </a:solidFill>
                </a:endParaRPr>
              </a:p>
              <a:p>
                <a:pPr marL="285750" indent="-285750" algn="just">
                  <a:buFont typeface="Wingdings" pitchFamily="2" charset="2"/>
                  <a:buChar char="v"/>
                </a:pPr>
                <a:r>
                  <a:rPr lang="en-IN" dirty="0">
                    <a:solidFill>
                      <a:srgbClr val="00B050"/>
                    </a:solidFill>
                  </a:rPr>
                  <a:t>No significant deviation is observed in particle flux measurement with </a:t>
                </a:r>
                <a14:m>
                  <m:oMath xmlns:m="http://schemas.openxmlformats.org/officeDocument/2006/math">
                    <m:sSub>
                      <m:sSubPr>
                        <m:ctrlPr>
                          <a:rPr lang="en-IN" b="0" i="1" smtClean="0">
                            <a:solidFill>
                              <a:srgbClr val="00B050"/>
                            </a:solidFill>
                            <a:latin typeface="Cambria Math" panose="02040503050406030204" pitchFamily="18" charset="0"/>
                          </a:rPr>
                        </m:ctrlPr>
                      </m:sSubPr>
                      <m:e>
                        <m:r>
                          <a:rPr lang="en-IN" b="0" i="1" smtClean="0">
                            <a:solidFill>
                              <a:srgbClr val="00B050"/>
                            </a:solidFill>
                            <a:latin typeface="Cambria Math"/>
                          </a:rPr>
                          <m:t>𝜙</m:t>
                        </m:r>
                      </m:e>
                      <m:sub>
                        <m:r>
                          <a:rPr lang="en-IN" b="0" i="1" smtClean="0">
                            <a:solidFill>
                              <a:srgbClr val="00B050"/>
                            </a:solidFill>
                            <a:latin typeface="Cambria Math"/>
                          </a:rPr>
                          <m:t>𝑝</m:t>
                        </m:r>
                      </m:sub>
                    </m:sSub>
                  </m:oMath>
                </a14:m>
                <a:r>
                  <a:rPr lang="en-IN" dirty="0">
                    <a:solidFill>
                      <a:srgbClr val="00B050"/>
                    </a:solidFill>
                  </a:rPr>
                  <a:t>and </a:t>
                </a:r>
                <a14:m>
                  <m:oMath xmlns:m="http://schemas.openxmlformats.org/officeDocument/2006/math">
                    <m:sSub>
                      <m:sSubPr>
                        <m:ctrlPr>
                          <a:rPr lang="en-IN" b="0" i="1" smtClean="0">
                            <a:solidFill>
                              <a:srgbClr val="00B050"/>
                            </a:solidFill>
                            <a:latin typeface="Cambria Math" panose="02040503050406030204" pitchFamily="18" charset="0"/>
                          </a:rPr>
                        </m:ctrlPr>
                      </m:sSubPr>
                      <m:e>
                        <m:r>
                          <a:rPr lang="en-IN" b="0" i="1" smtClean="0">
                            <a:solidFill>
                              <a:srgbClr val="00B050"/>
                            </a:solidFill>
                            <a:latin typeface="Cambria Math"/>
                          </a:rPr>
                          <m:t>𝜙</m:t>
                        </m:r>
                      </m:e>
                      <m:sub>
                        <m:r>
                          <a:rPr lang="en-IN" b="0" i="1" smtClean="0">
                            <a:solidFill>
                              <a:srgbClr val="00B050"/>
                            </a:solidFill>
                            <a:latin typeface="Cambria Math"/>
                          </a:rPr>
                          <m:t>𝑓</m:t>
                        </m:r>
                      </m:sub>
                    </m:sSub>
                  </m:oMath>
                </a14:m>
                <a:r>
                  <a:rPr lang="en-IN" dirty="0">
                    <a:solidFill>
                      <a:srgbClr val="00B050"/>
                    </a:solidFill>
                  </a:rPr>
                  <a:t> fluctuation measurement .</a:t>
                </a:r>
              </a:p>
              <a:p>
                <a:pPr marL="285750" indent="-285750" algn="just">
                  <a:buFont typeface="Wingdings" pitchFamily="2" charset="2"/>
                  <a:buChar char="v"/>
                </a:pPr>
                <a:endParaRPr lang="en-IN" dirty="0">
                  <a:solidFill>
                    <a:srgbClr val="00B050"/>
                  </a:solidFill>
                </a:endParaRPr>
              </a:p>
              <a:p>
                <a:pPr marL="285750" indent="-285750" algn="just">
                  <a:buFont typeface="Wingdings" pitchFamily="2" charset="2"/>
                  <a:buChar char="v"/>
                </a:pPr>
                <a:r>
                  <a:rPr lang="en-IN" dirty="0">
                    <a:solidFill>
                      <a:srgbClr val="00B050"/>
                    </a:solidFill>
                  </a:rPr>
                  <a:t>This is only possible when Temperature fluctuations are completely cancels out in poloidal electric field fluctuation calculations .</a:t>
                </a:r>
              </a:p>
            </p:txBody>
          </p:sp>
        </mc:Choice>
        <mc:Fallback xmlns="">
          <p:sp>
            <p:nvSpPr>
              <p:cNvPr id="6" name="TextBox 5"/>
              <p:cNvSpPr txBox="1">
                <a:spLocks noRot="1" noChangeAspect="1" noMove="1" noResize="1" noEditPoints="1" noAdjustHandles="1" noChangeArrowheads="1" noChangeShapeType="1" noTextEdit="1"/>
              </p:cNvSpPr>
              <p:nvPr/>
            </p:nvSpPr>
            <p:spPr>
              <a:xfrm>
                <a:off x="5638800" y="1517981"/>
                <a:ext cx="3276600" cy="3161571"/>
              </a:xfrm>
              <a:prstGeom prst="rect">
                <a:avLst/>
              </a:prstGeom>
              <a:blipFill rotWithShape="0">
                <a:blip r:embed="rId4"/>
                <a:stretch>
                  <a:fillRect l="-738" r="-923" b="-1721"/>
                </a:stretch>
              </a:blipFill>
            </p:spPr>
            <p:txBody>
              <a:bodyPr/>
              <a:lstStyle/>
              <a:p>
                <a:r>
                  <a:rPr lang="en-IN">
                    <a:noFill/>
                  </a:rPr>
                  <a:t> </a:t>
                </a:r>
              </a:p>
            </p:txBody>
          </p:sp>
        </mc:Fallback>
      </mc:AlternateContent>
      <p:sp>
        <p:nvSpPr>
          <p:cNvPr id="10" name="Slide Number Placeholder 9">
            <a:extLst>
              <a:ext uri="{FF2B5EF4-FFF2-40B4-BE49-F238E27FC236}">
                <a16:creationId xmlns:a16="http://schemas.microsoft.com/office/drawing/2014/main" id="{8DC73617-D914-40E5-8173-02D0C4D1E3D4}"/>
              </a:ext>
            </a:extLst>
          </p:cNvPr>
          <p:cNvSpPr>
            <a:spLocks noGrp="1"/>
          </p:cNvSpPr>
          <p:nvPr>
            <p:ph type="sldNum" sz="quarter" idx="12"/>
          </p:nvPr>
        </p:nvSpPr>
        <p:spPr/>
        <p:txBody>
          <a:bodyPr/>
          <a:lstStyle/>
          <a:p>
            <a:fld id="{B6F15528-21DE-4FAA-801E-634DDDAF4B2B}" type="slidenum">
              <a:rPr lang="en-US" smtClean="0"/>
              <a:pPr/>
              <a:t>60</a:t>
            </a:fld>
            <a:endParaRPr lang="en-US"/>
          </a:p>
        </p:txBody>
      </p:sp>
    </p:spTree>
    <p:extLst>
      <p:ext uri="{BB962C8B-B14F-4D97-AF65-F5344CB8AC3E}">
        <p14:creationId xmlns:p14="http://schemas.microsoft.com/office/powerpoint/2010/main" val="8638679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6ED3E89-7D22-4E51-B559-6C971002CDB3}"/>
              </a:ext>
            </a:extLst>
          </p:cNvPr>
          <p:cNvSpPr>
            <a:spLocks noGrp="1"/>
          </p:cNvSpPr>
          <p:nvPr>
            <p:ph type="sldNum" sz="quarter" idx="12"/>
          </p:nvPr>
        </p:nvSpPr>
        <p:spPr/>
        <p:txBody>
          <a:bodyPr/>
          <a:lstStyle/>
          <a:p>
            <a:fld id="{B6F15528-21DE-4FAA-801E-634DDDAF4B2B}" type="slidenum">
              <a:rPr lang="en-US" smtClean="0"/>
              <a:pPr/>
              <a:t>7</a:t>
            </a:fld>
            <a:endParaRPr lang="en-US"/>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8426621-C6A5-42A7-88C2-A0706F37800B}"/>
                  </a:ext>
                </a:extLst>
              </p:cNvPr>
              <p:cNvSpPr txBox="1"/>
              <p:nvPr/>
            </p:nvSpPr>
            <p:spPr>
              <a:xfrm>
                <a:off x="152400" y="144103"/>
                <a:ext cx="8620876" cy="2446697"/>
              </a:xfrm>
              <a:prstGeom prst="roundRect">
                <a:avLst/>
              </a:prstGeom>
              <a:ln>
                <a:noFill/>
              </a:ln>
            </p:spPr>
            <p:style>
              <a:lnRef idx="2">
                <a:schemeClr val="accent6"/>
              </a:lnRef>
              <a:fillRef idx="1">
                <a:schemeClr val="lt1"/>
              </a:fillRef>
              <a:effectRef idx="0">
                <a:schemeClr val="accent6"/>
              </a:effectRef>
              <a:fontRef idx="minor">
                <a:schemeClr val="dk1"/>
              </a:fontRef>
            </p:style>
            <p:txBody>
              <a:bodyPr wrap="square" rtlCol="0" anchor="ctr">
                <a:noAutofit/>
              </a:bodyPr>
              <a:lstStyle/>
              <a:p>
                <a:pPr marL="285750" indent="-285750" algn="just">
                  <a:lnSpc>
                    <a:spcPct val="150000"/>
                  </a:lnSpc>
                  <a:buFont typeface="Wingdings" pitchFamily="2" charset="2"/>
                  <a:buChar char="v"/>
                </a:pPr>
                <a:endParaRPr lang="en-IN" dirty="0">
                  <a:solidFill>
                    <a:schemeClr val="accent1"/>
                  </a:solidFill>
                  <a:latin typeface="Times New Roman" pitchFamily="18" charset="0"/>
                  <a:cs typeface="Times New Roman" pitchFamily="18" charset="0"/>
                </a:endParaRPr>
              </a:p>
              <a:p>
                <a:pPr marL="285750" indent="-285750" algn="just">
                  <a:lnSpc>
                    <a:spcPct val="150000"/>
                  </a:lnSpc>
                  <a:buFont typeface="Wingdings" pitchFamily="2" charset="2"/>
                  <a:buChar char="v"/>
                </a:pPr>
                <a:endParaRPr lang="en-IN" dirty="0">
                  <a:solidFill>
                    <a:srgbClr val="00B050"/>
                  </a:solidFill>
                  <a:latin typeface="Times New Roman" pitchFamily="18" charset="0"/>
                  <a:cs typeface="Times New Roman" pitchFamily="18" charset="0"/>
                </a:endParaRPr>
              </a:p>
              <a:p>
                <a:pPr marL="285750" indent="-285750" algn="just">
                  <a:lnSpc>
                    <a:spcPct val="150000"/>
                  </a:lnSpc>
                  <a:buFont typeface="Wingdings" pitchFamily="2" charset="2"/>
                  <a:buChar char="v"/>
                </a:pPr>
                <a:r>
                  <a:rPr lang="en-IN" dirty="0">
                    <a:solidFill>
                      <a:srgbClr val="0000FF"/>
                    </a:solidFill>
                    <a:latin typeface="Times New Roman" pitchFamily="18" charset="0"/>
                    <a:cs typeface="Times New Roman" pitchFamily="18" charset="0"/>
                  </a:rPr>
                  <a:t>In LVPD with finite plasma beta, </a:t>
                </a:r>
                <a14:m>
                  <m:oMath xmlns:m="http://schemas.openxmlformats.org/officeDocument/2006/math">
                    <m:r>
                      <a:rPr lang="en-IN" b="0" i="1" smtClean="0">
                        <a:solidFill>
                          <a:srgbClr val="0000FF"/>
                        </a:solidFill>
                        <a:latin typeface="Cambria Math" panose="02040503050406030204" pitchFamily="18" charset="0"/>
                        <a:cs typeface="Times New Roman" pitchFamily="18" charset="0"/>
                      </a:rPr>
                      <m:t>𝛽</m:t>
                    </m:r>
                    <m:r>
                      <a:rPr lang="en-IN" b="0" i="1" smtClean="0">
                        <a:solidFill>
                          <a:srgbClr val="0000FF"/>
                        </a:solidFill>
                        <a:latin typeface="Cambria Math" panose="02040503050406030204" pitchFamily="18" charset="0"/>
                        <a:cs typeface="Times New Roman" pitchFamily="18" charset="0"/>
                      </a:rPr>
                      <m:t>∼(0.06−0.4)</m:t>
                    </m:r>
                  </m:oMath>
                </a14:m>
                <a:r>
                  <a:rPr lang="en-IN" dirty="0">
                    <a:solidFill>
                      <a:srgbClr val="0000FF"/>
                    </a:solidFill>
                    <a:latin typeface="Times New Roman" pitchFamily="18" charset="0"/>
                    <a:cs typeface="Times New Roman" pitchFamily="18" charset="0"/>
                  </a:rPr>
                  <a:t>, electron temperature gradient driven turbulence is observed in energetic electrons free plasma by making use of large Electron Energy Filter (EEF) . </a:t>
                </a:r>
              </a:p>
              <a:p>
                <a:pPr algn="just">
                  <a:lnSpc>
                    <a:spcPct val="150000"/>
                  </a:lnSpc>
                </a:pPr>
                <a:endParaRPr lang="en-IN" dirty="0"/>
              </a:p>
              <a:p>
                <a:pPr algn="just">
                  <a:lnSpc>
                    <a:spcPct val="150000"/>
                  </a:lnSpc>
                </a:pPr>
                <a:endParaRPr lang="en-IN" dirty="0">
                  <a:solidFill>
                    <a:srgbClr val="00B050"/>
                  </a:solidFill>
                  <a:latin typeface="Times New Roman" pitchFamily="18" charset="0"/>
                  <a:cs typeface="Times New Roman" pitchFamily="18" charset="0"/>
                </a:endParaRPr>
              </a:p>
            </p:txBody>
          </p:sp>
        </mc:Choice>
        <mc:Fallback xmlns="">
          <p:sp>
            <p:nvSpPr>
              <p:cNvPr id="5" name="TextBox 4">
                <a:extLst>
                  <a:ext uri="{FF2B5EF4-FFF2-40B4-BE49-F238E27FC236}">
                    <a16:creationId xmlns:a16="http://schemas.microsoft.com/office/drawing/2014/main" id="{F8426621-C6A5-42A7-88C2-A0706F37800B}"/>
                  </a:ext>
                </a:extLst>
              </p:cNvPr>
              <p:cNvSpPr txBox="1">
                <a:spLocks noRot="1" noChangeAspect="1" noMove="1" noResize="1" noEditPoints="1" noAdjustHandles="1" noChangeArrowheads="1" noChangeShapeType="1" noTextEdit="1"/>
              </p:cNvSpPr>
              <p:nvPr/>
            </p:nvSpPr>
            <p:spPr>
              <a:xfrm>
                <a:off x="152400" y="144103"/>
                <a:ext cx="8620876" cy="2446697"/>
              </a:xfrm>
              <a:prstGeom prst="roundRect">
                <a:avLst/>
              </a:prstGeom>
              <a:blipFill>
                <a:blip r:embed="rId2"/>
                <a:stretch>
                  <a:fillRect/>
                </a:stretch>
              </a:blipFill>
              <a:ln>
                <a:noFill/>
              </a:ln>
            </p:spPr>
            <p:txBody>
              <a:bodyPr/>
              <a:lstStyle/>
              <a:p>
                <a:r>
                  <a:rPr lang="en-IN">
                    <a:noFill/>
                  </a:rPr>
                  <a:t> </a:t>
                </a:r>
              </a:p>
            </p:txBody>
          </p:sp>
        </mc:Fallback>
      </mc:AlternateContent>
      <p:pic>
        <p:nvPicPr>
          <p:cNvPr id="7" name="Picture 6">
            <a:extLst>
              <a:ext uri="{FF2B5EF4-FFF2-40B4-BE49-F238E27FC236}">
                <a16:creationId xmlns:a16="http://schemas.microsoft.com/office/drawing/2014/main" id="{C32CB0EB-1B73-43E6-B52A-C11780B4F9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1981200"/>
            <a:ext cx="6705600" cy="4438240"/>
          </a:xfrm>
          <a:prstGeom prst="rect">
            <a:avLst/>
          </a:prstGeom>
        </p:spPr>
      </p:pic>
      <p:sp>
        <p:nvSpPr>
          <p:cNvPr id="9" name="Rectangle 2">
            <a:extLst>
              <a:ext uri="{FF2B5EF4-FFF2-40B4-BE49-F238E27FC236}">
                <a16:creationId xmlns:a16="http://schemas.microsoft.com/office/drawing/2014/main" id="{8E10DB2A-14DB-4FB5-A20F-C02C441375F6}"/>
              </a:ext>
            </a:extLst>
          </p:cNvPr>
          <p:cNvSpPr>
            <a:spLocks noChangeArrowheads="1"/>
          </p:cNvSpPr>
          <p:nvPr/>
        </p:nvSpPr>
        <p:spPr bwMode="auto">
          <a:xfrm>
            <a:off x="0" y="0"/>
            <a:ext cx="9144000" cy="733425"/>
          </a:xfrm>
          <a:prstGeom prst="rect">
            <a:avLst/>
          </a:prstGeom>
          <a:gradFill rotWithShape="1">
            <a:gsLst>
              <a:gs pos="0">
                <a:srgbClr val="99CCFF"/>
              </a:gs>
              <a:gs pos="50000">
                <a:schemeClr val="bg1"/>
              </a:gs>
              <a:gs pos="100000">
                <a:srgbClr val="99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200" b="1" dirty="0">
                <a:latin typeface="Times New Roman" panose="02020603050405020304" pitchFamily="18" charset="0"/>
                <a:cs typeface="Times New Roman" panose="02020603050405020304" pitchFamily="18" charset="0"/>
              </a:rPr>
              <a:t>Introduction</a:t>
            </a:r>
            <a:endParaRPr lang="en-IN" sz="3200" b="1"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EE5C046B-0C80-485A-BC5B-D98964E968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838200" cy="752285"/>
          </a:xfrm>
          <a:prstGeom prst="rect">
            <a:avLst/>
          </a:prstGeom>
        </p:spPr>
      </p:pic>
      <p:sp>
        <p:nvSpPr>
          <p:cNvPr id="3" name="TextBox 2">
            <a:extLst>
              <a:ext uri="{FF2B5EF4-FFF2-40B4-BE49-F238E27FC236}">
                <a16:creationId xmlns:a16="http://schemas.microsoft.com/office/drawing/2014/main" id="{C2040F5A-C590-4AEB-BCE5-8570AF95F0C9}"/>
              </a:ext>
            </a:extLst>
          </p:cNvPr>
          <p:cNvSpPr txBox="1"/>
          <p:nvPr/>
        </p:nvSpPr>
        <p:spPr>
          <a:xfrm>
            <a:off x="1219200" y="5407800"/>
            <a:ext cx="5021503" cy="612000"/>
          </a:xfrm>
          <a:prstGeom prst="rect">
            <a:avLst/>
          </a:prstGeom>
          <a:solidFill>
            <a:srgbClr val="FFC000"/>
          </a:solidFill>
        </p:spPr>
        <p:txBody>
          <a:bodyPr wrap="none" rtlCol="0">
            <a:noAutofit/>
          </a:bodyPr>
          <a:lstStyle/>
          <a:p>
            <a:pPr marL="285750" indent="-285750" algn="just">
              <a:buFont typeface="Arial" panose="020B0604020202020204" pitchFamily="34" charset="0"/>
              <a:buChar char="•"/>
            </a:pPr>
            <a:r>
              <a:rPr lang="en-IN" dirty="0" err="1">
                <a:solidFill>
                  <a:srgbClr val="0070C0"/>
                </a:solidFill>
                <a:latin typeface="Times New Roman" panose="02020603050405020304" pitchFamily="18" charset="0"/>
                <a:cs typeface="Times New Roman" panose="02020603050405020304" pitchFamily="18" charset="0"/>
              </a:rPr>
              <a:t>Mattoo</a:t>
            </a:r>
            <a:r>
              <a:rPr lang="en-IN" dirty="0">
                <a:solidFill>
                  <a:srgbClr val="0070C0"/>
                </a:solidFill>
                <a:latin typeface="Times New Roman" panose="02020603050405020304" pitchFamily="18" charset="0"/>
                <a:cs typeface="Times New Roman" panose="02020603050405020304" pitchFamily="18" charset="0"/>
              </a:rPr>
              <a:t> </a:t>
            </a:r>
            <a:r>
              <a:rPr lang="en-IN" i="1" dirty="0">
                <a:solidFill>
                  <a:srgbClr val="0070C0"/>
                </a:solidFill>
                <a:latin typeface="Times New Roman" panose="02020603050405020304" pitchFamily="18" charset="0"/>
                <a:cs typeface="Times New Roman" panose="02020603050405020304" pitchFamily="18" charset="0"/>
              </a:rPr>
              <a:t>et. al. </a:t>
            </a:r>
            <a:r>
              <a:rPr lang="en-IN" dirty="0">
                <a:solidFill>
                  <a:srgbClr val="0070C0"/>
                </a:solidFill>
                <a:latin typeface="Times New Roman" panose="02020603050405020304" pitchFamily="18" charset="0"/>
                <a:cs typeface="Times New Roman" panose="02020603050405020304" pitchFamily="18" charset="0"/>
              </a:rPr>
              <a:t>Phys. Rev. Lett. </a:t>
            </a:r>
            <a:r>
              <a:rPr lang="en-IN" b="1" dirty="0">
                <a:solidFill>
                  <a:srgbClr val="0070C0"/>
                </a:solidFill>
                <a:latin typeface="Times New Roman" panose="02020603050405020304" pitchFamily="18" charset="0"/>
                <a:cs typeface="Times New Roman" panose="02020603050405020304" pitchFamily="18" charset="0"/>
              </a:rPr>
              <a:t>108</a:t>
            </a:r>
            <a:r>
              <a:rPr lang="en-IN" dirty="0">
                <a:solidFill>
                  <a:srgbClr val="0070C0"/>
                </a:solidFill>
                <a:latin typeface="Times New Roman" panose="02020603050405020304" pitchFamily="18" charset="0"/>
                <a:cs typeface="Times New Roman" panose="02020603050405020304" pitchFamily="18" charset="0"/>
              </a:rPr>
              <a:t>, 255007 (2012)</a:t>
            </a:r>
          </a:p>
          <a:p>
            <a:pPr marL="285750" indent="-285750" algn="just">
              <a:buFont typeface="Arial" panose="020B0604020202020204" pitchFamily="34" charset="0"/>
              <a:buChar char="•"/>
            </a:pPr>
            <a:r>
              <a:rPr lang="en-IN" dirty="0">
                <a:solidFill>
                  <a:srgbClr val="0070C0"/>
                </a:solidFill>
                <a:latin typeface="Times New Roman" panose="02020603050405020304" pitchFamily="18" charset="0"/>
                <a:cs typeface="Times New Roman" panose="02020603050405020304" pitchFamily="18" charset="0"/>
              </a:rPr>
              <a:t>Singh et. al.  Rev. Sci. </a:t>
            </a:r>
            <a:r>
              <a:rPr lang="en-IN" dirty="0" err="1">
                <a:solidFill>
                  <a:srgbClr val="0070C0"/>
                </a:solidFill>
                <a:latin typeface="Times New Roman" panose="02020603050405020304" pitchFamily="18" charset="0"/>
                <a:cs typeface="Times New Roman" panose="02020603050405020304" pitchFamily="18" charset="0"/>
              </a:rPr>
              <a:t>Instrum</a:t>
            </a:r>
            <a:r>
              <a:rPr lang="en-IN" dirty="0">
                <a:solidFill>
                  <a:srgbClr val="0070C0"/>
                </a:solidFill>
                <a:latin typeface="Times New Roman" panose="02020603050405020304" pitchFamily="18" charset="0"/>
                <a:cs typeface="Times New Roman" panose="02020603050405020304" pitchFamily="18" charset="0"/>
              </a:rPr>
              <a:t>. </a:t>
            </a:r>
            <a:r>
              <a:rPr lang="en-IN" b="1" dirty="0">
                <a:solidFill>
                  <a:srgbClr val="0070C0"/>
                </a:solidFill>
                <a:latin typeface="Times New Roman" panose="02020603050405020304" pitchFamily="18" charset="0"/>
                <a:cs typeface="Times New Roman" panose="02020603050405020304" pitchFamily="18" charset="0"/>
              </a:rPr>
              <a:t>85</a:t>
            </a:r>
            <a:r>
              <a:rPr lang="en-IN" dirty="0">
                <a:solidFill>
                  <a:srgbClr val="0070C0"/>
                </a:solidFill>
                <a:latin typeface="Times New Roman" panose="02020603050405020304" pitchFamily="18" charset="0"/>
                <a:cs typeface="Times New Roman" panose="02020603050405020304" pitchFamily="18" charset="0"/>
              </a:rPr>
              <a:t>, 033507 (2014)</a:t>
            </a:r>
          </a:p>
          <a:p>
            <a:endParaRPr lang="en-IN" dirty="0">
              <a:solidFill>
                <a:srgbClr val="0070C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3345DFEB-0636-4D12-8D85-88F5BB656474}"/>
              </a:ext>
            </a:extLst>
          </p:cNvPr>
          <p:cNvSpPr txBox="1"/>
          <p:nvPr/>
        </p:nvSpPr>
        <p:spPr>
          <a:xfrm>
            <a:off x="76200" y="6027003"/>
            <a:ext cx="9067800" cy="830997"/>
          </a:xfrm>
          <a:prstGeom prst="rect">
            <a:avLst/>
          </a:prstGeom>
          <a:solidFill>
            <a:schemeClr val="bg1"/>
          </a:solidFill>
        </p:spPr>
        <p:txBody>
          <a:bodyPr wrap="square" rtlCol="0">
            <a:spAutoFit/>
          </a:bodyPr>
          <a:lstStyle/>
          <a:p>
            <a:pPr marL="342900" indent="-342900">
              <a:buFont typeface="Arial" panose="020B0604020202020204" pitchFamily="34" charset="0"/>
              <a:buChar char="•"/>
            </a:pPr>
            <a:r>
              <a:rPr lang="en-IN" sz="2400" b="1" dirty="0">
                <a:solidFill>
                  <a:srgbClr val="FF0000"/>
                </a:solidFill>
              </a:rPr>
              <a:t>What is the role of ETG scale fluctuation on plasma transport in LVPD?</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0E31B72-0AD9-4B3A-BD8D-66AFE2CAA5B4}"/>
                  </a:ext>
                </a:extLst>
              </p:cNvPr>
              <p:cNvSpPr txBox="1"/>
              <p:nvPr/>
            </p:nvSpPr>
            <p:spPr>
              <a:xfrm>
                <a:off x="4191000" y="1715869"/>
                <a:ext cx="3657600" cy="646331"/>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IN" b="1" i="1" smtClean="0">
                              <a:solidFill>
                                <a:srgbClr val="FF0000"/>
                              </a:solidFill>
                              <a:latin typeface="Cambria Math" panose="02040503050406030204" pitchFamily="18" charset="0"/>
                            </a:rPr>
                          </m:ctrlPr>
                        </m:sSubPr>
                        <m:e>
                          <m:r>
                            <a:rPr lang="en-IN" b="1" i="0" smtClean="0">
                              <a:solidFill>
                                <a:srgbClr val="FF0000"/>
                              </a:solidFill>
                              <a:latin typeface="Cambria Math" panose="02040503050406030204" pitchFamily="18" charset="0"/>
                            </a:rPr>
                            <m:t>𝛀</m:t>
                          </m:r>
                        </m:e>
                        <m:sub>
                          <m:r>
                            <a:rPr lang="en-IN" b="1" i="1" smtClean="0">
                              <a:solidFill>
                                <a:srgbClr val="FF0000"/>
                              </a:solidFill>
                              <a:latin typeface="Cambria Math" panose="02040503050406030204" pitchFamily="18" charset="0"/>
                            </a:rPr>
                            <m:t>𝒄𝒊</m:t>
                          </m:r>
                        </m:sub>
                      </m:sSub>
                      <m:r>
                        <a:rPr lang="en-IN" b="1" i="1" smtClean="0">
                          <a:solidFill>
                            <a:srgbClr val="FF0000"/>
                          </a:solidFill>
                          <a:latin typeface="Cambria Math" panose="02040503050406030204" pitchFamily="18" charset="0"/>
                        </a:rPr>
                        <m:t>&lt;</m:t>
                      </m:r>
                      <m:r>
                        <a:rPr lang="en-IN" b="1" i="1" smtClean="0">
                          <a:solidFill>
                            <a:srgbClr val="FF0000"/>
                          </a:solidFill>
                          <a:latin typeface="Cambria Math" panose="02040503050406030204" pitchFamily="18" charset="0"/>
                        </a:rPr>
                        <m:t>𝝎</m:t>
                      </m:r>
                      <m:r>
                        <a:rPr lang="en-IN" b="1" i="1" smtClean="0">
                          <a:solidFill>
                            <a:srgbClr val="FF0000"/>
                          </a:solidFill>
                          <a:latin typeface="Cambria Math" panose="02040503050406030204" pitchFamily="18" charset="0"/>
                        </a:rPr>
                        <m:t>≪</m:t>
                      </m:r>
                      <m:sSub>
                        <m:sSubPr>
                          <m:ctrlPr>
                            <a:rPr lang="en-IN" b="1" i="1" smtClean="0">
                              <a:solidFill>
                                <a:srgbClr val="FF0000"/>
                              </a:solidFill>
                              <a:latin typeface="Cambria Math" panose="02040503050406030204" pitchFamily="18" charset="0"/>
                            </a:rPr>
                          </m:ctrlPr>
                        </m:sSubPr>
                        <m:e>
                          <m:r>
                            <a:rPr lang="en-IN" b="1" i="0" smtClean="0">
                              <a:solidFill>
                                <a:srgbClr val="FF0000"/>
                              </a:solidFill>
                              <a:latin typeface="Cambria Math" panose="02040503050406030204" pitchFamily="18" charset="0"/>
                            </a:rPr>
                            <m:t>𝛀</m:t>
                          </m:r>
                        </m:e>
                        <m:sub>
                          <m:r>
                            <a:rPr lang="en-IN" b="1" i="1" smtClean="0">
                              <a:solidFill>
                                <a:srgbClr val="FF0000"/>
                              </a:solidFill>
                              <a:latin typeface="Cambria Math" panose="02040503050406030204" pitchFamily="18" charset="0"/>
                            </a:rPr>
                            <m:t>𝒄𝒆</m:t>
                          </m:r>
                        </m:sub>
                      </m:sSub>
                    </m:oMath>
                  </m:oMathPara>
                </a14:m>
                <a:endParaRPr lang="en-IN" b="1" dirty="0">
                  <a:solidFill>
                    <a:srgbClr val="FF0000"/>
                  </a:solidFill>
                </a:endParaRPr>
              </a:p>
              <a:p>
                <a:pPr/>
                <a14:m>
                  <m:oMathPara xmlns:m="http://schemas.openxmlformats.org/officeDocument/2006/math">
                    <m:oMathParaPr>
                      <m:jc m:val="centerGroup"/>
                    </m:oMathParaPr>
                    <m:oMath xmlns:m="http://schemas.openxmlformats.org/officeDocument/2006/math">
                      <m:sSub>
                        <m:sSubPr>
                          <m:ctrlPr>
                            <a:rPr lang="en-IN" b="1" i="1" smtClean="0">
                              <a:solidFill>
                                <a:srgbClr val="FF0000"/>
                              </a:solidFill>
                              <a:latin typeface="Cambria Math" panose="02040503050406030204" pitchFamily="18" charset="0"/>
                            </a:rPr>
                          </m:ctrlPr>
                        </m:sSubPr>
                        <m:e>
                          <m:r>
                            <a:rPr lang="en-IN" b="1" i="1" smtClean="0">
                              <a:solidFill>
                                <a:srgbClr val="FF0000"/>
                              </a:solidFill>
                              <a:latin typeface="Cambria Math" panose="02040503050406030204" pitchFamily="18" charset="0"/>
                            </a:rPr>
                            <m:t>𝒌</m:t>
                          </m:r>
                        </m:e>
                        <m:sub>
                          <m:r>
                            <a:rPr lang="en-IN" b="1" i="1" smtClean="0">
                              <a:solidFill>
                                <a:srgbClr val="FF0000"/>
                              </a:solidFill>
                              <a:latin typeface="Cambria Math" panose="02040503050406030204" pitchFamily="18" charset="0"/>
                            </a:rPr>
                            <m:t>⊥</m:t>
                          </m:r>
                        </m:sub>
                      </m:sSub>
                      <m:sSub>
                        <m:sSubPr>
                          <m:ctrlPr>
                            <a:rPr lang="en-IN" b="1" i="1" smtClean="0">
                              <a:solidFill>
                                <a:srgbClr val="FF0000"/>
                              </a:solidFill>
                              <a:latin typeface="Cambria Math" panose="02040503050406030204" pitchFamily="18" charset="0"/>
                            </a:rPr>
                          </m:ctrlPr>
                        </m:sSubPr>
                        <m:e>
                          <m:r>
                            <a:rPr lang="en-IN" b="1" i="1" smtClean="0">
                              <a:solidFill>
                                <a:srgbClr val="FF0000"/>
                              </a:solidFill>
                              <a:latin typeface="Cambria Math" panose="02040503050406030204" pitchFamily="18" charset="0"/>
                            </a:rPr>
                            <m:t>𝝆</m:t>
                          </m:r>
                        </m:e>
                        <m:sub>
                          <m:r>
                            <a:rPr lang="en-IN" b="1" i="1" smtClean="0">
                              <a:solidFill>
                                <a:srgbClr val="FF0000"/>
                              </a:solidFill>
                              <a:latin typeface="Cambria Math" panose="02040503050406030204" pitchFamily="18" charset="0"/>
                            </a:rPr>
                            <m:t>𝒆</m:t>
                          </m:r>
                        </m:sub>
                      </m:sSub>
                      <m:r>
                        <a:rPr lang="en-IN" b="1" i="1" smtClean="0">
                          <a:solidFill>
                            <a:srgbClr val="FF0000"/>
                          </a:solidFill>
                          <a:latin typeface="Cambria Math" panose="02040503050406030204" pitchFamily="18" charset="0"/>
                        </a:rPr>
                        <m:t>≤</m:t>
                      </m:r>
                      <m:r>
                        <a:rPr lang="en-IN" b="1" i="1" smtClean="0">
                          <a:solidFill>
                            <a:srgbClr val="FF0000"/>
                          </a:solidFill>
                          <a:latin typeface="Cambria Math" panose="02040503050406030204" pitchFamily="18" charset="0"/>
                        </a:rPr>
                        <m:t>𝟏</m:t>
                      </m:r>
                    </m:oMath>
                  </m:oMathPara>
                </a14:m>
                <a:endParaRPr lang="en-IN" b="1" dirty="0">
                  <a:solidFill>
                    <a:srgbClr val="FF0000"/>
                  </a:solidFill>
                </a:endParaRPr>
              </a:p>
            </p:txBody>
          </p:sp>
        </mc:Choice>
        <mc:Fallback xmlns="">
          <p:sp>
            <p:nvSpPr>
              <p:cNvPr id="12" name="TextBox 11">
                <a:extLst>
                  <a:ext uri="{FF2B5EF4-FFF2-40B4-BE49-F238E27FC236}">
                    <a16:creationId xmlns:a16="http://schemas.microsoft.com/office/drawing/2014/main" id="{80E31B72-0AD9-4B3A-BD8D-66AFE2CAA5B4}"/>
                  </a:ext>
                </a:extLst>
              </p:cNvPr>
              <p:cNvSpPr txBox="1">
                <a:spLocks noRot="1" noChangeAspect="1" noMove="1" noResize="1" noEditPoints="1" noAdjustHandles="1" noChangeArrowheads="1" noChangeShapeType="1" noTextEdit="1"/>
              </p:cNvSpPr>
              <p:nvPr/>
            </p:nvSpPr>
            <p:spPr>
              <a:xfrm>
                <a:off x="4191000" y="1715869"/>
                <a:ext cx="3657600" cy="646331"/>
              </a:xfrm>
              <a:prstGeom prst="rect">
                <a:avLst/>
              </a:prstGeom>
              <a:blipFill>
                <a:blip r:embed="rId5"/>
                <a:stretch>
                  <a:fillRect b="-2804"/>
                </a:stretch>
              </a:blipFill>
            </p:spPr>
            <p:txBody>
              <a:bodyPr/>
              <a:lstStyle/>
              <a:p>
                <a:r>
                  <a:rPr lang="en-IN">
                    <a:noFill/>
                  </a:rPr>
                  <a:t> </a:t>
                </a:r>
              </a:p>
            </p:txBody>
          </p:sp>
        </mc:Fallback>
      </mc:AlternateContent>
      <p:cxnSp>
        <p:nvCxnSpPr>
          <p:cNvPr id="8" name="Straight Arrow Connector 7">
            <a:extLst>
              <a:ext uri="{FF2B5EF4-FFF2-40B4-BE49-F238E27FC236}">
                <a16:creationId xmlns:a16="http://schemas.microsoft.com/office/drawing/2014/main" id="{F5B3460F-3509-47E7-BF59-72C6BD2B33ED}"/>
              </a:ext>
            </a:extLst>
          </p:cNvPr>
          <p:cNvCxnSpPr>
            <a:cxnSpLocks/>
          </p:cNvCxnSpPr>
          <p:nvPr/>
        </p:nvCxnSpPr>
        <p:spPr>
          <a:xfrm>
            <a:off x="2133600" y="3962400"/>
            <a:ext cx="3886200" cy="0"/>
          </a:xfrm>
          <a:prstGeom prst="straightConnector1">
            <a:avLst/>
          </a:prstGeom>
          <a:ln w="57150">
            <a:solidFill>
              <a:srgbClr val="0000FF"/>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C7F252A-BF55-41D6-AAA8-68E746058CD1}"/>
              </a:ext>
            </a:extLst>
          </p:cNvPr>
          <p:cNvSpPr txBox="1"/>
          <p:nvPr/>
        </p:nvSpPr>
        <p:spPr>
          <a:xfrm>
            <a:off x="3657600" y="3653135"/>
            <a:ext cx="685800" cy="461665"/>
          </a:xfrm>
          <a:prstGeom prst="rect">
            <a:avLst/>
          </a:prstGeom>
          <a:solidFill>
            <a:srgbClr val="FFC000"/>
          </a:solidFill>
        </p:spPr>
        <p:txBody>
          <a:bodyPr wrap="square" rtlCol="0">
            <a:spAutoFit/>
          </a:bodyPr>
          <a:lstStyle/>
          <a:p>
            <a:r>
              <a:rPr lang="en-IN" sz="2400" b="1" dirty="0">
                <a:solidFill>
                  <a:srgbClr val="0000FF"/>
                </a:solidFill>
              </a:rPr>
              <a:t>3 m</a:t>
            </a:r>
          </a:p>
        </p:txBody>
      </p:sp>
      <p:cxnSp>
        <p:nvCxnSpPr>
          <p:cNvPr id="14" name="Straight Arrow Connector 13">
            <a:extLst>
              <a:ext uri="{FF2B5EF4-FFF2-40B4-BE49-F238E27FC236}">
                <a16:creationId xmlns:a16="http://schemas.microsoft.com/office/drawing/2014/main" id="{47D9D80E-06E3-4119-AB0A-F688ED7F3832}"/>
              </a:ext>
            </a:extLst>
          </p:cNvPr>
          <p:cNvCxnSpPr>
            <a:cxnSpLocks/>
          </p:cNvCxnSpPr>
          <p:nvPr/>
        </p:nvCxnSpPr>
        <p:spPr>
          <a:xfrm>
            <a:off x="1600200" y="2895600"/>
            <a:ext cx="0" cy="2247900"/>
          </a:xfrm>
          <a:prstGeom prst="straightConnector1">
            <a:avLst/>
          </a:prstGeom>
          <a:ln w="57150">
            <a:solidFill>
              <a:srgbClr val="0000FF"/>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41F411D-1DD8-4756-8C4C-5DF4CDAB1C6F}"/>
              </a:ext>
            </a:extLst>
          </p:cNvPr>
          <p:cNvSpPr txBox="1"/>
          <p:nvPr/>
        </p:nvSpPr>
        <p:spPr>
          <a:xfrm rot="16378947">
            <a:off x="1008939" y="3883800"/>
            <a:ext cx="685800" cy="461665"/>
          </a:xfrm>
          <a:prstGeom prst="rect">
            <a:avLst/>
          </a:prstGeom>
          <a:solidFill>
            <a:srgbClr val="FFC000"/>
          </a:solidFill>
        </p:spPr>
        <p:txBody>
          <a:bodyPr wrap="square" rtlCol="0">
            <a:spAutoFit/>
          </a:bodyPr>
          <a:lstStyle/>
          <a:p>
            <a:r>
              <a:rPr lang="en-IN" sz="2400" b="1" dirty="0">
                <a:solidFill>
                  <a:srgbClr val="0000FF"/>
                </a:solidFill>
              </a:rPr>
              <a:t>2 m</a:t>
            </a:r>
          </a:p>
        </p:txBody>
      </p:sp>
    </p:spTree>
    <p:extLst>
      <p:ext uri="{BB962C8B-B14F-4D97-AF65-F5344CB8AC3E}">
        <p14:creationId xmlns:p14="http://schemas.microsoft.com/office/powerpoint/2010/main" val="4066556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7779076-4166-49E7-9278-5E1A41163C1D}"/>
                  </a:ext>
                </a:extLst>
              </p:cNvPr>
              <p:cNvSpPr txBox="1"/>
              <p:nvPr/>
            </p:nvSpPr>
            <p:spPr>
              <a:xfrm>
                <a:off x="3146511" y="784985"/>
                <a:ext cx="5967672" cy="840038"/>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IN" sz="2000" b="0" i="0" smtClean="0">
                          <a:solidFill>
                            <a:schemeClr val="tx1"/>
                          </a:solidFill>
                          <a:latin typeface="Cambria Math"/>
                        </a:rPr>
                        <m:t>Γ</m:t>
                      </m:r>
                      <m:r>
                        <a:rPr lang="en-IN" sz="2000" b="0" i="0" smtClean="0">
                          <a:solidFill>
                            <a:schemeClr val="tx1"/>
                          </a:solidFill>
                          <a:latin typeface="Cambria Math"/>
                        </a:rPr>
                        <m:t>=&lt;</m:t>
                      </m:r>
                      <m:sSub>
                        <m:sSubPr>
                          <m:ctrlPr>
                            <a:rPr lang="en-IN" sz="2000" b="0" i="1" smtClean="0">
                              <a:solidFill>
                                <a:schemeClr val="tx1"/>
                              </a:solidFill>
                              <a:latin typeface="Cambria Math" panose="02040503050406030204" pitchFamily="18" charset="0"/>
                            </a:rPr>
                          </m:ctrlPr>
                        </m:sSubPr>
                        <m:e>
                          <m:acc>
                            <m:accPr>
                              <m:chr m:val="̃"/>
                              <m:ctrlPr>
                                <a:rPr lang="en-IN" sz="2000" b="0" i="1" smtClean="0">
                                  <a:solidFill>
                                    <a:schemeClr val="tx1"/>
                                  </a:solidFill>
                                  <a:latin typeface="Cambria Math" panose="02040503050406030204" pitchFamily="18" charset="0"/>
                                </a:rPr>
                              </m:ctrlPr>
                            </m:accPr>
                            <m:e>
                              <m:r>
                                <m:rPr>
                                  <m:sty m:val="p"/>
                                </m:rPr>
                                <a:rPr lang="en-IN" sz="2000" b="0" i="0" smtClean="0">
                                  <a:solidFill>
                                    <a:schemeClr val="tx1"/>
                                  </a:solidFill>
                                  <a:latin typeface="Cambria Math"/>
                                </a:rPr>
                                <m:t>n</m:t>
                              </m:r>
                            </m:e>
                          </m:acc>
                        </m:e>
                        <m:sub>
                          <m:r>
                            <m:rPr>
                              <m:sty m:val="p"/>
                            </m:rPr>
                            <a:rPr lang="en-IN" sz="2000" b="0" i="0" smtClean="0">
                              <a:solidFill>
                                <a:schemeClr val="tx1"/>
                              </a:solidFill>
                              <a:latin typeface="Cambria Math"/>
                            </a:rPr>
                            <m:t>e</m:t>
                          </m:r>
                        </m:sub>
                      </m:sSub>
                      <m:sSub>
                        <m:sSubPr>
                          <m:ctrlPr>
                            <a:rPr lang="en-IN" sz="2000" b="0" i="1" smtClean="0">
                              <a:solidFill>
                                <a:schemeClr val="tx1"/>
                              </a:solidFill>
                              <a:latin typeface="Cambria Math" panose="02040503050406030204" pitchFamily="18" charset="0"/>
                            </a:rPr>
                          </m:ctrlPr>
                        </m:sSubPr>
                        <m:e>
                          <m:acc>
                            <m:accPr>
                              <m:chr m:val="̃"/>
                              <m:ctrlPr>
                                <a:rPr lang="en-IN" sz="2000" b="0" i="1" smtClean="0">
                                  <a:solidFill>
                                    <a:schemeClr val="tx1"/>
                                  </a:solidFill>
                                  <a:latin typeface="Cambria Math" panose="02040503050406030204" pitchFamily="18" charset="0"/>
                                </a:rPr>
                              </m:ctrlPr>
                            </m:accPr>
                            <m:e>
                              <m:r>
                                <m:rPr>
                                  <m:sty m:val="p"/>
                                </m:rPr>
                                <a:rPr lang="en-IN" sz="2000" b="0" i="0" smtClean="0">
                                  <a:solidFill>
                                    <a:schemeClr val="tx1"/>
                                  </a:solidFill>
                                  <a:latin typeface="Cambria Math"/>
                                </a:rPr>
                                <m:t>v</m:t>
                              </m:r>
                            </m:e>
                          </m:acc>
                        </m:e>
                        <m:sub>
                          <m:r>
                            <m:rPr>
                              <m:sty m:val="p"/>
                            </m:rPr>
                            <a:rPr lang="en-IN" sz="2000" b="0" i="0" smtClean="0">
                              <a:solidFill>
                                <a:schemeClr val="tx1"/>
                              </a:solidFill>
                              <a:latin typeface="Cambria Math"/>
                            </a:rPr>
                            <m:t>r</m:t>
                          </m:r>
                        </m:sub>
                      </m:sSub>
                      <m:r>
                        <a:rPr lang="en-IN" sz="2000" b="0" i="0" smtClean="0">
                          <a:solidFill>
                            <a:schemeClr val="tx1"/>
                          </a:solidFill>
                          <a:latin typeface="Cambria Math"/>
                        </a:rPr>
                        <m:t>&gt; =</m:t>
                      </m:r>
                      <m:r>
                        <a:rPr lang="en-IN" sz="2000" i="0">
                          <a:solidFill>
                            <a:schemeClr val="tx1"/>
                          </a:solidFill>
                          <a:latin typeface="Cambria Math"/>
                        </a:rPr>
                        <m:t>−</m:t>
                      </m:r>
                      <m:nary>
                        <m:naryPr>
                          <m:chr m:val="∑"/>
                          <m:limLoc m:val="undOvr"/>
                          <m:supHide m:val="on"/>
                          <m:ctrlPr>
                            <a:rPr lang="en-IN" sz="2000" i="1">
                              <a:solidFill>
                                <a:schemeClr val="tx1"/>
                              </a:solidFill>
                              <a:latin typeface="Cambria Math" panose="02040503050406030204" pitchFamily="18" charset="0"/>
                            </a:rPr>
                          </m:ctrlPr>
                        </m:naryPr>
                        <m:sub>
                          <m:r>
                            <m:rPr>
                              <m:sty m:val="p"/>
                            </m:rPr>
                            <a:rPr lang="en-IN" sz="2000" i="0">
                              <a:solidFill>
                                <a:schemeClr val="tx1"/>
                              </a:solidFill>
                              <a:latin typeface="Cambria Math"/>
                            </a:rPr>
                            <m:t>k</m:t>
                          </m:r>
                        </m:sub>
                        <m:sup/>
                        <m:e>
                          <m:f>
                            <m:fPr>
                              <m:ctrlPr>
                                <a:rPr lang="en-IN" sz="2000" i="1">
                                  <a:solidFill>
                                    <a:schemeClr val="tx1"/>
                                  </a:solidFill>
                                  <a:latin typeface="Cambria Math" panose="02040503050406030204" pitchFamily="18" charset="0"/>
                                </a:rPr>
                              </m:ctrlPr>
                            </m:fPr>
                            <m:num>
                              <m:sSub>
                                <m:sSubPr>
                                  <m:ctrlPr>
                                    <a:rPr lang="en-IN" sz="2000" i="1">
                                      <a:solidFill>
                                        <a:schemeClr val="tx1"/>
                                      </a:solidFill>
                                      <a:latin typeface="Cambria Math" panose="02040503050406030204" pitchFamily="18" charset="0"/>
                                    </a:rPr>
                                  </m:ctrlPr>
                                </m:sSubPr>
                                <m:e>
                                  <m:r>
                                    <m:rPr>
                                      <m:sty m:val="p"/>
                                    </m:rPr>
                                    <a:rPr lang="en-IN" sz="2000" i="0">
                                      <a:solidFill>
                                        <a:schemeClr val="tx1"/>
                                      </a:solidFill>
                                      <a:latin typeface="Cambria Math"/>
                                    </a:rPr>
                                    <m:t>k</m:t>
                                  </m:r>
                                </m:e>
                                <m:sub>
                                  <m:r>
                                    <m:rPr>
                                      <m:sty m:val="p"/>
                                    </m:rPr>
                                    <a:rPr lang="en-IN" sz="2000" i="0">
                                      <a:solidFill>
                                        <a:schemeClr val="tx1"/>
                                      </a:solidFill>
                                      <a:latin typeface="Cambria Math"/>
                                    </a:rPr>
                                    <m:t>y</m:t>
                                  </m:r>
                                </m:sub>
                              </m:sSub>
                            </m:num>
                            <m:den>
                              <m:r>
                                <m:rPr>
                                  <m:sty m:val="p"/>
                                </m:rPr>
                                <a:rPr lang="en-IN" sz="2000" i="0">
                                  <a:solidFill>
                                    <a:schemeClr val="tx1"/>
                                  </a:solidFill>
                                  <a:latin typeface="Cambria Math"/>
                                </a:rPr>
                                <m:t>B</m:t>
                              </m:r>
                            </m:den>
                          </m:f>
                          <m:d>
                            <m:dPr>
                              <m:begChr m:val="|"/>
                              <m:endChr m:val="|"/>
                              <m:ctrlPr>
                                <a:rPr lang="en-IN" sz="2000" i="1">
                                  <a:solidFill>
                                    <a:schemeClr val="tx1"/>
                                  </a:solidFill>
                                  <a:latin typeface="Cambria Math" panose="02040503050406030204" pitchFamily="18" charset="0"/>
                                </a:rPr>
                              </m:ctrlPr>
                            </m:dPr>
                            <m:e>
                              <m:sSub>
                                <m:sSubPr>
                                  <m:ctrlPr>
                                    <a:rPr lang="en-IN" sz="2000" i="1">
                                      <a:solidFill>
                                        <a:schemeClr val="tx1"/>
                                      </a:solidFill>
                                      <a:latin typeface="Cambria Math" panose="02040503050406030204" pitchFamily="18" charset="0"/>
                                    </a:rPr>
                                  </m:ctrlPr>
                                </m:sSubPr>
                                <m:e>
                                  <m:acc>
                                    <m:accPr>
                                      <m:chr m:val="̃"/>
                                      <m:ctrlPr>
                                        <a:rPr lang="en-IN" sz="2000" i="1">
                                          <a:solidFill>
                                            <a:schemeClr val="tx1"/>
                                          </a:solidFill>
                                          <a:latin typeface="Cambria Math" panose="02040503050406030204" pitchFamily="18" charset="0"/>
                                        </a:rPr>
                                      </m:ctrlPr>
                                    </m:accPr>
                                    <m:e>
                                      <m:r>
                                        <m:rPr>
                                          <m:sty m:val="p"/>
                                        </m:rPr>
                                        <a:rPr lang="en-IN" sz="2000" b="0" i="0" smtClean="0">
                                          <a:solidFill>
                                            <a:schemeClr val="tx1"/>
                                          </a:solidFill>
                                          <a:latin typeface="Cambria Math"/>
                                        </a:rPr>
                                        <m:t>n</m:t>
                                      </m:r>
                                    </m:e>
                                  </m:acc>
                                </m:e>
                                <m:sub>
                                  <m:r>
                                    <m:rPr>
                                      <m:sty m:val="p"/>
                                    </m:rPr>
                                    <a:rPr lang="en-IN" sz="2000" i="0">
                                      <a:solidFill>
                                        <a:schemeClr val="tx1"/>
                                      </a:solidFill>
                                      <a:latin typeface="Cambria Math"/>
                                    </a:rPr>
                                    <m:t>e</m:t>
                                  </m:r>
                                  <m:r>
                                    <a:rPr lang="en-IN" sz="2000" i="0">
                                      <a:solidFill>
                                        <a:schemeClr val="tx1"/>
                                      </a:solidFill>
                                      <a:latin typeface="Cambria Math"/>
                                    </a:rPr>
                                    <m:t>,</m:t>
                                  </m:r>
                                  <m:r>
                                    <m:rPr>
                                      <m:sty m:val="p"/>
                                    </m:rPr>
                                    <a:rPr lang="en-IN" sz="2000" i="0">
                                      <a:solidFill>
                                        <a:schemeClr val="tx1"/>
                                      </a:solidFill>
                                      <a:latin typeface="Cambria Math"/>
                                    </a:rPr>
                                    <m:t>k</m:t>
                                  </m:r>
                                </m:sub>
                              </m:sSub>
                            </m:e>
                          </m:d>
                          <m:d>
                            <m:dPr>
                              <m:begChr m:val="|"/>
                              <m:endChr m:val="|"/>
                              <m:ctrlPr>
                                <a:rPr lang="en-IN" sz="2000" i="1">
                                  <a:solidFill>
                                    <a:schemeClr val="tx1"/>
                                  </a:solidFill>
                                  <a:latin typeface="Cambria Math" panose="02040503050406030204" pitchFamily="18" charset="0"/>
                                </a:rPr>
                              </m:ctrlPr>
                            </m:dPr>
                            <m:e>
                              <m:sSub>
                                <m:sSubPr>
                                  <m:ctrlPr>
                                    <a:rPr lang="en-IN" sz="2000" i="1">
                                      <a:solidFill>
                                        <a:schemeClr val="tx1"/>
                                      </a:solidFill>
                                      <a:latin typeface="Cambria Math" panose="02040503050406030204" pitchFamily="18" charset="0"/>
                                    </a:rPr>
                                  </m:ctrlPr>
                                </m:sSubPr>
                                <m:e>
                                  <m:acc>
                                    <m:accPr>
                                      <m:chr m:val="̃"/>
                                      <m:ctrlPr>
                                        <a:rPr lang="en-IN" sz="2000" i="1">
                                          <a:solidFill>
                                            <a:schemeClr val="tx1"/>
                                          </a:solidFill>
                                          <a:latin typeface="Cambria Math" panose="02040503050406030204" pitchFamily="18" charset="0"/>
                                        </a:rPr>
                                      </m:ctrlPr>
                                    </m:accPr>
                                    <m:e>
                                      <m:r>
                                        <m:rPr>
                                          <m:sty m:val="p"/>
                                        </m:rPr>
                                        <a:rPr lang="en-IN" sz="2000" i="0">
                                          <a:solidFill>
                                            <a:schemeClr val="tx1"/>
                                          </a:solidFill>
                                          <a:latin typeface="Cambria Math"/>
                                        </a:rPr>
                                        <m:t>ϕ</m:t>
                                      </m:r>
                                    </m:e>
                                  </m:acc>
                                </m:e>
                                <m:sub>
                                  <m:r>
                                    <m:rPr>
                                      <m:sty m:val="p"/>
                                    </m:rPr>
                                    <a:rPr lang="en-IN" sz="2000" i="0">
                                      <a:solidFill>
                                        <a:schemeClr val="tx1"/>
                                      </a:solidFill>
                                      <a:latin typeface="Cambria Math"/>
                                    </a:rPr>
                                    <m:t>k</m:t>
                                  </m:r>
                                </m:sub>
                              </m:sSub>
                            </m:e>
                          </m:d>
                          <m:sSub>
                            <m:sSubPr>
                              <m:ctrlPr>
                                <a:rPr lang="en-IN" sz="2000" b="0" i="1" smtClean="0">
                                  <a:solidFill>
                                    <a:schemeClr val="tx1"/>
                                  </a:solidFill>
                                  <a:latin typeface="Cambria Math" panose="02040503050406030204" pitchFamily="18" charset="0"/>
                                </a:rPr>
                              </m:ctrlPr>
                            </m:sSubPr>
                            <m:e>
                              <m:r>
                                <m:rPr>
                                  <m:sty m:val="p"/>
                                </m:rPr>
                                <a:rPr lang="en-IN" sz="2000" b="0" i="0" smtClean="0">
                                  <a:solidFill>
                                    <a:schemeClr val="tx1"/>
                                  </a:solidFill>
                                  <a:latin typeface="Cambria Math" panose="02040503050406030204" pitchFamily="18" charset="0"/>
                                </a:rPr>
                                <m:t>γ</m:t>
                              </m:r>
                            </m:e>
                            <m:sub>
                              <m:r>
                                <m:rPr>
                                  <m:sty m:val="p"/>
                                </m:rPr>
                                <a:rPr lang="en-IN" sz="2000" b="0" i="0" smtClean="0">
                                  <a:solidFill>
                                    <a:schemeClr val="tx1"/>
                                  </a:solidFill>
                                  <a:latin typeface="Cambria Math" panose="02040503050406030204" pitchFamily="18" charset="0"/>
                                </a:rPr>
                                <m:t>nϕ</m:t>
                              </m:r>
                            </m:sub>
                          </m:sSub>
                          <m:r>
                            <a:rPr lang="en-IN" sz="2000" b="0" i="0" smtClean="0">
                              <a:solidFill>
                                <a:schemeClr val="tx1"/>
                              </a:solidFill>
                              <a:latin typeface="Cambria Math" panose="02040503050406030204" pitchFamily="18" charset="0"/>
                            </a:rPr>
                            <m:t> </m:t>
                          </m:r>
                          <m:r>
                            <m:rPr>
                              <m:sty m:val="p"/>
                            </m:rPr>
                            <a:rPr lang="en-IN" sz="2000" i="0" smtClean="0">
                              <a:solidFill>
                                <a:schemeClr val="tx1"/>
                              </a:solidFill>
                              <a:latin typeface="Cambria Math"/>
                            </a:rPr>
                            <m:t>sin</m:t>
                          </m:r>
                          <m:sSub>
                            <m:sSubPr>
                              <m:ctrlPr>
                                <a:rPr lang="en-IN" sz="2000" i="1" smtClean="0">
                                  <a:solidFill>
                                    <a:schemeClr val="tx1"/>
                                  </a:solidFill>
                                  <a:latin typeface="Cambria Math" panose="02040503050406030204" pitchFamily="18" charset="0"/>
                                </a:rPr>
                              </m:ctrlPr>
                            </m:sSubPr>
                            <m:e>
                              <m:r>
                                <m:rPr>
                                  <m:sty m:val="p"/>
                                </m:rPr>
                                <a:rPr lang="en-IN" sz="2000" i="0">
                                  <a:solidFill>
                                    <a:schemeClr val="tx1"/>
                                  </a:solidFill>
                                  <a:latin typeface="Cambria Math"/>
                                </a:rPr>
                                <m:t>θ</m:t>
                              </m:r>
                            </m:e>
                            <m:sub>
                              <m:sSub>
                                <m:sSubPr>
                                  <m:ctrlPr>
                                    <a:rPr lang="en-IN" sz="2000" i="1">
                                      <a:solidFill>
                                        <a:schemeClr val="tx1"/>
                                      </a:solidFill>
                                      <a:latin typeface="Cambria Math" panose="02040503050406030204" pitchFamily="18" charset="0"/>
                                    </a:rPr>
                                  </m:ctrlPr>
                                </m:sSubPr>
                                <m:e>
                                  <m:r>
                                    <m:rPr>
                                      <m:sty m:val="p"/>
                                    </m:rPr>
                                    <a:rPr lang="en-US" sz="2000" b="0" i="0" smtClean="0">
                                      <a:solidFill>
                                        <a:schemeClr val="tx1"/>
                                      </a:solidFill>
                                      <a:latin typeface="Cambria Math" panose="02040503050406030204" pitchFamily="18" charset="0"/>
                                    </a:rPr>
                                    <m:t>n</m:t>
                                  </m:r>
                                </m:e>
                                <m:sub>
                                  <m:r>
                                    <m:rPr>
                                      <m:sty m:val="p"/>
                                    </m:rPr>
                                    <a:rPr lang="en-IN" sz="2000" i="0">
                                      <a:solidFill>
                                        <a:schemeClr val="tx1"/>
                                      </a:solidFill>
                                      <a:latin typeface="Cambria Math"/>
                                    </a:rPr>
                                    <m:t>e</m:t>
                                  </m:r>
                                </m:sub>
                              </m:sSub>
                              <m:r>
                                <m:rPr>
                                  <m:sty m:val="p"/>
                                </m:rPr>
                                <a:rPr lang="en-IN" sz="2000" i="0">
                                  <a:solidFill>
                                    <a:schemeClr val="tx1"/>
                                  </a:solidFill>
                                  <a:latin typeface="Cambria Math"/>
                                </a:rPr>
                                <m:t>ϕ</m:t>
                              </m:r>
                            </m:sub>
                          </m:sSub>
                        </m:e>
                      </m:nary>
                    </m:oMath>
                  </m:oMathPara>
                </a14:m>
                <a:endParaRPr lang="en-IN" sz="2000" dirty="0">
                  <a:solidFill>
                    <a:schemeClr val="tx1"/>
                  </a:solidFill>
                </a:endParaRPr>
              </a:p>
            </p:txBody>
          </p:sp>
        </mc:Choice>
        <mc:Fallback xmlns="">
          <p:sp>
            <p:nvSpPr>
              <p:cNvPr id="5" name="TextBox 4">
                <a:extLst>
                  <a:ext uri="{FF2B5EF4-FFF2-40B4-BE49-F238E27FC236}">
                    <a16:creationId xmlns="" xmlns:a16="http://schemas.microsoft.com/office/drawing/2014/main" xmlns:a14="http://schemas.microsoft.com/office/drawing/2010/main" id="{77779076-4166-49E7-9278-5E1A41163C1D}"/>
                  </a:ext>
                </a:extLst>
              </p:cNvPr>
              <p:cNvSpPr txBox="1">
                <a:spLocks noRot="1" noChangeAspect="1" noMove="1" noResize="1" noEditPoints="1" noAdjustHandles="1" noChangeArrowheads="1" noChangeShapeType="1" noTextEdit="1"/>
              </p:cNvSpPr>
              <p:nvPr/>
            </p:nvSpPr>
            <p:spPr>
              <a:xfrm>
                <a:off x="3146511" y="784985"/>
                <a:ext cx="5967672" cy="840038"/>
              </a:xfrm>
              <a:prstGeom prst="rect">
                <a:avLst/>
              </a:prstGeom>
              <a:blipFill rotWithShape="1">
                <a:blip r:embed="rId5"/>
                <a:stretch>
                  <a:fillRect/>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0000F003-9888-46D5-B240-2C6DADF6879E}"/>
                  </a:ext>
                </a:extLst>
              </p:cNvPr>
              <p:cNvSpPr/>
              <p:nvPr/>
            </p:nvSpPr>
            <p:spPr>
              <a:xfrm>
                <a:off x="3352799" y="5763329"/>
                <a:ext cx="5756567" cy="86607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IN" sz="2000" i="1" smtClean="0">
                              <a:solidFill>
                                <a:schemeClr val="tx1"/>
                              </a:solidFill>
                              <a:latin typeface="Cambria Math" panose="02040503050406030204" pitchFamily="18" charset="0"/>
                            </a:rPr>
                          </m:ctrlPr>
                        </m:sSubPr>
                        <m:e>
                          <m:r>
                            <m:rPr>
                              <m:sty m:val="p"/>
                            </m:rPr>
                            <a:rPr lang="en-IN" sz="2000" i="0">
                              <a:solidFill>
                                <a:schemeClr val="tx1"/>
                              </a:solidFill>
                              <a:latin typeface="Cambria Math" panose="02040503050406030204" pitchFamily="18" charset="0"/>
                            </a:rPr>
                            <m:t>q</m:t>
                          </m:r>
                        </m:e>
                        <m:sub>
                          <m:r>
                            <m:rPr>
                              <m:sty m:val="p"/>
                            </m:rPr>
                            <a:rPr lang="en-IN" sz="2000" i="0">
                              <a:solidFill>
                                <a:schemeClr val="tx1"/>
                              </a:solidFill>
                              <a:latin typeface="Cambria Math" panose="02040503050406030204" pitchFamily="18" charset="0"/>
                            </a:rPr>
                            <m:t>cond</m:t>
                          </m:r>
                        </m:sub>
                      </m:sSub>
                      <m:r>
                        <a:rPr lang="en-US" sz="2000" b="0" i="0" smtClean="0">
                          <a:solidFill>
                            <a:schemeClr val="tx1"/>
                          </a:solidFill>
                          <a:latin typeface="Cambria Math" panose="02040503050406030204" pitchFamily="18" charset="0"/>
                        </a:rPr>
                        <m:t>=</m:t>
                      </m:r>
                      <m:r>
                        <a:rPr lang="en-IN" sz="2000" i="0">
                          <a:solidFill>
                            <a:schemeClr val="tx1"/>
                          </a:solidFill>
                          <a:latin typeface="Cambria Math" panose="02040503050406030204" pitchFamily="18" charset="0"/>
                        </a:rPr>
                        <m:t>&lt;</m:t>
                      </m:r>
                      <m:sSub>
                        <m:sSubPr>
                          <m:ctrlPr>
                            <a:rPr lang="en-IN" sz="2000" i="1" smtClean="0">
                              <a:solidFill>
                                <a:schemeClr val="tx1"/>
                              </a:solidFill>
                              <a:latin typeface="Cambria Math" panose="02040503050406030204" pitchFamily="18" charset="0"/>
                            </a:rPr>
                          </m:ctrlPr>
                        </m:sSubPr>
                        <m:e>
                          <m:acc>
                            <m:accPr>
                              <m:chr m:val="̃"/>
                              <m:ctrlPr>
                                <a:rPr lang="en-IN" sz="2000" i="1">
                                  <a:solidFill>
                                    <a:schemeClr val="tx1"/>
                                  </a:solidFill>
                                  <a:latin typeface="Cambria Math" panose="02040503050406030204" pitchFamily="18" charset="0"/>
                                </a:rPr>
                              </m:ctrlPr>
                            </m:accPr>
                            <m:e>
                              <m:r>
                                <m:rPr>
                                  <m:sty m:val="p"/>
                                </m:rPr>
                                <a:rPr lang="en-IN" sz="2000" i="0" smtClean="0">
                                  <a:solidFill>
                                    <a:schemeClr val="tx1"/>
                                  </a:solidFill>
                                  <a:latin typeface="Cambria Math" panose="02040503050406030204" pitchFamily="18" charset="0"/>
                                </a:rPr>
                                <m:t>T</m:t>
                              </m:r>
                            </m:e>
                          </m:acc>
                        </m:e>
                        <m:sub>
                          <m:r>
                            <m:rPr>
                              <m:sty m:val="p"/>
                            </m:rPr>
                            <a:rPr lang="en-IN" sz="2000" i="0">
                              <a:solidFill>
                                <a:schemeClr val="tx1"/>
                              </a:solidFill>
                              <a:latin typeface="Cambria Math" panose="02040503050406030204" pitchFamily="18" charset="0"/>
                            </a:rPr>
                            <m:t>e</m:t>
                          </m:r>
                        </m:sub>
                      </m:sSub>
                      <m:sSub>
                        <m:sSubPr>
                          <m:ctrlPr>
                            <a:rPr lang="en-IN" sz="2000" i="1">
                              <a:solidFill>
                                <a:schemeClr val="tx1"/>
                              </a:solidFill>
                              <a:latin typeface="Cambria Math" panose="02040503050406030204" pitchFamily="18" charset="0"/>
                            </a:rPr>
                          </m:ctrlPr>
                        </m:sSubPr>
                        <m:e>
                          <m:acc>
                            <m:accPr>
                              <m:chr m:val="̃"/>
                              <m:ctrlPr>
                                <a:rPr lang="en-IN" sz="2000" i="1">
                                  <a:solidFill>
                                    <a:schemeClr val="tx1"/>
                                  </a:solidFill>
                                  <a:latin typeface="Cambria Math" panose="02040503050406030204" pitchFamily="18" charset="0"/>
                                </a:rPr>
                              </m:ctrlPr>
                            </m:accPr>
                            <m:e>
                              <m:r>
                                <m:rPr>
                                  <m:sty m:val="p"/>
                                </m:rPr>
                                <a:rPr lang="en-IN" sz="2000" i="0">
                                  <a:solidFill>
                                    <a:schemeClr val="tx1"/>
                                  </a:solidFill>
                                  <a:latin typeface="Cambria Math" panose="02040503050406030204" pitchFamily="18" charset="0"/>
                                </a:rPr>
                                <m:t>v</m:t>
                              </m:r>
                            </m:e>
                          </m:acc>
                        </m:e>
                        <m:sub>
                          <m:r>
                            <m:rPr>
                              <m:sty m:val="p"/>
                            </m:rPr>
                            <a:rPr lang="en-IN" sz="2000" i="0">
                              <a:solidFill>
                                <a:schemeClr val="tx1"/>
                              </a:solidFill>
                              <a:latin typeface="Cambria Math" panose="02040503050406030204" pitchFamily="18" charset="0"/>
                            </a:rPr>
                            <m:t>r</m:t>
                          </m:r>
                        </m:sub>
                      </m:sSub>
                      <m:r>
                        <a:rPr lang="en-IN" sz="2000" i="0">
                          <a:solidFill>
                            <a:schemeClr val="tx1"/>
                          </a:solidFill>
                          <a:latin typeface="Cambria Math" panose="02040503050406030204" pitchFamily="18" charset="0"/>
                        </a:rPr>
                        <m:t>&gt;= −</m:t>
                      </m:r>
                      <m:nary>
                        <m:naryPr>
                          <m:chr m:val="∑"/>
                          <m:limLoc m:val="undOvr"/>
                          <m:supHide m:val="on"/>
                          <m:ctrlPr>
                            <a:rPr lang="en-IN" sz="2000" i="1">
                              <a:solidFill>
                                <a:schemeClr val="tx1"/>
                              </a:solidFill>
                              <a:latin typeface="Cambria Math" panose="02040503050406030204" pitchFamily="18" charset="0"/>
                            </a:rPr>
                          </m:ctrlPr>
                        </m:naryPr>
                        <m:sub>
                          <m:r>
                            <m:rPr>
                              <m:sty m:val="p"/>
                            </m:rPr>
                            <a:rPr lang="en-IN" sz="2000" i="0">
                              <a:solidFill>
                                <a:schemeClr val="tx1"/>
                              </a:solidFill>
                              <a:latin typeface="Cambria Math" panose="02040503050406030204" pitchFamily="18" charset="0"/>
                            </a:rPr>
                            <m:t>k</m:t>
                          </m:r>
                        </m:sub>
                        <m:sup/>
                        <m:e>
                          <m:f>
                            <m:fPr>
                              <m:ctrlPr>
                                <a:rPr lang="en-IN" sz="2000" i="1">
                                  <a:solidFill>
                                    <a:schemeClr val="tx1"/>
                                  </a:solidFill>
                                  <a:latin typeface="Cambria Math" panose="02040503050406030204" pitchFamily="18" charset="0"/>
                                </a:rPr>
                              </m:ctrlPr>
                            </m:fPr>
                            <m:num>
                              <m:sSub>
                                <m:sSubPr>
                                  <m:ctrlPr>
                                    <a:rPr lang="en-IN" sz="2000" i="1">
                                      <a:solidFill>
                                        <a:schemeClr val="tx1"/>
                                      </a:solidFill>
                                      <a:latin typeface="Cambria Math" panose="02040503050406030204" pitchFamily="18" charset="0"/>
                                    </a:rPr>
                                  </m:ctrlPr>
                                </m:sSubPr>
                                <m:e>
                                  <m:r>
                                    <m:rPr>
                                      <m:sty m:val="p"/>
                                    </m:rPr>
                                    <a:rPr lang="en-IN" sz="2000" i="0">
                                      <a:solidFill>
                                        <a:schemeClr val="tx1"/>
                                      </a:solidFill>
                                      <a:latin typeface="Cambria Math" panose="02040503050406030204" pitchFamily="18" charset="0"/>
                                    </a:rPr>
                                    <m:t>k</m:t>
                                  </m:r>
                                </m:e>
                                <m:sub>
                                  <m:r>
                                    <m:rPr>
                                      <m:sty m:val="p"/>
                                    </m:rPr>
                                    <a:rPr lang="en-IN" sz="2000" i="0">
                                      <a:solidFill>
                                        <a:schemeClr val="tx1"/>
                                      </a:solidFill>
                                      <a:latin typeface="Cambria Math" panose="02040503050406030204" pitchFamily="18" charset="0"/>
                                    </a:rPr>
                                    <m:t>y</m:t>
                                  </m:r>
                                </m:sub>
                              </m:sSub>
                            </m:num>
                            <m:den>
                              <m:r>
                                <m:rPr>
                                  <m:sty m:val="p"/>
                                </m:rPr>
                                <a:rPr lang="en-IN" sz="2000" i="0">
                                  <a:solidFill>
                                    <a:schemeClr val="tx1"/>
                                  </a:solidFill>
                                  <a:latin typeface="Cambria Math" panose="02040503050406030204" pitchFamily="18" charset="0"/>
                                </a:rPr>
                                <m:t>B</m:t>
                              </m:r>
                            </m:den>
                          </m:f>
                          <m:d>
                            <m:dPr>
                              <m:begChr m:val="|"/>
                              <m:endChr m:val="|"/>
                              <m:ctrlPr>
                                <a:rPr lang="en-IN" sz="2000" i="1">
                                  <a:solidFill>
                                    <a:schemeClr val="tx1"/>
                                  </a:solidFill>
                                  <a:latin typeface="Cambria Math" panose="02040503050406030204" pitchFamily="18" charset="0"/>
                                </a:rPr>
                              </m:ctrlPr>
                            </m:dPr>
                            <m:e>
                              <m:sSub>
                                <m:sSubPr>
                                  <m:ctrlPr>
                                    <a:rPr lang="en-IN" sz="2000" i="1">
                                      <a:solidFill>
                                        <a:schemeClr val="tx1"/>
                                      </a:solidFill>
                                      <a:latin typeface="Cambria Math" panose="02040503050406030204" pitchFamily="18" charset="0"/>
                                    </a:rPr>
                                  </m:ctrlPr>
                                </m:sSubPr>
                                <m:e>
                                  <m:acc>
                                    <m:accPr>
                                      <m:chr m:val="̃"/>
                                      <m:ctrlPr>
                                        <a:rPr lang="en-IN" sz="2000" i="1">
                                          <a:solidFill>
                                            <a:schemeClr val="tx1"/>
                                          </a:solidFill>
                                          <a:latin typeface="Cambria Math" panose="02040503050406030204" pitchFamily="18" charset="0"/>
                                        </a:rPr>
                                      </m:ctrlPr>
                                    </m:accPr>
                                    <m:e>
                                      <m:r>
                                        <m:rPr>
                                          <m:sty m:val="p"/>
                                        </m:rPr>
                                        <a:rPr lang="en-IN" sz="2000" i="0">
                                          <a:solidFill>
                                            <a:schemeClr val="tx1"/>
                                          </a:solidFill>
                                          <a:latin typeface="Cambria Math" panose="02040503050406030204" pitchFamily="18" charset="0"/>
                                        </a:rPr>
                                        <m:t>T</m:t>
                                      </m:r>
                                    </m:e>
                                  </m:acc>
                                </m:e>
                                <m:sub>
                                  <m:r>
                                    <m:rPr>
                                      <m:sty m:val="p"/>
                                    </m:rPr>
                                    <a:rPr lang="en-IN" sz="2000" i="0">
                                      <a:solidFill>
                                        <a:schemeClr val="tx1"/>
                                      </a:solidFill>
                                      <a:latin typeface="Cambria Math" panose="02040503050406030204" pitchFamily="18" charset="0"/>
                                    </a:rPr>
                                    <m:t>e</m:t>
                                  </m:r>
                                  <m:r>
                                    <a:rPr lang="en-IN" sz="2000" i="0">
                                      <a:solidFill>
                                        <a:schemeClr val="tx1"/>
                                      </a:solidFill>
                                      <a:latin typeface="Cambria Math" panose="02040503050406030204" pitchFamily="18" charset="0"/>
                                    </a:rPr>
                                    <m:t>,</m:t>
                                  </m:r>
                                  <m:r>
                                    <m:rPr>
                                      <m:sty m:val="p"/>
                                    </m:rPr>
                                    <a:rPr lang="en-IN" sz="2000" i="0">
                                      <a:solidFill>
                                        <a:schemeClr val="tx1"/>
                                      </a:solidFill>
                                      <a:latin typeface="Cambria Math" panose="02040503050406030204" pitchFamily="18" charset="0"/>
                                    </a:rPr>
                                    <m:t>k</m:t>
                                  </m:r>
                                </m:sub>
                              </m:sSub>
                            </m:e>
                          </m:d>
                          <m:d>
                            <m:dPr>
                              <m:begChr m:val="|"/>
                              <m:endChr m:val="|"/>
                              <m:ctrlPr>
                                <a:rPr lang="en-IN" sz="2000" i="1">
                                  <a:solidFill>
                                    <a:schemeClr val="tx1"/>
                                  </a:solidFill>
                                  <a:latin typeface="Cambria Math" panose="02040503050406030204" pitchFamily="18" charset="0"/>
                                </a:rPr>
                              </m:ctrlPr>
                            </m:dPr>
                            <m:e>
                              <m:sSub>
                                <m:sSubPr>
                                  <m:ctrlPr>
                                    <a:rPr lang="en-IN" sz="2000" i="1">
                                      <a:solidFill>
                                        <a:schemeClr val="tx1"/>
                                      </a:solidFill>
                                      <a:latin typeface="Cambria Math" panose="02040503050406030204" pitchFamily="18" charset="0"/>
                                    </a:rPr>
                                  </m:ctrlPr>
                                </m:sSubPr>
                                <m:e>
                                  <m:acc>
                                    <m:accPr>
                                      <m:chr m:val="̃"/>
                                      <m:ctrlPr>
                                        <a:rPr lang="en-IN" sz="2000" i="1">
                                          <a:solidFill>
                                            <a:schemeClr val="tx1"/>
                                          </a:solidFill>
                                          <a:latin typeface="Cambria Math" panose="02040503050406030204" pitchFamily="18" charset="0"/>
                                        </a:rPr>
                                      </m:ctrlPr>
                                    </m:accPr>
                                    <m:e>
                                      <m:r>
                                        <m:rPr>
                                          <m:sty m:val="p"/>
                                        </m:rPr>
                                        <a:rPr lang="en-IN" sz="2000" i="0">
                                          <a:solidFill>
                                            <a:schemeClr val="tx1"/>
                                          </a:solidFill>
                                          <a:latin typeface="Cambria Math" panose="02040503050406030204" pitchFamily="18" charset="0"/>
                                        </a:rPr>
                                        <m:t>ϕ</m:t>
                                      </m:r>
                                    </m:e>
                                  </m:acc>
                                </m:e>
                                <m:sub>
                                  <m:r>
                                    <m:rPr>
                                      <m:sty m:val="p"/>
                                    </m:rPr>
                                    <a:rPr lang="en-IN" sz="2000" i="0">
                                      <a:solidFill>
                                        <a:schemeClr val="tx1"/>
                                      </a:solidFill>
                                      <a:latin typeface="Cambria Math" panose="02040503050406030204" pitchFamily="18" charset="0"/>
                                    </a:rPr>
                                    <m:t>k</m:t>
                                  </m:r>
                                </m:sub>
                              </m:sSub>
                            </m:e>
                          </m:d>
                          <m:sSub>
                            <m:sSubPr>
                              <m:ctrlPr>
                                <a:rPr lang="en-IN" sz="2000" i="1">
                                  <a:solidFill>
                                    <a:schemeClr val="tx1"/>
                                  </a:solidFill>
                                  <a:latin typeface="Cambria Math" panose="02040503050406030204" pitchFamily="18" charset="0"/>
                                </a:rPr>
                              </m:ctrlPr>
                            </m:sSubPr>
                            <m:e>
                              <m:sSub>
                                <m:sSubPr>
                                  <m:ctrlPr>
                                    <a:rPr lang="en-IN" sz="2000" i="1">
                                      <a:solidFill>
                                        <a:schemeClr val="tx1"/>
                                      </a:solidFill>
                                      <a:latin typeface="Cambria Math" panose="02040503050406030204" pitchFamily="18" charset="0"/>
                                    </a:rPr>
                                  </m:ctrlPr>
                                </m:sSubPr>
                                <m:e>
                                  <m:r>
                                    <m:rPr>
                                      <m:sty m:val="p"/>
                                    </m:rPr>
                                    <a:rPr lang="en-IN" sz="2000" i="0">
                                      <a:solidFill>
                                        <a:schemeClr val="tx1"/>
                                      </a:solidFill>
                                      <a:latin typeface="Cambria Math" panose="02040503050406030204" pitchFamily="18" charset="0"/>
                                    </a:rPr>
                                    <m:t>γ</m:t>
                                  </m:r>
                                </m:e>
                                <m:sub>
                                  <m:sSub>
                                    <m:sSubPr>
                                      <m:ctrlPr>
                                        <a:rPr lang="en-IN" sz="2000" i="1">
                                          <a:solidFill>
                                            <a:schemeClr val="tx1"/>
                                          </a:solidFill>
                                          <a:latin typeface="Cambria Math" panose="02040503050406030204" pitchFamily="18" charset="0"/>
                                        </a:rPr>
                                      </m:ctrlPr>
                                    </m:sSubPr>
                                    <m:e>
                                      <m:r>
                                        <m:rPr>
                                          <m:sty m:val="p"/>
                                        </m:rPr>
                                        <a:rPr lang="en-IN" sz="2000" i="0">
                                          <a:solidFill>
                                            <a:schemeClr val="tx1"/>
                                          </a:solidFill>
                                          <a:latin typeface="Cambria Math" panose="02040503050406030204" pitchFamily="18" charset="0"/>
                                        </a:rPr>
                                        <m:t>T</m:t>
                                      </m:r>
                                    </m:e>
                                    <m:sub>
                                      <m:r>
                                        <m:rPr>
                                          <m:sty m:val="p"/>
                                        </m:rPr>
                                        <a:rPr lang="en-IN" sz="2000" i="0">
                                          <a:solidFill>
                                            <a:schemeClr val="tx1"/>
                                          </a:solidFill>
                                          <a:latin typeface="Cambria Math" panose="02040503050406030204" pitchFamily="18" charset="0"/>
                                        </a:rPr>
                                        <m:t>e</m:t>
                                      </m:r>
                                    </m:sub>
                                  </m:sSub>
                                  <m:r>
                                    <m:rPr>
                                      <m:sty m:val="p"/>
                                    </m:rPr>
                                    <a:rPr lang="en-IN" sz="2000" i="0">
                                      <a:solidFill>
                                        <a:schemeClr val="tx1"/>
                                      </a:solidFill>
                                      <a:latin typeface="Cambria Math" panose="02040503050406030204" pitchFamily="18" charset="0"/>
                                    </a:rPr>
                                    <m:t>ϕ</m:t>
                                  </m:r>
                                </m:sub>
                              </m:sSub>
                              <m:r>
                                <a:rPr lang="en-IN" sz="2000" b="0" i="0" smtClean="0">
                                  <a:solidFill>
                                    <a:schemeClr val="tx1"/>
                                  </a:solidFill>
                                  <a:latin typeface="Cambria Math" panose="02040503050406030204" pitchFamily="18" charset="0"/>
                                </a:rPr>
                                <m:t>  </m:t>
                              </m:r>
                              <m:r>
                                <m:rPr>
                                  <m:sty m:val="p"/>
                                </m:rPr>
                                <a:rPr lang="en-IN" sz="2000" i="0" smtClean="0">
                                  <a:solidFill>
                                    <a:schemeClr val="tx1"/>
                                  </a:solidFill>
                                  <a:latin typeface="Cambria Math" panose="02040503050406030204" pitchFamily="18" charset="0"/>
                                </a:rPr>
                                <m:t>sin</m:t>
                              </m:r>
                              <m:r>
                                <m:rPr>
                                  <m:sty m:val="p"/>
                                </m:rPr>
                                <a:rPr lang="en-IN" sz="2000" i="0">
                                  <a:solidFill>
                                    <a:schemeClr val="tx1"/>
                                  </a:solidFill>
                                  <a:latin typeface="Cambria Math" panose="02040503050406030204" pitchFamily="18" charset="0"/>
                                </a:rPr>
                                <m:t>θ</m:t>
                              </m:r>
                            </m:e>
                            <m:sub>
                              <m:sSub>
                                <m:sSubPr>
                                  <m:ctrlPr>
                                    <a:rPr lang="en-IN" sz="2000" i="1" smtClean="0">
                                      <a:solidFill>
                                        <a:schemeClr val="tx1"/>
                                      </a:solidFill>
                                      <a:latin typeface="Cambria Math" panose="02040503050406030204" pitchFamily="18" charset="0"/>
                                    </a:rPr>
                                  </m:ctrlPr>
                                </m:sSubPr>
                                <m:e>
                                  <m:r>
                                    <m:rPr>
                                      <m:sty m:val="p"/>
                                    </m:rPr>
                                    <a:rPr lang="en-IN" sz="2000" i="0">
                                      <a:solidFill>
                                        <a:schemeClr val="tx1"/>
                                      </a:solidFill>
                                      <a:latin typeface="Cambria Math" panose="02040503050406030204" pitchFamily="18" charset="0"/>
                                    </a:rPr>
                                    <m:t>T</m:t>
                                  </m:r>
                                </m:e>
                                <m:sub>
                                  <m:r>
                                    <m:rPr>
                                      <m:sty m:val="p"/>
                                    </m:rPr>
                                    <a:rPr lang="en-IN" sz="2000" i="0">
                                      <a:solidFill>
                                        <a:schemeClr val="tx1"/>
                                      </a:solidFill>
                                      <a:latin typeface="Cambria Math" panose="02040503050406030204" pitchFamily="18" charset="0"/>
                                    </a:rPr>
                                    <m:t>e</m:t>
                                  </m:r>
                                </m:sub>
                              </m:sSub>
                              <m:r>
                                <m:rPr>
                                  <m:sty m:val="p"/>
                                </m:rPr>
                                <a:rPr lang="en-IN" sz="2000" i="0">
                                  <a:solidFill>
                                    <a:schemeClr val="tx1"/>
                                  </a:solidFill>
                                  <a:latin typeface="Cambria Math" panose="02040503050406030204" pitchFamily="18" charset="0"/>
                                </a:rPr>
                                <m:t>ϕ</m:t>
                              </m:r>
                            </m:sub>
                          </m:sSub>
                        </m:e>
                      </m:nary>
                    </m:oMath>
                  </m:oMathPara>
                </a14:m>
                <a:endParaRPr lang="en-IN" sz="2000" dirty="0">
                  <a:solidFill>
                    <a:srgbClr val="FF0000"/>
                  </a:solidFill>
                </a:endParaRPr>
              </a:p>
            </p:txBody>
          </p:sp>
        </mc:Choice>
        <mc:Fallback xmlns="">
          <p:sp>
            <p:nvSpPr>
              <p:cNvPr id="6" name="Rectangle 5">
                <a:extLst>
                  <a:ext uri="{FF2B5EF4-FFF2-40B4-BE49-F238E27FC236}">
                    <a16:creationId xmlns:a16="http://schemas.microsoft.com/office/drawing/2014/main" id="{0000F003-9888-46D5-B240-2C6DADF6879E}"/>
                  </a:ext>
                </a:extLst>
              </p:cNvPr>
              <p:cNvSpPr>
                <a:spLocks noRot="1" noChangeAspect="1" noMove="1" noResize="1" noEditPoints="1" noAdjustHandles="1" noChangeArrowheads="1" noChangeShapeType="1" noTextEdit="1"/>
              </p:cNvSpPr>
              <p:nvPr/>
            </p:nvSpPr>
            <p:spPr>
              <a:xfrm>
                <a:off x="3352799" y="5763329"/>
                <a:ext cx="5756567" cy="866071"/>
              </a:xfrm>
              <a:prstGeom prst="rect">
                <a:avLst/>
              </a:prstGeom>
              <a:blipFill>
                <a:blip r:embed="rId6"/>
                <a:stretch>
                  <a:fillRect/>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7123515-BEB2-4A77-B339-6864C670802B}"/>
                  </a:ext>
                </a:extLst>
              </p:cNvPr>
              <p:cNvSpPr txBox="1"/>
              <p:nvPr/>
            </p:nvSpPr>
            <p:spPr>
              <a:xfrm>
                <a:off x="1" y="4747290"/>
                <a:ext cx="3312000" cy="2097497"/>
              </a:xfrm>
              <a:prstGeom prst="rect">
                <a:avLst/>
              </a:prstGeom>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14:m>
                  <m:oMath xmlns:m="http://schemas.openxmlformats.org/officeDocument/2006/math">
                    <m:sSub>
                      <m:sSubPr>
                        <m:ctrlPr>
                          <a:rPr lang="en-IN" b="1" i="1" smtClean="0">
                            <a:solidFill>
                              <a:srgbClr val="0000FF"/>
                            </a:solidFill>
                            <a:latin typeface="Cambria Math" panose="02040503050406030204" pitchFamily="18" charset="0"/>
                          </a:rPr>
                        </m:ctrlPr>
                      </m:sSubPr>
                      <m:e>
                        <m:r>
                          <a:rPr lang="en-IN" b="1" i="1" smtClean="0">
                            <a:solidFill>
                              <a:srgbClr val="0000FF"/>
                            </a:solidFill>
                            <a:latin typeface="Cambria Math" panose="02040503050406030204" pitchFamily="18" charset="0"/>
                          </a:rPr>
                          <m:t>𝜼</m:t>
                        </m:r>
                      </m:e>
                      <m:sub>
                        <m:r>
                          <a:rPr lang="en-IN" b="1" i="1" smtClean="0">
                            <a:solidFill>
                              <a:srgbClr val="0000FF"/>
                            </a:solidFill>
                            <a:latin typeface="Cambria Math" panose="02040503050406030204" pitchFamily="18" charset="0"/>
                          </a:rPr>
                          <m:t>𝒆</m:t>
                        </m:r>
                      </m:sub>
                    </m:sSub>
                    <m:r>
                      <a:rPr lang="en-IN" b="1" i="1" smtClean="0">
                        <a:solidFill>
                          <a:srgbClr val="0000FF"/>
                        </a:solidFill>
                        <a:latin typeface="Cambria Math" panose="02040503050406030204" pitchFamily="18" charset="0"/>
                      </a:rPr>
                      <m:t>&gt;</m:t>
                    </m:r>
                    <m:f>
                      <m:fPr>
                        <m:ctrlPr>
                          <a:rPr lang="en-IN" b="1" i="1" smtClean="0">
                            <a:solidFill>
                              <a:srgbClr val="0000FF"/>
                            </a:solidFill>
                            <a:latin typeface="Cambria Math" panose="02040503050406030204" pitchFamily="18" charset="0"/>
                          </a:rPr>
                        </m:ctrlPr>
                      </m:fPr>
                      <m:num>
                        <m:r>
                          <a:rPr lang="en-IN" b="1" i="1" smtClean="0">
                            <a:solidFill>
                              <a:srgbClr val="0000FF"/>
                            </a:solidFill>
                            <a:latin typeface="Cambria Math" panose="02040503050406030204" pitchFamily="18" charset="0"/>
                          </a:rPr>
                          <m:t>𝟐</m:t>
                        </m:r>
                      </m:num>
                      <m:den>
                        <m:r>
                          <a:rPr lang="en-IN" b="1" i="1" smtClean="0">
                            <a:solidFill>
                              <a:srgbClr val="0000FF"/>
                            </a:solidFill>
                            <a:latin typeface="Cambria Math" panose="02040503050406030204" pitchFamily="18" charset="0"/>
                          </a:rPr>
                          <m:t>𝟑</m:t>
                        </m:r>
                      </m:den>
                    </m:f>
                    <m:r>
                      <a:rPr lang="en-IN" b="1" i="1" smtClean="0">
                        <a:solidFill>
                          <a:srgbClr val="0000FF"/>
                        </a:solidFill>
                        <a:latin typeface="Cambria Math" panose="02040503050406030204" pitchFamily="18" charset="0"/>
                      </a:rPr>
                      <m:t> </m:t>
                    </m:r>
                    <m:d>
                      <m:dPr>
                        <m:ctrlPr>
                          <a:rPr lang="en-IN" b="1" i="1" smtClean="0">
                            <a:solidFill>
                              <a:srgbClr val="0000FF"/>
                            </a:solidFill>
                            <a:latin typeface="Cambria Math" panose="02040503050406030204" pitchFamily="18" charset="0"/>
                          </a:rPr>
                        </m:ctrlPr>
                      </m:dPr>
                      <m:e>
                        <m:f>
                          <m:fPr>
                            <m:ctrlPr>
                              <a:rPr lang="en-IN" b="1" i="1" smtClean="0">
                                <a:solidFill>
                                  <a:srgbClr val="0000FF"/>
                                </a:solidFill>
                                <a:latin typeface="Cambria Math" panose="02040503050406030204" pitchFamily="18" charset="0"/>
                              </a:rPr>
                            </m:ctrlPr>
                          </m:fPr>
                          <m:num>
                            <m:sSub>
                              <m:sSubPr>
                                <m:ctrlPr>
                                  <a:rPr lang="en-IN" b="1" i="1" smtClean="0">
                                    <a:solidFill>
                                      <a:srgbClr val="0000FF"/>
                                    </a:solidFill>
                                    <a:latin typeface="Cambria Math" panose="02040503050406030204" pitchFamily="18" charset="0"/>
                                  </a:rPr>
                                </m:ctrlPr>
                              </m:sSubPr>
                              <m:e>
                                <m:r>
                                  <a:rPr lang="en-IN" b="1" i="1" smtClean="0">
                                    <a:solidFill>
                                      <a:srgbClr val="0000FF"/>
                                    </a:solidFill>
                                    <a:latin typeface="Cambria Math" panose="02040503050406030204" pitchFamily="18" charset="0"/>
                                  </a:rPr>
                                  <m:t>𝑳</m:t>
                                </m:r>
                              </m:e>
                              <m:sub>
                                <m:r>
                                  <a:rPr lang="en-IN" b="1" i="1" smtClean="0">
                                    <a:solidFill>
                                      <a:srgbClr val="0000FF"/>
                                    </a:solidFill>
                                    <a:latin typeface="Cambria Math" panose="02040503050406030204" pitchFamily="18" charset="0"/>
                                  </a:rPr>
                                  <m:t>𝒏</m:t>
                                </m:r>
                              </m:sub>
                            </m:sSub>
                          </m:num>
                          <m:den>
                            <m:sSub>
                              <m:sSubPr>
                                <m:ctrlPr>
                                  <a:rPr lang="en-IN" b="1" i="1" smtClean="0">
                                    <a:solidFill>
                                      <a:srgbClr val="0000FF"/>
                                    </a:solidFill>
                                    <a:latin typeface="Cambria Math" panose="02040503050406030204" pitchFamily="18" charset="0"/>
                                  </a:rPr>
                                </m:ctrlPr>
                              </m:sSubPr>
                              <m:e>
                                <m:r>
                                  <a:rPr lang="en-IN" b="1" i="1" smtClean="0">
                                    <a:solidFill>
                                      <a:srgbClr val="0000FF"/>
                                    </a:solidFill>
                                    <a:latin typeface="Cambria Math" panose="02040503050406030204" pitchFamily="18" charset="0"/>
                                  </a:rPr>
                                  <m:t>𝑳</m:t>
                                </m:r>
                              </m:e>
                              <m:sub>
                                <m:r>
                                  <a:rPr lang="en-IN" b="1" i="1" smtClean="0">
                                    <a:solidFill>
                                      <a:srgbClr val="0000FF"/>
                                    </a:solidFill>
                                    <a:latin typeface="Cambria Math" panose="02040503050406030204" pitchFamily="18" charset="0"/>
                                  </a:rPr>
                                  <m:t>𝑻𝒆</m:t>
                                </m:r>
                              </m:sub>
                            </m:sSub>
                          </m:den>
                        </m:f>
                      </m:e>
                    </m:d>
                    <m:r>
                      <a:rPr lang="en-IN" b="1" i="1" smtClean="0">
                        <a:solidFill>
                          <a:srgbClr val="0000FF"/>
                        </a:solidFill>
                        <a:latin typeface="Cambria Math" panose="02040503050406030204" pitchFamily="18" charset="0"/>
                      </a:rPr>
                      <m:t>  </m:t>
                    </m:r>
                    <m:sSub>
                      <m:sSubPr>
                        <m:ctrlPr>
                          <a:rPr lang="en-US" b="1" i="1" smtClean="0">
                            <a:solidFill>
                              <a:srgbClr val="0000FF"/>
                            </a:solidFill>
                            <a:latin typeface="Cambria Math" panose="02040503050406030204" pitchFamily="18" charset="0"/>
                          </a:rPr>
                        </m:ctrlPr>
                      </m:sSubPr>
                      <m:e>
                        <m:r>
                          <a:rPr lang="en-US" b="1" i="0" smtClean="0">
                            <a:solidFill>
                              <a:srgbClr val="0000FF"/>
                            </a:solidFill>
                            <a:latin typeface="Cambria Math" panose="02040503050406030204" pitchFamily="18" charset="0"/>
                          </a:rPr>
                          <m:t>𝛀</m:t>
                        </m:r>
                      </m:e>
                      <m:sub>
                        <m:r>
                          <a:rPr lang="en-US" b="1" i="1" smtClean="0">
                            <a:solidFill>
                              <a:srgbClr val="0000FF"/>
                            </a:solidFill>
                            <a:latin typeface="Cambria Math" panose="02040503050406030204" pitchFamily="18" charset="0"/>
                          </a:rPr>
                          <m:t>𝒄𝒊</m:t>
                        </m:r>
                      </m:sub>
                    </m:sSub>
                    <m:r>
                      <a:rPr lang="en-IN" b="1" i="1" smtClean="0">
                        <a:solidFill>
                          <a:srgbClr val="0000FF"/>
                        </a:solidFill>
                        <a:latin typeface="Cambria Math" panose="02040503050406030204" pitchFamily="18" charset="0"/>
                      </a:rPr>
                      <m:t>&lt;</m:t>
                    </m:r>
                    <m:r>
                      <a:rPr lang="en-US" b="1" i="1" smtClean="0">
                        <a:solidFill>
                          <a:srgbClr val="0000FF"/>
                        </a:solidFill>
                        <a:latin typeface="Cambria Math" panose="02040503050406030204" pitchFamily="18" charset="0"/>
                      </a:rPr>
                      <m:t>𝝎</m:t>
                    </m:r>
                    <m:r>
                      <a:rPr lang="en-US" b="1" i="1" smtClean="0">
                        <a:solidFill>
                          <a:srgbClr val="0000FF"/>
                        </a:solidFill>
                        <a:latin typeface="Cambria Math" panose="02040503050406030204" pitchFamily="18" charset="0"/>
                      </a:rPr>
                      <m:t>≪</m:t>
                    </m:r>
                    <m:sSub>
                      <m:sSubPr>
                        <m:ctrlPr>
                          <a:rPr lang="en-US" b="1" i="1" smtClean="0">
                            <a:solidFill>
                              <a:srgbClr val="0000FF"/>
                            </a:solidFill>
                            <a:latin typeface="Cambria Math" panose="02040503050406030204" pitchFamily="18" charset="0"/>
                          </a:rPr>
                        </m:ctrlPr>
                      </m:sSubPr>
                      <m:e>
                        <m:r>
                          <a:rPr lang="en-US" b="1" i="0" smtClean="0">
                            <a:solidFill>
                              <a:srgbClr val="0000FF"/>
                            </a:solidFill>
                            <a:latin typeface="Cambria Math" panose="02040503050406030204" pitchFamily="18" charset="0"/>
                          </a:rPr>
                          <m:t>𝛀</m:t>
                        </m:r>
                      </m:e>
                      <m:sub>
                        <m:r>
                          <a:rPr lang="en-US" b="1" i="1" smtClean="0">
                            <a:solidFill>
                              <a:srgbClr val="0000FF"/>
                            </a:solidFill>
                            <a:latin typeface="Cambria Math" panose="02040503050406030204" pitchFamily="18" charset="0"/>
                          </a:rPr>
                          <m:t>𝒄𝒆</m:t>
                        </m:r>
                      </m:sub>
                    </m:sSub>
                  </m:oMath>
                </a14:m>
                <a:r>
                  <a:rPr lang="en-IN" b="1" dirty="0"/>
                  <a:t>, </a:t>
                </a:r>
              </a:p>
              <a:p>
                <a:r>
                  <a:rPr lang="en-IN" b="1" dirty="0"/>
                  <a:t> </a:t>
                </a:r>
                <a14:m>
                  <m:oMath xmlns:m="http://schemas.openxmlformats.org/officeDocument/2006/math">
                    <m:sSub>
                      <m:sSubPr>
                        <m:ctrlPr>
                          <a:rPr lang="en-IN" b="1" i="1" smtClean="0">
                            <a:solidFill>
                              <a:srgbClr val="FF0000"/>
                            </a:solidFill>
                            <a:latin typeface="Cambria Math" panose="02040503050406030204" pitchFamily="18" charset="0"/>
                          </a:rPr>
                        </m:ctrlPr>
                      </m:sSubPr>
                      <m:e>
                        <m:r>
                          <a:rPr lang="en-IN" b="1" i="1" smtClean="0">
                            <a:solidFill>
                              <a:srgbClr val="FF0000"/>
                            </a:solidFill>
                            <a:latin typeface="Cambria Math" panose="02040503050406030204" pitchFamily="18" charset="0"/>
                          </a:rPr>
                          <m:t>𝜸</m:t>
                        </m:r>
                      </m:e>
                      <m:sub>
                        <m:r>
                          <a:rPr lang="en-IN" b="1" i="1" smtClean="0">
                            <a:solidFill>
                              <a:srgbClr val="FF0000"/>
                            </a:solidFill>
                            <a:latin typeface="Cambria Math" panose="02040503050406030204" pitchFamily="18" charset="0"/>
                          </a:rPr>
                          <m:t>𝑬𝑻𝑮</m:t>
                        </m:r>
                      </m:sub>
                    </m:sSub>
                    <m:r>
                      <a:rPr lang="en-IN" b="1" i="1" smtClean="0">
                        <a:solidFill>
                          <a:srgbClr val="FF0000"/>
                        </a:solidFill>
                        <a:latin typeface="Cambria Math" panose="02040503050406030204" pitchFamily="18" charset="0"/>
                      </a:rPr>
                      <m:t>=</m:t>
                    </m:r>
                    <m:d>
                      <m:dPr>
                        <m:ctrlPr>
                          <a:rPr lang="en-IN" b="1" i="1" smtClean="0">
                            <a:solidFill>
                              <a:srgbClr val="FF0000"/>
                            </a:solidFill>
                            <a:latin typeface="Cambria Math" panose="02040503050406030204" pitchFamily="18" charset="0"/>
                          </a:rPr>
                        </m:ctrlPr>
                      </m:dPr>
                      <m:e>
                        <m:f>
                          <m:fPr>
                            <m:ctrlPr>
                              <a:rPr lang="en-IN" b="1" i="1" smtClean="0">
                                <a:solidFill>
                                  <a:srgbClr val="FF0000"/>
                                </a:solidFill>
                                <a:latin typeface="Cambria Math" panose="02040503050406030204" pitchFamily="18" charset="0"/>
                              </a:rPr>
                            </m:ctrlPr>
                          </m:fPr>
                          <m:num>
                            <m:rad>
                              <m:radPr>
                                <m:degHide m:val="on"/>
                                <m:ctrlPr>
                                  <a:rPr lang="en-IN" b="1" i="1" smtClean="0">
                                    <a:solidFill>
                                      <a:srgbClr val="FF0000"/>
                                    </a:solidFill>
                                    <a:latin typeface="Cambria Math" panose="02040503050406030204" pitchFamily="18" charset="0"/>
                                  </a:rPr>
                                </m:ctrlPr>
                              </m:radPr>
                              <m:deg/>
                              <m:e>
                                <m:r>
                                  <a:rPr lang="en-IN" b="1" i="1" smtClean="0">
                                    <a:solidFill>
                                      <a:srgbClr val="FF0000"/>
                                    </a:solidFill>
                                    <a:latin typeface="Cambria Math" panose="02040503050406030204" pitchFamily="18" charset="0"/>
                                  </a:rPr>
                                  <m:t>𝟑</m:t>
                                </m:r>
                              </m:e>
                            </m:rad>
                          </m:num>
                          <m:den>
                            <m:r>
                              <a:rPr lang="en-IN" b="1" i="1" smtClean="0">
                                <a:solidFill>
                                  <a:srgbClr val="FF0000"/>
                                </a:solidFill>
                                <a:latin typeface="Cambria Math" panose="02040503050406030204" pitchFamily="18" charset="0"/>
                              </a:rPr>
                              <m:t>𝟐</m:t>
                            </m:r>
                          </m:den>
                        </m:f>
                      </m:e>
                    </m:d>
                    <m:sSup>
                      <m:sSupPr>
                        <m:ctrlPr>
                          <a:rPr lang="en-IN" b="1" i="1" smtClean="0">
                            <a:solidFill>
                              <a:srgbClr val="FF0000"/>
                            </a:solidFill>
                            <a:latin typeface="Cambria Math" panose="02040503050406030204" pitchFamily="18" charset="0"/>
                          </a:rPr>
                        </m:ctrlPr>
                      </m:sSupPr>
                      <m:e>
                        <m:d>
                          <m:dPr>
                            <m:begChr m:val="["/>
                            <m:endChr m:val="]"/>
                            <m:ctrlPr>
                              <a:rPr lang="en-IN" b="1" i="1" smtClean="0">
                                <a:solidFill>
                                  <a:srgbClr val="FF0000"/>
                                </a:solidFill>
                                <a:latin typeface="Cambria Math" panose="02040503050406030204" pitchFamily="18" charset="0"/>
                              </a:rPr>
                            </m:ctrlPr>
                          </m:dPr>
                          <m:e>
                            <m:f>
                              <m:fPr>
                                <m:ctrlPr>
                                  <a:rPr lang="en-IN" b="1" i="1" smtClean="0">
                                    <a:solidFill>
                                      <a:srgbClr val="FF0000"/>
                                    </a:solidFill>
                                    <a:latin typeface="Cambria Math" panose="02040503050406030204" pitchFamily="18" charset="0"/>
                                  </a:rPr>
                                </m:ctrlPr>
                              </m:fPr>
                              <m:num>
                                <m:sSub>
                                  <m:sSubPr>
                                    <m:ctrlPr>
                                      <a:rPr lang="en-IN" b="1" i="1" smtClean="0">
                                        <a:solidFill>
                                          <a:srgbClr val="FF0000"/>
                                        </a:solidFill>
                                        <a:latin typeface="Cambria Math" panose="02040503050406030204" pitchFamily="18" charset="0"/>
                                      </a:rPr>
                                    </m:ctrlPr>
                                  </m:sSubPr>
                                  <m:e>
                                    <m:r>
                                      <a:rPr lang="en-IN" b="1" i="1" smtClean="0">
                                        <a:solidFill>
                                          <a:srgbClr val="FF0000"/>
                                        </a:solidFill>
                                        <a:latin typeface="Cambria Math" panose="02040503050406030204" pitchFamily="18" charset="0"/>
                                      </a:rPr>
                                      <m:t>𝜼</m:t>
                                    </m:r>
                                  </m:e>
                                  <m:sub>
                                    <m:r>
                                      <a:rPr lang="en-IN" b="1" i="1" smtClean="0">
                                        <a:solidFill>
                                          <a:srgbClr val="FF0000"/>
                                        </a:solidFill>
                                        <a:latin typeface="Cambria Math" panose="02040503050406030204" pitchFamily="18" charset="0"/>
                                      </a:rPr>
                                      <m:t>𝒆</m:t>
                                    </m:r>
                                  </m:sub>
                                </m:sSub>
                                <m:sSub>
                                  <m:sSubPr>
                                    <m:ctrlPr>
                                      <a:rPr lang="en-IN" b="1" i="1" smtClean="0">
                                        <a:solidFill>
                                          <a:srgbClr val="FF0000"/>
                                        </a:solidFill>
                                        <a:latin typeface="Cambria Math" panose="02040503050406030204" pitchFamily="18" charset="0"/>
                                      </a:rPr>
                                    </m:ctrlPr>
                                  </m:sSubPr>
                                  <m:e>
                                    <m:r>
                                      <a:rPr lang="en-IN" b="1" i="1" smtClean="0">
                                        <a:solidFill>
                                          <a:srgbClr val="FF0000"/>
                                        </a:solidFill>
                                        <a:latin typeface="Cambria Math" panose="02040503050406030204" pitchFamily="18" charset="0"/>
                                      </a:rPr>
                                      <m:t>𝝎</m:t>
                                    </m:r>
                                  </m:e>
                                  <m:sub>
                                    <m:r>
                                      <a:rPr lang="en-IN" b="1" i="1" smtClean="0">
                                        <a:solidFill>
                                          <a:srgbClr val="FF0000"/>
                                        </a:solidFill>
                                        <a:latin typeface="Cambria Math" panose="02040503050406030204" pitchFamily="18" charset="0"/>
                                      </a:rPr>
                                      <m:t>∗</m:t>
                                    </m:r>
                                    <m:r>
                                      <a:rPr lang="en-IN" b="1" i="1" smtClean="0">
                                        <a:solidFill>
                                          <a:srgbClr val="FF0000"/>
                                        </a:solidFill>
                                        <a:latin typeface="Cambria Math" panose="02040503050406030204" pitchFamily="18" charset="0"/>
                                      </a:rPr>
                                      <m:t>𝒆</m:t>
                                    </m:r>
                                  </m:sub>
                                </m:sSub>
                                <m:sSubSup>
                                  <m:sSubSupPr>
                                    <m:ctrlPr>
                                      <a:rPr lang="en-IN" b="1" i="1" smtClean="0">
                                        <a:solidFill>
                                          <a:srgbClr val="FF0000"/>
                                        </a:solidFill>
                                        <a:latin typeface="Cambria Math" panose="02040503050406030204" pitchFamily="18" charset="0"/>
                                      </a:rPr>
                                    </m:ctrlPr>
                                  </m:sSubSupPr>
                                  <m:e>
                                    <m:r>
                                      <a:rPr lang="en-IN" b="1" i="1" smtClean="0">
                                        <a:solidFill>
                                          <a:srgbClr val="FF0000"/>
                                        </a:solidFill>
                                        <a:latin typeface="Cambria Math" panose="02040503050406030204" pitchFamily="18" charset="0"/>
                                      </a:rPr>
                                      <m:t>𝒌</m:t>
                                    </m:r>
                                  </m:e>
                                  <m:sub>
                                    <m:r>
                                      <a:rPr lang="en-IN" b="1" i="1" smtClean="0">
                                        <a:solidFill>
                                          <a:srgbClr val="FF0000"/>
                                        </a:solidFill>
                                        <a:latin typeface="Cambria Math" panose="02040503050406030204" pitchFamily="18" charset="0"/>
                                      </a:rPr>
                                      <m:t>𝒛</m:t>
                                    </m:r>
                                  </m:sub>
                                  <m:sup>
                                    <m:r>
                                      <a:rPr lang="en-IN" b="1" i="1" smtClean="0">
                                        <a:solidFill>
                                          <a:srgbClr val="FF0000"/>
                                        </a:solidFill>
                                        <a:latin typeface="Cambria Math" panose="02040503050406030204" pitchFamily="18" charset="0"/>
                                      </a:rPr>
                                      <m:t>𝟐</m:t>
                                    </m:r>
                                  </m:sup>
                                </m:sSubSup>
                                <m:sSubSup>
                                  <m:sSubSupPr>
                                    <m:ctrlPr>
                                      <a:rPr lang="en-IN" b="1" i="1" smtClean="0">
                                        <a:solidFill>
                                          <a:srgbClr val="FF0000"/>
                                        </a:solidFill>
                                        <a:latin typeface="Cambria Math" panose="02040503050406030204" pitchFamily="18" charset="0"/>
                                      </a:rPr>
                                    </m:ctrlPr>
                                  </m:sSubSupPr>
                                  <m:e>
                                    <m:r>
                                      <a:rPr lang="en-IN" b="1" i="1" smtClean="0">
                                        <a:solidFill>
                                          <a:srgbClr val="FF0000"/>
                                        </a:solidFill>
                                        <a:latin typeface="Cambria Math" panose="02040503050406030204" pitchFamily="18" charset="0"/>
                                      </a:rPr>
                                      <m:t>𝒄</m:t>
                                    </m:r>
                                  </m:e>
                                  <m:sub>
                                    <m:r>
                                      <a:rPr lang="en-IN" b="1" i="1" smtClean="0">
                                        <a:solidFill>
                                          <a:srgbClr val="FF0000"/>
                                        </a:solidFill>
                                        <a:latin typeface="Cambria Math" panose="02040503050406030204" pitchFamily="18" charset="0"/>
                                      </a:rPr>
                                      <m:t>𝒆</m:t>
                                    </m:r>
                                  </m:sub>
                                  <m:sup>
                                    <m:r>
                                      <a:rPr lang="en-IN" b="1" i="1" smtClean="0">
                                        <a:solidFill>
                                          <a:srgbClr val="FF0000"/>
                                        </a:solidFill>
                                        <a:latin typeface="Cambria Math" panose="02040503050406030204" pitchFamily="18" charset="0"/>
                                      </a:rPr>
                                      <m:t>𝟐</m:t>
                                    </m:r>
                                  </m:sup>
                                </m:sSubSup>
                              </m:num>
                              <m:den>
                                <m:sSub>
                                  <m:sSubPr>
                                    <m:ctrlPr>
                                      <a:rPr lang="en-IN" b="1" i="1" smtClean="0">
                                        <a:solidFill>
                                          <a:srgbClr val="FF0000"/>
                                        </a:solidFill>
                                        <a:latin typeface="Cambria Math" panose="02040503050406030204" pitchFamily="18" charset="0"/>
                                      </a:rPr>
                                    </m:ctrlPr>
                                  </m:sSubPr>
                                  <m:e>
                                    <m:r>
                                      <a:rPr lang="en-IN" b="1" i="1" smtClean="0">
                                        <a:solidFill>
                                          <a:srgbClr val="FF0000"/>
                                        </a:solidFill>
                                        <a:latin typeface="Cambria Math" panose="02040503050406030204" pitchFamily="18" charset="0"/>
                                      </a:rPr>
                                      <m:t>𝝉</m:t>
                                    </m:r>
                                  </m:e>
                                  <m:sub>
                                    <m:r>
                                      <a:rPr lang="en-IN" b="1" i="1" smtClean="0">
                                        <a:solidFill>
                                          <a:srgbClr val="FF0000"/>
                                        </a:solidFill>
                                        <a:latin typeface="Cambria Math" panose="02040503050406030204" pitchFamily="18" charset="0"/>
                                      </a:rPr>
                                      <m:t>𝒆</m:t>
                                    </m:r>
                                  </m:sub>
                                </m:sSub>
                              </m:den>
                            </m:f>
                          </m:e>
                        </m:d>
                      </m:e>
                      <m:sup>
                        <m:r>
                          <a:rPr lang="en-IN" b="1" i="1" smtClean="0">
                            <a:solidFill>
                              <a:srgbClr val="FF0000"/>
                            </a:solidFill>
                            <a:latin typeface="Cambria Math" panose="02040503050406030204" pitchFamily="18" charset="0"/>
                          </a:rPr>
                          <m:t>𝟏</m:t>
                        </m:r>
                        <m:r>
                          <a:rPr lang="en-IN" b="1" i="1" smtClean="0">
                            <a:solidFill>
                              <a:srgbClr val="FF0000"/>
                            </a:solidFill>
                            <a:latin typeface="Cambria Math" panose="02040503050406030204" pitchFamily="18" charset="0"/>
                          </a:rPr>
                          <m:t>/</m:t>
                        </m:r>
                        <m:r>
                          <a:rPr lang="en-IN" b="1" i="1" smtClean="0">
                            <a:solidFill>
                              <a:srgbClr val="FF0000"/>
                            </a:solidFill>
                            <a:latin typeface="Cambria Math" panose="02040503050406030204" pitchFamily="18" charset="0"/>
                          </a:rPr>
                          <m:t>𝟑</m:t>
                        </m:r>
                      </m:sup>
                    </m:sSup>
                  </m:oMath>
                </a14:m>
                <a:endParaRPr lang="en-IN" b="1" dirty="0"/>
              </a:p>
              <a:p>
                <a:endParaRPr lang="en-IN" b="1" dirty="0"/>
              </a:p>
              <a:p>
                <a14:m>
                  <m:oMath xmlns:m="http://schemas.openxmlformats.org/officeDocument/2006/math">
                    <m:sSub>
                      <m:sSubPr>
                        <m:ctrlPr>
                          <a:rPr lang="en-US" b="1" i="1" smtClean="0">
                            <a:solidFill>
                              <a:srgbClr val="0000FF"/>
                            </a:solidFill>
                            <a:latin typeface="Cambria Math" panose="02040503050406030204" pitchFamily="18" charset="0"/>
                          </a:rPr>
                        </m:ctrlPr>
                      </m:sSubPr>
                      <m:e>
                        <m:r>
                          <a:rPr lang="en-US" b="1" i="1" smtClean="0">
                            <a:solidFill>
                              <a:srgbClr val="0000FF"/>
                            </a:solidFill>
                            <a:latin typeface="Cambria Math" panose="02040503050406030204" pitchFamily="18" charset="0"/>
                          </a:rPr>
                          <m:t>𝒌</m:t>
                        </m:r>
                      </m:e>
                      <m:sub>
                        <m:r>
                          <a:rPr lang="en-US" b="1" i="1" smtClean="0">
                            <a:solidFill>
                              <a:srgbClr val="0000FF"/>
                            </a:solidFill>
                            <a:latin typeface="Cambria Math" panose="02040503050406030204" pitchFamily="18" charset="0"/>
                          </a:rPr>
                          <m:t>⊥</m:t>
                        </m:r>
                      </m:sub>
                    </m:sSub>
                    <m:sSub>
                      <m:sSubPr>
                        <m:ctrlPr>
                          <a:rPr lang="en-US" b="1" i="1" smtClean="0">
                            <a:solidFill>
                              <a:srgbClr val="0000FF"/>
                            </a:solidFill>
                            <a:latin typeface="Cambria Math" panose="02040503050406030204" pitchFamily="18" charset="0"/>
                          </a:rPr>
                        </m:ctrlPr>
                      </m:sSubPr>
                      <m:e>
                        <m:r>
                          <a:rPr lang="en-US" b="1" i="1" smtClean="0">
                            <a:solidFill>
                              <a:srgbClr val="0000FF"/>
                            </a:solidFill>
                            <a:latin typeface="Cambria Math" panose="02040503050406030204" pitchFamily="18" charset="0"/>
                          </a:rPr>
                          <m:t>𝝆</m:t>
                        </m:r>
                      </m:e>
                      <m:sub>
                        <m:r>
                          <a:rPr lang="en-US" b="1" i="1" smtClean="0">
                            <a:solidFill>
                              <a:srgbClr val="0000FF"/>
                            </a:solidFill>
                            <a:latin typeface="Cambria Math" panose="02040503050406030204" pitchFamily="18" charset="0"/>
                          </a:rPr>
                          <m:t>𝒆</m:t>
                        </m:r>
                      </m:sub>
                    </m:sSub>
                    <m:r>
                      <a:rPr lang="en-US" b="1" i="1" smtClean="0">
                        <a:solidFill>
                          <a:srgbClr val="0000FF"/>
                        </a:solidFill>
                        <a:latin typeface="Cambria Math" panose="02040503050406030204" pitchFamily="18" charset="0"/>
                      </a:rPr>
                      <m:t>≤</m:t>
                    </m:r>
                    <m:r>
                      <a:rPr lang="en-US" b="1" i="1" smtClean="0">
                        <a:solidFill>
                          <a:srgbClr val="0000FF"/>
                        </a:solidFill>
                        <a:latin typeface="Cambria Math" panose="02040503050406030204" pitchFamily="18" charset="0"/>
                      </a:rPr>
                      <m:t>𝟏</m:t>
                    </m:r>
                    <m:r>
                      <a:rPr lang="en-US" b="1" i="1" smtClean="0">
                        <a:solidFill>
                          <a:srgbClr val="0000FF"/>
                        </a:solidFill>
                        <a:latin typeface="Cambria Math" panose="02040503050406030204" pitchFamily="18" charset="0"/>
                      </a:rPr>
                      <m:t>&lt;</m:t>
                    </m:r>
                    <m:sSub>
                      <m:sSubPr>
                        <m:ctrlPr>
                          <a:rPr lang="en-US" b="1" i="1" smtClean="0">
                            <a:solidFill>
                              <a:srgbClr val="0000FF"/>
                            </a:solidFill>
                            <a:latin typeface="Cambria Math" panose="02040503050406030204" pitchFamily="18" charset="0"/>
                          </a:rPr>
                        </m:ctrlPr>
                      </m:sSubPr>
                      <m:e>
                        <m:r>
                          <a:rPr lang="en-US" b="1" i="1" smtClean="0">
                            <a:solidFill>
                              <a:srgbClr val="0000FF"/>
                            </a:solidFill>
                            <a:latin typeface="Cambria Math" panose="02040503050406030204" pitchFamily="18" charset="0"/>
                          </a:rPr>
                          <m:t>𝒌</m:t>
                        </m:r>
                      </m:e>
                      <m:sub>
                        <m:r>
                          <a:rPr lang="en-US" b="1" i="1" smtClean="0">
                            <a:solidFill>
                              <a:srgbClr val="0000FF"/>
                            </a:solidFill>
                            <a:latin typeface="Cambria Math" panose="02040503050406030204" pitchFamily="18" charset="0"/>
                          </a:rPr>
                          <m:t>⊥</m:t>
                        </m:r>
                      </m:sub>
                    </m:sSub>
                    <m:sSub>
                      <m:sSubPr>
                        <m:ctrlPr>
                          <a:rPr lang="en-US" b="1" i="1" smtClean="0">
                            <a:solidFill>
                              <a:srgbClr val="0000FF"/>
                            </a:solidFill>
                            <a:latin typeface="Cambria Math" panose="02040503050406030204" pitchFamily="18" charset="0"/>
                          </a:rPr>
                        </m:ctrlPr>
                      </m:sSubPr>
                      <m:e>
                        <m:r>
                          <a:rPr lang="en-US" b="1" i="1" smtClean="0">
                            <a:solidFill>
                              <a:srgbClr val="0000FF"/>
                            </a:solidFill>
                            <a:latin typeface="Cambria Math" panose="02040503050406030204" pitchFamily="18" charset="0"/>
                          </a:rPr>
                          <m:t>𝝆</m:t>
                        </m:r>
                      </m:e>
                      <m:sub>
                        <m:r>
                          <a:rPr lang="en-US" b="1" i="1" smtClean="0">
                            <a:solidFill>
                              <a:srgbClr val="0000FF"/>
                            </a:solidFill>
                            <a:latin typeface="Cambria Math" panose="02040503050406030204" pitchFamily="18" charset="0"/>
                          </a:rPr>
                          <m:t>𝒊</m:t>
                        </m:r>
                      </m:sub>
                    </m:sSub>
                  </m:oMath>
                </a14:m>
                <a:r>
                  <a:rPr lang="en-IN" b="1" dirty="0"/>
                  <a:t>,  </a:t>
                </a:r>
                <a14:m>
                  <m:oMath xmlns:m="http://schemas.openxmlformats.org/officeDocument/2006/math">
                    <m:f>
                      <m:fPr>
                        <m:ctrlPr>
                          <a:rPr lang="en-IN" b="1" i="1" smtClean="0">
                            <a:solidFill>
                              <a:srgbClr val="FF0000"/>
                            </a:solidFill>
                            <a:latin typeface="Cambria Math" panose="02040503050406030204" pitchFamily="18" charset="0"/>
                          </a:rPr>
                        </m:ctrlPr>
                      </m:fPr>
                      <m:num>
                        <m:r>
                          <a:rPr lang="en-IN" b="1" i="1" smtClean="0">
                            <a:solidFill>
                              <a:srgbClr val="FF0000"/>
                            </a:solidFill>
                            <a:latin typeface="Cambria Math"/>
                          </a:rPr>
                          <m:t>𝝎</m:t>
                        </m:r>
                      </m:num>
                      <m:den>
                        <m:sSub>
                          <m:sSubPr>
                            <m:ctrlPr>
                              <a:rPr lang="en-IN" b="1" i="1" smtClean="0">
                                <a:solidFill>
                                  <a:srgbClr val="FF0000"/>
                                </a:solidFill>
                                <a:latin typeface="Cambria Math" panose="02040503050406030204" pitchFamily="18" charset="0"/>
                              </a:rPr>
                            </m:ctrlPr>
                          </m:sSubPr>
                          <m:e>
                            <m:r>
                              <a:rPr lang="en-IN" b="1" i="1" smtClean="0">
                                <a:solidFill>
                                  <a:srgbClr val="FF0000"/>
                                </a:solidFill>
                                <a:latin typeface="Cambria Math"/>
                              </a:rPr>
                              <m:t>𝒌</m:t>
                            </m:r>
                          </m:e>
                          <m:sub>
                            <m:r>
                              <a:rPr lang="en-IN" b="1" i="1" smtClean="0">
                                <a:solidFill>
                                  <a:srgbClr val="FF0000"/>
                                </a:solidFill>
                                <a:latin typeface="Cambria Math"/>
                              </a:rPr>
                              <m:t>⊥</m:t>
                            </m:r>
                          </m:sub>
                        </m:sSub>
                      </m:den>
                    </m:f>
                    <m:r>
                      <a:rPr lang="en-IN" b="1" i="1" smtClean="0">
                        <a:solidFill>
                          <a:srgbClr val="FF0000"/>
                        </a:solidFill>
                        <a:latin typeface="Cambria Math"/>
                      </a:rPr>
                      <m:t>≥</m:t>
                    </m:r>
                    <m:sSub>
                      <m:sSubPr>
                        <m:ctrlPr>
                          <a:rPr lang="en-IN" b="1" i="1" smtClean="0">
                            <a:solidFill>
                              <a:srgbClr val="FF0000"/>
                            </a:solidFill>
                            <a:latin typeface="Cambria Math" panose="02040503050406030204" pitchFamily="18" charset="0"/>
                          </a:rPr>
                        </m:ctrlPr>
                      </m:sSubPr>
                      <m:e>
                        <m:r>
                          <a:rPr lang="en-IN" b="1" i="1" smtClean="0">
                            <a:solidFill>
                              <a:srgbClr val="FF0000"/>
                            </a:solidFill>
                            <a:latin typeface="Cambria Math"/>
                          </a:rPr>
                          <m:t>𝒄</m:t>
                        </m:r>
                      </m:e>
                      <m:sub>
                        <m:r>
                          <a:rPr lang="en-IN" b="1" i="1" smtClean="0">
                            <a:solidFill>
                              <a:srgbClr val="FF0000"/>
                            </a:solidFill>
                            <a:latin typeface="Cambria Math"/>
                          </a:rPr>
                          <m:t>𝒊</m:t>
                        </m:r>
                      </m:sub>
                    </m:sSub>
                  </m:oMath>
                </a14:m>
                <a:endParaRPr lang="en-IN" b="1" dirty="0"/>
              </a:p>
              <a:p>
                <a:endParaRPr lang="en-IN" b="1" dirty="0"/>
              </a:p>
            </p:txBody>
          </p:sp>
        </mc:Choice>
        <mc:Fallback xmlns="">
          <p:sp>
            <p:nvSpPr>
              <p:cNvPr id="7" name="TextBox 6">
                <a:extLst>
                  <a:ext uri="{FF2B5EF4-FFF2-40B4-BE49-F238E27FC236}">
                    <a16:creationId xmlns:a16="http://schemas.microsoft.com/office/drawing/2014/main" id="{C7123515-BEB2-4A77-B339-6864C670802B}"/>
                  </a:ext>
                </a:extLst>
              </p:cNvPr>
              <p:cNvSpPr txBox="1">
                <a:spLocks noRot="1" noChangeAspect="1" noMove="1" noResize="1" noEditPoints="1" noAdjustHandles="1" noChangeArrowheads="1" noChangeShapeType="1" noTextEdit="1"/>
              </p:cNvSpPr>
              <p:nvPr/>
            </p:nvSpPr>
            <p:spPr>
              <a:xfrm>
                <a:off x="1" y="4747290"/>
                <a:ext cx="3312000" cy="2097497"/>
              </a:xfrm>
              <a:prstGeom prst="rect">
                <a:avLst/>
              </a:prstGeom>
              <a:blipFill>
                <a:blip r:embed="rId7"/>
                <a:stretch>
                  <a:fillRect/>
                </a:stretch>
              </a:blipFill>
              <a:ln>
                <a:noFill/>
              </a:ln>
            </p:spPr>
            <p:txBody>
              <a:bodyPr/>
              <a:lstStyle/>
              <a:p>
                <a:r>
                  <a:rPr lang="en-IN">
                    <a:noFill/>
                  </a:rPr>
                  <a:t> </a:t>
                </a:r>
              </a:p>
            </p:txBody>
          </p:sp>
        </mc:Fallback>
      </mc:AlternateContent>
      <p:grpSp>
        <p:nvGrpSpPr>
          <p:cNvPr id="19" name="Group 18">
            <a:extLst>
              <a:ext uri="{FF2B5EF4-FFF2-40B4-BE49-F238E27FC236}">
                <a16:creationId xmlns:a16="http://schemas.microsoft.com/office/drawing/2014/main" id="{961B80A7-A24A-4C71-A1BE-52086181418E}"/>
              </a:ext>
            </a:extLst>
          </p:cNvPr>
          <p:cNvGrpSpPr/>
          <p:nvPr/>
        </p:nvGrpSpPr>
        <p:grpSpPr>
          <a:xfrm>
            <a:off x="5229821" y="2042496"/>
            <a:ext cx="3879545" cy="3680226"/>
            <a:chOff x="5185446" y="2032984"/>
            <a:chExt cx="3949970" cy="3430796"/>
          </a:xfrm>
        </p:grpSpPr>
        <p:pic>
          <p:nvPicPr>
            <p:cNvPr id="20" name="Picture 19">
              <a:extLst>
                <a:ext uri="{FF2B5EF4-FFF2-40B4-BE49-F238E27FC236}">
                  <a16:creationId xmlns:a16="http://schemas.microsoft.com/office/drawing/2014/main" id="{DD6D2104-875D-4D46-AE9A-370835E06DE5}"/>
                </a:ext>
              </a:extLst>
            </p:cNvPr>
            <p:cNvPicPr>
              <a:picLocks noChangeAspect="1"/>
            </p:cNvPicPr>
            <p:nvPr/>
          </p:nvPicPr>
          <p:blipFill rotWithShape="1">
            <a:blip r:embed="rId8">
              <a:extLst>
                <a:ext uri="{28A0092B-C50C-407E-A947-70E740481C1C}">
                  <a14:useLocalDpi xmlns:a14="http://schemas.microsoft.com/office/drawing/2010/main" val="0"/>
                </a:ext>
              </a:extLst>
            </a:blip>
            <a:srcRect l="1" t="10910" r="447"/>
            <a:stretch/>
          </p:blipFill>
          <p:spPr>
            <a:xfrm>
              <a:off x="5602929" y="2032984"/>
              <a:ext cx="3532487" cy="3430796"/>
            </a:xfrm>
            <a:prstGeom prst="rect">
              <a:avLst/>
            </a:prstGeom>
          </p:spPr>
        </p:pic>
        <p:sp>
          <p:nvSpPr>
            <p:cNvPr id="21" name="Curved Right Arrow 54">
              <a:extLst>
                <a:ext uri="{FF2B5EF4-FFF2-40B4-BE49-F238E27FC236}">
                  <a16:creationId xmlns:a16="http://schemas.microsoft.com/office/drawing/2014/main" id="{741ED563-86EB-492C-94C1-E086361E318E}"/>
                </a:ext>
              </a:extLst>
            </p:cNvPr>
            <p:cNvSpPr/>
            <p:nvPr/>
          </p:nvSpPr>
          <p:spPr>
            <a:xfrm rot="16200000">
              <a:off x="5507721" y="3699074"/>
              <a:ext cx="515521" cy="1160071"/>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grpSp>
      <p:sp>
        <p:nvSpPr>
          <p:cNvPr id="22" name="Oval 21">
            <a:extLst>
              <a:ext uri="{FF2B5EF4-FFF2-40B4-BE49-F238E27FC236}">
                <a16:creationId xmlns:a16="http://schemas.microsoft.com/office/drawing/2014/main" id="{1BA29682-661B-4116-A06B-DF1FE997D0B2}"/>
              </a:ext>
            </a:extLst>
          </p:cNvPr>
          <p:cNvSpPr/>
          <p:nvPr/>
        </p:nvSpPr>
        <p:spPr>
          <a:xfrm>
            <a:off x="3488745" y="2291853"/>
            <a:ext cx="2160000" cy="2160000"/>
          </a:xfrm>
          <a:prstGeom prst="ellipse">
            <a:avLst/>
          </a:prstGeom>
          <a:gradFill flip="none" rotWithShape="1">
            <a:gsLst>
              <a:gs pos="0">
                <a:srgbClr val="FF66FF">
                  <a:tint val="66000"/>
                  <a:satMod val="160000"/>
                </a:srgbClr>
              </a:gs>
              <a:gs pos="50000">
                <a:srgbClr val="FF66FF">
                  <a:tint val="44500"/>
                  <a:satMod val="160000"/>
                </a:srgbClr>
              </a:gs>
              <a:gs pos="100000">
                <a:srgbClr val="FF66FF">
                  <a:tint val="23500"/>
                  <a:satMod val="160000"/>
                </a:srgbClr>
              </a:gs>
            </a:gsLst>
            <a:path path="circle">
              <a:fillToRect l="50000" t="50000" r="50000" b="50000"/>
            </a:path>
            <a:tileRect/>
          </a:gra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3" name="Flowchart: Process 22">
            <a:extLst>
              <a:ext uri="{FF2B5EF4-FFF2-40B4-BE49-F238E27FC236}">
                <a16:creationId xmlns:a16="http://schemas.microsoft.com/office/drawing/2014/main" id="{2F4BA5F7-C789-4794-88BE-6C3142E66CE8}"/>
              </a:ext>
            </a:extLst>
          </p:cNvPr>
          <p:cNvSpPr/>
          <p:nvPr/>
        </p:nvSpPr>
        <p:spPr>
          <a:xfrm>
            <a:off x="4890108" y="2868500"/>
            <a:ext cx="748692" cy="989025"/>
          </a:xfrm>
          <a:prstGeom prst="flowChartProcess">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24" name="Group 23">
            <a:extLst>
              <a:ext uri="{FF2B5EF4-FFF2-40B4-BE49-F238E27FC236}">
                <a16:creationId xmlns:a16="http://schemas.microsoft.com/office/drawing/2014/main" id="{3239C197-1D9C-4FE8-B726-F7747A652198}"/>
              </a:ext>
            </a:extLst>
          </p:cNvPr>
          <p:cNvGrpSpPr/>
          <p:nvPr/>
        </p:nvGrpSpPr>
        <p:grpSpPr>
          <a:xfrm>
            <a:off x="3710961" y="2563524"/>
            <a:ext cx="1663474" cy="1581332"/>
            <a:chOff x="5806263" y="3915970"/>
            <a:chExt cx="1434102" cy="1808451"/>
          </a:xfrm>
        </p:grpSpPr>
        <p:sp>
          <p:nvSpPr>
            <p:cNvPr id="25" name="Arc 24">
              <a:extLst>
                <a:ext uri="{FF2B5EF4-FFF2-40B4-BE49-F238E27FC236}">
                  <a16:creationId xmlns:a16="http://schemas.microsoft.com/office/drawing/2014/main" id="{325D777F-6983-4CAF-8F54-442F7F27501B}"/>
                </a:ext>
              </a:extLst>
            </p:cNvPr>
            <p:cNvSpPr/>
            <p:nvPr/>
          </p:nvSpPr>
          <p:spPr>
            <a:xfrm rot="596058">
              <a:off x="6011637" y="3915970"/>
              <a:ext cx="1228728" cy="1168400"/>
            </a:xfrm>
            <a:prstGeom prst="arc">
              <a:avLst>
                <a:gd name="adj1" fmla="val 13965156"/>
                <a:gd name="adj2" fmla="val 18203154"/>
              </a:avLst>
            </a:prstGeom>
            <a:ln w="38100">
              <a:solidFill>
                <a:srgbClr val="FF0000"/>
              </a:solidFill>
              <a:head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a:p>
          </p:txBody>
        </p:sp>
        <p:sp>
          <p:nvSpPr>
            <p:cNvPr id="26" name="Arc 25">
              <a:extLst>
                <a:ext uri="{FF2B5EF4-FFF2-40B4-BE49-F238E27FC236}">
                  <a16:creationId xmlns:a16="http://schemas.microsoft.com/office/drawing/2014/main" id="{DC0EA687-7C8E-4240-907C-8758FEBD99CD}"/>
                </a:ext>
              </a:extLst>
            </p:cNvPr>
            <p:cNvSpPr/>
            <p:nvPr/>
          </p:nvSpPr>
          <p:spPr>
            <a:xfrm rot="11679248">
              <a:off x="5806263" y="4556021"/>
              <a:ext cx="1228728" cy="1168400"/>
            </a:xfrm>
            <a:prstGeom prst="arc">
              <a:avLst>
                <a:gd name="adj1" fmla="val 13965156"/>
                <a:gd name="adj2" fmla="val 18203154"/>
              </a:avLst>
            </a:prstGeom>
            <a:ln w="38100">
              <a:solidFill>
                <a:srgbClr val="FF0000"/>
              </a:solidFill>
              <a:head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a:p>
          </p:txBody>
        </p:sp>
      </p:grpSp>
      <p:grpSp>
        <p:nvGrpSpPr>
          <p:cNvPr id="27" name="Group 26">
            <a:extLst>
              <a:ext uri="{FF2B5EF4-FFF2-40B4-BE49-F238E27FC236}">
                <a16:creationId xmlns:a16="http://schemas.microsoft.com/office/drawing/2014/main" id="{EF2D836E-C49B-461C-94C7-CCF94B066823}"/>
              </a:ext>
            </a:extLst>
          </p:cNvPr>
          <p:cNvGrpSpPr/>
          <p:nvPr/>
        </p:nvGrpSpPr>
        <p:grpSpPr>
          <a:xfrm>
            <a:off x="3593163" y="2343415"/>
            <a:ext cx="1985435" cy="2042793"/>
            <a:chOff x="5550667" y="3789196"/>
            <a:chExt cx="1985435" cy="2042793"/>
          </a:xfrm>
        </p:grpSpPr>
        <p:grpSp>
          <p:nvGrpSpPr>
            <p:cNvPr id="28" name="Group 27">
              <a:extLst>
                <a:ext uri="{FF2B5EF4-FFF2-40B4-BE49-F238E27FC236}">
                  <a16:creationId xmlns:a16="http://schemas.microsoft.com/office/drawing/2014/main" id="{78C5F93B-5945-48BE-95A5-35274E78E4B3}"/>
                </a:ext>
              </a:extLst>
            </p:cNvPr>
            <p:cNvGrpSpPr/>
            <p:nvPr/>
          </p:nvGrpSpPr>
          <p:grpSpPr>
            <a:xfrm>
              <a:off x="5550667" y="4641802"/>
              <a:ext cx="1985435" cy="296332"/>
              <a:chOff x="5550667" y="4641802"/>
              <a:chExt cx="1985435" cy="296332"/>
            </a:xfrm>
          </p:grpSpPr>
          <p:sp>
            <p:nvSpPr>
              <p:cNvPr id="35" name="Freeform 88">
                <a:extLst>
                  <a:ext uri="{FF2B5EF4-FFF2-40B4-BE49-F238E27FC236}">
                    <a16:creationId xmlns:a16="http://schemas.microsoft.com/office/drawing/2014/main" id="{74CB95C4-C69C-4E15-8D5F-3173607E1A9A}"/>
                  </a:ext>
                </a:extLst>
              </p:cNvPr>
              <p:cNvSpPr/>
              <p:nvPr/>
            </p:nvSpPr>
            <p:spPr>
              <a:xfrm rot="259256">
                <a:off x="7079475" y="4641802"/>
                <a:ext cx="456627" cy="221570"/>
              </a:xfrm>
              <a:custGeom>
                <a:avLst/>
                <a:gdLst>
                  <a:gd name="connsiteX0" fmla="*/ 0 w 1025237"/>
                  <a:gd name="connsiteY0" fmla="*/ 319353 h 348170"/>
                  <a:gd name="connsiteX1" fmla="*/ 277091 w 1025237"/>
                  <a:gd name="connsiteY1" fmla="*/ 236225 h 348170"/>
                  <a:gd name="connsiteX2" fmla="*/ 457200 w 1025237"/>
                  <a:gd name="connsiteY2" fmla="*/ 698 h 348170"/>
                  <a:gd name="connsiteX3" fmla="*/ 845127 w 1025237"/>
                  <a:gd name="connsiteY3" fmla="*/ 319353 h 348170"/>
                  <a:gd name="connsiteX4" fmla="*/ 1011382 w 1025237"/>
                  <a:gd name="connsiteY4" fmla="*/ 333207 h 348170"/>
                  <a:gd name="connsiteX5" fmla="*/ 1011382 w 1025237"/>
                  <a:gd name="connsiteY5" fmla="*/ 333207 h 348170"/>
                  <a:gd name="connsiteX6" fmla="*/ 1025237 w 1025237"/>
                  <a:gd name="connsiteY6" fmla="*/ 333207 h 348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5237" h="348170">
                    <a:moveTo>
                      <a:pt x="0" y="319353"/>
                    </a:moveTo>
                    <a:cubicBezTo>
                      <a:pt x="100445" y="304343"/>
                      <a:pt x="200891" y="289334"/>
                      <a:pt x="277091" y="236225"/>
                    </a:cubicBezTo>
                    <a:cubicBezTo>
                      <a:pt x="353291" y="183116"/>
                      <a:pt x="362527" y="-13157"/>
                      <a:pt x="457200" y="698"/>
                    </a:cubicBezTo>
                    <a:cubicBezTo>
                      <a:pt x="551873" y="14553"/>
                      <a:pt x="752763" y="263935"/>
                      <a:pt x="845127" y="319353"/>
                    </a:cubicBezTo>
                    <a:cubicBezTo>
                      <a:pt x="937491" y="374771"/>
                      <a:pt x="1011382" y="333207"/>
                      <a:pt x="1011382" y="333207"/>
                    </a:cubicBezTo>
                    <a:lnTo>
                      <a:pt x="1011382" y="333207"/>
                    </a:lnTo>
                    <a:lnTo>
                      <a:pt x="1025237" y="333207"/>
                    </a:ln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6" name="Freeform 89">
                <a:extLst>
                  <a:ext uri="{FF2B5EF4-FFF2-40B4-BE49-F238E27FC236}">
                    <a16:creationId xmlns:a16="http://schemas.microsoft.com/office/drawing/2014/main" id="{4D32D366-BAD6-428D-9D46-52F0E7982659}"/>
                  </a:ext>
                </a:extLst>
              </p:cNvPr>
              <p:cNvSpPr/>
              <p:nvPr/>
            </p:nvSpPr>
            <p:spPr>
              <a:xfrm rot="10800000">
                <a:off x="5550667" y="4716564"/>
                <a:ext cx="456627" cy="221570"/>
              </a:xfrm>
              <a:custGeom>
                <a:avLst/>
                <a:gdLst>
                  <a:gd name="connsiteX0" fmla="*/ 0 w 1025237"/>
                  <a:gd name="connsiteY0" fmla="*/ 319353 h 348170"/>
                  <a:gd name="connsiteX1" fmla="*/ 277091 w 1025237"/>
                  <a:gd name="connsiteY1" fmla="*/ 236225 h 348170"/>
                  <a:gd name="connsiteX2" fmla="*/ 457200 w 1025237"/>
                  <a:gd name="connsiteY2" fmla="*/ 698 h 348170"/>
                  <a:gd name="connsiteX3" fmla="*/ 845127 w 1025237"/>
                  <a:gd name="connsiteY3" fmla="*/ 319353 h 348170"/>
                  <a:gd name="connsiteX4" fmla="*/ 1011382 w 1025237"/>
                  <a:gd name="connsiteY4" fmla="*/ 333207 h 348170"/>
                  <a:gd name="connsiteX5" fmla="*/ 1011382 w 1025237"/>
                  <a:gd name="connsiteY5" fmla="*/ 333207 h 348170"/>
                  <a:gd name="connsiteX6" fmla="*/ 1025237 w 1025237"/>
                  <a:gd name="connsiteY6" fmla="*/ 333207 h 348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5237" h="348170">
                    <a:moveTo>
                      <a:pt x="0" y="319353"/>
                    </a:moveTo>
                    <a:cubicBezTo>
                      <a:pt x="100445" y="304343"/>
                      <a:pt x="200891" y="289334"/>
                      <a:pt x="277091" y="236225"/>
                    </a:cubicBezTo>
                    <a:cubicBezTo>
                      <a:pt x="353291" y="183116"/>
                      <a:pt x="362527" y="-13157"/>
                      <a:pt x="457200" y="698"/>
                    </a:cubicBezTo>
                    <a:cubicBezTo>
                      <a:pt x="551873" y="14553"/>
                      <a:pt x="752763" y="263935"/>
                      <a:pt x="845127" y="319353"/>
                    </a:cubicBezTo>
                    <a:cubicBezTo>
                      <a:pt x="937491" y="374771"/>
                      <a:pt x="1011382" y="333207"/>
                      <a:pt x="1011382" y="333207"/>
                    </a:cubicBezTo>
                    <a:lnTo>
                      <a:pt x="1011382" y="333207"/>
                    </a:lnTo>
                    <a:lnTo>
                      <a:pt x="1025237" y="333207"/>
                    </a:ln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29" name="Group 28">
              <a:extLst>
                <a:ext uri="{FF2B5EF4-FFF2-40B4-BE49-F238E27FC236}">
                  <a16:creationId xmlns:a16="http://schemas.microsoft.com/office/drawing/2014/main" id="{C79A9343-657E-493C-969B-296C918D51FB}"/>
                </a:ext>
              </a:extLst>
            </p:cNvPr>
            <p:cNvGrpSpPr/>
            <p:nvPr/>
          </p:nvGrpSpPr>
          <p:grpSpPr>
            <a:xfrm rot="6777005">
              <a:off x="5494155" y="4633748"/>
              <a:ext cx="1985435" cy="296332"/>
              <a:chOff x="5550667" y="4641802"/>
              <a:chExt cx="1985435" cy="296332"/>
            </a:xfrm>
          </p:grpSpPr>
          <p:sp>
            <p:nvSpPr>
              <p:cNvPr id="33" name="Freeform 98">
                <a:extLst>
                  <a:ext uri="{FF2B5EF4-FFF2-40B4-BE49-F238E27FC236}">
                    <a16:creationId xmlns:a16="http://schemas.microsoft.com/office/drawing/2014/main" id="{3D076B24-0E60-4D15-B1A3-0DC351D1F5EB}"/>
                  </a:ext>
                </a:extLst>
              </p:cNvPr>
              <p:cNvSpPr/>
              <p:nvPr/>
            </p:nvSpPr>
            <p:spPr>
              <a:xfrm rot="259256">
                <a:off x="7079475" y="4641802"/>
                <a:ext cx="456627" cy="221570"/>
              </a:xfrm>
              <a:custGeom>
                <a:avLst/>
                <a:gdLst>
                  <a:gd name="connsiteX0" fmla="*/ 0 w 1025237"/>
                  <a:gd name="connsiteY0" fmla="*/ 319353 h 348170"/>
                  <a:gd name="connsiteX1" fmla="*/ 277091 w 1025237"/>
                  <a:gd name="connsiteY1" fmla="*/ 236225 h 348170"/>
                  <a:gd name="connsiteX2" fmla="*/ 457200 w 1025237"/>
                  <a:gd name="connsiteY2" fmla="*/ 698 h 348170"/>
                  <a:gd name="connsiteX3" fmla="*/ 845127 w 1025237"/>
                  <a:gd name="connsiteY3" fmla="*/ 319353 h 348170"/>
                  <a:gd name="connsiteX4" fmla="*/ 1011382 w 1025237"/>
                  <a:gd name="connsiteY4" fmla="*/ 333207 h 348170"/>
                  <a:gd name="connsiteX5" fmla="*/ 1011382 w 1025237"/>
                  <a:gd name="connsiteY5" fmla="*/ 333207 h 348170"/>
                  <a:gd name="connsiteX6" fmla="*/ 1025237 w 1025237"/>
                  <a:gd name="connsiteY6" fmla="*/ 333207 h 348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5237" h="348170">
                    <a:moveTo>
                      <a:pt x="0" y="319353"/>
                    </a:moveTo>
                    <a:cubicBezTo>
                      <a:pt x="100445" y="304343"/>
                      <a:pt x="200891" y="289334"/>
                      <a:pt x="277091" y="236225"/>
                    </a:cubicBezTo>
                    <a:cubicBezTo>
                      <a:pt x="353291" y="183116"/>
                      <a:pt x="362527" y="-13157"/>
                      <a:pt x="457200" y="698"/>
                    </a:cubicBezTo>
                    <a:cubicBezTo>
                      <a:pt x="551873" y="14553"/>
                      <a:pt x="752763" y="263935"/>
                      <a:pt x="845127" y="319353"/>
                    </a:cubicBezTo>
                    <a:cubicBezTo>
                      <a:pt x="937491" y="374771"/>
                      <a:pt x="1011382" y="333207"/>
                      <a:pt x="1011382" y="333207"/>
                    </a:cubicBezTo>
                    <a:lnTo>
                      <a:pt x="1011382" y="333207"/>
                    </a:lnTo>
                    <a:lnTo>
                      <a:pt x="1025237" y="333207"/>
                    </a:ln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 name="Freeform 99">
                <a:extLst>
                  <a:ext uri="{FF2B5EF4-FFF2-40B4-BE49-F238E27FC236}">
                    <a16:creationId xmlns:a16="http://schemas.microsoft.com/office/drawing/2014/main" id="{21EA9935-376F-4F18-AFD7-BD547CD3AA1E}"/>
                  </a:ext>
                </a:extLst>
              </p:cNvPr>
              <p:cNvSpPr/>
              <p:nvPr/>
            </p:nvSpPr>
            <p:spPr>
              <a:xfrm rot="10800000">
                <a:off x="5550667" y="4716564"/>
                <a:ext cx="456627" cy="221570"/>
              </a:xfrm>
              <a:custGeom>
                <a:avLst/>
                <a:gdLst>
                  <a:gd name="connsiteX0" fmla="*/ 0 w 1025237"/>
                  <a:gd name="connsiteY0" fmla="*/ 319353 h 348170"/>
                  <a:gd name="connsiteX1" fmla="*/ 277091 w 1025237"/>
                  <a:gd name="connsiteY1" fmla="*/ 236225 h 348170"/>
                  <a:gd name="connsiteX2" fmla="*/ 457200 w 1025237"/>
                  <a:gd name="connsiteY2" fmla="*/ 698 h 348170"/>
                  <a:gd name="connsiteX3" fmla="*/ 845127 w 1025237"/>
                  <a:gd name="connsiteY3" fmla="*/ 319353 h 348170"/>
                  <a:gd name="connsiteX4" fmla="*/ 1011382 w 1025237"/>
                  <a:gd name="connsiteY4" fmla="*/ 333207 h 348170"/>
                  <a:gd name="connsiteX5" fmla="*/ 1011382 w 1025237"/>
                  <a:gd name="connsiteY5" fmla="*/ 333207 h 348170"/>
                  <a:gd name="connsiteX6" fmla="*/ 1025237 w 1025237"/>
                  <a:gd name="connsiteY6" fmla="*/ 333207 h 348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5237" h="348170">
                    <a:moveTo>
                      <a:pt x="0" y="319353"/>
                    </a:moveTo>
                    <a:cubicBezTo>
                      <a:pt x="100445" y="304343"/>
                      <a:pt x="200891" y="289334"/>
                      <a:pt x="277091" y="236225"/>
                    </a:cubicBezTo>
                    <a:cubicBezTo>
                      <a:pt x="353291" y="183116"/>
                      <a:pt x="362527" y="-13157"/>
                      <a:pt x="457200" y="698"/>
                    </a:cubicBezTo>
                    <a:cubicBezTo>
                      <a:pt x="551873" y="14553"/>
                      <a:pt x="752763" y="263935"/>
                      <a:pt x="845127" y="319353"/>
                    </a:cubicBezTo>
                    <a:cubicBezTo>
                      <a:pt x="937491" y="374771"/>
                      <a:pt x="1011382" y="333207"/>
                      <a:pt x="1011382" y="333207"/>
                    </a:cubicBezTo>
                    <a:lnTo>
                      <a:pt x="1011382" y="333207"/>
                    </a:lnTo>
                    <a:lnTo>
                      <a:pt x="1025237" y="333207"/>
                    </a:ln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30" name="Group 29">
              <a:extLst>
                <a:ext uri="{FF2B5EF4-FFF2-40B4-BE49-F238E27FC236}">
                  <a16:creationId xmlns:a16="http://schemas.microsoft.com/office/drawing/2014/main" id="{84945A23-06B3-48DB-86A7-7B0FB5A6F41C}"/>
                </a:ext>
              </a:extLst>
            </p:cNvPr>
            <p:cNvGrpSpPr/>
            <p:nvPr/>
          </p:nvGrpSpPr>
          <p:grpSpPr>
            <a:xfrm rot="3135603">
              <a:off x="5599473" y="4691106"/>
              <a:ext cx="1985435" cy="296332"/>
              <a:chOff x="5550667" y="4641802"/>
              <a:chExt cx="1985435" cy="296332"/>
            </a:xfrm>
          </p:grpSpPr>
          <p:sp>
            <p:nvSpPr>
              <p:cNvPr id="31" name="Freeform 101">
                <a:extLst>
                  <a:ext uri="{FF2B5EF4-FFF2-40B4-BE49-F238E27FC236}">
                    <a16:creationId xmlns:a16="http://schemas.microsoft.com/office/drawing/2014/main" id="{D07C96BB-B7FA-42A3-9A5F-5A6F3F55ADAB}"/>
                  </a:ext>
                </a:extLst>
              </p:cNvPr>
              <p:cNvSpPr/>
              <p:nvPr/>
            </p:nvSpPr>
            <p:spPr>
              <a:xfrm rot="259256">
                <a:off x="7079475" y="4641802"/>
                <a:ext cx="456627" cy="221570"/>
              </a:xfrm>
              <a:custGeom>
                <a:avLst/>
                <a:gdLst>
                  <a:gd name="connsiteX0" fmla="*/ 0 w 1025237"/>
                  <a:gd name="connsiteY0" fmla="*/ 319353 h 348170"/>
                  <a:gd name="connsiteX1" fmla="*/ 277091 w 1025237"/>
                  <a:gd name="connsiteY1" fmla="*/ 236225 h 348170"/>
                  <a:gd name="connsiteX2" fmla="*/ 457200 w 1025237"/>
                  <a:gd name="connsiteY2" fmla="*/ 698 h 348170"/>
                  <a:gd name="connsiteX3" fmla="*/ 845127 w 1025237"/>
                  <a:gd name="connsiteY3" fmla="*/ 319353 h 348170"/>
                  <a:gd name="connsiteX4" fmla="*/ 1011382 w 1025237"/>
                  <a:gd name="connsiteY4" fmla="*/ 333207 h 348170"/>
                  <a:gd name="connsiteX5" fmla="*/ 1011382 w 1025237"/>
                  <a:gd name="connsiteY5" fmla="*/ 333207 h 348170"/>
                  <a:gd name="connsiteX6" fmla="*/ 1025237 w 1025237"/>
                  <a:gd name="connsiteY6" fmla="*/ 333207 h 348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5237" h="348170">
                    <a:moveTo>
                      <a:pt x="0" y="319353"/>
                    </a:moveTo>
                    <a:cubicBezTo>
                      <a:pt x="100445" y="304343"/>
                      <a:pt x="200891" y="289334"/>
                      <a:pt x="277091" y="236225"/>
                    </a:cubicBezTo>
                    <a:cubicBezTo>
                      <a:pt x="353291" y="183116"/>
                      <a:pt x="362527" y="-13157"/>
                      <a:pt x="457200" y="698"/>
                    </a:cubicBezTo>
                    <a:cubicBezTo>
                      <a:pt x="551873" y="14553"/>
                      <a:pt x="752763" y="263935"/>
                      <a:pt x="845127" y="319353"/>
                    </a:cubicBezTo>
                    <a:cubicBezTo>
                      <a:pt x="937491" y="374771"/>
                      <a:pt x="1011382" y="333207"/>
                      <a:pt x="1011382" y="333207"/>
                    </a:cubicBezTo>
                    <a:lnTo>
                      <a:pt x="1011382" y="333207"/>
                    </a:lnTo>
                    <a:lnTo>
                      <a:pt x="1025237" y="333207"/>
                    </a:ln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Freeform 102">
                <a:extLst>
                  <a:ext uri="{FF2B5EF4-FFF2-40B4-BE49-F238E27FC236}">
                    <a16:creationId xmlns:a16="http://schemas.microsoft.com/office/drawing/2014/main" id="{BC46E0FF-0CDC-4676-B15A-748A1021F31D}"/>
                  </a:ext>
                </a:extLst>
              </p:cNvPr>
              <p:cNvSpPr/>
              <p:nvPr/>
            </p:nvSpPr>
            <p:spPr>
              <a:xfrm rot="10800000">
                <a:off x="5550667" y="4716564"/>
                <a:ext cx="456627" cy="221570"/>
              </a:xfrm>
              <a:custGeom>
                <a:avLst/>
                <a:gdLst>
                  <a:gd name="connsiteX0" fmla="*/ 0 w 1025237"/>
                  <a:gd name="connsiteY0" fmla="*/ 319353 h 348170"/>
                  <a:gd name="connsiteX1" fmla="*/ 277091 w 1025237"/>
                  <a:gd name="connsiteY1" fmla="*/ 236225 h 348170"/>
                  <a:gd name="connsiteX2" fmla="*/ 457200 w 1025237"/>
                  <a:gd name="connsiteY2" fmla="*/ 698 h 348170"/>
                  <a:gd name="connsiteX3" fmla="*/ 845127 w 1025237"/>
                  <a:gd name="connsiteY3" fmla="*/ 319353 h 348170"/>
                  <a:gd name="connsiteX4" fmla="*/ 1011382 w 1025237"/>
                  <a:gd name="connsiteY4" fmla="*/ 333207 h 348170"/>
                  <a:gd name="connsiteX5" fmla="*/ 1011382 w 1025237"/>
                  <a:gd name="connsiteY5" fmla="*/ 333207 h 348170"/>
                  <a:gd name="connsiteX6" fmla="*/ 1025237 w 1025237"/>
                  <a:gd name="connsiteY6" fmla="*/ 333207 h 348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5237" h="348170">
                    <a:moveTo>
                      <a:pt x="0" y="319353"/>
                    </a:moveTo>
                    <a:cubicBezTo>
                      <a:pt x="100445" y="304343"/>
                      <a:pt x="200891" y="289334"/>
                      <a:pt x="277091" y="236225"/>
                    </a:cubicBezTo>
                    <a:cubicBezTo>
                      <a:pt x="353291" y="183116"/>
                      <a:pt x="362527" y="-13157"/>
                      <a:pt x="457200" y="698"/>
                    </a:cubicBezTo>
                    <a:cubicBezTo>
                      <a:pt x="551873" y="14553"/>
                      <a:pt x="752763" y="263935"/>
                      <a:pt x="845127" y="319353"/>
                    </a:cubicBezTo>
                    <a:cubicBezTo>
                      <a:pt x="937491" y="374771"/>
                      <a:pt x="1011382" y="333207"/>
                      <a:pt x="1011382" y="333207"/>
                    </a:cubicBezTo>
                    <a:lnTo>
                      <a:pt x="1011382" y="333207"/>
                    </a:lnTo>
                    <a:lnTo>
                      <a:pt x="1025237" y="333207"/>
                    </a:ln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grpSp>
        <p:nvGrpSpPr>
          <p:cNvPr id="73" name="Group 72"/>
          <p:cNvGrpSpPr/>
          <p:nvPr/>
        </p:nvGrpSpPr>
        <p:grpSpPr>
          <a:xfrm>
            <a:off x="-5687" y="844508"/>
            <a:ext cx="3352800" cy="3876264"/>
            <a:chOff x="-2841953" y="3592665"/>
            <a:chExt cx="3352800" cy="3876264"/>
          </a:xfrm>
        </p:grpSpPr>
        <p:grpSp>
          <p:nvGrpSpPr>
            <p:cNvPr id="8" name="Group 7">
              <a:extLst>
                <a:ext uri="{FF2B5EF4-FFF2-40B4-BE49-F238E27FC236}">
                  <a16:creationId xmlns:a16="http://schemas.microsoft.com/office/drawing/2014/main" id="{50BEE5EB-6854-476C-8A97-740D7B9ADCE1}"/>
                </a:ext>
              </a:extLst>
            </p:cNvPr>
            <p:cNvGrpSpPr/>
            <p:nvPr/>
          </p:nvGrpSpPr>
          <p:grpSpPr>
            <a:xfrm>
              <a:off x="-2841953" y="3592665"/>
              <a:ext cx="3352800" cy="3876264"/>
              <a:chOff x="0" y="2060324"/>
              <a:chExt cx="3352800" cy="3195258"/>
            </a:xfrm>
            <a:solidFill>
              <a:schemeClr val="accent5">
                <a:lumMod val="40000"/>
                <a:lumOff val="60000"/>
              </a:schemeClr>
            </a:solidFill>
          </p:grpSpPr>
          <p:sp>
            <p:nvSpPr>
              <p:cNvPr id="11" name="Flowchart: Process 10">
                <a:extLst>
                  <a:ext uri="{FF2B5EF4-FFF2-40B4-BE49-F238E27FC236}">
                    <a16:creationId xmlns:a16="http://schemas.microsoft.com/office/drawing/2014/main" id="{60E94AAF-7696-46A7-9C8D-C9B9C1A93C93}"/>
                  </a:ext>
                </a:extLst>
              </p:cNvPr>
              <p:cNvSpPr/>
              <p:nvPr/>
            </p:nvSpPr>
            <p:spPr>
              <a:xfrm>
                <a:off x="0" y="2868500"/>
                <a:ext cx="3352800" cy="2387082"/>
              </a:xfrm>
              <a:prstGeom prst="flowChartProcess">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9" name="Group 8">
                <a:extLst>
                  <a:ext uri="{FF2B5EF4-FFF2-40B4-BE49-F238E27FC236}">
                    <a16:creationId xmlns:a16="http://schemas.microsoft.com/office/drawing/2014/main" id="{9AE133C1-D933-4D61-A43C-96231EBB6258}"/>
                  </a:ext>
                </a:extLst>
              </p:cNvPr>
              <p:cNvGrpSpPr/>
              <p:nvPr/>
            </p:nvGrpSpPr>
            <p:grpSpPr>
              <a:xfrm>
                <a:off x="121604" y="2060324"/>
                <a:ext cx="3078505" cy="3060177"/>
                <a:chOff x="196553" y="1219158"/>
                <a:chExt cx="3078505" cy="3060177"/>
              </a:xfrm>
              <a:grpFill/>
            </p:grpSpPr>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7E250154-08C8-462B-BD9E-C3C8775FC27D}"/>
                        </a:ext>
                      </a:extLst>
                    </p:cNvPr>
                    <p:cNvSpPr txBox="1"/>
                    <p:nvPr/>
                  </p:nvSpPr>
                  <p:spPr>
                    <a:xfrm>
                      <a:off x="371581" y="1219158"/>
                      <a:ext cx="1745370" cy="589458"/>
                    </a:xfrm>
                    <a:prstGeom prst="roundRect">
                      <a:avLst/>
                    </a:prstGeom>
                    <a:grpFill/>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IN" dirty="0"/>
                        <a:t>Free Energy</a:t>
                      </a:r>
                    </a:p>
                    <a:p>
                      <a14:m>
                        <m:oMath xmlns:m="http://schemas.openxmlformats.org/officeDocument/2006/math">
                          <m:r>
                            <a:rPr lang="en-IN" b="0" i="0" smtClean="0">
                              <a:latin typeface="Cambria Math"/>
                            </a:rPr>
                            <m:t>        </m:t>
                          </m:r>
                          <m:r>
                            <a:rPr lang="en-IN" b="0" i="0" smtClean="0">
                              <a:latin typeface="Cambria Math"/>
                            </a:rPr>
                            <m:t>𝛻</m:t>
                          </m:r>
                          <m:sSub>
                            <m:sSubPr>
                              <m:ctrlPr>
                                <a:rPr lang="en-IN" b="0" i="1" smtClean="0">
                                  <a:latin typeface="Cambria Math" panose="02040503050406030204" pitchFamily="18" charset="0"/>
                                </a:rPr>
                              </m:ctrlPr>
                            </m:sSubPr>
                            <m:e>
                              <m:r>
                                <a:rPr lang="en-IN" b="0" i="1" smtClean="0">
                                  <a:latin typeface="Cambria Math"/>
                                </a:rPr>
                                <m:t>𝑇</m:t>
                              </m:r>
                            </m:e>
                            <m:sub>
                              <m:r>
                                <a:rPr lang="en-IN" b="0" i="1" smtClean="0">
                                  <a:latin typeface="Cambria Math"/>
                                </a:rPr>
                                <m:t>𝑒</m:t>
                              </m:r>
                            </m:sub>
                          </m:sSub>
                        </m:oMath>
                      </a14:m>
                      <a:r>
                        <a:rPr lang="en-IN" dirty="0"/>
                        <a:t> </a:t>
                      </a:r>
                    </a:p>
                  </p:txBody>
                </p:sp>
              </mc:Choice>
              <mc:Fallback xmlns="">
                <p:sp>
                  <p:nvSpPr>
                    <p:cNvPr id="12" name="TextBox 11">
                      <a:extLst>
                        <a:ext uri="{FF2B5EF4-FFF2-40B4-BE49-F238E27FC236}">
                          <a16:creationId xmlns:a16="http://schemas.microsoft.com/office/drawing/2014/main" id="{7E250154-08C8-462B-BD9E-C3C8775FC27D}"/>
                        </a:ext>
                      </a:extLst>
                    </p:cNvPr>
                    <p:cNvSpPr txBox="1">
                      <a:spLocks noRot="1" noChangeAspect="1" noMove="1" noResize="1" noEditPoints="1" noAdjustHandles="1" noChangeArrowheads="1" noChangeShapeType="1" noTextEdit="1"/>
                    </p:cNvSpPr>
                    <p:nvPr/>
                  </p:nvSpPr>
                  <p:spPr>
                    <a:xfrm>
                      <a:off x="371581" y="1219158"/>
                      <a:ext cx="1745370" cy="589458"/>
                    </a:xfrm>
                    <a:prstGeom prst="roundRect">
                      <a:avLst/>
                    </a:prstGeom>
                    <a:blipFill>
                      <a:blip r:embed="rId9"/>
                      <a:stretch>
                        <a:fillRect l="-1045"/>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93F4B576-7EB2-4B7E-B3C2-246D5805CD22}"/>
                        </a:ext>
                      </a:extLst>
                    </p:cNvPr>
                    <p:cNvSpPr txBox="1"/>
                    <p:nvPr/>
                  </p:nvSpPr>
                  <p:spPr>
                    <a:xfrm>
                      <a:off x="210000" y="2340061"/>
                      <a:ext cx="1510553" cy="569437"/>
                    </a:xfrm>
                    <a:prstGeom prst="star32">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path path="circle">
                        <a:fillToRect l="50000" t="50000" r="50000" b="50000"/>
                      </a:path>
                      <a:tileRect/>
                    </a:gradFill>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IN" b="0" dirty="0">
                          <a:solidFill>
                            <a:schemeClr val="tx1"/>
                          </a:solidFill>
                        </a:rPr>
                        <a:t>   </a:t>
                      </a:r>
                      <a14:m>
                        <m:oMath xmlns:m="http://schemas.openxmlformats.org/officeDocument/2006/math">
                          <m:r>
                            <a:rPr lang="en-IN" b="0" i="0" smtClean="0">
                              <a:solidFill>
                                <a:schemeClr val="tx1"/>
                              </a:solidFill>
                              <a:latin typeface="Cambria Math"/>
                            </a:rPr>
                            <m:t>  </m:t>
                          </m:r>
                          <m:acc>
                            <m:accPr>
                              <m:chr m:val="̃"/>
                              <m:ctrlPr>
                                <a:rPr lang="en-IN" b="0" i="1" smtClean="0">
                                  <a:solidFill>
                                    <a:schemeClr val="tx1"/>
                                  </a:solidFill>
                                  <a:latin typeface="Cambria Math" panose="02040503050406030204" pitchFamily="18" charset="0"/>
                                </a:rPr>
                              </m:ctrlPr>
                            </m:accPr>
                            <m:e>
                              <m:r>
                                <a:rPr lang="en-IN" b="0" i="1" smtClean="0">
                                  <a:solidFill>
                                    <a:schemeClr val="tx1"/>
                                  </a:solidFill>
                                  <a:latin typeface="Cambria Math"/>
                                </a:rPr>
                                <m:t>𝑛</m:t>
                              </m:r>
                            </m:e>
                          </m:acc>
                        </m:oMath>
                      </a14:m>
                      <a:endParaRPr lang="en-IN" dirty="0">
                        <a:solidFill>
                          <a:schemeClr val="tx1"/>
                        </a:solidFill>
                      </a:endParaRPr>
                    </a:p>
                  </p:txBody>
                </p:sp>
              </mc:Choice>
              <mc:Fallback xmlns="">
                <p:sp>
                  <p:nvSpPr>
                    <p:cNvPr id="13" name="TextBox 12">
                      <a:extLst>
                        <a:ext uri="{FF2B5EF4-FFF2-40B4-BE49-F238E27FC236}">
                          <a16:creationId xmlns:a16="http://schemas.microsoft.com/office/drawing/2014/main" xmlns:a14="http://schemas.microsoft.com/office/drawing/2010/main" xmlns="" id="{93F4B576-7EB2-4B7E-B3C2-246D5805CD22}"/>
                        </a:ext>
                      </a:extLst>
                    </p:cNvPr>
                    <p:cNvSpPr txBox="1">
                      <a:spLocks noRot="1" noChangeAspect="1" noMove="1" noResize="1" noEditPoints="1" noAdjustHandles="1" noChangeArrowheads="1" noChangeShapeType="1" noTextEdit="1"/>
                    </p:cNvSpPr>
                    <p:nvPr/>
                  </p:nvSpPr>
                  <p:spPr>
                    <a:xfrm>
                      <a:off x="210000" y="2340061"/>
                      <a:ext cx="1510553" cy="569437"/>
                    </a:xfrm>
                    <a:prstGeom prst="star32">
                      <a:avLst/>
                    </a:prstGeom>
                    <a:blipFill rotWithShape="1">
                      <a:blip r:embed="rId18"/>
                      <a:stretch>
                        <a:fillRect/>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84B1CD0-9ACC-4251-81A4-DB96E94F061C}"/>
                        </a:ext>
                      </a:extLst>
                    </p:cNvPr>
                    <p:cNvSpPr txBox="1"/>
                    <p:nvPr/>
                  </p:nvSpPr>
                  <p:spPr>
                    <a:xfrm>
                      <a:off x="196553" y="3571504"/>
                      <a:ext cx="1524000" cy="707831"/>
                    </a:xfrm>
                    <a:prstGeom prst="star32">
                      <a:avLst/>
                    </a:prstGeom>
                    <a:solidFill>
                      <a:schemeClr val="accent2"/>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IN" b="0" dirty="0"/>
                        <a:t>    </a:t>
                      </a:r>
                      <a14:m>
                        <m:oMath xmlns:m="http://schemas.openxmlformats.org/officeDocument/2006/math">
                          <m:acc>
                            <m:accPr>
                              <m:chr m:val="̃"/>
                              <m:ctrlPr>
                                <a:rPr lang="en-IN" b="0" i="1" smtClean="0">
                                  <a:latin typeface="Cambria Math" panose="02040503050406030204" pitchFamily="18" charset="0"/>
                                </a:rPr>
                              </m:ctrlPr>
                            </m:accPr>
                            <m:e>
                              <m:r>
                                <a:rPr lang="en-IN" b="0" i="1" smtClean="0">
                                  <a:latin typeface="Cambria Math"/>
                                </a:rPr>
                                <m:t>𝜙</m:t>
                              </m:r>
                            </m:e>
                          </m:acc>
                        </m:oMath>
                      </a14:m>
                      <a:endParaRPr lang="en-IN" dirty="0"/>
                    </a:p>
                  </p:txBody>
                </p:sp>
              </mc:Choice>
              <mc:Fallback xmlns="">
                <p:sp>
                  <p:nvSpPr>
                    <p:cNvPr id="14" name="TextBox 13">
                      <a:extLst>
                        <a:ext uri="{FF2B5EF4-FFF2-40B4-BE49-F238E27FC236}">
                          <a16:creationId xmlns:a16="http://schemas.microsoft.com/office/drawing/2014/main" xmlns:a14="http://schemas.microsoft.com/office/drawing/2010/main" xmlns="" id="{584B1CD0-9ACC-4251-81A4-DB96E94F061C}"/>
                        </a:ext>
                      </a:extLst>
                    </p:cNvPr>
                    <p:cNvSpPr txBox="1">
                      <a:spLocks noRot="1" noChangeAspect="1" noMove="1" noResize="1" noEditPoints="1" noAdjustHandles="1" noChangeArrowheads="1" noChangeShapeType="1" noTextEdit="1"/>
                    </p:cNvSpPr>
                    <p:nvPr/>
                  </p:nvSpPr>
                  <p:spPr>
                    <a:xfrm>
                      <a:off x="196553" y="3571504"/>
                      <a:ext cx="1524000" cy="707831"/>
                    </a:xfrm>
                    <a:prstGeom prst="star32">
                      <a:avLst/>
                    </a:prstGeom>
                    <a:blipFill rotWithShape="1">
                      <a:blip r:embed="rId19"/>
                      <a:stretch>
                        <a:fillRect/>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138E9023-5031-41E1-9266-90D7C7B41B3C}"/>
                        </a:ext>
                      </a:extLst>
                    </p:cNvPr>
                    <p:cNvSpPr txBox="1"/>
                    <p:nvPr/>
                  </p:nvSpPr>
                  <p:spPr>
                    <a:xfrm>
                      <a:off x="2360949" y="2699742"/>
                      <a:ext cx="914109" cy="1221735"/>
                    </a:xfrm>
                    <a:prstGeom prst="star32">
                      <a:avLst/>
                    </a:prstGeom>
                    <a:solidFill>
                      <a:srgbClr val="C00000"/>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IN" b="0" dirty="0"/>
                        <a:t>      </a:t>
                      </a:r>
                      <a14:m>
                        <m:oMath xmlns:m="http://schemas.openxmlformats.org/officeDocument/2006/math">
                          <m:acc>
                            <m:accPr>
                              <m:chr m:val="̃"/>
                              <m:ctrlPr>
                                <a:rPr lang="en-IN" b="0" i="1" smtClean="0">
                                  <a:latin typeface="Cambria Math" panose="02040503050406030204" pitchFamily="18" charset="0"/>
                                </a:rPr>
                              </m:ctrlPr>
                            </m:accPr>
                            <m:e>
                              <m:sSub>
                                <m:sSubPr>
                                  <m:ctrlPr>
                                    <a:rPr lang="en-IN" b="0" i="1" smtClean="0">
                                      <a:latin typeface="Cambria Math" panose="02040503050406030204" pitchFamily="18" charset="0"/>
                                    </a:rPr>
                                  </m:ctrlPr>
                                </m:sSubPr>
                                <m:e>
                                  <m:r>
                                    <a:rPr lang="en-IN" b="0" i="1" smtClean="0">
                                      <a:latin typeface="Cambria Math"/>
                                    </a:rPr>
                                    <m:t>𝑇</m:t>
                                  </m:r>
                                </m:e>
                                <m:sub>
                                  <m:r>
                                    <a:rPr lang="en-IN" b="0" i="1" smtClean="0">
                                      <a:latin typeface="Cambria Math"/>
                                    </a:rPr>
                                    <m:t>𝑒</m:t>
                                  </m:r>
                                </m:sub>
                              </m:sSub>
                            </m:e>
                          </m:acc>
                        </m:oMath>
                      </a14:m>
                      <a:endParaRPr lang="en-IN" dirty="0"/>
                    </a:p>
                  </p:txBody>
                </p:sp>
              </mc:Choice>
              <mc:Fallback xmlns="">
                <p:sp>
                  <p:nvSpPr>
                    <p:cNvPr id="15" name="TextBox 14">
                      <a:extLst>
                        <a:ext uri="{FF2B5EF4-FFF2-40B4-BE49-F238E27FC236}">
                          <a16:creationId xmlns:a16="http://schemas.microsoft.com/office/drawing/2014/main" xmlns:a14="http://schemas.microsoft.com/office/drawing/2010/main" xmlns="" id="{138E9023-5031-41E1-9266-90D7C7B41B3C}"/>
                        </a:ext>
                      </a:extLst>
                    </p:cNvPr>
                    <p:cNvSpPr txBox="1">
                      <a:spLocks noRot="1" noChangeAspect="1" noMove="1" noResize="1" noEditPoints="1" noAdjustHandles="1" noChangeArrowheads="1" noChangeShapeType="1" noTextEdit="1"/>
                    </p:cNvSpPr>
                    <p:nvPr/>
                  </p:nvSpPr>
                  <p:spPr>
                    <a:xfrm>
                      <a:off x="2360949" y="2699742"/>
                      <a:ext cx="914109" cy="1221735"/>
                    </a:xfrm>
                    <a:prstGeom prst="star32">
                      <a:avLst/>
                    </a:prstGeom>
                    <a:blipFill rotWithShape="1">
                      <a:blip r:embed="rId20"/>
                      <a:stretch>
                        <a:fillRect/>
                      </a:stretch>
                    </a:blipFill>
                  </p:spPr>
                  <p:txBody>
                    <a:bodyPr/>
                    <a:lstStyle/>
                    <a:p>
                      <a:r>
                        <a:rPr lang="en-IN">
                          <a:noFill/>
                        </a:rPr>
                        <a:t> </a:t>
                      </a:r>
                    </a:p>
                  </p:txBody>
                </p:sp>
              </mc:Fallback>
            </mc:AlternateContent>
            <p:cxnSp>
              <p:nvCxnSpPr>
                <p:cNvPr id="16" name="Straight Connector 15">
                  <a:extLst>
                    <a:ext uri="{FF2B5EF4-FFF2-40B4-BE49-F238E27FC236}">
                      <a16:creationId xmlns:a16="http://schemas.microsoft.com/office/drawing/2014/main" id="{0CE346CD-4AAB-4B52-B9A2-BE08B5B6B023}"/>
                    </a:ext>
                  </a:extLst>
                </p:cNvPr>
                <p:cNvCxnSpPr>
                  <a:stCxn id="14" idx="3"/>
                </p:cNvCxnSpPr>
                <p:nvPr/>
              </p:nvCxnSpPr>
              <p:spPr>
                <a:xfrm flipV="1">
                  <a:off x="1720553" y="3667304"/>
                  <a:ext cx="792796" cy="258116"/>
                </a:xfrm>
                <a:prstGeom prst="line">
                  <a:avLst/>
                </a:prstGeom>
                <a:grpFill/>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5EBB0B2-AB4C-47D2-9EEA-AF1E069AD02A}"/>
                    </a:ext>
                  </a:extLst>
                </p:cNvPr>
                <p:cNvCxnSpPr>
                  <a:endCxn id="13" idx="0"/>
                </p:cNvCxnSpPr>
                <p:nvPr/>
              </p:nvCxnSpPr>
              <p:spPr>
                <a:xfrm flipH="1">
                  <a:off x="965277" y="1611984"/>
                  <a:ext cx="308991" cy="728077"/>
                </a:xfrm>
                <a:prstGeom prst="straightConnector1">
                  <a:avLst/>
                </a:prstGeom>
                <a:grpFill/>
                <a:ln w="38100">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FB676D8-8805-44D4-9E41-22DE98F858CA}"/>
                    </a:ext>
                  </a:extLst>
                </p:cNvPr>
                <p:cNvCxnSpPr>
                  <a:cxnSpLocks/>
                  <a:stCxn id="13" idx="2"/>
                </p:cNvCxnSpPr>
                <p:nvPr/>
              </p:nvCxnSpPr>
              <p:spPr>
                <a:xfrm flipH="1">
                  <a:off x="958553" y="2909498"/>
                  <a:ext cx="6724" cy="662006"/>
                </a:xfrm>
                <a:prstGeom prst="straightConnector1">
                  <a:avLst/>
                </a:prstGeom>
                <a:grpFill/>
                <a:ln w="38100">
                  <a:tailEnd type="arrow"/>
                </a:ln>
              </p:spPr>
              <p:style>
                <a:lnRef idx="1">
                  <a:schemeClr val="accent1"/>
                </a:lnRef>
                <a:fillRef idx="0">
                  <a:schemeClr val="accent1"/>
                </a:fillRef>
                <a:effectRef idx="0">
                  <a:schemeClr val="accent1"/>
                </a:effectRef>
                <a:fontRef idx="minor">
                  <a:schemeClr val="tx1"/>
                </a:fontRef>
              </p:style>
            </p:cxnSp>
          </p:grpSp>
          <p:cxnSp>
            <p:nvCxnSpPr>
              <p:cNvPr id="10" name="Straight Arrow Connector 9">
                <a:extLst>
                  <a:ext uri="{FF2B5EF4-FFF2-40B4-BE49-F238E27FC236}">
                    <a16:creationId xmlns:a16="http://schemas.microsoft.com/office/drawing/2014/main" id="{0C892499-CAF9-4E18-BE46-32579E13B78E}"/>
                  </a:ext>
                </a:extLst>
              </p:cNvPr>
              <p:cNvCxnSpPr>
                <a:endCxn id="13" idx="3"/>
              </p:cNvCxnSpPr>
              <p:nvPr/>
            </p:nvCxnSpPr>
            <p:spPr>
              <a:xfrm flipH="1" flipV="1">
                <a:off x="1645604" y="3465945"/>
                <a:ext cx="640396" cy="448945"/>
              </a:xfrm>
              <a:prstGeom prst="straightConnector1">
                <a:avLst/>
              </a:prstGeom>
              <a:grpFill/>
              <a:ln w="38100">
                <a:tailEnd type="arrow"/>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EA03350C-0E0F-4837-839A-BEFFBFDF6332}"/>
                    </a:ext>
                  </a:extLst>
                </p:cNvPr>
                <p:cNvSpPr txBox="1"/>
                <p:nvPr/>
              </p:nvSpPr>
              <p:spPr>
                <a:xfrm>
                  <a:off x="-2531466" y="5796157"/>
                  <a:ext cx="1300356" cy="65774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IN" b="0" i="1" smtClean="0">
                                <a:latin typeface="Cambria Math" panose="02040503050406030204" pitchFamily="18" charset="0"/>
                              </a:rPr>
                            </m:ctrlPr>
                          </m:accPr>
                          <m:e>
                            <m:r>
                              <a:rPr lang="en-IN" b="0" i="1" smtClean="0">
                                <a:latin typeface="Cambria Math" panose="02040503050406030204" pitchFamily="18" charset="0"/>
                              </a:rPr>
                              <m:t>𝑛</m:t>
                            </m:r>
                          </m:e>
                        </m:acc>
                        <m:r>
                          <a:rPr lang="en-IN" b="0" i="1" smtClean="0">
                            <a:latin typeface="Cambria Math" panose="02040503050406030204" pitchFamily="18" charset="0"/>
                          </a:rPr>
                          <m:t>=−</m:t>
                        </m:r>
                        <m:f>
                          <m:fPr>
                            <m:ctrlPr>
                              <a:rPr lang="en-IN" b="0" i="1" smtClean="0">
                                <a:latin typeface="Cambria Math" panose="02040503050406030204" pitchFamily="18" charset="0"/>
                              </a:rPr>
                            </m:ctrlPr>
                          </m:fPr>
                          <m:num>
                            <m:sSub>
                              <m:sSubPr>
                                <m:ctrlPr>
                                  <a:rPr lang="en-IN" b="0" i="1" smtClean="0">
                                    <a:latin typeface="Cambria Math" panose="02040503050406030204" pitchFamily="18" charset="0"/>
                                  </a:rPr>
                                </m:ctrlPr>
                              </m:sSubPr>
                              <m:e>
                                <m:r>
                                  <a:rPr lang="en-IN" b="0" i="1" smtClean="0">
                                    <a:latin typeface="Cambria Math"/>
                                  </a:rPr>
                                  <m:t>𝑇</m:t>
                                </m:r>
                              </m:e>
                              <m:sub>
                                <m:r>
                                  <a:rPr lang="en-IN" b="0" i="1" smtClean="0">
                                    <a:latin typeface="Cambria Math"/>
                                  </a:rPr>
                                  <m:t>𝑒</m:t>
                                </m:r>
                              </m:sub>
                            </m:sSub>
                          </m:num>
                          <m:den>
                            <m:sSub>
                              <m:sSubPr>
                                <m:ctrlPr>
                                  <a:rPr lang="en-IN" b="0" i="1" smtClean="0">
                                    <a:latin typeface="Cambria Math" panose="02040503050406030204" pitchFamily="18" charset="0"/>
                                  </a:rPr>
                                </m:ctrlPr>
                              </m:sSubPr>
                              <m:e>
                                <m:r>
                                  <a:rPr lang="en-IN" b="0" i="1" smtClean="0">
                                    <a:latin typeface="Cambria Math"/>
                                  </a:rPr>
                                  <m:t>𝑇</m:t>
                                </m:r>
                              </m:e>
                              <m:sub>
                                <m:r>
                                  <a:rPr lang="en-IN" b="0" i="1" smtClean="0">
                                    <a:latin typeface="Cambria Math"/>
                                  </a:rPr>
                                  <m:t>𝑖</m:t>
                                </m:r>
                              </m:sub>
                            </m:sSub>
                          </m:den>
                        </m:f>
                        <m:acc>
                          <m:accPr>
                            <m:chr m:val="̃"/>
                            <m:ctrlPr>
                              <a:rPr lang="en-IN" b="0" i="1" smtClean="0">
                                <a:latin typeface="Cambria Math" panose="02040503050406030204" pitchFamily="18" charset="0"/>
                              </a:rPr>
                            </m:ctrlPr>
                          </m:accPr>
                          <m:e>
                            <m:r>
                              <a:rPr lang="en-IN" b="0" i="1" smtClean="0">
                                <a:latin typeface="Cambria Math" panose="02040503050406030204" pitchFamily="18" charset="0"/>
                              </a:rPr>
                              <m:t>𝜙</m:t>
                            </m:r>
                          </m:e>
                        </m:acc>
                      </m:oMath>
                    </m:oMathPara>
                  </a14:m>
                  <a:endParaRPr lang="en-IN" dirty="0"/>
                </a:p>
              </p:txBody>
            </p:sp>
          </mc:Choice>
          <mc:Fallback xmlns="">
            <p:sp>
              <p:nvSpPr>
                <p:cNvPr id="37" name="TextBox 36">
                  <a:extLst>
                    <a:ext uri="{FF2B5EF4-FFF2-40B4-BE49-F238E27FC236}">
                      <a16:creationId xmlns:a16="http://schemas.microsoft.com/office/drawing/2014/main" id="{EA03350C-0E0F-4837-839A-BEFFBFDF6332}"/>
                    </a:ext>
                  </a:extLst>
                </p:cNvPr>
                <p:cNvSpPr txBox="1">
                  <a:spLocks noRot="1" noChangeAspect="1" noMove="1" noResize="1" noEditPoints="1" noAdjustHandles="1" noChangeArrowheads="1" noChangeShapeType="1" noTextEdit="1"/>
                </p:cNvSpPr>
                <p:nvPr/>
              </p:nvSpPr>
              <p:spPr>
                <a:xfrm>
                  <a:off x="-2531466" y="5796157"/>
                  <a:ext cx="1300356" cy="657744"/>
                </a:xfrm>
                <a:prstGeom prst="rect">
                  <a:avLst/>
                </a:prstGeom>
                <a:blipFill>
                  <a:blip r:embed="rId21"/>
                  <a:stretch>
                    <a:fillRect/>
                  </a:stretch>
                </a:blipFill>
              </p:spPr>
              <p:txBody>
                <a:bodyPr/>
                <a:lstStyle/>
                <a:p>
                  <a:r>
                    <a:rPr lang="en-IN">
                      <a:noFill/>
                    </a:rPr>
                    <a:t> </a:t>
                  </a:r>
                </a:p>
              </p:txBody>
            </p:sp>
          </mc:Fallback>
        </mc:AlternateContent>
      </p:grpSp>
      <p:sp>
        <p:nvSpPr>
          <p:cNvPr id="38" name="TextBox 37"/>
          <p:cNvSpPr txBox="1"/>
          <p:nvPr/>
        </p:nvSpPr>
        <p:spPr>
          <a:xfrm>
            <a:off x="6652194" y="1676400"/>
            <a:ext cx="2491806" cy="523220"/>
          </a:xfrm>
          <a:prstGeom prst="rect">
            <a:avLst/>
          </a:prstGeom>
          <a:solidFill>
            <a:srgbClr val="92D050"/>
          </a:solidFill>
        </p:spPr>
        <p:txBody>
          <a:bodyPr wrap="square" rtlCol="0">
            <a:spAutoFit/>
          </a:bodyPr>
          <a:lstStyle/>
          <a:p>
            <a:r>
              <a:rPr lang="en-IN" sz="2800" dirty="0"/>
              <a:t>1. Particle Flux, </a:t>
            </a:r>
          </a:p>
        </p:txBody>
      </p:sp>
      <p:sp>
        <p:nvSpPr>
          <p:cNvPr id="39" name="TextBox 38"/>
          <p:cNvSpPr txBox="1"/>
          <p:nvPr/>
        </p:nvSpPr>
        <p:spPr>
          <a:xfrm>
            <a:off x="6796802" y="5046963"/>
            <a:ext cx="2317381" cy="523220"/>
          </a:xfrm>
          <a:prstGeom prst="rect">
            <a:avLst/>
          </a:prstGeom>
          <a:solidFill>
            <a:srgbClr val="92D050"/>
          </a:solidFill>
        </p:spPr>
        <p:txBody>
          <a:bodyPr wrap="square" rtlCol="0">
            <a:spAutoFit/>
          </a:bodyPr>
          <a:lstStyle/>
          <a:p>
            <a:r>
              <a:rPr lang="en-IN" sz="2800" dirty="0"/>
              <a:t>2. Heat Flux </a:t>
            </a:r>
          </a:p>
        </p:txBody>
      </p:sp>
      <p:sp>
        <p:nvSpPr>
          <p:cNvPr id="74" name="Freeform 98">
            <a:extLst>
              <a:ext uri="{FF2B5EF4-FFF2-40B4-BE49-F238E27FC236}">
                <a16:creationId xmlns:a16="http://schemas.microsoft.com/office/drawing/2014/main" id="{3D076B24-0E60-4D15-B1A3-0DC351D1F5EB}"/>
              </a:ext>
            </a:extLst>
          </p:cNvPr>
          <p:cNvSpPr/>
          <p:nvPr/>
        </p:nvSpPr>
        <p:spPr>
          <a:xfrm rot="429798">
            <a:off x="1251208" y="2345412"/>
            <a:ext cx="456627" cy="221570"/>
          </a:xfrm>
          <a:custGeom>
            <a:avLst/>
            <a:gdLst>
              <a:gd name="connsiteX0" fmla="*/ 0 w 1025237"/>
              <a:gd name="connsiteY0" fmla="*/ 319353 h 348170"/>
              <a:gd name="connsiteX1" fmla="*/ 277091 w 1025237"/>
              <a:gd name="connsiteY1" fmla="*/ 236225 h 348170"/>
              <a:gd name="connsiteX2" fmla="*/ 457200 w 1025237"/>
              <a:gd name="connsiteY2" fmla="*/ 698 h 348170"/>
              <a:gd name="connsiteX3" fmla="*/ 845127 w 1025237"/>
              <a:gd name="connsiteY3" fmla="*/ 319353 h 348170"/>
              <a:gd name="connsiteX4" fmla="*/ 1011382 w 1025237"/>
              <a:gd name="connsiteY4" fmla="*/ 333207 h 348170"/>
              <a:gd name="connsiteX5" fmla="*/ 1011382 w 1025237"/>
              <a:gd name="connsiteY5" fmla="*/ 333207 h 348170"/>
              <a:gd name="connsiteX6" fmla="*/ 1025237 w 1025237"/>
              <a:gd name="connsiteY6" fmla="*/ 333207 h 348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5237" h="348170">
                <a:moveTo>
                  <a:pt x="0" y="319353"/>
                </a:moveTo>
                <a:cubicBezTo>
                  <a:pt x="100445" y="304343"/>
                  <a:pt x="200891" y="289334"/>
                  <a:pt x="277091" y="236225"/>
                </a:cubicBezTo>
                <a:cubicBezTo>
                  <a:pt x="353291" y="183116"/>
                  <a:pt x="362527" y="-13157"/>
                  <a:pt x="457200" y="698"/>
                </a:cubicBezTo>
                <a:cubicBezTo>
                  <a:pt x="551873" y="14553"/>
                  <a:pt x="752763" y="263935"/>
                  <a:pt x="845127" y="319353"/>
                </a:cubicBezTo>
                <a:cubicBezTo>
                  <a:pt x="937491" y="374771"/>
                  <a:pt x="1011382" y="333207"/>
                  <a:pt x="1011382" y="333207"/>
                </a:cubicBezTo>
                <a:lnTo>
                  <a:pt x="1011382" y="333207"/>
                </a:lnTo>
                <a:lnTo>
                  <a:pt x="1025237" y="333207"/>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75" name="Picture 74"/>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rot="19814153">
            <a:off x="1725660" y="1708678"/>
            <a:ext cx="1468445" cy="415590"/>
          </a:xfrm>
          <a:prstGeom prst="rect">
            <a:avLst/>
          </a:prstGeom>
        </p:spPr>
      </p:pic>
      <p:cxnSp>
        <p:nvCxnSpPr>
          <p:cNvPr id="80" name="Straight Arrow Connector 79"/>
          <p:cNvCxnSpPr/>
          <p:nvPr/>
        </p:nvCxnSpPr>
        <p:spPr>
          <a:xfrm flipH="1">
            <a:off x="1960115" y="1529201"/>
            <a:ext cx="777252" cy="45708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1" name="TextBox 80"/>
              <p:cNvSpPr txBox="1"/>
              <p:nvPr/>
            </p:nvSpPr>
            <p:spPr>
              <a:xfrm>
                <a:off x="2169679" y="1344535"/>
                <a:ext cx="47262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IN" b="0" i="1" smtClean="0">
                              <a:solidFill>
                                <a:srgbClr val="0000FF"/>
                              </a:solidFill>
                              <a:latin typeface="Cambria Math" panose="02040503050406030204" pitchFamily="18" charset="0"/>
                            </a:rPr>
                          </m:ctrlPr>
                        </m:sSubPr>
                        <m:e>
                          <m:r>
                            <a:rPr lang="en-IN" b="0" i="1" smtClean="0">
                              <a:solidFill>
                                <a:srgbClr val="0000FF"/>
                              </a:solidFill>
                              <a:latin typeface="Cambria Math"/>
                            </a:rPr>
                            <m:t>𝐵</m:t>
                          </m:r>
                        </m:e>
                        <m:sub>
                          <m:r>
                            <a:rPr lang="en-IN" b="0" i="1" smtClean="0">
                              <a:solidFill>
                                <a:srgbClr val="0000FF"/>
                              </a:solidFill>
                              <a:latin typeface="Cambria Math"/>
                            </a:rPr>
                            <m:t>𝑧</m:t>
                          </m:r>
                        </m:sub>
                      </m:sSub>
                    </m:oMath>
                  </m:oMathPara>
                </a14:m>
                <a:endParaRPr lang="en-IN" dirty="0">
                  <a:solidFill>
                    <a:srgbClr val="0000FF"/>
                  </a:solidFill>
                </a:endParaRPr>
              </a:p>
            </p:txBody>
          </p:sp>
        </mc:Choice>
        <mc:Fallback xmlns="">
          <p:sp>
            <p:nvSpPr>
              <p:cNvPr id="81" name="TextBox 80"/>
              <p:cNvSpPr txBox="1">
                <a:spLocks noRot="1" noChangeAspect="1" noMove="1" noResize="1" noEditPoints="1" noAdjustHandles="1" noChangeArrowheads="1" noChangeShapeType="1" noTextEdit="1"/>
              </p:cNvSpPr>
              <p:nvPr/>
            </p:nvSpPr>
            <p:spPr>
              <a:xfrm>
                <a:off x="2169679" y="1344535"/>
                <a:ext cx="472629" cy="369332"/>
              </a:xfrm>
              <a:prstGeom prst="rect">
                <a:avLst/>
              </a:prstGeom>
              <a:blipFill rotWithShape="1">
                <a:blip r:embed="rId23"/>
                <a:stretch>
                  <a:fillRect/>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82" name="Rectangle 81"/>
              <p:cNvSpPr/>
              <p:nvPr/>
            </p:nvSpPr>
            <p:spPr>
              <a:xfrm>
                <a:off x="3802157" y="4537503"/>
                <a:ext cx="1599619" cy="369332"/>
              </a:xfrm>
              <a:prstGeom prst="rect">
                <a:avLst/>
              </a:prstGeom>
              <a:solidFill>
                <a:srgbClr val="FFC000"/>
              </a:solidFill>
            </p:spPr>
            <p:txBody>
              <a:bodyPr wrap="square">
                <a:spAutoFit/>
              </a:bodyPr>
              <a:lstStyle/>
              <a:p>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𝐽</m:t>
                        </m:r>
                      </m:e>
                      <m:sub>
                        <m:r>
                          <a:rPr lang="en-US" i="1">
                            <a:latin typeface="Cambria Math" panose="02040503050406030204" pitchFamily="18" charset="0"/>
                          </a:rPr>
                          <m:t>𝜃</m:t>
                        </m:r>
                      </m:sub>
                    </m:sSub>
                    <m:r>
                      <a:rPr lang="en-US" i="1">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𝐵</m:t>
                        </m:r>
                      </m:e>
                      <m:sub>
                        <m:r>
                          <a:rPr lang="en-US" i="1">
                            <a:solidFill>
                              <a:srgbClr val="FF0000"/>
                            </a:solidFill>
                            <a:latin typeface="Cambria Math" panose="02040503050406030204" pitchFamily="18" charset="0"/>
                          </a:rPr>
                          <m:t>𝑧</m:t>
                        </m:r>
                      </m:sub>
                    </m:sSub>
                    <m:r>
                      <a:rPr lang="en-US" i="1">
                        <a:latin typeface="Cambria Math" panose="02040503050406030204" pitchFamily="18" charset="0"/>
                      </a:rPr>
                      <m:t>=</m:t>
                    </m:r>
                    <m:r>
                      <a:rPr lang="en-US">
                        <a:solidFill>
                          <a:srgbClr val="00B050"/>
                        </a:solidFill>
                        <a:latin typeface="Cambria Math" panose="02040503050406030204" pitchFamily="18" charset="0"/>
                      </a:rPr>
                      <m:t>𝛻</m:t>
                    </m:r>
                    <m:r>
                      <a:rPr lang="en-US" i="1">
                        <a:solidFill>
                          <a:srgbClr val="00B050"/>
                        </a:solidFill>
                        <a:latin typeface="Cambria Math" panose="02040503050406030204" pitchFamily="18" charset="0"/>
                      </a:rPr>
                      <m:t>𝑝</m:t>
                    </m:r>
                  </m:oMath>
                </a14:m>
                <a:r>
                  <a:rPr lang="en-IN" dirty="0"/>
                  <a:t> </a:t>
                </a:r>
              </a:p>
            </p:txBody>
          </p:sp>
        </mc:Choice>
        <mc:Fallback xmlns="">
          <p:sp>
            <p:nvSpPr>
              <p:cNvPr id="82" name="Rectangle 81"/>
              <p:cNvSpPr>
                <a:spLocks noRot="1" noChangeAspect="1" noMove="1" noResize="1" noEditPoints="1" noAdjustHandles="1" noChangeArrowheads="1" noChangeShapeType="1" noTextEdit="1"/>
              </p:cNvSpPr>
              <p:nvPr/>
            </p:nvSpPr>
            <p:spPr>
              <a:xfrm>
                <a:off x="3802157" y="4537503"/>
                <a:ext cx="1599619" cy="369332"/>
              </a:xfrm>
              <a:prstGeom prst="rect">
                <a:avLst/>
              </a:prstGeom>
              <a:blipFill>
                <a:blip r:embed="rId24"/>
                <a:stretch>
                  <a:fillRect l="-763" b="-9836"/>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83" name="Rectangle 82"/>
              <p:cNvSpPr/>
              <p:nvPr/>
            </p:nvSpPr>
            <p:spPr>
              <a:xfrm>
                <a:off x="3704688" y="1680116"/>
                <a:ext cx="1914242" cy="659283"/>
              </a:xfrm>
              <a:prstGeom prst="rect">
                <a:avLst/>
              </a:prstGeom>
              <a:solidFill>
                <a:srgbClr val="FFC000"/>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IN" i="1">
                              <a:latin typeface="Cambria Math" panose="02040503050406030204" pitchFamily="18" charset="0"/>
                            </a:rPr>
                          </m:ctrlPr>
                        </m:sSubPr>
                        <m:e>
                          <m:r>
                            <a:rPr lang="en-IN" i="1">
                              <a:latin typeface="Cambria Math"/>
                            </a:rPr>
                            <m:t>𝑉</m:t>
                          </m:r>
                        </m:e>
                        <m:sub>
                          <m:r>
                            <a:rPr lang="en-IN" i="1">
                              <a:latin typeface="Cambria Math"/>
                            </a:rPr>
                            <m:t>𝐷</m:t>
                          </m:r>
                          <m:r>
                            <a:rPr lang="en-IN" i="1">
                              <a:latin typeface="Cambria Math"/>
                            </a:rPr>
                            <m:t>,</m:t>
                          </m:r>
                          <m:r>
                            <a:rPr lang="en-IN" i="1">
                              <a:latin typeface="Cambria Math"/>
                            </a:rPr>
                            <m:t>𝑞</m:t>
                          </m:r>
                        </m:sub>
                      </m:sSub>
                      <m:r>
                        <a:rPr lang="en-IN" i="1">
                          <a:latin typeface="Cambria Math"/>
                        </a:rPr>
                        <m:t>=−</m:t>
                      </m:r>
                      <m:f>
                        <m:fPr>
                          <m:ctrlPr>
                            <a:rPr lang="en-IN" i="1">
                              <a:latin typeface="Cambria Math" panose="02040503050406030204" pitchFamily="18" charset="0"/>
                            </a:rPr>
                          </m:ctrlPr>
                        </m:fPr>
                        <m:num>
                          <m:r>
                            <a:rPr lang="en-IN">
                              <a:solidFill>
                                <a:srgbClr val="00B050"/>
                              </a:solidFill>
                              <a:latin typeface="Cambria Math"/>
                            </a:rPr>
                            <m:t>𝛻</m:t>
                          </m:r>
                          <m:r>
                            <a:rPr lang="en-IN" i="1">
                              <a:solidFill>
                                <a:srgbClr val="00B050"/>
                              </a:solidFill>
                              <a:latin typeface="Cambria Math"/>
                            </a:rPr>
                            <m:t>𝑝</m:t>
                          </m:r>
                          <m:r>
                            <a:rPr lang="en-IN" i="1">
                              <a:latin typeface="Cambria Math"/>
                            </a:rPr>
                            <m:t>×</m:t>
                          </m:r>
                          <m:sSub>
                            <m:sSubPr>
                              <m:ctrlPr>
                                <a:rPr lang="en-US" i="1">
                                  <a:solidFill>
                                    <a:srgbClr val="FF0000"/>
                                  </a:solidFill>
                                  <a:latin typeface="Cambria Math" panose="02040503050406030204" pitchFamily="18" charset="0"/>
                                </a:rPr>
                              </m:ctrlPr>
                            </m:sSubPr>
                            <m:e>
                              <m:r>
                                <a:rPr lang="en-IN" i="1">
                                  <a:solidFill>
                                    <a:srgbClr val="FF0000"/>
                                  </a:solidFill>
                                  <a:latin typeface="Cambria Math"/>
                                </a:rPr>
                                <m:t>𝐵</m:t>
                              </m:r>
                            </m:e>
                            <m:sub>
                              <m:r>
                                <a:rPr lang="en-US" i="1">
                                  <a:solidFill>
                                    <a:srgbClr val="FF0000"/>
                                  </a:solidFill>
                                  <a:latin typeface="Cambria Math" panose="02040503050406030204" pitchFamily="18" charset="0"/>
                                </a:rPr>
                                <m:t>𝑧</m:t>
                              </m:r>
                            </m:sub>
                          </m:sSub>
                        </m:num>
                        <m:den>
                          <m:r>
                            <a:rPr lang="en-IN" i="1">
                              <a:solidFill>
                                <a:srgbClr val="00B0F0"/>
                              </a:solidFill>
                              <a:latin typeface="Cambria Math"/>
                            </a:rPr>
                            <m:t>𝑞𝑛</m:t>
                          </m:r>
                          <m:sSubSup>
                            <m:sSubSupPr>
                              <m:ctrlPr>
                                <a:rPr lang="en-US" i="1">
                                  <a:solidFill>
                                    <a:srgbClr val="00B0F0"/>
                                  </a:solidFill>
                                  <a:latin typeface="Cambria Math" panose="02040503050406030204" pitchFamily="18" charset="0"/>
                                </a:rPr>
                              </m:ctrlPr>
                            </m:sSubSupPr>
                            <m:e>
                              <m:r>
                                <a:rPr lang="en-IN" i="1">
                                  <a:solidFill>
                                    <a:srgbClr val="00B0F0"/>
                                  </a:solidFill>
                                  <a:latin typeface="Cambria Math"/>
                                </a:rPr>
                                <m:t>𝐵</m:t>
                              </m:r>
                            </m:e>
                            <m:sub>
                              <m:r>
                                <a:rPr lang="en-US" i="1">
                                  <a:solidFill>
                                    <a:srgbClr val="00B0F0"/>
                                  </a:solidFill>
                                  <a:latin typeface="Cambria Math" panose="02040503050406030204" pitchFamily="18" charset="0"/>
                                </a:rPr>
                                <m:t>𝑧</m:t>
                              </m:r>
                            </m:sub>
                            <m:sup>
                              <m:r>
                                <a:rPr lang="en-IN" i="1">
                                  <a:solidFill>
                                    <a:srgbClr val="00B0F0"/>
                                  </a:solidFill>
                                  <a:latin typeface="Cambria Math"/>
                                </a:rPr>
                                <m:t>2</m:t>
                              </m:r>
                            </m:sup>
                          </m:sSubSup>
                        </m:den>
                      </m:f>
                    </m:oMath>
                  </m:oMathPara>
                </a14:m>
                <a:endParaRPr lang="en-IN" dirty="0"/>
              </a:p>
            </p:txBody>
          </p:sp>
        </mc:Choice>
        <mc:Fallback xmlns="">
          <p:sp>
            <p:nvSpPr>
              <p:cNvPr id="83" name="Rectangle 82"/>
              <p:cNvSpPr>
                <a:spLocks noRot="1" noChangeAspect="1" noMove="1" noResize="1" noEditPoints="1" noAdjustHandles="1" noChangeArrowheads="1" noChangeShapeType="1" noTextEdit="1"/>
              </p:cNvSpPr>
              <p:nvPr/>
            </p:nvSpPr>
            <p:spPr>
              <a:xfrm>
                <a:off x="3704688" y="1680116"/>
                <a:ext cx="1914242" cy="659283"/>
              </a:xfrm>
              <a:prstGeom prst="rect">
                <a:avLst/>
              </a:prstGeom>
              <a:blipFill>
                <a:blip r:embed="rId25"/>
                <a:stretch>
                  <a:fillRect/>
                </a:stretch>
              </a:blipFill>
            </p:spPr>
            <p:txBody>
              <a:bodyPr/>
              <a:lstStyle/>
              <a:p>
                <a:r>
                  <a:rPr lang="en-IN">
                    <a:noFill/>
                  </a:rPr>
                  <a:t> </a:t>
                </a:r>
              </a:p>
            </p:txBody>
          </p:sp>
        </mc:Fallback>
      </mc:AlternateContent>
      <p:sp>
        <p:nvSpPr>
          <p:cNvPr id="47" name="Rectangle 2"/>
          <p:cNvSpPr>
            <a:spLocks noChangeArrowheads="1"/>
          </p:cNvSpPr>
          <p:nvPr/>
        </p:nvSpPr>
        <p:spPr bwMode="auto">
          <a:xfrm>
            <a:off x="0" y="0"/>
            <a:ext cx="9144000" cy="733425"/>
          </a:xfrm>
          <a:prstGeom prst="rect">
            <a:avLst/>
          </a:prstGeom>
          <a:gradFill rotWithShape="1">
            <a:gsLst>
              <a:gs pos="0">
                <a:srgbClr val="99CCFF"/>
              </a:gs>
              <a:gs pos="50000">
                <a:schemeClr val="bg1"/>
              </a:gs>
              <a:gs pos="100000">
                <a:srgbClr val="99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200" b="1" dirty="0">
                <a:latin typeface="Times New Roman" panose="02020603050405020304" pitchFamily="18" charset="0"/>
                <a:cs typeface="Times New Roman" panose="02020603050405020304" pitchFamily="18" charset="0"/>
              </a:rPr>
              <a:t>Turbulent Transport Mechanism</a:t>
            </a:r>
            <a:endParaRPr lang="en-IN" sz="3200" b="1" dirty="0">
              <a:latin typeface="Times New Roman" panose="02020603050405020304" pitchFamily="18" charset="0"/>
              <a:cs typeface="Times New Roman" panose="02020603050405020304" pitchFamily="18" charset="0"/>
            </a:endParaRPr>
          </a:p>
        </p:txBody>
      </p:sp>
      <p:pic>
        <p:nvPicPr>
          <p:cNvPr id="48" name="Picture 47">
            <a:extLst>
              <a:ext uri="{FF2B5EF4-FFF2-40B4-BE49-F238E27FC236}">
                <a16:creationId xmlns:a16="http://schemas.microsoft.com/office/drawing/2014/main" id="{8A640C9A-96ED-417A-9EC3-FE20F4C8D272}"/>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0" y="0"/>
            <a:ext cx="838200" cy="752285"/>
          </a:xfrm>
          <a:prstGeom prst="rect">
            <a:avLst/>
          </a:prstGeom>
        </p:spPr>
      </p:pic>
      <p:sp>
        <p:nvSpPr>
          <p:cNvPr id="42" name="Slide Number Placeholder 41">
            <a:extLst>
              <a:ext uri="{FF2B5EF4-FFF2-40B4-BE49-F238E27FC236}">
                <a16:creationId xmlns:a16="http://schemas.microsoft.com/office/drawing/2014/main" id="{8A13AF9E-BC04-40EE-A42A-0829B37DA661}"/>
              </a:ext>
            </a:extLst>
          </p:cNvPr>
          <p:cNvSpPr>
            <a:spLocks noGrp="1"/>
          </p:cNvSpPr>
          <p:nvPr>
            <p:ph type="sldNum" sz="quarter" idx="12"/>
          </p:nvPr>
        </p:nvSpPr>
        <p:spPr/>
        <p:txBody>
          <a:bodyPr/>
          <a:lstStyle/>
          <a:p>
            <a:fld id="{B6F15528-21DE-4FAA-801E-634DDDAF4B2B}" type="slidenum">
              <a:rPr lang="en-US" smtClean="0"/>
              <a:pPr/>
              <a:t>8</a:t>
            </a:fld>
            <a:endParaRPr lang="en-US"/>
          </a:p>
        </p:txBody>
      </p:sp>
    </p:spTree>
    <p:extLst>
      <p:ext uri="{BB962C8B-B14F-4D97-AF65-F5344CB8AC3E}">
        <p14:creationId xmlns:p14="http://schemas.microsoft.com/office/powerpoint/2010/main" val="595103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repeatCount="indefinite" fill="hold" nodeType="clickEffect">
                                  <p:stCondLst>
                                    <p:cond delay="0"/>
                                  </p:stCondLst>
                                  <p:childTnLst>
                                    <p:animRot by="-21600000">
                                      <p:cBhvr>
                                        <p:cTn id="6" dur="2000" fill="hold"/>
                                        <p:tgtEl>
                                          <p:spTgt spid="24"/>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repeatCount="indefinite" fill="hold" nodeType="clickEffect">
                                  <p:stCondLst>
                                    <p:cond delay="0"/>
                                  </p:stCondLst>
                                  <p:childTnLst>
                                    <p:animRot by="-21600000">
                                      <p:cBhvr>
                                        <p:cTn id="10" dur="3000" fill="hold"/>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835925" y="76200"/>
            <a:ext cx="7200000" cy="576000"/>
          </a:xfrm>
          <a:prstGeom prst="rect">
            <a:avLst/>
          </a:prstGeom>
        </p:spPr>
        <p:txBody>
          <a:bodyPr>
            <a:normAutofit fontScale="8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742950" indent="-742950">
              <a:buFont typeface="+mj-lt"/>
              <a:buAutoNum type="arabicPeriod" startAt="2"/>
            </a:pPr>
            <a:r>
              <a:rPr lang="en-IN" dirty="0">
                <a:solidFill>
                  <a:schemeClr val="accent2"/>
                </a:solidFill>
              </a:rPr>
              <a:t>Experimental Setup</a:t>
            </a:r>
          </a:p>
        </p:txBody>
      </p:sp>
      <p:sp>
        <p:nvSpPr>
          <p:cNvPr id="11" name="Rectangle 2"/>
          <p:cNvSpPr>
            <a:spLocks noChangeArrowheads="1"/>
          </p:cNvSpPr>
          <p:nvPr/>
        </p:nvSpPr>
        <p:spPr bwMode="auto">
          <a:xfrm>
            <a:off x="0" y="0"/>
            <a:ext cx="9144000" cy="733425"/>
          </a:xfrm>
          <a:prstGeom prst="rect">
            <a:avLst/>
          </a:prstGeom>
          <a:gradFill rotWithShape="1">
            <a:gsLst>
              <a:gs pos="0">
                <a:srgbClr val="99CCFF"/>
              </a:gs>
              <a:gs pos="50000">
                <a:schemeClr val="bg1"/>
              </a:gs>
              <a:gs pos="100000">
                <a:srgbClr val="99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200" b="1" dirty="0">
                <a:latin typeface="Times New Roman" panose="02020603050405020304" pitchFamily="18" charset="0"/>
                <a:cs typeface="Times New Roman" panose="02020603050405020304" pitchFamily="18" charset="0"/>
              </a:rPr>
              <a:t>Experimental setup</a:t>
            </a:r>
            <a:endParaRPr lang="en-IN" sz="3200"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287" y="1066800"/>
            <a:ext cx="6693713" cy="4261862"/>
          </a:xfrm>
          <a:prstGeom prst="rect">
            <a:avLst/>
          </a:prstGeom>
        </p:spPr>
      </p:pic>
      <p:cxnSp>
        <p:nvCxnSpPr>
          <p:cNvPr id="12" name="Straight Arrow Connector 11"/>
          <p:cNvCxnSpPr/>
          <p:nvPr/>
        </p:nvCxnSpPr>
        <p:spPr>
          <a:xfrm>
            <a:off x="1066800" y="1028700"/>
            <a:ext cx="4953000" cy="0"/>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124200" y="733425"/>
            <a:ext cx="990600" cy="369332"/>
          </a:xfrm>
          <a:prstGeom prst="rect">
            <a:avLst/>
          </a:prstGeom>
          <a:noFill/>
        </p:spPr>
        <p:txBody>
          <a:bodyPr wrap="square" rtlCol="0">
            <a:spAutoFit/>
          </a:bodyPr>
          <a:lstStyle/>
          <a:p>
            <a:r>
              <a:rPr lang="en-IN" dirty="0">
                <a:solidFill>
                  <a:srgbClr val="FF0000"/>
                </a:solidFill>
                <a:latin typeface="Times New Roman" panose="02020603050405020304" pitchFamily="18" charset="0"/>
                <a:cs typeface="Times New Roman" panose="02020603050405020304" pitchFamily="18" charset="0"/>
              </a:rPr>
              <a:t>300 cm</a:t>
            </a:r>
          </a:p>
        </p:txBody>
      </p:sp>
      <p:cxnSp>
        <p:nvCxnSpPr>
          <p:cNvPr id="18" name="Straight Arrow Connector 17"/>
          <p:cNvCxnSpPr/>
          <p:nvPr/>
        </p:nvCxnSpPr>
        <p:spPr>
          <a:xfrm>
            <a:off x="609600" y="1600200"/>
            <a:ext cx="0" cy="2209800"/>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rot="16200000">
            <a:off x="-32666" y="2520434"/>
            <a:ext cx="891866" cy="369332"/>
          </a:xfrm>
          <a:prstGeom prst="rect">
            <a:avLst/>
          </a:prstGeom>
          <a:noFill/>
        </p:spPr>
        <p:txBody>
          <a:bodyPr wrap="square" rtlCol="0">
            <a:spAutoFit/>
          </a:bodyPr>
          <a:lstStyle/>
          <a:p>
            <a:r>
              <a:rPr lang="en-IN" dirty="0">
                <a:solidFill>
                  <a:srgbClr val="FF0000"/>
                </a:solidFill>
                <a:latin typeface="Times New Roman" panose="02020603050405020304" pitchFamily="18" charset="0"/>
                <a:cs typeface="Times New Roman" panose="02020603050405020304" pitchFamily="18" charset="0"/>
              </a:rPr>
              <a:t>200 cm</a:t>
            </a:r>
          </a:p>
        </p:txBody>
      </p:sp>
      <p:cxnSp>
        <p:nvCxnSpPr>
          <p:cNvPr id="5" name="Straight Connector 4"/>
          <p:cNvCxnSpPr/>
          <p:nvPr/>
        </p:nvCxnSpPr>
        <p:spPr>
          <a:xfrm flipH="1">
            <a:off x="174934" y="1600200"/>
            <a:ext cx="2720666"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327334" y="3810000"/>
            <a:ext cx="2720666"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1066800" y="918092"/>
            <a:ext cx="0" cy="178700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6019800" y="1032392"/>
            <a:ext cx="0" cy="1710808"/>
          </a:xfrm>
          <a:prstGeom prst="line">
            <a:avLst/>
          </a:prstGeom>
          <a:ln>
            <a:prstDash val="dash"/>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8A640C9A-96ED-417A-9EC3-FE20F4C8D2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838200" cy="752285"/>
          </a:xfrm>
          <a:prstGeom prst="rect">
            <a:avLst/>
          </a:prstGeom>
        </p:spPr>
      </p:pic>
      <p:sp>
        <p:nvSpPr>
          <p:cNvPr id="10" name="Slide Number Placeholder 9">
            <a:extLst>
              <a:ext uri="{FF2B5EF4-FFF2-40B4-BE49-F238E27FC236}">
                <a16:creationId xmlns:a16="http://schemas.microsoft.com/office/drawing/2014/main" id="{83A826D6-FE62-4DDE-8613-6F0ACA3F5B55}"/>
              </a:ext>
            </a:extLst>
          </p:cNvPr>
          <p:cNvSpPr>
            <a:spLocks noGrp="1"/>
          </p:cNvSpPr>
          <p:nvPr>
            <p:ph type="sldNum" sz="quarter" idx="12"/>
          </p:nvPr>
        </p:nvSpPr>
        <p:spPr/>
        <p:txBody>
          <a:bodyPr/>
          <a:lstStyle/>
          <a:p>
            <a:fld id="{B6F15528-21DE-4FAA-801E-634DDDAF4B2B}" type="slidenum">
              <a:rPr lang="en-US" smtClean="0"/>
              <a:pPr/>
              <a:t>9</a:t>
            </a:fld>
            <a:endParaRPr lang="en-US" dirty="0"/>
          </a:p>
        </p:txBody>
      </p:sp>
    </p:spTree>
    <p:extLst>
      <p:ext uri="{BB962C8B-B14F-4D97-AF65-F5344CB8AC3E}">
        <p14:creationId xmlns:p14="http://schemas.microsoft.com/office/powerpoint/2010/main" val="17840669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3526</Words>
  <Application>Microsoft Office PowerPoint</Application>
  <PresentationFormat>On-screen Show (4:3)</PresentationFormat>
  <Paragraphs>577</Paragraphs>
  <Slides>60</Slides>
  <Notes>17</Notes>
  <HiddenSlides>0</HiddenSlides>
  <MMClips>0</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1</vt:i4>
      </vt:variant>
      <vt:variant>
        <vt:lpstr>Slide Titles</vt:lpstr>
      </vt:variant>
      <vt:variant>
        <vt:i4>60</vt:i4>
      </vt:variant>
    </vt:vector>
  </HeadingPairs>
  <TitlesOfParts>
    <vt:vector size="68" baseType="lpstr">
      <vt:lpstr>Arial</vt:lpstr>
      <vt:lpstr>Calibri</vt:lpstr>
      <vt:lpstr>Cambria Math</vt:lpstr>
      <vt:lpstr>Times New Roman</vt:lpstr>
      <vt:lpstr>Wingdings</vt:lpstr>
      <vt:lpstr>Office Theme</vt:lpstr>
      <vt:lpstr>1_Office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Study of Plasma Transport in Large Volume Plasma Device</dc:title>
  <dc:creator>Prabhakar</dc:creator>
  <cp:lastModifiedBy>Prabhakar Srivastav</cp:lastModifiedBy>
  <cp:revision>745</cp:revision>
  <cp:lastPrinted>2018-01-16T09:16:38Z</cp:lastPrinted>
  <dcterms:created xsi:type="dcterms:W3CDTF">2006-08-16T00:00:00Z</dcterms:created>
  <dcterms:modified xsi:type="dcterms:W3CDTF">2019-08-28T16:17:03Z</dcterms:modified>
</cp:coreProperties>
</file>