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10" r:id="rId2"/>
    <p:sldMasterId id="2147483767" r:id="rId3"/>
    <p:sldMasterId id="2147483784" r:id="rId4"/>
    <p:sldMasterId id="2147483805" r:id="rId5"/>
    <p:sldMasterId id="2147483823" r:id="rId6"/>
    <p:sldMasterId id="2147483848" r:id="rId7"/>
    <p:sldMasterId id="2147483851" r:id="rId8"/>
    <p:sldMasterId id="2147483855" r:id="rId9"/>
    <p:sldMasterId id="2147483867" r:id="rId10"/>
    <p:sldMasterId id="2147483873" r:id="rId11"/>
    <p:sldMasterId id="2147483899" r:id="rId12"/>
  </p:sldMasterIdLst>
  <p:notesMasterIdLst>
    <p:notesMasterId r:id="rId53"/>
  </p:notesMasterIdLst>
  <p:handoutMasterIdLst>
    <p:handoutMasterId r:id="rId54"/>
  </p:handoutMasterIdLst>
  <p:sldIdLst>
    <p:sldId id="257" r:id="rId13"/>
    <p:sldId id="259" r:id="rId14"/>
    <p:sldId id="1939" r:id="rId15"/>
    <p:sldId id="1767" r:id="rId16"/>
    <p:sldId id="1766" r:id="rId17"/>
    <p:sldId id="1941" r:id="rId18"/>
    <p:sldId id="1936" r:id="rId19"/>
    <p:sldId id="1937" r:id="rId20"/>
    <p:sldId id="1938" r:id="rId21"/>
    <p:sldId id="1951" r:id="rId22"/>
    <p:sldId id="1757" r:id="rId23"/>
    <p:sldId id="1769" r:id="rId24"/>
    <p:sldId id="261" r:id="rId25"/>
    <p:sldId id="1945" r:id="rId26"/>
    <p:sldId id="306" r:id="rId27"/>
    <p:sldId id="1935" r:id="rId28"/>
    <p:sldId id="1952" r:id="rId29"/>
    <p:sldId id="1953" r:id="rId30"/>
    <p:sldId id="1954" r:id="rId31"/>
    <p:sldId id="1956" r:id="rId32"/>
    <p:sldId id="1946" r:id="rId33"/>
    <p:sldId id="1947" r:id="rId34"/>
    <p:sldId id="279" r:id="rId35"/>
    <p:sldId id="278" r:id="rId36"/>
    <p:sldId id="1950" r:id="rId37"/>
    <p:sldId id="465" r:id="rId38"/>
    <p:sldId id="468" r:id="rId39"/>
    <p:sldId id="1943" r:id="rId40"/>
    <p:sldId id="1768" r:id="rId41"/>
    <p:sldId id="258" r:id="rId42"/>
    <p:sldId id="256" r:id="rId43"/>
    <p:sldId id="1955" r:id="rId44"/>
    <p:sldId id="1942" r:id="rId45"/>
    <p:sldId id="264" r:id="rId46"/>
    <p:sldId id="265" r:id="rId47"/>
    <p:sldId id="266" r:id="rId48"/>
    <p:sldId id="1944" r:id="rId49"/>
    <p:sldId id="397" r:id="rId50"/>
    <p:sldId id="1949" r:id="rId51"/>
    <p:sldId id="1405" r:id="rId52"/>
  </p:sldIdLst>
  <p:sldSz cx="9144000" cy="5143500" type="screen16x9"/>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0" userDrawn="1">
          <p15:clr>
            <a:srgbClr val="A4A3A4"/>
          </p15:clr>
        </p15:guide>
        <p15:guide id="2" pos="4944" userDrawn="1">
          <p15:clr>
            <a:srgbClr val="A4A3A4"/>
          </p15:clr>
        </p15:guide>
        <p15:guide id="3" orient="horz" pos="1720" userDrawn="1">
          <p15:clr>
            <a:srgbClr val="A4A3A4"/>
          </p15:clr>
        </p15:guide>
        <p15:guide id="4" orient="horz" pos="1620" userDrawn="1">
          <p15:clr>
            <a:srgbClr val="A4A3A4"/>
          </p15:clr>
        </p15:guide>
        <p15:guide id="5" pos="5602"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00">
          <p15:clr>
            <a:srgbClr val="A4A3A4"/>
          </p15:clr>
        </p15:guide>
        <p15:guide id="3" orient="horz" pos="3109">
          <p15:clr>
            <a:srgbClr val="A4A3A4"/>
          </p15:clr>
        </p15:guide>
        <p15:guide id="4"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FF"/>
    <a:srgbClr val="376192"/>
    <a:srgbClr val="2B3D5A"/>
    <a:srgbClr val="F53A71"/>
    <a:srgbClr val="F7D555"/>
    <a:srgbClr val="E88938"/>
    <a:srgbClr val="DA4622"/>
    <a:srgbClr val="752E1E"/>
    <a:srgbClr val="37AFB8"/>
    <a:srgbClr val="283D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autoAdjust="0"/>
    <p:restoredTop sz="96344" autoAdjust="0"/>
  </p:normalViewPr>
  <p:slideViewPr>
    <p:cSldViewPr snapToGrid="0" showGuides="1">
      <p:cViewPr varScale="1">
        <p:scale>
          <a:sx n="83" d="100"/>
          <a:sy n="83" d="100"/>
        </p:scale>
        <p:origin x="896" y="56"/>
      </p:cViewPr>
      <p:guideLst>
        <p:guide orient="horz" pos="3140"/>
        <p:guide pos="4944"/>
        <p:guide orient="horz" pos="1720"/>
        <p:guide orient="horz" pos="1620"/>
        <p:guide pos="5602"/>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9" d="100"/>
          <a:sy n="69" d="100"/>
        </p:scale>
        <p:origin x="-3234" y="-114"/>
      </p:cViewPr>
      <p:guideLst>
        <p:guide orient="horz" pos="3126"/>
        <p:guide pos="2100"/>
        <p:guide orient="horz" pos="3109"/>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3633"/>
          </a:xfrm>
          <a:prstGeom prst="rect">
            <a:avLst/>
          </a:prstGeom>
        </p:spPr>
        <p:txBody>
          <a:bodyPr vert="horz" lIns="91440" tIns="45720" rIns="91440" bIns="45720" rtlCol="0"/>
          <a:lstStyle>
            <a:lvl1pPr algn="r">
              <a:defRPr sz="1200"/>
            </a:lvl1pPr>
          </a:lstStyle>
          <a:p>
            <a:fld id="{402B6714-7BAF-4DAF-8232-AA0EFD3D7F80}" type="datetimeFigureOut">
              <a:rPr lang="en-US" smtClean="0"/>
              <a:t>2/12/2024</a:t>
            </a:fld>
            <a:endParaRPr lang="en-US"/>
          </a:p>
        </p:txBody>
      </p:sp>
      <p:sp>
        <p:nvSpPr>
          <p:cNvPr id="4" name="Footer Placeholder 3"/>
          <p:cNvSpPr>
            <a:spLocks noGrp="1"/>
          </p:cNvSpPr>
          <p:nvPr>
            <p:ph type="ftr" sz="quarter" idx="2"/>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377316"/>
            <a:ext cx="2945659" cy="493633"/>
          </a:xfrm>
          <a:prstGeom prst="rect">
            <a:avLst/>
          </a:prstGeom>
        </p:spPr>
        <p:txBody>
          <a:bodyPr vert="horz" lIns="91440" tIns="45720" rIns="91440" bIns="45720" rtlCol="0" anchor="b"/>
          <a:lstStyle>
            <a:lvl1pPr algn="r">
              <a:defRPr sz="1200"/>
            </a:lvl1pPr>
          </a:lstStyle>
          <a:p>
            <a:fld id="{C71C4779-9F3B-4023-9A64-72230967F0CF}" type="slidenum">
              <a:rPr lang="en-US" smtClean="0"/>
              <a:t>‹#›</a:t>
            </a:fld>
            <a:endParaRPr lang="en-US"/>
          </a:p>
        </p:txBody>
      </p:sp>
    </p:spTree>
    <p:extLst>
      <p:ext uri="{BB962C8B-B14F-4D97-AF65-F5344CB8AC3E}">
        <p14:creationId xmlns:p14="http://schemas.microsoft.com/office/powerpoint/2010/main" val="17581144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7272E4AE-A23F-4D9F-B4EF-A6ED45CEC049}" type="datetimeFigureOut">
              <a:rPr lang="en-GB" smtClean="0"/>
              <a:t>12/02/2024</a:t>
            </a:fld>
            <a:endParaRPr lang="en-GB"/>
          </a:p>
        </p:txBody>
      </p:sp>
      <p:sp>
        <p:nvSpPr>
          <p:cNvPr id="4" name="Slide Image Placeholder 3"/>
          <p:cNvSpPr>
            <a:spLocks noGrp="1" noRot="1" noChangeAspect="1"/>
          </p:cNvSpPr>
          <p:nvPr>
            <p:ph type="sldImg" idx="2"/>
          </p:nvPr>
        </p:nvSpPr>
        <p:spPr>
          <a:xfrm>
            <a:off x="106363" y="739775"/>
            <a:ext cx="6584950" cy="37036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E0649404-AEEE-4B4E-B616-1BC6E4EEEF5D}" type="slidenum">
              <a:rPr lang="en-GB" smtClean="0"/>
              <a:t>‹#›</a:t>
            </a:fld>
            <a:endParaRPr lang="en-GB"/>
          </a:p>
        </p:txBody>
      </p:sp>
    </p:spTree>
    <p:extLst>
      <p:ext uri="{BB962C8B-B14F-4D97-AF65-F5344CB8AC3E}">
        <p14:creationId xmlns:p14="http://schemas.microsoft.com/office/powerpoint/2010/main" val="317365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54ADA4-CFBB-F04D-8D42-BEDECEA4F1CB}" type="slidenum">
              <a:rPr kumimoji="1"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29225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54ADA4-CFBB-F04D-8D42-BEDECEA4F1CB}" type="slidenum">
              <a:rPr kumimoji="1"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60235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맑은 고딕"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맑은 고딕" panose="020F0502020204030204"/>
              <a:ea typeface="+mn-ea"/>
              <a:cs typeface="+mn-cs"/>
            </a:endParaRPr>
          </a:p>
        </p:txBody>
      </p:sp>
    </p:spTree>
    <p:extLst>
      <p:ext uri="{BB962C8B-B14F-4D97-AF65-F5344CB8AC3E}">
        <p14:creationId xmlns:p14="http://schemas.microsoft.com/office/powerpoint/2010/main" val="3202135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맑은 고딕"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맑은 고딕" panose="020F0502020204030204"/>
              <a:ea typeface="+mn-ea"/>
              <a:cs typeface="+mn-cs"/>
            </a:endParaRPr>
          </a:p>
        </p:txBody>
      </p:sp>
    </p:spTree>
    <p:extLst>
      <p:ext uri="{BB962C8B-B14F-4D97-AF65-F5344CB8AC3E}">
        <p14:creationId xmlns:p14="http://schemas.microsoft.com/office/powerpoint/2010/main" val="2069329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ED2C865-D024-A641-8583-C0D3683E5E1C}"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692493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2.emf"/><Relationship Id="rId4" Type="http://schemas.openxmlformats.org/officeDocument/2006/relationships/image" Target="../media/image5.sv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1.xml"/><Relationship Id="rId4" Type="http://schemas.openxmlformats.org/officeDocument/2006/relationships/image" Target="../media/image8.sv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1.xml"/><Relationship Id="rId4" Type="http://schemas.openxmlformats.org/officeDocument/2006/relationships/image" Target="../media/image8.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1.xml"/><Relationship Id="rId4" Type="http://schemas.openxmlformats.org/officeDocument/2006/relationships/image" Target="../media/image8.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1.xml"/><Relationship Id="rId4" Type="http://schemas.openxmlformats.org/officeDocument/2006/relationships/image" Target="../media/image8.sv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11.xml"/><Relationship Id="rId4" Type="http://schemas.openxmlformats.org/officeDocument/2006/relationships/image" Target="../media/image8.sv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5.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Bottom">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250825" y="2555524"/>
            <a:ext cx="8316913" cy="519694"/>
          </a:xfrm>
          <a:prstGeom prst="rect">
            <a:avLst/>
          </a:prstGeom>
        </p:spPr>
        <p:txBody>
          <a:bodyPr lIns="0" anchor="b" anchorCtr="0">
            <a:noAutofit/>
          </a:bodyPr>
          <a:lstStyle>
            <a:lvl1pPr marL="216000" marR="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lang="en-US" sz="3200" b="1" kern="1200">
                <a:solidFill>
                  <a:schemeClr val="tx1"/>
                </a:solidFill>
                <a:latin typeface="Calibri" panose="020F0502020204030204" pitchFamily="34" charset="0"/>
                <a:ea typeface="+mj-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GB" dirty="0"/>
              <a:t>Title Slide v. 1 (logo at bottom)</a:t>
            </a:r>
            <a:endParaRPr lang="en-US" dirty="0"/>
          </a:p>
        </p:txBody>
      </p:sp>
      <p:sp>
        <p:nvSpPr>
          <p:cNvPr id="5" name="Text Placeholder 4"/>
          <p:cNvSpPr>
            <a:spLocks noGrp="1"/>
          </p:cNvSpPr>
          <p:nvPr>
            <p:ph type="body" sz="quarter" idx="13" hasCustomPrompt="1"/>
          </p:nvPr>
        </p:nvSpPr>
        <p:spPr>
          <a:xfrm>
            <a:off x="250825" y="3219112"/>
            <a:ext cx="8316912" cy="306684"/>
          </a:xfrm>
          <a:prstGeom prst="rect">
            <a:avLst/>
          </a:prstGeom>
        </p:spPr>
        <p:txBody>
          <a:bodyPr lIns="0">
            <a:noAutofit/>
          </a:bodyPr>
          <a:lstStyle>
            <a:lvl1pPr marL="216000" marR="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lang="en-US" sz="1600" kern="1200" baseline="0">
                <a:solidFill>
                  <a:schemeClr val="bg1">
                    <a:lumMod val="50000"/>
                  </a:schemeClr>
                </a:solidFill>
                <a:latin typeface="Calibri" panose="020F0502020204030204" pitchFamily="34" charset="0"/>
                <a:ea typeface="+mn-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Name of presenter, affiliation</a:t>
            </a:r>
          </a:p>
        </p:txBody>
      </p:sp>
      <p:sp>
        <p:nvSpPr>
          <p:cNvPr id="22" name="Text Placeholder 4">
            <a:extLst>
              <a:ext uri="{FF2B5EF4-FFF2-40B4-BE49-F238E27FC236}">
                <a16:creationId xmlns:a16="http://schemas.microsoft.com/office/drawing/2014/main" id="{C9034874-11D5-DA4F-9B23-34D9DE8C6D01}"/>
              </a:ext>
            </a:extLst>
          </p:cNvPr>
          <p:cNvSpPr>
            <a:spLocks noGrp="1"/>
          </p:cNvSpPr>
          <p:nvPr>
            <p:ph type="body" sz="quarter" idx="14" hasCustomPrompt="1"/>
          </p:nvPr>
        </p:nvSpPr>
        <p:spPr>
          <a:xfrm>
            <a:off x="250825" y="3647152"/>
            <a:ext cx="8316912" cy="306684"/>
          </a:xfrm>
          <a:prstGeom prst="rect">
            <a:avLst/>
          </a:prstGeom>
        </p:spPr>
        <p:txBody>
          <a:bodyPr lIns="0">
            <a:noAutofit/>
          </a:bodyPr>
          <a:lstStyle>
            <a:lvl1pPr marL="216000" marR="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lang="en-US" sz="1600" kern="1200" baseline="0" dirty="0" smtClean="0">
                <a:solidFill>
                  <a:schemeClr val="bg1">
                    <a:lumMod val="50000"/>
                  </a:schemeClr>
                </a:solidFill>
                <a:latin typeface="Calibri" panose="020F0502020204030204" pitchFamily="34" charset="0"/>
                <a:ea typeface="+mn-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Location &amp; date of presentation</a:t>
            </a:r>
          </a:p>
        </p:txBody>
      </p:sp>
      <p:grpSp>
        <p:nvGrpSpPr>
          <p:cNvPr id="6" name="Group 5"/>
          <p:cNvGrpSpPr/>
          <p:nvPr userDrawn="1"/>
        </p:nvGrpSpPr>
        <p:grpSpPr>
          <a:xfrm>
            <a:off x="0" y="4566602"/>
            <a:ext cx="9144000" cy="576898"/>
            <a:chOff x="0" y="4566602"/>
            <a:chExt cx="9144000" cy="576898"/>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66602"/>
              <a:ext cx="3509963" cy="576897"/>
            </a:xfrm>
            <a:prstGeom prst="rect">
              <a:avLst/>
            </a:prstGeom>
          </p:spPr>
        </p:pic>
        <p:sp>
          <p:nvSpPr>
            <p:cNvPr id="4" name="Rectangle 3"/>
            <p:cNvSpPr/>
            <p:nvPr userDrawn="1"/>
          </p:nvSpPr>
          <p:spPr>
            <a:xfrm>
              <a:off x="3362325" y="4566602"/>
              <a:ext cx="5781675" cy="576898"/>
            </a:xfrm>
            <a:prstGeom prst="rect">
              <a:avLst/>
            </a:prstGeom>
            <a:solidFill>
              <a:srgbClr val="004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3517537838"/>
      </p:ext>
    </p:extLst>
  </p:cSld>
  <p:clrMapOvr>
    <a:masterClrMapping/>
  </p:clrMapOvr>
  <p:extLst>
    <p:ext uri="{DCECCB84-F9BA-43D5-87BE-67443E8EF086}">
      <p15:sldGuideLst xmlns:p15="http://schemas.microsoft.com/office/powerpoint/2012/main">
        <p15:guide id="1" pos="158" userDrawn="1">
          <p15:clr>
            <a:srgbClr val="FBAE40"/>
          </p15:clr>
        </p15:guide>
        <p15:guide id="2" orient="horz" pos="826" userDrawn="1">
          <p15:clr>
            <a:srgbClr val="FBAE40"/>
          </p15:clr>
        </p15:guide>
        <p15:guide id="3" pos="5602" userDrawn="1">
          <p15:clr>
            <a:srgbClr val="FBAE40"/>
          </p15:clr>
        </p15:guide>
        <p15:guide id="4" pos="539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title"/>
          </p:nvPr>
        </p:nvSpPr>
        <p:spPr>
          <a:xfrm>
            <a:off x="810000" y="2187000"/>
            <a:ext cx="2916000" cy="1350000"/>
          </a:xfrm>
        </p:spPr>
        <p:txBody>
          <a:bodyPr anchor="t" anchorCtr="0"/>
          <a:lstStyle>
            <a:lvl1pPr algn="l">
              <a:defRPr sz="3000" b="0" cap="none" baseline="0">
                <a:solidFill>
                  <a:schemeClr val="bg1"/>
                </a:solidFill>
              </a:defRPr>
            </a:lvl1p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lvl1pPr>
              <a:defRPr>
                <a:solidFill>
                  <a:schemeClr val="bg1"/>
                </a:solidFill>
              </a:defRPr>
            </a:lvl1pPr>
          </a:lstStyle>
          <a:p>
            <a:fld id="{584F1045-F36D-4DA1-8827-18EDF932B07D}" type="datetime1">
              <a:rPr lang="en-GB" smtClean="0"/>
              <a:pPr/>
              <a:t>12/02/2024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3" name="Picture 9">
            <a:extLst>
              <a:ext uri="{FF2B5EF4-FFF2-40B4-BE49-F238E27FC236}">
                <a16:creationId xmlns:a16="http://schemas.microsoft.com/office/drawing/2014/main" id="{B0CD5032-2BF9-BBEE-028C-749BD5ECCA8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37751200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B08EE-C5D9-F04F-9864-0220965F63C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14381D8-310F-81C6-32CA-652014412AC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22D78F2-465B-5B30-D85F-9558E526269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10FBC7F-A165-8E0A-911F-671A9EF88484}"/>
              </a:ext>
            </a:extLst>
          </p:cNvPr>
          <p:cNvSpPr>
            <a:spLocks noGrp="1"/>
          </p:cNvSpPr>
          <p:nvPr>
            <p:ph type="dt" sz="half" idx="10"/>
          </p:nvPr>
        </p:nvSpPr>
        <p:spPr/>
        <p:txBody>
          <a:bodyPr/>
          <a:lstStyle/>
          <a:p>
            <a:fld id="{D1238409-8920-9F43-AFF5-9CC66649FF35}" type="datetimeFigureOut">
              <a:rPr lang="en-US" smtClean="0"/>
              <a:t>2/12/2024</a:t>
            </a:fld>
            <a:endParaRPr lang="en-US"/>
          </a:p>
        </p:txBody>
      </p:sp>
      <p:sp>
        <p:nvSpPr>
          <p:cNvPr id="6" name="Footer Placeholder 5">
            <a:extLst>
              <a:ext uri="{FF2B5EF4-FFF2-40B4-BE49-F238E27FC236}">
                <a16:creationId xmlns:a16="http://schemas.microsoft.com/office/drawing/2014/main" id="{AEB82B9B-126A-02A3-4596-20E3C576E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85C3A1-B0E2-D1A1-ACE5-FE2BB0C93BED}"/>
              </a:ext>
            </a:extLst>
          </p:cNvPr>
          <p:cNvSpPr>
            <a:spLocks noGrp="1"/>
          </p:cNvSpPr>
          <p:nvPr>
            <p:ph type="sldNum" sz="quarter" idx="12"/>
          </p:nvPr>
        </p:nvSpPr>
        <p:spPr/>
        <p:txBody>
          <a:bodyPr/>
          <a:lstStyle/>
          <a:p>
            <a:fld id="{34531A16-A3D2-9945-BA77-D6292818689D}" type="slidenum">
              <a:rPr lang="en-US" smtClean="0"/>
              <a:t>‹#›</a:t>
            </a:fld>
            <a:endParaRPr lang="en-US"/>
          </a:p>
        </p:txBody>
      </p:sp>
    </p:spTree>
    <p:extLst>
      <p:ext uri="{BB962C8B-B14F-4D97-AF65-F5344CB8AC3E}">
        <p14:creationId xmlns:p14="http://schemas.microsoft.com/office/powerpoint/2010/main" val="38955205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69ECB-B846-3DE9-B341-6CD7A95848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64758E-6B4E-5C3C-3E56-B4A332D277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7811F-4627-5358-5447-6AC7BA657643}"/>
              </a:ext>
            </a:extLst>
          </p:cNvPr>
          <p:cNvSpPr>
            <a:spLocks noGrp="1"/>
          </p:cNvSpPr>
          <p:nvPr>
            <p:ph type="dt" sz="half" idx="10"/>
          </p:nvPr>
        </p:nvSpPr>
        <p:spPr/>
        <p:txBody>
          <a:bodyPr/>
          <a:lstStyle/>
          <a:p>
            <a:fld id="{D1238409-8920-9F43-AFF5-9CC66649FF35}" type="datetimeFigureOut">
              <a:rPr lang="en-US" smtClean="0"/>
              <a:t>2/12/2024</a:t>
            </a:fld>
            <a:endParaRPr lang="en-US"/>
          </a:p>
        </p:txBody>
      </p:sp>
      <p:sp>
        <p:nvSpPr>
          <p:cNvPr id="5" name="Footer Placeholder 4">
            <a:extLst>
              <a:ext uri="{FF2B5EF4-FFF2-40B4-BE49-F238E27FC236}">
                <a16:creationId xmlns:a16="http://schemas.microsoft.com/office/drawing/2014/main" id="{D842AC04-03C5-4FC1-B8BA-800D502AFF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91C81-285C-A985-2F2A-481BD8BC3969}"/>
              </a:ext>
            </a:extLst>
          </p:cNvPr>
          <p:cNvSpPr>
            <a:spLocks noGrp="1"/>
          </p:cNvSpPr>
          <p:nvPr>
            <p:ph type="sldNum" sz="quarter" idx="12"/>
          </p:nvPr>
        </p:nvSpPr>
        <p:spPr/>
        <p:txBody>
          <a:bodyPr/>
          <a:lstStyle/>
          <a:p>
            <a:fld id="{34531A16-A3D2-9945-BA77-D6292818689D}" type="slidenum">
              <a:rPr lang="en-US" smtClean="0"/>
              <a:t>‹#›</a:t>
            </a:fld>
            <a:endParaRPr lang="en-US"/>
          </a:p>
        </p:txBody>
      </p:sp>
    </p:spTree>
    <p:extLst>
      <p:ext uri="{BB962C8B-B14F-4D97-AF65-F5344CB8AC3E}">
        <p14:creationId xmlns:p14="http://schemas.microsoft.com/office/powerpoint/2010/main" val="5612147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6EDFBD-A81B-5B1D-0B5D-63DA19DEC25B}"/>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03EFC1-1D2D-B836-52B9-A1546BE26A4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9695B7-3343-D1FD-EFB1-9AF26D80D752}"/>
              </a:ext>
            </a:extLst>
          </p:cNvPr>
          <p:cNvSpPr>
            <a:spLocks noGrp="1"/>
          </p:cNvSpPr>
          <p:nvPr>
            <p:ph type="dt" sz="half" idx="10"/>
          </p:nvPr>
        </p:nvSpPr>
        <p:spPr/>
        <p:txBody>
          <a:bodyPr/>
          <a:lstStyle/>
          <a:p>
            <a:fld id="{D1238409-8920-9F43-AFF5-9CC66649FF35}" type="datetimeFigureOut">
              <a:rPr lang="en-US" smtClean="0"/>
              <a:t>2/12/2024</a:t>
            </a:fld>
            <a:endParaRPr lang="en-US"/>
          </a:p>
        </p:txBody>
      </p:sp>
      <p:sp>
        <p:nvSpPr>
          <p:cNvPr id="5" name="Footer Placeholder 4">
            <a:extLst>
              <a:ext uri="{FF2B5EF4-FFF2-40B4-BE49-F238E27FC236}">
                <a16:creationId xmlns:a16="http://schemas.microsoft.com/office/drawing/2014/main" id="{93ED9064-0996-FEFC-A17B-EC3E7D3015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8E3AA6-9DA8-D50B-0FC0-3D13239E9E2F}"/>
              </a:ext>
            </a:extLst>
          </p:cNvPr>
          <p:cNvSpPr>
            <a:spLocks noGrp="1"/>
          </p:cNvSpPr>
          <p:nvPr>
            <p:ph type="sldNum" sz="quarter" idx="12"/>
          </p:nvPr>
        </p:nvSpPr>
        <p:spPr/>
        <p:txBody>
          <a:bodyPr/>
          <a:lstStyle/>
          <a:p>
            <a:fld id="{34531A16-A3D2-9945-BA77-D6292818689D}" type="slidenum">
              <a:rPr lang="en-US" smtClean="0"/>
              <a:t>‹#›</a:t>
            </a:fld>
            <a:endParaRPr lang="en-US"/>
          </a:p>
        </p:txBody>
      </p:sp>
    </p:spTree>
    <p:extLst>
      <p:ext uri="{BB962C8B-B14F-4D97-AF65-F5344CB8AC3E}">
        <p14:creationId xmlns:p14="http://schemas.microsoft.com/office/powerpoint/2010/main" val="7720172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2"/>
          <p:cNvSpPr/>
          <p:nvPr/>
        </p:nvSpPr>
        <p:spPr>
          <a:xfrm>
            <a:off x="5158" y="0"/>
            <a:ext cx="9138842" cy="5149569"/>
          </a:xfrm>
          <a:prstGeom prst="rect">
            <a:avLst/>
          </a:prstGeom>
          <a:solidFill>
            <a:srgbClr val="C5050C"/>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19" name="Google Shape;19;p2"/>
          <p:cNvSpPr txBox="1">
            <a:spLocks noGrp="1"/>
          </p:cNvSpPr>
          <p:nvPr>
            <p:ph type="ctrTitle"/>
          </p:nvPr>
        </p:nvSpPr>
        <p:spPr>
          <a:xfrm>
            <a:off x="551047" y="1712716"/>
            <a:ext cx="6150543" cy="171807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500"/>
              <a:buFont typeface="Lato"/>
              <a:buNone/>
              <a:defRPr sz="3375">
                <a:solidFill>
                  <a:schemeClr val="lt1"/>
                </a:solidFill>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ubTitle" idx="1"/>
          </p:nvPr>
        </p:nvSpPr>
        <p:spPr>
          <a:xfrm>
            <a:off x="551047" y="3560583"/>
            <a:ext cx="6150543" cy="1241822"/>
          </a:xfrm>
          <a:prstGeom prst="rect">
            <a:avLst/>
          </a:prstGeom>
          <a:noFill/>
          <a:ln>
            <a:noFill/>
          </a:ln>
        </p:spPr>
        <p:txBody>
          <a:bodyPr spcFirstLastPara="1" wrap="square" lIns="91425" tIns="45700" rIns="91425" bIns="45700" anchor="t" anchorCtr="0">
            <a:normAutofit/>
          </a:bodyPr>
          <a:lstStyle>
            <a:lvl1pPr lvl="0" algn="l">
              <a:lnSpc>
                <a:spcPct val="90000"/>
              </a:lnSpc>
              <a:spcBef>
                <a:spcPts val="563"/>
              </a:spcBef>
              <a:spcAft>
                <a:spcPts val="0"/>
              </a:spcAft>
              <a:buClr>
                <a:schemeClr val="lt1"/>
              </a:buClr>
              <a:buSzPts val="1800"/>
              <a:buNone/>
              <a:defRPr sz="1350">
                <a:solidFill>
                  <a:schemeClr val="lt1"/>
                </a:solidFill>
                <a:latin typeface="Lato"/>
                <a:ea typeface="Lato"/>
                <a:cs typeface="Lato"/>
                <a:sym typeface="Lato"/>
              </a:defRPr>
            </a:lvl1pPr>
            <a:lvl2pPr lvl="1" algn="ctr">
              <a:lnSpc>
                <a:spcPct val="90000"/>
              </a:lnSpc>
              <a:spcBef>
                <a:spcPts val="281"/>
              </a:spcBef>
              <a:spcAft>
                <a:spcPts val="0"/>
              </a:spcAft>
              <a:buClr>
                <a:schemeClr val="dk1"/>
              </a:buClr>
              <a:buSzPts val="1500"/>
              <a:buNone/>
              <a:defRPr sz="1125"/>
            </a:lvl2pPr>
            <a:lvl3pPr lvl="2" algn="ctr">
              <a:lnSpc>
                <a:spcPct val="90000"/>
              </a:lnSpc>
              <a:spcBef>
                <a:spcPts val="281"/>
              </a:spcBef>
              <a:spcAft>
                <a:spcPts val="0"/>
              </a:spcAft>
              <a:buClr>
                <a:schemeClr val="dk1"/>
              </a:buClr>
              <a:buSzPts val="1350"/>
              <a:buNone/>
              <a:defRPr sz="1013"/>
            </a:lvl3pPr>
            <a:lvl4pPr lvl="3" algn="ctr">
              <a:lnSpc>
                <a:spcPct val="90000"/>
              </a:lnSpc>
              <a:spcBef>
                <a:spcPts val="281"/>
              </a:spcBef>
              <a:spcAft>
                <a:spcPts val="0"/>
              </a:spcAft>
              <a:buClr>
                <a:schemeClr val="dk1"/>
              </a:buClr>
              <a:buSzPts val="1200"/>
              <a:buNone/>
              <a:defRPr sz="900"/>
            </a:lvl4pPr>
            <a:lvl5pPr lvl="4" algn="ctr">
              <a:lnSpc>
                <a:spcPct val="90000"/>
              </a:lnSpc>
              <a:spcBef>
                <a:spcPts val="281"/>
              </a:spcBef>
              <a:spcAft>
                <a:spcPts val="0"/>
              </a:spcAft>
              <a:buClr>
                <a:schemeClr val="dk1"/>
              </a:buClr>
              <a:buSzPts val="1200"/>
              <a:buNone/>
              <a:defRPr sz="900"/>
            </a:lvl5pPr>
            <a:lvl6pPr lvl="5" algn="ctr">
              <a:lnSpc>
                <a:spcPct val="90000"/>
              </a:lnSpc>
              <a:spcBef>
                <a:spcPts val="281"/>
              </a:spcBef>
              <a:spcAft>
                <a:spcPts val="0"/>
              </a:spcAft>
              <a:buClr>
                <a:schemeClr val="dk1"/>
              </a:buClr>
              <a:buSzPts val="1200"/>
              <a:buNone/>
              <a:defRPr sz="900"/>
            </a:lvl6pPr>
            <a:lvl7pPr lvl="6" algn="ctr">
              <a:lnSpc>
                <a:spcPct val="90000"/>
              </a:lnSpc>
              <a:spcBef>
                <a:spcPts val="281"/>
              </a:spcBef>
              <a:spcAft>
                <a:spcPts val="0"/>
              </a:spcAft>
              <a:buClr>
                <a:schemeClr val="dk1"/>
              </a:buClr>
              <a:buSzPts val="1200"/>
              <a:buNone/>
              <a:defRPr sz="900"/>
            </a:lvl7pPr>
            <a:lvl8pPr lvl="7" algn="ctr">
              <a:lnSpc>
                <a:spcPct val="90000"/>
              </a:lnSpc>
              <a:spcBef>
                <a:spcPts val="281"/>
              </a:spcBef>
              <a:spcAft>
                <a:spcPts val="0"/>
              </a:spcAft>
              <a:buClr>
                <a:schemeClr val="dk1"/>
              </a:buClr>
              <a:buSzPts val="1200"/>
              <a:buNone/>
              <a:defRPr sz="900"/>
            </a:lvl8pPr>
            <a:lvl9pPr lvl="8" algn="ctr">
              <a:lnSpc>
                <a:spcPct val="90000"/>
              </a:lnSpc>
              <a:spcBef>
                <a:spcPts val="281"/>
              </a:spcBef>
              <a:spcAft>
                <a:spcPts val="0"/>
              </a:spcAft>
              <a:buClr>
                <a:schemeClr val="dk1"/>
              </a:buClr>
              <a:buSzPts val="1200"/>
              <a:buNone/>
              <a:defRPr sz="900"/>
            </a:lvl9pPr>
          </a:lstStyle>
          <a:p>
            <a:endParaRPr/>
          </a:p>
        </p:txBody>
      </p:sp>
      <p:pic>
        <p:nvPicPr>
          <p:cNvPr id="21" name="Google Shape;21;p2"/>
          <p:cNvPicPr preferRelativeResize="0"/>
          <p:nvPr userDrawn="1"/>
        </p:nvPicPr>
        <p:blipFill rotWithShape="1">
          <a:blip r:embed="rId2">
            <a:alphaModFix/>
          </a:blip>
          <a:srcRect/>
          <a:stretch/>
        </p:blipFill>
        <p:spPr>
          <a:xfrm>
            <a:off x="551047" y="754655"/>
            <a:ext cx="2774121" cy="765919"/>
          </a:xfrm>
          <a:prstGeom prst="rect">
            <a:avLst/>
          </a:prstGeom>
          <a:noFill/>
          <a:ln>
            <a:noFill/>
          </a:ln>
        </p:spPr>
      </p:pic>
      <p:pic>
        <p:nvPicPr>
          <p:cNvPr id="22" name="Google Shape;22;p2"/>
          <p:cNvPicPr preferRelativeResize="0"/>
          <p:nvPr/>
        </p:nvPicPr>
        <p:blipFill rotWithShape="1">
          <a:blip r:embed="rId3">
            <a:alphaModFix/>
          </a:blip>
          <a:srcRect r="59265"/>
          <a:stretch/>
        </p:blipFill>
        <p:spPr>
          <a:xfrm>
            <a:off x="8864638" y="2319769"/>
            <a:ext cx="279362" cy="342900"/>
          </a:xfrm>
          <a:prstGeom prst="rect">
            <a:avLst/>
          </a:prstGeom>
          <a:noFill/>
          <a:ln>
            <a:noFill/>
          </a:ln>
        </p:spPr>
      </p:pic>
      <p:sp>
        <p:nvSpPr>
          <p:cNvPr id="23" name="Google Shape;23;p2"/>
          <p:cNvSpPr/>
          <p:nvPr/>
        </p:nvSpPr>
        <p:spPr>
          <a:xfrm>
            <a:off x="-1696" y="0"/>
            <a:ext cx="277220" cy="5149569"/>
          </a:xfrm>
          <a:prstGeom prst="rect">
            <a:avLst/>
          </a:prstGeom>
          <a:solidFill>
            <a:srgbClr val="A5A5A5"/>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pic>
        <p:nvPicPr>
          <p:cNvPr id="24" name="Google Shape;24;p2"/>
          <p:cNvPicPr preferRelativeResize="0"/>
          <p:nvPr/>
        </p:nvPicPr>
        <p:blipFill rotWithShape="1">
          <a:blip r:embed="rId3">
            <a:alphaModFix/>
          </a:blip>
          <a:srcRect l="59577"/>
          <a:stretch/>
        </p:blipFill>
        <p:spPr>
          <a:xfrm>
            <a:off x="1" y="2319769"/>
            <a:ext cx="277220" cy="342900"/>
          </a:xfrm>
          <a:prstGeom prst="rect">
            <a:avLst/>
          </a:prstGeom>
          <a:noFill/>
          <a:ln>
            <a:noFill/>
          </a:ln>
        </p:spPr>
      </p:pic>
    </p:spTree>
    <p:extLst>
      <p:ext uri="{BB962C8B-B14F-4D97-AF65-F5344CB8AC3E}">
        <p14:creationId xmlns:p14="http://schemas.microsoft.com/office/powerpoint/2010/main" val="192930130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628650" y="237279"/>
            <a:ext cx="7886700" cy="480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300"/>
              <a:buFont typeface="Lato"/>
              <a:buNone/>
              <a:defRPr>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
          <p:cNvSpPr txBox="1">
            <a:spLocks noGrp="1"/>
          </p:cNvSpPr>
          <p:nvPr>
            <p:ph type="body" idx="1"/>
          </p:nvPr>
        </p:nvSpPr>
        <p:spPr>
          <a:xfrm>
            <a:off x="628650" y="922948"/>
            <a:ext cx="7886700" cy="3431192"/>
          </a:xfrm>
          <a:prstGeom prst="rect">
            <a:avLst/>
          </a:prstGeom>
          <a:noFill/>
          <a:ln>
            <a:noFill/>
          </a:ln>
        </p:spPr>
        <p:txBody>
          <a:bodyPr spcFirstLastPara="1" wrap="square" lIns="91425" tIns="45700" rIns="91425" bIns="45700" anchor="t" anchorCtr="0">
            <a:normAutofit/>
          </a:bodyPr>
          <a:lstStyle>
            <a:lvl1pPr marL="342900" lvl="0" indent="-271463" algn="l">
              <a:lnSpc>
                <a:spcPct val="90000"/>
              </a:lnSpc>
              <a:spcBef>
                <a:spcPts val="563"/>
              </a:spcBef>
              <a:spcAft>
                <a:spcPts val="0"/>
              </a:spcAft>
              <a:buClr>
                <a:schemeClr val="dk1"/>
              </a:buClr>
              <a:buSzPts val="2100"/>
              <a:buChar char="•"/>
              <a:defRPr>
                <a:latin typeface="Lato"/>
                <a:ea typeface="Lato"/>
                <a:cs typeface="Lato"/>
                <a:sym typeface="Lato"/>
              </a:defRPr>
            </a:lvl1pPr>
            <a:lvl2pPr marL="685800" lvl="1" indent="-257175" algn="l">
              <a:lnSpc>
                <a:spcPct val="90000"/>
              </a:lnSpc>
              <a:spcBef>
                <a:spcPts val="281"/>
              </a:spcBef>
              <a:spcAft>
                <a:spcPts val="0"/>
              </a:spcAft>
              <a:buClr>
                <a:schemeClr val="dk1"/>
              </a:buClr>
              <a:buSzPts val="1800"/>
              <a:buChar char="•"/>
              <a:defRPr>
                <a:latin typeface="Lato"/>
                <a:ea typeface="Lato"/>
                <a:cs typeface="Lato"/>
                <a:sym typeface="Lato"/>
              </a:defRPr>
            </a:lvl2pPr>
            <a:lvl3pPr marL="1028700" lvl="2" indent="-242888" algn="l">
              <a:lnSpc>
                <a:spcPct val="90000"/>
              </a:lnSpc>
              <a:spcBef>
                <a:spcPts val="281"/>
              </a:spcBef>
              <a:spcAft>
                <a:spcPts val="0"/>
              </a:spcAft>
              <a:buClr>
                <a:schemeClr val="dk1"/>
              </a:buClr>
              <a:buSzPts val="1500"/>
              <a:buChar char="•"/>
              <a:defRPr>
                <a:latin typeface="Lato"/>
                <a:ea typeface="Lato"/>
                <a:cs typeface="Lato"/>
                <a:sym typeface="Lato"/>
              </a:defRPr>
            </a:lvl3pPr>
            <a:lvl4pPr marL="1371600" lvl="3" indent="-235744" algn="l">
              <a:lnSpc>
                <a:spcPct val="90000"/>
              </a:lnSpc>
              <a:spcBef>
                <a:spcPts val="281"/>
              </a:spcBef>
              <a:spcAft>
                <a:spcPts val="0"/>
              </a:spcAft>
              <a:buClr>
                <a:schemeClr val="dk1"/>
              </a:buClr>
              <a:buSzPts val="1350"/>
              <a:buChar char="•"/>
              <a:defRPr>
                <a:latin typeface="Lato"/>
                <a:ea typeface="Lato"/>
                <a:cs typeface="Lato"/>
                <a:sym typeface="Lato"/>
              </a:defRPr>
            </a:lvl4pPr>
            <a:lvl5pPr marL="1714500" lvl="4" indent="-235744" algn="l">
              <a:lnSpc>
                <a:spcPct val="90000"/>
              </a:lnSpc>
              <a:spcBef>
                <a:spcPts val="281"/>
              </a:spcBef>
              <a:spcAft>
                <a:spcPts val="0"/>
              </a:spcAft>
              <a:buClr>
                <a:schemeClr val="dk1"/>
              </a:buClr>
              <a:buSzPts val="1350"/>
              <a:buChar char="•"/>
              <a:defRPr>
                <a:latin typeface="Lato"/>
                <a:ea typeface="Lato"/>
                <a:cs typeface="Lato"/>
                <a:sym typeface="Lato"/>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28" name="Google Shape;28;p3"/>
          <p:cNvSpPr txBox="1">
            <a:spLocks noGrp="1"/>
          </p:cNvSpPr>
          <p:nvPr>
            <p:ph type="dt" idx="10"/>
          </p:nvPr>
        </p:nvSpPr>
        <p:spPr>
          <a:xfrm>
            <a:off x="1272019" y="4767264"/>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
          <p:cNvSpPr txBox="1">
            <a:spLocks noGrp="1"/>
          </p:cNvSpPr>
          <p:nvPr>
            <p:ph type="sldNum" idx="12"/>
          </p:nvPr>
        </p:nvSpPr>
        <p:spPr>
          <a:xfrm>
            <a:off x="0" y="4767264"/>
            <a:ext cx="2057400" cy="2738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1pPr>
            <a:lvl2pPr marL="0" marR="0" lvl="1" indent="0" algn="l">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2pPr>
            <a:lvl3pPr marL="0" marR="0" lvl="2" indent="0" algn="l">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3pPr>
            <a:lvl4pPr marL="0" marR="0" lvl="3" indent="0" algn="l">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4pPr>
            <a:lvl5pPr marL="0" marR="0" lvl="4" indent="0" algn="l">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5pPr>
            <a:lvl6pPr marL="0" marR="0" lvl="5" indent="0" algn="l">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6pPr>
            <a:lvl7pPr marL="0" marR="0" lvl="6" indent="0" algn="l">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7pPr>
            <a:lvl8pPr marL="0" marR="0" lvl="7" indent="0" algn="l">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8pPr>
            <a:lvl9pPr marL="0" marR="0" lvl="8" indent="0" algn="l">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9pPr>
          </a:lstStyle>
          <a:p>
            <a:fld id="{00000000-1234-1234-1234-123412341234}" type="slidenum">
              <a:rPr lang="en-US" smtClean="0"/>
              <a:pPr/>
              <a:t>‹#›</a:t>
            </a:fld>
            <a:endParaRPr lang="en-US" b="1">
              <a:solidFill>
                <a:schemeClr val="lt1"/>
              </a:solidFill>
            </a:endParaRPr>
          </a:p>
        </p:txBody>
      </p:sp>
    </p:spTree>
    <p:extLst>
      <p:ext uri="{BB962C8B-B14F-4D97-AF65-F5344CB8AC3E}">
        <p14:creationId xmlns:p14="http://schemas.microsoft.com/office/powerpoint/2010/main" val="15868077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629841" y="235662"/>
            <a:ext cx="7886700" cy="4807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300"/>
              <a:buFont typeface="Lato"/>
              <a:buNone/>
              <a:defRPr>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body" idx="1"/>
          </p:nvPr>
        </p:nvSpPr>
        <p:spPr>
          <a:xfrm>
            <a:off x="629842" y="876311"/>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563"/>
              </a:spcBef>
              <a:spcAft>
                <a:spcPts val="0"/>
              </a:spcAft>
              <a:buClr>
                <a:schemeClr val="dk1"/>
              </a:buClr>
              <a:buSzPts val="1800"/>
              <a:buNone/>
              <a:defRPr sz="1350" b="1">
                <a:latin typeface="Lato"/>
                <a:ea typeface="Lato"/>
                <a:cs typeface="Lato"/>
                <a:sym typeface="Lato"/>
              </a:defRPr>
            </a:lvl1pPr>
            <a:lvl2pPr marL="685800" lvl="1" indent="-171450" algn="l">
              <a:lnSpc>
                <a:spcPct val="90000"/>
              </a:lnSpc>
              <a:spcBef>
                <a:spcPts val="281"/>
              </a:spcBef>
              <a:spcAft>
                <a:spcPts val="0"/>
              </a:spcAft>
              <a:buClr>
                <a:schemeClr val="dk1"/>
              </a:buClr>
              <a:buSzPts val="1500"/>
              <a:buNone/>
              <a:defRPr sz="1125" b="1"/>
            </a:lvl2pPr>
            <a:lvl3pPr marL="1028700" lvl="2" indent="-171450" algn="l">
              <a:lnSpc>
                <a:spcPct val="90000"/>
              </a:lnSpc>
              <a:spcBef>
                <a:spcPts val="281"/>
              </a:spcBef>
              <a:spcAft>
                <a:spcPts val="0"/>
              </a:spcAft>
              <a:buClr>
                <a:schemeClr val="dk1"/>
              </a:buClr>
              <a:buSzPts val="1350"/>
              <a:buNone/>
              <a:defRPr sz="1013" b="1"/>
            </a:lvl3pPr>
            <a:lvl4pPr marL="1371600" lvl="3" indent="-171450" algn="l">
              <a:lnSpc>
                <a:spcPct val="90000"/>
              </a:lnSpc>
              <a:spcBef>
                <a:spcPts val="281"/>
              </a:spcBef>
              <a:spcAft>
                <a:spcPts val="0"/>
              </a:spcAft>
              <a:buClr>
                <a:schemeClr val="dk1"/>
              </a:buClr>
              <a:buSzPts val="1200"/>
              <a:buNone/>
              <a:defRPr sz="900" b="1"/>
            </a:lvl4pPr>
            <a:lvl5pPr marL="1714500" lvl="4" indent="-171450" algn="l">
              <a:lnSpc>
                <a:spcPct val="90000"/>
              </a:lnSpc>
              <a:spcBef>
                <a:spcPts val="281"/>
              </a:spcBef>
              <a:spcAft>
                <a:spcPts val="0"/>
              </a:spcAft>
              <a:buClr>
                <a:schemeClr val="dk1"/>
              </a:buClr>
              <a:buSzPts val="1200"/>
              <a:buNone/>
              <a:defRPr sz="900" b="1"/>
            </a:lvl5pPr>
            <a:lvl6pPr marL="2057400" lvl="5" indent="-171450" algn="l">
              <a:lnSpc>
                <a:spcPct val="90000"/>
              </a:lnSpc>
              <a:spcBef>
                <a:spcPts val="281"/>
              </a:spcBef>
              <a:spcAft>
                <a:spcPts val="0"/>
              </a:spcAft>
              <a:buClr>
                <a:schemeClr val="dk1"/>
              </a:buClr>
              <a:buSzPts val="1200"/>
              <a:buNone/>
              <a:defRPr sz="900" b="1"/>
            </a:lvl6pPr>
            <a:lvl7pPr marL="2400300" lvl="6" indent="-171450" algn="l">
              <a:lnSpc>
                <a:spcPct val="90000"/>
              </a:lnSpc>
              <a:spcBef>
                <a:spcPts val="281"/>
              </a:spcBef>
              <a:spcAft>
                <a:spcPts val="0"/>
              </a:spcAft>
              <a:buClr>
                <a:schemeClr val="dk1"/>
              </a:buClr>
              <a:buSzPts val="1200"/>
              <a:buNone/>
              <a:defRPr sz="900" b="1"/>
            </a:lvl7pPr>
            <a:lvl8pPr marL="2743200" lvl="7" indent="-171450" algn="l">
              <a:lnSpc>
                <a:spcPct val="90000"/>
              </a:lnSpc>
              <a:spcBef>
                <a:spcPts val="281"/>
              </a:spcBef>
              <a:spcAft>
                <a:spcPts val="0"/>
              </a:spcAft>
              <a:buClr>
                <a:schemeClr val="dk1"/>
              </a:buClr>
              <a:buSzPts val="1200"/>
              <a:buNone/>
              <a:defRPr sz="900" b="1"/>
            </a:lvl8pPr>
            <a:lvl9pPr marL="3086100" lvl="8" indent="-171450" algn="l">
              <a:lnSpc>
                <a:spcPct val="90000"/>
              </a:lnSpc>
              <a:spcBef>
                <a:spcPts val="281"/>
              </a:spcBef>
              <a:spcAft>
                <a:spcPts val="0"/>
              </a:spcAft>
              <a:buClr>
                <a:schemeClr val="dk1"/>
              </a:buClr>
              <a:buSzPts val="1200"/>
              <a:buNone/>
              <a:defRPr sz="900" b="1"/>
            </a:lvl9pPr>
          </a:lstStyle>
          <a:p>
            <a:endParaRPr/>
          </a:p>
        </p:txBody>
      </p:sp>
      <p:sp>
        <p:nvSpPr>
          <p:cNvPr id="39" name="Google Shape;39;p5"/>
          <p:cNvSpPr txBox="1">
            <a:spLocks noGrp="1"/>
          </p:cNvSpPr>
          <p:nvPr>
            <p:ph type="body" idx="2"/>
          </p:nvPr>
        </p:nvSpPr>
        <p:spPr>
          <a:xfrm>
            <a:off x="629842" y="1570291"/>
            <a:ext cx="3868340" cy="2843684"/>
          </a:xfrm>
          <a:prstGeom prst="rect">
            <a:avLst/>
          </a:prstGeom>
          <a:noFill/>
          <a:ln>
            <a:noFill/>
          </a:ln>
        </p:spPr>
        <p:txBody>
          <a:bodyPr spcFirstLastPara="1" wrap="square" lIns="91425" tIns="45700" rIns="91425" bIns="45700" anchor="t" anchorCtr="0">
            <a:normAutofit/>
          </a:bodyPr>
          <a:lstStyle>
            <a:lvl1pPr marL="342900" lvl="0" indent="-271463" algn="l">
              <a:lnSpc>
                <a:spcPct val="90000"/>
              </a:lnSpc>
              <a:spcBef>
                <a:spcPts val="563"/>
              </a:spcBef>
              <a:spcAft>
                <a:spcPts val="0"/>
              </a:spcAft>
              <a:buClr>
                <a:schemeClr val="dk1"/>
              </a:buClr>
              <a:buSzPts val="2100"/>
              <a:buChar char="•"/>
              <a:defRPr>
                <a:latin typeface="Lato"/>
                <a:ea typeface="Lato"/>
                <a:cs typeface="Lato"/>
                <a:sym typeface="Lato"/>
              </a:defRPr>
            </a:lvl1pPr>
            <a:lvl2pPr marL="685800" lvl="1" indent="-257175" algn="l">
              <a:lnSpc>
                <a:spcPct val="90000"/>
              </a:lnSpc>
              <a:spcBef>
                <a:spcPts val="281"/>
              </a:spcBef>
              <a:spcAft>
                <a:spcPts val="0"/>
              </a:spcAft>
              <a:buClr>
                <a:schemeClr val="dk1"/>
              </a:buClr>
              <a:buSzPts val="1800"/>
              <a:buChar char="•"/>
              <a:defRPr>
                <a:latin typeface="Lato"/>
                <a:ea typeface="Lato"/>
                <a:cs typeface="Lato"/>
                <a:sym typeface="Lato"/>
              </a:defRPr>
            </a:lvl2pPr>
            <a:lvl3pPr marL="1028700" lvl="2" indent="-242888" algn="l">
              <a:lnSpc>
                <a:spcPct val="90000"/>
              </a:lnSpc>
              <a:spcBef>
                <a:spcPts val="281"/>
              </a:spcBef>
              <a:spcAft>
                <a:spcPts val="0"/>
              </a:spcAft>
              <a:buClr>
                <a:schemeClr val="dk1"/>
              </a:buClr>
              <a:buSzPts val="1500"/>
              <a:buChar char="•"/>
              <a:defRPr>
                <a:latin typeface="Lato"/>
                <a:ea typeface="Lato"/>
                <a:cs typeface="Lato"/>
                <a:sym typeface="Lato"/>
              </a:defRPr>
            </a:lvl3pPr>
            <a:lvl4pPr marL="1371600" lvl="3" indent="-235744" algn="l">
              <a:lnSpc>
                <a:spcPct val="90000"/>
              </a:lnSpc>
              <a:spcBef>
                <a:spcPts val="281"/>
              </a:spcBef>
              <a:spcAft>
                <a:spcPts val="0"/>
              </a:spcAft>
              <a:buClr>
                <a:schemeClr val="dk1"/>
              </a:buClr>
              <a:buSzPts val="1350"/>
              <a:buChar char="•"/>
              <a:defRPr>
                <a:latin typeface="Lato"/>
                <a:ea typeface="Lato"/>
                <a:cs typeface="Lato"/>
                <a:sym typeface="Lato"/>
              </a:defRPr>
            </a:lvl4pPr>
            <a:lvl5pPr marL="1714500" lvl="4" indent="-235744" algn="l">
              <a:lnSpc>
                <a:spcPct val="90000"/>
              </a:lnSpc>
              <a:spcBef>
                <a:spcPts val="281"/>
              </a:spcBef>
              <a:spcAft>
                <a:spcPts val="0"/>
              </a:spcAft>
              <a:buClr>
                <a:schemeClr val="dk1"/>
              </a:buClr>
              <a:buSzPts val="1350"/>
              <a:buChar char="•"/>
              <a:defRPr>
                <a:latin typeface="Lato"/>
                <a:ea typeface="Lato"/>
                <a:cs typeface="Lato"/>
                <a:sym typeface="Lato"/>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40" name="Google Shape;40;p5"/>
          <p:cNvSpPr txBox="1">
            <a:spLocks noGrp="1"/>
          </p:cNvSpPr>
          <p:nvPr>
            <p:ph type="body" idx="3"/>
          </p:nvPr>
        </p:nvSpPr>
        <p:spPr>
          <a:xfrm>
            <a:off x="4629151" y="876311"/>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563"/>
              </a:spcBef>
              <a:spcAft>
                <a:spcPts val="0"/>
              </a:spcAft>
              <a:buClr>
                <a:schemeClr val="dk1"/>
              </a:buClr>
              <a:buSzPts val="1800"/>
              <a:buNone/>
              <a:defRPr sz="1350" b="1">
                <a:latin typeface="Lato"/>
                <a:ea typeface="Lato"/>
                <a:cs typeface="Lato"/>
                <a:sym typeface="Lato"/>
              </a:defRPr>
            </a:lvl1pPr>
            <a:lvl2pPr marL="685800" lvl="1" indent="-171450" algn="l">
              <a:lnSpc>
                <a:spcPct val="90000"/>
              </a:lnSpc>
              <a:spcBef>
                <a:spcPts val="281"/>
              </a:spcBef>
              <a:spcAft>
                <a:spcPts val="0"/>
              </a:spcAft>
              <a:buClr>
                <a:schemeClr val="dk1"/>
              </a:buClr>
              <a:buSzPts val="1500"/>
              <a:buNone/>
              <a:defRPr sz="1125" b="1"/>
            </a:lvl2pPr>
            <a:lvl3pPr marL="1028700" lvl="2" indent="-171450" algn="l">
              <a:lnSpc>
                <a:spcPct val="90000"/>
              </a:lnSpc>
              <a:spcBef>
                <a:spcPts val="281"/>
              </a:spcBef>
              <a:spcAft>
                <a:spcPts val="0"/>
              </a:spcAft>
              <a:buClr>
                <a:schemeClr val="dk1"/>
              </a:buClr>
              <a:buSzPts val="1350"/>
              <a:buNone/>
              <a:defRPr sz="1013" b="1"/>
            </a:lvl3pPr>
            <a:lvl4pPr marL="1371600" lvl="3" indent="-171450" algn="l">
              <a:lnSpc>
                <a:spcPct val="90000"/>
              </a:lnSpc>
              <a:spcBef>
                <a:spcPts val="281"/>
              </a:spcBef>
              <a:spcAft>
                <a:spcPts val="0"/>
              </a:spcAft>
              <a:buClr>
                <a:schemeClr val="dk1"/>
              </a:buClr>
              <a:buSzPts val="1200"/>
              <a:buNone/>
              <a:defRPr sz="900" b="1"/>
            </a:lvl4pPr>
            <a:lvl5pPr marL="1714500" lvl="4" indent="-171450" algn="l">
              <a:lnSpc>
                <a:spcPct val="90000"/>
              </a:lnSpc>
              <a:spcBef>
                <a:spcPts val="281"/>
              </a:spcBef>
              <a:spcAft>
                <a:spcPts val="0"/>
              </a:spcAft>
              <a:buClr>
                <a:schemeClr val="dk1"/>
              </a:buClr>
              <a:buSzPts val="1200"/>
              <a:buNone/>
              <a:defRPr sz="900" b="1"/>
            </a:lvl5pPr>
            <a:lvl6pPr marL="2057400" lvl="5" indent="-171450" algn="l">
              <a:lnSpc>
                <a:spcPct val="90000"/>
              </a:lnSpc>
              <a:spcBef>
                <a:spcPts val="281"/>
              </a:spcBef>
              <a:spcAft>
                <a:spcPts val="0"/>
              </a:spcAft>
              <a:buClr>
                <a:schemeClr val="dk1"/>
              </a:buClr>
              <a:buSzPts val="1200"/>
              <a:buNone/>
              <a:defRPr sz="900" b="1"/>
            </a:lvl6pPr>
            <a:lvl7pPr marL="2400300" lvl="6" indent="-171450" algn="l">
              <a:lnSpc>
                <a:spcPct val="90000"/>
              </a:lnSpc>
              <a:spcBef>
                <a:spcPts val="281"/>
              </a:spcBef>
              <a:spcAft>
                <a:spcPts val="0"/>
              </a:spcAft>
              <a:buClr>
                <a:schemeClr val="dk1"/>
              </a:buClr>
              <a:buSzPts val="1200"/>
              <a:buNone/>
              <a:defRPr sz="900" b="1"/>
            </a:lvl7pPr>
            <a:lvl8pPr marL="2743200" lvl="7" indent="-171450" algn="l">
              <a:lnSpc>
                <a:spcPct val="90000"/>
              </a:lnSpc>
              <a:spcBef>
                <a:spcPts val="281"/>
              </a:spcBef>
              <a:spcAft>
                <a:spcPts val="0"/>
              </a:spcAft>
              <a:buClr>
                <a:schemeClr val="dk1"/>
              </a:buClr>
              <a:buSzPts val="1200"/>
              <a:buNone/>
              <a:defRPr sz="900" b="1"/>
            </a:lvl8pPr>
            <a:lvl9pPr marL="3086100" lvl="8" indent="-171450" algn="l">
              <a:lnSpc>
                <a:spcPct val="90000"/>
              </a:lnSpc>
              <a:spcBef>
                <a:spcPts val="281"/>
              </a:spcBef>
              <a:spcAft>
                <a:spcPts val="0"/>
              </a:spcAft>
              <a:buClr>
                <a:schemeClr val="dk1"/>
              </a:buClr>
              <a:buSzPts val="1200"/>
              <a:buNone/>
              <a:defRPr sz="900" b="1"/>
            </a:lvl9pPr>
          </a:lstStyle>
          <a:p>
            <a:endParaRPr/>
          </a:p>
        </p:txBody>
      </p:sp>
      <p:sp>
        <p:nvSpPr>
          <p:cNvPr id="41" name="Google Shape;41;p5"/>
          <p:cNvSpPr txBox="1">
            <a:spLocks noGrp="1"/>
          </p:cNvSpPr>
          <p:nvPr>
            <p:ph type="body" idx="4"/>
          </p:nvPr>
        </p:nvSpPr>
        <p:spPr>
          <a:xfrm>
            <a:off x="4629151" y="1570291"/>
            <a:ext cx="3887391" cy="2843684"/>
          </a:xfrm>
          <a:prstGeom prst="rect">
            <a:avLst/>
          </a:prstGeom>
          <a:noFill/>
          <a:ln>
            <a:noFill/>
          </a:ln>
        </p:spPr>
        <p:txBody>
          <a:bodyPr spcFirstLastPara="1" wrap="square" lIns="91425" tIns="45700" rIns="91425" bIns="45700" anchor="t" anchorCtr="0">
            <a:normAutofit/>
          </a:bodyPr>
          <a:lstStyle>
            <a:lvl1pPr marL="342900" lvl="0" indent="-271463" algn="l">
              <a:lnSpc>
                <a:spcPct val="90000"/>
              </a:lnSpc>
              <a:spcBef>
                <a:spcPts val="563"/>
              </a:spcBef>
              <a:spcAft>
                <a:spcPts val="0"/>
              </a:spcAft>
              <a:buClr>
                <a:schemeClr val="dk1"/>
              </a:buClr>
              <a:buSzPts val="2100"/>
              <a:buChar char="•"/>
              <a:defRPr>
                <a:latin typeface="Lato"/>
                <a:ea typeface="Lato"/>
                <a:cs typeface="Lato"/>
                <a:sym typeface="Lato"/>
              </a:defRPr>
            </a:lvl1pPr>
            <a:lvl2pPr marL="685800" lvl="1" indent="-257175" algn="l">
              <a:lnSpc>
                <a:spcPct val="90000"/>
              </a:lnSpc>
              <a:spcBef>
                <a:spcPts val="281"/>
              </a:spcBef>
              <a:spcAft>
                <a:spcPts val="0"/>
              </a:spcAft>
              <a:buClr>
                <a:schemeClr val="dk1"/>
              </a:buClr>
              <a:buSzPts val="1800"/>
              <a:buChar char="•"/>
              <a:defRPr>
                <a:latin typeface="Lato"/>
                <a:ea typeface="Lato"/>
                <a:cs typeface="Lato"/>
                <a:sym typeface="Lato"/>
              </a:defRPr>
            </a:lvl2pPr>
            <a:lvl3pPr marL="1028700" lvl="2" indent="-242888" algn="l">
              <a:lnSpc>
                <a:spcPct val="90000"/>
              </a:lnSpc>
              <a:spcBef>
                <a:spcPts val="281"/>
              </a:spcBef>
              <a:spcAft>
                <a:spcPts val="0"/>
              </a:spcAft>
              <a:buClr>
                <a:schemeClr val="dk1"/>
              </a:buClr>
              <a:buSzPts val="1500"/>
              <a:buChar char="•"/>
              <a:defRPr>
                <a:latin typeface="Lato"/>
                <a:ea typeface="Lato"/>
                <a:cs typeface="Lato"/>
                <a:sym typeface="Lato"/>
              </a:defRPr>
            </a:lvl3pPr>
            <a:lvl4pPr marL="1371600" lvl="3" indent="-235744" algn="l">
              <a:lnSpc>
                <a:spcPct val="90000"/>
              </a:lnSpc>
              <a:spcBef>
                <a:spcPts val="281"/>
              </a:spcBef>
              <a:spcAft>
                <a:spcPts val="0"/>
              </a:spcAft>
              <a:buClr>
                <a:schemeClr val="dk1"/>
              </a:buClr>
              <a:buSzPts val="1350"/>
              <a:buChar char="•"/>
              <a:defRPr>
                <a:latin typeface="Lato"/>
                <a:ea typeface="Lato"/>
                <a:cs typeface="Lato"/>
                <a:sym typeface="Lato"/>
              </a:defRPr>
            </a:lvl4pPr>
            <a:lvl5pPr marL="1714500" lvl="4" indent="-235744" algn="l">
              <a:lnSpc>
                <a:spcPct val="90000"/>
              </a:lnSpc>
              <a:spcBef>
                <a:spcPts val="281"/>
              </a:spcBef>
              <a:spcAft>
                <a:spcPts val="0"/>
              </a:spcAft>
              <a:buClr>
                <a:schemeClr val="dk1"/>
              </a:buClr>
              <a:buSzPts val="1350"/>
              <a:buChar char="•"/>
              <a:defRPr>
                <a:latin typeface="Lato"/>
                <a:ea typeface="Lato"/>
                <a:cs typeface="Lato"/>
                <a:sym typeface="Lato"/>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42" name="Google Shape;42;p5"/>
          <p:cNvSpPr txBox="1">
            <a:spLocks noGrp="1"/>
          </p:cNvSpPr>
          <p:nvPr>
            <p:ph type="dt" idx="10"/>
          </p:nvPr>
        </p:nvSpPr>
        <p:spPr>
          <a:xfrm>
            <a:off x="1272019" y="4767264"/>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
          <p:cNvSpPr txBox="1">
            <a:spLocks noGrp="1"/>
          </p:cNvSpPr>
          <p:nvPr>
            <p:ph type="sldNum" idx="12"/>
          </p:nvPr>
        </p:nvSpPr>
        <p:spPr>
          <a:xfrm>
            <a:off x="0" y="4767264"/>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1pPr>
            <a:lvl2pPr marL="0" marR="0" lvl="1" indent="0" algn="r">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2pPr>
            <a:lvl3pPr marL="0" marR="0" lvl="2" indent="0" algn="r">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3pPr>
            <a:lvl4pPr marL="0" marR="0" lvl="3" indent="0" algn="r">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4pPr>
            <a:lvl5pPr marL="0" marR="0" lvl="4" indent="0" algn="r">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5pPr>
            <a:lvl6pPr marL="0" marR="0" lvl="5" indent="0" algn="r">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6pPr>
            <a:lvl7pPr marL="0" marR="0" lvl="6" indent="0" algn="r">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7pPr>
            <a:lvl8pPr marL="0" marR="0" lvl="7" indent="0" algn="r">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8pPr>
            <a:lvl9pPr marL="0" marR="0" lvl="8" indent="0" algn="r">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137755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628650" y="250100"/>
            <a:ext cx="7886700" cy="46147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300"/>
              <a:buFont typeface="Lato"/>
              <a:buNone/>
              <a:defRPr>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
          <p:cNvSpPr txBox="1">
            <a:spLocks noGrp="1"/>
          </p:cNvSpPr>
          <p:nvPr>
            <p:ph type="dt" idx="10"/>
          </p:nvPr>
        </p:nvSpPr>
        <p:spPr>
          <a:xfrm>
            <a:off x="1272019" y="4767264"/>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
          <p:cNvSpPr txBox="1">
            <a:spLocks noGrp="1"/>
          </p:cNvSpPr>
          <p:nvPr>
            <p:ph type="sldNum" idx="12"/>
          </p:nvPr>
        </p:nvSpPr>
        <p:spPr>
          <a:xfrm>
            <a:off x="0" y="4767264"/>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1pPr>
            <a:lvl2pPr marL="0" marR="0" lvl="1" indent="0" algn="r">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2pPr>
            <a:lvl3pPr marL="0" marR="0" lvl="2" indent="0" algn="r">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3pPr>
            <a:lvl4pPr marL="0" marR="0" lvl="3" indent="0" algn="r">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4pPr>
            <a:lvl5pPr marL="0" marR="0" lvl="4" indent="0" algn="r">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5pPr>
            <a:lvl6pPr marL="0" marR="0" lvl="5" indent="0" algn="r">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6pPr>
            <a:lvl7pPr marL="0" marR="0" lvl="6" indent="0" algn="r">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7pPr>
            <a:lvl8pPr marL="0" marR="0" lvl="7" indent="0" algn="r">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8pPr>
            <a:lvl9pPr marL="0" marR="0" lvl="8" indent="0" algn="r">
              <a:lnSpc>
                <a:spcPct val="100000"/>
              </a:lnSpc>
              <a:spcBef>
                <a:spcPts val="0"/>
              </a:spcBef>
              <a:spcAft>
                <a:spcPts val="0"/>
              </a:spcAft>
              <a:buClr>
                <a:srgbClr val="000000"/>
              </a:buClr>
              <a:buSzPts val="900"/>
              <a:buFont typeface="Arial"/>
              <a:buNone/>
              <a:defRPr sz="675" b="0" i="0" u="none" strike="noStrike" cap="none">
                <a:solidFill>
                  <a:srgbClr val="888888"/>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423328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319" y="70732"/>
            <a:ext cx="8572500" cy="477407"/>
          </a:xfrm>
        </p:spPr>
        <p:txBody>
          <a:bodyPr/>
          <a:lstStyle>
            <a:lvl1pPr algn="ctr">
              <a:lnSpc>
                <a:spcPct val="90000"/>
              </a:lnSpc>
              <a:defRPr sz="2800"/>
            </a:lvl1pPr>
          </a:lstStyle>
          <a:p>
            <a:r>
              <a:rPr lang="en-US" dirty="0"/>
              <a:t>Click to edit Master title style</a:t>
            </a:r>
          </a:p>
        </p:txBody>
      </p:sp>
      <p:sp>
        <p:nvSpPr>
          <p:cNvPr id="3" name="Content Placeholder 2"/>
          <p:cNvSpPr>
            <a:spLocks noGrp="1"/>
          </p:cNvSpPr>
          <p:nvPr>
            <p:ph idx="1"/>
          </p:nvPr>
        </p:nvSpPr>
        <p:spPr>
          <a:xfrm>
            <a:off x="336041" y="1240303"/>
            <a:ext cx="8572500" cy="3035834"/>
          </a:xfrm>
        </p:spPr>
        <p:txBody>
          <a:bodyPr/>
          <a:lstStyle>
            <a:lvl1pPr marL="257912" indent="-257912">
              <a:spcBef>
                <a:spcPts val="1607"/>
              </a:spcBef>
              <a:buClr>
                <a:schemeClr val="tx1"/>
              </a:buClr>
              <a:buSzPct val="90000"/>
              <a:buFont typeface="Century Gothic" panose="020B0502020202020204" pitchFamily="34" charset="0"/>
              <a:buChar char="•"/>
              <a:defRPr lang="en-US" sz="2500" kern="1200" dirty="0">
                <a:solidFill>
                  <a:schemeClr val="tx1"/>
                </a:solidFill>
                <a:latin typeface="Century Gothic" panose="020B0502020202020204" pitchFamily="34" charset="0"/>
                <a:ea typeface="+mn-ea"/>
                <a:cs typeface="+mn-cs"/>
              </a:defRPr>
            </a:lvl1pPr>
            <a:lvl2pPr marL="613605" indent="-257912">
              <a:buClr>
                <a:schemeClr val="tx1"/>
              </a:buClr>
              <a:buSzPct val="90000"/>
              <a:buFont typeface="Century Gothic" panose="020B0502020202020204" pitchFamily="34" charset="0"/>
              <a:buChar char="–"/>
              <a:defRPr>
                <a:latin typeface="+mn-lt"/>
                <a:cs typeface="Arial" panose="020B0604020202020204" pitchFamily="34" charset="0"/>
              </a:defRPr>
            </a:lvl2pPr>
            <a:lvl3pPr marL="921113" indent="-257912">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323569" indent="-198393">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3292" y="4969599"/>
            <a:ext cx="210301" cy="114300"/>
          </a:xfrm>
          <a:prstGeom prst="rect">
            <a:avLst/>
          </a:prstGeom>
          <a:noFill/>
          <a:ln w="9525">
            <a:noFill/>
            <a:miter lim="800000"/>
            <a:headEnd/>
            <a:tailEnd/>
          </a:ln>
          <a:effectLst/>
        </p:spPr>
        <p:txBody>
          <a:bodyPr lIns="0" tIns="0" rIns="0" bIns="0"/>
          <a:lstStyle/>
          <a:p>
            <a:pPr algn="ctr" defTabSz="154466">
              <a:lnSpc>
                <a:spcPct val="90000"/>
              </a:lnSpc>
              <a:tabLst>
                <a:tab pos="205479" algn="l"/>
              </a:tabLst>
              <a:defRPr/>
            </a:pPr>
            <a:fld id="{040BB257-551A-4736-B50F-DCF1BA034C06}" type="slidenum">
              <a:rPr lang="en-US" sz="800" smtClean="0">
                <a:solidFill>
                  <a:schemeClr val="tx1"/>
                </a:solidFill>
                <a:latin typeface="+mn-lt"/>
                <a:cs typeface="Times New Roman" panose="02020603050405020304" pitchFamily="18" charset="0"/>
              </a:rPr>
              <a:pPr algn="ctr" defTabSz="154466">
                <a:lnSpc>
                  <a:spcPct val="90000"/>
                </a:lnSpc>
                <a:tabLst>
                  <a:tab pos="205479" algn="l"/>
                </a:tabLst>
                <a:defRPr/>
              </a:pPr>
              <a:t>‹#›</a:t>
            </a:fld>
            <a:endParaRPr lang="en-US" sz="800" dirty="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6007713" y="4937761"/>
            <a:ext cx="2895600" cy="136922"/>
          </a:xfrm>
          <a:prstGeom prst="rect">
            <a:avLst/>
          </a:prstGeom>
          <a:ln/>
        </p:spPr>
        <p:txBody>
          <a:bodyPr lIns="81627" tIns="40814" rIns="81627" bIns="40814" anchor="ctr"/>
          <a:lstStyle/>
          <a:p>
            <a:pPr algn="r"/>
            <a:r>
              <a:rPr lang="en-US" sz="900" dirty="0">
                <a:solidFill>
                  <a:srgbClr val="BFBFBF"/>
                </a:solidFill>
                <a:latin typeface="+mn-lt"/>
                <a:cs typeface="Arial" pitchFamily="34" charset="0"/>
              </a:rPr>
              <a:t> </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1" y="240034"/>
            <a:ext cx="205740" cy="490346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0814" tIns="40814" rIns="40814" bIns="40814" numCol="1" spcCol="0" rtlCol="0" fromWordArt="0" anchor="ctr" anchorCtr="0" forceAA="0" compatLnSpc="1">
            <a:prstTxWarp prst="textNoShape">
              <a:avLst/>
            </a:prstTxWarp>
            <a:noAutofit/>
          </a:bodyPr>
          <a:lstStyle/>
          <a:p>
            <a:pPr algn="ctr">
              <a:lnSpc>
                <a:spcPct val="90000"/>
              </a:lnSpc>
            </a:pPr>
            <a:endParaRPr lang="en-US" sz="1400" dirty="0">
              <a:solidFill>
                <a:schemeClr val="tx1"/>
              </a:solidFill>
            </a:endParaRPr>
          </a:p>
        </p:txBody>
      </p:sp>
      <p:sp>
        <p:nvSpPr>
          <p:cNvPr id="5" name="TextBox 4"/>
          <p:cNvSpPr txBox="1"/>
          <p:nvPr userDrawn="1"/>
        </p:nvSpPr>
        <p:spPr>
          <a:xfrm>
            <a:off x="3556659" y="4927253"/>
            <a:ext cx="2082617" cy="230830"/>
          </a:xfrm>
          <a:prstGeom prst="rect">
            <a:avLst/>
          </a:prstGeom>
          <a:noFill/>
        </p:spPr>
        <p:txBody>
          <a:bodyPr wrap="none" lIns="91438" tIns="45719" rIns="91438" bIns="45719" rtlCol="0">
            <a:spAutoFit/>
          </a:bodyPr>
          <a:lstStyle/>
          <a:p>
            <a:pPr algn="l">
              <a:lnSpc>
                <a:spcPct val="90000"/>
              </a:lnSpc>
            </a:pPr>
            <a:r>
              <a:rPr lang="en-US" sz="1000" dirty="0">
                <a:solidFill>
                  <a:schemeClr val="bg1">
                    <a:lumMod val="50000"/>
                  </a:schemeClr>
                </a:solidFill>
                <a:latin typeface="+mn-lt"/>
              </a:rPr>
              <a:t>Diem</a:t>
            </a:r>
            <a:r>
              <a:rPr lang="en-US" sz="1000" baseline="0" dirty="0">
                <a:solidFill>
                  <a:schemeClr val="bg1">
                    <a:lumMod val="50000"/>
                  </a:schemeClr>
                </a:solidFill>
                <a:latin typeface="+mn-lt"/>
              </a:rPr>
              <a:t> </a:t>
            </a:r>
            <a:r>
              <a:rPr lang="mr-IN" sz="1000" baseline="0" dirty="0">
                <a:solidFill>
                  <a:schemeClr val="bg1">
                    <a:lumMod val="50000"/>
                  </a:schemeClr>
                </a:solidFill>
                <a:latin typeface="+mn-lt"/>
              </a:rPr>
              <a:t>–</a:t>
            </a:r>
            <a:r>
              <a:rPr lang="en-US" sz="1000" baseline="0" dirty="0">
                <a:solidFill>
                  <a:schemeClr val="bg1">
                    <a:lumMod val="50000"/>
                  </a:schemeClr>
                </a:solidFill>
                <a:latin typeface="+mn-lt"/>
              </a:rPr>
              <a:t> UW-Madison EP Seminar</a:t>
            </a:r>
            <a:endParaRPr lang="en-US" sz="1000" dirty="0">
              <a:solidFill>
                <a:schemeClr val="bg1">
                  <a:lumMod val="50000"/>
                </a:schemeClr>
              </a:solidFill>
              <a:latin typeface="+mn-lt"/>
            </a:endParaRPr>
          </a:p>
        </p:txBody>
      </p:sp>
    </p:spTree>
    <p:extLst>
      <p:ext uri="{BB962C8B-B14F-4D97-AF65-F5344CB8AC3E}">
        <p14:creationId xmlns:p14="http://schemas.microsoft.com/office/powerpoint/2010/main" val="12072370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1BE2F73-5BC3-F5AF-2CE2-7E978EF956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9144000" cy="5143499"/>
          </a:xfrm>
          <a:prstGeom prst="rect">
            <a:avLst/>
          </a:prstGeom>
        </p:spPr>
      </p:pic>
      <p:sp>
        <p:nvSpPr>
          <p:cNvPr id="2" name="Title 1"/>
          <p:cNvSpPr>
            <a:spLocks noGrp="1"/>
          </p:cNvSpPr>
          <p:nvPr>
            <p:ph type="ctrTitle"/>
          </p:nvPr>
        </p:nvSpPr>
        <p:spPr>
          <a:xfrm>
            <a:off x="810000" y="1984500"/>
            <a:ext cx="4860000" cy="756000"/>
          </a:xfrm>
        </p:spPr>
        <p:txBody>
          <a:bodyPr anchor="b" anchorCtr="0"/>
          <a:lstStyle>
            <a:lvl1pPr algn="l">
              <a:defRPr sz="3000"/>
            </a:lvl1pPr>
          </a:lstStyle>
          <a:p>
            <a:r>
              <a:rPr lang="en-US" noProof="0"/>
              <a:t>Click to edit Master title style</a:t>
            </a:r>
            <a:endParaRPr lang="en-GB" noProof="0" dirty="0"/>
          </a:p>
        </p:txBody>
      </p:sp>
      <p:sp>
        <p:nvSpPr>
          <p:cNvPr id="3" name="Subtitle 2"/>
          <p:cNvSpPr>
            <a:spLocks noGrp="1"/>
          </p:cNvSpPr>
          <p:nvPr>
            <p:ph type="subTitle" idx="1"/>
          </p:nvPr>
        </p:nvSpPr>
        <p:spPr>
          <a:xfrm>
            <a:off x="810000" y="2902500"/>
            <a:ext cx="4860000" cy="344214"/>
          </a:xfrm>
        </p:spPr>
        <p:txBody>
          <a:bodyPr/>
          <a:lstStyle>
            <a:lvl1pPr marL="0" indent="0" algn="l">
              <a:lnSpc>
                <a:spcPct val="85000"/>
              </a:lnSpc>
              <a:buNone/>
              <a:defRPr>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Click to edit Master subtitle style</a:t>
            </a:r>
            <a:endParaRPr lang="en-GB" noProof="0" dirty="0"/>
          </a:p>
        </p:txBody>
      </p:sp>
      <p:grpSp>
        <p:nvGrpSpPr>
          <p:cNvPr id="12" name="Group 11">
            <a:extLst>
              <a:ext uri="{FF2B5EF4-FFF2-40B4-BE49-F238E27FC236}">
                <a16:creationId xmlns:a16="http://schemas.microsoft.com/office/drawing/2014/main" id="{3CA69B23-4A0F-0D0D-790A-749DA608DFFB}"/>
              </a:ext>
            </a:extLst>
          </p:cNvPr>
          <p:cNvGrpSpPr/>
          <p:nvPr userDrawn="1"/>
        </p:nvGrpSpPr>
        <p:grpSpPr>
          <a:xfrm>
            <a:off x="400030" y="404999"/>
            <a:ext cx="2582433" cy="621620"/>
            <a:chOff x="533373" y="539998"/>
            <a:chExt cx="3443244" cy="828827"/>
          </a:xfrm>
        </p:grpSpPr>
        <p:pic>
          <p:nvPicPr>
            <p:cNvPr id="6" name="Graphic 5">
              <a:extLst>
                <a:ext uri="{FF2B5EF4-FFF2-40B4-BE49-F238E27FC236}">
                  <a16:creationId xmlns:a16="http://schemas.microsoft.com/office/drawing/2014/main" id="{1766FDC9-BC78-7DF4-C97F-9C04BC7065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373" y="963444"/>
              <a:ext cx="3128316" cy="405381"/>
            </a:xfrm>
            <a:prstGeom prst="rect">
              <a:avLst/>
            </a:prstGeom>
          </p:spPr>
        </p:pic>
        <p:pic>
          <p:nvPicPr>
            <p:cNvPr id="10" name="Picture 9">
              <a:extLst>
                <a:ext uri="{FF2B5EF4-FFF2-40B4-BE49-F238E27FC236}">
                  <a16:creationId xmlns:a16="http://schemas.microsoft.com/office/drawing/2014/main" id="{0D6FAD81-84A7-6177-DE36-90328ECAA6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61817" y="539998"/>
              <a:ext cx="514800" cy="514800"/>
            </a:xfrm>
            <a:prstGeom prst="rect">
              <a:avLst/>
            </a:prstGeom>
          </p:spPr>
        </p:pic>
      </p:grpSp>
    </p:spTree>
    <p:extLst>
      <p:ext uri="{BB962C8B-B14F-4D97-AF65-F5344CB8AC3E}">
        <p14:creationId xmlns:p14="http://schemas.microsoft.com/office/powerpoint/2010/main" val="20177549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title"/>
          </p:nvPr>
        </p:nvSpPr>
        <p:spPr>
          <a:xfrm>
            <a:off x="810000" y="2187000"/>
            <a:ext cx="2916000" cy="1350000"/>
          </a:xfrm>
        </p:spPr>
        <p:txBody>
          <a:bodyPr anchor="t" anchorCtr="0"/>
          <a:lstStyle>
            <a:lvl1pPr algn="l">
              <a:defRPr sz="3000" b="0" cap="none" baseline="0">
                <a:solidFill>
                  <a:schemeClr val="bg1"/>
                </a:solidFill>
              </a:defRPr>
            </a:lvl1p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lvl1pPr>
              <a:defRPr>
                <a:solidFill>
                  <a:schemeClr val="bg1"/>
                </a:solidFill>
              </a:defRPr>
            </a:lvl1pPr>
          </a:lstStyle>
          <a:p>
            <a:fld id="{584F1045-F36D-4DA1-8827-18EDF932B07D}" type="datetime1">
              <a:rPr lang="en-GB" smtClean="0"/>
              <a:pPr/>
              <a:t>12/02/2024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3" name="Picture 9">
            <a:extLst>
              <a:ext uri="{FF2B5EF4-FFF2-40B4-BE49-F238E27FC236}">
                <a16:creationId xmlns:a16="http://schemas.microsoft.com/office/drawing/2014/main" id="{B0CD5032-2BF9-BBEE-028C-749BD5ECCA8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3219537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677984"/>
          </a:xfrm>
          <a:prstGeom prst="rect">
            <a:avLst/>
          </a:prstGeom>
        </p:spPr>
      </p:pic>
      <p:sp>
        <p:nvSpPr>
          <p:cNvPr id="2" name="Title 1"/>
          <p:cNvSpPr>
            <a:spLocks noGrp="1"/>
          </p:cNvSpPr>
          <p:nvPr>
            <p:ph type="title"/>
          </p:nvPr>
        </p:nvSpPr>
        <p:spPr>
          <a:xfrm>
            <a:off x="810000" y="2187000"/>
            <a:ext cx="2916000" cy="1350000"/>
          </a:xfrm>
        </p:spPr>
        <p:txBody>
          <a:bodyPr anchor="t" anchorCtr="0"/>
          <a:lstStyle>
            <a:lvl1pPr algn="l">
              <a:defRPr sz="3000" b="0" cap="none" baseline="0">
                <a:solidFill>
                  <a:schemeClr val="bg2"/>
                </a:solidFill>
              </a:defRPr>
            </a:lvl1pPr>
          </a:lstStyle>
          <a:p>
            <a:r>
              <a:rPr lang="en-US" noProof="0"/>
              <a:t>Click to edit Master title style</a:t>
            </a:r>
            <a:endParaRPr lang="en-GB" noProof="0" dirty="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81CB2B14-F26C-4BBB-8C23-00AFCB89B5EF}" type="datetime1">
              <a:rPr lang="en-GB" smtClean="0"/>
              <a:t>12/02/2024</a:t>
            </a:fld>
            <a:endParaRPr lang="en-GB" dirty="0"/>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p>
            <a:r>
              <a:rPr lang="en-GB"/>
              <a:t>© 2022 Tokamak Energy  Private and Confidential</a:t>
            </a:r>
            <a:endParaRPr lang="en-GB" dirty="0"/>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p>
            <a:fld id="{0B868178-02AE-42FC-958D-6B8F13B60175}" type="slidenum">
              <a:rPr lang="en-GB" smtClean="0"/>
              <a:pPr/>
              <a:t>‹#›</a:t>
            </a:fld>
            <a:endParaRPr lang="en-GB" dirty="0"/>
          </a:p>
        </p:txBody>
      </p:sp>
    </p:spTree>
    <p:extLst>
      <p:ext uri="{BB962C8B-B14F-4D97-AF65-F5344CB8AC3E}">
        <p14:creationId xmlns:p14="http://schemas.microsoft.com/office/powerpoint/2010/main" val="37770630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title"/>
          </p:nvPr>
        </p:nvSpPr>
        <p:spPr>
          <a:xfrm>
            <a:off x="810000" y="2187000"/>
            <a:ext cx="2916000" cy="1350000"/>
          </a:xfrm>
        </p:spPr>
        <p:txBody>
          <a:bodyPr anchor="t" anchorCtr="0"/>
          <a:lstStyle>
            <a:lvl1pPr algn="l">
              <a:defRPr sz="3000" b="0" cap="none" baseline="0">
                <a:solidFill>
                  <a:schemeClr val="bg1"/>
                </a:solidFill>
              </a:defRPr>
            </a:lvl1p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lvl1pPr>
              <a:defRPr>
                <a:solidFill>
                  <a:schemeClr val="bg1"/>
                </a:solidFill>
              </a:defRPr>
            </a:lvl1pPr>
          </a:lstStyle>
          <a:p>
            <a:fld id="{584F1045-F36D-4DA1-8827-18EDF932B07D}" type="datetime1">
              <a:rPr lang="en-GB" smtClean="0"/>
              <a:pPr/>
              <a:t>12/02/2024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3" name="Picture 9">
            <a:extLst>
              <a:ext uri="{FF2B5EF4-FFF2-40B4-BE49-F238E27FC236}">
                <a16:creationId xmlns:a16="http://schemas.microsoft.com/office/drawing/2014/main" id="{B0CD5032-2BF9-BBEE-028C-749BD5ECCA8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377303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title"/>
          </p:nvPr>
        </p:nvSpPr>
        <p:spPr>
          <a:xfrm>
            <a:off x="810000" y="2187000"/>
            <a:ext cx="2916000" cy="1350000"/>
          </a:xfrm>
        </p:spPr>
        <p:txBody>
          <a:bodyPr anchor="t" anchorCtr="0"/>
          <a:lstStyle>
            <a:lvl1pPr algn="l">
              <a:defRPr sz="3000" b="0" cap="none" baseline="0">
                <a:solidFill>
                  <a:schemeClr val="bg1"/>
                </a:solidFill>
              </a:defRPr>
            </a:lvl1p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lvl1pPr>
              <a:defRPr>
                <a:solidFill>
                  <a:schemeClr val="bg1"/>
                </a:solidFill>
              </a:defRPr>
            </a:lvl1pPr>
          </a:lstStyle>
          <a:p>
            <a:fld id="{584F1045-F36D-4DA1-8827-18EDF932B07D}" type="datetime1">
              <a:rPr lang="en-GB" smtClean="0"/>
              <a:pPr/>
              <a:t>12/02/2024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3" name="Picture 9">
            <a:extLst>
              <a:ext uri="{FF2B5EF4-FFF2-40B4-BE49-F238E27FC236}">
                <a16:creationId xmlns:a16="http://schemas.microsoft.com/office/drawing/2014/main" id="{B0CD5032-2BF9-BBEE-028C-749BD5ECCA8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39672013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title"/>
          </p:nvPr>
        </p:nvSpPr>
        <p:spPr>
          <a:xfrm>
            <a:off x="810000" y="2187000"/>
            <a:ext cx="2916000" cy="1350000"/>
          </a:xfrm>
        </p:spPr>
        <p:txBody>
          <a:bodyPr anchor="t" anchorCtr="0"/>
          <a:lstStyle>
            <a:lvl1pPr algn="l">
              <a:defRPr sz="3000" b="0" cap="none" baseline="0">
                <a:solidFill>
                  <a:schemeClr val="bg1"/>
                </a:solidFill>
              </a:defRPr>
            </a:lvl1p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lvl1pPr>
              <a:defRPr>
                <a:solidFill>
                  <a:schemeClr val="bg1"/>
                </a:solidFill>
              </a:defRPr>
            </a:lvl1pPr>
          </a:lstStyle>
          <a:p>
            <a:fld id="{584F1045-F36D-4DA1-8827-18EDF932B07D}" type="datetime1">
              <a:rPr lang="en-GB" smtClean="0"/>
              <a:pPr/>
              <a:t>12/02/2024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3" name="Picture 9">
            <a:extLst>
              <a:ext uri="{FF2B5EF4-FFF2-40B4-BE49-F238E27FC236}">
                <a16:creationId xmlns:a16="http://schemas.microsoft.com/office/drawing/2014/main" id="{B0CD5032-2BF9-BBEE-028C-749BD5ECCA8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19026462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677984"/>
          </a:xfrm>
          <a:prstGeom prst="rect">
            <a:avLst/>
          </a:prstGeom>
        </p:spPr>
      </p:pic>
      <p:sp>
        <p:nvSpPr>
          <p:cNvPr id="2" name="Title 1"/>
          <p:cNvSpPr>
            <a:spLocks noGrp="1"/>
          </p:cNvSpPr>
          <p:nvPr>
            <p:ph type="title"/>
          </p:nvPr>
        </p:nvSpPr>
        <p:spPr>
          <a:xfrm>
            <a:off x="810000" y="2187000"/>
            <a:ext cx="2916000" cy="1350000"/>
          </a:xfrm>
        </p:spPr>
        <p:txBody>
          <a:bodyPr anchor="t" anchorCtr="0"/>
          <a:lstStyle>
            <a:lvl1pPr algn="l">
              <a:defRPr sz="3000" b="0" cap="none" baseline="0">
                <a:solidFill>
                  <a:schemeClr val="bg2"/>
                </a:solidFill>
              </a:defRPr>
            </a:lvl1pPr>
          </a:lstStyle>
          <a:p>
            <a:r>
              <a:rPr lang="en-US" noProof="0"/>
              <a:t>Click to edit Master title style</a:t>
            </a:r>
            <a:endParaRPr lang="en-GB" noProof="0" dirty="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81CB2B14-F26C-4BBB-8C23-00AFCB89B5EF}" type="datetime1">
              <a:rPr lang="en-GB" smtClean="0"/>
              <a:t>12/02/2024</a:t>
            </a:fld>
            <a:endParaRPr lang="en-GB" dirty="0"/>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p>
            <a:r>
              <a:rPr lang="en-GB"/>
              <a:t>© 2022 Tokamak Energy  Private and Confidential</a:t>
            </a:r>
            <a:endParaRPr lang="en-GB" dirty="0"/>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p>
            <a:fld id="{0B868178-02AE-42FC-958D-6B8F13B60175}" type="slidenum">
              <a:rPr lang="en-GB" smtClean="0"/>
              <a:pPr/>
              <a:t>‹#›</a:t>
            </a:fld>
            <a:endParaRPr lang="en-GB" dirty="0"/>
          </a:p>
        </p:txBody>
      </p:sp>
    </p:spTree>
    <p:extLst>
      <p:ext uri="{BB962C8B-B14F-4D97-AF65-F5344CB8AC3E}">
        <p14:creationId xmlns:p14="http://schemas.microsoft.com/office/powerpoint/2010/main" val="34609038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59832" y="0"/>
            <a:ext cx="6084168" cy="5143500"/>
          </a:xfrm>
          <a:prstGeom prst="rect">
            <a:avLst/>
          </a:prstGeom>
        </p:spPr>
      </p:pic>
      <p:sp>
        <p:nvSpPr>
          <p:cNvPr id="2" name="Title 1"/>
          <p:cNvSpPr>
            <a:spLocks noGrp="1"/>
          </p:cNvSpPr>
          <p:nvPr>
            <p:ph type="title"/>
          </p:nvPr>
        </p:nvSpPr>
        <p:spPr>
          <a:xfrm>
            <a:off x="810000" y="2187000"/>
            <a:ext cx="2916000" cy="1350000"/>
          </a:xfrm>
        </p:spPr>
        <p:txBody>
          <a:bodyPr anchor="t" anchorCtr="0"/>
          <a:lstStyle>
            <a:lvl1pPr algn="l">
              <a:defRPr sz="3000" b="0" cap="none" baseline="0">
                <a:solidFill>
                  <a:schemeClr val="bg2"/>
                </a:solidFill>
              </a:defRPr>
            </a:lvl1p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p>
            <a:fld id="{584F1045-F36D-4DA1-8827-18EDF932B07D}" type="datetime1">
              <a:rPr lang="en-GB" noProof="0" smtClean="0"/>
              <a:t>12/02/2024</a:t>
            </a:fld>
            <a:endParaRPr lang="en-GB" noProof="0"/>
          </a:p>
        </p:txBody>
      </p:sp>
      <p:sp>
        <p:nvSpPr>
          <p:cNvPr id="5" name="Footer Placeholder 4"/>
          <p:cNvSpPr>
            <a:spLocks noGrp="1"/>
          </p:cNvSpPr>
          <p:nvPr>
            <p:ph type="ftr" sz="quarter" idx="11"/>
          </p:nvPr>
        </p:nvSpPr>
        <p:spPr/>
        <p:txBody>
          <a:bodyPr/>
          <a:lstStyle/>
          <a:p>
            <a:r>
              <a:rPr lang="en-GB" noProof="0"/>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35923959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677984"/>
          </a:xfrm>
          <a:prstGeom prst="rect">
            <a:avLst/>
          </a:prstGeom>
        </p:spPr>
      </p:pic>
      <p:sp>
        <p:nvSpPr>
          <p:cNvPr id="2" name="Title 1"/>
          <p:cNvSpPr>
            <a:spLocks noGrp="1"/>
          </p:cNvSpPr>
          <p:nvPr>
            <p:ph type="title"/>
          </p:nvPr>
        </p:nvSpPr>
        <p:spPr>
          <a:xfrm>
            <a:off x="810000" y="2187000"/>
            <a:ext cx="2916000" cy="1350000"/>
          </a:xfrm>
        </p:spPr>
        <p:txBody>
          <a:bodyPr anchor="t" anchorCtr="0"/>
          <a:lstStyle>
            <a:lvl1pPr algn="l">
              <a:defRPr sz="3000" b="0" cap="none" baseline="0">
                <a:solidFill>
                  <a:schemeClr val="bg2"/>
                </a:solidFill>
              </a:defRPr>
            </a:lvl1pPr>
          </a:lstStyle>
          <a:p>
            <a:r>
              <a:rPr lang="en-US" noProof="0"/>
              <a:t>Click to edit Master title style</a:t>
            </a:r>
            <a:endParaRPr lang="en-GB" noProof="0" dirty="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81CB2B14-F26C-4BBB-8C23-00AFCB89B5EF}" type="datetime1">
              <a:rPr lang="en-GB" smtClean="0"/>
              <a:t>12/02/2024</a:t>
            </a:fld>
            <a:endParaRPr lang="en-GB" dirty="0"/>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p>
            <a:r>
              <a:rPr lang="en-GB"/>
              <a:t>© 2022 Tokamak Energy  Private and Confidential</a:t>
            </a:r>
            <a:endParaRPr lang="en-GB" dirty="0"/>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p>
            <a:fld id="{0B868178-02AE-42FC-958D-6B8F13B60175}" type="slidenum">
              <a:rPr lang="en-GB" smtClean="0"/>
              <a:pPr/>
              <a:t>‹#›</a:t>
            </a:fld>
            <a:endParaRPr lang="en-GB" dirty="0"/>
          </a:p>
        </p:txBody>
      </p:sp>
    </p:spTree>
    <p:extLst>
      <p:ext uri="{BB962C8B-B14F-4D97-AF65-F5344CB8AC3E}">
        <p14:creationId xmlns:p14="http://schemas.microsoft.com/office/powerpoint/2010/main" val="36499237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92B23528-DCB5-FF0F-B0F8-1911599DC2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810000" y="2187000"/>
            <a:ext cx="2916000" cy="1350000"/>
          </a:xfrm>
        </p:spPr>
        <p:txBody>
          <a:bodyPr anchor="t" anchorCtr="0"/>
          <a:lstStyle>
            <a:lvl1pPr algn="l">
              <a:defRPr sz="3000" b="0" cap="none" baseline="0">
                <a:solidFill>
                  <a:schemeClr val="bg1"/>
                </a:solidFill>
              </a:defRPr>
            </a:lvl1pPr>
          </a:lstStyle>
          <a:p>
            <a:r>
              <a:rPr lang="en-US" noProof="0"/>
              <a:t>Click to edit Master title style</a:t>
            </a:r>
            <a:endParaRPr lang="en-GB" noProof="0" dirty="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81CB2B14-F26C-4BBB-8C23-00AFCB89B5EF}" type="datetime1">
              <a:rPr lang="en-GB" smtClean="0"/>
              <a:t>12/02/2024</a:t>
            </a:fld>
            <a:endParaRPr lang="en-GB" dirty="0"/>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lvl1pPr>
              <a:defRPr>
                <a:solidFill>
                  <a:schemeClr val="bg1"/>
                </a:solidFill>
              </a:defRPr>
            </a:lvl1pPr>
          </a:lstStyle>
          <a:p>
            <a:r>
              <a:rPr lang="en-GB" dirty="0"/>
              <a:t>© 2022 Tokamak Energy  Private and Confidential</a:t>
            </a:r>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dirty="0"/>
          </a:p>
        </p:txBody>
      </p:sp>
      <p:pic>
        <p:nvPicPr>
          <p:cNvPr id="9" name="Picture 9">
            <a:extLst>
              <a:ext uri="{FF2B5EF4-FFF2-40B4-BE49-F238E27FC236}">
                <a16:creationId xmlns:a16="http://schemas.microsoft.com/office/drawing/2014/main" id="{E4F2ECD9-0BE0-7C95-1CAF-C8AFDB341D7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35175689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000" cy="243000"/>
          </a:xfrm>
        </p:spPr>
        <p:txBody>
          <a:bodyPr/>
          <a:lstStyle/>
          <a:p>
            <a:r>
              <a:rPr lang="en-US" noProof="0"/>
              <a:t>Click to edit Master title style</a:t>
            </a:r>
            <a:endParaRPr lang="en-GB" noProof="0" dirty="0"/>
          </a:p>
        </p:txBody>
      </p:sp>
      <p:sp>
        <p:nvSpPr>
          <p:cNvPr id="3" name="Content Placeholder 2"/>
          <p:cNvSpPr>
            <a:spLocks noGrp="1"/>
          </p:cNvSpPr>
          <p:nvPr>
            <p:ph idx="1"/>
          </p:nvPr>
        </p:nvSpPr>
        <p:spPr/>
        <p:txBody>
          <a:bodyPr/>
          <a:lstStyle>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F98B6C13-2867-41EB-A894-020571790519}" type="datetime1">
              <a:rPr lang="en-GB" noProof="0" smtClean="0"/>
              <a:t>12/02/2024</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noProof="0"/>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4860001" y="4624387"/>
            <a:ext cx="3877997" cy="114113"/>
          </a:xfrm>
        </p:spPr>
        <p:txBody>
          <a:bodyPr anchor="b" anchorCtr="0"/>
          <a:lstStyle>
            <a:lvl1pPr algn="r">
              <a:defRPr sz="450"/>
            </a:lvl1pPr>
          </a:lstStyle>
          <a:p>
            <a:pPr lvl="0"/>
            <a:r>
              <a:rPr lang="en-US" dirty="0"/>
              <a:t>Insert Source if required</a:t>
            </a:r>
            <a:endParaRPr lang="en-GB" dirty="0"/>
          </a:p>
        </p:txBody>
      </p:sp>
    </p:spTree>
    <p:extLst>
      <p:ext uri="{BB962C8B-B14F-4D97-AF65-F5344CB8AC3E}">
        <p14:creationId xmlns:p14="http://schemas.microsoft.com/office/powerpoint/2010/main" val="2801851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amp; graphic (white background)">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000" cy="243000"/>
          </a:xfrm>
        </p:spPr>
        <p:txBody>
          <a:bodyPr/>
          <a:lstStyle/>
          <a:p>
            <a:r>
              <a:rPr lang="en-US" noProof="0"/>
              <a:t>Click to edit Master title style</a:t>
            </a:r>
            <a:endParaRPr lang="en-GB" noProof="0" dirty="0"/>
          </a:p>
        </p:txBody>
      </p:sp>
      <p:sp>
        <p:nvSpPr>
          <p:cNvPr id="3" name="Content Placeholder 2"/>
          <p:cNvSpPr>
            <a:spLocks noGrp="1"/>
          </p:cNvSpPr>
          <p:nvPr>
            <p:ph idx="1"/>
          </p:nvPr>
        </p:nvSpPr>
        <p:spPr>
          <a:xfrm>
            <a:off x="405000" y="1215000"/>
            <a:ext cx="4087229" cy="3105000"/>
          </a:xfrm>
        </p:spPr>
        <p:txBody>
          <a:bodyPr anchor="ctr" anchorCtr="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F98B6C13-2867-41EB-A894-020571790519}" type="datetime1">
              <a:rPr lang="en-GB" noProof="0" smtClean="0"/>
              <a:t>12/02/2024</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noProof="0"/>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4860001" y="4624387"/>
            <a:ext cx="3877997" cy="114113"/>
          </a:xfrm>
        </p:spPr>
        <p:txBody>
          <a:bodyPr anchor="b" anchorCtr="0"/>
          <a:lstStyle>
            <a:lvl1pPr algn="r">
              <a:defRPr sz="450"/>
            </a:lvl1pPr>
          </a:lstStyle>
          <a:p>
            <a:pPr lvl="0"/>
            <a:r>
              <a:rPr lang="en-US" dirty="0"/>
              <a:t>Insert Source if required</a:t>
            </a:r>
            <a:endParaRPr lang="en-GB" dirty="0"/>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4650581" y="1215000"/>
            <a:ext cx="4087416" cy="3105000"/>
          </a:xfrm>
        </p:spPr>
        <p:txBody>
          <a:bodyPr/>
          <a:lstStyle>
            <a:lvl1pPr>
              <a:defRPr/>
            </a:lvl1pPr>
          </a:lstStyle>
          <a:p>
            <a:pPr lvl="0"/>
            <a:r>
              <a:rPr lang="en-US" dirty="0"/>
              <a:t>Click on icon to insert image/chart/graphic</a:t>
            </a:r>
            <a:endParaRPr lang="en-GB" dirty="0"/>
          </a:p>
        </p:txBody>
      </p:sp>
    </p:spTree>
    <p:extLst>
      <p:ext uri="{BB962C8B-B14F-4D97-AF65-F5344CB8AC3E}">
        <p14:creationId xmlns:p14="http://schemas.microsoft.com/office/powerpoint/2010/main" val="1947778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ext &amp; graphic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000" cy="243000"/>
          </a:xfrm>
        </p:spPr>
        <p:txBody>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idx="1"/>
          </p:nvPr>
        </p:nvSpPr>
        <p:spPr>
          <a:xfrm>
            <a:off x="405000" y="1215000"/>
            <a:ext cx="4087229" cy="3105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F98B6C13-2867-41EB-A894-020571790519}" type="datetime1">
              <a:rPr lang="en-GB" smtClean="0"/>
              <a:pPr/>
              <a:t>12/02/2024</a:t>
            </a:fld>
            <a:endParaRPr lang="en-GB"/>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4860001" y="4624387"/>
            <a:ext cx="3877997" cy="114113"/>
          </a:xfrm>
        </p:spPr>
        <p:txBody>
          <a:bodyPr anchor="b" anchorCtr="0"/>
          <a:lstStyle>
            <a:lvl1pPr algn="r">
              <a:defRPr sz="450">
                <a:solidFill>
                  <a:schemeClr val="bg1"/>
                </a:solidFill>
              </a:defRPr>
            </a:lvl1pPr>
          </a:lstStyle>
          <a:p>
            <a:pPr lvl="0"/>
            <a:r>
              <a:rPr lang="en-US" dirty="0"/>
              <a:t>Insert Source if required</a:t>
            </a:r>
            <a:endParaRPr lang="en-GB" dirty="0"/>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4650581" y="1215000"/>
            <a:ext cx="4087416" cy="3105000"/>
          </a:xfrm>
        </p:spPr>
        <p:txBody>
          <a:bodyPr/>
          <a:lstStyle>
            <a:lvl1pPr>
              <a:defRPr>
                <a:solidFill>
                  <a:schemeClr val="bg1"/>
                </a:solidFill>
              </a:defRPr>
            </a:lvl1pPr>
          </a:lstStyle>
          <a:p>
            <a:pPr lvl="0"/>
            <a:r>
              <a:rPr lang="en-US" dirty="0"/>
              <a:t>Click on icon to insert image/chart/graphic</a:t>
            </a:r>
            <a:endParaRPr lang="en-GB" dirty="0"/>
          </a:p>
        </p:txBody>
      </p:sp>
      <p:pic>
        <p:nvPicPr>
          <p:cNvPr id="4" name="Picture 9">
            <a:extLst>
              <a:ext uri="{FF2B5EF4-FFF2-40B4-BE49-F238E27FC236}">
                <a16:creationId xmlns:a16="http://schemas.microsoft.com/office/drawing/2014/main" id="{E3778E13-51D2-71AA-D2B2-A715672296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3706299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59832" y="0"/>
            <a:ext cx="6084168" cy="5143500"/>
          </a:xfrm>
          <a:prstGeom prst="rect">
            <a:avLst/>
          </a:prstGeom>
        </p:spPr>
      </p:pic>
      <p:sp>
        <p:nvSpPr>
          <p:cNvPr id="2" name="Title 1"/>
          <p:cNvSpPr>
            <a:spLocks noGrp="1"/>
          </p:cNvSpPr>
          <p:nvPr>
            <p:ph type="title"/>
          </p:nvPr>
        </p:nvSpPr>
        <p:spPr>
          <a:xfrm>
            <a:off x="810000" y="2187000"/>
            <a:ext cx="2916000" cy="1350000"/>
          </a:xfrm>
        </p:spPr>
        <p:txBody>
          <a:bodyPr anchor="t" anchorCtr="0"/>
          <a:lstStyle>
            <a:lvl1pPr algn="l">
              <a:defRPr sz="3000" b="0" cap="none" baseline="0">
                <a:solidFill>
                  <a:schemeClr val="bg2"/>
                </a:solidFill>
              </a:defRPr>
            </a:lvl1p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p>
            <a:fld id="{584F1045-F36D-4DA1-8827-18EDF932B07D}" type="datetime1">
              <a:rPr lang="en-GB" noProof="0" smtClean="0"/>
              <a:t>12/02/2024</a:t>
            </a:fld>
            <a:endParaRPr lang="en-GB" noProof="0"/>
          </a:p>
        </p:txBody>
      </p:sp>
      <p:sp>
        <p:nvSpPr>
          <p:cNvPr id="5" name="Footer Placeholder 4"/>
          <p:cNvSpPr>
            <a:spLocks noGrp="1"/>
          </p:cNvSpPr>
          <p:nvPr>
            <p:ph type="ftr" sz="quarter" idx="11"/>
          </p:nvPr>
        </p:nvSpPr>
        <p:spPr/>
        <p:txBody>
          <a:bodyPr/>
          <a:lstStyle/>
          <a:p>
            <a:r>
              <a:rPr lang="en-GB" noProof="0"/>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9304993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ext &amp; graphic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000" cy="243000"/>
          </a:xfrm>
        </p:spPr>
        <p:txBody>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idx="1"/>
          </p:nvPr>
        </p:nvSpPr>
        <p:spPr>
          <a:xfrm>
            <a:off x="405000" y="1215000"/>
            <a:ext cx="4087229" cy="3105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F98B6C13-2867-41EB-A894-020571790519}" type="datetime1">
              <a:rPr lang="en-GB" smtClean="0"/>
              <a:pPr/>
              <a:t>12/02/2024</a:t>
            </a:fld>
            <a:endParaRPr lang="en-GB"/>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4860001" y="4624387"/>
            <a:ext cx="3877997" cy="114113"/>
          </a:xfrm>
        </p:spPr>
        <p:txBody>
          <a:bodyPr anchor="b" anchorCtr="0"/>
          <a:lstStyle>
            <a:lvl1pPr algn="r">
              <a:defRPr sz="450">
                <a:solidFill>
                  <a:schemeClr val="bg1"/>
                </a:solidFill>
              </a:defRPr>
            </a:lvl1pPr>
          </a:lstStyle>
          <a:p>
            <a:pPr lvl="0"/>
            <a:r>
              <a:rPr lang="en-US" dirty="0"/>
              <a:t>Insert Source if required</a:t>
            </a:r>
            <a:endParaRPr lang="en-GB" dirty="0"/>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4650581" y="1215000"/>
            <a:ext cx="4087416" cy="3105000"/>
          </a:xfrm>
        </p:spPr>
        <p:txBody>
          <a:bodyPr/>
          <a:lstStyle>
            <a:lvl1pPr>
              <a:defRPr>
                <a:solidFill>
                  <a:schemeClr val="bg1"/>
                </a:solidFill>
              </a:defRPr>
            </a:lvl1pPr>
          </a:lstStyle>
          <a:p>
            <a:pPr lvl="0"/>
            <a:r>
              <a:rPr lang="en-US" dirty="0"/>
              <a:t>Click on icon to insert image/chart/graphic</a:t>
            </a:r>
            <a:endParaRPr lang="en-GB" dirty="0"/>
          </a:p>
        </p:txBody>
      </p:sp>
      <p:pic>
        <p:nvPicPr>
          <p:cNvPr id="4" name="Picture 9">
            <a:extLst>
              <a:ext uri="{FF2B5EF4-FFF2-40B4-BE49-F238E27FC236}">
                <a16:creationId xmlns:a16="http://schemas.microsoft.com/office/drawing/2014/main" id="{E85E517A-A1B9-8915-730D-6ABD807A2C6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15916540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900" cy="243000"/>
          </a:xfrm>
        </p:spPr>
        <p:txBody>
          <a:bodyPr/>
          <a:lstStyle/>
          <a:p>
            <a:r>
              <a:rPr lang="en-US" noProof="0"/>
              <a:t>Click to edit Master title style</a:t>
            </a:r>
            <a:endParaRPr lang="en-GB" noProof="0" dirty="0"/>
          </a:p>
        </p:txBody>
      </p:sp>
      <p:sp>
        <p:nvSpPr>
          <p:cNvPr id="3" name="Content Placeholder 2"/>
          <p:cNvSpPr>
            <a:spLocks noGrp="1"/>
          </p:cNvSpPr>
          <p:nvPr>
            <p:ph sz="half" idx="1"/>
          </p:nvPr>
        </p:nvSpPr>
        <p:spPr>
          <a:xfrm>
            <a:off x="405000" y="1296000"/>
            <a:ext cx="4087800" cy="2862000"/>
          </a:xfrm>
        </p:spPr>
        <p:txBody>
          <a:bodyPr/>
          <a:lstStyle>
            <a:lvl1pPr>
              <a:defRPr sz="1350"/>
            </a:lvl1pPr>
            <a:lvl2pPr>
              <a:defRPr sz="1125"/>
            </a:lvl2pPr>
            <a:lvl3pPr>
              <a:defRPr sz="1125"/>
            </a:lvl3pPr>
            <a:lvl4pPr>
              <a:defRPr sz="1125"/>
            </a:lvl4pPr>
            <a:lvl5pPr>
              <a:defRPr sz="1125"/>
            </a:lvl5pPr>
            <a:lvl6pPr>
              <a:defRPr sz="1350"/>
            </a:lvl6pPr>
            <a:lvl7pPr>
              <a:defRPr sz="1350"/>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4651202" y="1296000"/>
            <a:ext cx="4087800" cy="2862000"/>
          </a:xfrm>
        </p:spPr>
        <p:txBody>
          <a:bodyPr/>
          <a:lstStyle>
            <a:lvl1pPr>
              <a:defRPr sz="1350"/>
            </a:lvl1pPr>
            <a:lvl2pPr>
              <a:defRPr sz="1125"/>
            </a:lvl2pPr>
            <a:lvl3pPr>
              <a:defRPr sz="1125"/>
            </a:lvl3pPr>
            <a:lvl4pPr>
              <a:defRPr sz="1125"/>
            </a:lvl4pPr>
            <a:lvl5pPr>
              <a:defRPr sz="1125"/>
            </a:lvl5pPr>
            <a:lvl6pPr>
              <a:defRPr sz="1350"/>
            </a:lvl6pPr>
            <a:lvl7pPr>
              <a:defRPr sz="1350"/>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p>
            <a:fld id="{17C264FC-0907-4969-8903-F1DBD1AFB195}" type="datetime1">
              <a:rPr lang="en-GB" noProof="0" smtClean="0"/>
              <a:t>12/02/2024</a:t>
            </a:fld>
            <a:endParaRPr lang="en-GB" noProof="0"/>
          </a:p>
        </p:txBody>
      </p:sp>
      <p:sp>
        <p:nvSpPr>
          <p:cNvPr id="6" name="Footer Placeholder 5"/>
          <p:cNvSpPr>
            <a:spLocks noGrp="1"/>
          </p:cNvSpPr>
          <p:nvPr>
            <p:ph type="ftr" sz="quarter" idx="11"/>
          </p:nvPr>
        </p:nvSpPr>
        <p:spPr/>
        <p:txBody>
          <a:bodyPr/>
          <a:lstStyle/>
          <a:p>
            <a:r>
              <a:rPr lang="en-GB" noProof="0"/>
              <a:t>© 2022 Tokamak Energy  Private and Confidential</a:t>
            </a:r>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4860001" y="4624387"/>
            <a:ext cx="3877997" cy="114113"/>
          </a:xfrm>
        </p:spPr>
        <p:txBody>
          <a:bodyPr anchor="b" anchorCtr="0"/>
          <a:lstStyle>
            <a:lvl1pPr algn="r">
              <a:defRPr sz="450"/>
            </a:lvl1pPr>
          </a:lstStyle>
          <a:p>
            <a:pPr lvl="0"/>
            <a:r>
              <a:rPr lang="en-US" dirty="0"/>
              <a:t>Insert Source if required</a:t>
            </a:r>
            <a:endParaRPr lang="en-GB" dirty="0"/>
          </a:p>
        </p:txBody>
      </p:sp>
    </p:spTree>
    <p:extLst>
      <p:ext uri="{BB962C8B-B14F-4D97-AF65-F5344CB8AC3E}">
        <p14:creationId xmlns:p14="http://schemas.microsoft.com/office/powerpoint/2010/main" val="16674761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ntent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900" cy="243000"/>
          </a:xfrm>
        </p:spPr>
        <p:txBody>
          <a:bodyPr/>
          <a:lstStyle/>
          <a:p>
            <a:r>
              <a:rPr lang="en-US" noProof="0"/>
              <a:t>Click to edit Master title style</a:t>
            </a:r>
            <a:endParaRPr lang="en-GB" noProof="0" dirty="0"/>
          </a:p>
        </p:txBody>
      </p:sp>
      <p:sp>
        <p:nvSpPr>
          <p:cNvPr id="3" name="Content Placeholder 2"/>
          <p:cNvSpPr>
            <a:spLocks noGrp="1"/>
          </p:cNvSpPr>
          <p:nvPr>
            <p:ph sz="half" idx="1"/>
          </p:nvPr>
        </p:nvSpPr>
        <p:spPr>
          <a:xfrm>
            <a:off x="405000" y="1296000"/>
            <a:ext cx="4087800" cy="2862000"/>
          </a:xfrm>
        </p:spPr>
        <p:txBody>
          <a:bodyPr/>
          <a:lstStyle>
            <a:lvl1pPr>
              <a:spcAft>
                <a:spcPts val="0"/>
              </a:spcAft>
              <a:defRPr sz="1350" b="1"/>
            </a:lvl1pPr>
            <a:lvl2pPr marL="0" indent="0">
              <a:buNone/>
              <a:defRPr sz="1350"/>
            </a:lvl2pPr>
            <a:lvl3pPr marL="162000">
              <a:defRPr sz="1125"/>
            </a:lvl3pPr>
            <a:lvl4pPr marL="324000">
              <a:defRPr sz="1125"/>
            </a:lvl4pPr>
            <a:lvl5pPr marL="486000">
              <a:defRPr sz="1125"/>
            </a:lvl5pPr>
            <a:lvl6pPr marL="648000">
              <a:defRPr sz="1125"/>
            </a:lvl6pPr>
            <a:lvl7pPr marL="810000">
              <a:defRPr sz="1125"/>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4651202" y="1296000"/>
            <a:ext cx="4087800" cy="2862000"/>
          </a:xfrm>
        </p:spPr>
        <p:txBody>
          <a:bodyPr/>
          <a:lstStyle>
            <a:lvl1pPr>
              <a:spcAft>
                <a:spcPts val="0"/>
              </a:spcAft>
              <a:defRPr sz="1350" b="1"/>
            </a:lvl1pPr>
            <a:lvl2pPr marL="0" indent="0">
              <a:buNone/>
              <a:defRPr sz="1350"/>
            </a:lvl2pPr>
            <a:lvl3pPr marL="162000">
              <a:defRPr sz="1125"/>
            </a:lvl3pPr>
            <a:lvl4pPr marL="324000">
              <a:defRPr sz="1125"/>
            </a:lvl4pPr>
            <a:lvl5pPr marL="486000">
              <a:defRPr sz="1125"/>
            </a:lvl5pPr>
            <a:lvl6pPr marL="648000">
              <a:defRPr sz="1125"/>
            </a:lvl6pPr>
            <a:lvl7pPr marL="810000">
              <a:defRPr sz="1125"/>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p>
            <a:fld id="{17C264FC-0907-4969-8903-F1DBD1AFB195}" type="datetime1">
              <a:rPr lang="en-GB" noProof="0" smtClean="0"/>
              <a:t>12/02/2024</a:t>
            </a:fld>
            <a:endParaRPr lang="en-GB" noProof="0"/>
          </a:p>
        </p:txBody>
      </p:sp>
      <p:sp>
        <p:nvSpPr>
          <p:cNvPr id="6" name="Footer Placeholder 5"/>
          <p:cNvSpPr>
            <a:spLocks noGrp="1"/>
          </p:cNvSpPr>
          <p:nvPr>
            <p:ph type="ftr" sz="quarter" idx="11"/>
          </p:nvPr>
        </p:nvSpPr>
        <p:spPr/>
        <p:txBody>
          <a:bodyPr/>
          <a:lstStyle/>
          <a:p>
            <a:r>
              <a:rPr lang="en-GB" noProof="0"/>
              <a:t>© 2022 Tokamak Energy  Private and Confidential</a:t>
            </a:r>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4860001" y="4624387"/>
            <a:ext cx="3877997" cy="114113"/>
          </a:xfrm>
        </p:spPr>
        <p:txBody>
          <a:bodyPr anchor="b" anchorCtr="0"/>
          <a:lstStyle>
            <a:lvl1pPr algn="r">
              <a:defRPr sz="450"/>
            </a:lvl1pPr>
          </a:lstStyle>
          <a:p>
            <a:pPr lvl="0"/>
            <a:r>
              <a:rPr lang="en-US" dirty="0"/>
              <a:t>Insert Source if required</a:t>
            </a:r>
            <a:endParaRPr lang="en-GB" dirty="0"/>
          </a:p>
        </p:txBody>
      </p:sp>
    </p:spTree>
    <p:extLst>
      <p:ext uri="{BB962C8B-B14F-4D97-AF65-F5344CB8AC3E}">
        <p14:creationId xmlns:p14="http://schemas.microsoft.com/office/powerpoint/2010/main" val="1318823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wo Content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900" cy="243000"/>
          </a:xfrm>
        </p:spPr>
        <p:txBody>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sz="half" idx="1"/>
          </p:nvPr>
        </p:nvSpPr>
        <p:spPr>
          <a:xfrm>
            <a:off x="405000" y="1296000"/>
            <a:ext cx="4087800" cy="2862000"/>
          </a:xfrm>
        </p:spPr>
        <p:txBody>
          <a:bodyPr/>
          <a:lstStyle>
            <a:lvl1pPr>
              <a:defRPr sz="1350">
                <a:solidFill>
                  <a:schemeClr val="bg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vl6pPr>
              <a:defRPr sz="1350"/>
            </a:lvl6pPr>
            <a:lvl7pPr>
              <a:defRPr sz="1350"/>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4651202" y="1296000"/>
            <a:ext cx="4087800" cy="2862000"/>
          </a:xfrm>
        </p:spPr>
        <p:txBody>
          <a:bodyPr/>
          <a:lstStyle>
            <a:lvl1pPr>
              <a:defRPr sz="1350">
                <a:solidFill>
                  <a:schemeClr val="bg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vl6pPr>
              <a:defRPr sz="1350"/>
            </a:lvl6pPr>
            <a:lvl7pPr>
              <a:defRPr sz="1350"/>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lvl1pPr>
              <a:defRPr>
                <a:solidFill>
                  <a:schemeClr val="bg1"/>
                </a:solidFill>
              </a:defRPr>
            </a:lvl1pPr>
          </a:lstStyle>
          <a:p>
            <a:fld id="{17C264FC-0907-4969-8903-F1DBD1AFB195}" type="datetime1">
              <a:rPr lang="en-GB" smtClean="0"/>
              <a:pPr/>
              <a:t>12/02/2024</a:t>
            </a:fld>
            <a:endParaRPr lang="en-GB"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dirty="0"/>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4860001" y="4624387"/>
            <a:ext cx="3877997" cy="114113"/>
          </a:xfrm>
        </p:spPr>
        <p:txBody>
          <a:bodyPr anchor="b" anchorCtr="0"/>
          <a:lstStyle>
            <a:lvl1pPr algn="r">
              <a:defRPr sz="450">
                <a:solidFill>
                  <a:schemeClr val="bg1"/>
                </a:solidFill>
              </a:defRPr>
            </a:lvl1pPr>
          </a:lstStyle>
          <a:p>
            <a:pPr lvl="0"/>
            <a:r>
              <a:rPr lang="en-US" dirty="0"/>
              <a:t>Insert Source if required</a:t>
            </a:r>
            <a:endParaRPr lang="en-GB" dirty="0"/>
          </a:p>
        </p:txBody>
      </p:sp>
      <p:pic>
        <p:nvPicPr>
          <p:cNvPr id="8" name="Picture 9">
            <a:extLst>
              <a:ext uri="{FF2B5EF4-FFF2-40B4-BE49-F238E27FC236}">
                <a16:creationId xmlns:a16="http://schemas.microsoft.com/office/drawing/2014/main" id="{274B5914-65A1-6DB2-ED75-9E97F077F5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38222228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wo Content with headings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900" cy="243000"/>
          </a:xfrm>
        </p:spPr>
        <p:txBody>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sz="half" idx="1"/>
          </p:nvPr>
        </p:nvSpPr>
        <p:spPr>
          <a:xfrm>
            <a:off x="405000" y="1296000"/>
            <a:ext cx="4087800" cy="2862000"/>
          </a:xfrm>
        </p:spPr>
        <p:txBody>
          <a:bodyPr/>
          <a:lstStyle>
            <a:lvl1pPr>
              <a:spcAft>
                <a:spcPts val="0"/>
              </a:spcAft>
              <a:defRPr sz="1350" b="1">
                <a:solidFill>
                  <a:schemeClr val="bg1"/>
                </a:solidFill>
              </a:defRPr>
            </a:lvl1pPr>
            <a:lvl2pPr marL="0" indent="0">
              <a:buNone/>
              <a:defRPr sz="1350">
                <a:solidFill>
                  <a:schemeClr val="bg1"/>
                </a:solidFill>
              </a:defRPr>
            </a:lvl2pPr>
            <a:lvl3pPr marL="162000">
              <a:defRPr sz="1125">
                <a:solidFill>
                  <a:schemeClr val="bg1"/>
                </a:solidFill>
              </a:defRPr>
            </a:lvl3pPr>
            <a:lvl4pPr marL="324000">
              <a:defRPr sz="1125">
                <a:solidFill>
                  <a:schemeClr val="bg1"/>
                </a:solidFill>
              </a:defRPr>
            </a:lvl4pPr>
            <a:lvl5pPr marL="486000">
              <a:defRPr sz="1125">
                <a:solidFill>
                  <a:schemeClr val="bg1"/>
                </a:solidFill>
              </a:defRPr>
            </a:lvl5pPr>
            <a:lvl6pPr marL="648000">
              <a:defRPr sz="1125">
                <a:solidFill>
                  <a:schemeClr val="bg1"/>
                </a:solidFill>
              </a:defRPr>
            </a:lvl6pPr>
            <a:lvl7pPr marL="810000">
              <a:defRPr sz="1125">
                <a:solidFill>
                  <a:schemeClr val="bg1"/>
                </a:solidFill>
              </a:defRPr>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4651202" y="1296000"/>
            <a:ext cx="4087800" cy="2862000"/>
          </a:xfrm>
        </p:spPr>
        <p:txBody>
          <a:bodyPr/>
          <a:lstStyle>
            <a:lvl1pPr>
              <a:spcAft>
                <a:spcPts val="0"/>
              </a:spcAft>
              <a:defRPr sz="1350" b="1">
                <a:solidFill>
                  <a:schemeClr val="bg1"/>
                </a:solidFill>
              </a:defRPr>
            </a:lvl1pPr>
            <a:lvl2pPr marL="0" indent="0">
              <a:buNone/>
              <a:defRPr sz="1350">
                <a:solidFill>
                  <a:schemeClr val="bg1"/>
                </a:solidFill>
              </a:defRPr>
            </a:lvl2pPr>
            <a:lvl3pPr marL="162000">
              <a:defRPr sz="1125">
                <a:solidFill>
                  <a:schemeClr val="bg1"/>
                </a:solidFill>
              </a:defRPr>
            </a:lvl3pPr>
            <a:lvl4pPr marL="324000">
              <a:defRPr sz="1125">
                <a:solidFill>
                  <a:schemeClr val="bg1"/>
                </a:solidFill>
              </a:defRPr>
            </a:lvl4pPr>
            <a:lvl5pPr marL="486000">
              <a:defRPr sz="1125">
                <a:solidFill>
                  <a:schemeClr val="bg1"/>
                </a:solidFill>
              </a:defRPr>
            </a:lvl5pPr>
            <a:lvl6pPr marL="648000">
              <a:defRPr sz="1125">
                <a:solidFill>
                  <a:schemeClr val="bg1"/>
                </a:solidFill>
              </a:defRPr>
            </a:lvl6pPr>
            <a:lvl7pPr marL="810000">
              <a:defRPr sz="1125">
                <a:solidFill>
                  <a:schemeClr val="bg1"/>
                </a:solidFill>
              </a:defRPr>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lvl1pPr>
              <a:defRPr>
                <a:solidFill>
                  <a:schemeClr val="bg1"/>
                </a:solidFill>
              </a:defRPr>
            </a:lvl1pPr>
          </a:lstStyle>
          <a:p>
            <a:fld id="{17C264FC-0907-4969-8903-F1DBD1AFB195}" type="datetime1">
              <a:rPr lang="en-GB" smtClean="0"/>
              <a:pPr/>
              <a:t>12/02/2024</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4860001" y="4624387"/>
            <a:ext cx="3877997" cy="114113"/>
          </a:xfrm>
        </p:spPr>
        <p:txBody>
          <a:bodyPr anchor="b" anchorCtr="0"/>
          <a:lstStyle>
            <a:lvl1pPr algn="r">
              <a:defRPr sz="450">
                <a:solidFill>
                  <a:schemeClr val="bg1"/>
                </a:solidFill>
              </a:defRPr>
            </a:lvl1pPr>
          </a:lstStyle>
          <a:p>
            <a:pPr lvl="0"/>
            <a:r>
              <a:rPr lang="en-US" dirty="0"/>
              <a:t>Insert Source if required</a:t>
            </a:r>
            <a:endParaRPr lang="en-GB" dirty="0"/>
          </a:p>
        </p:txBody>
      </p:sp>
      <p:pic>
        <p:nvPicPr>
          <p:cNvPr id="8" name="Picture 9">
            <a:extLst>
              <a:ext uri="{FF2B5EF4-FFF2-40B4-BE49-F238E27FC236}">
                <a16:creationId xmlns:a16="http://schemas.microsoft.com/office/drawing/2014/main" id="{EAC6F5D2-3920-2E54-6DD8-F6C75FDB1DA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24020786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wo Content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900" cy="243000"/>
          </a:xfrm>
        </p:spPr>
        <p:txBody>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sz="half" idx="1"/>
          </p:nvPr>
        </p:nvSpPr>
        <p:spPr>
          <a:xfrm>
            <a:off x="405000" y="1296000"/>
            <a:ext cx="4087800" cy="2862000"/>
          </a:xfrm>
        </p:spPr>
        <p:txBody>
          <a:bodyPr/>
          <a:lstStyle>
            <a:lvl1pPr>
              <a:defRPr sz="1350">
                <a:solidFill>
                  <a:schemeClr val="bg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vl6pPr>
              <a:defRPr sz="1350"/>
            </a:lvl6pPr>
            <a:lvl7pPr>
              <a:defRPr sz="1350"/>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4651202" y="1296000"/>
            <a:ext cx="4087800" cy="2862000"/>
          </a:xfrm>
        </p:spPr>
        <p:txBody>
          <a:bodyPr/>
          <a:lstStyle>
            <a:lvl1pPr>
              <a:defRPr sz="1350">
                <a:solidFill>
                  <a:schemeClr val="bg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vl6pPr>
              <a:defRPr sz="1350"/>
            </a:lvl6pPr>
            <a:lvl7pPr>
              <a:defRPr sz="1350"/>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lvl1pPr>
              <a:defRPr>
                <a:solidFill>
                  <a:schemeClr val="bg1"/>
                </a:solidFill>
              </a:defRPr>
            </a:lvl1pPr>
          </a:lstStyle>
          <a:p>
            <a:fld id="{17C264FC-0907-4969-8903-F1DBD1AFB195}" type="datetime1">
              <a:rPr lang="en-GB" smtClean="0"/>
              <a:pPr/>
              <a:t>12/02/2024</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4860001" y="4624387"/>
            <a:ext cx="3877997" cy="114113"/>
          </a:xfrm>
        </p:spPr>
        <p:txBody>
          <a:bodyPr anchor="b" anchorCtr="0"/>
          <a:lstStyle>
            <a:lvl1pPr algn="r">
              <a:defRPr sz="450">
                <a:solidFill>
                  <a:schemeClr val="bg1"/>
                </a:solidFill>
              </a:defRPr>
            </a:lvl1pPr>
          </a:lstStyle>
          <a:p>
            <a:pPr lvl="0"/>
            <a:r>
              <a:rPr lang="en-US" dirty="0"/>
              <a:t>Insert Source if required</a:t>
            </a:r>
            <a:endParaRPr lang="en-GB" dirty="0"/>
          </a:p>
        </p:txBody>
      </p:sp>
      <p:pic>
        <p:nvPicPr>
          <p:cNvPr id="8" name="Picture 9">
            <a:extLst>
              <a:ext uri="{FF2B5EF4-FFF2-40B4-BE49-F238E27FC236}">
                <a16:creationId xmlns:a16="http://schemas.microsoft.com/office/drawing/2014/main" id="{00F531E5-46C0-43F7-F302-C165FC359D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28339206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wo Content with headings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900" cy="243000"/>
          </a:xfrm>
        </p:spPr>
        <p:txBody>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sz="half" idx="1"/>
          </p:nvPr>
        </p:nvSpPr>
        <p:spPr>
          <a:xfrm>
            <a:off x="405000" y="1296000"/>
            <a:ext cx="4087800" cy="2862000"/>
          </a:xfrm>
        </p:spPr>
        <p:txBody>
          <a:bodyPr/>
          <a:lstStyle>
            <a:lvl1pPr>
              <a:spcAft>
                <a:spcPts val="0"/>
              </a:spcAft>
              <a:defRPr sz="1350" b="1">
                <a:solidFill>
                  <a:schemeClr val="bg1"/>
                </a:solidFill>
              </a:defRPr>
            </a:lvl1pPr>
            <a:lvl2pPr marL="0" indent="0">
              <a:buNone/>
              <a:defRPr sz="1350">
                <a:solidFill>
                  <a:schemeClr val="bg1"/>
                </a:solidFill>
              </a:defRPr>
            </a:lvl2pPr>
            <a:lvl3pPr marL="162000">
              <a:defRPr sz="1125">
                <a:solidFill>
                  <a:schemeClr val="bg1"/>
                </a:solidFill>
              </a:defRPr>
            </a:lvl3pPr>
            <a:lvl4pPr marL="324000">
              <a:defRPr sz="1125">
                <a:solidFill>
                  <a:schemeClr val="bg1"/>
                </a:solidFill>
              </a:defRPr>
            </a:lvl4pPr>
            <a:lvl5pPr marL="486000">
              <a:defRPr sz="1125">
                <a:solidFill>
                  <a:schemeClr val="bg1"/>
                </a:solidFill>
              </a:defRPr>
            </a:lvl5pPr>
            <a:lvl6pPr marL="648000">
              <a:defRPr sz="1125">
                <a:solidFill>
                  <a:schemeClr val="bg1"/>
                </a:solidFill>
              </a:defRPr>
            </a:lvl6pPr>
            <a:lvl7pPr marL="810000">
              <a:defRPr sz="1125">
                <a:solidFill>
                  <a:schemeClr val="bg1"/>
                </a:solidFill>
              </a:defRPr>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4651202" y="1296000"/>
            <a:ext cx="4087800" cy="2862000"/>
          </a:xfrm>
        </p:spPr>
        <p:txBody>
          <a:bodyPr/>
          <a:lstStyle>
            <a:lvl1pPr>
              <a:spcAft>
                <a:spcPts val="0"/>
              </a:spcAft>
              <a:defRPr sz="1350" b="1">
                <a:solidFill>
                  <a:schemeClr val="bg1"/>
                </a:solidFill>
              </a:defRPr>
            </a:lvl1pPr>
            <a:lvl2pPr marL="0" indent="0">
              <a:buNone/>
              <a:defRPr sz="1350">
                <a:solidFill>
                  <a:schemeClr val="bg1"/>
                </a:solidFill>
              </a:defRPr>
            </a:lvl2pPr>
            <a:lvl3pPr marL="162000">
              <a:defRPr sz="1125">
                <a:solidFill>
                  <a:schemeClr val="bg1"/>
                </a:solidFill>
              </a:defRPr>
            </a:lvl3pPr>
            <a:lvl4pPr marL="324000">
              <a:defRPr sz="1125">
                <a:solidFill>
                  <a:schemeClr val="bg1"/>
                </a:solidFill>
              </a:defRPr>
            </a:lvl4pPr>
            <a:lvl5pPr marL="486000">
              <a:defRPr sz="1125">
                <a:solidFill>
                  <a:schemeClr val="bg1"/>
                </a:solidFill>
              </a:defRPr>
            </a:lvl5pPr>
            <a:lvl6pPr marL="648000">
              <a:defRPr sz="1125">
                <a:solidFill>
                  <a:schemeClr val="bg1"/>
                </a:solidFill>
              </a:defRPr>
            </a:lvl6pPr>
            <a:lvl7pPr marL="810000">
              <a:defRPr sz="1125">
                <a:solidFill>
                  <a:schemeClr val="bg1"/>
                </a:solidFill>
              </a:defRPr>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lvl1pPr>
              <a:defRPr>
                <a:solidFill>
                  <a:schemeClr val="bg1"/>
                </a:solidFill>
              </a:defRPr>
            </a:lvl1pPr>
          </a:lstStyle>
          <a:p>
            <a:fld id="{17C264FC-0907-4969-8903-F1DBD1AFB195}" type="datetime1">
              <a:rPr lang="en-GB" smtClean="0"/>
              <a:pPr/>
              <a:t>12/02/2024</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4860001" y="4624387"/>
            <a:ext cx="3877997" cy="114113"/>
          </a:xfrm>
        </p:spPr>
        <p:txBody>
          <a:bodyPr anchor="b" anchorCtr="0"/>
          <a:lstStyle>
            <a:lvl1pPr algn="r">
              <a:defRPr sz="450">
                <a:solidFill>
                  <a:schemeClr val="bg1"/>
                </a:solidFill>
              </a:defRPr>
            </a:lvl1pPr>
          </a:lstStyle>
          <a:p>
            <a:pPr lvl="0"/>
            <a:r>
              <a:rPr lang="en-US" dirty="0"/>
              <a:t>Insert Source if required</a:t>
            </a:r>
            <a:endParaRPr lang="en-GB" dirty="0"/>
          </a:p>
        </p:txBody>
      </p:sp>
      <p:pic>
        <p:nvPicPr>
          <p:cNvPr id="8" name="Picture 9">
            <a:extLst>
              <a:ext uri="{FF2B5EF4-FFF2-40B4-BE49-F238E27FC236}">
                <a16:creationId xmlns:a16="http://schemas.microsoft.com/office/drawing/2014/main" id="{B402C59E-1D2A-4CC0-9EB7-6988067DC1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3853245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Only (white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fld id="{743491EF-F946-46A1-B095-3FDE7B8DA460}" type="datetime1">
              <a:rPr lang="en-GB" noProof="0" smtClean="0"/>
              <a:t>12/02/2024</a:t>
            </a:fld>
            <a:endParaRPr lang="en-GB" noProof="0"/>
          </a:p>
        </p:txBody>
      </p:sp>
      <p:sp>
        <p:nvSpPr>
          <p:cNvPr id="4" name="Footer Placeholder 3"/>
          <p:cNvSpPr>
            <a:spLocks noGrp="1"/>
          </p:cNvSpPr>
          <p:nvPr>
            <p:ph type="ftr" sz="quarter" idx="11"/>
          </p:nvPr>
        </p:nvSpPr>
        <p:spPr/>
        <p:txBody>
          <a:bodyPr/>
          <a:lstStyle/>
          <a:p>
            <a:r>
              <a:rPr lang="en-GB" noProof="0" dirty="0"/>
              <a:t>© 2022 Tokamak Energy  Private and Confidential</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tx2"/>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D890DC43-AD75-5AB3-589E-C0858C8B9374}"/>
              </a:ext>
            </a:extLst>
          </p:cNvPr>
          <p:cNvSpPr>
            <a:spLocks noGrp="1"/>
          </p:cNvSpPr>
          <p:nvPr>
            <p:ph type="body" sz="quarter" idx="14" hasCustomPrompt="1"/>
          </p:nvPr>
        </p:nvSpPr>
        <p:spPr>
          <a:xfrm>
            <a:off x="4860001" y="4624387"/>
            <a:ext cx="3877997" cy="114113"/>
          </a:xfrm>
        </p:spPr>
        <p:txBody>
          <a:bodyPr anchor="b" anchorCtr="0"/>
          <a:lstStyle>
            <a:lvl1pPr algn="r">
              <a:defRPr sz="450"/>
            </a:lvl1pPr>
          </a:lstStyle>
          <a:p>
            <a:pPr lvl="0"/>
            <a:r>
              <a:rPr lang="en-US" dirty="0"/>
              <a:t>Insert Source if required</a:t>
            </a:r>
            <a:endParaRPr lang="en-GB" dirty="0"/>
          </a:p>
        </p:txBody>
      </p:sp>
    </p:spTree>
    <p:extLst>
      <p:ext uri="{BB962C8B-B14F-4D97-AF65-F5344CB8AC3E}">
        <p14:creationId xmlns:p14="http://schemas.microsoft.com/office/powerpoint/2010/main" val="10337654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white backgroun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DCA35D-0309-4E5B-84CA-A16EAA76986F}" type="datetime1">
              <a:rPr lang="en-GB" noProof="0" smtClean="0"/>
              <a:t>12/02/2024</a:t>
            </a:fld>
            <a:endParaRPr lang="en-GB" noProof="0"/>
          </a:p>
        </p:txBody>
      </p:sp>
      <p:sp>
        <p:nvSpPr>
          <p:cNvPr id="3" name="Footer Placeholder 2"/>
          <p:cNvSpPr>
            <a:spLocks noGrp="1"/>
          </p:cNvSpPr>
          <p:nvPr>
            <p:ph type="ftr" sz="quarter" idx="11"/>
          </p:nvPr>
        </p:nvSpPr>
        <p:spPr/>
        <p:txBody>
          <a:bodyPr/>
          <a:lstStyle/>
          <a:p>
            <a:r>
              <a:rPr lang="en-GB" noProof="0"/>
              <a:t>© 2022 Tokamak Energy  Private and Confidential</a:t>
            </a:r>
          </a:p>
        </p:txBody>
      </p:sp>
      <p:sp>
        <p:nvSpPr>
          <p:cNvPr id="4" name="Slide Number Placeholder 3"/>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20405907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Only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dirty="0"/>
          </a:p>
        </p:txBody>
      </p:sp>
      <p:sp>
        <p:nvSpPr>
          <p:cNvPr id="3" name="Date Placeholder 2"/>
          <p:cNvSpPr>
            <a:spLocks noGrp="1"/>
          </p:cNvSpPr>
          <p:nvPr>
            <p:ph type="dt" sz="half" idx="10"/>
          </p:nvPr>
        </p:nvSpPr>
        <p:spPr/>
        <p:txBody>
          <a:bodyPr/>
          <a:lstStyle>
            <a:lvl1pPr>
              <a:defRPr>
                <a:solidFill>
                  <a:schemeClr val="bg1"/>
                </a:solidFill>
              </a:defRPr>
            </a:lvl1pPr>
          </a:lstStyle>
          <a:p>
            <a:fld id="{743491EF-F946-46A1-B095-3FDE7B8DA460}" type="datetime1">
              <a:rPr lang="en-GB" smtClean="0"/>
              <a:pPr/>
              <a:t>12/02/2024</a:t>
            </a:fld>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 2022 Tokamak Energy  Private and Confidential</a:t>
            </a:r>
            <a:endParaRPr lang="en-GB"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880F9393-033B-93F9-51E4-A966B706DD26}"/>
              </a:ext>
            </a:extLst>
          </p:cNvPr>
          <p:cNvSpPr>
            <a:spLocks noGrp="1"/>
          </p:cNvSpPr>
          <p:nvPr>
            <p:ph type="body" sz="quarter" idx="14" hasCustomPrompt="1"/>
          </p:nvPr>
        </p:nvSpPr>
        <p:spPr>
          <a:xfrm>
            <a:off x="4860001" y="4624387"/>
            <a:ext cx="3877997" cy="114113"/>
          </a:xfrm>
        </p:spPr>
        <p:txBody>
          <a:bodyPr anchor="b" anchorCtr="0"/>
          <a:lstStyle>
            <a:lvl1pPr algn="r">
              <a:defRPr sz="450">
                <a:solidFill>
                  <a:schemeClr val="bg1"/>
                </a:solidFill>
              </a:defRPr>
            </a:lvl1pPr>
          </a:lstStyle>
          <a:p>
            <a:pPr lvl="0"/>
            <a:r>
              <a:rPr lang="en-US" dirty="0"/>
              <a:t>Insert Source if required</a:t>
            </a:r>
            <a:endParaRPr lang="en-GB" dirty="0"/>
          </a:p>
        </p:txBody>
      </p:sp>
      <p:pic>
        <p:nvPicPr>
          <p:cNvPr id="8" name="Picture 9">
            <a:extLst>
              <a:ext uri="{FF2B5EF4-FFF2-40B4-BE49-F238E27FC236}">
                <a16:creationId xmlns:a16="http://schemas.microsoft.com/office/drawing/2014/main" id="{E187868D-1638-3AA8-226A-6A7E84AE73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4026076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677984"/>
          </a:xfrm>
          <a:prstGeom prst="rect">
            <a:avLst/>
          </a:prstGeom>
        </p:spPr>
      </p:pic>
      <p:sp>
        <p:nvSpPr>
          <p:cNvPr id="2" name="Title 1"/>
          <p:cNvSpPr>
            <a:spLocks noGrp="1"/>
          </p:cNvSpPr>
          <p:nvPr>
            <p:ph type="title"/>
          </p:nvPr>
        </p:nvSpPr>
        <p:spPr>
          <a:xfrm>
            <a:off x="810000" y="2187000"/>
            <a:ext cx="2916000" cy="1350000"/>
          </a:xfrm>
        </p:spPr>
        <p:txBody>
          <a:bodyPr anchor="t" anchorCtr="0"/>
          <a:lstStyle>
            <a:lvl1pPr algn="l">
              <a:defRPr sz="3000" b="0" cap="none" baseline="0">
                <a:solidFill>
                  <a:schemeClr val="bg2"/>
                </a:solidFill>
              </a:defRPr>
            </a:lvl1pPr>
          </a:lstStyle>
          <a:p>
            <a:r>
              <a:rPr lang="en-US" noProof="0"/>
              <a:t>Click to edit Master title style</a:t>
            </a:r>
            <a:endParaRPr lang="en-GB" noProof="0" dirty="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81CB2B14-F26C-4BBB-8C23-00AFCB89B5EF}" type="datetime1">
              <a:rPr lang="en-GB" smtClean="0"/>
              <a:t>12/02/2024</a:t>
            </a:fld>
            <a:endParaRPr lang="en-GB" dirty="0"/>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p>
            <a:r>
              <a:rPr lang="en-GB"/>
              <a:t>© 2022 Tokamak Energy  Private and Confidential</a:t>
            </a:r>
            <a:endParaRPr lang="en-GB" dirty="0"/>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p>
            <a:fld id="{0B868178-02AE-42FC-958D-6B8F13B60175}" type="slidenum">
              <a:rPr lang="en-GB" smtClean="0"/>
              <a:pPr/>
              <a:t>‹#›</a:t>
            </a:fld>
            <a:endParaRPr lang="en-GB" dirty="0"/>
          </a:p>
        </p:txBody>
      </p:sp>
    </p:spTree>
    <p:extLst>
      <p:ext uri="{BB962C8B-B14F-4D97-AF65-F5344CB8AC3E}">
        <p14:creationId xmlns:p14="http://schemas.microsoft.com/office/powerpoint/2010/main" val="327854482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blank" preserve="1">
  <p:cSld name="Blank (dark background)">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94DCA35D-0309-4E5B-84CA-A16EAA76986F}" type="datetime1">
              <a:rPr lang="en-GB" smtClean="0"/>
              <a:pPr/>
              <a:t>12/02/2024</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5" name="Picture 9">
            <a:extLst>
              <a:ext uri="{FF2B5EF4-FFF2-40B4-BE49-F238E27FC236}">
                <a16:creationId xmlns:a16="http://schemas.microsoft.com/office/drawing/2014/main" id="{363730A0-9161-5E75-E630-B4E4203108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40200207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Only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dirty="0"/>
          </a:p>
        </p:txBody>
      </p:sp>
      <p:sp>
        <p:nvSpPr>
          <p:cNvPr id="3" name="Date Placeholder 2"/>
          <p:cNvSpPr>
            <a:spLocks noGrp="1"/>
          </p:cNvSpPr>
          <p:nvPr>
            <p:ph type="dt" sz="half" idx="10"/>
          </p:nvPr>
        </p:nvSpPr>
        <p:spPr/>
        <p:txBody>
          <a:bodyPr/>
          <a:lstStyle>
            <a:lvl1pPr>
              <a:defRPr>
                <a:solidFill>
                  <a:schemeClr val="bg1"/>
                </a:solidFill>
              </a:defRPr>
            </a:lvl1pPr>
          </a:lstStyle>
          <a:p>
            <a:fld id="{743491EF-F946-46A1-B095-3FDE7B8DA460}" type="datetime1">
              <a:rPr lang="en-GB" smtClean="0"/>
              <a:pPr/>
              <a:t>12/02/2024</a:t>
            </a:fld>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 2022 Tokamak Energy  Private and Confidential</a:t>
            </a:r>
            <a:endParaRPr lang="en-GB"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7E9E32AA-5E6C-CED9-BE03-23899331B762}"/>
              </a:ext>
            </a:extLst>
          </p:cNvPr>
          <p:cNvSpPr>
            <a:spLocks noGrp="1"/>
          </p:cNvSpPr>
          <p:nvPr>
            <p:ph type="body" sz="quarter" idx="14" hasCustomPrompt="1"/>
          </p:nvPr>
        </p:nvSpPr>
        <p:spPr>
          <a:xfrm>
            <a:off x="4860001" y="4624387"/>
            <a:ext cx="3877997" cy="114113"/>
          </a:xfrm>
        </p:spPr>
        <p:txBody>
          <a:bodyPr anchor="b" anchorCtr="0"/>
          <a:lstStyle>
            <a:lvl1pPr algn="r">
              <a:defRPr sz="450">
                <a:solidFill>
                  <a:schemeClr val="bg1"/>
                </a:solidFill>
              </a:defRPr>
            </a:lvl1pPr>
          </a:lstStyle>
          <a:p>
            <a:pPr lvl="0"/>
            <a:r>
              <a:rPr lang="en-US" dirty="0"/>
              <a:t>Insert Source if required</a:t>
            </a:r>
            <a:endParaRPr lang="en-GB" dirty="0"/>
          </a:p>
        </p:txBody>
      </p:sp>
      <p:pic>
        <p:nvPicPr>
          <p:cNvPr id="8" name="Picture 9">
            <a:extLst>
              <a:ext uri="{FF2B5EF4-FFF2-40B4-BE49-F238E27FC236}">
                <a16:creationId xmlns:a16="http://schemas.microsoft.com/office/drawing/2014/main" id="{7D768794-5946-E79F-8152-6BB7FE8376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10171038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blank" preserve="1">
  <p:cSld name="Blank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94DCA35D-0309-4E5B-84CA-A16EAA76986F}" type="datetime1">
              <a:rPr lang="en-GB" smtClean="0"/>
              <a:pPr/>
              <a:t>12/02/2024</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t>© 2022 Tokamak Energy  Private and Confidential</a:t>
            </a:r>
            <a:endParaRPr lang="en-GB" dirty="0"/>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5" name="Picture 9">
            <a:extLst>
              <a:ext uri="{FF2B5EF4-FFF2-40B4-BE49-F238E27FC236}">
                <a16:creationId xmlns:a16="http://schemas.microsoft.com/office/drawing/2014/main" id="{4C0ACE74-E148-F4F0-681D-824A0CC42F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11677176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FF28E-A4A4-7FAB-CE15-05EE5C18768F}"/>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IT"/>
          </a:p>
        </p:txBody>
      </p:sp>
      <p:sp>
        <p:nvSpPr>
          <p:cNvPr id="3" name="Subtitle 2">
            <a:extLst>
              <a:ext uri="{FF2B5EF4-FFF2-40B4-BE49-F238E27FC236}">
                <a16:creationId xmlns:a16="http://schemas.microsoft.com/office/drawing/2014/main" id="{C79950C0-48C9-6585-86BD-B0B039DC6F7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641FDD5F-5AE9-E8FA-379D-614E144F2E9C}"/>
              </a:ext>
            </a:extLst>
          </p:cNvPr>
          <p:cNvSpPr>
            <a:spLocks noGrp="1"/>
          </p:cNvSpPr>
          <p:nvPr>
            <p:ph type="dt" sz="half" idx="10"/>
          </p:nvPr>
        </p:nvSpPr>
        <p:spPr/>
        <p:txBody>
          <a:bodyPr/>
          <a:lstStyle/>
          <a:p>
            <a:fld id="{E59FD207-45A4-4148-87AC-78AC6FF9D535}" type="datetimeFigureOut">
              <a:rPr lang="en-IT" smtClean="0"/>
              <a:t>02/12/2024</a:t>
            </a:fld>
            <a:endParaRPr lang="en-IT"/>
          </a:p>
        </p:txBody>
      </p:sp>
      <p:sp>
        <p:nvSpPr>
          <p:cNvPr id="5" name="Footer Placeholder 4">
            <a:extLst>
              <a:ext uri="{FF2B5EF4-FFF2-40B4-BE49-F238E27FC236}">
                <a16:creationId xmlns:a16="http://schemas.microsoft.com/office/drawing/2014/main" id="{5BED77E3-9037-5AA0-718F-60AF455FCDA8}"/>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756935FE-8A7B-F343-9B21-25E2782213D4}"/>
              </a:ext>
            </a:extLst>
          </p:cNvPr>
          <p:cNvSpPr>
            <a:spLocks noGrp="1"/>
          </p:cNvSpPr>
          <p:nvPr>
            <p:ph type="sldNum" sz="quarter" idx="12"/>
          </p:nvPr>
        </p:nvSpPr>
        <p:spPr/>
        <p:txBody>
          <a:bodyPr/>
          <a:lstStyle/>
          <a:p>
            <a:fld id="{611BBB53-296F-D442-A02F-AE89A5546B12}" type="slidenum">
              <a:rPr lang="en-IT" smtClean="0"/>
              <a:t>‹#›</a:t>
            </a:fld>
            <a:endParaRPr lang="en-IT"/>
          </a:p>
        </p:txBody>
      </p:sp>
    </p:spTree>
    <p:extLst>
      <p:ext uri="{BB962C8B-B14F-4D97-AF65-F5344CB8AC3E}">
        <p14:creationId xmlns:p14="http://schemas.microsoft.com/office/powerpoint/2010/main" val="30629499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FD436-3970-10F6-7D76-794F54610C78}"/>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2A00384B-3180-71CF-6E73-3C584BE9471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7F7FB3CC-AD32-DC40-CDF0-E41130CBC1BE}"/>
              </a:ext>
            </a:extLst>
          </p:cNvPr>
          <p:cNvSpPr>
            <a:spLocks noGrp="1"/>
          </p:cNvSpPr>
          <p:nvPr>
            <p:ph type="dt" sz="half" idx="10"/>
          </p:nvPr>
        </p:nvSpPr>
        <p:spPr/>
        <p:txBody>
          <a:bodyPr/>
          <a:lstStyle/>
          <a:p>
            <a:fld id="{E59FD207-45A4-4148-87AC-78AC6FF9D535}" type="datetimeFigureOut">
              <a:rPr lang="en-IT" smtClean="0"/>
              <a:t>02/12/2024</a:t>
            </a:fld>
            <a:endParaRPr lang="en-IT"/>
          </a:p>
        </p:txBody>
      </p:sp>
      <p:sp>
        <p:nvSpPr>
          <p:cNvPr id="5" name="Footer Placeholder 4">
            <a:extLst>
              <a:ext uri="{FF2B5EF4-FFF2-40B4-BE49-F238E27FC236}">
                <a16:creationId xmlns:a16="http://schemas.microsoft.com/office/drawing/2014/main" id="{F8ABFCF2-C44E-6E81-7DFC-B1B731483A7B}"/>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635C7A1B-608C-404C-53F7-1DD5B4C3E169}"/>
              </a:ext>
            </a:extLst>
          </p:cNvPr>
          <p:cNvSpPr>
            <a:spLocks noGrp="1"/>
          </p:cNvSpPr>
          <p:nvPr>
            <p:ph type="sldNum" sz="quarter" idx="12"/>
          </p:nvPr>
        </p:nvSpPr>
        <p:spPr/>
        <p:txBody>
          <a:bodyPr/>
          <a:lstStyle/>
          <a:p>
            <a:fld id="{611BBB53-296F-D442-A02F-AE89A5546B12}" type="slidenum">
              <a:rPr lang="en-IT" smtClean="0"/>
              <a:t>‹#›</a:t>
            </a:fld>
            <a:endParaRPr lang="en-IT"/>
          </a:p>
        </p:txBody>
      </p:sp>
    </p:spTree>
    <p:extLst>
      <p:ext uri="{BB962C8B-B14F-4D97-AF65-F5344CB8AC3E}">
        <p14:creationId xmlns:p14="http://schemas.microsoft.com/office/powerpoint/2010/main" val="19641904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CB5C1-CAFC-436E-C6A1-DA7A878A8AEE}"/>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44F6AD01-1E49-4097-D59D-A56C31F7469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B8CF00E-1A1B-FFE0-7306-6BA7BE722D2B}"/>
              </a:ext>
            </a:extLst>
          </p:cNvPr>
          <p:cNvSpPr>
            <a:spLocks noGrp="1"/>
          </p:cNvSpPr>
          <p:nvPr>
            <p:ph type="dt" sz="half" idx="10"/>
          </p:nvPr>
        </p:nvSpPr>
        <p:spPr/>
        <p:txBody>
          <a:bodyPr/>
          <a:lstStyle/>
          <a:p>
            <a:fld id="{E59FD207-45A4-4148-87AC-78AC6FF9D535}" type="datetimeFigureOut">
              <a:rPr lang="en-IT" smtClean="0"/>
              <a:t>02/12/2024</a:t>
            </a:fld>
            <a:endParaRPr lang="en-IT"/>
          </a:p>
        </p:txBody>
      </p:sp>
      <p:sp>
        <p:nvSpPr>
          <p:cNvPr id="5" name="Footer Placeholder 4">
            <a:extLst>
              <a:ext uri="{FF2B5EF4-FFF2-40B4-BE49-F238E27FC236}">
                <a16:creationId xmlns:a16="http://schemas.microsoft.com/office/drawing/2014/main" id="{B0A7556D-3238-EC63-B933-ED8EB6A44B3C}"/>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379FC362-E2A9-4694-979B-B3186DFC1CB3}"/>
              </a:ext>
            </a:extLst>
          </p:cNvPr>
          <p:cNvSpPr>
            <a:spLocks noGrp="1"/>
          </p:cNvSpPr>
          <p:nvPr>
            <p:ph type="sldNum" sz="quarter" idx="12"/>
          </p:nvPr>
        </p:nvSpPr>
        <p:spPr/>
        <p:txBody>
          <a:bodyPr/>
          <a:lstStyle/>
          <a:p>
            <a:fld id="{611BBB53-296F-D442-A02F-AE89A5546B12}" type="slidenum">
              <a:rPr lang="en-IT" smtClean="0"/>
              <a:t>‹#›</a:t>
            </a:fld>
            <a:endParaRPr lang="en-IT"/>
          </a:p>
        </p:txBody>
      </p:sp>
    </p:spTree>
    <p:extLst>
      <p:ext uri="{BB962C8B-B14F-4D97-AF65-F5344CB8AC3E}">
        <p14:creationId xmlns:p14="http://schemas.microsoft.com/office/powerpoint/2010/main" val="33064495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4F9CB-A723-79E8-B7AE-85D1355AD281}"/>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FDF5796B-3179-3E83-625F-1BD4E77FB029}"/>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48C0994C-A949-8108-C824-A7A55ACB4E0C}"/>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896F03D9-39C5-26DD-184E-2CFB56217187}"/>
              </a:ext>
            </a:extLst>
          </p:cNvPr>
          <p:cNvSpPr>
            <a:spLocks noGrp="1"/>
          </p:cNvSpPr>
          <p:nvPr>
            <p:ph type="dt" sz="half" idx="10"/>
          </p:nvPr>
        </p:nvSpPr>
        <p:spPr/>
        <p:txBody>
          <a:bodyPr/>
          <a:lstStyle/>
          <a:p>
            <a:fld id="{E59FD207-45A4-4148-87AC-78AC6FF9D535}" type="datetimeFigureOut">
              <a:rPr lang="en-IT" smtClean="0"/>
              <a:t>02/12/2024</a:t>
            </a:fld>
            <a:endParaRPr lang="en-IT"/>
          </a:p>
        </p:txBody>
      </p:sp>
      <p:sp>
        <p:nvSpPr>
          <p:cNvPr id="6" name="Footer Placeholder 5">
            <a:extLst>
              <a:ext uri="{FF2B5EF4-FFF2-40B4-BE49-F238E27FC236}">
                <a16:creationId xmlns:a16="http://schemas.microsoft.com/office/drawing/2014/main" id="{ABF79C91-68F1-4255-B5DC-8082F8061F1A}"/>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6B0B94F4-B0B1-530D-B5B1-E3B0464B6824}"/>
              </a:ext>
            </a:extLst>
          </p:cNvPr>
          <p:cNvSpPr>
            <a:spLocks noGrp="1"/>
          </p:cNvSpPr>
          <p:nvPr>
            <p:ph type="sldNum" sz="quarter" idx="12"/>
          </p:nvPr>
        </p:nvSpPr>
        <p:spPr/>
        <p:txBody>
          <a:bodyPr/>
          <a:lstStyle/>
          <a:p>
            <a:fld id="{611BBB53-296F-D442-A02F-AE89A5546B12}" type="slidenum">
              <a:rPr lang="en-IT" smtClean="0"/>
              <a:t>‹#›</a:t>
            </a:fld>
            <a:endParaRPr lang="en-IT"/>
          </a:p>
        </p:txBody>
      </p:sp>
    </p:spTree>
    <p:extLst>
      <p:ext uri="{BB962C8B-B14F-4D97-AF65-F5344CB8AC3E}">
        <p14:creationId xmlns:p14="http://schemas.microsoft.com/office/powerpoint/2010/main" val="19390196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289C0-66BF-C00E-BC15-7B560B214017}"/>
              </a:ext>
            </a:extLst>
          </p:cNvPr>
          <p:cNvSpPr>
            <a:spLocks noGrp="1"/>
          </p:cNvSpPr>
          <p:nvPr>
            <p:ph type="title"/>
          </p:nvPr>
        </p:nvSpPr>
        <p:spPr>
          <a:xfrm>
            <a:off x="629841" y="273844"/>
            <a:ext cx="7886700" cy="994172"/>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6904E61C-90B9-AC16-394D-2B6D475B571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814508DB-A4C8-FCDC-DD84-133BEB11A658}"/>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DFFFAD02-125D-0139-6096-0A4903A81BE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7C601B5A-6941-75A6-92C6-9124F820B2C9}"/>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E15CBBE6-992B-8875-DDFF-CB88B62246A6}"/>
              </a:ext>
            </a:extLst>
          </p:cNvPr>
          <p:cNvSpPr>
            <a:spLocks noGrp="1"/>
          </p:cNvSpPr>
          <p:nvPr>
            <p:ph type="dt" sz="half" idx="10"/>
          </p:nvPr>
        </p:nvSpPr>
        <p:spPr/>
        <p:txBody>
          <a:bodyPr/>
          <a:lstStyle/>
          <a:p>
            <a:fld id="{E59FD207-45A4-4148-87AC-78AC6FF9D535}" type="datetimeFigureOut">
              <a:rPr lang="en-IT" smtClean="0"/>
              <a:t>02/12/2024</a:t>
            </a:fld>
            <a:endParaRPr lang="en-IT"/>
          </a:p>
        </p:txBody>
      </p:sp>
      <p:sp>
        <p:nvSpPr>
          <p:cNvPr id="8" name="Footer Placeholder 7">
            <a:extLst>
              <a:ext uri="{FF2B5EF4-FFF2-40B4-BE49-F238E27FC236}">
                <a16:creationId xmlns:a16="http://schemas.microsoft.com/office/drawing/2014/main" id="{E33CB219-BD4C-2D5F-7FB9-C2ADE6DD6869}"/>
              </a:ext>
            </a:extLst>
          </p:cNvPr>
          <p:cNvSpPr>
            <a:spLocks noGrp="1"/>
          </p:cNvSpPr>
          <p:nvPr>
            <p:ph type="ftr" sz="quarter" idx="11"/>
          </p:nvPr>
        </p:nvSpPr>
        <p:spPr/>
        <p:txBody>
          <a:bodyPr/>
          <a:lstStyle/>
          <a:p>
            <a:endParaRPr lang="en-IT"/>
          </a:p>
        </p:txBody>
      </p:sp>
      <p:sp>
        <p:nvSpPr>
          <p:cNvPr id="9" name="Slide Number Placeholder 8">
            <a:extLst>
              <a:ext uri="{FF2B5EF4-FFF2-40B4-BE49-F238E27FC236}">
                <a16:creationId xmlns:a16="http://schemas.microsoft.com/office/drawing/2014/main" id="{97CD505E-16D3-8A48-4A24-50F600044894}"/>
              </a:ext>
            </a:extLst>
          </p:cNvPr>
          <p:cNvSpPr>
            <a:spLocks noGrp="1"/>
          </p:cNvSpPr>
          <p:nvPr>
            <p:ph type="sldNum" sz="quarter" idx="12"/>
          </p:nvPr>
        </p:nvSpPr>
        <p:spPr/>
        <p:txBody>
          <a:bodyPr/>
          <a:lstStyle/>
          <a:p>
            <a:fld id="{611BBB53-296F-D442-A02F-AE89A5546B12}" type="slidenum">
              <a:rPr lang="en-IT" smtClean="0"/>
              <a:t>‹#›</a:t>
            </a:fld>
            <a:endParaRPr lang="en-IT"/>
          </a:p>
        </p:txBody>
      </p:sp>
    </p:spTree>
    <p:extLst>
      <p:ext uri="{BB962C8B-B14F-4D97-AF65-F5344CB8AC3E}">
        <p14:creationId xmlns:p14="http://schemas.microsoft.com/office/powerpoint/2010/main" val="6610371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79EDA-4ACC-EDB1-93C3-CC284D4750EF}"/>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28C6C6EA-8D23-3B53-AF39-1BE29CD57299}"/>
              </a:ext>
            </a:extLst>
          </p:cNvPr>
          <p:cNvSpPr>
            <a:spLocks noGrp="1"/>
          </p:cNvSpPr>
          <p:nvPr>
            <p:ph type="dt" sz="half" idx="10"/>
          </p:nvPr>
        </p:nvSpPr>
        <p:spPr/>
        <p:txBody>
          <a:bodyPr/>
          <a:lstStyle/>
          <a:p>
            <a:fld id="{E59FD207-45A4-4148-87AC-78AC6FF9D535}" type="datetimeFigureOut">
              <a:rPr lang="en-IT" smtClean="0"/>
              <a:t>02/12/2024</a:t>
            </a:fld>
            <a:endParaRPr lang="en-IT"/>
          </a:p>
        </p:txBody>
      </p:sp>
      <p:sp>
        <p:nvSpPr>
          <p:cNvPr id="4" name="Footer Placeholder 3">
            <a:extLst>
              <a:ext uri="{FF2B5EF4-FFF2-40B4-BE49-F238E27FC236}">
                <a16:creationId xmlns:a16="http://schemas.microsoft.com/office/drawing/2014/main" id="{FA4DDD42-9B4F-DF51-4AEA-82F448214522}"/>
              </a:ext>
            </a:extLst>
          </p:cNvPr>
          <p:cNvSpPr>
            <a:spLocks noGrp="1"/>
          </p:cNvSpPr>
          <p:nvPr>
            <p:ph type="ftr" sz="quarter" idx="11"/>
          </p:nvPr>
        </p:nvSpPr>
        <p:spPr/>
        <p:txBody>
          <a:bodyPr/>
          <a:lstStyle/>
          <a:p>
            <a:endParaRPr lang="en-IT"/>
          </a:p>
        </p:txBody>
      </p:sp>
      <p:sp>
        <p:nvSpPr>
          <p:cNvPr id="5" name="Slide Number Placeholder 4">
            <a:extLst>
              <a:ext uri="{FF2B5EF4-FFF2-40B4-BE49-F238E27FC236}">
                <a16:creationId xmlns:a16="http://schemas.microsoft.com/office/drawing/2014/main" id="{EE498520-CE8F-F01A-E928-49AF1EE83EAD}"/>
              </a:ext>
            </a:extLst>
          </p:cNvPr>
          <p:cNvSpPr>
            <a:spLocks noGrp="1"/>
          </p:cNvSpPr>
          <p:nvPr>
            <p:ph type="sldNum" sz="quarter" idx="12"/>
          </p:nvPr>
        </p:nvSpPr>
        <p:spPr/>
        <p:txBody>
          <a:bodyPr/>
          <a:lstStyle/>
          <a:p>
            <a:fld id="{611BBB53-296F-D442-A02F-AE89A5546B12}" type="slidenum">
              <a:rPr lang="en-IT" smtClean="0"/>
              <a:t>‹#›</a:t>
            </a:fld>
            <a:endParaRPr lang="en-IT"/>
          </a:p>
        </p:txBody>
      </p:sp>
    </p:spTree>
    <p:extLst>
      <p:ext uri="{BB962C8B-B14F-4D97-AF65-F5344CB8AC3E}">
        <p14:creationId xmlns:p14="http://schemas.microsoft.com/office/powerpoint/2010/main" val="19186097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0F713-AA3A-18B5-E795-24199D8BAB8E}"/>
              </a:ext>
            </a:extLst>
          </p:cNvPr>
          <p:cNvSpPr>
            <a:spLocks noGrp="1"/>
          </p:cNvSpPr>
          <p:nvPr>
            <p:ph type="dt" sz="half" idx="10"/>
          </p:nvPr>
        </p:nvSpPr>
        <p:spPr/>
        <p:txBody>
          <a:bodyPr/>
          <a:lstStyle/>
          <a:p>
            <a:fld id="{E59FD207-45A4-4148-87AC-78AC6FF9D535}" type="datetimeFigureOut">
              <a:rPr lang="en-IT" smtClean="0"/>
              <a:t>02/12/2024</a:t>
            </a:fld>
            <a:endParaRPr lang="en-IT"/>
          </a:p>
        </p:txBody>
      </p:sp>
      <p:sp>
        <p:nvSpPr>
          <p:cNvPr id="3" name="Footer Placeholder 2">
            <a:extLst>
              <a:ext uri="{FF2B5EF4-FFF2-40B4-BE49-F238E27FC236}">
                <a16:creationId xmlns:a16="http://schemas.microsoft.com/office/drawing/2014/main" id="{7B62444E-B32B-2A80-1C9C-A1DBF72703A0}"/>
              </a:ext>
            </a:extLst>
          </p:cNvPr>
          <p:cNvSpPr>
            <a:spLocks noGrp="1"/>
          </p:cNvSpPr>
          <p:nvPr>
            <p:ph type="ftr" sz="quarter" idx="11"/>
          </p:nvPr>
        </p:nvSpPr>
        <p:spPr/>
        <p:txBody>
          <a:bodyPr/>
          <a:lstStyle/>
          <a:p>
            <a:endParaRPr lang="en-IT"/>
          </a:p>
        </p:txBody>
      </p:sp>
      <p:sp>
        <p:nvSpPr>
          <p:cNvPr id="4" name="Slide Number Placeholder 3">
            <a:extLst>
              <a:ext uri="{FF2B5EF4-FFF2-40B4-BE49-F238E27FC236}">
                <a16:creationId xmlns:a16="http://schemas.microsoft.com/office/drawing/2014/main" id="{9F757ED2-7FC3-1CD7-10B5-867DB643D5ED}"/>
              </a:ext>
            </a:extLst>
          </p:cNvPr>
          <p:cNvSpPr>
            <a:spLocks noGrp="1"/>
          </p:cNvSpPr>
          <p:nvPr>
            <p:ph type="sldNum" sz="quarter" idx="12"/>
          </p:nvPr>
        </p:nvSpPr>
        <p:spPr/>
        <p:txBody>
          <a:bodyPr/>
          <a:lstStyle/>
          <a:p>
            <a:fld id="{611BBB53-296F-D442-A02F-AE89A5546B12}" type="slidenum">
              <a:rPr lang="en-IT" smtClean="0"/>
              <a:t>‹#›</a:t>
            </a:fld>
            <a:endParaRPr lang="en-IT"/>
          </a:p>
        </p:txBody>
      </p:sp>
    </p:spTree>
    <p:extLst>
      <p:ext uri="{BB962C8B-B14F-4D97-AF65-F5344CB8AC3E}">
        <p14:creationId xmlns:p14="http://schemas.microsoft.com/office/powerpoint/2010/main" val="872150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92B23528-DCB5-FF0F-B0F8-1911599DC2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810000" y="2187000"/>
            <a:ext cx="2916000" cy="1350000"/>
          </a:xfrm>
        </p:spPr>
        <p:txBody>
          <a:bodyPr anchor="t" anchorCtr="0"/>
          <a:lstStyle>
            <a:lvl1pPr algn="l">
              <a:defRPr sz="3000" b="0" cap="none" baseline="0">
                <a:solidFill>
                  <a:schemeClr val="bg1"/>
                </a:solidFill>
              </a:defRPr>
            </a:lvl1pPr>
          </a:lstStyle>
          <a:p>
            <a:r>
              <a:rPr lang="en-US" noProof="0"/>
              <a:t>Click to edit Master title style</a:t>
            </a:r>
            <a:endParaRPr lang="en-GB" noProof="0" dirty="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81CB2B14-F26C-4BBB-8C23-00AFCB89B5EF}" type="datetime1">
              <a:rPr lang="en-GB" smtClean="0"/>
              <a:t>12/02/2024</a:t>
            </a:fld>
            <a:endParaRPr lang="en-GB" dirty="0"/>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lvl1pPr>
              <a:defRPr>
                <a:solidFill>
                  <a:schemeClr val="bg1"/>
                </a:solidFill>
              </a:defRPr>
            </a:lvl1pPr>
          </a:lstStyle>
          <a:p>
            <a:r>
              <a:rPr lang="en-GB" dirty="0"/>
              <a:t>© 2022 Tokamak Energy  Private and Confidential</a:t>
            </a:r>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dirty="0"/>
          </a:p>
        </p:txBody>
      </p:sp>
      <p:pic>
        <p:nvPicPr>
          <p:cNvPr id="9" name="Picture 9">
            <a:extLst>
              <a:ext uri="{FF2B5EF4-FFF2-40B4-BE49-F238E27FC236}">
                <a16:creationId xmlns:a16="http://schemas.microsoft.com/office/drawing/2014/main" id="{E4F2ECD9-0BE0-7C95-1CAF-C8AFDB341D7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17655607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F2712-AAC3-78CC-640F-3A3F636DE39F}"/>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5CECEE2F-4F09-3876-6655-CAAA3BE26C2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895060FE-4C8C-2AC8-5B36-A7C1F57A27C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D0E66269-E0C7-0E11-A0E8-79B0FEE5DAB8}"/>
              </a:ext>
            </a:extLst>
          </p:cNvPr>
          <p:cNvSpPr>
            <a:spLocks noGrp="1"/>
          </p:cNvSpPr>
          <p:nvPr>
            <p:ph type="dt" sz="half" idx="10"/>
          </p:nvPr>
        </p:nvSpPr>
        <p:spPr/>
        <p:txBody>
          <a:bodyPr/>
          <a:lstStyle/>
          <a:p>
            <a:fld id="{E59FD207-45A4-4148-87AC-78AC6FF9D535}" type="datetimeFigureOut">
              <a:rPr lang="en-IT" smtClean="0"/>
              <a:t>02/12/2024</a:t>
            </a:fld>
            <a:endParaRPr lang="en-IT"/>
          </a:p>
        </p:txBody>
      </p:sp>
      <p:sp>
        <p:nvSpPr>
          <p:cNvPr id="6" name="Footer Placeholder 5">
            <a:extLst>
              <a:ext uri="{FF2B5EF4-FFF2-40B4-BE49-F238E27FC236}">
                <a16:creationId xmlns:a16="http://schemas.microsoft.com/office/drawing/2014/main" id="{D85F78C6-5279-A7F6-A205-19A328351C0D}"/>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23B3D1DE-67A1-030E-C881-E779B826A254}"/>
              </a:ext>
            </a:extLst>
          </p:cNvPr>
          <p:cNvSpPr>
            <a:spLocks noGrp="1"/>
          </p:cNvSpPr>
          <p:nvPr>
            <p:ph type="sldNum" sz="quarter" idx="12"/>
          </p:nvPr>
        </p:nvSpPr>
        <p:spPr/>
        <p:txBody>
          <a:bodyPr/>
          <a:lstStyle/>
          <a:p>
            <a:fld id="{611BBB53-296F-D442-A02F-AE89A5546B12}" type="slidenum">
              <a:rPr lang="en-IT" smtClean="0"/>
              <a:t>‹#›</a:t>
            </a:fld>
            <a:endParaRPr lang="en-IT"/>
          </a:p>
        </p:txBody>
      </p:sp>
    </p:spTree>
    <p:extLst>
      <p:ext uri="{BB962C8B-B14F-4D97-AF65-F5344CB8AC3E}">
        <p14:creationId xmlns:p14="http://schemas.microsoft.com/office/powerpoint/2010/main" val="24232909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36E30-92DD-4CC0-D0A8-3040D9B14FDD}"/>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D366E019-CD85-DC5C-475F-5BD349FE762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T"/>
          </a:p>
        </p:txBody>
      </p:sp>
      <p:sp>
        <p:nvSpPr>
          <p:cNvPr id="4" name="Text Placeholder 3">
            <a:extLst>
              <a:ext uri="{FF2B5EF4-FFF2-40B4-BE49-F238E27FC236}">
                <a16:creationId xmlns:a16="http://schemas.microsoft.com/office/drawing/2014/main" id="{643613BA-E17A-AAD4-331F-732A06D6B53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1EEAFA47-E5A4-6E0C-62DB-0ABD6E9A2624}"/>
              </a:ext>
            </a:extLst>
          </p:cNvPr>
          <p:cNvSpPr>
            <a:spLocks noGrp="1"/>
          </p:cNvSpPr>
          <p:nvPr>
            <p:ph type="dt" sz="half" idx="10"/>
          </p:nvPr>
        </p:nvSpPr>
        <p:spPr/>
        <p:txBody>
          <a:bodyPr/>
          <a:lstStyle/>
          <a:p>
            <a:fld id="{E59FD207-45A4-4148-87AC-78AC6FF9D535}" type="datetimeFigureOut">
              <a:rPr lang="en-IT" smtClean="0"/>
              <a:t>02/12/2024</a:t>
            </a:fld>
            <a:endParaRPr lang="en-IT"/>
          </a:p>
        </p:txBody>
      </p:sp>
      <p:sp>
        <p:nvSpPr>
          <p:cNvPr id="6" name="Footer Placeholder 5">
            <a:extLst>
              <a:ext uri="{FF2B5EF4-FFF2-40B4-BE49-F238E27FC236}">
                <a16:creationId xmlns:a16="http://schemas.microsoft.com/office/drawing/2014/main" id="{EFD4D60A-7D1F-C93E-3760-E7544FFDD0D6}"/>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36CBFDF2-70FC-FE7B-01D5-B55103D3CC7E}"/>
              </a:ext>
            </a:extLst>
          </p:cNvPr>
          <p:cNvSpPr>
            <a:spLocks noGrp="1"/>
          </p:cNvSpPr>
          <p:nvPr>
            <p:ph type="sldNum" sz="quarter" idx="12"/>
          </p:nvPr>
        </p:nvSpPr>
        <p:spPr/>
        <p:txBody>
          <a:bodyPr/>
          <a:lstStyle/>
          <a:p>
            <a:fld id="{611BBB53-296F-D442-A02F-AE89A5546B12}" type="slidenum">
              <a:rPr lang="en-IT" smtClean="0"/>
              <a:t>‹#›</a:t>
            </a:fld>
            <a:endParaRPr lang="en-IT"/>
          </a:p>
        </p:txBody>
      </p:sp>
    </p:spTree>
    <p:extLst>
      <p:ext uri="{BB962C8B-B14F-4D97-AF65-F5344CB8AC3E}">
        <p14:creationId xmlns:p14="http://schemas.microsoft.com/office/powerpoint/2010/main" val="283861098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3910B-2BFE-4C8C-8EED-29A9A02D12EA}"/>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E7BFB978-3FDF-DD44-4913-DAA6CCDB4D3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1CAB830F-1841-46B3-4F09-328427C0C206}"/>
              </a:ext>
            </a:extLst>
          </p:cNvPr>
          <p:cNvSpPr>
            <a:spLocks noGrp="1"/>
          </p:cNvSpPr>
          <p:nvPr>
            <p:ph type="dt" sz="half" idx="10"/>
          </p:nvPr>
        </p:nvSpPr>
        <p:spPr/>
        <p:txBody>
          <a:bodyPr/>
          <a:lstStyle/>
          <a:p>
            <a:fld id="{E59FD207-45A4-4148-87AC-78AC6FF9D535}" type="datetimeFigureOut">
              <a:rPr lang="en-IT" smtClean="0"/>
              <a:t>02/12/2024</a:t>
            </a:fld>
            <a:endParaRPr lang="en-IT"/>
          </a:p>
        </p:txBody>
      </p:sp>
      <p:sp>
        <p:nvSpPr>
          <p:cNvPr id="5" name="Footer Placeholder 4">
            <a:extLst>
              <a:ext uri="{FF2B5EF4-FFF2-40B4-BE49-F238E27FC236}">
                <a16:creationId xmlns:a16="http://schemas.microsoft.com/office/drawing/2014/main" id="{68BD48CF-CB62-04FD-376C-DB2A2CD21319}"/>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83709DB5-CACA-7AFF-503E-F7BF933B7460}"/>
              </a:ext>
            </a:extLst>
          </p:cNvPr>
          <p:cNvSpPr>
            <a:spLocks noGrp="1"/>
          </p:cNvSpPr>
          <p:nvPr>
            <p:ph type="sldNum" sz="quarter" idx="12"/>
          </p:nvPr>
        </p:nvSpPr>
        <p:spPr/>
        <p:txBody>
          <a:bodyPr/>
          <a:lstStyle/>
          <a:p>
            <a:fld id="{611BBB53-296F-D442-A02F-AE89A5546B12}" type="slidenum">
              <a:rPr lang="en-IT" smtClean="0"/>
              <a:t>‹#›</a:t>
            </a:fld>
            <a:endParaRPr lang="en-IT"/>
          </a:p>
        </p:txBody>
      </p:sp>
    </p:spTree>
    <p:extLst>
      <p:ext uri="{BB962C8B-B14F-4D97-AF65-F5344CB8AC3E}">
        <p14:creationId xmlns:p14="http://schemas.microsoft.com/office/powerpoint/2010/main" val="14927825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F67418-FC21-539B-AF91-98F5F7E42D56}"/>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35C89A87-CD1A-5C74-0385-3016FBCF94B2}"/>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FC511F17-D268-C55C-6A51-3FA0410AA9D0}"/>
              </a:ext>
            </a:extLst>
          </p:cNvPr>
          <p:cNvSpPr>
            <a:spLocks noGrp="1"/>
          </p:cNvSpPr>
          <p:nvPr>
            <p:ph type="dt" sz="half" idx="10"/>
          </p:nvPr>
        </p:nvSpPr>
        <p:spPr/>
        <p:txBody>
          <a:bodyPr/>
          <a:lstStyle/>
          <a:p>
            <a:fld id="{E59FD207-45A4-4148-87AC-78AC6FF9D535}" type="datetimeFigureOut">
              <a:rPr lang="en-IT" smtClean="0"/>
              <a:t>02/12/2024</a:t>
            </a:fld>
            <a:endParaRPr lang="en-IT"/>
          </a:p>
        </p:txBody>
      </p:sp>
      <p:sp>
        <p:nvSpPr>
          <p:cNvPr id="5" name="Footer Placeholder 4">
            <a:extLst>
              <a:ext uri="{FF2B5EF4-FFF2-40B4-BE49-F238E27FC236}">
                <a16:creationId xmlns:a16="http://schemas.microsoft.com/office/drawing/2014/main" id="{1DFFB46F-6077-023E-DAF3-A90B26237699}"/>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496F67CF-A326-67AA-C04F-01A3634BC244}"/>
              </a:ext>
            </a:extLst>
          </p:cNvPr>
          <p:cNvSpPr>
            <a:spLocks noGrp="1"/>
          </p:cNvSpPr>
          <p:nvPr>
            <p:ph type="sldNum" sz="quarter" idx="12"/>
          </p:nvPr>
        </p:nvSpPr>
        <p:spPr/>
        <p:txBody>
          <a:bodyPr/>
          <a:lstStyle/>
          <a:p>
            <a:fld id="{611BBB53-296F-D442-A02F-AE89A5546B12}" type="slidenum">
              <a:rPr lang="en-IT" smtClean="0"/>
              <a:t>‹#›</a:t>
            </a:fld>
            <a:endParaRPr lang="en-IT"/>
          </a:p>
        </p:txBody>
      </p:sp>
    </p:spTree>
    <p:extLst>
      <p:ext uri="{BB962C8B-B14F-4D97-AF65-F5344CB8AC3E}">
        <p14:creationId xmlns:p14="http://schemas.microsoft.com/office/powerpoint/2010/main" val="3815681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000" cy="243000"/>
          </a:xfrm>
        </p:spPr>
        <p:txBody>
          <a:bodyPr/>
          <a:lstStyle/>
          <a:p>
            <a:r>
              <a:rPr lang="en-US" noProof="0"/>
              <a:t>Click to edit Master title style</a:t>
            </a:r>
            <a:endParaRPr lang="en-GB" noProof="0" dirty="0"/>
          </a:p>
        </p:txBody>
      </p:sp>
      <p:sp>
        <p:nvSpPr>
          <p:cNvPr id="3" name="Content Placeholder 2"/>
          <p:cNvSpPr>
            <a:spLocks noGrp="1"/>
          </p:cNvSpPr>
          <p:nvPr>
            <p:ph idx="1"/>
          </p:nvPr>
        </p:nvSpPr>
        <p:spPr/>
        <p:txBody>
          <a:bodyPr/>
          <a:lstStyle>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F98B6C13-2867-41EB-A894-020571790519}" type="datetime1">
              <a:rPr lang="en-GB" noProof="0" smtClean="0"/>
              <a:t>12/02/2024</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noProof="0"/>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4860001" y="4624387"/>
            <a:ext cx="3877997" cy="114113"/>
          </a:xfrm>
        </p:spPr>
        <p:txBody>
          <a:bodyPr anchor="b" anchorCtr="0"/>
          <a:lstStyle>
            <a:lvl1pPr algn="r">
              <a:defRPr sz="450"/>
            </a:lvl1pPr>
          </a:lstStyle>
          <a:p>
            <a:pPr lvl="0"/>
            <a:r>
              <a:rPr lang="en-US" dirty="0"/>
              <a:t>Insert Source if required</a:t>
            </a:r>
            <a:endParaRPr lang="en-GB" dirty="0"/>
          </a:p>
        </p:txBody>
      </p:sp>
    </p:spTree>
    <p:extLst>
      <p:ext uri="{BB962C8B-B14F-4D97-AF65-F5344CB8AC3E}">
        <p14:creationId xmlns:p14="http://schemas.microsoft.com/office/powerpoint/2010/main" val="3538630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mp; graphic (white background)">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000" cy="243000"/>
          </a:xfrm>
        </p:spPr>
        <p:txBody>
          <a:bodyPr/>
          <a:lstStyle/>
          <a:p>
            <a:r>
              <a:rPr lang="en-US" noProof="0"/>
              <a:t>Click to edit Master title style</a:t>
            </a:r>
            <a:endParaRPr lang="en-GB" noProof="0" dirty="0"/>
          </a:p>
        </p:txBody>
      </p:sp>
      <p:sp>
        <p:nvSpPr>
          <p:cNvPr id="3" name="Content Placeholder 2"/>
          <p:cNvSpPr>
            <a:spLocks noGrp="1"/>
          </p:cNvSpPr>
          <p:nvPr>
            <p:ph idx="1"/>
          </p:nvPr>
        </p:nvSpPr>
        <p:spPr>
          <a:xfrm>
            <a:off x="405000" y="1215000"/>
            <a:ext cx="4087229" cy="3105000"/>
          </a:xfrm>
        </p:spPr>
        <p:txBody>
          <a:bodyPr anchor="ctr" anchorCtr="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F98B6C13-2867-41EB-A894-020571790519}" type="datetime1">
              <a:rPr lang="en-GB" noProof="0" smtClean="0"/>
              <a:t>12/02/2024</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noProof="0"/>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4860001" y="4624387"/>
            <a:ext cx="3877997" cy="114113"/>
          </a:xfrm>
        </p:spPr>
        <p:txBody>
          <a:bodyPr anchor="b" anchorCtr="0"/>
          <a:lstStyle>
            <a:lvl1pPr algn="r">
              <a:defRPr sz="450"/>
            </a:lvl1pPr>
          </a:lstStyle>
          <a:p>
            <a:pPr lvl="0"/>
            <a:r>
              <a:rPr lang="en-US" dirty="0"/>
              <a:t>Insert Source if required</a:t>
            </a:r>
            <a:endParaRPr lang="en-GB" dirty="0"/>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4650581" y="1215000"/>
            <a:ext cx="4087416" cy="3105000"/>
          </a:xfrm>
        </p:spPr>
        <p:txBody>
          <a:bodyPr/>
          <a:lstStyle>
            <a:lvl1pPr>
              <a:defRPr/>
            </a:lvl1pPr>
          </a:lstStyle>
          <a:p>
            <a:pPr lvl="0"/>
            <a:r>
              <a:rPr lang="en-US" dirty="0"/>
              <a:t>Click on icon to insert image/chart/graphic</a:t>
            </a:r>
            <a:endParaRPr lang="en-GB" dirty="0"/>
          </a:p>
        </p:txBody>
      </p:sp>
    </p:spTree>
    <p:extLst>
      <p:ext uri="{BB962C8B-B14F-4D97-AF65-F5344CB8AC3E}">
        <p14:creationId xmlns:p14="http://schemas.microsoft.com/office/powerpoint/2010/main" val="4076630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amp; graphic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000" cy="243000"/>
          </a:xfrm>
        </p:spPr>
        <p:txBody>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idx="1"/>
          </p:nvPr>
        </p:nvSpPr>
        <p:spPr>
          <a:xfrm>
            <a:off x="405000" y="1215000"/>
            <a:ext cx="4087229" cy="3105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F98B6C13-2867-41EB-A894-020571790519}" type="datetime1">
              <a:rPr lang="en-GB" smtClean="0"/>
              <a:pPr/>
              <a:t>12/02/2024</a:t>
            </a:fld>
            <a:endParaRPr lang="en-GB"/>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4860001" y="4624387"/>
            <a:ext cx="3877997" cy="114113"/>
          </a:xfrm>
        </p:spPr>
        <p:txBody>
          <a:bodyPr anchor="b" anchorCtr="0"/>
          <a:lstStyle>
            <a:lvl1pPr algn="r">
              <a:defRPr sz="450">
                <a:solidFill>
                  <a:schemeClr val="bg1"/>
                </a:solidFill>
              </a:defRPr>
            </a:lvl1pPr>
          </a:lstStyle>
          <a:p>
            <a:pPr lvl="0"/>
            <a:r>
              <a:rPr lang="en-US" dirty="0"/>
              <a:t>Insert Source if required</a:t>
            </a:r>
            <a:endParaRPr lang="en-GB" dirty="0"/>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4650581" y="1215000"/>
            <a:ext cx="4087416" cy="3105000"/>
          </a:xfrm>
        </p:spPr>
        <p:txBody>
          <a:bodyPr/>
          <a:lstStyle>
            <a:lvl1pPr>
              <a:defRPr>
                <a:solidFill>
                  <a:schemeClr val="bg1"/>
                </a:solidFill>
              </a:defRPr>
            </a:lvl1pPr>
          </a:lstStyle>
          <a:p>
            <a:pPr lvl="0"/>
            <a:r>
              <a:rPr lang="en-US" dirty="0"/>
              <a:t>Click on icon to insert image/chart/graphic</a:t>
            </a:r>
            <a:endParaRPr lang="en-GB" dirty="0"/>
          </a:p>
        </p:txBody>
      </p:sp>
      <p:pic>
        <p:nvPicPr>
          <p:cNvPr id="4" name="Picture 9">
            <a:extLst>
              <a:ext uri="{FF2B5EF4-FFF2-40B4-BE49-F238E27FC236}">
                <a16:creationId xmlns:a16="http://schemas.microsoft.com/office/drawing/2014/main" id="{E3778E13-51D2-71AA-D2B2-A715672296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1985264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amp; graphic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000" cy="243000"/>
          </a:xfrm>
        </p:spPr>
        <p:txBody>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idx="1"/>
          </p:nvPr>
        </p:nvSpPr>
        <p:spPr>
          <a:xfrm>
            <a:off x="405000" y="1215000"/>
            <a:ext cx="4087229" cy="3105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F98B6C13-2867-41EB-A894-020571790519}" type="datetime1">
              <a:rPr lang="en-GB" smtClean="0"/>
              <a:pPr/>
              <a:t>12/02/2024</a:t>
            </a:fld>
            <a:endParaRPr lang="en-GB"/>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4860001" y="4624387"/>
            <a:ext cx="3877997" cy="114113"/>
          </a:xfrm>
        </p:spPr>
        <p:txBody>
          <a:bodyPr anchor="b" anchorCtr="0"/>
          <a:lstStyle>
            <a:lvl1pPr algn="r">
              <a:defRPr sz="450">
                <a:solidFill>
                  <a:schemeClr val="bg1"/>
                </a:solidFill>
              </a:defRPr>
            </a:lvl1pPr>
          </a:lstStyle>
          <a:p>
            <a:pPr lvl="0"/>
            <a:r>
              <a:rPr lang="en-US" dirty="0"/>
              <a:t>Insert Source if required</a:t>
            </a:r>
            <a:endParaRPr lang="en-GB" dirty="0"/>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4650581" y="1215000"/>
            <a:ext cx="4087416" cy="3105000"/>
          </a:xfrm>
        </p:spPr>
        <p:txBody>
          <a:bodyPr/>
          <a:lstStyle>
            <a:lvl1pPr>
              <a:defRPr>
                <a:solidFill>
                  <a:schemeClr val="bg1"/>
                </a:solidFill>
              </a:defRPr>
            </a:lvl1pPr>
          </a:lstStyle>
          <a:p>
            <a:pPr lvl="0"/>
            <a:r>
              <a:rPr lang="en-US" dirty="0"/>
              <a:t>Click on icon to insert image/chart/graphic</a:t>
            </a:r>
            <a:endParaRPr lang="en-GB" dirty="0"/>
          </a:p>
        </p:txBody>
      </p:sp>
      <p:pic>
        <p:nvPicPr>
          <p:cNvPr id="4" name="Picture 9">
            <a:extLst>
              <a:ext uri="{FF2B5EF4-FFF2-40B4-BE49-F238E27FC236}">
                <a16:creationId xmlns:a16="http://schemas.microsoft.com/office/drawing/2014/main" id="{E85E517A-A1B9-8915-730D-6ABD807A2C6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2211013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900" cy="243000"/>
          </a:xfrm>
        </p:spPr>
        <p:txBody>
          <a:bodyPr/>
          <a:lstStyle/>
          <a:p>
            <a:r>
              <a:rPr lang="en-US" noProof="0"/>
              <a:t>Click to edit Master title style</a:t>
            </a:r>
            <a:endParaRPr lang="en-GB" noProof="0" dirty="0"/>
          </a:p>
        </p:txBody>
      </p:sp>
      <p:sp>
        <p:nvSpPr>
          <p:cNvPr id="3" name="Content Placeholder 2"/>
          <p:cNvSpPr>
            <a:spLocks noGrp="1"/>
          </p:cNvSpPr>
          <p:nvPr>
            <p:ph sz="half" idx="1"/>
          </p:nvPr>
        </p:nvSpPr>
        <p:spPr>
          <a:xfrm>
            <a:off x="405000" y="1296000"/>
            <a:ext cx="4087800" cy="2862000"/>
          </a:xfrm>
        </p:spPr>
        <p:txBody>
          <a:bodyPr/>
          <a:lstStyle>
            <a:lvl1pPr>
              <a:defRPr sz="1350"/>
            </a:lvl1pPr>
            <a:lvl2pPr>
              <a:defRPr sz="1125"/>
            </a:lvl2pPr>
            <a:lvl3pPr>
              <a:defRPr sz="1125"/>
            </a:lvl3pPr>
            <a:lvl4pPr>
              <a:defRPr sz="1125"/>
            </a:lvl4pPr>
            <a:lvl5pPr>
              <a:defRPr sz="1125"/>
            </a:lvl5pPr>
            <a:lvl6pPr>
              <a:defRPr sz="1350"/>
            </a:lvl6pPr>
            <a:lvl7pPr>
              <a:defRPr sz="1350"/>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4651202" y="1296000"/>
            <a:ext cx="4087800" cy="2862000"/>
          </a:xfrm>
        </p:spPr>
        <p:txBody>
          <a:bodyPr/>
          <a:lstStyle>
            <a:lvl1pPr>
              <a:defRPr sz="1350"/>
            </a:lvl1pPr>
            <a:lvl2pPr>
              <a:defRPr sz="1125"/>
            </a:lvl2pPr>
            <a:lvl3pPr>
              <a:defRPr sz="1125"/>
            </a:lvl3pPr>
            <a:lvl4pPr>
              <a:defRPr sz="1125"/>
            </a:lvl4pPr>
            <a:lvl5pPr>
              <a:defRPr sz="1125"/>
            </a:lvl5pPr>
            <a:lvl6pPr>
              <a:defRPr sz="1350"/>
            </a:lvl6pPr>
            <a:lvl7pPr>
              <a:defRPr sz="1350"/>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p>
            <a:fld id="{17C264FC-0907-4969-8903-F1DBD1AFB195}" type="datetime1">
              <a:rPr lang="en-GB" noProof="0" smtClean="0"/>
              <a:t>12/02/2024</a:t>
            </a:fld>
            <a:endParaRPr lang="en-GB" noProof="0"/>
          </a:p>
        </p:txBody>
      </p:sp>
      <p:sp>
        <p:nvSpPr>
          <p:cNvPr id="6" name="Footer Placeholder 5"/>
          <p:cNvSpPr>
            <a:spLocks noGrp="1"/>
          </p:cNvSpPr>
          <p:nvPr>
            <p:ph type="ftr" sz="quarter" idx="11"/>
          </p:nvPr>
        </p:nvSpPr>
        <p:spPr/>
        <p:txBody>
          <a:bodyPr/>
          <a:lstStyle/>
          <a:p>
            <a:r>
              <a:rPr lang="en-GB" noProof="0"/>
              <a:t>© 2022 Tokamak Energy  Private and Confidential</a:t>
            </a:r>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4860001" y="4624387"/>
            <a:ext cx="3877997" cy="114113"/>
          </a:xfrm>
        </p:spPr>
        <p:txBody>
          <a:bodyPr anchor="b" anchorCtr="0"/>
          <a:lstStyle>
            <a:lvl1pPr algn="r">
              <a:defRPr sz="450"/>
            </a:lvl1pPr>
          </a:lstStyle>
          <a:p>
            <a:pPr lvl="0"/>
            <a:r>
              <a:rPr lang="en-US" dirty="0"/>
              <a:t>Insert Source if required</a:t>
            </a:r>
            <a:endParaRPr lang="en-GB" dirty="0"/>
          </a:p>
        </p:txBody>
      </p:sp>
    </p:spTree>
    <p:extLst>
      <p:ext uri="{BB962C8B-B14F-4D97-AF65-F5344CB8AC3E}">
        <p14:creationId xmlns:p14="http://schemas.microsoft.com/office/powerpoint/2010/main" val="1129390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Top">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250825" y="2555524"/>
            <a:ext cx="8316913" cy="519694"/>
          </a:xfrm>
          <a:prstGeom prst="rect">
            <a:avLst/>
          </a:prstGeom>
        </p:spPr>
        <p:txBody>
          <a:bodyPr lIns="0" anchor="b" anchorCtr="0">
            <a:noAutofit/>
          </a:bodyPr>
          <a:lstStyle>
            <a:lvl1pPr marL="0" marR="0" indent="0" algn="l" defTabSz="914400" rtl="0" eaLnBrk="1" fontAlgn="auto" latinLnBrk="0" hangingPunct="1">
              <a:lnSpc>
                <a:spcPct val="100000"/>
              </a:lnSpc>
              <a:spcBef>
                <a:spcPct val="0"/>
              </a:spcBef>
              <a:spcAft>
                <a:spcPts val="0"/>
              </a:spcAft>
              <a:buClr>
                <a:schemeClr val="bg1">
                  <a:lumMod val="65000"/>
                </a:schemeClr>
              </a:buClr>
              <a:buSzPct val="100000"/>
              <a:buFont typeface="Calibri" panose="020F0502020204030204" pitchFamily="34" charset="0"/>
              <a:buNone/>
              <a:tabLst/>
              <a:defRPr lang="en-US" sz="3200" b="1" kern="1200" dirty="0">
                <a:solidFill>
                  <a:schemeClr val="tx1"/>
                </a:solidFill>
                <a:latin typeface="Calibri" panose="020F0502020204030204" pitchFamily="34" charset="0"/>
                <a:ea typeface="+mj-ea"/>
                <a:cs typeface="Calibri" panose="020F0502020204030204" pitchFamily="34" charset="0"/>
              </a:defRPr>
            </a:lvl1pPr>
          </a:lstStyle>
          <a:p>
            <a:r>
              <a:rPr lang="en-GB" dirty="0"/>
              <a:t>Title Slide v. 2 (logo at top)</a:t>
            </a:r>
          </a:p>
        </p:txBody>
      </p:sp>
      <p:sp>
        <p:nvSpPr>
          <p:cNvPr id="5" name="Text Placeholder 4"/>
          <p:cNvSpPr>
            <a:spLocks noGrp="1"/>
          </p:cNvSpPr>
          <p:nvPr>
            <p:ph type="body" sz="quarter" idx="13" hasCustomPrompt="1"/>
          </p:nvPr>
        </p:nvSpPr>
        <p:spPr>
          <a:xfrm>
            <a:off x="250825" y="3219112"/>
            <a:ext cx="8316912" cy="306684"/>
          </a:xfrm>
          <a:prstGeom prst="rect">
            <a:avLst/>
          </a:prstGeom>
        </p:spPr>
        <p:txBody>
          <a:bodyPr lIns="0">
            <a:noAutofit/>
          </a:bodyPr>
          <a:lstStyle>
            <a:lvl1pPr marL="216000" marR="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lang="en-US" sz="1600" kern="1200" baseline="0">
                <a:solidFill>
                  <a:schemeClr val="bg1">
                    <a:lumMod val="50000"/>
                  </a:schemeClr>
                </a:solidFill>
                <a:latin typeface="Calibri" panose="020F0502020204030204" pitchFamily="34" charset="0"/>
                <a:ea typeface="+mn-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Name of presenter, affiliation</a:t>
            </a:r>
          </a:p>
        </p:txBody>
      </p:sp>
      <p:sp>
        <p:nvSpPr>
          <p:cNvPr id="22" name="Text Placeholder 4">
            <a:extLst>
              <a:ext uri="{FF2B5EF4-FFF2-40B4-BE49-F238E27FC236}">
                <a16:creationId xmlns:a16="http://schemas.microsoft.com/office/drawing/2014/main" id="{C9034874-11D5-DA4F-9B23-34D9DE8C6D01}"/>
              </a:ext>
            </a:extLst>
          </p:cNvPr>
          <p:cNvSpPr>
            <a:spLocks noGrp="1"/>
          </p:cNvSpPr>
          <p:nvPr>
            <p:ph type="body" sz="quarter" idx="14" hasCustomPrompt="1"/>
          </p:nvPr>
        </p:nvSpPr>
        <p:spPr>
          <a:xfrm>
            <a:off x="250825" y="3647149"/>
            <a:ext cx="8316912" cy="306684"/>
          </a:xfrm>
          <a:prstGeom prst="rect">
            <a:avLst/>
          </a:prstGeom>
        </p:spPr>
        <p:txBody>
          <a:bodyPr lIns="0">
            <a:noAutofit/>
          </a:bodyPr>
          <a:lstStyle>
            <a:lvl1pPr marL="216000" marR="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lang="en-US" sz="1600" kern="1200" baseline="0" dirty="0" smtClean="0">
                <a:solidFill>
                  <a:schemeClr val="bg1">
                    <a:lumMod val="50000"/>
                  </a:schemeClr>
                </a:solidFill>
                <a:latin typeface="Calibri" panose="020F0502020204030204" pitchFamily="34" charset="0"/>
                <a:ea typeface="+mn-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Location &amp; date of presentation</a:t>
            </a:r>
          </a:p>
        </p:txBody>
      </p:sp>
      <p:grpSp>
        <p:nvGrpSpPr>
          <p:cNvPr id="6" name="Group 5"/>
          <p:cNvGrpSpPr/>
          <p:nvPr userDrawn="1"/>
        </p:nvGrpSpPr>
        <p:grpSpPr>
          <a:xfrm>
            <a:off x="0" y="0"/>
            <a:ext cx="9144000" cy="576898"/>
            <a:chOff x="0" y="0"/>
            <a:chExt cx="9144000" cy="576898"/>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509963" cy="576897"/>
            </a:xfrm>
            <a:prstGeom prst="rect">
              <a:avLst/>
            </a:prstGeom>
          </p:spPr>
        </p:pic>
        <p:sp>
          <p:nvSpPr>
            <p:cNvPr id="4" name="Rectangle 3"/>
            <p:cNvSpPr/>
            <p:nvPr userDrawn="1"/>
          </p:nvSpPr>
          <p:spPr>
            <a:xfrm>
              <a:off x="3362325" y="0"/>
              <a:ext cx="5781675" cy="576898"/>
            </a:xfrm>
            <a:prstGeom prst="rect">
              <a:avLst/>
            </a:prstGeom>
            <a:solidFill>
              <a:srgbClr val="004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1567085593"/>
      </p:ext>
    </p:extLst>
  </p:cSld>
  <p:clrMapOvr>
    <a:masterClrMapping/>
  </p:clrMapOvr>
  <p:extLst>
    <p:ext uri="{DCECCB84-F9BA-43D5-87BE-67443E8EF086}">
      <p15:sldGuideLst xmlns:p15="http://schemas.microsoft.com/office/powerpoint/2012/main">
        <p15:guide id="1" pos="158">
          <p15:clr>
            <a:srgbClr val="FBAE40"/>
          </p15:clr>
        </p15:guide>
        <p15:guide id="2" orient="horz" pos="826">
          <p15:clr>
            <a:srgbClr val="FBAE40"/>
          </p15:clr>
        </p15:guide>
        <p15:guide id="3" pos="5602">
          <p15:clr>
            <a:srgbClr val="FBAE40"/>
          </p15:clr>
        </p15:guide>
        <p15:guide id="4" pos="539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900" cy="243000"/>
          </a:xfrm>
        </p:spPr>
        <p:txBody>
          <a:bodyPr/>
          <a:lstStyle/>
          <a:p>
            <a:r>
              <a:rPr lang="en-US" noProof="0"/>
              <a:t>Click to edit Master title style</a:t>
            </a:r>
            <a:endParaRPr lang="en-GB" noProof="0" dirty="0"/>
          </a:p>
        </p:txBody>
      </p:sp>
      <p:sp>
        <p:nvSpPr>
          <p:cNvPr id="3" name="Content Placeholder 2"/>
          <p:cNvSpPr>
            <a:spLocks noGrp="1"/>
          </p:cNvSpPr>
          <p:nvPr>
            <p:ph sz="half" idx="1"/>
          </p:nvPr>
        </p:nvSpPr>
        <p:spPr>
          <a:xfrm>
            <a:off x="405000" y="1296000"/>
            <a:ext cx="4087800" cy="2862000"/>
          </a:xfrm>
        </p:spPr>
        <p:txBody>
          <a:bodyPr/>
          <a:lstStyle>
            <a:lvl1pPr>
              <a:spcAft>
                <a:spcPts val="0"/>
              </a:spcAft>
              <a:defRPr sz="1350" b="1"/>
            </a:lvl1pPr>
            <a:lvl2pPr marL="0" indent="0">
              <a:buNone/>
              <a:defRPr sz="1350"/>
            </a:lvl2pPr>
            <a:lvl3pPr marL="162000">
              <a:defRPr sz="1125"/>
            </a:lvl3pPr>
            <a:lvl4pPr marL="324000">
              <a:defRPr sz="1125"/>
            </a:lvl4pPr>
            <a:lvl5pPr marL="486000">
              <a:defRPr sz="1125"/>
            </a:lvl5pPr>
            <a:lvl6pPr marL="648000">
              <a:defRPr sz="1125"/>
            </a:lvl6pPr>
            <a:lvl7pPr marL="810000">
              <a:defRPr sz="1125"/>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4651202" y="1296000"/>
            <a:ext cx="4087800" cy="2862000"/>
          </a:xfrm>
        </p:spPr>
        <p:txBody>
          <a:bodyPr/>
          <a:lstStyle>
            <a:lvl1pPr>
              <a:spcAft>
                <a:spcPts val="0"/>
              </a:spcAft>
              <a:defRPr sz="1350" b="1"/>
            </a:lvl1pPr>
            <a:lvl2pPr marL="0" indent="0">
              <a:buNone/>
              <a:defRPr sz="1350"/>
            </a:lvl2pPr>
            <a:lvl3pPr marL="162000">
              <a:defRPr sz="1125"/>
            </a:lvl3pPr>
            <a:lvl4pPr marL="324000">
              <a:defRPr sz="1125"/>
            </a:lvl4pPr>
            <a:lvl5pPr marL="486000">
              <a:defRPr sz="1125"/>
            </a:lvl5pPr>
            <a:lvl6pPr marL="648000">
              <a:defRPr sz="1125"/>
            </a:lvl6pPr>
            <a:lvl7pPr marL="810000">
              <a:defRPr sz="1125"/>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p>
            <a:fld id="{17C264FC-0907-4969-8903-F1DBD1AFB195}" type="datetime1">
              <a:rPr lang="en-GB" noProof="0" smtClean="0"/>
              <a:t>12/02/2024</a:t>
            </a:fld>
            <a:endParaRPr lang="en-GB" noProof="0"/>
          </a:p>
        </p:txBody>
      </p:sp>
      <p:sp>
        <p:nvSpPr>
          <p:cNvPr id="6" name="Footer Placeholder 5"/>
          <p:cNvSpPr>
            <a:spLocks noGrp="1"/>
          </p:cNvSpPr>
          <p:nvPr>
            <p:ph type="ftr" sz="quarter" idx="11"/>
          </p:nvPr>
        </p:nvSpPr>
        <p:spPr/>
        <p:txBody>
          <a:bodyPr/>
          <a:lstStyle/>
          <a:p>
            <a:r>
              <a:rPr lang="en-GB" noProof="0"/>
              <a:t>© 2022 Tokamak Energy  Private and Confidential</a:t>
            </a:r>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4860001" y="4624387"/>
            <a:ext cx="3877997" cy="114113"/>
          </a:xfrm>
        </p:spPr>
        <p:txBody>
          <a:bodyPr anchor="b" anchorCtr="0"/>
          <a:lstStyle>
            <a:lvl1pPr algn="r">
              <a:defRPr sz="450"/>
            </a:lvl1pPr>
          </a:lstStyle>
          <a:p>
            <a:pPr lvl="0"/>
            <a:r>
              <a:rPr lang="en-US" dirty="0"/>
              <a:t>Insert Source if required</a:t>
            </a:r>
            <a:endParaRPr lang="en-GB" dirty="0"/>
          </a:p>
        </p:txBody>
      </p:sp>
    </p:spTree>
    <p:extLst>
      <p:ext uri="{BB962C8B-B14F-4D97-AF65-F5344CB8AC3E}">
        <p14:creationId xmlns:p14="http://schemas.microsoft.com/office/powerpoint/2010/main" val="2776753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wo Content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900" cy="243000"/>
          </a:xfrm>
        </p:spPr>
        <p:txBody>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sz="half" idx="1"/>
          </p:nvPr>
        </p:nvSpPr>
        <p:spPr>
          <a:xfrm>
            <a:off x="405000" y="1296000"/>
            <a:ext cx="4087800" cy="2862000"/>
          </a:xfrm>
        </p:spPr>
        <p:txBody>
          <a:bodyPr/>
          <a:lstStyle>
            <a:lvl1pPr>
              <a:defRPr sz="1350">
                <a:solidFill>
                  <a:schemeClr val="bg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vl6pPr>
              <a:defRPr sz="1350"/>
            </a:lvl6pPr>
            <a:lvl7pPr>
              <a:defRPr sz="1350"/>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4651202" y="1296000"/>
            <a:ext cx="4087800" cy="2862000"/>
          </a:xfrm>
        </p:spPr>
        <p:txBody>
          <a:bodyPr/>
          <a:lstStyle>
            <a:lvl1pPr>
              <a:defRPr sz="1350">
                <a:solidFill>
                  <a:schemeClr val="bg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vl6pPr>
              <a:defRPr sz="1350"/>
            </a:lvl6pPr>
            <a:lvl7pPr>
              <a:defRPr sz="1350"/>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lvl1pPr>
              <a:defRPr>
                <a:solidFill>
                  <a:schemeClr val="bg1"/>
                </a:solidFill>
              </a:defRPr>
            </a:lvl1pPr>
          </a:lstStyle>
          <a:p>
            <a:fld id="{17C264FC-0907-4969-8903-F1DBD1AFB195}" type="datetime1">
              <a:rPr lang="en-GB" smtClean="0"/>
              <a:pPr/>
              <a:t>12/02/2024</a:t>
            </a:fld>
            <a:endParaRPr lang="en-GB"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dirty="0"/>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4860001" y="4624387"/>
            <a:ext cx="3877997" cy="114113"/>
          </a:xfrm>
        </p:spPr>
        <p:txBody>
          <a:bodyPr anchor="b" anchorCtr="0"/>
          <a:lstStyle>
            <a:lvl1pPr algn="r">
              <a:defRPr sz="450">
                <a:solidFill>
                  <a:schemeClr val="bg1"/>
                </a:solidFill>
              </a:defRPr>
            </a:lvl1pPr>
          </a:lstStyle>
          <a:p>
            <a:pPr lvl="0"/>
            <a:r>
              <a:rPr lang="en-US" dirty="0"/>
              <a:t>Insert Source if required</a:t>
            </a:r>
            <a:endParaRPr lang="en-GB" dirty="0"/>
          </a:p>
        </p:txBody>
      </p:sp>
      <p:pic>
        <p:nvPicPr>
          <p:cNvPr id="8" name="Picture 9">
            <a:extLst>
              <a:ext uri="{FF2B5EF4-FFF2-40B4-BE49-F238E27FC236}">
                <a16:creationId xmlns:a16="http://schemas.microsoft.com/office/drawing/2014/main" id="{274B5914-65A1-6DB2-ED75-9E97F077F5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45670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wo Content with headings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900" cy="243000"/>
          </a:xfrm>
        </p:spPr>
        <p:txBody>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sz="half" idx="1"/>
          </p:nvPr>
        </p:nvSpPr>
        <p:spPr>
          <a:xfrm>
            <a:off x="405000" y="1296000"/>
            <a:ext cx="4087800" cy="2862000"/>
          </a:xfrm>
        </p:spPr>
        <p:txBody>
          <a:bodyPr/>
          <a:lstStyle>
            <a:lvl1pPr>
              <a:spcAft>
                <a:spcPts val="0"/>
              </a:spcAft>
              <a:defRPr sz="1350" b="1">
                <a:solidFill>
                  <a:schemeClr val="bg1"/>
                </a:solidFill>
              </a:defRPr>
            </a:lvl1pPr>
            <a:lvl2pPr marL="0" indent="0">
              <a:buNone/>
              <a:defRPr sz="1350">
                <a:solidFill>
                  <a:schemeClr val="bg1"/>
                </a:solidFill>
              </a:defRPr>
            </a:lvl2pPr>
            <a:lvl3pPr marL="162000">
              <a:defRPr sz="1125">
                <a:solidFill>
                  <a:schemeClr val="bg1"/>
                </a:solidFill>
              </a:defRPr>
            </a:lvl3pPr>
            <a:lvl4pPr marL="324000">
              <a:defRPr sz="1125">
                <a:solidFill>
                  <a:schemeClr val="bg1"/>
                </a:solidFill>
              </a:defRPr>
            </a:lvl4pPr>
            <a:lvl5pPr marL="486000">
              <a:defRPr sz="1125">
                <a:solidFill>
                  <a:schemeClr val="bg1"/>
                </a:solidFill>
              </a:defRPr>
            </a:lvl5pPr>
            <a:lvl6pPr marL="648000">
              <a:defRPr sz="1125">
                <a:solidFill>
                  <a:schemeClr val="bg1"/>
                </a:solidFill>
              </a:defRPr>
            </a:lvl6pPr>
            <a:lvl7pPr marL="810000">
              <a:defRPr sz="1125">
                <a:solidFill>
                  <a:schemeClr val="bg1"/>
                </a:solidFill>
              </a:defRPr>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4651202" y="1296000"/>
            <a:ext cx="4087800" cy="2862000"/>
          </a:xfrm>
        </p:spPr>
        <p:txBody>
          <a:bodyPr/>
          <a:lstStyle>
            <a:lvl1pPr>
              <a:spcAft>
                <a:spcPts val="0"/>
              </a:spcAft>
              <a:defRPr sz="1350" b="1">
                <a:solidFill>
                  <a:schemeClr val="bg1"/>
                </a:solidFill>
              </a:defRPr>
            </a:lvl1pPr>
            <a:lvl2pPr marL="0" indent="0">
              <a:buNone/>
              <a:defRPr sz="1350">
                <a:solidFill>
                  <a:schemeClr val="bg1"/>
                </a:solidFill>
              </a:defRPr>
            </a:lvl2pPr>
            <a:lvl3pPr marL="162000">
              <a:defRPr sz="1125">
                <a:solidFill>
                  <a:schemeClr val="bg1"/>
                </a:solidFill>
              </a:defRPr>
            </a:lvl3pPr>
            <a:lvl4pPr marL="324000">
              <a:defRPr sz="1125">
                <a:solidFill>
                  <a:schemeClr val="bg1"/>
                </a:solidFill>
              </a:defRPr>
            </a:lvl4pPr>
            <a:lvl5pPr marL="486000">
              <a:defRPr sz="1125">
                <a:solidFill>
                  <a:schemeClr val="bg1"/>
                </a:solidFill>
              </a:defRPr>
            </a:lvl5pPr>
            <a:lvl6pPr marL="648000">
              <a:defRPr sz="1125">
                <a:solidFill>
                  <a:schemeClr val="bg1"/>
                </a:solidFill>
              </a:defRPr>
            </a:lvl6pPr>
            <a:lvl7pPr marL="810000">
              <a:defRPr sz="1125">
                <a:solidFill>
                  <a:schemeClr val="bg1"/>
                </a:solidFill>
              </a:defRPr>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lvl1pPr>
              <a:defRPr>
                <a:solidFill>
                  <a:schemeClr val="bg1"/>
                </a:solidFill>
              </a:defRPr>
            </a:lvl1pPr>
          </a:lstStyle>
          <a:p>
            <a:fld id="{17C264FC-0907-4969-8903-F1DBD1AFB195}" type="datetime1">
              <a:rPr lang="en-GB" smtClean="0"/>
              <a:pPr/>
              <a:t>12/02/2024</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4860001" y="4624387"/>
            <a:ext cx="3877997" cy="114113"/>
          </a:xfrm>
        </p:spPr>
        <p:txBody>
          <a:bodyPr anchor="b" anchorCtr="0"/>
          <a:lstStyle>
            <a:lvl1pPr algn="r">
              <a:defRPr sz="450">
                <a:solidFill>
                  <a:schemeClr val="bg1"/>
                </a:solidFill>
              </a:defRPr>
            </a:lvl1pPr>
          </a:lstStyle>
          <a:p>
            <a:pPr lvl="0"/>
            <a:r>
              <a:rPr lang="en-US" dirty="0"/>
              <a:t>Insert Source if required</a:t>
            </a:r>
            <a:endParaRPr lang="en-GB" dirty="0"/>
          </a:p>
        </p:txBody>
      </p:sp>
      <p:pic>
        <p:nvPicPr>
          <p:cNvPr id="8" name="Picture 9">
            <a:extLst>
              <a:ext uri="{FF2B5EF4-FFF2-40B4-BE49-F238E27FC236}">
                <a16:creationId xmlns:a16="http://schemas.microsoft.com/office/drawing/2014/main" id="{EAC6F5D2-3920-2E54-6DD8-F6C75FDB1DA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3754532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wo Content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900" cy="243000"/>
          </a:xfrm>
        </p:spPr>
        <p:txBody>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sz="half" idx="1"/>
          </p:nvPr>
        </p:nvSpPr>
        <p:spPr>
          <a:xfrm>
            <a:off x="405000" y="1296000"/>
            <a:ext cx="4087800" cy="2862000"/>
          </a:xfrm>
        </p:spPr>
        <p:txBody>
          <a:bodyPr/>
          <a:lstStyle>
            <a:lvl1pPr>
              <a:defRPr sz="1350">
                <a:solidFill>
                  <a:schemeClr val="bg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vl6pPr>
              <a:defRPr sz="1350"/>
            </a:lvl6pPr>
            <a:lvl7pPr>
              <a:defRPr sz="1350"/>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4651202" y="1296000"/>
            <a:ext cx="4087800" cy="2862000"/>
          </a:xfrm>
        </p:spPr>
        <p:txBody>
          <a:bodyPr/>
          <a:lstStyle>
            <a:lvl1pPr>
              <a:defRPr sz="1350">
                <a:solidFill>
                  <a:schemeClr val="bg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vl6pPr>
              <a:defRPr sz="1350"/>
            </a:lvl6pPr>
            <a:lvl7pPr>
              <a:defRPr sz="1350"/>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lvl1pPr>
              <a:defRPr>
                <a:solidFill>
                  <a:schemeClr val="bg1"/>
                </a:solidFill>
              </a:defRPr>
            </a:lvl1pPr>
          </a:lstStyle>
          <a:p>
            <a:fld id="{17C264FC-0907-4969-8903-F1DBD1AFB195}" type="datetime1">
              <a:rPr lang="en-GB" smtClean="0"/>
              <a:pPr/>
              <a:t>12/02/2024</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4860001" y="4624387"/>
            <a:ext cx="3877997" cy="114113"/>
          </a:xfrm>
        </p:spPr>
        <p:txBody>
          <a:bodyPr anchor="b" anchorCtr="0"/>
          <a:lstStyle>
            <a:lvl1pPr algn="r">
              <a:defRPr sz="450">
                <a:solidFill>
                  <a:schemeClr val="bg1"/>
                </a:solidFill>
              </a:defRPr>
            </a:lvl1pPr>
          </a:lstStyle>
          <a:p>
            <a:pPr lvl="0"/>
            <a:r>
              <a:rPr lang="en-US" dirty="0"/>
              <a:t>Insert Source if required</a:t>
            </a:r>
            <a:endParaRPr lang="en-GB" dirty="0"/>
          </a:p>
        </p:txBody>
      </p:sp>
      <p:pic>
        <p:nvPicPr>
          <p:cNvPr id="8" name="Picture 9">
            <a:extLst>
              <a:ext uri="{FF2B5EF4-FFF2-40B4-BE49-F238E27FC236}">
                <a16:creationId xmlns:a16="http://schemas.microsoft.com/office/drawing/2014/main" id="{00F531E5-46C0-43F7-F302-C165FC359D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1079677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wo Content with headings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000" y="405000"/>
            <a:ext cx="8334900" cy="243000"/>
          </a:xfrm>
        </p:spPr>
        <p:txBody>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sz="half" idx="1"/>
          </p:nvPr>
        </p:nvSpPr>
        <p:spPr>
          <a:xfrm>
            <a:off x="405000" y="1296000"/>
            <a:ext cx="4087800" cy="2862000"/>
          </a:xfrm>
        </p:spPr>
        <p:txBody>
          <a:bodyPr/>
          <a:lstStyle>
            <a:lvl1pPr>
              <a:spcAft>
                <a:spcPts val="0"/>
              </a:spcAft>
              <a:defRPr sz="1350" b="1">
                <a:solidFill>
                  <a:schemeClr val="bg1"/>
                </a:solidFill>
              </a:defRPr>
            </a:lvl1pPr>
            <a:lvl2pPr marL="0" indent="0">
              <a:buNone/>
              <a:defRPr sz="1350">
                <a:solidFill>
                  <a:schemeClr val="bg1"/>
                </a:solidFill>
              </a:defRPr>
            </a:lvl2pPr>
            <a:lvl3pPr marL="162000">
              <a:defRPr sz="1125">
                <a:solidFill>
                  <a:schemeClr val="bg1"/>
                </a:solidFill>
              </a:defRPr>
            </a:lvl3pPr>
            <a:lvl4pPr marL="324000">
              <a:defRPr sz="1125">
                <a:solidFill>
                  <a:schemeClr val="bg1"/>
                </a:solidFill>
              </a:defRPr>
            </a:lvl4pPr>
            <a:lvl5pPr marL="486000">
              <a:defRPr sz="1125">
                <a:solidFill>
                  <a:schemeClr val="bg1"/>
                </a:solidFill>
              </a:defRPr>
            </a:lvl5pPr>
            <a:lvl6pPr marL="648000">
              <a:defRPr sz="1125">
                <a:solidFill>
                  <a:schemeClr val="bg1"/>
                </a:solidFill>
              </a:defRPr>
            </a:lvl6pPr>
            <a:lvl7pPr marL="810000">
              <a:defRPr sz="1125">
                <a:solidFill>
                  <a:schemeClr val="bg1"/>
                </a:solidFill>
              </a:defRPr>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4651202" y="1296000"/>
            <a:ext cx="4087800" cy="2862000"/>
          </a:xfrm>
        </p:spPr>
        <p:txBody>
          <a:bodyPr/>
          <a:lstStyle>
            <a:lvl1pPr>
              <a:spcAft>
                <a:spcPts val="0"/>
              </a:spcAft>
              <a:defRPr sz="1350" b="1">
                <a:solidFill>
                  <a:schemeClr val="bg1"/>
                </a:solidFill>
              </a:defRPr>
            </a:lvl1pPr>
            <a:lvl2pPr marL="0" indent="0">
              <a:buNone/>
              <a:defRPr sz="1350">
                <a:solidFill>
                  <a:schemeClr val="bg1"/>
                </a:solidFill>
              </a:defRPr>
            </a:lvl2pPr>
            <a:lvl3pPr marL="162000">
              <a:defRPr sz="1125">
                <a:solidFill>
                  <a:schemeClr val="bg1"/>
                </a:solidFill>
              </a:defRPr>
            </a:lvl3pPr>
            <a:lvl4pPr marL="324000">
              <a:defRPr sz="1125">
                <a:solidFill>
                  <a:schemeClr val="bg1"/>
                </a:solidFill>
              </a:defRPr>
            </a:lvl4pPr>
            <a:lvl5pPr marL="486000">
              <a:defRPr sz="1125">
                <a:solidFill>
                  <a:schemeClr val="bg1"/>
                </a:solidFill>
              </a:defRPr>
            </a:lvl5pPr>
            <a:lvl6pPr marL="648000">
              <a:defRPr sz="1125">
                <a:solidFill>
                  <a:schemeClr val="bg1"/>
                </a:solidFill>
              </a:defRPr>
            </a:lvl6pPr>
            <a:lvl7pPr marL="810000">
              <a:defRPr sz="1125">
                <a:solidFill>
                  <a:schemeClr val="bg1"/>
                </a:solidFill>
              </a:defRPr>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lvl1pPr>
              <a:defRPr>
                <a:solidFill>
                  <a:schemeClr val="bg1"/>
                </a:solidFill>
              </a:defRPr>
            </a:lvl1pPr>
          </a:lstStyle>
          <a:p>
            <a:fld id="{17C264FC-0907-4969-8903-F1DBD1AFB195}" type="datetime1">
              <a:rPr lang="en-GB" smtClean="0"/>
              <a:pPr/>
              <a:t>12/02/2024</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4860001" y="4624387"/>
            <a:ext cx="3877997" cy="114113"/>
          </a:xfrm>
        </p:spPr>
        <p:txBody>
          <a:bodyPr anchor="b" anchorCtr="0"/>
          <a:lstStyle>
            <a:lvl1pPr algn="r">
              <a:defRPr sz="450">
                <a:solidFill>
                  <a:schemeClr val="bg1"/>
                </a:solidFill>
              </a:defRPr>
            </a:lvl1pPr>
          </a:lstStyle>
          <a:p>
            <a:pPr lvl="0"/>
            <a:r>
              <a:rPr lang="en-US" dirty="0"/>
              <a:t>Insert Source if required</a:t>
            </a:r>
            <a:endParaRPr lang="en-GB" dirty="0"/>
          </a:p>
        </p:txBody>
      </p:sp>
      <p:pic>
        <p:nvPicPr>
          <p:cNvPr id="8" name="Picture 9">
            <a:extLst>
              <a:ext uri="{FF2B5EF4-FFF2-40B4-BE49-F238E27FC236}">
                <a16:creationId xmlns:a16="http://schemas.microsoft.com/office/drawing/2014/main" id="{B402C59E-1D2A-4CC0-9EB7-6988067DC1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525139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white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fld id="{743491EF-F946-46A1-B095-3FDE7B8DA460}" type="datetime1">
              <a:rPr lang="en-GB" noProof="0" smtClean="0"/>
              <a:t>12/02/2024</a:t>
            </a:fld>
            <a:endParaRPr lang="en-GB" noProof="0"/>
          </a:p>
        </p:txBody>
      </p:sp>
      <p:sp>
        <p:nvSpPr>
          <p:cNvPr id="4" name="Footer Placeholder 3"/>
          <p:cNvSpPr>
            <a:spLocks noGrp="1"/>
          </p:cNvSpPr>
          <p:nvPr>
            <p:ph type="ftr" sz="quarter" idx="11"/>
          </p:nvPr>
        </p:nvSpPr>
        <p:spPr/>
        <p:txBody>
          <a:bodyPr/>
          <a:lstStyle/>
          <a:p>
            <a:r>
              <a:rPr lang="en-GB" noProof="0" dirty="0"/>
              <a:t>© 2022 Tokamak Energy  Private and Confidential</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tx2"/>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D890DC43-AD75-5AB3-589E-C0858C8B9374}"/>
              </a:ext>
            </a:extLst>
          </p:cNvPr>
          <p:cNvSpPr>
            <a:spLocks noGrp="1"/>
          </p:cNvSpPr>
          <p:nvPr>
            <p:ph type="body" sz="quarter" idx="14" hasCustomPrompt="1"/>
          </p:nvPr>
        </p:nvSpPr>
        <p:spPr>
          <a:xfrm>
            <a:off x="4860001" y="4624387"/>
            <a:ext cx="3877997" cy="114113"/>
          </a:xfrm>
        </p:spPr>
        <p:txBody>
          <a:bodyPr anchor="b" anchorCtr="0"/>
          <a:lstStyle>
            <a:lvl1pPr algn="r">
              <a:defRPr sz="450"/>
            </a:lvl1pPr>
          </a:lstStyle>
          <a:p>
            <a:pPr lvl="0"/>
            <a:r>
              <a:rPr lang="en-US" dirty="0"/>
              <a:t>Insert Source if required</a:t>
            </a:r>
            <a:endParaRPr lang="en-GB" dirty="0"/>
          </a:p>
        </p:txBody>
      </p:sp>
    </p:spTree>
    <p:extLst>
      <p:ext uri="{BB962C8B-B14F-4D97-AF65-F5344CB8AC3E}">
        <p14:creationId xmlns:p14="http://schemas.microsoft.com/office/powerpoint/2010/main" val="10640918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white backgroun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DCA35D-0309-4E5B-84CA-A16EAA76986F}" type="datetime1">
              <a:rPr lang="en-GB" noProof="0" smtClean="0"/>
              <a:t>12/02/2024</a:t>
            </a:fld>
            <a:endParaRPr lang="en-GB" noProof="0"/>
          </a:p>
        </p:txBody>
      </p:sp>
      <p:sp>
        <p:nvSpPr>
          <p:cNvPr id="3" name="Footer Placeholder 2"/>
          <p:cNvSpPr>
            <a:spLocks noGrp="1"/>
          </p:cNvSpPr>
          <p:nvPr>
            <p:ph type="ftr" sz="quarter" idx="11"/>
          </p:nvPr>
        </p:nvSpPr>
        <p:spPr/>
        <p:txBody>
          <a:bodyPr/>
          <a:lstStyle/>
          <a:p>
            <a:r>
              <a:rPr lang="en-GB" noProof="0"/>
              <a:t>© 2022 Tokamak Energy  Private and Confidential</a:t>
            </a:r>
          </a:p>
        </p:txBody>
      </p:sp>
      <p:sp>
        <p:nvSpPr>
          <p:cNvPr id="4" name="Slide Number Placeholder 3"/>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14555989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Only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dirty="0"/>
          </a:p>
        </p:txBody>
      </p:sp>
      <p:sp>
        <p:nvSpPr>
          <p:cNvPr id="3" name="Date Placeholder 2"/>
          <p:cNvSpPr>
            <a:spLocks noGrp="1"/>
          </p:cNvSpPr>
          <p:nvPr>
            <p:ph type="dt" sz="half" idx="10"/>
          </p:nvPr>
        </p:nvSpPr>
        <p:spPr/>
        <p:txBody>
          <a:bodyPr/>
          <a:lstStyle>
            <a:lvl1pPr>
              <a:defRPr>
                <a:solidFill>
                  <a:schemeClr val="bg1"/>
                </a:solidFill>
              </a:defRPr>
            </a:lvl1pPr>
          </a:lstStyle>
          <a:p>
            <a:fld id="{743491EF-F946-46A1-B095-3FDE7B8DA460}" type="datetime1">
              <a:rPr lang="en-GB" smtClean="0"/>
              <a:pPr/>
              <a:t>12/02/2024</a:t>
            </a:fld>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 2022 Tokamak Energy  Private and Confidential</a:t>
            </a:r>
            <a:endParaRPr lang="en-GB"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880F9393-033B-93F9-51E4-A966B706DD26}"/>
              </a:ext>
            </a:extLst>
          </p:cNvPr>
          <p:cNvSpPr>
            <a:spLocks noGrp="1"/>
          </p:cNvSpPr>
          <p:nvPr>
            <p:ph type="body" sz="quarter" idx="14" hasCustomPrompt="1"/>
          </p:nvPr>
        </p:nvSpPr>
        <p:spPr>
          <a:xfrm>
            <a:off x="4860001" y="4624387"/>
            <a:ext cx="3877997" cy="114113"/>
          </a:xfrm>
        </p:spPr>
        <p:txBody>
          <a:bodyPr anchor="b" anchorCtr="0"/>
          <a:lstStyle>
            <a:lvl1pPr algn="r">
              <a:defRPr sz="450">
                <a:solidFill>
                  <a:schemeClr val="bg1"/>
                </a:solidFill>
              </a:defRPr>
            </a:lvl1pPr>
          </a:lstStyle>
          <a:p>
            <a:pPr lvl="0"/>
            <a:r>
              <a:rPr lang="en-US" dirty="0"/>
              <a:t>Insert Source if required</a:t>
            </a:r>
            <a:endParaRPr lang="en-GB" dirty="0"/>
          </a:p>
        </p:txBody>
      </p:sp>
      <p:pic>
        <p:nvPicPr>
          <p:cNvPr id="8" name="Picture 9">
            <a:extLst>
              <a:ext uri="{FF2B5EF4-FFF2-40B4-BE49-F238E27FC236}">
                <a16:creationId xmlns:a16="http://schemas.microsoft.com/office/drawing/2014/main" id="{E187868D-1638-3AA8-226A-6A7E84AE73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41682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dark background)">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94DCA35D-0309-4E5B-84CA-A16EAA76986F}" type="datetime1">
              <a:rPr lang="en-GB" smtClean="0"/>
              <a:pPr/>
              <a:t>12/02/2024</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5" name="Picture 9">
            <a:extLst>
              <a:ext uri="{FF2B5EF4-FFF2-40B4-BE49-F238E27FC236}">
                <a16:creationId xmlns:a16="http://schemas.microsoft.com/office/drawing/2014/main" id="{363730A0-9161-5E75-E630-B4E4203108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2353582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Only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dirty="0"/>
          </a:p>
        </p:txBody>
      </p:sp>
      <p:sp>
        <p:nvSpPr>
          <p:cNvPr id="3" name="Date Placeholder 2"/>
          <p:cNvSpPr>
            <a:spLocks noGrp="1"/>
          </p:cNvSpPr>
          <p:nvPr>
            <p:ph type="dt" sz="half" idx="10"/>
          </p:nvPr>
        </p:nvSpPr>
        <p:spPr/>
        <p:txBody>
          <a:bodyPr/>
          <a:lstStyle>
            <a:lvl1pPr>
              <a:defRPr>
                <a:solidFill>
                  <a:schemeClr val="bg1"/>
                </a:solidFill>
              </a:defRPr>
            </a:lvl1pPr>
          </a:lstStyle>
          <a:p>
            <a:fld id="{743491EF-F946-46A1-B095-3FDE7B8DA460}" type="datetime1">
              <a:rPr lang="en-GB" smtClean="0"/>
              <a:pPr/>
              <a:t>12/02/2024</a:t>
            </a:fld>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 2022 Tokamak Energy  Private and Confidential</a:t>
            </a:r>
            <a:endParaRPr lang="en-GB"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405000" y="675000"/>
            <a:ext cx="8334900" cy="216000"/>
          </a:xfrm>
        </p:spPr>
        <p:txBody>
          <a:bodyPr/>
          <a:lstStyle>
            <a:lvl1pPr>
              <a:lnSpc>
                <a:spcPct val="85000"/>
              </a:lnSpc>
              <a:spcAft>
                <a:spcPts val="0"/>
              </a:spcAft>
              <a:defRPr sz="12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7E9E32AA-5E6C-CED9-BE03-23899331B762}"/>
              </a:ext>
            </a:extLst>
          </p:cNvPr>
          <p:cNvSpPr>
            <a:spLocks noGrp="1"/>
          </p:cNvSpPr>
          <p:nvPr>
            <p:ph type="body" sz="quarter" idx="14" hasCustomPrompt="1"/>
          </p:nvPr>
        </p:nvSpPr>
        <p:spPr>
          <a:xfrm>
            <a:off x="4860001" y="4624387"/>
            <a:ext cx="3877997" cy="114113"/>
          </a:xfrm>
        </p:spPr>
        <p:txBody>
          <a:bodyPr anchor="b" anchorCtr="0"/>
          <a:lstStyle>
            <a:lvl1pPr algn="r">
              <a:defRPr sz="450">
                <a:solidFill>
                  <a:schemeClr val="bg1"/>
                </a:solidFill>
              </a:defRPr>
            </a:lvl1pPr>
          </a:lstStyle>
          <a:p>
            <a:pPr lvl="0"/>
            <a:r>
              <a:rPr lang="en-US" dirty="0"/>
              <a:t>Insert Source if required</a:t>
            </a:r>
            <a:endParaRPr lang="en-GB" dirty="0"/>
          </a:p>
        </p:txBody>
      </p:sp>
      <p:pic>
        <p:nvPicPr>
          <p:cNvPr id="8" name="Picture 9">
            <a:extLst>
              <a:ext uri="{FF2B5EF4-FFF2-40B4-BE49-F238E27FC236}">
                <a16:creationId xmlns:a16="http://schemas.microsoft.com/office/drawing/2014/main" id="{7D768794-5946-E79F-8152-6BB7FE8376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3887228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8441CA57-6943-9F41-9E1E-50E2F585B99E}"/>
              </a:ext>
            </a:extLst>
          </p:cNvPr>
          <p:cNvSpPr>
            <a:spLocks noGrp="1"/>
          </p:cNvSpPr>
          <p:nvPr>
            <p:ph type="body" sz="quarter" idx="12" hasCustomPrompt="1"/>
          </p:nvPr>
        </p:nvSpPr>
        <p:spPr>
          <a:xfrm>
            <a:off x="250824" y="231775"/>
            <a:ext cx="8316913" cy="434767"/>
          </a:xfrm>
          <a:prstGeom prst="rect">
            <a:avLst/>
          </a:prstGeom>
        </p:spPr>
        <p:txBody>
          <a:bodyPr lIns="0">
            <a:noAutofit/>
          </a:bodyPr>
          <a:lstStyle>
            <a:lvl1pPr marL="0" indent="0">
              <a:buNone/>
              <a:defRPr lang="en-US" sz="2400" b="1" kern="1200" baseline="0" dirty="0">
                <a:solidFill>
                  <a:schemeClr val="tx1"/>
                </a:solidFill>
                <a:uFill>
                  <a:solidFill>
                    <a:schemeClr val="tx2"/>
                  </a:solidFill>
                </a:uFill>
                <a:latin typeface="Calibri" panose="020F0502020204030204" pitchFamily="34" charset="0"/>
                <a:ea typeface="+mj-ea"/>
                <a:cs typeface="Calibri" panose="020F0502020204030204" pitchFamily="34" charset="0"/>
              </a:defRPr>
            </a:lvl1pPr>
          </a:lstStyle>
          <a:p>
            <a:pPr lvl="0"/>
            <a:r>
              <a:rPr lang="en-US" dirty="0"/>
              <a:t>Title – one line</a:t>
            </a:r>
          </a:p>
        </p:txBody>
      </p:sp>
      <p:sp>
        <p:nvSpPr>
          <p:cNvPr id="5" name="Text Placeholder 4">
            <a:extLst>
              <a:ext uri="{FF2B5EF4-FFF2-40B4-BE49-F238E27FC236}">
                <a16:creationId xmlns:a16="http://schemas.microsoft.com/office/drawing/2014/main" id="{A26A7C0A-1BA5-C74C-BEC1-1A990858C7D9}"/>
              </a:ext>
            </a:extLst>
          </p:cNvPr>
          <p:cNvSpPr>
            <a:spLocks noGrp="1"/>
          </p:cNvSpPr>
          <p:nvPr>
            <p:ph type="body" sz="quarter" idx="13" hasCustomPrompt="1"/>
          </p:nvPr>
        </p:nvSpPr>
        <p:spPr>
          <a:xfrm>
            <a:off x="250825" y="779463"/>
            <a:ext cx="8316913" cy="3871118"/>
          </a:xfrm>
          <a:prstGeom prst="rect">
            <a:avLst/>
          </a:prstGeom>
        </p:spPr>
        <p:txBody>
          <a:bodyPr lIns="0"/>
          <a:lstStyle>
            <a:lvl1pPr marL="360000" indent="-179388">
              <a:spcBef>
                <a:spcPts val="1000"/>
              </a:spcBef>
              <a:buClr>
                <a:schemeClr val="tx1"/>
              </a:buClr>
              <a:buFont typeface="Arial" panose="020B0604020202020204" pitchFamily="34" charset="0"/>
              <a:buChar char="•"/>
              <a:defRPr sz="2000" baseline="0">
                <a:solidFill>
                  <a:schemeClr val="tx1"/>
                </a:solidFill>
                <a:latin typeface="Calibri" panose="020F0502020204030204" pitchFamily="34" charset="0"/>
                <a:cs typeface="Calibri" panose="020F0502020204030204" pitchFamily="34" charset="0"/>
              </a:defRPr>
            </a:lvl1pPr>
            <a:lvl2pPr marL="540000" indent="-180000">
              <a:buClr>
                <a:schemeClr val="tx1"/>
              </a:buClr>
              <a:buFont typeface="Arial" panose="020B0604020202020204" pitchFamily="34" charset="0"/>
              <a:buChar char="•"/>
              <a:defRPr sz="1800">
                <a:latin typeface="Calibri" panose="020F0502020204030204" pitchFamily="34" charset="0"/>
                <a:cs typeface="Calibri" panose="020F0502020204030204" pitchFamily="34" charset="0"/>
              </a:defRPr>
            </a:lvl2pPr>
            <a:lvl3pPr marL="719138" indent="-179388">
              <a:buClr>
                <a:schemeClr val="tx1"/>
              </a:buClr>
              <a:buFont typeface="Arial" panose="020B0604020202020204" pitchFamily="34" charset="0"/>
              <a:buChar char="•"/>
              <a:defRPr sz="1600">
                <a:latin typeface="Calibri" panose="020F0502020204030204" pitchFamily="34" charset="0"/>
                <a:cs typeface="Calibri" panose="020F0502020204030204" pitchFamily="34" charset="0"/>
              </a:defRPr>
            </a:lvl3pPr>
            <a:lvl4pPr marL="900113" indent="-180975">
              <a:spcBef>
                <a:spcPts val="500"/>
              </a:spcBef>
              <a:buClr>
                <a:schemeClr val="tx1"/>
              </a:buClr>
              <a:buFont typeface="Arial" panose="020B0604020202020204" pitchFamily="34" charset="0"/>
              <a:buChar char="•"/>
              <a:defRPr sz="1400">
                <a:latin typeface="Calibri" panose="020F0502020204030204" pitchFamily="34" charset="0"/>
                <a:cs typeface="Calibri" panose="020F0502020204030204" pitchFamily="34" charset="0"/>
              </a:defRPr>
            </a:lvl4pPr>
            <a:lvl5pPr marL="1080000" indent="-180000">
              <a:spcBef>
                <a:spcPts val="500"/>
              </a:spcBef>
              <a:buClr>
                <a:schemeClr val="tx1"/>
              </a:buClr>
              <a:buFont typeface="Arial" panose="020B0604020202020204" pitchFamily="34" charset="0"/>
              <a:buChar char="•"/>
              <a:defRPr sz="1200">
                <a:latin typeface="Calibri" panose="020F0502020204030204" pitchFamily="34" charset="0"/>
                <a:cs typeface="Calibri" panose="020F0502020204030204" pitchFamily="34" charset="0"/>
              </a:defRPr>
            </a:lvl5pPr>
          </a:lstStyle>
          <a:p>
            <a:pPr lvl="0"/>
            <a:r>
              <a:rPr lang="en-US" dirty="0"/>
              <a:t>Content slide – TCP logo only necessary on first slide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3663072"/>
      </p:ext>
    </p:extLst>
  </p:cSld>
  <p:clrMapOvr>
    <a:masterClrMapping/>
  </p:clrMapOvr>
  <p:extLst>
    <p:ext uri="{DCECCB84-F9BA-43D5-87BE-67443E8EF086}">
      <p15:sldGuideLst xmlns:p15="http://schemas.microsoft.com/office/powerpoint/2012/main">
        <p15:guide id="1" orient="horz" pos="146" userDrawn="1">
          <p15:clr>
            <a:srgbClr val="FBAE40"/>
          </p15:clr>
        </p15:guide>
        <p15:guide id="2" pos="158" userDrawn="1">
          <p15:clr>
            <a:srgbClr val="FBAE40"/>
          </p15:clr>
        </p15:guide>
        <p15:guide id="3" orient="horz" pos="1620" userDrawn="1">
          <p15:clr>
            <a:srgbClr val="FBAE40"/>
          </p15:clr>
        </p15:guide>
        <p15:guide id="4" pos="5602" userDrawn="1">
          <p15:clr>
            <a:srgbClr val="FBAE40"/>
          </p15:clr>
        </p15:guide>
        <p15:guide id="5" pos="5397"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94DCA35D-0309-4E5B-84CA-A16EAA76986F}" type="datetime1">
              <a:rPr lang="en-GB" smtClean="0"/>
              <a:pPr/>
              <a:t>12/02/2024</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t>© 2022 Tokamak Energy  Private and Confidential</a:t>
            </a:r>
            <a:endParaRPr lang="en-GB" dirty="0"/>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5" name="Picture 9">
            <a:extLst>
              <a:ext uri="{FF2B5EF4-FFF2-40B4-BE49-F238E27FC236}">
                <a16:creationId xmlns:a16="http://schemas.microsoft.com/office/drawing/2014/main" id="{4C0ACE74-E148-F4F0-681D-824A0CC42F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2431864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02239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image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710637-E575-9447-A555-DB547E0A158A}"/>
              </a:ext>
            </a:extLst>
          </p:cNvPr>
          <p:cNvPicPr>
            <a:picLocks noChangeAspect="1"/>
          </p:cNvPicPr>
          <p:nvPr userDrawn="1"/>
        </p:nvPicPr>
        <p:blipFill>
          <a:blip r:embed="rId2"/>
          <a:stretch>
            <a:fillRect/>
          </a:stretch>
        </p:blipFill>
        <p:spPr>
          <a:xfrm>
            <a:off x="1" y="-9489"/>
            <a:ext cx="9147920" cy="3981336"/>
          </a:xfrm>
          <a:prstGeom prst="rect">
            <a:avLst/>
          </a:prstGeom>
        </p:spPr>
      </p:pic>
      <p:sp>
        <p:nvSpPr>
          <p:cNvPr id="13" name="Freeform 12"/>
          <p:cNvSpPr/>
          <p:nvPr userDrawn="1"/>
        </p:nvSpPr>
        <p:spPr>
          <a:xfrm>
            <a:off x="-14197" y="2165125"/>
            <a:ext cx="9162118" cy="2984564"/>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Triangle 6"/>
          <p:cNvSpPr/>
          <p:nvPr userDrawn="1"/>
        </p:nvSpPr>
        <p:spPr>
          <a:xfrm rot="10800000">
            <a:off x="7654344" y="-9489"/>
            <a:ext cx="1493837" cy="149394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92908" y="142572"/>
            <a:ext cx="518883" cy="517880"/>
          </a:xfrm>
          <a:prstGeom prst="rect">
            <a:avLst/>
          </a:prstGeom>
        </p:spPr>
      </p:pic>
      <p:sp>
        <p:nvSpPr>
          <p:cNvPr id="21" name="Title 1"/>
          <p:cNvSpPr>
            <a:spLocks noGrp="1"/>
          </p:cNvSpPr>
          <p:nvPr>
            <p:ph type="ctrTitle" hasCustomPrompt="1"/>
          </p:nvPr>
        </p:nvSpPr>
        <p:spPr>
          <a:xfrm>
            <a:off x="230747" y="2838812"/>
            <a:ext cx="3395490" cy="553998"/>
          </a:xfrm>
          <a:prstGeom prst="rect">
            <a:avLst/>
          </a:prstGeom>
        </p:spPr>
        <p:txBody>
          <a:bodyPr vert="horz" lIns="0" tIns="0" rIns="0" bIns="0" anchor="ctr" anchorCtr="0">
            <a:noAutofit/>
          </a:bodyPr>
          <a:lstStyle>
            <a:lvl1pPr algn="l">
              <a:lnSpc>
                <a:spcPct val="100000"/>
              </a:lnSpc>
              <a:defRPr sz="3000" b="1" i="0">
                <a:solidFill>
                  <a:srgbClr val="9091B3"/>
                </a:solidFill>
                <a:latin typeface="Arial Black" charset="0"/>
                <a:ea typeface="Arial Black" charset="0"/>
                <a:cs typeface="Arial Black" charset="0"/>
              </a:defRPr>
            </a:lvl1pPr>
          </a:lstStyle>
          <a:p>
            <a:r>
              <a:rPr lang="en-US" dirty="0"/>
              <a:t>UKAEA</a:t>
            </a:r>
          </a:p>
        </p:txBody>
      </p:sp>
      <p:sp>
        <p:nvSpPr>
          <p:cNvPr id="22" name="Subtitle 2"/>
          <p:cNvSpPr>
            <a:spLocks noGrp="1"/>
          </p:cNvSpPr>
          <p:nvPr>
            <p:ph type="subTitle" idx="1" hasCustomPrompt="1"/>
          </p:nvPr>
        </p:nvSpPr>
        <p:spPr>
          <a:xfrm>
            <a:off x="230746" y="3445577"/>
            <a:ext cx="6551054" cy="965342"/>
          </a:xfrm>
        </p:spPr>
        <p:txBody>
          <a:bodyPr lIns="0" tIns="0" rIns="0" bIns="0" anchor="ctr" anchorCtr="0">
            <a:normAutofit/>
          </a:bodyPr>
          <a:lstStyle>
            <a:lvl1pPr marL="0" indent="0" algn="l">
              <a:lnSpc>
                <a:spcPct val="100000"/>
              </a:lnSpc>
              <a:spcBef>
                <a:spcPts val="0"/>
              </a:spcBef>
              <a:buNone/>
              <a:defRPr sz="3600" b="1" i="0">
                <a:solidFill>
                  <a:schemeClr val="bg1"/>
                </a:solidFill>
                <a:latin typeface="Arial Black" charset="0"/>
                <a:ea typeface="Arial Black" charset="0"/>
                <a:cs typeface="Arial Black"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title</a:t>
            </a:r>
          </a:p>
        </p:txBody>
      </p:sp>
      <p:sp>
        <p:nvSpPr>
          <p:cNvPr id="23" name="Text Placeholder 12"/>
          <p:cNvSpPr>
            <a:spLocks noGrp="1"/>
          </p:cNvSpPr>
          <p:nvPr>
            <p:ph type="body" sz="quarter" idx="14" hasCustomPrompt="1"/>
          </p:nvPr>
        </p:nvSpPr>
        <p:spPr>
          <a:xfrm>
            <a:off x="230786" y="4537877"/>
            <a:ext cx="5493544" cy="441365"/>
          </a:xfrm>
        </p:spPr>
        <p:txBody>
          <a:bodyPr lIns="0" tIns="0" rIns="0" bIns="0">
            <a:normAutofit/>
          </a:bodyPr>
          <a:lstStyle>
            <a:lvl1pPr>
              <a:defRPr sz="1500" b="1" i="0" baseline="0">
                <a:solidFill>
                  <a:srgbClr val="9091B3"/>
                </a:solidFill>
                <a:latin typeface="Arial Black" charset="0"/>
                <a:ea typeface="Arial Black" charset="0"/>
                <a:cs typeface="Arial Black" charset="0"/>
              </a:defRPr>
            </a:lvl1pPr>
          </a:lstStyle>
          <a:p>
            <a:pPr lvl="0"/>
            <a:r>
              <a:rPr lang="en-US" dirty="0"/>
              <a:t>Click to add text</a:t>
            </a:r>
          </a:p>
        </p:txBody>
      </p:sp>
    </p:spTree>
    <p:extLst>
      <p:ext uri="{BB962C8B-B14F-4D97-AF65-F5344CB8AC3E}">
        <p14:creationId xmlns:p14="http://schemas.microsoft.com/office/powerpoint/2010/main" val="13278072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25150" y="1148246"/>
            <a:ext cx="8599268" cy="3368985"/>
          </a:xfrm>
        </p:spPr>
        <p:txBody>
          <a:bodyPr/>
          <a:lstStyle>
            <a:lvl1pPr>
              <a:defRPr sz="1800">
                <a:solidFill>
                  <a:schemeClr val="tx1"/>
                </a:solidFill>
              </a:defRPr>
            </a:lvl1pPr>
            <a:lvl2pPr>
              <a:defRPr sz="165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p:cNvSpPr>
            <a:spLocks noGrp="1"/>
          </p:cNvSpPr>
          <p:nvPr>
            <p:ph type="title"/>
          </p:nvPr>
        </p:nvSpPr>
        <p:spPr>
          <a:xfrm>
            <a:off x="125151" y="154073"/>
            <a:ext cx="7514140" cy="994173"/>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2" name="Footer Placeholder 1"/>
          <p:cNvSpPr>
            <a:spLocks noGrp="1"/>
          </p:cNvSpPr>
          <p:nvPr>
            <p:ph type="ftr" sz="quarter" idx="10"/>
          </p:nvPr>
        </p:nvSpPr>
        <p:spPr/>
        <p:txBody>
          <a:bodyPr/>
          <a:lstStyle>
            <a:lvl1pPr>
              <a:defRPr>
                <a:solidFill>
                  <a:schemeClr val="tx1"/>
                </a:solidFill>
              </a:defRPr>
            </a:lvl1pPr>
          </a:lstStyle>
          <a:p>
            <a:r>
              <a:rPr lang="en-US"/>
              <a:t>Official - Sensitive - Commercial </a:t>
            </a:r>
            <a:endParaRPr lang="en-US" dirty="0"/>
          </a:p>
        </p:txBody>
      </p:sp>
      <p:sp>
        <p:nvSpPr>
          <p:cNvPr id="7" name="Slide Number Placeholder 5"/>
          <p:cNvSpPr>
            <a:spLocks noGrp="1"/>
          </p:cNvSpPr>
          <p:nvPr>
            <p:ph type="sldNum" sz="quarter" idx="4"/>
          </p:nvPr>
        </p:nvSpPr>
        <p:spPr>
          <a:xfrm>
            <a:off x="76201" y="4790777"/>
            <a:ext cx="497588" cy="273844"/>
          </a:xfrm>
          <a:prstGeom prst="rect">
            <a:avLst/>
          </a:prstGeom>
        </p:spPr>
        <p:txBody>
          <a:bodyPr vert="horz" lIns="91440" tIns="45720" rIns="91440" bIns="45720" rtlCol="0" anchor="ctr"/>
          <a:lstStyle>
            <a:lvl1pPr algn="r">
              <a:defRPr sz="21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21799299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ffiliations">
    <p:spTree>
      <p:nvGrpSpPr>
        <p:cNvPr id="1" name=""/>
        <p:cNvGrpSpPr/>
        <p:nvPr/>
      </p:nvGrpSpPr>
      <p:grpSpPr>
        <a:xfrm>
          <a:off x="0" y="0"/>
          <a:ext cx="0" cy="0"/>
          <a:chOff x="0" y="0"/>
          <a:chExt cx="0" cy="0"/>
        </a:xfrm>
      </p:grpSpPr>
      <p:sp>
        <p:nvSpPr>
          <p:cNvPr id="15" name="Content Placeholder 3"/>
          <p:cNvSpPr>
            <a:spLocks noGrp="1"/>
          </p:cNvSpPr>
          <p:nvPr>
            <p:ph sz="half" idx="2" hasCustomPrompt="1"/>
          </p:nvPr>
        </p:nvSpPr>
        <p:spPr>
          <a:xfrm>
            <a:off x="125150" y="1148246"/>
            <a:ext cx="8599268" cy="3368985"/>
          </a:xfrm>
        </p:spPr>
        <p:txBody>
          <a:bodyPr/>
          <a:lstStyle>
            <a:lvl1pPr marL="257175" indent="-257175">
              <a:buFont typeface="Arial" charset="0"/>
              <a:buChar char="•"/>
              <a:defRPr sz="1800">
                <a:solidFill>
                  <a:schemeClr val="tx1"/>
                </a:solidFill>
              </a:defRPr>
            </a:lvl1pPr>
            <a:lvl2pPr>
              <a:defRPr sz="1650"/>
            </a:lvl2pPr>
          </a:lstStyle>
          <a:p>
            <a:pPr lvl="0"/>
            <a:r>
              <a:rPr lang="en-US" dirty="0"/>
              <a:t>Insert text or logos as necessary</a:t>
            </a:r>
          </a:p>
        </p:txBody>
      </p:sp>
      <p:sp>
        <p:nvSpPr>
          <p:cNvPr id="2" name="Footer Placeholder 1"/>
          <p:cNvSpPr>
            <a:spLocks noGrp="1"/>
          </p:cNvSpPr>
          <p:nvPr>
            <p:ph type="ftr" sz="quarter" idx="10"/>
          </p:nvPr>
        </p:nvSpPr>
        <p:spPr/>
        <p:txBody>
          <a:bodyPr/>
          <a:lstStyle>
            <a:lvl1pPr>
              <a:defRPr>
                <a:solidFill>
                  <a:schemeClr val="tx1"/>
                </a:solidFill>
              </a:defRPr>
            </a:lvl1pPr>
          </a:lstStyle>
          <a:p>
            <a:r>
              <a:rPr lang="en-US"/>
              <a:t>Official - Sensitive - Commercial </a:t>
            </a:r>
            <a:endParaRPr lang="en-US" dirty="0"/>
          </a:p>
        </p:txBody>
      </p:sp>
      <p:sp>
        <p:nvSpPr>
          <p:cNvPr id="3" name="TextBox 2"/>
          <p:cNvSpPr txBox="1"/>
          <p:nvPr userDrawn="1"/>
        </p:nvSpPr>
        <p:spPr>
          <a:xfrm>
            <a:off x="125151" y="198783"/>
            <a:ext cx="6404858" cy="507831"/>
          </a:xfrm>
          <a:prstGeom prst="rect">
            <a:avLst/>
          </a:prstGeom>
          <a:noFill/>
        </p:spPr>
        <p:txBody>
          <a:bodyPr wrap="square" rtlCol="0">
            <a:spAutoFit/>
          </a:bodyPr>
          <a:lstStyle/>
          <a:p>
            <a:r>
              <a:rPr kumimoji="0" lang="en-US" sz="2700" b="1" i="0" u="none" strike="noStrike" kern="1200" cap="none" spc="0" normalizeH="0" baseline="0" noProof="0" dirty="0">
                <a:ln>
                  <a:noFill/>
                </a:ln>
                <a:solidFill>
                  <a:schemeClr val="tx1"/>
                </a:solidFill>
                <a:effectLst/>
                <a:uLnTx/>
                <a:uFillTx/>
                <a:latin typeface="Arial Black" charset="0"/>
                <a:ea typeface="Arial Black" charset="0"/>
                <a:cs typeface="Arial Black" charset="0"/>
              </a:rPr>
              <a:t>Affiliations</a:t>
            </a:r>
            <a:endParaRPr lang="en-US" sz="1350" dirty="0">
              <a:solidFill>
                <a:schemeClr val="tx1"/>
              </a:solidFill>
            </a:endParaRPr>
          </a:p>
        </p:txBody>
      </p:sp>
      <p:sp>
        <p:nvSpPr>
          <p:cNvPr id="7" name="Slide Number Placeholder 5"/>
          <p:cNvSpPr>
            <a:spLocks noGrp="1"/>
          </p:cNvSpPr>
          <p:nvPr>
            <p:ph type="sldNum" sz="quarter" idx="4"/>
          </p:nvPr>
        </p:nvSpPr>
        <p:spPr>
          <a:xfrm>
            <a:off x="76201" y="4790777"/>
            <a:ext cx="497588" cy="273844"/>
          </a:xfrm>
          <a:prstGeom prst="rect">
            <a:avLst/>
          </a:prstGeom>
        </p:spPr>
        <p:txBody>
          <a:bodyPr vert="horz" lIns="91440" tIns="45720" rIns="91440" bIns="45720" rtlCol="0" anchor="ctr"/>
          <a:lstStyle>
            <a:lvl1pPr algn="r">
              <a:defRPr sz="21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34822335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with Title">
    <p:spTree>
      <p:nvGrpSpPr>
        <p:cNvPr id="1" name=""/>
        <p:cNvGrpSpPr/>
        <p:nvPr/>
      </p:nvGrpSpPr>
      <p:grpSpPr>
        <a:xfrm>
          <a:off x="0" y="0"/>
          <a:ext cx="0" cy="0"/>
          <a:chOff x="0" y="0"/>
          <a:chExt cx="0" cy="0"/>
        </a:xfrm>
      </p:grpSpPr>
      <p:sp>
        <p:nvSpPr>
          <p:cNvPr id="10" name="Title 1"/>
          <p:cNvSpPr>
            <a:spLocks noGrp="1"/>
          </p:cNvSpPr>
          <p:nvPr>
            <p:ph type="title"/>
          </p:nvPr>
        </p:nvSpPr>
        <p:spPr>
          <a:xfrm>
            <a:off x="125151" y="154074"/>
            <a:ext cx="7514140" cy="994172"/>
          </a:xfrm>
          <a:prstGeom prst="rect">
            <a:avLst/>
          </a:prstGeom>
        </p:spPr>
        <p:txBody>
          <a:bodyPr/>
          <a:lstStyle>
            <a:lvl1pPr>
              <a:defRPr>
                <a:solidFill>
                  <a:schemeClr val="tx1"/>
                </a:solidFill>
              </a:defRPr>
            </a:lvl1pPr>
          </a:lstStyle>
          <a:p>
            <a:r>
              <a:rPr lang="en-US"/>
              <a:t>Click to edit Master title style</a:t>
            </a:r>
          </a:p>
        </p:txBody>
      </p:sp>
      <p:sp>
        <p:nvSpPr>
          <p:cNvPr id="11" name="Content Placeholder 3"/>
          <p:cNvSpPr>
            <a:spLocks noGrp="1"/>
          </p:cNvSpPr>
          <p:nvPr>
            <p:ph sz="half" idx="2"/>
          </p:nvPr>
        </p:nvSpPr>
        <p:spPr>
          <a:xfrm>
            <a:off x="125152" y="1148246"/>
            <a:ext cx="4218452" cy="3368985"/>
          </a:xfrm>
        </p:spPr>
        <p:txBody>
          <a:bodyPr/>
          <a:lstStyle>
            <a:lvl1pPr>
              <a:defRPr sz="1800">
                <a:solidFill>
                  <a:schemeClr val="tx1"/>
                </a:solidFill>
              </a:defRPr>
            </a:lvl1pPr>
            <a:lvl2pPr>
              <a:defRPr sz="165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10"/>
          </p:nvPr>
        </p:nvSpPr>
        <p:spPr>
          <a:xfrm>
            <a:off x="4485192" y="1148246"/>
            <a:ext cx="4239227" cy="3368985"/>
          </a:xfrm>
        </p:spPr>
        <p:txBody>
          <a:bodyPr/>
          <a:lstStyle>
            <a:lvl1pPr>
              <a:defRPr sz="1800">
                <a:solidFill>
                  <a:schemeClr val="tx1"/>
                </a:solidFill>
              </a:defRPr>
            </a:lvl1pPr>
            <a:lvl2pPr>
              <a:defRPr sz="165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1"/>
          <p:cNvSpPr>
            <a:spLocks noGrp="1"/>
          </p:cNvSpPr>
          <p:nvPr>
            <p:ph type="ftr" sz="quarter" idx="11"/>
          </p:nvPr>
        </p:nvSpPr>
        <p:spPr>
          <a:xfrm>
            <a:off x="657167" y="4790775"/>
            <a:ext cx="3086100" cy="273844"/>
          </a:xfrm>
        </p:spPr>
        <p:txBody>
          <a:bodyPr/>
          <a:lstStyle>
            <a:lvl1pPr>
              <a:defRPr>
                <a:solidFill>
                  <a:schemeClr val="tx1"/>
                </a:solidFill>
              </a:defRPr>
            </a:lvl1pPr>
          </a:lstStyle>
          <a:p>
            <a:r>
              <a:rPr lang="en-US"/>
              <a:t>Official - Sensitive - Commercial </a:t>
            </a:r>
            <a:endParaRPr lang="en-US" dirty="0"/>
          </a:p>
        </p:txBody>
      </p:sp>
      <p:sp>
        <p:nvSpPr>
          <p:cNvPr id="7" name="Slide Number Placeholder 5"/>
          <p:cNvSpPr>
            <a:spLocks noGrp="1"/>
          </p:cNvSpPr>
          <p:nvPr>
            <p:ph type="sldNum" sz="quarter" idx="4"/>
          </p:nvPr>
        </p:nvSpPr>
        <p:spPr>
          <a:xfrm>
            <a:off x="76201" y="4790777"/>
            <a:ext cx="497588" cy="273844"/>
          </a:xfrm>
          <a:prstGeom prst="rect">
            <a:avLst/>
          </a:prstGeom>
        </p:spPr>
        <p:txBody>
          <a:bodyPr vert="horz" lIns="91440" tIns="45720" rIns="91440" bIns="45720" rtlCol="0" anchor="ctr"/>
          <a:lstStyle>
            <a:lvl1pPr algn="r">
              <a:defRPr sz="21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32353779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Text Placeholder 2"/>
          <p:cNvSpPr>
            <a:spLocks noGrp="1"/>
          </p:cNvSpPr>
          <p:nvPr>
            <p:ph type="body" idx="1"/>
          </p:nvPr>
        </p:nvSpPr>
        <p:spPr>
          <a:xfrm>
            <a:off x="125152" y="1148246"/>
            <a:ext cx="4218452" cy="617934"/>
          </a:xfrm>
        </p:spPr>
        <p:txBody>
          <a:bodyPr anchor="b"/>
          <a:lstStyle>
            <a:lvl1pPr marL="0" indent="0">
              <a:buNone/>
              <a:defRPr sz="18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13" name="Text Placeholder 4"/>
          <p:cNvSpPr>
            <a:spLocks noGrp="1"/>
          </p:cNvSpPr>
          <p:nvPr>
            <p:ph type="body" sz="quarter" idx="3"/>
          </p:nvPr>
        </p:nvSpPr>
        <p:spPr>
          <a:xfrm>
            <a:off x="4485192" y="1148246"/>
            <a:ext cx="4218452" cy="617934"/>
          </a:xfrm>
        </p:spPr>
        <p:txBody>
          <a:bodyPr anchor="b"/>
          <a:lstStyle>
            <a:lvl1pPr marL="0" indent="0">
              <a:buNone/>
              <a:defRPr sz="18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14" name="Title 1"/>
          <p:cNvSpPr>
            <a:spLocks noGrp="1"/>
          </p:cNvSpPr>
          <p:nvPr>
            <p:ph type="title"/>
          </p:nvPr>
        </p:nvSpPr>
        <p:spPr>
          <a:xfrm>
            <a:off x="125151" y="154074"/>
            <a:ext cx="7514140" cy="994172"/>
          </a:xfrm>
          <a:prstGeom prst="rect">
            <a:avLst/>
          </a:prstGeom>
        </p:spPr>
        <p:txBody>
          <a:bodyPr/>
          <a:lstStyle>
            <a:lvl1pPr>
              <a:defRPr>
                <a:solidFill>
                  <a:schemeClr val="tx1"/>
                </a:solidFill>
              </a:defRPr>
            </a:lvl1pPr>
          </a:lstStyle>
          <a:p>
            <a:r>
              <a:rPr lang="en-US"/>
              <a:t>Click to edit Master title style</a:t>
            </a:r>
          </a:p>
        </p:txBody>
      </p:sp>
      <p:sp>
        <p:nvSpPr>
          <p:cNvPr id="15" name="Content Placeholder 3"/>
          <p:cNvSpPr>
            <a:spLocks noGrp="1"/>
          </p:cNvSpPr>
          <p:nvPr>
            <p:ph sz="half" idx="2"/>
          </p:nvPr>
        </p:nvSpPr>
        <p:spPr>
          <a:xfrm>
            <a:off x="4485192" y="1766180"/>
            <a:ext cx="4218452" cy="2751051"/>
          </a:xfrm>
        </p:spPr>
        <p:txBody>
          <a:bodyPr/>
          <a:lstStyle>
            <a:lvl1pPr marL="0" marR="0" indent="0" algn="l" defTabSz="685783" rtl="0" eaLnBrk="1" fontAlgn="auto" latinLnBrk="0" hangingPunct="1">
              <a:lnSpc>
                <a:spcPct val="90000"/>
              </a:lnSpc>
              <a:spcBef>
                <a:spcPts val="750"/>
              </a:spcBef>
              <a:spcAft>
                <a:spcPts val="0"/>
              </a:spcAft>
              <a:buClrTx/>
              <a:buSzTx/>
              <a:buFont typeface="Arial"/>
              <a:buNone/>
              <a:tabLst/>
              <a:defRPr sz="1500">
                <a:solidFill>
                  <a:schemeClr val="tx1"/>
                </a:solidFill>
              </a:defRPr>
            </a:lvl1pPr>
            <a:lvl2pPr marL="342892" marR="0" indent="0" algn="l" defTabSz="685783" rtl="0" eaLnBrk="1" fontAlgn="auto" latinLnBrk="0" hangingPunct="1">
              <a:lnSpc>
                <a:spcPct val="90000"/>
              </a:lnSpc>
              <a:spcBef>
                <a:spcPts val="375"/>
              </a:spcBef>
              <a:spcAft>
                <a:spcPts val="0"/>
              </a:spcAft>
              <a:buClrTx/>
              <a:buSzTx/>
              <a:buFont typeface="Arial"/>
              <a:buNone/>
              <a:tabLst/>
              <a:defRPr sz="1500">
                <a:solidFill>
                  <a:schemeClr val="tx1"/>
                </a:solidFill>
              </a:defRPr>
            </a:lvl2pPr>
            <a:lvl3pPr marL="685783" marR="0" indent="0" algn="l" defTabSz="685783" rtl="0" eaLnBrk="1" fontAlgn="auto" latinLnBrk="0" hangingPunct="1">
              <a:lnSpc>
                <a:spcPct val="90000"/>
              </a:lnSpc>
              <a:spcBef>
                <a:spcPts val="375"/>
              </a:spcBef>
              <a:spcAft>
                <a:spcPts val="0"/>
              </a:spcAft>
              <a:buClrTx/>
              <a:buSzTx/>
              <a:buFont typeface="Arial"/>
              <a:buNone/>
              <a:tabLst/>
              <a:defRPr sz="1500">
                <a:solidFill>
                  <a:schemeClr val="tx1"/>
                </a:solidFill>
              </a:defRPr>
            </a:lvl3pPr>
            <a:lvl4pPr marL="1028675" marR="0" indent="0" algn="l" defTabSz="685783" rtl="0" eaLnBrk="1" fontAlgn="auto" latinLnBrk="0" hangingPunct="1">
              <a:lnSpc>
                <a:spcPct val="90000"/>
              </a:lnSpc>
              <a:spcBef>
                <a:spcPts val="375"/>
              </a:spcBef>
              <a:spcAft>
                <a:spcPts val="0"/>
              </a:spcAft>
              <a:buClrTx/>
              <a:buSzTx/>
              <a:buFont typeface="Arial"/>
              <a:buNone/>
              <a:tabLst/>
              <a:defRPr>
                <a:solidFill>
                  <a:schemeClr val="tx1"/>
                </a:solidFill>
              </a:defRPr>
            </a:lvl4pPr>
            <a:lvl5pPr marL="1371566" marR="0" indent="0" algn="l" defTabSz="685783" rtl="0" eaLnBrk="1" fontAlgn="auto" latinLnBrk="0" hangingPunct="1">
              <a:lnSpc>
                <a:spcPct val="90000"/>
              </a:lnSpc>
              <a:spcBef>
                <a:spcPts val="375"/>
              </a:spcBef>
              <a:spcAft>
                <a:spcPts val="0"/>
              </a:spcAft>
              <a:buClrTx/>
              <a:buSzTx/>
              <a:buFont typeface="Arial"/>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5"/>
          <p:cNvSpPr>
            <a:spLocks noGrp="1"/>
          </p:cNvSpPr>
          <p:nvPr>
            <p:ph sz="quarter" idx="4"/>
          </p:nvPr>
        </p:nvSpPr>
        <p:spPr>
          <a:xfrm>
            <a:off x="125152" y="1766180"/>
            <a:ext cx="4218452" cy="2751051"/>
          </a:xfrm>
        </p:spPr>
        <p:txBody>
          <a:bodyPr/>
          <a:lstStyle>
            <a:lvl1pPr>
              <a:defRPr sz="1500">
                <a:solidFill>
                  <a:schemeClr val="tx1"/>
                </a:solidFill>
              </a:defRPr>
            </a:lvl1pPr>
            <a:lvl2pPr>
              <a:defRPr sz="15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
          <p:cNvSpPr>
            <a:spLocks noGrp="1"/>
          </p:cNvSpPr>
          <p:nvPr>
            <p:ph type="ftr" sz="quarter" idx="10"/>
          </p:nvPr>
        </p:nvSpPr>
        <p:spPr>
          <a:xfrm>
            <a:off x="657167" y="4790775"/>
            <a:ext cx="3086100" cy="273844"/>
          </a:xfrm>
        </p:spPr>
        <p:txBody>
          <a:bodyPr/>
          <a:lstStyle>
            <a:lvl1pPr>
              <a:defRPr>
                <a:solidFill>
                  <a:schemeClr val="tx1"/>
                </a:solidFill>
              </a:defRPr>
            </a:lvl1pPr>
          </a:lstStyle>
          <a:p>
            <a:r>
              <a:rPr lang="en-US"/>
              <a:t>Official - Sensitive - Commercial </a:t>
            </a:r>
            <a:endParaRPr lang="en-US" dirty="0"/>
          </a:p>
        </p:txBody>
      </p:sp>
      <p:sp>
        <p:nvSpPr>
          <p:cNvPr id="9" name="Slide Number Placeholder 5"/>
          <p:cNvSpPr>
            <a:spLocks noGrp="1"/>
          </p:cNvSpPr>
          <p:nvPr>
            <p:ph type="sldNum" sz="quarter" idx="11"/>
          </p:nvPr>
        </p:nvSpPr>
        <p:spPr>
          <a:xfrm>
            <a:off x="76201" y="4790777"/>
            <a:ext cx="497588" cy="273844"/>
          </a:xfrm>
          <a:prstGeom prst="rect">
            <a:avLst/>
          </a:prstGeom>
        </p:spPr>
        <p:txBody>
          <a:bodyPr vert="horz" lIns="91440" tIns="45720" rIns="91440" bIns="45720" rtlCol="0" anchor="ctr"/>
          <a:lstStyle>
            <a:lvl1pPr algn="r">
              <a:defRPr sz="21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32774980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1" name="Rectangle 10"/>
          <p:cNvSpPr/>
          <p:nvPr userDrawn="1"/>
        </p:nvSpPr>
        <p:spPr>
          <a:xfrm>
            <a:off x="-2091"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 name="Triangle 6"/>
          <p:cNvSpPr/>
          <p:nvPr userDrawn="1"/>
        </p:nvSpPr>
        <p:spPr>
          <a:xfrm rot="10800000">
            <a:off x="7654344" y="-9489"/>
            <a:ext cx="1493837" cy="149394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Title 1"/>
          <p:cNvSpPr>
            <a:spLocks noGrp="1"/>
          </p:cNvSpPr>
          <p:nvPr>
            <p:ph type="title" hasCustomPrompt="1"/>
          </p:nvPr>
        </p:nvSpPr>
        <p:spPr>
          <a:xfrm>
            <a:off x="1249860" y="981007"/>
            <a:ext cx="6640100" cy="2976579"/>
          </a:xfrm>
          <a:prstGeom prst="rect">
            <a:avLst/>
          </a:prstGeom>
        </p:spPr>
        <p:txBody>
          <a:bodyPr anchor="ctr" anchorCtr="0">
            <a:normAutofit/>
          </a:bodyPr>
          <a:lstStyle>
            <a:lvl1pPr algn="ctr">
              <a:lnSpc>
                <a:spcPct val="100000"/>
              </a:lnSpc>
              <a:defRPr sz="2700" spc="0">
                <a:solidFill>
                  <a:schemeClr val="bg1"/>
                </a:solidFill>
              </a:defRPr>
            </a:lvl1pPr>
          </a:lstStyle>
          <a:p>
            <a:r>
              <a:rPr lang="en-GB" dirty="0"/>
              <a:t>INSERT QUOTE HERE</a:t>
            </a:r>
            <a:endParaRPr lang="en-US" dirty="0"/>
          </a:p>
        </p:txBody>
      </p:sp>
      <p:sp>
        <p:nvSpPr>
          <p:cNvPr id="15" name="Content Placeholder 2"/>
          <p:cNvSpPr>
            <a:spLocks noGrp="1"/>
          </p:cNvSpPr>
          <p:nvPr>
            <p:ph sz="quarter" idx="11" hasCustomPrompt="1"/>
          </p:nvPr>
        </p:nvSpPr>
        <p:spPr>
          <a:xfrm>
            <a:off x="1415005" y="4173229"/>
            <a:ext cx="6309809" cy="365522"/>
          </a:xfrm>
        </p:spPr>
        <p:txBody>
          <a:bodyPr>
            <a:noAutofit/>
          </a:bodyPr>
          <a:lstStyle>
            <a:lvl1pPr algn="ctr">
              <a:defRPr sz="1500" b="1">
                <a:solidFill>
                  <a:srgbClr val="9091B3"/>
                </a:solidFill>
              </a:defRPr>
            </a:lvl1pPr>
          </a:lstStyle>
          <a:p>
            <a:pPr lvl="0"/>
            <a:r>
              <a:rPr lang="en-US" dirty="0"/>
              <a:t>NAME / DATE</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92908" y="142572"/>
            <a:ext cx="518883" cy="517880"/>
          </a:xfrm>
          <a:prstGeom prst="rect">
            <a:avLst/>
          </a:prstGeom>
        </p:spPr>
      </p:pic>
      <p:sp>
        <p:nvSpPr>
          <p:cNvPr id="17" name="TextBox 16"/>
          <p:cNvSpPr txBox="1"/>
          <p:nvPr userDrawn="1"/>
        </p:nvSpPr>
        <p:spPr>
          <a:xfrm>
            <a:off x="548594" y="775636"/>
            <a:ext cx="1006998" cy="1131079"/>
          </a:xfrm>
          <a:prstGeom prst="rect">
            <a:avLst/>
          </a:prstGeom>
          <a:noFill/>
        </p:spPr>
        <p:txBody>
          <a:bodyPr wrap="square" rtlCol="0">
            <a:spAutoFit/>
          </a:bodyPr>
          <a:lstStyle/>
          <a:p>
            <a:r>
              <a:rPr lang="en-US" sz="6750" b="1" i="0" dirty="0">
                <a:solidFill>
                  <a:srgbClr val="9091B3"/>
                </a:solidFill>
                <a:latin typeface="Arial Black" charset="0"/>
                <a:ea typeface="Arial Black" charset="0"/>
                <a:cs typeface="Arial Black" charset="0"/>
              </a:rPr>
              <a:t>“</a:t>
            </a:r>
          </a:p>
        </p:txBody>
      </p:sp>
      <p:sp>
        <p:nvSpPr>
          <p:cNvPr id="18" name="TextBox 17"/>
          <p:cNvSpPr txBox="1"/>
          <p:nvPr userDrawn="1"/>
        </p:nvSpPr>
        <p:spPr>
          <a:xfrm>
            <a:off x="7930388" y="3619231"/>
            <a:ext cx="1006998" cy="1131079"/>
          </a:xfrm>
          <a:prstGeom prst="rect">
            <a:avLst/>
          </a:prstGeom>
          <a:noFill/>
        </p:spPr>
        <p:txBody>
          <a:bodyPr wrap="square" rtlCol="0">
            <a:spAutoFit/>
          </a:bodyPr>
          <a:lstStyle/>
          <a:p>
            <a:r>
              <a:rPr lang="en-US" sz="6750" b="1" i="0" dirty="0">
                <a:solidFill>
                  <a:srgbClr val="9091B3"/>
                </a:solidFill>
                <a:latin typeface="Arial Black" charset="0"/>
                <a:ea typeface="Arial Black" charset="0"/>
                <a:cs typeface="Arial Black" charset="0"/>
              </a:rPr>
              <a:t>”</a:t>
            </a:r>
          </a:p>
        </p:txBody>
      </p:sp>
      <p:sp>
        <p:nvSpPr>
          <p:cNvPr id="2" name="Footer Placeholder 1"/>
          <p:cNvSpPr>
            <a:spLocks noGrp="1"/>
          </p:cNvSpPr>
          <p:nvPr>
            <p:ph type="ftr" sz="quarter" idx="12"/>
          </p:nvPr>
        </p:nvSpPr>
        <p:spPr/>
        <p:txBody>
          <a:bodyPr/>
          <a:lstStyle>
            <a:lvl1pPr>
              <a:defRPr>
                <a:solidFill>
                  <a:schemeClr val="bg1"/>
                </a:solidFill>
              </a:defRPr>
            </a:lvl1pPr>
          </a:lstStyle>
          <a:p>
            <a:r>
              <a:rPr lang="en-US" dirty="0"/>
              <a:t>Official - Sensitive - Commercial </a:t>
            </a:r>
          </a:p>
        </p:txBody>
      </p:sp>
      <p:sp>
        <p:nvSpPr>
          <p:cNvPr id="3" name="Slide Number Placeholder 2"/>
          <p:cNvSpPr>
            <a:spLocks noGrp="1"/>
          </p:cNvSpPr>
          <p:nvPr>
            <p:ph type="sldNum" sz="quarter" idx="13"/>
          </p:nvPr>
        </p:nvSpPr>
        <p:spPr/>
        <p:txBody>
          <a:bodyPr/>
          <a:lstStyle>
            <a:lvl1pPr>
              <a:defRPr>
                <a:solidFill>
                  <a:srgbClr val="9091B3"/>
                </a:solidFill>
              </a:defRPr>
            </a:lvl1pPr>
          </a:lstStyle>
          <a:p>
            <a:fld id="{35482B25-261F-464E-BDD8-63296DE4D8A4}" type="slidenum">
              <a:rPr lang="en-US" smtClean="0"/>
              <a:pPr/>
              <a:t>‹#›</a:t>
            </a:fld>
            <a:endParaRPr lang="en-US" dirty="0"/>
          </a:p>
        </p:txBody>
      </p:sp>
      <p:sp>
        <p:nvSpPr>
          <p:cNvPr id="19" name="Slide Number Placeholder 5"/>
          <p:cNvSpPr txBox="1">
            <a:spLocks/>
          </p:cNvSpPr>
          <p:nvPr userDrawn="1"/>
        </p:nvSpPr>
        <p:spPr>
          <a:xfrm flipH="1">
            <a:off x="581764" y="4768060"/>
            <a:ext cx="34289" cy="273844"/>
          </a:xfrm>
          <a:prstGeom prst="rect">
            <a:avLst/>
          </a:prstGeom>
        </p:spPr>
        <p:txBody>
          <a:bodyPr vert="horz" lIns="68580" tIns="34290" rIns="68580" bIns="34290" rtlCol="0" anchor="ctr"/>
          <a:lstStyle>
            <a:defPPr>
              <a:defRPr lang="en-US"/>
            </a:defPPr>
            <a:lvl1pPr marL="0" algn="l" defTabSz="914400" rtl="0" eaLnBrk="1" latinLnBrk="0" hangingPunct="1">
              <a:defRPr sz="1200" b="1" i="0" kern="1200">
                <a:solidFill>
                  <a:srgbClr val="90919C"/>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00" b="0" i="0" dirty="0">
                <a:solidFill>
                  <a:schemeClr val="bg1"/>
                </a:solidFill>
                <a:latin typeface="Arial" charset="0"/>
                <a:ea typeface="Arial" charset="0"/>
                <a:cs typeface="Arial" charset="0"/>
              </a:rPr>
              <a:t>|</a:t>
            </a:r>
          </a:p>
        </p:txBody>
      </p:sp>
    </p:spTree>
    <p:extLst>
      <p:ext uri="{BB962C8B-B14F-4D97-AF65-F5344CB8AC3E}">
        <p14:creationId xmlns:p14="http://schemas.microsoft.com/office/powerpoint/2010/main" val="2441967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a:xfrm>
            <a:off x="657167" y="4790775"/>
            <a:ext cx="3086100" cy="273844"/>
          </a:xfrm>
        </p:spPr>
        <p:txBody>
          <a:bodyPr/>
          <a:lstStyle>
            <a:lvl1pPr>
              <a:defRPr>
                <a:solidFill>
                  <a:schemeClr val="tx1"/>
                </a:solidFill>
              </a:defRPr>
            </a:lvl1pPr>
          </a:lstStyle>
          <a:p>
            <a:r>
              <a:rPr lang="en-US"/>
              <a:t>Official - Sensitive - Commercial </a:t>
            </a:r>
            <a:endParaRPr lang="en-US" dirty="0"/>
          </a:p>
        </p:txBody>
      </p:sp>
      <p:sp>
        <p:nvSpPr>
          <p:cNvPr id="5" name="Slide Number Placeholder 5"/>
          <p:cNvSpPr>
            <a:spLocks noGrp="1"/>
          </p:cNvSpPr>
          <p:nvPr>
            <p:ph type="sldNum" sz="quarter" idx="4"/>
          </p:nvPr>
        </p:nvSpPr>
        <p:spPr>
          <a:xfrm>
            <a:off x="76201" y="4790777"/>
            <a:ext cx="497588" cy="273844"/>
          </a:xfrm>
          <a:prstGeom prst="rect">
            <a:avLst/>
          </a:prstGeom>
        </p:spPr>
        <p:txBody>
          <a:bodyPr vert="horz" lIns="91440" tIns="45720" rIns="91440" bIns="45720" rtlCol="0" anchor="ctr"/>
          <a:lstStyle>
            <a:lvl1pPr algn="r">
              <a:defRPr sz="21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35444184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a:prstGeom prst="rect">
            <a:avLst/>
          </a:prstGeom>
        </p:spPr>
        <p:txBody>
          <a:bodyPr anchor="b">
            <a:normAutofit/>
          </a:bodyPr>
          <a:lstStyle>
            <a:lvl1pPr>
              <a:defRPr sz="30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normAutofit/>
          </a:bodyPr>
          <a:lstStyle>
            <a:lvl1pPr marL="0" indent="0">
              <a:buNone/>
              <a:defRPr sz="1500">
                <a:solidFill>
                  <a:srgbClr val="9091B3"/>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8" name="Footer Placeholder 1"/>
          <p:cNvSpPr>
            <a:spLocks noGrp="1"/>
          </p:cNvSpPr>
          <p:nvPr>
            <p:ph type="ftr" sz="quarter" idx="10"/>
          </p:nvPr>
        </p:nvSpPr>
        <p:spPr>
          <a:xfrm>
            <a:off x="657167" y="4790775"/>
            <a:ext cx="3086100" cy="273844"/>
          </a:xfrm>
        </p:spPr>
        <p:txBody>
          <a:bodyPr/>
          <a:lstStyle>
            <a:lvl1pPr>
              <a:defRPr>
                <a:solidFill>
                  <a:schemeClr val="tx1"/>
                </a:solidFill>
              </a:defRPr>
            </a:lvl1pPr>
          </a:lstStyle>
          <a:p>
            <a:r>
              <a:rPr lang="en-US"/>
              <a:t>Official - Sensitive - Commercial </a:t>
            </a:r>
            <a:endParaRPr lang="en-US" dirty="0"/>
          </a:p>
        </p:txBody>
      </p:sp>
      <p:sp>
        <p:nvSpPr>
          <p:cNvPr id="6" name="Slide Number Placeholder 5"/>
          <p:cNvSpPr>
            <a:spLocks noGrp="1"/>
          </p:cNvSpPr>
          <p:nvPr>
            <p:ph type="sldNum" sz="quarter" idx="4"/>
          </p:nvPr>
        </p:nvSpPr>
        <p:spPr>
          <a:xfrm>
            <a:off x="76201" y="4790777"/>
            <a:ext cx="497588" cy="273844"/>
          </a:xfrm>
          <a:prstGeom prst="rect">
            <a:avLst/>
          </a:prstGeom>
        </p:spPr>
        <p:txBody>
          <a:bodyPr vert="horz" lIns="91440" tIns="45720" rIns="91440" bIns="45720" rtlCol="0" anchor="ctr"/>
          <a:lstStyle>
            <a:lvl1pPr algn="r">
              <a:defRPr sz="21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955246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ph &amp; Key Poi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4C7B6C7-20A7-0644-AFFD-0DC74CEEAA6B}"/>
              </a:ext>
            </a:extLst>
          </p:cNvPr>
          <p:cNvSpPr>
            <a:spLocks noGrp="1"/>
          </p:cNvSpPr>
          <p:nvPr>
            <p:ph type="body" sz="quarter" idx="12" hasCustomPrompt="1"/>
          </p:nvPr>
        </p:nvSpPr>
        <p:spPr>
          <a:xfrm>
            <a:off x="250824" y="231775"/>
            <a:ext cx="8316913" cy="434767"/>
          </a:xfrm>
          <a:prstGeom prst="rect">
            <a:avLst/>
          </a:prstGeom>
        </p:spPr>
        <p:txBody>
          <a:bodyPr lIns="0">
            <a:noAutofit/>
          </a:bodyPr>
          <a:lstStyle>
            <a:lvl1pPr marL="0" indent="0">
              <a:buNone/>
              <a:defRPr lang="en-US" sz="2400" b="1" kern="1200" baseline="0" dirty="0">
                <a:solidFill>
                  <a:schemeClr val="tx1"/>
                </a:solidFill>
                <a:uFill>
                  <a:solidFill>
                    <a:schemeClr val="tx2"/>
                  </a:solidFill>
                </a:uFill>
                <a:latin typeface="Calibri" panose="020F0502020204030204" pitchFamily="34" charset="0"/>
                <a:ea typeface="+mj-ea"/>
                <a:cs typeface="Calibri" panose="020F0502020204030204" pitchFamily="34" charset="0"/>
              </a:defRPr>
            </a:lvl1pPr>
          </a:lstStyle>
          <a:p>
            <a:pPr lvl="0"/>
            <a:r>
              <a:rPr lang="en-US" dirty="0"/>
              <a:t>Title – one line</a:t>
            </a:r>
          </a:p>
        </p:txBody>
      </p:sp>
      <p:sp>
        <p:nvSpPr>
          <p:cNvPr id="14" name="Text Placeholder 3">
            <a:extLst>
              <a:ext uri="{FF2B5EF4-FFF2-40B4-BE49-F238E27FC236}">
                <a16:creationId xmlns:a16="http://schemas.microsoft.com/office/drawing/2014/main" id="{83349B83-1EFF-784E-93D0-021CF6186D9A}"/>
              </a:ext>
            </a:extLst>
          </p:cNvPr>
          <p:cNvSpPr>
            <a:spLocks noGrp="1"/>
          </p:cNvSpPr>
          <p:nvPr>
            <p:ph type="body" sz="quarter" idx="13" hasCustomPrompt="1"/>
          </p:nvPr>
        </p:nvSpPr>
        <p:spPr>
          <a:xfrm>
            <a:off x="1416858" y="4420917"/>
            <a:ext cx="6431742" cy="434767"/>
          </a:xfrm>
          <a:prstGeom prst="rect">
            <a:avLst/>
          </a:prstGeom>
        </p:spPr>
        <p:txBody>
          <a:bodyPr lIns="0" anchor="ctr">
            <a:noAutofit/>
          </a:bodyPr>
          <a:lstStyle>
            <a:lvl1pPr marL="0" indent="0">
              <a:buNone/>
              <a:defRPr lang="en-US" sz="1600" b="0" kern="1200" baseline="0" dirty="0">
                <a:solidFill>
                  <a:schemeClr val="tx1"/>
                </a:solidFill>
                <a:uFill>
                  <a:solidFill>
                    <a:schemeClr val="tx2"/>
                  </a:solidFill>
                </a:uFill>
                <a:latin typeface="Calibri" panose="020F0502020204030204" pitchFamily="34" charset="0"/>
                <a:ea typeface="+mj-ea"/>
                <a:cs typeface="Calibri" panose="020F0502020204030204" pitchFamily="34" charset="0"/>
              </a:defRPr>
            </a:lvl1pPr>
          </a:lstStyle>
          <a:p>
            <a:pPr lvl="0"/>
            <a:r>
              <a:rPr lang="en-US" dirty="0"/>
              <a:t>Key point</a:t>
            </a:r>
          </a:p>
        </p:txBody>
      </p:sp>
      <p:sp>
        <p:nvSpPr>
          <p:cNvPr id="19" name="Text Placeholder 18">
            <a:extLst>
              <a:ext uri="{FF2B5EF4-FFF2-40B4-BE49-F238E27FC236}">
                <a16:creationId xmlns:a16="http://schemas.microsoft.com/office/drawing/2014/main" id="{9246A33C-4CCA-D94F-B63F-FDDF33C59417}"/>
              </a:ext>
            </a:extLst>
          </p:cNvPr>
          <p:cNvSpPr>
            <a:spLocks noGrp="1"/>
          </p:cNvSpPr>
          <p:nvPr>
            <p:ph type="body" sz="quarter" idx="14" hasCustomPrompt="1"/>
          </p:nvPr>
        </p:nvSpPr>
        <p:spPr>
          <a:xfrm>
            <a:off x="250825" y="728870"/>
            <a:ext cx="8316913" cy="284370"/>
          </a:xfrm>
          <a:prstGeom prst="rect">
            <a:avLst/>
          </a:prstGeom>
        </p:spPr>
        <p:txBody>
          <a:bodyPr/>
          <a:lstStyle>
            <a:lvl1pPr marL="0" indent="0" algn="ctr">
              <a:buNone/>
              <a:def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Graph title, centered</a:t>
            </a:r>
          </a:p>
        </p:txBody>
      </p:sp>
      <p:sp>
        <p:nvSpPr>
          <p:cNvPr id="3" name="Picture Placeholder 2"/>
          <p:cNvSpPr>
            <a:spLocks noGrp="1"/>
          </p:cNvSpPr>
          <p:nvPr>
            <p:ph type="pic" sz="quarter" idx="15"/>
          </p:nvPr>
        </p:nvSpPr>
        <p:spPr>
          <a:xfrm>
            <a:off x="844500" y="1075568"/>
            <a:ext cx="7576458" cy="3053747"/>
          </a:xfrm>
          <a:prstGeom prst="rect">
            <a:avLst/>
          </a:prstGeom>
        </p:spPr>
        <p:txBody>
          <a:bodyPr/>
          <a:lstStyle/>
          <a:p>
            <a:endParaRPr lang="en-GB" dirty="0"/>
          </a:p>
        </p:txBody>
      </p:sp>
    </p:spTree>
    <p:extLst>
      <p:ext uri="{BB962C8B-B14F-4D97-AF65-F5344CB8AC3E}">
        <p14:creationId xmlns:p14="http://schemas.microsoft.com/office/powerpoint/2010/main" val="277405737"/>
      </p:ext>
    </p:extLst>
  </p:cSld>
  <p:clrMapOvr>
    <a:masterClrMapping/>
  </p:clrMapOvr>
  <p:extLst>
    <p:ext uri="{DCECCB84-F9BA-43D5-87BE-67443E8EF086}">
      <p15:sldGuideLst xmlns:p15="http://schemas.microsoft.com/office/powerpoint/2012/main">
        <p15:guide id="1" pos="158" userDrawn="1">
          <p15:clr>
            <a:srgbClr val="FBAE40"/>
          </p15:clr>
        </p15:guide>
        <p15:guide id="2" pos="5602" userDrawn="1">
          <p15:clr>
            <a:srgbClr val="FBAE40"/>
          </p15:clr>
        </p15:guide>
        <p15:guide id="3" orient="horz" pos="146" userDrawn="1">
          <p15:clr>
            <a:srgbClr val="FBAE40"/>
          </p15:clr>
        </p15:guide>
        <p15:guide id="4" pos="5397"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Colour">
    <p:spTree>
      <p:nvGrpSpPr>
        <p:cNvPr id="1" name=""/>
        <p:cNvGrpSpPr/>
        <p:nvPr/>
      </p:nvGrpSpPr>
      <p:grpSpPr>
        <a:xfrm>
          <a:off x="0" y="0"/>
          <a:ext cx="0" cy="0"/>
          <a:chOff x="0" y="0"/>
          <a:chExt cx="0" cy="0"/>
        </a:xfrm>
      </p:grpSpPr>
      <p:sp>
        <p:nvSpPr>
          <p:cNvPr id="7" name="Rectangle 6"/>
          <p:cNvSpPr/>
          <p:nvPr userDrawn="1"/>
        </p:nvSpPr>
        <p:spPr>
          <a:xfrm>
            <a:off x="-2091"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92908" y="142572"/>
            <a:ext cx="518883" cy="517880"/>
          </a:xfrm>
          <a:prstGeom prst="rect">
            <a:avLst/>
          </a:prstGeom>
        </p:spPr>
      </p:pic>
      <p:sp>
        <p:nvSpPr>
          <p:cNvPr id="10" name="Footer Placeholder 1"/>
          <p:cNvSpPr>
            <a:spLocks noGrp="1"/>
          </p:cNvSpPr>
          <p:nvPr>
            <p:ph type="ftr" sz="quarter" idx="12"/>
          </p:nvPr>
        </p:nvSpPr>
        <p:spPr>
          <a:xfrm>
            <a:off x="657166" y="4790775"/>
            <a:ext cx="5256616" cy="273844"/>
          </a:xfrm>
        </p:spPr>
        <p:txBody>
          <a:bodyPr/>
          <a:lstStyle>
            <a:lvl1pPr>
              <a:defRPr>
                <a:solidFill>
                  <a:schemeClr val="bg1"/>
                </a:solidFill>
              </a:defRPr>
            </a:lvl1pPr>
          </a:lstStyle>
          <a:p>
            <a:r>
              <a:rPr lang="en-US" dirty="0"/>
              <a:t>Official - Sensitive - Commercial </a:t>
            </a:r>
          </a:p>
        </p:txBody>
      </p:sp>
      <p:sp>
        <p:nvSpPr>
          <p:cNvPr id="11" name="Slide Number Placeholder 2"/>
          <p:cNvSpPr>
            <a:spLocks noGrp="1"/>
          </p:cNvSpPr>
          <p:nvPr>
            <p:ph type="sldNum" sz="quarter" idx="13"/>
          </p:nvPr>
        </p:nvSpPr>
        <p:spPr>
          <a:xfrm>
            <a:off x="76201" y="4790777"/>
            <a:ext cx="497588" cy="273844"/>
          </a:xfrm>
        </p:spPr>
        <p:txBody>
          <a:bodyPr/>
          <a:lstStyle>
            <a:lvl1pPr>
              <a:defRPr>
                <a:solidFill>
                  <a:srgbClr val="9091B3"/>
                </a:solidFill>
              </a:defRPr>
            </a:lvl1pPr>
          </a:lstStyle>
          <a:p>
            <a:fld id="{35482B25-261F-464E-BDD8-63296DE4D8A4}" type="slidenum">
              <a:rPr lang="en-US" smtClean="0"/>
              <a:pPr/>
              <a:t>‹#›</a:t>
            </a:fld>
            <a:endParaRPr lang="en-US" dirty="0"/>
          </a:p>
        </p:txBody>
      </p:sp>
      <p:sp>
        <p:nvSpPr>
          <p:cNvPr id="12" name="Slide Number Placeholder 5"/>
          <p:cNvSpPr txBox="1">
            <a:spLocks/>
          </p:cNvSpPr>
          <p:nvPr userDrawn="1"/>
        </p:nvSpPr>
        <p:spPr>
          <a:xfrm flipH="1">
            <a:off x="581764" y="4768060"/>
            <a:ext cx="34289" cy="273844"/>
          </a:xfrm>
          <a:prstGeom prst="rect">
            <a:avLst/>
          </a:prstGeom>
        </p:spPr>
        <p:txBody>
          <a:bodyPr vert="horz" lIns="68580" tIns="34290" rIns="68580" bIns="34290" rtlCol="0" anchor="ctr"/>
          <a:lstStyle>
            <a:defPPr>
              <a:defRPr lang="en-US"/>
            </a:defPPr>
            <a:lvl1pPr marL="0" algn="l" defTabSz="914400" rtl="0" eaLnBrk="1" latinLnBrk="0" hangingPunct="1">
              <a:defRPr sz="1200" b="1" i="0" kern="1200">
                <a:solidFill>
                  <a:srgbClr val="90919C"/>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00" b="0" i="0" dirty="0">
                <a:solidFill>
                  <a:schemeClr val="bg1"/>
                </a:solidFill>
                <a:latin typeface="Arial" charset="0"/>
                <a:ea typeface="Arial" charset="0"/>
                <a:cs typeface="Arial" charset="0"/>
              </a:rPr>
              <a:t>|</a:t>
            </a:r>
          </a:p>
        </p:txBody>
      </p:sp>
      <p:sp>
        <p:nvSpPr>
          <p:cNvPr id="2" name="Title 1"/>
          <p:cNvSpPr>
            <a:spLocks noGrp="1"/>
          </p:cNvSpPr>
          <p:nvPr>
            <p:ph type="title"/>
          </p:nvPr>
        </p:nvSpPr>
        <p:spPr>
          <a:xfrm>
            <a:off x="623888" y="1282305"/>
            <a:ext cx="7886700" cy="2139553"/>
          </a:xfrm>
          <a:prstGeom prst="rect">
            <a:avLst/>
          </a:prstGeom>
        </p:spPr>
        <p:txBody>
          <a:bodyPr anchor="b">
            <a:normAutofit/>
          </a:bodyPr>
          <a:lstStyle>
            <a:lvl1pPr>
              <a:defRPr sz="3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normAutofit/>
          </a:bodyPr>
          <a:lstStyle>
            <a:lvl1pPr marL="0" indent="0">
              <a:buNone/>
              <a:defRPr sz="1500">
                <a:solidFill>
                  <a:srgbClr val="9091B3"/>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04168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image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F05E6A-D149-0847-8492-98A25A908D52}"/>
              </a:ext>
            </a:extLst>
          </p:cNvPr>
          <p:cNvPicPr>
            <a:picLocks noChangeAspect="1"/>
          </p:cNvPicPr>
          <p:nvPr userDrawn="1"/>
        </p:nvPicPr>
        <p:blipFill>
          <a:blip r:embed="rId2"/>
          <a:stretch>
            <a:fillRect/>
          </a:stretch>
        </p:blipFill>
        <p:spPr>
          <a:xfrm>
            <a:off x="-7273" y="-9489"/>
            <a:ext cx="9155193" cy="3993661"/>
          </a:xfrm>
          <a:prstGeom prst="rect">
            <a:avLst/>
          </a:prstGeom>
        </p:spPr>
      </p:pic>
      <p:sp>
        <p:nvSpPr>
          <p:cNvPr id="10" name="Freeform 9"/>
          <p:cNvSpPr/>
          <p:nvPr userDrawn="1"/>
        </p:nvSpPr>
        <p:spPr>
          <a:xfrm>
            <a:off x="-14197" y="2165125"/>
            <a:ext cx="9162118" cy="2984564"/>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Triangle 6"/>
          <p:cNvSpPr/>
          <p:nvPr userDrawn="1"/>
        </p:nvSpPr>
        <p:spPr>
          <a:xfrm rot="10800000">
            <a:off x="7654344" y="-9489"/>
            <a:ext cx="1493837" cy="149394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92908" y="142572"/>
            <a:ext cx="518883" cy="517880"/>
          </a:xfrm>
          <a:prstGeom prst="rect">
            <a:avLst/>
          </a:prstGeom>
        </p:spPr>
      </p:pic>
      <p:sp>
        <p:nvSpPr>
          <p:cNvPr id="9" name="Title 1"/>
          <p:cNvSpPr>
            <a:spLocks noGrp="1"/>
          </p:cNvSpPr>
          <p:nvPr>
            <p:ph type="ctrTitle" hasCustomPrompt="1"/>
          </p:nvPr>
        </p:nvSpPr>
        <p:spPr>
          <a:xfrm>
            <a:off x="230747" y="2838812"/>
            <a:ext cx="3395490" cy="553998"/>
          </a:xfrm>
          <a:prstGeom prst="rect">
            <a:avLst/>
          </a:prstGeom>
        </p:spPr>
        <p:txBody>
          <a:bodyPr vert="horz" lIns="0" tIns="0" rIns="0" bIns="0" anchor="ctr" anchorCtr="0">
            <a:noAutofit/>
          </a:bodyPr>
          <a:lstStyle>
            <a:lvl1pPr algn="l">
              <a:lnSpc>
                <a:spcPct val="100000"/>
              </a:lnSpc>
              <a:defRPr sz="3000" b="1" i="0">
                <a:solidFill>
                  <a:srgbClr val="9091B3"/>
                </a:solidFill>
                <a:latin typeface="Arial Black" charset="0"/>
                <a:ea typeface="Arial Black" charset="0"/>
                <a:cs typeface="Arial Black" charset="0"/>
              </a:defRPr>
            </a:lvl1pPr>
          </a:lstStyle>
          <a:p>
            <a:r>
              <a:rPr lang="en-US" dirty="0"/>
              <a:t>UKAEA</a:t>
            </a:r>
          </a:p>
        </p:txBody>
      </p:sp>
      <p:sp>
        <p:nvSpPr>
          <p:cNvPr id="16" name="Subtitle 2"/>
          <p:cNvSpPr>
            <a:spLocks noGrp="1"/>
          </p:cNvSpPr>
          <p:nvPr>
            <p:ph type="subTitle" idx="1" hasCustomPrompt="1"/>
          </p:nvPr>
        </p:nvSpPr>
        <p:spPr>
          <a:xfrm>
            <a:off x="230746" y="3445577"/>
            <a:ext cx="6551054" cy="965342"/>
          </a:xfrm>
        </p:spPr>
        <p:txBody>
          <a:bodyPr lIns="0" tIns="0" rIns="0" bIns="0" anchor="ctr" anchorCtr="0">
            <a:normAutofit/>
          </a:bodyPr>
          <a:lstStyle>
            <a:lvl1pPr marL="0" indent="0" algn="l">
              <a:lnSpc>
                <a:spcPct val="100000"/>
              </a:lnSpc>
              <a:spcBef>
                <a:spcPts val="0"/>
              </a:spcBef>
              <a:buNone/>
              <a:defRPr sz="3600" b="1" i="0">
                <a:solidFill>
                  <a:schemeClr val="bg1"/>
                </a:solidFill>
                <a:latin typeface="Arial Black" charset="0"/>
                <a:ea typeface="Arial Black" charset="0"/>
                <a:cs typeface="Arial Black"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title</a:t>
            </a:r>
          </a:p>
        </p:txBody>
      </p:sp>
      <p:sp>
        <p:nvSpPr>
          <p:cNvPr id="17" name="Text Placeholder 12"/>
          <p:cNvSpPr>
            <a:spLocks noGrp="1"/>
          </p:cNvSpPr>
          <p:nvPr>
            <p:ph type="body" sz="quarter" idx="14" hasCustomPrompt="1"/>
          </p:nvPr>
        </p:nvSpPr>
        <p:spPr>
          <a:xfrm>
            <a:off x="230786" y="4537877"/>
            <a:ext cx="5493544" cy="441365"/>
          </a:xfrm>
        </p:spPr>
        <p:txBody>
          <a:bodyPr lIns="0" tIns="0" rIns="0" bIns="0">
            <a:normAutofit/>
          </a:bodyPr>
          <a:lstStyle>
            <a:lvl1pPr>
              <a:defRPr sz="1500" b="1" i="0" baseline="0">
                <a:solidFill>
                  <a:srgbClr val="9091B3"/>
                </a:solidFill>
                <a:latin typeface="Arial Black" charset="0"/>
                <a:ea typeface="Arial Black" charset="0"/>
                <a:cs typeface="Arial Black" charset="0"/>
              </a:defRPr>
            </a:lvl1pPr>
          </a:lstStyle>
          <a:p>
            <a:pPr lvl="0"/>
            <a:r>
              <a:rPr lang="en-US" dirty="0"/>
              <a:t>Click to add text</a:t>
            </a:r>
          </a:p>
        </p:txBody>
      </p:sp>
    </p:spTree>
    <p:extLst>
      <p:ext uri="{BB962C8B-B14F-4D97-AF65-F5344CB8AC3E}">
        <p14:creationId xmlns:p14="http://schemas.microsoft.com/office/powerpoint/2010/main" val="2750548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image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441264-3313-9B47-B87B-70DE9C28B821}"/>
              </a:ext>
            </a:extLst>
          </p:cNvPr>
          <p:cNvPicPr>
            <a:picLocks noChangeAspect="1"/>
          </p:cNvPicPr>
          <p:nvPr userDrawn="1"/>
        </p:nvPicPr>
        <p:blipFill>
          <a:blip r:embed="rId2"/>
          <a:stretch>
            <a:fillRect/>
          </a:stretch>
        </p:blipFill>
        <p:spPr>
          <a:xfrm>
            <a:off x="-15333" y="-9489"/>
            <a:ext cx="9177433" cy="4026317"/>
          </a:xfrm>
          <a:prstGeom prst="rect">
            <a:avLst/>
          </a:prstGeom>
        </p:spPr>
      </p:pic>
      <p:sp>
        <p:nvSpPr>
          <p:cNvPr id="10" name="Freeform 9"/>
          <p:cNvSpPr/>
          <p:nvPr userDrawn="1"/>
        </p:nvSpPr>
        <p:spPr>
          <a:xfrm>
            <a:off x="-14197" y="2165125"/>
            <a:ext cx="9162118" cy="2984564"/>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Triangle 6"/>
          <p:cNvSpPr/>
          <p:nvPr userDrawn="1"/>
        </p:nvSpPr>
        <p:spPr>
          <a:xfrm rot="10800000">
            <a:off x="7654344" y="-9489"/>
            <a:ext cx="1493837" cy="149394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92908" y="142572"/>
            <a:ext cx="518883" cy="517880"/>
          </a:xfrm>
          <a:prstGeom prst="rect">
            <a:avLst/>
          </a:prstGeom>
        </p:spPr>
      </p:pic>
      <p:sp>
        <p:nvSpPr>
          <p:cNvPr id="9" name="Title 1"/>
          <p:cNvSpPr>
            <a:spLocks noGrp="1"/>
          </p:cNvSpPr>
          <p:nvPr>
            <p:ph type="ctrTitle" hasCustomPrompt="1"/>
          </p:nvPr>
        </p:nvSpPr>
        <p:spPr>
          <a:xfrm>
            <a:off x="230747" y="2838812"/>
            <a:ext cx="3395490" cy="553998"/>
          </a:xfrm>
          <a:prstGeom prst="rect">
            <a:avLst/>
          </a:prstGeom>
        </p:spPr>
        <p:txBody>
          <a:bodyPr vert="horz" lIns="0" tIns="0" rIns="0" bIns="0" anchor="ctr" anchorCtr="0">
            <a:noAutofit/>
          </a:bodyPr>
          <a:lstStyle>
            <a:lvl1pPr algn="l">
              <a:lnSpc>
                <a:spcPct val="100000"/>
              </a:lnSpc>
              <a:defRPr sz="3000" b="1" i="0">
                <a:solidFill>
                  <a:srgbClr val="9091B3"/>
                </a:solidFill>
                <a:latin typeface="Arial Black" charset="0"/>
                <a:ea typeface="Arial Black" charset="0"/>
                <a:cs typeface="Arial Black" charset="0"/>
              </a:defRPr>
            </a:lvl1pPr>
          </a:lstStyle>
          <a:p>
            <a:r>
              <a:rPr lang="en-US" dirty="0"/>
              <a:t>UKAEA</a:t>
            </a:r>
          </a:p>
        </p:txBody>
      </p:sp>
      <p:sp>
        <p:nvSpPr>
          <p:cNvPr id="17" name="Subtitle 2"/>
          <p:cNvSpPr>
            <a:spLocks noGrp="1"/>
          </p:cNvSpPr>
          <p:nvPr>
            <p:ph type="subTitle" idx="1" hasCustomPrompt="1"/>
          </p:nvPr>
        </p:nvSpPr>
        <p:spPr>
          <a:xfrm>
            <a:off x="230746" y="3445577"/>
            <a:ext cx="6551054" cy="965342"/>
          </a:xfrm>
        </p:spPr>
        <p:txBody>
          <a:bodyPr lIns="0" tIns="0" rIns="0" bIns="0" anchor="ctr" anchorCtr="0">
            <a:normAutofit/>
          </a:bodyPr>
          <a:lstStyle>
            <a:lvl1pPr marL="0" indent="0" algn="l">
              <a:lnSpc>
                <a:spcPct val="100000"/>
              </a:lnSpc>
              <a:spcBef>
                <a:spcPts val="0"/>
              </a:spcBef>
              <a:buNone/>
              <a:defRPr sz="3600" b="1" i="0">
                <a:solidFill>
                  <a:schemeClr val="bg1"/>
                </a:solidFill>
                <a:latin typeface="Arial Black" charset="0"/>
                <a:ea typeface="Arial Black" charset="0"/>
                <a:cs typeface="Arial Black"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title</a:t>
            </a:r>
          </a:p>
        </p:txBody>
      </p:sp>
      <p:sp>
        <p:nvSpPr>
          <p:cNvPr id="18" name="Text Placeholder 12"/>
          <p:cNvSpPr>
            <a:spLocks noGrp="1"/>
          </p:cNvSpPr>
          <p:nvPr>
            <p:ph type="body" sz="quarter" idx="14" hasCustomPrompt="1"/>
          </p:nvPr>
        </p:nvSpPr>
        <p:spPr>
          <a:xfrm>
            <a:off x="230786" y="4537877"/>
            <a:ext cx="5493544" cy="441365"/>
          </a:xfrm>
        </p:spPr>
        <p:txBody>
          <a:bodyPr lIns="0" tIns="0" rIns="0" bIns="0">
            <a:normAutofit/>
          </a:bodyPr>
          <a:lstStyle>
            <a:lvl1pPr>
              <a:defRPr sz="1500" b="1" i="0" baseline="0">
                <a:solidFill>
                  <a:srgbClr val="9091B3"/>
                </a:solidFill>
                <a:latin typeface="Arial Black" charset="0"/>
                <a:ea typeface="Arial Black" charset="0"/>
                <a:cs typeface="Arial Black" charset="0"/>
              </a:defRPr>
            </a:lvl1pPr>
          </a:lstStyle>
          <a:p>
            <a:pPr lvl="0"/>
            <a:r>
              <a:rPr lang="en-US" dirty="0"/>
              <a:t>Click to add text</a:t>
            </a:r>
          </a:p>
        </p:txBody>
      </p:sp>
    </p:spTree>
    <p:extLst>
      <p:ext uri="{BB962C8B-B14F-4D97-AF65-F5344CB8AC3E}">
        <p14:creationId xmlns:p14="http://schemas.microsoft.com/office/powerpoint/2010/main" val="3212676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image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63430B-242D-C74B-B8F9-B32BD16FE8FF}"/>
              </a:ext>
            </a:extLst>
          </p:cNvPr>
          <p:cNvPicPr>
            <a:picLocks noChangeAspect="1"/>
          </p:cNvPicPr>
          <p:nvPr userDrawn="1"/>
        </p:nvPicPr>
        <p:blipFill>
          <a:blip r:embed="rId2"/>
          <a:stretch>
            <a:fillRect/>
          </a:stretch>
        </p:blipFill>
        <p:spPr>
          <a:xfrm>
            <a:off x="-13311" y="-9489"/>
            <a:ext cx="9161231" cy="3987129"/>
          </a:xfrm>
          <a:prstGeom prst="rect">
            <a:avLst/>
          </a:prstGeom>
        </p:spPr>
      </p:pic>
      <p:sp>
        <p:nvSpPr>
          <p:cNvPr id="10" name="Freeform 9"/>
          <p:cNvSpPr/>
          <p:nvPr userDrawn="1"/>
        </p:nvSpPr>
        <p:spPr>
          <a:xfrm>
            <a:off x="-14197" y="2165125"/>
            <a:ext cx="9162118" cy="2984564"/>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Triangle 6"/>
          <p:cNvSpPr/>
          <p:nvPr userDrawn="1"/>
        </p:nvSpPr>
        <p:spPr>
          <a:xfrm rot="10800000">
            <a:off x="7654344" y="-9489"/>
            <a:ext cx="1493837" cy="149394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92908" y="142572"/>
            <a:ext cx="518883" cy="517880"/>
          </a:xfrm>
          <a:prstGeom prst="rect">
            <a:avLst/>
          </a:prstGeom>
        </p:spPr>
      </p:pic>
      <p:sp>
        <p:nvSpPr>
          <p:cNvPr id="9" name="Title 1"/>
          <p:cNvSpPr>
            <a:spLocks noGrp="1"/>
          </p:cNvSpPr>
          <p:nvPr>
            <p:ph type="ctrTitle" hasCustomPrompt="1"/>
          </p:nvPr>
        </p:nvSpPr>
        <p:spPr>
          <a:xfrm>
            <a:off x="230747" y="2838812"/>
            <a:ext cx="3395490" cy="553998"/>
          </a:xfrm>
          <a:prstGeom prst="rect">
            <a:avLst/>
          </a:prstGeom>
        </p:spPr>
        <p:txBody>
          <a:bodyPr vert="horz" lIns="0" tIns="0" rIns="0" bIns="0" anchor="ctr" anchorCtr="0">
            <a:noAutofit/>
          </a:bodyPr>
          <a:lstStyle>
            <a:lvl1pPr algn="l">
              <a:lnSpc>
                <a:spcPct val="100000"/>
              </a:lnSpc>
              <a:defRPr sz="3000" b="1" i="0">
                <a:solidFill>
                  <a:srgbClr val="9091B3"/>
                </a:solidFill>
                <a:latin typeface="Arial Black" charset="0"/>
                <a:ea typeface="Arial Black" charset="0"/>
                <a:cs typeface="Arial Black" charset="0"/>
              </a:defRPr>
            </a:lvl1pPr>
          </a:lstStyle>
          <a:p>
            <a:r>
              <a:rPr lang="en-US" dirty="0"/>
              <a:t>UKAEA</a:t>
            </a:r>
          </a:p>
        </p:txBody>
      </p:sp>
      <p:sp>
        <p:nvSpPr>
          <p:cNvPr id="17" name="Subtitle 2"/>
          <p:cNvSpPr>
            <a:spLocks noGrp="1"/>
          </p:cNvSpPr>
          <p:nvPr>
            <p:ph type="subTitle" idx="1" hasCustomPrompt="1"/>
          </p:nvPr>
        </p:nvSpPr>
        <p:spPr>
          <a:xfrm>
            <a:off x="230746" y="3445577"/>
            <a:ext cx="6551054" cy="965342"/>
          </a:xfrm>
        </p:spPr>
        <p:txBody>
          <a:bodyPr lIns="0" tIns="0" rIns="0" bIns="0" anchor="ctr" anchorCtr="0">
            <a:normAutofit/>
          </a:bodyPr>
          <a:lstStyle>
            <a:lvl1pPr marL="0" indent="0" algn="l">
              <a:lnSpc>
                <a:spcPct val="100000"/>
              </a:lnSpc>
              <a:spcBef>
                <a:spcPts val="0"/>
              </a:spcBef>
              <a:buNone/>
              <a:defRPr sz="3600" b="1" i="0">
                <a:solidFill>
                  <a:schemeClr val="bg1"/>
                </a:solidFill>
                <a:latin typeface="Arial Black" charset="0"/>
                <a:ea typeface="Arial Black" charset="0"/>
                <a:cs typeface="Arial Black"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title</a:t>
            </a:r>
          </a:p>
        </p:txBody>
      </p:sp>
      <p:sp>
        <p:nvSpPr>
          <p:cNvPr id="18" name="Text Placeholder 12"/>
          <p:cNvSpPr>
            <a:spLocks noGrp="1"/>
          </p:cNvSpPr>
          <p:nvPr>
            <p:ph type="body" sz="quarter" idx="14" hasCustomPrompt="1"/>
          </p:nvPr>
        </p:nvSpPr>
        <p:spPr>
          <a:xfrm>
            <a:off x="230786" y="4537877"/>
            <a:ext cx="5493544" cy="441365"/>
          </a:xfrm>
        </p:spPr>
        <p:txBody>
          <a:bodyPr lIns="0" tIns="0" rIns="0" bIns="0">
            <a:normAutofit/>
          </a:bodyPr>
          <a:lstStyle>
            <a:lvl1pPr>
              <a:defRPr sz="1500" b="1" i="0" baseline="0">
                <a:solidFill>
                  <a:srgbClr val="9091B3"/>
                </a:solidFill>
                <a:latin typeface="Arial Black" charset="0"/>
                <a:ea typeface="Arial Black" charset="0"/>
                <a:cs typeface="Arial Black" charset="0"/>
              </a:defRPr>
            </a:lvl1pPr>
          </a:lstStyle>
          <a:p>
            <a:pPr lvl="0"/>
            <a:r>
              <a:rPr lang="en-US" dirty="0"/>
              <a:t>Click to add text</a:t>
            </a:r>
          </a:p>
        </p:txBody>
      </p:sp>
    </p:spTree>
    <p:extLst>
      <p:ext uri="{BB962C8B-B14F-4D97-AF65-F5344CB8AC3E}">
        <p14:creationId xmlns:p14="http://schemas.microsoft.com/office/powerpoint/2010/main" val="4805723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image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013090-AD91-9E4E-A26F-8BC4969B062E}"/>
              </a:ext>
            </a:extLst>
          </p:cNvPr>
          <p:cNvPicPr>
            <a:picLocks noChangeAspect="1"/>
          </p:cNvPicPr>
          <p:nvPr userDrawn="1"/>
        </p:nvPicPr>
        <p:blipFill>
          <a:blip r:embed="rId2"/>
          <a:stretch>
            <a:fillRect/>
          </a:stretch>
        </p:blipFill>
        <p:spPr>
          <a:xfrm>
            <a:off x="-12028" y="-9489"/>
            <a:ext cx="9159949" cy="3980597"/>
          </a:xfrm>
          <a:prstGeom prst="rect">
            <a:avLst/>
          </a:prstGeom>
        </p:spPr>
      </p:pic>
      <p:sp>
        <p:nvSpPr>
          <p:cNvPr id="10" name="Freeform 9"/>
          <p:cNvSpPr/>
          <p:nvPr userDrawn="1"/>
        </p:nvSpPr>
        <p:spPr>
          <a:xfrm>
            <a:off x="-14197" y="2165125"/>
            <a:ext cx="9162118" cy="2984564"/>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Triangle 6"/>
          <p:cNvSpPr/>
          <p:nvPr userDrawn="1"/>
        </p:nvSpPr>
        <p:spPr>
          <a:xfrm rot="10800000">
            <a:off x="7654344" y="-9489"/>
            <a:ext cx="1493837" cy="149394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92908" y="142572"/>
            <a:ext cx="518883" cy="517880"/>
          </a:xfrm>
          <a:prstGeom prst="rect">
            <a:avLst/>
          </a:prstGeom>
        </p:spPr>
      </p:pic>
      <p:sp>
        <p:nvSpPr>
          <p:cNvPr id="9" name="Title 1"/>
          <p:cNvSpPr>
            <a:spLocks noGrp="1"/>
          </p:cNvSpPr>
          <p:nvPr>
            <p:ph type="ctrTitle" hasCustomPrompt="1"/>
          </p:nvPr>
        </p:nvSpPr>
        <p:spPr>
          <a:xfrm>
            <a:off x="230747" y="2838812"/>
            <a:ext cx="3395490" cy="553998"/>
          </a:xfrm>
          <a:prstGeom prst="rect">
            <a:avLst/>
          </a:prstGeom>
        </p:spPr>
        <p:txBody>
          <a:bodyPr vert="horz" lIns="0" tIns="0" rIns="0" bIns="0" anchor="ctr" anchorCtr="0">
            <a:noAutofit/>
          </a:bodyPr>
          <a:lstStyle>
            <a:lvl1pPr algn="l">
              <a:lnSpc>
                <a:spcPct val="100000"/>
              </a:lnSpc>
              <a:defRPr sz="3000" b="1" i="0">
                <a:solidFill>
                  <a:srgbClr val="9091B3"/>
                </a:solidFill>
                <a:latin typeface="Arial Black" charset="0"/>
                <a:ea typeface="Arial Black" charset="0"/>
                <a:cs typeface="Arial Black" charset="0"/>
              </a:defRPr>
            </a:lvl1pPr>
          </a:lstStyle>
          <a:p>
            <a:r>
              <a:rPr lang="en-US" dirty="0"/>
              <a:t>UKAEA</a:t>
            </a:r>
          </a:p>
        </p:txBody>
      </p:sp>
      <p:sp>
        <p:nvSpPr>
          <p:cNvPr id="17" name="Subtitle 2"/>
          <p:cNvSpPr>
            <a:spLocks noGrp="1"/>
          </p:cNvSpPr>
          <p:nvPr>
            <p:ph type="subTitle" idx="1" hasCustomPrompt="1"/>
          </p:nvPr>
        </p:nvSpPr>
        <p:spPr>
          <a:xfrm>
            <a:off x="230746" y="3445577"/>
            <a:ext cx="6551054" cy="965342"/>
          </a:xfrm>
        </p:spPr>
        <p:txBody>
          <a:bodyPr lIns="0" tIns="0" rIns="0" bIns="0" anchor="ctr" anchorCtr="0">
            <a:normAutofit/>
          </a:bodyPr>
          <a:lstStyle>
            <a:lvl1pPr marL="0" indent="0" algn="l">
              <a:lnSpc>
                <a:spcPct val="100000"/>
              </a:lnSpc>
              <a:spcBef>
                <a:spcPts val="0"/>
              </a:spcBef>
              <a:buNone/>
              <a:defRPr sz="3600" b="1" i="0">
                <a:solidFill>
                  <a:schemeClr val="bg1"/>
                </a:solidFill>
                <a:latin typeface="Arial Black" charset="0"/>
                <a:ea typeface="Arial Black" charset="0"/>
                <a:cs typeface="Arial Black"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title</a:t>
            </a:r>
          </a:p>
        </p:txBody>
      </p:sp>
      <p:sp>
        <p:nvSpPr>
          <p:cNvPr id="18" name="Text Placeholder 12"/>
          <p:cNvSpPr>
            <a:spLocks noGrp="1"/>
          </p:cNvSpPr>
          <p:nvPr>
            <p:ph type="body" sz="quarter" idx="14" hasCustomPrompt="1"/>
          </p:nvPr>
        </p:nvSpPr>
        <p:spPr>
          <a:xfrm>
            <a:off x="230786" y="4537877"/>
            <a:ext cx="5493544" cy="441365"/>
          </a:xfrm>
        </p:spPr>
        <p:txBody>
          <a:bodyPr lIns="0" tIns="0" rIns="0" bIns="0">
            <a:normAutofit/>
          </a:bodyPr>
          <a:lstStyle>
            <a:lvl1pPr>
              <a:defRPr sz="1500" b="1" i="0" baseline="0">
                <a:solidFill>
                  <a:srgbClr val="9091B3"/>
                </a:solidFill>
                <a:latin typeface="Arial Black" charset="0"/>
                <a:ea typeface="Arial Black" charset="0"/>
                <a:cs typeface="Arial Black" charset="0"/>
              </a:defRPr>
            </a:lvl1pPr>
          </a:lstStyle>
          <a:p>
            <a:pPr lvl="0"/>
            <a:r>
              <a:rPr lang="en-US" dirty="0"/>
              <a:t>Click to add text</a:t>
            </a:r>
          </a:p>
        </p:txBody>
      </p:sp>
    </p:spTree>
    <p:extLst>
      <p:ext uri="{BB962C8B-B14F-4D97-AF65-F5344CB8AC3E}">
        <p14:creationId xmlns:p14="http://schemas.microsoft.com/office/powerpoint/2010/main" val="49044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image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1CFDBE-C74D-5A41-A781-A9C298C50465}"/>
              </a:ext>
            </a:extLst>
          </p:cNvPr>
          <p:cNvPicPr>
            <a:picLocks noChangeAspect="1"/>
          </p:cNvPicPr>
          <p:nvPr userDrawn="1"/>
        </p:nvPicPr>
        <p:blipFill>
          <a:blip r:embed="rId2"/>
          <a:stretch>
            <a:fillRect/>
          </a:stretch>
        </p:blipFill>
        <p:spPr>
          <a:xfrm>
            <a:off x="-17231" y="-9489"/>
            <a:ext cx="9161231" cy="3987129"/>
          </a:xfrm>
          <a:prstGeom prst="rect">
            <a:avLst/>
          </a:prstGeom>
        </p:spPr>
      </p:pic>
      <p:sp>
        <p:nvSpPr>
          <p:cNvPr id="10" name="Freeform 9"/>
          <p:cNvSpPr/>
          <p:nvPr userDrawn="1"/>
        </p:nvSpPr>
        <p:spPr>
          <a:xfrm>
            <a:off x="-14197" y="2165125"/>
            <a:ext cx="9162118" cy="2984564"/>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Triangle 6"/>
          <p:cNvSpPr/>
          <p:nvPr userDrawn="1"/>
        </p:nvSpPr>
        <p:spPr>
          <a:xfrm rot="10800000">
            <a:off x="7654344" y="-9489"/>
            <a:ext cx="1493837" cy="149394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92908" y="142572"/>
            <a:ext cx="518883" cy="517880"/>
          </a:xfrm>
          <a:prstGeom prst="rect">
            <a:avLst/>
          </a:prstGeom>
        </p:spPr>
      </p:pic>
      <p:sp>
        <p:nvSpPr>
          <p:cNvPr id="9" name="Title 1"/>
          <p:cNvSpPr>
            <a:spLocks noGrp="1"/>
          </p:cNvSpPr>
          <p:nvPr>
            <p:ph type="ctrTitle" hasCustomPrompt="1"/>
          </p:nvPr>
        </p:nvSpPr>
        <p:spPr>
          <a:xfrm>
            <a:off x="230747" y="2838812"/>
            <a:ext cx="3395490" cy="553998"/>
          </a:xfrm>
          <a:prstGeom prst="rect">
            <a:avLst/>
          </a:prstGeom>
        </p:spPr>
        <p:txBody>
          <a:bodyPr vert="horz" lIns="0" tIns="0" rIns="0" bIns="0" anchor="ctr" anchorCtr="0">
            <a:noAutofit/>
          </a:bodyPr>
          <a:lstStyle>
            <a:lvl1pPr algn="l">
              <a:lnSpc>
                <a:spcPct val="100000"/>
              </a:lnSpc>
              <a:defRPr sz="3000" b="1" i="0">
                <a:solidFill>
                  <a:srgbClr val="9091B3"/>
                </a:solidFill>
                <a:latin typeface="Arial Black" charset="0"/>
                <a:ea typeface="Arial Black" charset="0"/>
                <a:cs typeface="Arial Black" charset="0"/>
              </a:defRPr>
            </a:lvl1pPr>
          </a:lstStyle>
          <a:p>
            <a:r>
              <a:rPr lang="en-US" dirty="0"/>
              <a:t>UKAEA</a:t>
            </a:r>
          </a:p>
        </p:txBody>
      </p:sp>
      <p:sp>
        <p:nvSpPr>
          <p:cNvPr id="16" name="Subtitle 2"/>
          <p:cNvSpPr>
            <a:spLocks noGrp="1"/>
          </p:cNvSpPr>
          <p:nvPr>
            <p:ph type="subTitle" idx="1" hasCustomPrompt="1"/>
          </p:nvPr>
        </p:nvSpPr>
        <p:spPr>
          <a:xfrm>
            <a:off x="230746" y="3445577"/>
            <a:ext cx="6551054" cy="965342"/>
          </a:xfrm>
        </p:spPr>
        <p:txBody>
          <a:bodyPr lIns="0" tIns="0" rIns="0" bIns="0" anchor="ctr" anchorCtr="0">
            <a:normAutofit/>
          </a:bodyPr>
          <a:lstStyle>
            <a:lvl1pPr marL="0" indent="0" algn="l">
              <a:lnSpc>
                <a:spcPct val="100000"/>
              </a:lnSpc>
              <a:spcBef>
                <a:spcPts val="0"/>
              </a:spcBef>
              <a:buNone/>
              <a:defRPr sz="3600" b="1" i="0">
                <a:solidFill>
                  <a:schemeClr val="bg1"/>
                </a:solidFill>
                <a:latin typeface="Arial Black" charset="0"/>
                <a:ea typeface="Arial Black" charset="0"/>
                <a:cs typeface="Arial Black"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title</a:t>
            </a:r>
          </a:p>
        </p:txBody>
      </p:sp>
      <p:sp>
        <p:nvSpPr>
          <p:cNvPr id="18" name="Text Placeholder 12"/>
          <p:cNvSpPr>
            <a:spLocks noGrp="1"/>
          </p:cNvSpPr>
          <p:nvPr>
            <p:ph type="body" sz="quarter" idx="14" hasCustomPrompt="1"/>
          </p:nvPr>
        </p:nvSpPr>
        <p:spPr>
          <a:xfrm>
            <a:off x="230786" y="4537877"/>
            <a:ext cx="5493544" cy="441365"/>
          </a:xfrm>
        </p:spPr>
        <p:txBody>
          <a:bodyPr lIns="0" tIns="0" rIns="0" bIns="0">
            <a:normAutofit/>
          </a:bodyPr>
          <a:lstStyle>
            <a:lvl1pPr>
              <a:defRPr sz="1500" b="1" i="0" baseline="0">
                <a:solidFill>
                  <a:srgbClr val="9091B3"/>
                </a:solidFill>
                <a:latin typeface="Arial Black" charset="0"/>
                <a:ea typeface="Arial Black" charset="0"/>
                <a:cs typeface="Arial Black" charset="0"/>
              </a:defRPr>
            </a:lvl1pPr>
          </a:lstStyle>
          <a:p>
            <a:pPr lvl="0"/>
            <a:r>
              <a:rPr lang="en-US" dirty="0"/>
              <a:t>Click to add text</a:t>
            </a:r>
          </a:p>
        </p:txBody>
      </p:sp>
    </p:spTree>
    <p:extLst>
      <p:ext uri="{BB962C8B-B14F-4D97-AF65-F5344CB8AC3E}">
        <p14:creationId xmlns:p14="http://schemas.microsoft.com/office/powerpoint/2010/main" val="2061842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image7">
    <p:spTree>
      <p:nvGrpSpPr>
        <p:cNvPr id="1" name=""/>
        <p:cNvGrpSpPr/>
        <p:nvPr/>
      </p:nvGrpSpPr>
      <p:grpSpPr>
        <a:xfrm>
          <a:off x="0" y="0"/>
          <a:ext cx="0" cy="0"/>
          <a:chOff x="0" y="0"/>
          <a:chExt cx="0" cy="0"/>
        </a:xfrm>
      </p:grpSpPr>
      <p:pic>
        <p:nvPicPr>
          <p:cNvPr id="6" name="Picture 5" descr="A picture containing table, sitting, small, cake&#10;&#10;Description automatically generated">
            <a:extLst>
              <a:ext uri="{FF2B5EF4-FFF2-40B4-BE49-F238E27FC236}">
                <a16:creationId xmlns:a16="http://schemas.microsoft.com/office/drawing/2014/main" id="{43C8883A-1065-6C4E-AAE7-DA4A787ACE87}"/>
              </a:ext>
            </a:extLst>
          </p:cNvPr>
          <p:cNvPicPr>
            <a:picLocks noChangeAspect="1"/>
          </p:cNvPicPr>
          <p:nvPr userDrawn="1"/>
        </p:nvPicPr>
        <p:blipFill>
          <a:blip r:embed="rId2"/>
          <a:stretch>
            <a:fillRect/>
          </a:stretch>
        </p:blipFill>
        <p:spPr>
          <a:xfrm>
            <a:off x="0" y="-7975"/>
            <a:ext cx="9144000" cy="3962400"/>
          </a:xfrm>
          <a:prstGeom prst="rect">
            <a:avLst/>
          </a:prstGeom>
        </p:spPr>
      </p:pic>
      <p:sp>
        <p:nvSpPr>
          <p:cNvPr id="10" name="Freeform 9"/>
          <p:cNvSpPr/>
          <p:nvPr userDrawn="1"/>
        </p:nvSpPr>
        <p:spPr>
          <a:xfrm>
            <a:off x="-14197" y="2165125"/>
            <a:ext cx="9162118" cy="2984564"/>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Triangle 6"/>
          <p:cNvSpPr/>
          <p:nvPr userDrawn="1"/>
        </p:nvSpPr>
        <p:spPr>
          <a:xfrm rot="10800000">
            <a:off x="7654344" y="-9489"/>
            <a:ext cx="1493837" cy="149394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92908" y="142572"/>
            <a:ext cx="518883" cy="517880"/>
          </a:xfrm>
          <a:prstGeom prst="rect">
            <a:avLst/>
          </a:prstGeom>
        </p:spPr>
      </p:pic>
      <p:sp>
        <p:nvSpPr>
          <p:cNvPr id="9" name="Title 1"/>
          <p:cNvSpPr>
            <a:spLocks noGrp="1"/>
          </p:cNvSpPr>
          <p:nvPr>
            <p:ph type="ctrTitle" hasCustomPrompt="1"/>
          </p:nvPr>
        </p:nvSpPr>
        <p:spPr>
          <a:xfrm>
            <a:off x="230747" y="2838812"/>
            <a:ext cx="3395490" cy="553998"/>
          </a:xfrm>
          <a:prstGeom prst="rect">
            <a:avLst/>
          </a:prstGeom>
        </p:spPr>
        <p:txBody>
          <a:bodyPr vert="horz" lIns="0" tIns="0" rIns="0" bIns="0" anchor="ctr" anchorCtr="0">
            <a:noAutofit/>
          </a:bodyPr>
          <a:lstStyle>
            <a:lvl1pPr algn="l">
              <a:lnSpc>
                <a:spcPct val="100000"/>
              </a:lnSpc>
              <a:defRPr sz="3000" b="1" i="0">
                <a:solidFill>
                  <a:srgbClr val="9091B3"/>
                </a:solidFill>
                <a:latin typeface="Arial Black" charset="0"/>
                <a:ea typeface="Arial Black" charset="0"/>
                <a:cs typeface="Arial Black" charset="0"/>
              </a:defRPr>
            </a:lvl1pPr>
          </a:lstStyle>
          <a:p>
            <a:r>
              <a:rPr lang="en-US" dirty="0"/>
              <a:t>UKAEA</a:t>
            </a:r>
          </a:p>
        </p:txBody>
      </p:sp>
      <p:sp>
        <p:nvSpPr>
          <p:cNvPr id="16" name="Subtitle 2"/>
          <p:cNvSpPr>
            <a:spLocks noGrp="1"/>
          </p:cNvSpPr>
          <p:nvPr>
            <p:ph type="subTitle" idx="1" hasCustomPrompt="1"/>
          </p:nvPr>
        </p:nvSpPr>
        <p:spPr>
          <a:xfrm>
            <a:off x="230746" y="3445577"/>
            <a:ext cx="6551054" cy="965342"/>
          </a:xfrm>
        </p:spPr>
        <p:txBody>
          <a:bodyPr lIns="0" tIns="0" rIns="0" bIns="0" anchor="ctr" anchorCtr="0">
            <a:normAutofit/>
          </a:bodyPr>
          <a:lstStyle>
            <a:lvl1pPr marL="0" indent="0" algn="l">
              <a:lnSpc>
                <a:spcPct val="100000"/>
              </a:lnSpc>
              <a:spcBef>
                <a:spcPts val="0"/>
              </a:spcBef>
              <a:buNone/>
              <a:defRPr sz="3600" b="1" i="0">
                <a:solidFill>
                  <a:schemeClr val="bg1"/>
                </a:solidFill>
                <a:latin typeface="Arial Black" charset="0"/>
                <a:ea typeface="Arial Black" charset="0"/>
                <a:cs typeface="Arial Black"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title</a:t>
            </a:r>
          </a:p>
        </p:txBody>
      </p:sp>
      <p:sp>
        <p:nvSpPr>
          <p:cNvPr id="18" name="Text Placeholder 12"/>
          <p:cNvSpPr>
            <a:spLocks noGrp="1"/>
          </p:cNvSpPr>
          <p:nvPr>
            <p:ph type="body" sz="quarter" idx="14" hasCustomPrompt="1"/>
          </p:nvPr>
        </p:nvSpPr>
        <p:spPr>
          <a:xfrm>
            <a:off x="230786" y="4537877"/>
            <a:ext cx="5493544" cy="441365"/>
          </a:xfrm>
        </p:spPr>
        <p:txBody>
          <a:bodyPr lIns="0" tIns="0" rIns="0" bIns="0">
            <a:normAutofit/>
          </a:bodyPr>
          <a:lstStyle>
            <a:lvl1pPr>
              <a:defRPr sz="1500" b="1" i="0" baseline="0">
                <a:solidFill>
                  <a:srgbClr val="9091B3"/>
                </a:solidFill>
                <a:latin typeface="Arial Black" charset="0"/>
                <a:ea typeface="Arial Black" charset="0"/>
                <a:cs typeface="Arial Black" charset="0"/>
              </a:defRPr>
            </a:lvl1pPr>
          </a:lstStyle>
          <a:p>
            <a:pPr lvl="0"/>
            <a:r>
              <a:rPr lang="en-US" dirty="0"/>
              <a:t>Click to add text</a:t>
            </a:r>
          </a:p>
        </p:txBody>
      </p:sp>
    </p:spTree>
    <p:extLst>
      <p:ext uri="{BB962C8B-B14F-4D97-AF65-F5344CB8AC3E}">
        <p14:creationId xmlns:p14="http://schemas.microsoft.com/office/powerpoint/2010/main" val="24576118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custom_image">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 y="-9524"/>
            <a:ext cx="9151559" cy="3935241"/>
          </a:xfrm>
          <a:custGeom>
            <a:avLst/>
            <a:gdLst>
              <a:gd name="connsiteX0" fmla="*/ 0 w 12196763"/>
              <a:gd name="connsiteY0" fmla="*/ 0 h 5225723"/>
              <a:gd name="connsiteX1" fmla="*/ 10202575 w 12196763"/>
              <a:gd name="connsiteY1" fmla="*/ 0 h 5225723"/>
              <a:gd name="connsiteX2" fmla="*/ 12196763 w 12196763"/>
              <a:gd name="connsiteY2" fmla="*/ 1994188 h 5225723"/>
              <a:gd name="connsiteX3" fmla="*/ 12196763 w 12196763"/>
              <a:gd name="connsiteY3" fmla="*/ 5225723 h 5225723"/>
              <a:gd name="connsiteX4" fmla="*/ 0 w 12196763"/>
              <a:gd name="connsiteY4" fmla="*/ 5225723 h 5225723"/>
              <a:gd name="connsiteX5" fmla="*/ 0 w 12196763"/>
              <a:gd name="connsiteY5" fmla="*/ 0 h 5225723"/>
              <a:gd name="connsiteX6" fmla="*/ 0 w 12196763"/>
              <a:gd name="connsiteY6" fmla="*/ 0 h 5225723"/>
              <a:gd name="connsiteX0" fmla="*/ 0 w 12196763"/>
              <a:gd name="connsiteY0" fmla="*/ 0 h 5225723"/>
              <a:gd name="connsiteX1" fmla="*/ 10202575 w 12196763"/>
              <a:gd name="connsiteY1" fmla="*/ 0 h 5225723"/>
              <a:gd name="connsiteX2" fmla="*/ 12196763 w 12196763"/>
              <a:gd name="connsiteY2" fmla="*/ 1994188 h 5225723"/>
              <a:gd name="connsiteX3" fmla="*/ 12196763 w 12196763"/>
              <a:gd name="connsiteY3" fmla="*/ 5225723 h 5225723"/>
              <a:gd name="connsiteX4" fmla="*/ 0 w 12196763"/>
              <a:gd name="connsiteY4" fmla="*/ 2916156 h 5225723"/>
              <a:gd name="connsiteX5" fmla="*/ 0 w 12196763"/>
              <a:gd name="connsiteY5" fmla="*/ 0 h 5225723"/>
              <a:gd name="connsiteX6" fmla="*/ 0 w 12196763"/>
              <a:gd name="connsiteY6" fmla="*/ 0 h 5225723"/>
              <a:gd name="connsiteX0" fmla="*/ 0 w 12202079"/>
              <a:gd name="connsiteY0" fmla="*/ 0 h 5246988"/>
              <a:gd name="connsiteX1" fmla="*/ 10202575 w 12202079"/>
              <a:gd name="connsiteY1" fmla="*/ 0 h 5246988"/>
              <a:gd name="connsiteX2" fmla="*/ 12196763 w 12202079"/>
              <a:gd name="connsiteY2" fmla="*/ 1994188 h 5246988"/>
              <a:gd name="connsiteX3" fmla="*/ 12202079 w 12202079"/>
              <a:gd name="connsiteY3" fmla="*/ 5246988 h 5246988"/>
              <a:gd name="connsiteX4" fmla="*/ 0 w 12202079"/>
              <a:gd name="connsiteY4" fmla="*/ 2916156 h 5246988"/>
              <a:gd name="connsiteX5" fmla="*/ 0 w 12202079"/>
              <a:gd name="connsiteY5" fmla="*/ 0 h 5246988"/>
              <a:gd name="connsiteX6" fmla="*/ 0 w 12202079"/>
              <a:gd name="connsiteY6" fmla="*/ 0 h 52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2079" h="5246988">
                <a:moveTo>
                  <a:pt x="0" y="0"/>
                </a:moveTo>
                <a:lnTo>
                  <a:pt x="10202575" y="0"/>
                </a:lnTo>
                <a:lnTo>
                  <a:pt x="12196763" y="1994188"/>
                </a:lnTo>
                <a:lnTo>
                  <a:pt x="12202079" y="5246988"/>
                </a:lnTo>
                <a:lnTo>
                  <a:pt x="0" y="2916156"/>
                </a:lnTo>
                <a:lnTo>
                  <a:pt x="0" y="0"/>
                </a:lnTo>
                <a:lnTo>
                  <a:pt x="0" y="0"/>
                </a:lnTo>
                <a:close/>
              </a:path>
            </a:pathLst>
          </a:custGeom>
        </p:spPr>
        <p:txBody>
          <a:bodyPr anchor="ctr"/>
          <a:lstStyle>
            <a:lvl1pPr algn="ctr">
              <a:defRPr/>
            </a:lvl1pPr>
          </a:lstStyle>
          <a:p>
            <a:r>
              <a:rPr lang="en-US"/>
              <a:t>Click icon to add picture</a:t>
            </a:r>
          </a:p>
        </p:txBody>
      </p:sp>
      <p:sp>
        <p:nvSpPr>
          <p:cNvPr id="10" name="Freeform 9"/>
          <p:cNvSpPr/>
          <p:nvPr userDrawn="1"/>
        </p:nvSpPr>
        <p:spPr>
          <a:xfrm>
            <a:off x="-14197" y="2165125"/>
            <a:ext cx="9162118" cy="2984564"/>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Triangle 6"/>
          <p:cNvSpPr/>
          <p:nvPr userDrawn="1"/>
        </p:nvSpPr>
        <p:spPr>
          <a:xfrm rot="10800000">
            <a:off x="7654344" y="-9489"/>
            <a:ext cx="1493837" cy="149394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92908" y="142572"/>
            <a:ext cx="518883" cy="517880"/>
          </a:xfrm>
          <a:prstGeom prst="rect">
            <a:avLst/>
          </a:prstGeom>
        </p:spPr>
      </p:pic>
      <p:sp>
        <p:nvSpPr>
          <p:cNvPr id="9" name="Title 1"/>
          <p:cNvSpPr>
            <a:spLocks noGrp="1"/>
          </p:cNvSpPr>
          <p:nvPr>
            <p:ph type="ctrTitle" hasCustomPrompt="1"/>
          </p:nvPr>
        </p:nvSpPr>
        <p:spPr>
          <a:xfrm>
            <a:off x="230747" y="2838812"/>
            <a:ext cx="3395490" cy="553998"/>
          </a:xfrm>
          <a:prstGeom prst="rect">
            <a:avLst/>
          </a:prstGeom>
        </p:spPr>
        <p:txBody>
          <a:bodyPr vert="horz" lIns="0" tIns="0" rIns="0" bIns="0" anchor="ctr" anchorCtr="0">
            <a:noAutofit/>
          </a:bodyPr>
          <a:lstStyle>
            <a:lvl1pPr algn="l">
              <a:lnSpc>
                <a:spcPct val="100000"/>
              </a:lnSpc>
              <a:defRPr sz="3000" b="1" i="0">
                <a:solidFill>
                  <a:srgbClr val="9091B3"/>
                </a:solidFill>
                <a:latin typeface="Arial Black" charset="0"/>
                <a:ea typeface="Arial Black" charset="0"/>
                <a:cs typeface="Arial Black" charset="0"/>
              </a:defRPr>
            </a:lvl1pPr>
          </a:lstStyle>
          <a:p>
            <a:r>
              <a:rPr lang="en-US" dirty="0"/>
              <a:t>UKAEA</a:t>
            </a:r>
          </a:p>
        </p:txBody>
      </p:sp>
      <p:sp>
        <p:nvSpPr>
          <p:cNvPr id="14" name="Subtitle 2"/>
          <p:cNvSpPr>
            <a:spLocks noGrp="1"/>
          </p:cNvSpPr>
          <p:nvPr>
            <p:ph type="subTitle" idx="1" hasCustomPrompt="1"/>
          </p:nvPr>
        </p:nvSpPr>
        <p:spPr>
          <a:xfrm>
            <a:off x="230746" y="3445577"/>
            <a:ext cx="6551054" cy="965342"/>
          </a:xfrm>
        </p:spPr>
        <p:txBody>
          <a:bodyPr lIns="0" tIns="0" rIns="0" bIns="0" anchor="ctr" anchorCtr="0">
            <a:normAutofit/>
          </a:bodyPr>
          <a:lstStyle>
            <a:lvl1pPr marL="0" indent="0" algn="l">
              <a:lnSpc>
                <a:spcPct val="100000"/>
              </a:lnSpc>
              <a:spcBef>
                <a:spcPts val="0"/>
              </a:spcBef>
              <a:buNone/>
              <a:defRPr sz="3600" b="1" i="0">
                <a:solidFill>
                  <a:schemeClr val="bg1"/>
                </a:solidFill>
                <a:latin typeface="Arial Black" charset="0"/>
                <a:ea typeface="Arial Black" charset="0"/>
                <a:cs typeface="Arial Black"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title</a:t>
            </a:r>
          </a:p>
        </p:txBody>
      </p:sp>
      <p:sp>
        <p:nvSpPr>
          <p:cNvPr id="15" name="Text Placeholder 12"/>
          <p:cNvSpPr>
            <a:spLocks noGrp="1"/>
          </p:cNvSpPr>
          <p:nvPr>
            <p:ph type="body" sz="quarter" idx="14" hasCustomPrompt="1"/>
          </p:nvPr>
        </p:nvSpPr>
        <p:spPr>
          <a:xfrm>
            <a:off x="230786" y="4537877"/>
            <a:ext cx="5493544" cy="441365"/>
          </a:xfrm>
        </p:spPr>
        <p:txBody>
          <a:bodyPr lIns="0" tIns="0" rIns="0" bIns="0">
            <a:normAutofit/>
          </a:bodyPr>
          <a:lstStyle>
            <a:lvl1pPr>
              <a:defRPr sz="1500" b="1" i="0" baseline="0">
                <a:solidFill>
                  <a:srgbClr val="9091B3"/>
                </a:solidFill>
                <a:latin typeface="Arial Black" charset="0"/>
                <a:ea typeface="Arial Black" charset="0"/>
                <a:cs typeface="Arial Black" charset="0"/>
              </a:defRPr>
            </a:lvl1pPr>
          </a:lstStyle>
          <a:p>
            <a:pPr lvl="0"/>
            <a:r>
              <a:rPr lang="en-US" dirty="0"/>
              <a:t>Click to add text</a:t>
            </a:r>
          </a:p>
        </p:txBody>
      </p:sp>
    </p:spTree>
    <p:extLst>
      <p:ext uri="{BB962C8B-B14F-4D97-AF65-F5344CB8AC3E}">
        <p14:creationId xmlns:p14="http://schemas.microsoft.com/office/powerpoint/2010/main" val="20752523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888260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45947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ransition slide">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D95F3DF4-8EA0-6440-9F6C-69B61C554843}"/>
              </a:ext>
            </a:extLst>
          </p:cNvPr>
          <p:cNvSpPr>
            <a:spLocks noGrp="1"/>
          </p:cNvSpPr>
          <p:nvPr>
            <p:ph type="body" sz="quarter" idx="12" hasCustomPrompt="1"/>
          </p:nvPr>
        </p:nvSpPr>
        <p:spPr>
          <a:xfrm>
            <a:off x="250825" y="1804726"/>
            <a:ext cx="8316913" cy="519694"/>
          </a:xfrm>
          <a:prstGeom prst="rect">
            <a:avLst/>
          </a:prstGeom>
        </p:spPr>
        <p:txBody>
          <a:bodyPr lIns="0" anchor="b" anchorCtr="0">
            <a:noAutofit/>
          </a:bodyPr>
          <a:lstStyle>
            <a:lvl1pPr marL="0" marR="0" indent="0" algn="l" defTabSz="914400" rtl="0" eaLnBrk="1" fontAlgn="auto" latinLnBrk="0" hangingPunct="1">
              <a:lnSpc>
                <a:spcPct val="100000"/>
              </a:lnSpc>
              <a:spcBef>
                <a:spcPct val="0"/>
              </a:spcBef>
              <a:spcAft>
                <a:spcPts val="0"/>
              </a:spcAft>
              <a:buClr>
                <a:schemeClr val="bg1">
                  <a:lumMod val="65000"/>
                </a:schemeClr>
              </a:buClr>
              <a:buSzPct val="100000"/>
              <a:buFont typeface="Calibri" panose="020F0502020204030204" pitchFamily="34" charset="0"/>
              <a:buNone/>
              <a:tabLst/>
              <a:defRPr lang="en-US" sz="3200" b="1" kern="1200" dirty="0">
                <a:solidFill>
                  <a:schemeClr val="tx1"/>
                </a:solidFill>
                <a:latin typeface="Calibri" panose="020F0502020204030204" pitchFamily="34" charset="0"/>
                <a:ea typeface="+mj-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Transition slide – TCP logo on bottom (optional)</a:t>
            </a:r>
          </a:p>
        </p:txBody>
      </p:sp>
      <p:sp>
        <p:nvSpPr>
          <p:cNvPr id="12" name="Text Placeholder 4">
            <a:extLst>
              <a:ext uri="{FF2B5EF4-FFF2-40B4-BE49-F238E27FC236}">
                <a16:creationId xmlns:a16="http://schemas.microsoft.com/office/drawing/2014/main" id="{835992F8-323D-EF4B-867E-02F746EE31C0}"/>
              </a:ext>
            </a:extLst>
          </p:cNvPr>
          <p:cNvSpPr>
            <a:spLocks noGrp="1"/>
          </p:cNvSpPr>
          <p:nvPr>
            <p:ph type="body" sz="quarter" idx="13" hasCustomPrompt="1"/>
          </p:nvPr>
        </p:nvSpPr>
        <p:spPr>
          <a:xfrm>
            <a:off x="250825" y="2339080"/>
            <a:ext cx="8316913" cy="293284"/>
          </a:xfrm>
          <a:prstGeom prst="rect">
            <a:avLst/>
          </a:prstGeom>
        </p:spPr>
        <p:txBody>
          <a:bodyPr lIns="0">
            <a:noAutofit/>
          </a:bodyPr>
          <a:lstStyle>
            <a:lvl1pPr marL="216000" marR="0" indent="-216000" algn="l" defTabSz="914400" rtl="0" eaLnBrk="1" fontAlgn="auto" latinLnBrk="0" hangingPunct="1">
              <a:lnSpc>
                <a:spcPct val="100000"/>
              </a:lnSpc>
              <a:spcBef>
                <a:spcPts val="1000"/>
              </a:spcBef>
              <a:spcAft>
                <a:spcPts val="0"/>
              </a:spcAft>
              <a:buClr>
                <a:schemeClr val="bg1">
                  <a:lumMod val="65000"/>
                </a:schemeClr>
              </a:buClr>
              <a:buSzPct val="100000"/>
              <a:buFont typeface="Calibri" panose="020F0502020204030204" pitchFamily="34" charset="0"/>
              <a:buNone/>
              <a:tabLst/>
              <a:defRPr lang="en-US" sz="1600" kern="1200" baseline="0" dirty="0" smtClean="0">
                <a:solidFill>
                  <a:schemeClr val="bg1">
                    <a:lumMod val="50000"/>
                  </a:schemeClr>
                </a:solidFill>
                <a:latin typeface="Calibri" panose="020F0502020204030204" pitchFamily="34" charset="0"/>
                <a:ea typeface="+mn-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Line 1</a:t>
            </a:r>
          </a:p>
        </p:txBody>
      </p:sp>
      <p:sp>
        <p:nvSpPr>
          <p:cNvPr id="9" name="Text Placeholder 4">
            <a:extLst>
              <a:ext uri="{FF2B5EF4-FFF2-40B4-BE49-F238E27FC236}">
                <a16:creationId xmlns:a16="http://schemas.microsoft.com/office/drawing/2014/main" id="{856184C6-4F83-044B-B28D-60A04D01A543}"/>
              </a:ext>
            </a:extLst>
          </p:cNvPr>
          <p:cNvSpPr>
            <a:spLocks noGrp="1"/>
          </p:cNvSpPr>
          <p:nvPr>
            <p:ph type="body" sz="quarter" idx="14" hasCustomPrompt="1"/>
          </p:nvPr>
        </p:nvSpPr>
        <p:spPr>
          <a:xfrm>
            <a:off x="253596" y="2646651"/>
            <a:ext cx="8316913" cy="293284"/>
          </a:xfrm>
          <a:prstGeom prst="rect">
            <a:avLst/>
          </a:prstGeom>
        </p:spPr>
        <p:txBody>
          <a:bodyPr lIns="0">
            <a:noAutofit/>
          </a:bodyPr>
          <a:lstStyle>
            <a:lvl1pPr marL="216000" marR="0" indent="-216000" algn="l" defTabSz="914400" rtl="0" eaLnBrk="1" fontAlgn="auto" latinLnBrk="0" hangingPunct="1">
              <a:lnSpc>
                <a:spcPct val="100000"/>
              </a:lnSpc>
              <a:spcBef>
                <a:spcPts val="1000"/>
              </a:spcBef>
              <a:spcAft>
                <a:spcPts val="0"/>
              </a:spcAft>
              <a:buClr>
                <a:schemeClr val="bg1">
                  <a:lumMod val="65000"/>
                </a:schemeClr>
              </a:buClr>
              <a:buSzPct val="100000"/>
              <a:buFont typeface="Calibri" panose="020F0502020204030204" pitchFamily="34" charset="0"/>
              <a:buNone/>
              <a:tabLst/>
              <a:defRPr lang="en-US" sz="1600" kern="1200" baseline="0" dirty="0" smtClean="0">
                <a:solidFill>
                  <a:schemeClr val="bg1">
                    <a:lumMod val="50000"/>
                  </a:schemeClr>
                </a:solidFill>
                <a:latin typeface="Calibri" panose="020F0502020204030204" pitchFamily="34" charset="0"/>
                <a:ea typeface="+mn-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Line 2</a:t>
            </a:r>
          </a:p>
        </p:txBody>
      </p:sp>
      <p:grpSp>
        <p:nvGrpSpPr>
          <p:cNvPr id="5" name="Group 4"/>
          <p:cNvGrpSpPr/>
          <p:nvPr userDrawn="1"/>
        </p:nvGrpSpPr>
        <p:grpSpPr>
          <a:xfrm>
            <a:off x="0" y="4566602"/>
            <a:ext cx="9144000" cy="576898"/>
            <a:chOff x="0" y="4566602"/>
            <a:chExt cx="9144000" cy="576898"/>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66602"/>
              <a:ext cx="3509963" cy="576897"/>
            </a:xfrm>
            <a:prstGeom prst="rect">
              <a:avLst/>
            </a:prstGeom>
          </p:spPr>
        </p:pic>
        <p:sp>
          <p:nvSpPr>
            <p:cNvPr id="7" name="Rectangle 6"/>
            <p:cNvSpPr/>
            <p:nvPr userDrawn="1"/>
          </p:nvSpPr>
          <p:spPr>
            <a:xfrm>
              <a:off x="3362325" y="4566602"/>
              <a:ext cx="5781675" cy="576898"/>
            </a:xfrm>
            <a:prstGeom prst="rect">
              <a:avLst/>
            </a:prstGeom>
            <a:solidFill>
              <a:srgbClr val="004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Segoe UI" panose="020B0502040204020203" pitchFamily="34" charset="0"/>
                <a:cs typeface="Segoe UI" panose="020B0502040204020203" pitchFamily="34" charset="0"/>
              </a:endParaRPr>
            </a:p>
          </p:txBody>
        </p:sp>
      </p:grpSp>
    </p:spTree>
  </p:cSld>
  <p:clrMapOvr>
    <a:masterClrMapping/>
  </p:clrMapOvr>
  <p:extLst>
    <p:ext uri="{DCECCB84-F9BA-43D5-87BE-67443E8EF086}">
      <p15:sldGuideLst xmlns:p15="http://schemas.microsoft.com/office/powerpoint/2012/main">
        <p15:guide id="1" pos="158" userDrawn="1">
          <p15:clr>
            <a:srgbClr val="FBAE40"/>
          </p15:clr>
        </p15:guide>
        <p15:guide id="2" pos="5397"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618157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274819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890080" y="1333829"/>
            <a:ext cx="3655181" cy="617934"/>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4" name="内容占位符 3"/>
          <p:cNvSpPr>
            <a:spLocks noGrp="1"/>
          </p:cNvSpPr>
          <p:nvPr>
            <p:ph sz="half" idx="2"/>
          </p:nvPr>
        </p:nvSpPr>
        <p:spPr>
          <a:xfrm>
            <a:off x="890080" y="1999034"/>
            <a:ext cx="3655181" cy="26432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04" y="1333829"/>
            <a:ext cx="3673182" cy="617934"/>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6" name="内容占位符 5"/>
          <p:cNvSpPr>
            <a:spLocks noGrp="1"/>
          </p:cNvSpPr>
          <p:nvPr>
            <p:ph sz="quarter" idx="4"/>
          </p:nvPr>
        </p:nvSpPr>
        <p:spPr>
          <a:xfrm>
            <a:off x="4692704" y="1999034"/>
            <a:ext cx="3673182" cy="26432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2024/2/12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868097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575186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428322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342901"/>
            <a:ext cx="4629150" cy="40528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3124012" cy="28586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076651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542474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273844"/>
            <a:ext cx="7886700" cy="435887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366307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Transition slide">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D95F3DF4-8EA0-6440-9F6C-69B61C554843}"/>
              </a:ext>
            </a:extLst>
          </p:cNvPr>
          <p:cNvSpPr>
            <a:spLocks noGrp="1"/>
          </p:cNvSpPr>
          <p:nvPr>
            <p:ph type="body" sz="quarter" idx="12" hasCustomPrompt="1"/>
          </p:nvPr>
        </p:nvSpPr>
        <p:spPr>
          <a:xfrm>
            <a:off x="250825" y="1804726"/>
            <a:ext cx="8316913" cy="519694"/>
          </a:xfrm>
          <a:prstGeom prst="rect">
            <a:avLst/>
          </a:prstGeom>
        </p:spPr>
        <p:txBody>
          <a:bodyPr lIns="0" anchor="b" anchorCtr="0">
            <a:noAutofit/>
          </a:bodyPr>
          <a:lstStyle>
            <a:lvl1pPr marL="0" marR="0" indent="0" algn="l" defTabSz="914400" rtl="0" eaLnBrk="1" fontAlgn="auto" latinLnBrk="0" hangingPunct="1">
              <a:lnSpc>
                <a:spcPct val="100000"/>
              </a:lnSpc>
              <a:spcBef>
                <a:spcPct val="0"/>
              </a:spcBef>
              <a:spcAft>
                <a:spcPts val="0"/>
              </a:spcAft>
              <a:buClr>
                <a:schemeClr val="bg1">
                  <a:lumMod val="65000"/>
                </a:schemeClr>
              </a:buClr>
              <a:buSzPct val="100000"/>
              <a:buFont typeface="Calibri" panose="020F0502020204030204" pitchFamily="34" charset="0"/>
              <a:buNone/>
              <a:tabLst/>
              <a:defRPr lang="en-US" sz="3200" b="1" kern="1200" dirty="0">
                <a:solidFill>
                  <a:schemeClr val="tx1"/>
                </a:solidFill>
                <a:latin typeface="Calibri" panose="020F0502020204030204" pitchFamily="34" charset="0"/>
                <a:ea typeface="+mj-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Transition slide – TCP logo on bottom (optional)</a:t>
            </a:r>
          </a:p>
        </p:txBody>
      </p:sp>
      <p:sp>
        <p:nvSpPr>
          <p:cNvPr id="12" name="Text Placeholder 4">
            <a:extLst>
              <a:ext uri="{FF2B5EF4-FFF2-40B4-BE49-F238E27FC236}">
                <a16:creationId xmlns:a16="http://schemas.microsoft.com/office/drawing/2014/main" id="{835992F8-323D-EF4B-867E-02F746EE31C0}"/>
              </a:ext>
            </a:extLst>
          </p:cNvPr>
          <p:cNvSpPr>
            <a:spLocks noGrp="1"/>
          </p:cNvSpPr>
          <p:nvPr>
            <p:ph type="body" sz="quarter" idx="13" hasCustomPrompt="1"/>
          </p:nvPr>
        </p:nvSpPr>
        <p:spPr>
          <a:xfrm>
            <a:off x="250825" y="2339080"/>
            <a:ext cx="8316913" cy="293284"/>
          </a:xfrm>
          <a:prstGeom prst="rect">
            <a:avLst/>
          </a:prstGeom>
        </p:spPr>
        <p:txBody>
          <a:bodyPr lIns="0">
            <a:noAutofit/>
          </a:bodyPr>
          <a:lstStyle>
            <a:lvl1pPr marL="216000" marR="0" indent="-216000" algn="l" defTabSz="914400" rtl="0" eaLnBrk="1" fontAlgn="auto" latinLnBrk="0" hangingPunct="1">
              <a:lnSpc>
                <a:spcPct val="100000"/>
              </a:lnSpc>
              <a:spcBef>
                <a:spcPts val="1000"/>
              </a:spcBef>
              <a:spcAft>
                <a:spcPts val="0"/>
              </a:spcAft>
              <a:buClr>
                <a:schemeClr val="bg1">
                  <a:lumMod val="65000"/>
                </a:schemeClr>
              </a:buClr>
              <a:buSzPct val="100000"/>
              <a:buFont typeface="Calibri" panose="020F0502020204030204" pitchFamily="34" charset="0"/>
              <a:buNone/>
              <a:tabLst/>
              <a:defRPr lang="en-US" sz="1600" kern="1200" baseline="0" dirty="0" smtClean="0">
                <a:solidFill>
                  <a:schemeClr val="bg1">
                    <a:lumMod val="50000"/>
                  </a:schemeClr>
                </a:solidFill>
                <a:latin typeface="Calibri" panose="020F0502020204030204" pitchFamily="34" charset="0"/>
                <a:ea typeface="+mn-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Line 1</a:t>
            </a:r>
          </a:p>
        </p:txBody>
      </p:sp>
      <p:sp>
        <p:nvSpPr>
          <p:cNvPr id="9" name="Text Placeholder 4">
            <a:extLst>
              <a:ext uri="{FF2B5EF4-FFF2-40B4-BE49-F238E27FC236}">
                <a16:creationId xmlns:a16="http://schemas.microsoft.com/office/drawing/2014/main" id="{856184C6-4F83-044B-B28D-60A04D01A543}"/>
              </a:ext>
            </a:extLst>
          </p:cNvPr>
          <p:cNvSpPr>
            <a:spLocks noGrp="1"/>
          </p:cNvSpPr>
          <p:nvPr>
            <p:ph type="body" sz="quarter" idx="14" hasCustomPrompt="1"/>
          </p:nvPr>
        </p:nvSpPr>
        <p:spPr>
          <a:xfrm>
            <a:off x="253596" y="2646651"/>
            <a:ext cx="8316913" cy="293284"/>
          </a:xfrm>
          <a:prstGeom prst="rect">
            <a:avLst/>
          </a:prstGeom>
        </p:spPr>
        <p:txBody>
          <a:bodyPr lIns="0">
            <a:noAutofit/>
          </a:bodyPr>
          <a:lstStyle>
            <a:lvl1pPr marL="216000" marR="0" indent="-216000" algn="l" defTabSz="914400" rtl="0" eaLnBrk="1" fontAlgn="auto" latinLnBrk="0" hangingPunct="1">
              <a:lnSpc>
                <a:spcPct val="100000"/>
              </a:lnSpc>
              <a:spcBef>
                <a:spcPts val="1000"/>
              </a:spcBef>
              <a:spcAft>
                <a:spcPts val="0"/>
              </a:spcAft>
              <a:buClr>
                <a:schemeClr val="bg1">
                  <a:lumMod val="65000"/>
                </a:schemeClr>
              </a:buClr>
              <a:buSzPct val="100000"/>
              <a:buFont typeface="Calibri" panose="020F0502020204030204" pitchFamily="34" charset="0"/>
              <a:buNone/>
              <a:tabLst/>
              <a:defRPr lang="en-US" sz="1600" kern="1200" baseline="0" dirty="0" smtClean="0">
                <a:solidFill>
                  <a:schemeClr val="bg1">
                    <a:lumMod val="50000"/>
                  </a:schemeClr>
                </a:solidFill>
                <a:latin typeface="Calibri" panose="020F0502020204030204" pitchFamily="34" charset="0"/>
                <a:ea typeface="+mn-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Line 2</a:t>
            </a:r>
          </a:p>
        </p:txBody>
      </p:sp>
      <p:grpSp>
        <p:nvGrpSpPr>
          <p:cNvPr id="5" name="Group 4"/>
          <p:cNvGrpSpPr/>
          <p:nvPr userDrawn="1"/>
        </p:nvGrpSpPr>
        <p:grpSpPr>
          <a:xfrm>
            <a:off x="0" y="4566602"/>
            <a:ext cx="9144000" cy="576898"/>
            <a:chOff x="0" y="4566602"/>
            <a:chExt cx="9144000" cy="576898"/>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66602"/>
              <a:ext cx="3509963" cy="576897"/>
            </a:xfrm>
            <a:prstGeom prst="rect">
              <a:avLst/>
            </a:prstGeom>
          </p:spPr>
        </p:pic>
        <p:sp>
          <p:nvSpPr>
            <p:cNvPr id="7" name="Rectangle 6"/>
            <p:cNvSpPr/>
            <p:nvPr userDrawn="1"/>
          </p:nvSpPr>
          <p:spPr>
            <a:xfrm>
              <a:off x="3362325" y="4566602"/>
              <a:ext cx="5781675" cy="576898"/>
            </a:xfrm>
            <a:prstGeom prst="rect">
              <a:avLst/>
            </a:prstGeom>
            <a:solidFill>
              <a:srgbClr val="004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4150055524"/>
      </p:ext>
    </p:extLst>
  </p:cSld>
  <p:clrMapOvr>
    <a:masterClrMapping/>
  </p:clrMapOvr>
  <p:extLst>
    <p:ext uri="{DCECCB84-F9BA-43D5-87BE-67443E8EF086}">
      <p15:sldGuideLst xmlns:p15="http://schemas.microsoft.com/office/powerpoint/2012/main">
        <p15:guide id="1" pos="158">
          <p15:clr>
            <a:srgbClr val="FBAE40"/>
          </p15:clr>
        </p15:guide>
        <p15:guide id="2" pos="5397">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image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710637-E575-9447-A555-DB547E0A158A}"/>
              </a:ext>
            </a:extLst>
          </p:cNvPr>
          <p:cNvPicPr>
            <a:picLocks noChangeAspect="1"/>
          </p:cNvPicPr>
          <p:nvPr userDrawn="1"/>
        </p:nvPicPr>
        <p:blipFill>
          <a:blip r:embed="rId2"/>
          <a:stretch>
            <a:fillRect/>
          </a:stretch>
        </p:blipFill>
        <p:spPr>
          <a:xfrm>
            <a:off x="1" y="-9489"/>
            <a:ext cx="9147920" cy="3981336"/>
          </a:xfrm>
          <a:prstGeom prst="rect">
            <a:avLst/>
          </a:prstGeom>
        </p:spPr>
      </p:pic>
      <p:sp>
        <p:nvSpPr>
          <p:cNvPr id="13" name="Freeform 12"/>
          <p:cNvSpPr/>
          <p:nvPr userDrawn="1"/>
        </p:nvSpPr>
        <p:spPr>
          <a:xfrm>
            <a:off x="-14197" y="2165125"/>
            <a:ext cx="9162118" cy="2984564"/>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Triangle 6"/>
          <p:cNvSpPr/>
          <p:nvPr userDrawn="1"/>
        </p:nvSpPr>
        <p:spPr>
          <a:xfrm rot="10800000">
            <a:off x="7654344" y="-9489"/>
            <a:ext cx="1493837" cy="149394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92908" y="142572"/>
            <a:ext cx="518883" cy="517880"/>
          </a:xfrm>
          <a:prstGeom prst="rect">
            <a:avLst/>
          </a:prstGeom>
        </p:spPr>
      </p:pic>
      <p:sp>
        <p:nvSpPr>
          <p:cNvPr id="21" name="Title 1"/>
          <p:cNvSpPr>
            <a:spLocks noGrp="1"/>
          </p:cNvSpPr>
          <p:nvPr>
            <p:ph type="ctrTitle" hasCustomPrompt="1"/>
          </p:nvPr>
        </p:nvSpPr>
        <p:spPr>
          <a:xfrm>
            <a:off x="230747" y="2838812"/>
            <a:ext cx="3395490" cy="553998"/>
          </a:xfrm>
          <a:prstGeom prst="rect">
            <a:avLst/>
          </a:prstGeom>
        </p:spPr>
        <p:txBody>
          <a:bodyPr vert="horz" lIns="0" tIns="0" rIns="0" bIns="0" anchor="ctr" anchorCtr="0">
            <a:noAutofit/>
          </a:bodyPr>
          <a:lstStyle>
            <a:lvl1pPr algn="l">
              <a:lnSpc>
                <a:spcPct val="100000"/>
              </a:lnSpc>
              <a:defRPr sz="3000" b="1" i="0">
                <a:solidFill>
                  <a:srgbClr val="9091B3"/>
                </a:solidFill>
                <a:latin typeface="Arial Black" charset="0"/>
                <a:ea typeface="Arial Black" charset="0"/>
                <a:cs typeface="Arial Black" charset="0"/>
              </a:defRPr>
            </a:lvl1pPr>
          </a:lstStyle>
          <a:p>
            <a:r>
              <a:rPr lang="en-US" dirty="0"/>
              <a:t>UKAEA</a:t>
            </a:r>
          </a:p>
        </p:txBody>
      </p:sp>
      <p:sp>
        <p:nvSpPr>
          <p:cNvPr id="22" name="Subtitle 2"/>
          <p:cNvSpPr>
            <a:spLocks noGrp="1"/>
          </p:cNvSpPr>
          <p:nvPr>
            <p:ph type="subTitle" idx="1" hasCustomPrompt="1"/>
          </p:nvPr>
        </p:nvSpPr>
        <p:spPr>
          <a:xfrm>
            <a:off x="230746" y="3445577"/>
            <a:ext cx="6551054" cy="965342"/>
          </a:xfrm>
        </p:spPr>
        <p:txBody>
          <a:bodyPr lIns="0" tIns="0" rIns="0" bIns="0" anchor="ctr" anchorCtr="0">
            <a:normAutofit/>
          </a:bodyPr>
          <a:lstStyle>
            <a:lvl1pPr marL="0" indent="0" algn="l">
              <a:lnSpc>
                <a:spcPct val="100000"/>
              </a:lnSpc>
              <a:spcBef>
                <a:spcPts val="0"/>
              </a:spcBef>
              <a:buNone/>
              <a:defRPr sz="3600" b="1" i="0">
                <a:solidFill>
                  <a:schemeClr val="bg1"/>
                </a:solidFill>
                <a:latin typeface="Arial Black" charset="0"/>
                <a:ea typeface="Arial Black" charset="0"/>
                <a:cs typeface="Arial Black"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title</a:t>
            </a:r>
          </a:p>
        </p:txBody>
      </p:sp>
      <p:sp>
        <p:nvSpPr>
          <p:cNvPr id="23" name="Text Placeholder 12"/>
          <p:cNvSpPr>
            <a:spLocks noGrp="1"/>
          </p:cNvSpPr>
          <p:nvPr>
            <p:ph type="body" sz="quarter" idx="14" hasCustomPrompt="1"/>
          </p:nvPr>
        </p:nvSpPr>
        <p:spPr>
          <a:xfrm>
            <a:off x="230786" y="4537877"/>
            <a:ext cx="5493544" cy="441365"/>
          </a:xfrm>
        </p:spPr>
        <p:txBody>
          <a:bodyPr lIns="0" tIns="0" rIns="0" bIns="0">
            <a:normAutofit/>
          </a:bodyPr>
          <a:lstStyle>
            <a:lvl1pPr>
              <a:defRPr sz="1500" b="1" i="0" baseline="0">
                <a:solidFill>
                  <a:srgbClr val="9091B3"/>
                </a:solidFill>
                <a:latin typeface="Arial Black" charset="0"/>
                <a:ea typeface="Arial Black" charset="0"/>
                <a:cs typeface="Arial Black" charset="0"/>
              </a:defRPr>
            </a:lvl1pPr>
          </a:lstStyle>
          <a:p>
            <a:pPr lvl="0"/>
            <a:r>
              <a:rPr lang="en-US" dirty="0"/>
              <a:t>Click to add text</a:t>
            </a:r>
          </a:p>
        </p:txBody>
      </p:sp>
    </p:spTree>
    <p:extLst>
      <p:ext uri="{BB962C8B-B14F-4D97-AF65-F5344CB8AC3E}">
        <p14:creationId xmlns:p14="http://schemas.microsoft.com/office/powerpoint/2010/main" val="2943748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1BE2F73-5BC3-F5AF-2CE2-7E978EF956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9144000" cy="5143499"/>
          </a:xfrm>
          <a:prstGeom prst="rect">
            <a:avLst/>
          </a:prstGeom>
        </p:spPr>
      </p:pic>
      <p:sp>
        <p:nvSpPr>
          <p:cNvPr id="2" name="Title 1"/>
          <p:cNvSpPr>
            <a:spLocks noGrp="1"/>
          </p:cNvSpPr>
          <p:nvPr>
            <p:ph type="ctrTitle"/>
          </p:nvPr>
        </p:nvSpPr>
        <p:spPr>
          <a:xfrm>
            <a:off x="810000" y="1984500"/>
            <a:ext cx="4860000" cy="756000"/>
          </a:xfrm>
        </p:spPr>
        <p:txBody>
          <a:bodyPr anchor="b" anchorCtr="0"/>
          <a:lstStyle>
            <a:lvl1pPr algn="l">
              <a:defRPr sz="3000"/>
            </a:lvl1pPr>
          </a:lstStyle>
          <a:p>
            <a:r>
              <a:rPr lang="en-US" noProof="0"/>
              <a:t>Click to edit Master title style</a:t>
            </a:r>
            <a:endParaRPr lang="en-GB" noProof="0" dirty="0"/>
          </a:p>
        </p:txBody>
      </p:sp>
      <p:sp>
        <p:nvSpPr>
          <p:cNvPr id="3" name="Subtitle 2"/>
          <p:cNvSpPr>
            <a:spLocks noGrp="1"/>
          </p:cNvSpPr>
          <p:nvPr>
            <p:ph type="subTitle" idx="1"/>
          </p:nvPr>
        </p:nvSpPr>
        <p:spPr>
          <a:xfrm>
            <a:off x="810000" y="2902500"/>
            <a:ext cx="4860000" cy="344214"/>
          </a:xfrm>
        </p:spPr>
        <p:txBody>
          <a:bodyPr/>
          <a:lstStyle>
            <a:lvl1pPr marL="0" indent="0" algn="l">
              <a:lnSpc>
                <a:spcPct val="85000"/>
              </a:lnSpc>
              <a:buNone/>
              <a:defRPr>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Click to edit Master subtitle style</a:t>
            </a:r>
            <a:endParaRPr lang="en-GB" noProof="0" dirty="0"/>
          </a:p>
        </p:txBody>
      </p:sp>
      <p:grpSp>
        <p:nvGrpSpPr>
          <p:cNvPr id="12" name="Group 11">
            <a:extLst>
              <a:ext uri="{FF2B5EF4-FFF2-40B4-BE49-F238E27FC236}">
                <a16:creationId xmlns:a16="http://schemas.microsoft.com/office/drawing/2014/main" id="{3CA69B23-4A0F-0D0D-790A-749DA608DFFB}"/>
              </a:ext>
            </a:extLst>
          </p:cNvPr>
          <p:cNvGrpSpPr/>
          <p:nvPr userDrawn="1"/>
        </p:nvGrpSpPr>
        <p:grpSpPr>
          <a:xfrm>
            <a:off x="400030" y="404999"/>
            <a:ext cx="2582433" cy="621620"/>
            <a:chOff x="533373" y="539998"/>
            <a:chExt cx="3443244" cy="828827"/>
          </a:xfrm>
        </p:grpSpPr>
        <p:pic>
          <p:nvPicPr>
            <p:cNvPr id="6" name="Graphic 5">
              <a:extLst>
                <a:ext uri="{FF2B5EF4-FFF2-40B4-BE49-F238E27FC236}">
                  <a16:creationId xmlns:a16="http://schemas.microsoft.com/office/drawing/2014/main" id="{1766FDC9-BC78-7DF4-C97F-9C04BC7065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373" y="963444"/>
              <a:ext cx="3128316" cy="405381"/>
            </a:xfrm>
            <a:prstGeom prst="rect">
              <a:avLst/>
            </a:prstGeom>
          </p:spPr>
        </p:pic>
        <p:pic>
          <p:nvPicPr>
            <p:cNvPr id="10" name="Picture 9">
              <a:extLst>
                <a:ext uri="{FF2B5EF4-FFF2-40B4-BE49-F238E27FC236}">
                  <a16:creationId xmlns:a16="http://schemas.microsoft.com/office/drawing/2014/main" id="{0D6FAD81-84A7-6177-DE36-90328ECAA6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61817" y="539998"/>
              <a:ext cx="514800" cy="514800"/>
            </a:xfrm>
            <a:prstGeom prst="rect">
              <a:avLst/>
            </a:prstGeom>
          </p:spPr>
        </p:pic>
      </p:grpSp>
    </p:spTree>
    <p:extLst>
      <p:ext uri="{BB962C8B-B14F-4D97-AF65-F5344CB8AC3E}">
        <p14:creationId xmlns:p14="http://schemas.microsoft.com/office/powerpoint/2010/main" val="10891281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25150" y="1148246"/>
            <a:ext cx="8599268" cy="3368985"/>
          </a:xfrm>
        </p:spPr>
        <p:txBody>
          <a:bodyPr/>
          <a:lstStyle>
            <a:lvl1pPr>
              <a:defRPr sz="1800">
                <a:solidFill>
                  <a:schemeClr val="tx1"/>
                </a:solidFill>
              </a:defRPr>
            </a:lvl1pPr>
            <a:lvl2pPr>
              <a:defRPr sz="165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Title 1"/>
          <p:cNvSpPr>
            <a:spLocks noGrp="1"/>
          </p:cNvSpPr>
          <p:nvPr>
            <p:ph type="title"/>
          </p:nvPr>
        </p:nvSpPr>
        <p:spPr>
          <a:xfrm>
            <a:off x="125151" y="154073"/>
            <a:ext cx="7514140" cy="994173"/>
          </a:xfrm>
          <a:prstGeom prst="rect">
            <a:avLst/>
          </a:prstGeom>
        </p:spPr>
        <p:txBody>
          <a:bodyPr/>
          <a:lstStyle>
            <a:lvl1pPr>
              <a:defRPr>
                <a:solidFill>
                  <a:schemeClr val="tx1"/>
                </a:solidFill>
              </a:defRPr>
            </a:lvl1pPr>
          </a:lstStyle>
          <a:p>
            <a:r>
              <a:rPr lang="en-GB"/>
              <a:t>Click to edit Master title style</a:t>
            </a:r>
            <a:endParaRPr lang="en-US" dirty="0"/>
          </a:p>
        </p:txBody>
      </p:sp>
      <p:sp>
        <p:nvSpPr>
          <p:cNvPr id="2" name="Footer Placeholder 1"/>
          <p:cNvSpPr>
            <a:spLocks noGrp="1"/>
          </p:cNvSpPr>
          <p:nvPr>
            <p:ph type="ftr" sz="quarter" idx="10"/>
          </p:nvPr>
        </p:nvSpPr>
        <p:spPr/>
        <p:txBody>
          <a:bodyPr/>
          <a:lstStyle>
            <a:lvl1pPr>
              <a:defRPr>
                <a:solidFill>
                  <a:schemeClr val="tx1"/>
                </a:solidFill>
              </a:defRPr>
            </a:lvl1pPr>
          </a:lstStyle>
          <a:p>
            <a:r>
              <a:rPr lang="en-US"/>
              <a:t>STEP OPEN – H. Meyer for the STEP team</a:t>
            </a:r>
            <a:endParaRPr lang="en-US" dirty="0"/>
          </a:p>
        </p:txBody>
      </p:sp>
      <p:sp>
        <p:nvSpPr>
          <p:cNvPr id="7" name="Slide Number Placeholder 5"/>
          <p:cNvSpPr>
            <a:spLocks noGrp="1"/>
          </p:cNvSpPr>
          <p:nvPr>
            <p:ph type="sldNum" sz="quarter" idx="4"/>
          </p:nvPr>
        </p:nvSpPr>
        <p:spPr>
          <a:xfrm>
            <a:off x="76201" y="4790777"/>
            <a:ext cx="497588" cy="273844"/>
          </a:xfrm>
          <a:prstGeom prst="rect">
            <a:avLst/>
          </a:prstGeom>
        </p:spPr>
        <p:txBody>
          <a:bodyPr vert="horz" lIns="91440" tIns="45720" rIns="91440" bIns="45720" rtlCol="0" anchor="ctr"/>
          <a:lstStyle>
            <a:lvl1pPr algn="r">
              <a:defRPr sz="21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22894018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ffiliations">
    <p:spTree>
      <p:nvGrpSpPr>
        <p:cNvPr id="1" name=""/>
        <p:cNvGrpSpPr/>
        <p:nvPr/>
      </p:nvGrpSpPr>
      <p:grpSpPr>
        <a:xfrm>
          <a:off x="0" y="0"/>
          <a:ext cx="0" cy="0"/>
          <a:chOff x="0" y="0"/>
          <a:chExt cx="0" cy="0"/>
        </a:xfrm>
      </p:grpSpPr>
      <p:sp>
        <p:nvSpPr>
          <p:cNvPr id="15" name="Content Placeholder 3"/>
          <p:cNvSpPr>
            <a:spLocks noGrp="1"/>
          </p:cNvSpPr>
          <p:nvPr>
            <p:ph sz="half" idx="2" hasCustomPrompt="1"/>
          </p:nvPr>
        </p:nvSpPr>
        <p:spPr>
          <a:xfrm>
            <a:off x="125150" y="1148246"/>
            <a:ext cx="8599268" cy="3368985"/>
          </a:xfrm>
        </p:spPr>
        <p:txBody>
          <a:bodyPr/>
          <a:lstStyle>
            <a:lvl1pPr marL="257175" indent="-257175">
              <a:buFont typeface="Arial" charset="0"/>
              <a:buChar char="•"/>
              <a:defRPr sz="1800">
                <a:solidFill>
                  <a:schemeClr val="tx1"/>
                </a:solidFill>
              </a:defRPr>
            </a:lvl1pPr>
            <a:lvl2pPr>
              <a:defRPr sz="1650"/>
            </a:lvl2pPr>
          </a:lstStyle>
          <a:p>
            <a:pPr lvl="0"/>
            <a:r>
              <a:rPr lang="en-US" dirty="0"/>
              <a:t>Insert text or logos as necessary</a:t>
            </a:r>
          </a:p>
        </p:txBody>
      </p:sp>
      <p:sp>
        <p:nvSpPr>
          <p:cNvPr id="2" name="Footer Placeholder 1"/>
          <p:cNvSpPr>
            <a:spLocks noGrp="1"/>
          </p:cNvSpPr>
          <p:nvPr>
            <p:ph type="ftr" sz="quarter" idx="10"/>
          </p:nvPr>
        </p:nvSpPr>
        <p:spPr/>
        <p:txBody>
          <a:bodyPr/>
          <a:lstStyle>
            <a:lvl1pPr>
              <a:defRPr>
                <a:solidFill>
                  <a:schemeClr val="tx1"/>
                </a:solidFill>
              </a:defRPr>
            </a:lvl1pPr>
          </a:lstStyle>
          <a:p>
            <a:r>
              <a:rPr lang="en-US"/>
              <a:t>STEP OPEN – H. Meyer for the STEP team</a:t>
            </a:r>
            <a:endParaRPr lang="en-US" dirty="0"/>
          </a:p>
        </p:txBody>
      </p:sp>
      <p:sp>
        <p:nvSpPr>
          <p:cNvPr id="3" name="TextBox 2"/>
          <p:cNvSpPr txBox="1"/>
          <p:nvPr userDrawn="1"/>
        </p:nvSpPr>
        <p:spPr>
          <a:xfrm>
            <a:off x="125151" y="198783"/>
            <a:ext cx="6404858" cy="507831"/>
          </a:xfrm>
          <a:prstGeom prst="rect">
            <a:avLst/>
          </a:prstGeom>
          <a:noFill/>
        </p:spPr>
        <p:txBody>
          <a:bodyPr wrap="square" rtlCol="0">
            <a:spAutoFit/>
          </a:bodyPr>
          <a:lstStyle/>
          <a:p>
            <a:r>
              <a:rPr kumimoji="0" lang="en-US" sz="2700" b="1" i="0" u="none" strike="noStrike" kern="1200" cap="none" spc="0" normalizeH="0" baseline="0" noProof="0" dirty="0">
                <a:ln>
                  <a:noFill/>
                </a:ln>
                <a:solidFill>
                  <a:schemeClr val="tx1"/>
                </a:solidFill>
                <a:effectLst/>
                <a:uLnTx/>
                <a:uFillTx/>
                <a:latin typeface="Arial Black" charset="0"/>
                <a:ea typeface="Arial Black" charset="0"/>
                <a:cs typeface="Arial Black" charset="0"/>
              </a:rPr>
              <a:t>Affiliations</a:t>
            </a:r>
            <a:endParaRPr lang="en-US" sz="1350" dirty="0">
              <a:solidFill>
                <a:schemeClr val="tx1"/>
              </a:solidFill>
            </a:endParaRPr>
          </a:p>
        </p:txBody>
      </p:sp>
      <p:sp>
        <p:nvSpPr>
          <p:cNvPr id="7" name="Slide Number Placeholder 5"/>
          <p:cNvSpPr>
            <a:spLocks noGrp="1"/>
          </p:cNvSpPr>
          <p:nvPr>
            <p:ph type="sldNum" sz="quarter" idx="4"/>
          </p:nvPr>
        </p:nvSpPr>
        <p:spPr>
          <a:xfrm>
            <a:off x="76201" y="4790777"/>
            <a:ext cx="497588" cy="273844"/>
          </a:xfrm>
          <a:prstGeom prst="rect">
            <a:avLst/>
          </a:prstGeom>
        </p:spPr>
        <p:txBody>
          <a:bodyPr vert="horz" lIns="91440" tIns="45720" rIns="91440" bIns="45720" rtlCol="0" anchor="ctr"/>
          <a:lstStyle>
            <a:lvl1pPr algn="r">
              <a:defRPr sz="21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15848993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with Title">
    <p:spTree>
      <p:nvGrpSpPr>
        <p:cNvPr id="1" name=""/>
        <p:cNvGrpSpPr/>
        <p:nvPr/>
      </p:nvGrpSpPr>
      <p:grpSpPr>
        <a:xfrm>
          <a:off x="0" y="0"/>
          <a:ext cx="0" cy="0"/>
          <a:chOff x="0" y="0"/>
          <a:chExt cx="0" cy="0"/>
        </a:xfrm>
      </p:grpSpPr>
      <p:sp>
        <p:nvSpPr>
          <p:cNvPr id="10" name="Title 1"/>
          <p:cNvSpPr>
            <a:spLocks noGrp="1"/>
          </p:cNvSpPr>
          <p:nvPr>
            <p:ph type="title"/>
          </p:nvPr>
        </p:nvSpPr>
        <p:spPr>
          <a:xfrm>
            <a:off x="125151" y="154074"/>
            <a:ext cx="7514140" cy="994172"/>
          </a:xfrm>
          <a:prstGeom prst="rect">
            <a:avLst/>
          </a:prstGeom>
        </p:spPr>
        <p:txBody>
          <a:bodyPr/>
          <a:lstStyle>
            <a:lvl1pPr>
              <a:defRPr>
                <a:solidFill>
                  <a:schemeClr val="tx1"/>
                </a:solidFill>
              </a:defRPr>
            </a:lvl1pPr>
          </a:lstStyle>
          <a:p>
            <a:r>
              <a:rPr lang="en-GB"/>
              <a:t>Click to edit Master title style</a:t>
            </a:r>
            <a:endParaRPr lang="en-US"/>
          </a:p>
        </p:txBody>
      </p:sp>
      <p:sp>
        <p:nvSpPr>
          <p:cNvPr id="11" name="Content Placeholder 3"/>
          <p:cNvSpPr>
            <a:spLocks noGrp="1"/>
          </p:cNvSpPr>
          <p:nvPr>
            <p:ph sz="half" idx="2"/>
          </p:nvPr>
        </p:nvSpPr>
        <p:spPr>
          <a:xfrm>
            <a:off x="125152" y="1148246"/>
            <a:ext cx="4218452" cy="3368985"/>
          </a:xfrm>
        </p:spPr>
        <p:txBody>
          <a:bodyPr/>
          <a:lstStyle>
            <a:lvl1pPr>
              <a:defRPr sz="1800">
                <a:solidFill>
                  <a:schemeClr val="tx1"/>
                </a:solidFill>
              </a:defRPr>
            </a:lvl1pPr>
            <a:lvl2pPr>
              <a:defRPr sz="165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2" name="Content Placeholder 5"/>
          <p:cNvSpPr>
            <a:spLocks noGrp="1"/>
          </p:cNvSpPr>
          <p:nvPr>
            <p:ph sz="quarter" idx="10"/>
          </p:nvPr>
        </p:nvSpPr>
        <p:spPr>
          <a:xfrm>
            <a:off x="4485192" y="1148246"/>
            <a:ext cx="4239227" cy="3368985"/>
          </a:xfrm>
        </p:spPr>
        <p:txBody>
          <a:bodyPr/>
          <a:lstStyle>
            <a:lvl1pPr>
              <a:defRPr sz="1800">
                <a:solidFill>
                  <a:schemeClr val="tx1"/>
                </a:solidFill>
              </a:defRPr>
            </a:lvl1pPr>
            <a:lvl2pPr>
              <a:defRPr sz="165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Footer Placeholder 1"/>
          <p:cNvSpPr>
            <a:spLocks noGrp="1"/>
          </p:cNvSpPr>
          <p:nvPr>
            <p:ph type="ftr" sz="quarter" idx="11"/>
          </p:nvPr>
        </p:nvSpPr>
        <p:spPr>
          <a:xfrm>
            <a:off x="657167" y="4790775"/>
            <a:ext cx="3086100" cy="273844"/>
          </a:xfrm>
        </p:spPr>
        <p:txBody>
          <a:bodyPr/>
          <a:lstStyle>
            <a:lvl1pPr>
              <a:defRPr>
                <a:solidFill>
                  <a:schemeClr val="tx1"/>
                </a:solidFill>
              </a:defRPr>
            </a:lvl1pPr>
          </a:lstStyle>
          <a:p>
            <a:r>
              <a:rPr lang="en-US"/>
              <a:t>STEP OPEN – H. Meyer for the STEP team</a:t>
            </a:r>
            <a:endParaRPr lang="en-US" dirty="0"/>
          </a:p>
        </p:txBody>
      </p:sp>
      <p:sp>
        <p:nvSpPr>
          <p:cNvPr id="7" name="Slide Number Placeholder 5"/>
          <p:cNvSpPr>
            <a:spLocks noGrp="1"/>
          </p:cNvSpPr>
          <p:nvPr>
            <p:ph type="sldNum" sz="quarter" idx="4"/>
          </p:nvPr>
        </p:nvSpPr>
        <p:spPr>
          <a:xfrm>
            <a:off x="76201" y="4790777"/>
            <a:ext cx="497588" cy="273844"/>
          </a:xfrm>
          <a:prstGeom prst="rect">
            <a:avLst/>
          </a:prstGeom>
        </p:spPr>
        <p:txBody>
          <a:bodyPr vert="horz" lIns="91440" tIns="45720" rIns="91440" bIns="45720" rtlCol="0" anchor="ctr"/>
          <a:lstStyle>
            <a:lvl1pPr algn="r">
              <a:defRPr sz="21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20433459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Text Placeholder 2"/>
          <p:cNvSpPr>
            <a:spLocks noGrp="1"/>
          </p:cNvSpPr>
          <p:nvPr>
            <p:ph type="body" idx="1"/>
          </p:nvPr>
        </p:nvSpPr>
        <p:spPr>
          <a:xfrm>
            <a:off x="125152" y="1148246"/>
            <a:ext cx="4218452" cy="617934"/>
          </a:xfrm>
        </p:spPr>
        <p:txBody>
          <a:bodyPr anchor="b"/>
          <a:lstStyle>
            <a:lvl1pPr marL="0" indent="0">
              <a:buNone/>
              <a:defRPr sz="18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13" name="Text Placeholder 4"/>
          <p:cNvSpPr>
            <a:spLocks noGrp="1"/>
          </p:cNvSpPr>
          <p:nvPr>
            <p:ph type="body" sz="quarter" idx="3"/>
          </p:nvPr>
        </p:nvSpPr>
        <p:spPr>
          <a:xfrm>
            <a:off x="4485192" y="1148246"/>
            <a:ext cx="4218452" cy="617934"/>
          </a:xfrm>
        </p:spPr>
        <p:txBody>
          <a:bodyPr anchor="b"/>
          <a:lstStyle>
            <a:lvl1pPr marL="0" indent="0">
              <a:buNone/>
              <a:defRPr sz="18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14" name="Title 1"/>
          <p:cNvSpPr>
            <a:spLocks noGrp="1"/>
          </p:cNvSpPr>
          <p:nvPr>
            <p:ph type="title"/>
          </p:nvPr>
        </p:nvSpPr>
        <p:spPr>
          <a:xfrm>
            <a:off x="125151" y="154074"/>
            <a:ext cx="7514140" cy="994172"/>
          </a:xfrm>
          <a:prstGeom prst="rect">
            <a:avLst/>
          </a:prstGeom>
        </p:spPr>
        <p:txBody>
          <a:bodyPr/>
          <a:lstStyle>
            <a:lvl1pPr>
              <a:defRPr>
                <a:solidFill>
                  <a:schemeClr val="tx1"/>
                </a:solidFill>
              </a:defRPr>
            </a:lvl1pPr>
          </a:lstStyle>
          <a:p>
            <a:r>
              <a:rPr lang="en-GB"/>
              <a:t>Click to edit Master title style</a:t>
            </a:r>
            <a:endParaRPr lang="en-US"/>
          </a:p>
        </p:txBody>
      </p:sp>
      <p:sp>
        <p:nvSpPr>
          <p:cNvPr id="15" name="Content Placeholder 3"/>
          <p:cNvSpPr>
            <a:spLocks noGrp="1"/>
          </p:cNvSpPr>
          <p:nvPr>
            <p:ph sz="half" idx="2"/>
          </p:nvPr>
        </p:nvSpPr>
        <p:spPr>
          <a:xfrm>
            <a:off x="4485192" y="1766180"/>
            <a:ext cx="4218452" cy="2751051"/>
          </a:xfrm>
        </p:spPr>
        <p:txBody>
          <a:bodyPr/>
          <a:lstStyle>
            <a:lvl1pPr marL="0" marR="0" indent="0" algn="l" defTabSz="685783" rtl="0" eaLnBrk="1" fontAlgn="auto" latinLnBrk="0" hangingPunct="1">
              <a:lnSpc>
                <a:spcPct val="90000"/>
              </a:lnSpc>
              <a:spcBef>
                <a:spcPts val="750"/>
              </a:spcBef>
              <a:spcAft>
                <a:spcPts val="0"/>
              </a:spcAft>
              <a:buClrTx/>
              <a:buSzTx/>
              <a:buFont typeface="Arial"/>
              <a:buNone/>
              <a:tabLst/>
              <a:defRPr sz="1500">
                <a:solidFill>
                  <a:schemeClr val="tx1"/>
                </a:solidFill>
              </a:defRPr>
            </a:lvl1pPr>
            <a:lvl2pPr marL="342892" marR="0" indent="0" algn="l" defTabSz="685783" rtl="0" eaLnBrk="1" fontAlgn="auto" latinLnBrk="0" hangingPunct="1">
              <a:lnSpc>
                <a:spcPct val="90000"/>
              </a:lnSpc>
              <a:spcBef>
                <a:spcPts val="375"/>
              </a:spcBef>
              <a:spcAft>
                <a:spcPts val="0"/>
              </a:spcAft>
              <a:buClrTx/>
              <a:buSzTx/>
              <a:buFont typeface="Arial"/>
              <a:buNone/>
              <a:tabLst/>
              <a:defRPr sz="1500">
                <a:solidFill>
                  <a:schemeClr val="tx1"/>
                </a:solidFill>
              </a:defRPr>
            </a:lvl2pPr>
            <a:lvl3pPr marL="685783" marR="0" indent="0" algn="l" defTabSz="685783" rtl="0" eaLnBrk="1" fontAlgn="auto" latinLnBrk="0" hangingPunct="1">
              <a:lnSpc>
                <a:spcPct val="90000"/>
              </a:lnSpc>
              <a:spcBef>
                <a:spcPts val="375"/>
              </a:spcBef>
              <a:spcAft>
                <a:spcPts val="0"/>
              </a:spcAft>
              <a:buClrTx/>
              <a:buSzTx/>
              <a:buFont typeface="Arial"/>
              <a:buNone/>
              <a:tabLst/>
              <a:defRPr sz="1500">
                <a:solidFill>
                  <a:schemeClr val="tx1"/>
                </a:solidFill>
              </a:defRPr>
            </a:lvl3pPr>
            <a:lvl4pPr marL="1028675" marR="0" indent="0" algn="l" defTabSz="685783" rtl="0" eaLnBrk="1" fontAlgn="auto" latinLnBrk="0" hangingPunct="1">
              <a:lnSpc>
                <a:spcPct val="90000"/>
              </a:lnSpc>
              <a:spcBef>
                <a:spcPts val="375"/>
              </a:spcBef>
              <a:spcAft>
                <a:spcPts val="0"/>
              </a:spcAft>
              <a:buClrTx/>
              <a:buSzTx/>
              <a:buFont typeface="Arial"/>
              <a:buNone/>
              <a:tabLst/>
              <a:defRPr>
                <a:solidFill>
                  <a:schemeClr val="tx1"/>
                </a:solidFill>
              </a:defRPr>
            </a:lvl4pPr>
            <a:lvl5pPr marL="1371566" marR="0" indent="0" algn="l" defTabSz="685783" rtl="0" eaLnBrk="1" fontAlgn="auto" latinLnBrk="0" hangingPunct="1">
              <a:lnSpc>
                <a:spcPct val="90000"/>
              </a:lnSpc>
              <a:spcBef>
                <a:spcPts val="375"/>
              </a:spcBef>
              <a:spcAft>
                <a:spcPts val="0"/>
              </a:spcAft>
              <a:buClrTx/>
              <a:buSzTx/>
              <a:buFont typeface="Arial"/>
              <a:buNone/>
              <a:tabLst/>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Content Placeholder 5"/>
          <p:cNvSpPr>
            <a:spLocks noGrp="1"/>
          </p:cNvSpPr>
          <p:nvPr>
            <p:ph sz="quarter" idx="4"/>
          </p:nvPr>
        </p:nvSpPr>
        <p:spPr>
          <a:xfrm>
            <a:off x="125152" y="1766180"/>
            <a:ext cx="4218452" cy="2751051"/>
          </a:xfrm>
        </p:spPr>
        <p:txBody>
          <a:bodyPr/>
          <a:lstStyle>
            <a:lvl1pPr>
              <a:defRPr sz="1500">
                <a:solidFill>
                  <a:schemeClr val="tx1"/>
                </a:solidFill>
              </a:defRPr>
            </a:lvl1pPr>
            <a:lvl2pPr>
              <a:defRPr sz="15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Footer Placeholder 1"/>
          <p:cNvSpPr>
            <a:spLocks noGrp="1"/>
          </p:cNvSpPr>
          <p:nvPr>
            <p:ph type="ftr" sz="quarter" idx="10"/>
          </p:nvPr>
        </p:nvSpPr>
        <p:spPr>
          <a:xfrm>
            <a:off x="657167" y="4790775"/>
            <a:ext cx="3086100" cy="273844"/>
          </a:xfrm>
        </p:spPr>
        <p:txBody>
          <a:bodyPr/>
          <a:lstStyle>
            <a:lvl1pPr>
              <a:defRPr>
                <a:solidFill>
                  <a:schemeClr val="tx1"/>
                </a:solidFill>
              </a:defRPr>
            </a:lvl1pPr>
          </a:lstStyle>
          <a:p>
            <a:r>
              <a:rPr lang="en-US"/>
              <a:t>STEP OPEN – H. Meyer for the STEP team</a:t>
            </a:r>
            <a:endParaRPr lang="en-US" dirty="0"/>
          </a:p>
        </p:txBody>
      </p:sp>
      <p:sp>
        <p:nvSpPr>
          <p:cNvPr id="9" name="Slide Number Placeholder 5"/>
          <p:cNvSpPr>
            <a:spLocks noGrp="1"/>
          </p:cNvSpPr>
          <p:nvPr>
            <p:ph type="sldNum" sz="quarter" idx="11"/>
          </p:nvPr>
        </p:nvSpPr>
        <p:spPr>
          <a:xfrm>
            <a:off x="76201" y="4790777"/>
            <a:ext cx="497588" cy="273844"/>
          </a:xfrm>
          <a:prstGeom prst="rect">
            <a:avLst/>
          </a:prstGeom>
        </p:spPr>
        <p:txBody>
          <a:bodyPr vert="horz" lIns="91440" tIns="45720" rIns="91440" bIns="45720" rtlCol="0" anchor="ctr"/>
          <a:lstStyle>
            <a:lvl1pPr algn="r">
              <a:defRPr sz="21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33306577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1" name="Rectangle 10"/>
          <p:cNvSpPr/>
          <p:nvPr userDrawn="1"/>
        </p:nvSpPr>
        <p:spPr>
          <a:xfrm>
            <a:off x="-2091"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 name="Triangle 6"/>
          <p:cNvSpPr/>
          <p:nvPr userDrawn="1"/>
        </p:nvSpPr>
        <p:spPr>
          <a:xfrm rot="10800000">
            <a:off x="7654344" y="-9489"/>
            <a:ext cx="1493837" cy="149394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Title 1"/>
          <p:cNvSpPr>
            <a:spLocks noGrp="1"/>
          </p:cNvSpPr>
          <p:nvPr>
            <p:ph type="title" hasCustomPrompt="1"/>
          </p:nvPr>
        </p:nvSpPr>
        <p:spPr>
          <a:xfrm>
            <a:off x="1249860" y="981007"/>
            <a:ext cx="6640100" cy="2976579"/>
          </a:xfrm>
          <a:prstGeom prst="rect">
            <a:avLst/>
          </a:prstGeom>
        </p:spPr>
        <p:txBody>
          <a:bodyPr anchor="ctr" anchorCtr="0">
            <a:normAutofit/>
          </a:bodyPr>
          <a:lstStyle>
            <a:lvl1pPr algn="ctr">
              <a:lnSpc>
                <a:spcPct val="100000"/>
              </a:lnSpc>
              <a:defRPr sz="2700" spc="0">
                <a:solidFill>
                  <a:schemeClr val="bg1"/>
                </a:solidFill>
              </a:defRPr>
            </a:lvl1pPr>
          </a:lstStyle>
          <a:p>
            <a:r>
              <a:rPr lang="en-GB" dirty="0"/>
              <a:t>INSERT QUOTE HERE</a:t>
            </a:r>
            <a:endParaRPr lang="en-US" dirty="0"/>
          </a:p>
        </p:txBody>
      </p:sp>
      <p:sp>
        <p:nvSpPr>
          <p:cNvPr id="15" name="Content Placeholder 2"/>
          <p:cNvSpPr>
            <a:spLocks noGrp="1"/>
          </p:cNvSpPr>
          <p:nvPr>
            <p:ph sz="quarter" idx="11" hasCustomPrompt="1"/>
          </p:nvPr>
        </p:nvSpPr>
        <p:spPr>
          <a:xfrm>
            <a:off x="1415005" y="4173229"/>
            <a:ext cx="6309809" cy="365522"/>
          </a:xfrm>
        </p:spPr>
        <p:txBody>
          <a:bodyPr>
            <a:noAutofit/>
          </a:bodyPr>
          <a:lstStyle>
            <a:lvl1pPr algn="ctr">
              <a:defRPr sz="1500" b="1">
                <a:solidFill>
                  <a:srgbClr val="9091B3"/>
                </a:solidFill>
              </a:defRPr>
            </a:lvl1pPr>
          </a:lstStyle>
          <a:p>
            <a:pPr lvl="0"/>
            <a:r>
              <a:rPr lang="en-US" dirty="0"/>
              <a:t>NAME / DATE</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92908" y="142572"/>
            <a:ext cx="518883" cy="517880"/>
          </a:xfrm>
          <a:prstGeom prst="rect">
            <a:avLst/>
          </a:prstGeom>
        </p:spPr>
      </p:pic>
      <p:sp>
        <p:nvSpPr>
          <p:cNvPr id="17" name="TextBox 16"/>
          <p:cNvSpPr txBox="1"/>
          <p:nvPr userDrawn="1"/>
        </p:nvSpPr>
        <p:spPr>
          <a:xfrm>
            <a:off x="548594" y="775636"/>
            <a:ext cx="1006998" cy="1131079"/>
          </a:xfrm>
          <a:prstGeom prst="rect">
            <a:avLst/>
          </a:prstGeom>
          <a:noFill/>
        </p:spPr>
        <p:txBody>
          <a:bodyPr wrap="square" rtlCol="0">
            <a:spAutoFit/>
          </a:bodyPr>
          <a:lstStyle/>
          <a:p>
            <a:r>
              <a:rPr lang="en-US" sz="6750" b="1" i="0" dirty="0">
                <a:solidFill>
                  <a:srgbClr val="9091B3"/>
                </a:solidFill>
                <a:latin typeface="Arial Black" charset="0"/>
                <a:ea typeface="Arial Black" charset="0"/>
                <a:cs typeface="Arial Black" charset="0"/>
              </a:rPr>
              <a:t>“</a:t>
            </a:r>
          </a:p>
        </p:txBody>
      </p:sp>
      <p:sp>
        <p:nvSpPr>
          <p:cNvPr id="18" name="TextBox 17"/>
          <p:cNvSpPr txBox="1"/>
          <p:nvPr userDrawn="1"/>
        </p:nvSpPr>
        <p:spPr>
          <a:xfrm>
            <a:off x="7930388" y="3619231"/>
            <a:ext cx="1006998" cy="1131079"/>
          </a:xfrm>
          <a:prstGeom prst="rect">
            <a:avLst/>
          </a:prstGeom>
          <a:noFill/>
        </p:spPr>
        <p:txBody>
          <a:bodyPr wrap="square" rtlCol="0">
            <a:spAutoFit/>
          </a:bodyPr>
          <a:lstStyle/>
          <a:p>
            <a:r>
              <a:rPr lang="en-US" sz="6750" b="1" i="0" dirty="0">
                <a:solidFill>
                  <a:srgbClr val="9091B3"/>
                </a:solidFill>
                <a:latin typeface="Arial Black" charset="0"/>
                <a:ea typeface="Arial Black" charset="0"/>
                <a:cs typeface="Arial Black" charset="0"/>
              </a:rPr>
              <a:t>”</a:t>
            </a:r>
          </a:p>
        </p:txBody>
      </p:sp>
      <p:sp>
        <p:nvSpPr>
          <p:cNvPr id="2" name="Footer Placeholder 1"/>
          <p:cNvSpPr>
            <a:spLocks noGrp="1"/>
          </p:cNvSpPr>
          <p:nvPr>
            <p:ph type="ftr" sz="quarter" idx="12"/>
          </p:nvPr>
        </p:nvSpPr>
        <p:spPr/>
        <p:txBody>
          <a:bodyPr/>
          <a:lstStyle>
            <a:lvl1pPr>
              <a:defRPr>
                <a:solidFill>
                  <a:schemeClr val="bg1"/>
                </a:solidFill>
              </a:defRPr>
            </a:lvl1pPr>
          </a:lstStyle>
          <a:p>
            <a:r>
              <a:rPr lang="en-US"/>
              <a:t>STEP OPEN – H. Meyer for the STEP team</a:t>
            </a:r>
            <a:endParaRPr lang="en-US" dirty="0"/>
          </a:p>
        </p:txBody>
      </p:sp>
      <p:sp>
        <p:nvSpPr>
          <p:cNvPr id="3" name="Slide Number Placeholder 2"/>
          <p:cNvSpPr>
            <a:spLocks noGrp="1"/>
          </p:cNvSpPr>
          <p:nvPr>
            <p:ph type="sldNum" sz="quarter" idx="13"/>
          </p:nvPr>
        </p:nvSpPr>
        <p:spPr/>
        <p:txBody>
          <a:bodyPr/>
          <a:lstStyle>
            <a:lvl1pPr>
              <a:defRPr>
                <a:solidFill>
                  <a:srgbClr val="9091B3"/>
                </a:solidFill>
              </a:defRPr>
            </a:lvl1pPr>
          </a:lstStyle>
          <a:p>
            <a:fld id="{35482B25-261F-464E-BDD8-63296DE4D8A4}" type="slidenum">
              <a:rPr lang="en-US" smtClean="0"/>
              <a:pPr/>
              <a:t>‹#›</a:t>
            </a:fld>
            <a:endParaRPr lang="en-US" dirty="0"/>
          </a:p>
        </p:txBody>
      </p:sp>
      <p:sp>
        <p:nvSpPr>
          <p:cNvPr id="19" name="Slide Number Placeholder 5"/>
          <p:cNvSpPr txBox="1">
            <a:spLocks/>
          </p:cNvSpPr>
          <p:nvPr userDrawn="1"/>
        </p:nvSpPr>
        <p:spPr>
          <a:xfrm flipH="1">
            <a:off x="581764" y="4768060"/>
            <a:ext cx="34289" cy="273844"/>
          </a:xfrm>
          <a:prstGeom prst="rect">
            <a:avLst/>
          </a:prstGeom>
        </p:spPr>
        <p:txBody>
          <a:bodyPr vert="horz" lIns="68580" tIns="34290" rIns="68580" bIns="34290" rtlCol="0" anchor="ctr"/>
          <a:lstStyle>
            <a:defPPr>
              <a:defRPr lang="en-US"/>
            </a:defPPr>
            <a:lvl1pPr marL="0" algn="l" defTabSz="914400" rtl="0" eaLnBrk="1" latinLnBrk="0" hangingPunct="1">
              <a:defRPr sz="1200" b="1" i="0" kern="1200">
                <a:solidFill>
                  <a:srgbClr val="90919C"/>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00" b="0" i="0" dirty="0">
                <a:solidFill>
                  <a:schemeClr val="bg1"/>
                </a:solidFill>
                <a:latin typeface="Arial" charset="0"/>
                <a:ea typeface="Arial" charset="0"/>
                <a:cs typeface="Arial" charset="0"/>
              </a:rPr>
              <a:t>|</a:t>
            </a:r>
          </a:p>
        </p:txBody>
      </p:sp>
    </p:spTree>
    <p:extLst>
      <p:ext uri="{BB962C8B-B14F-4D97-AF65-F5344CB8AC3E}">
        <p14:creationId xmlns:p14="http://schemas.microsoft.com/office/powerpoint/2010/main" val="34319660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a:xfrm>
            <a:off x="657167" y="4790775"/>
            <a:ext cx="3086100" cy="273844"/>
          </a:xfrm>
        </p:spPr>
        <p:txBody>
          <a:bodyPr/>
          <a:lstStyle>
            <a:lvl1pPr>
              <a:defRPr>
                <a:solidFill>
                  <a:schemeClr val="tx1"/>
                </a:solidFill>
              </a:defRPr>
            </a:lvl1pPr>
          </a:lstStyle>
          <a:p>
            <a:r>
              <a:rPr lang="en-US"/>
              <a:t>STEP OPEN – H. Meyer for the STEP team</a:t>
            </a:r>
            <a:endParaRPr lang="en-US" dirty="0"/>
          </a:p>
        </p:txBody>
      </p:sp>
      <p:sp>
        <p:nvSpPr>
          <p:cNvPr id="5" name="Slide Number Placeholder 5"/>
          <p:cNvSpPr>
            <a:spLocks noGrp="1"/>
          </p:cNvSpPr>
          <p:nvPr>
            <p:ph type="sldNum" sz="quarter" idx="4"/>
          </p:nvPr>
        </p:nvSpPr>
        <p:spPr>
          <a:xfrm>
            <a:off x="76201" y="4790777"/>
            <a:ext cx="497588" cy="273844"/>
          </a:xfrm>
          <a:prstGeom prst="rect">
            <a:avLst/>
          </a:prstGeom>
        </p:spPr>
        <p:txBody>
          <a:bodyPr vert="horz" lIns="91440" tIns="45720" rIns="91440" bIns="45720" rtlCol="0" anchor="ctr"/>
          <a:lstStyle>
            <a:lvl1pPr algn="r">
              <a:defRPr sz="21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20332999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a:prstGeom prst="rect">
            <a:avLst/>
          </a:prstGeom>
        </p:spPr>
        <p:txBody>
          <a:bodyPr anchor="b">
            <a:normAutofit/>
          </a:bodyPr>
          <a:lstStyle>
            <a:lvl1pPr>
              <a:defRPr sz="3000">
                <a:solidFill>
                  <a:schemeClr val="tx1"/>
                </a:solidFill>
              </a:defRPr>
            </a:lvl1pPr>
          </a:lstStyle>
          <a:p>
            <a:r>
              <a:rPr lang="en-GB"/>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normAutofit/>
          </a:bodyPr>
          <a:lstStyle>
            <a:lvl1pPr marL="0" indent="0">
              <a:buNone/>
              <a:defRPr sz="1500">
                <a:solidFill>
                  <a:srgbClr val="9091B3"/>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sp>
        <p:nvSpPr>
          <p:cNvPr id="8" name="Footer Placeholder 1"/>
          <p:cNvSpPr>
            <a:spLocks noGrp="1"/>
          </p:cNvSpPr>
          <p:nvPr>
            <p:ph type="ftr" sz="quarter" idx="10"/>
          </p:nvPr>
        </p:nvSpPr>
        <p:spPr>
          <a:xfrm>
            <a:off x="657167" y="4790775"/>
            <a:ext cx="3086100" cy="273844"/>
          </a:xfrm>
        </p:spPr>
        <p:txBody>
          <a:bodyPr/>
          <a:lstStyle>
            <a:lvl1pPr>
              <a:defRPr>
                <a:solidFill>
                  <a:schemeClr val="tx1"/>
                </a:solidFill>
              </a:defRPr>
            </a:lvl1pPr>
          </a:lstStyle>
          <a:p>
            <a:r>
              <a:rPr lang="en-US"/>
              <a:t>STEP OPEN – H. Meyer for the STEP team</a:t>
            </a:r>
            <a:endParaRPr lang="en-US" dirty="0"/>
          </a:p>
        </p:txBody>
      </p:sp>
      <p:sp>
        <p:nvSpPr>
          <p:cNvPr id="6" name="Slide Number Placeholder 5"/>
          <p:cNvSpPr>
            <a:spLocks noGrp="1"/>
          </p:cNvSpPr>
          <p:nvPr>
            <p:ph type="sldNum" sz="quarter" idx="4"/>
          </p:nvPr>
        </p:nvSpPr>
        <p:spPr>
          <a:xfrm>
            <a:off x="76201" y="4790777"/>
            <a:ext cx="497588" cy="273844"/>
          </a:xfrm>
          <a:prstGeom prst="rect">
            <a:avLst/>
          </a:prstGeom>
        </p:spPr>
        <p:txBody>
          <a:bodyPr vert="horz" lIns="91440" tIns="45720" rIns="91440" bIns="45720" rtlCol="0" anchor="ctr"/>
          <a:lstStyle>
            <a:lvl1pPr algn="r">
              <a:defRPr sz="21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17997746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Colour">
    <p:spTree>
      <p:nvGrpSpPr>
        <p:cNvPr id="1" name=""/>
        <p:cNvGrpSpPr/>
        <p:nvPr/>
      </p:nvGrpSpPr>
      <p:grpSpPr>
        <a:xfrm>
          <a:off x="0" y="0"/>
          <a:ext cx="0" cy="0"/>
          <a:chOff x="0" y="0"/>
          <a:chExt cx="0" cy="0"/>
        </a:xfrm>
      </p:grpSpPr>
      <p:sp>
        <p:nvSpPr>
          <p:cNvPr id="7" name="Rectangle 6"/>
          <p:cNvSpPr/>
          <p:nvPr userDrawn="1"/>
        </p:nvSpPr>
        <p:spPr>
          <a:xfrm>
            <a:off x="-2091"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92908" y="142572"/>
            <a:ext cx="518883" cy="517880"/>
          </a:xfrm>
          <a:prstGeom prst="rect">
            <a:avLst/>
          </a:prstGeom>
        </p:spPr>
      </p:pic>
      <p:sp>
        <p:nvSpPr>
          <p:cNvPr id="10" name="Footer Placeholder 1"/>
          <p:cNvSpPr>
            <a:spLocks noGrp="1"/>
          </p:cNvSpPr>
          <p:nvPr>
            <p:ph type="ftr" sz="quarter" idx="12"/>
          </p:nvPr>
        </p:nvSpPr>
        <p:spPr>
          <a:xfrm>
            <a:off x="657166" y="4790775"/>
            <a:ext cx="5256616" cy="273844"/>
          </a:xfrm>
        </p:spPr>
        <p:txBody>
          <a:bodyPr/>
          <a:lstStyle>
            <a:lvl1pPr>
              <a:defRPr>
                <a:solidFill>
                  <a:schemeClr val="bg1"/>
                </a:solidFill>
              </a:defRPr>
            </a:lvl1pPr>
          </a:lstStyle>
          <a:p>
            <a:r>
              <a:rPr lang="en-US"/>
              <a:t>STEP OPEN – H. Meyer for the STEP team</a:t>
            </a:r>
            <a:endParaRPr lang="en-US" dirty="0"/>
          </a:p>
        </p:txBody>
      </p:sp>
      <p:sp>
        <p:nvSpPr>
          <p:cNvPr id="11" name="Slide Number Placeholder 2"/>
          <p:cNvSpPr>
            <a:spLocks noGrp="1"/>
          </p:cNvSpPr>
          <p:nvPr>
            <p:ph type="sldNum" sz="quarter" idx="13"/>
          </p:nvPr>
        </p:nvSpPr>
        <p:spPr>
          <a:xfrm>
            <a:off x="76201" y="4790777"/>
            <a:ext cx="497588" cy="273844"/>
          </a:xfrm>
        </p:spPr>
        <p:txBody>
          <a:bodyPr/>
          <a:lstStyle>
            <a:lvl1pPr>
              <a:defRPr>
                <a:solidFill>
                  <a:srgbClr val="9091B3"/>
                </a:solidFill>
              </a:defRPr>
            </a:lvl1pPr>
          </a:lstStyle>
          <a:p>
            <a:fld id="{35482B25-261F-464E-BDD8-63296DE4D8A4}" type="slidenum">
              <a:rPr lang="en-US" smtClean="0"/>
              <a:pPr/>
              <a:t>‹#›</a:t>
            </a:fld>
            <a:endParaRPr lang="en-US" dirty="0"/>
          </a:p>
        </p:txBody>
      </p:sp>
      <p:sp>
        <p:nvSpPr>
          <p:cNvPr id="12" name="Slide Number Placeholder 5"/>
          <p:cNvSpPr txBox="1">
            <a:spLocks/>
          </p:cNvSpPr>
          <p:nvPr userDrawn="1"/>
        </p:nvSpPr>
        <p:spPr>
          <a:xfrm flipH="1">
            <a:off x="581764" y="4768060"/>
            <a:ext cx="34289" cy="273844"/>
          </a:xfrm>
          <a:prstGeom prst="rect">
            <a:avLst/>
          </a:prstGeom>
        </p:spPr>
        <p:txBody>
          <a:bodyPr vert="horz" lIns="68580" tIns="34290" rIns="68580" bIns="34290" rtlCol="0" anchor="ctr"/>
          <a:lstStyle>
            <a:defPPr>
              <a:defRPr lang="en-US"/>
            </a:defPPr>
            <a:lvl1pPr marL="0" algn="l" defTabSz="914400" rtl="0" eaLnBrk="1" latinLnBrk="0" hangingPunct="1">
              <a:defRPr sz="1200" b="1" i="0" kern="1200">
                <a:solidFill>
                  <a:srgbClr val="90919C"/>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00" b="0" i="0" dirty="0">
                <a:solidFill>
                  <a:schemeClr val="bg1"/>
                </a:solidFill>
                <a:latin typeface="Arial" charset="0"/>
                <a:ea typeface="Arial" charset="0"/>
                <a:cs typeface="Arial" charset="0"/>
              </a:rPr>
              <a:t>|</a:t>
            </a:r>
          </a:p>
        </p:txBody>
      </p:sp>
      <p:sp>
        <p:nvSpPr>
          <p:cNvPr id="2" name="Title 1"/>
          <p:cNvSpPr>
            <a:spLocks noGrp="1"/>
          </p:cNvSpPr>
          <p:nvPr>
            <p:ph type="title"/>
          </p:nvPr>
        </p:nvSpPr>
        <p:spPr>
          <a:xfrm>
            <a:off x="623888" y="1282305"/>
            <a:ext cx="7886700" cy="2139553"/>
          </a:xfrm>
          <a:prstGeom prst="rect">
            <a:avLst/>
          </a:prstGeom>
        </p:spPr>
        <p:txBody>
          <a:bodyPr anchor="b">
            <a:normAutofit/>
          </a:bodyPr>
          <a:lstStyle>
            <a:lvl1pPr>
              <a:defRPr sz="3000">
                <a:solidFill>
                  <a:schemeClr val="bg1"/>
                </a:solidFill>
              </a:defRPr>
            </a:lvl1pPr>
          </a:lstStyle>
          <a:p>
            <a:r>
              <a:rPr lang="en-GB"/>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normAutofit/>
          </a:bodyPr>
          <a:lstStyle>
            <a:lvl1pPr marL="0" indent="0">
              <a:buNone/>
              <a:defRPr sz="1500">
                <a:solidFill>
                  <a:srgbClr val="9091B3"/>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601417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image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F05E6A-D149-0847-8492-98A25A908D52}"/>
              </a:ext>
            </a:extLst>
          </p:cNvPr>
          <p:cNvPicPr>
            <a:picLocks noChangeAspect="1"/>
          </p:cNvPicPr>
          <p:nvPr userDrawn="1"/>
        </p:nvPicPr>
        <p:blipFill>
          <a:blip r:embed="rId2"/>
          <a:stretch>
            <a:fillRect/>
          </a:stretch>
        </p:blipFill>
        <p:spPr>
          <a:xfrm>
            <a:off x="-7273" y="-9489"/>
            <a:ext cx="9155193" cy="3993661"/>
          </a:xfrm>
          <a:prstGeom prst="rect">
            <a:avLst/>
          </a:prstGeom>
        </p:spPr>
      </p:pic>
      <p:sp>
        <p:nvSpPr>
          <p:cNvPr id="10" name="Freeform 9"/>
          <p:cNvSpPr/>
          <p:nvPr userDrawn="1"/>
        </p:nvSpPr>
        <p:spPr>
          <a:xfrm>
            <a:off x="-14197" y="2165125"/>
            <a:ext cx="9162118" cy="2984564"/>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Triangle 6"/>
          <p:cNvSpPr/>
          <p:nvPr userDrawn="1"/>
        </p:nvSpPr>
        <p:spPr>
          <a:xfrm rot="10800000">
            <a:off x="7654344" y="-9489"/>
            <a:ext cx="1493837" cy="149394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92908" y="142572"/>
            <a:ext cx="518883" cy="517880"/>
          </a:xfrm>
          <a:prstGeom prst="rect">
            <a:avLst/>
          </a:prstGeom>
        </p:spPr>
      </p:pic>
      <p:sp>
        <p:nvSpPr>
          <p:cNvPr id="9" name="Title 1"/>
          <p:cNvSpPr>
            <a:spLocks noGrp="1"/>
          </p:cNvSpPr>
          <p:nvPr>
            <p:ph type="ctrTitle" hasCustomPrompt="1"/>
          </p:nvPr>
        </p:nvSpPr>
        <p:spPr>
          <a:xfrm>
            <a:off x="230747" y="2838812"/>
            <a:ext cx="3395490" cy="553998"/>
          </a:xfrm>
          <a:prstGeom prst="rect">
            <a:avLst/>
          </a:prstGeom>
        </p:spPr>
        <p:txBody>
          <a:bodyPr vert="horz" lIns="0" tIns="0" rIns="0" bIns="0" anchor="ctr" anchorCtr="0">
            <a:noAutofit/>
          </a:bodyPr>
          <a:lstStyle>
            <a:lvl1pPr algn="l">
              <a:lnSpc>
                <a:spcPct val="100000"/>
              </a:lnSpc>
              <a:defRPr sz="3000" b="1" i="0">
                <a:solidFill>
                  <a:srgbClr val="9091B3"/>
                </a:solidFill>
                <a:latin typeface="Arial Black" charset="0"/>
                <a:ea typeface="Arial Black" charset="0"/>
                <a:cs typeface="Arial Black" charset="0"/>
              </a:defRPr>
            </a:lvl1pPr>
          </a:lstStyle>
          <a:p>
            <a:r>
              <a:rPr lang="en-US" dirty="0"/>
              <a:t>UKAEA</a:t>
            </a:r>
          </a:p>
        </p:txBody>
      </p:sp>
      <p:sp>
        <p:nvSpPr>
          <p:cNvPr id="16" name="Subtitle 2"/>
          <p:cNvSpPr>
            <a:spLocks noGrp="1"/>
          </p:cNvSpPr>
          <p:nvPr>
            <p:ph type="subTitle" idx="1" hasCustomPrompt="1"/>
          </p:nvPr>
        </p:nvSpPr>
        <p:spPr>
          <a:xfrm>
            <a:off x="230746" y="3445577"/>
            <a:ext cx="6551054" cy="965342"/>
          </a:xfrm>
        </p:spPr>
        <p:txBody>
          <a:bodyPr lIns="0" tIns="0" rIns="0" bIns="0" anchor="ctr" anchorCtr="0">
            <a:normAutofit/>
          </a:bodyPr>
          <a:lstStyle>
            <a:lvl1pPr marL="0" indent="0" algn="l">
              <a:lnSpc>
                <a:spcPct val="100000"/>
              </a:lnSpc>
              <a:spcBef>
                <a:spcPts val="0"/>
              </a:spcBef>
              <a:buNone/>
              <a:defRPr sz="3600" b="1" i="0">
                <a:solidFill>
                  <a:schemeClr val="bg1"/>
                </a:solidFill>
                <a:latin typeface="Arial Black" charset="0"/>
                <a:ea typeface="Arial Black" charset="0"/>
                <a:cs typeface="Arial Black"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title</a:t>
            </a:r>
          </a:p>
        </p:txBody>
      </p:sp>
      <p:sp>
        <p:nvSpPr>
          <p:cNvPr id="17" name="Text Placeholder 12"/>
          <p:cNvSpPr>
            <a:spLocks noGrp="1"/>
          </p:cNvSpPr>
          <p:nvPr>
            <p:ph type="body" sz="quarter" idx="14" hasCustomPrompt="1"/>
          </p:nvPr>
        </p:nvSpPr>
        <p:spPr>
          <a:xfrm>
            <a:off x="230786" y="4537877"/>
            <a:ext cx="5493544" cy="441365"/>
          </a:xfrm>
        </p:spPr>
        <p:txBody>
          <a:bodyPr lIns="0" tIns="0" rIns="0" bIns="0">
            <a:normAutofit/>
          </a:bodyPr>
          <a:lstStyle>
            <a:lvl1pPr>
              <a:defRPr sz="1500" b="1" i="0" baseline="0">
                <a:solidFill>
                  <a:srgbClr val="9091B3"/>
                </a:solidFill>
                <a:latin typeface="Arial Black" charset="0"/>
                <a:ea typeface="Arial Black" charset="0"/>
                <a:cs typeface="Arial Black" charset="0"/>
              </a:defRPr>
            </a:lvl1pPr>
          </a:lstStyle>
          <a:p>
            <a:pPr lvl="0"/>
            <a:r>
              <a:rPr lang="en-US" dirty="0"/>
              <a:t>Click to add text</a:t>
            </a:r>
          </a:p>
        </p:txBody>
      </p:sp>
    </p:spTree>
    <p:extLst>
      <p:ext uri="{BB962C8B-B14F-4D97-AF65-F5344CB8AC3E}">
        <p14:creationId xmlns:p14="http://schemas.microsoft.com/office/powerpoint/2010/main" val="7200443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image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441264-3313-9B47-B87B-70DE9C28B821}"/>
              </a:ext>
            </a:extLst>
          </p:cNvPr>
          <p:cNvPicPr>
            <a:picLocks noChangeAspect="1"/>
          </p:cNvPicPr>
          <p:nvPr userDrawn="1"/>
        </p:nvPicPr>
        <p:blipFill>
          <a:blip r:embed="rId2"/>
          <a:stretch>
            <a:fillRect/>
          </a:stretch>
        </p:blipFill>
        <p:spPr>
          <a:xfrm>
            <a:off x="-15333" y="-9489"/>
            <a:ext cx="9177433" cy="4026317"/>
          </a:xfrm>
          <a:prstGeom prst="rect">
            <a:avLst/>
          </a:prstGeom>
        </p:spPr>
      </p:pic>
      <p:sp>
        <p:nvSpPr>
          <p:cNvPr id="10" name="Freeform 9"/>
          <p:cNvSpPr/>
          <p:nvPr userDrawn="1"/>
        </p:nvSpPr>
        <p:spPr>
          <a:xfrm>
            <a:off x="-14197" y="2165125"/>
            <a:ext cx="9162118" cy="2984564"/>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Triangle 6"/>
          <p:cNvSpPr/>
          <p:nvPr userDrawn="1"/>
        </p:nvSpPr>
        <p:spPr>
          <a:xfrm rot="10800000">
            <a:off x="7654344" y="-9489"/>
            <a:ext cx="1493837" cy="149394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92908" y="142572"/>
            <a:ext cx="518883" cy="517880"/>
          </a:xfrm>
          <a:prstGeom prst="rect">
            <a:avLst/>
          </a:prstGeom>
        </p:spPr>
      </p:pic>
      <p:sp>
        <p:nvSpPr>
          <p:cNvPr id="9" name="Title 1"/>
          <p:cNvSpPr>
            <a:spLocks noGrp="1"/>
          </p:cNvSpPr>
          <p:nvPr>
            <p:ph type="ctrTitle" hasCustomPrompt="1"/>
          </p:nvPr>
        </p:nvSpPr>
        <p:spPr>
          <a:xfrm>
            <a:off x="230747" y="2838812"/>
            <a:ext cx="3395490" cy="553998"/>
          </a:xfrm>
          <a:prstGeom prst="rect">
            <a:avLst/>
          </a:prstGeom>
        </p:spPr>
        <p:txBody>
          <a:bodyPr vert="horz" lIns="0" tIns="0" rIns="0" bIns="0" anchor="ctr" anchorCtr="0">
            <a:noAutofit/>
          </a:bodyPr>
          <a:lstStyle>
            <a:lvl1pPr algn="l">
              <a:lnSpc>
                <a:spcPct val="100000"/>
              </a:lnSpc>
              <a:defRPr sz="3000" b="1" i="0">
                <a:solidFill>
                  <a:srgbClr val="9091B3"/>
                </a:solidFill>
                <a:latin typeface="Arial Black" charset="0"/>
                <a:ea typeface="Arial Black" charset="0"/>
                <a:cs typeface="Arial Black" charset="0"/>
              </a:defRPr>
            </a:lvl1pPr>
          </a:lstStyle>
          <a:p>
            <a:r>
              <a:rPr lang="en-US" dirty="0"/>
              <a:t>UKAEA</a:t>
            </a:r>
          </a:p>
        </p:txBody>
      </p:sp>
      <p:sp>
        <p:nvSpPr>
          <p:cNvPr id="17" name="Subtitle 2"/>
          <p:cNvSpPr>
            <a:spLocks noGrp="1"/>
          </p:cNvSpPr>
          <p:nvPr>
            <p:ph type="subTitle" idx="1" hasCustomPrompt="1"/>
          </p:nvPr>
        </p:nvSpPr>
        <p:spPr>
          <a:xfrm>
            <a:off x="230746" y="3445577"/>
            <a:ext cx="6551054" cy="965342"/>
          </a:xfrm>
        </p:spPr>
        <p:txBody>
          <a:bodyPr lIns="0" tIns="0" rIns="0" bIns="0" anchor="ctr" anchorCtr="0">
            <a:normAutofit/>
          </a:bodyPr>
          <a:lstStyle>
            <a:lvl1pPr marL="0" indent="0" algn="l">
              <a:lnSpc>
                <a:spcPct val="100000"/>
              </a:lnSpc>
              <a:spcBef>
                <a:spcPts val="0"/>
              </a:spcBef>
              <a:buNone/>
              <a:defRPr sz="3600" b="1" i="0">
                <a:solidFill>
                  <a:schemeClr val="bg1"/>
                </a:solidFill>
                <a:latin typeface="Arial Black" charset="0"/>
                <a:ea typeface="Arial Black" charset="0"/>
                <a:cs typeface="Arial Black"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title</a:t>
            </a:r>
          </a:p>
        </p:txBody>
      </p:sp>
      <p:sp>
        <p:nvSpPr>
          <p:cNvPr id="18" name="Text Placeholder 12"/>
          <p:cNvSpPr>
            <a:spLocks noGrp="1"/>
          </p:cNvSpPr>
          <p:nvPr>
            <p:ph type="body" sz="quarter" idx="14" hasCustomPrompt="1"/>
          </p:nvPr>
        </p:nvSpPr>
        <p:spPr>
          <a:xfrm>
            <a:off x="230786" y="4537877"/>
            <a:ext cx="5493544" cy="441365"/>
          </a:xfrm>
        </p:spPr>
        <p:txBody>
          <a:bodyPr lIns="0" tIns="0" rIns="0" bIns="0">
            <a:normAutofit/>
          </a:bodyPr>
          <a:lstStyle>
            <a:lvl1pPr>
              <a:defRPr sz="1500" b="1" i="0" baseline="0">
                <a:solidFill>
                  <a:srgbClr val="9091B3"/>
                </a:solidFill>
                <a:latin typeface="Arial Black" charset="0"/>
                <a:ea typeface="Arial Black" charset="0"/>
                <a:cs typeface="Arial Black" charset="0"/>
              </a:defRPr>
            </a:lvl1pPr>
          </a:lstStyle>
          <a:p>
            <a:pPr lvl="0"/>
            <a:r>
              <a:rPr lang="en-US" dirty="0"/>
              <a:t>Click to add text</a:t>
            </a:r>
          </a:p>
        </p:txBody>
      </p:sp>
    </p:spTree>
    <p:extLst>
      <p:ext uri="{BB962C8B-B14F-4D97-AF65-F5344CB8AC3E}">
        <p14:creationId xmlns:p14="http://schemas.microsoft.com/office/powerpoint/2010/main" val="3881157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title"/>
          </p:nvPr>
        </p:nvSpPr>
        <p:spPr>
          <a:xfrm>
            <a:off x="810000" y="2187000"/>
            <a:ext cx="2916000" cy="1350000"/>
          </a:xfrm>
        </p:spPr>
        <p:txBody>
          <a:bodyPr anchor="t" anchorCtr="0"/>
          <a:lstStyle>
            <a:lvl1pPr algn="l">
              <a:defRPr sz="3000" b="0" cap="none" baseline="0">
                <a:solidFill>
                  <a:schemeClr val="bg1"/>
                </a:solidFill>
              </a:defRPr>
            </a:lvl1p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lvl1pPr>
              <a:defRPr>
                <a:solidFill>
                  <a:schemeClr val="bg1"/>
                </a:solidFill>
              </a:defRPr>
            </a:lvl1pPr>
          </a:lstStyle>
          <a:p>
            <a:fld id="{584F1045-F36D-4DA1-8827-18EDF932B07D}" type="datetime1">
              <a:rPr lang="en-GB" smtClean="0"/>
              <a:pPr/>
              <a:t>12/02/2024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3" name="Picture 9">
            <a:extLst>
              <a:ext uri="{FF2B5EF4-FFF2-40B4-BE49-F238E27FC236}">
                <a16:creationId xmlns:a16="http://schemas.microsoft.com/office/drawing/2014/main" id="{B0CD5032-2BF9-BBEE-028C-749BD5ECCA8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13232260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image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63430B-242D-C74B-B8F9-B32BD16FE8FF}"/>
              </a:ext>
            </a:extLst>
          </p:cNvPr>
          <p:cNvPicPr>
            <a:picLocks noChangeAspect="1"/>
          </p:cNvPicPr>
          <p:nvPr userDrawn="1"/>
        </p:nvPicPr>
        <p:blipFill>
          <a:blip r:embed="rId2"/>
          <a:stretch>
            <a:fillRect/>
          </a:stretch>
        </p:blipFill>
        <p:spPr>
          <a:xfrm>
            <a:off x="-13311" y="-9489"/>
            <a:ext cx="9161231" cy="3987129"/>
          </a:xfrm>
          <a:prstGeom prst="rect">
            <a:avLst/>
          </a:prstGeom>
        </p:spPr>
      </p:pic>
      <p:sp>
        <p:nvSpPr>
          <p:cNvPr id="10" name="Freeform 9"/>
          <p:cNvSpPr/>
          <p:nvPr userDrawn="1"/>
        </p:nvSpPr>
        <p:spPr>
          <a:xfrm>
            <a:off x="-14197" y="2165125"/>
            <a:ext cx="9162118" cy="2984564"/>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Triangle 6"/>
          <p:cNvSpPr/>
          <p:nvPr userDrawn="1"/>
        </p:nvSpPr>
        <p:spPr>
          <a:xfrm rot="10800000">
            <a:off x="7654344" y="-9489"/>
            <a:ext cx="1493837" cy="149394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92908" y="142572"/>
            <a:ext cx="518883" cy="517880"/>
          </a:xfrm>
          <a:prstGeom prst="rect">
            <a:avLst/>
          </a:prstGeom>
        </p:spPr>
      </p:pic>
      <p:sp>
        <p:nvSpPr>
          <p:cNvPr id="9" name="Title 1"/>
          <p:cNvSpPr>
            <a:spLocks noGrp="1"/>
          </p:cNvSpPr>
          <p:nvPr>
            <p:ph type="ctrTitle" hasCustomPrompt="1"/>
          </p:nvPr>
        </p:nvSpPr>
        <p:spPr>
          <a:xfrm>
            <a:off x="230747" y="2838812"/>
            <a:ext cx="3395490" cy="553998"/>
          </a:xfrm>
          <a:prstGeom prst="rect">
            <a:avLst/>
          </a:prstGeom>
        </p:spPr>
        <p:txBody>
          <a:bodyPr vert="horz" lIns="0" tIns="0" rIns="0" bIns="0" anchor="ctr" anchorCtr="0">
            <a:noAutofit/>
          </a:bodyPr>
          <a:lstStyle>
            <a:lvl1pPr algn="l">
              <a:lnSpc>
                <a:spcPct val="100000"/>
              </a:lnSpc>
              <a:defRPr sz="3000" b="1" i="0">
                <a:solidFill>
                  <a:srgbClr val="9091B3"/>
                </a:solidFill>
                <a:latin typeface="Arial Black" charset="0"/>
                <a:ea typeface="Arial Black" charset="0"/>
                <a:cs typeface="Arial Black" charset="0"/>
              </a:defRPr>
            </a:lvl1pPr>
          </a:lstStyle>
          <a:p>
            <a:r>
              <a:rPr lang="en-US" dirty="0"/>
              <a:t>UKAEA</a:t>
            </a:r>
          </a:p>
        </p:txBody>
      </p:sp>
      <p:sp>
        <p:nvSpPr>
          <p:cNvPr id="17" name="Subtitle 2"/>
          <p:cNvSpPr>
            <a:spLocks noGrp="1"/>
          </p:cNvSpPr>
          <p:nvPr>
            <p:ph type="subTitle" idx="1" hasCustomPrompt="1"/>
          </p:nvPr>
        </p:nvSpPr>
        <p:spPr>
          <a:xfrm>
            <a:off x="230746" y="3445577"/>
            <a:ext cx="6551054" cy="965342"/>
          </a:xfrm>
        </p:spPr>
        <p:txBody>
          <a:bodyPr lIns="0" tIns="0" rIns="0" bIns="0" anchor="ctr" anchorCtr="0">
            <a:normAutofit/>
          </a:bodyPr>
          <a:lstStyle>
            <a:lvl1pPr marL="0" indent="0" algn="l">
              <a:lnSpc>
                <a:spcPct val="100000"/>
              </a:lnSpc>
              <a:spcBef>
                <a:spcPts val="0"/>
              </a:spcBef>
              <a:buNone/>
              <a:defRPr sz="3600" b="1" i="0">
                <a:solidFill>
                  <a:schemeClr val="bg1"/>
                </a:solidFill>
                <a:latin typeface="Arial Black" charset="0"/>
                <a:ea typeface="Arial Black" charset="0"/>
                <a:cs typeface="Arial Black"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title</a:t>
            </a:r>
          </a:p>
        </p:txBody>
      </p:sp>
      <p:sp>
        <p:nvSpPr>
          <p:cNvPr id="18" name="Text Placeholder 12"/>
          <p:cNvSpPr>
            <a:spLocks noGrp="1"/>
          </p:cNvSpPr>
          <p:nvPr>
            <p:ph type="body" sz="quarter" idx="14" hasCustomPrompt="1"/>
          </p:nvPr>
        </p:nvSpPr>
        <p:spPr>
          <a:xfrm>
            <a:off x="230786" y="4537877"/>
            <a:ext cx="5493544" cy="441365"/>
          </a:xfrm>
        </p:spPr>
        <p:txBody>
          <a:bodyPr lIns="0" tIns="0" rIns="0" bIns="0">
            <a:normAutofit/>
          </a:bodyPr>
          <a:lstStyle>
            <a:lvl1pPr>
              <a:defRPr sz="1500" b="1" i="0" baseline="0">
                <a:solidFill>
                  <a:srgbClr val="9091B3"/>
                </a:solidFill>
                <a:latin typeface="Arial Black" charset="0"/>
                <a:ea typeface="Arial Black" charset="0"/>
                <a:cs typeface="Arial Black" charset="0"/>
              </a:defRPr>
            </a:lvl1pPr>
          </a:lstStyle>
          <a:p>
            <a:pPr lvl="0"/>
            <a:r>
              <a:rPr lang="en-US" dirty="0"/>
              <a:t>Click to add text</a:t>
            </a:r>
          </a:p>
        </p:txBody>
      </p:sp>
    </p:spTree>
    <p:extLst>
      <p:ext uri="{BB962C8B-B14F-4D97-AF65-F5344CB8AC3E}">
        <p14:creationId xmlns:p14="http://schemas.microsoft.com/office/powerpoint/2010/main" val="11595666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image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013090-AD91-9E4E-A26F-8BC4969B062E}"/>
              </a:ext>
            </a:extLst>
          </p:cNvPr>
          <p:cNvPicPr>
            <a:picLocks noChangeAspect="1"/>
          </p:cNvPicPr>
          <p:nvPr userDrawn="1"/>
        </p:nvPicPr>
        <p:blipFill>
          <a:blip r:embed="rId2"/>
          <a:stretch>
            <a:fillRect/>
          </a:stretch>
        </p:blipFill>
        <p:spPr>
          <a:xfrm>
            <a:off x="-12028" y="-9489"/>
            <a:ext cx="9159949" cy="3980597"/>
          </a:xfrm>
          <a:prstGeom prst="rect">
            <a:avLst/>
          </a:prstGeom>
        </p:spPr>
      </p:pic>
      <p:sp>
        <p:nvSpPr>
          <p:cNvPr id="10" name="Freeform 9"/>
          <p:cNvSpPr/>
          <p:nvPr userDrawn="1"/>
        </p:nvSpPr>
        <p:spPr>
          <a:xfrm>
            <a:off x="-14197" y="2165125"/>
            <a:ext cx="9162118" cy="2984564"/>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Triangle 6"/>
          <p:cNvSpPr/>
          <p:nvPr userDrawn="1"/>
        </p:nvSpPr>
        <p:spPr>
          <a:xfrm rot="10800000">
            <a:off x="7654344" y="-9489"/>
            <a:ext cx="1493837" cy="149394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92908" y="142572"/>
            <a:ext cx="518883" cy="517880"/>
          </a:xfrm>
          <a:prstGeom prst="rect">
            <a:avLst/>
          </a:prstGeom>
        </p:spPr>
      </p:pic>
      <p:sp>
        <p:nvSpPr>
          <p:cNvPr id="9" name="Title 1"/>
          <p:cNvSpPr>
            <a:spLocks noGrp="1"/>
          </p:cNvSpPr>
          <p:nvPr>
            <p:ph type="ctrTitle" hasCustomPrompt="1"/>
          </p:nvPr>
        </p:nvSpPr>
        <p:spPr>
          <a:xfrm>
            <a:off x="230747" y="2838812"/>
            <a:ext cx="3395490" cy="553998"/>
          </a:xfrm>
          <a:prstGeom prst="rect">
            <a:avLst/>
          </a:prstGeom>
        </p:spPr>
        <p:txBody>
          <a:bodyPr vert="horz" lIns="0" tIns="0" rIns="0" bIns="0" anchor="ctr" anchorCtr="0">
            <a:noAutofit/>
          </a:bodyPr>
          <a:lstStyle>
            <a:lvl1pPr algn="l">
              <a:lnSpc>
                <a:spcPct val="100000"/>
              </a:lnSpc>
              <a:defRPr sz="3000" b="1" i="0">
                <a:solidFill>
                  <a:srgbClr val="9091B3"/>
                </a:solidFill>
                <a:latin typeface="Arial Black" charset="0"/>
                <a:ea typeface="Arial Black" charset="0"/>
                <a:cs typeface="Arial Black" charset="0"/>
              </a:defRPr>
            </a:lvl1pPr>
          </a:lstStyle>
          <a:p>
            <a:r>
              <a:rPr lang="en-US" dirty="0"/>
              <a:t>UKAEA</a:t>
            </a:r>
          </a:p>
        </p:txBody>
      </p:sp>
      <p:sp>
        <p:nvSpPr>
          <p:cNvPr id="17" name="Subtitle 2"/>
          <p:cNvSpPr>
            <a:spLocks noGrp="1"/>
          </p:cNvSpPr>
          <p:nvPr>
            <p:ph type="subTitle" idx="1" hasCustomPrompt="1"/>
          </p:nvPr>
        </p:nvSpPr>
        <p:spPr>
          <a:xfrm>
            <a:off x="230746" y="3445577"/>
            <a:ext cx="6551054" cy="965342"/>
          </a:xfrm>
        </p:spPr>
        <p:txBody>
          <a:bodyPr lIns="0" tIns="0" rIns="0" bIns="0" anchor="ctr" anchorCtr="0">
            <a:normAutofit/>
          </a:bodyPr>
          <a:lstStyle>
            <a:lvl1pPr marL="0" indent="0" algn="l">
              <a:lnSpc>
                <a:spcPct val="100000"/>
              </a:lnSpc>
              <a:spcBef>
                <a:spcPts val="0"/>
              </a:spcBef>
              <a:buNone/>
              <a:defRPr sz="3600" b="1" i="0">
                <a:solidFill>
                  <a:schemeClr val="bg1"/>
                </a:solidFill>
                <a:latin typeface="Arial Black" charset="0"/>
                <a:ea typeface="Arial Black" charset="0"/>
                <a:cs typeface="Arial Black"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title</a:t>
            </a:r>
          </a:p>
        </p:txBody>
      </p:sp>
      <p:sp>
        <p:nvSpPr>
          <p:cNvPr id="18" name="Text Placeholder 12"/>
          <p:cNvSpPr>
            <a:spLocks noGrp="1"/>
          </p:cNvSpPr>
          <p:nvPr>
            <p:ph type="body" sz="quarter" idx="14" hasCustomPrompt="1"/>
          </p:nvPr>
        </p:nvSpPr>
        <p:spPr>
          <a:xfrm>
            <a:off x="230786" y="4537877"/>
            <a:ext cx="5493544" cy="441365"/>
          </a:xfrm>
        </p:spPr>
        <p:txBody>
          <a:bodyPr lIns="0" tIns="0" rIns="0" bIns="0">
            <a:normAutofit/>
          </a:bodyPr>
          <a:lstStyle>
            <a:lvl1pPr>
              <a:defRPr sz="1500" b="1" i="0" baseline="0">
                <a:solidFill>
                  <a:srgbClr val="9091B3"/>
                </a:solidFill>
                <a:latin typeface="Arial Black" charset="0"/>
                <a:ea typeface="Arial Black" charset="0"/>
                <a:cs typeface="Arial Black" charset="0"/>
              </a:defRPr>
            </a:lvl1pPr>
          </a:lstStyle>
          <a:p>
            <a:pPr lvl="0"/>
            <a:r>
              <a:rPr lang="en-US" dirty="0"/>
              <a:t>Click to add text</a:t>
            </a:r>
          </a:p>
        </p:txBody>
      </p:sp>
    </p:spTree>
    <p:extLst>
      <p:ext uri="{BB962C8B-B14F-4D97-AF65-F5344CB8AC3E}">
        <p14:creationId xmlns:p14="http://schemas.microsoft.com/office/powerpoint/2010/main" val="41429110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image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1CFDBE-C74D-5A41-A781-A9C298C50465}"/>
              </a:ext>
            </a:extLst>
          </p:cNvPr>
          <p:cNvPicPr>
            <a:picLocks noChangeAspect="1"/>
          </p:cNvPicPr>
          <p:nvPr userDrawn="1"/>
        </p:nvPicPr>
        <p:blipFill>
          <a:blip r:embed="rId2"/>
          <a:stretch>
            <a:fillRect/>
          </a:stretch>
        </p:blipFill>
        <p:spPr>
          <a:xfrm>
            <a:off x="-17231" y="-9489"/>
            <a:ext cx="9161231" cy="3987129"/>
          </a:xfrm>
          <a:prstGeom prst="rect">
            <a:avLst/>
          </a:prstGeom>
        </p:spPr>
      </p:pic>
      <p:sp>
        <p:nvSpPr>
          <p:cNvPr id="10" name="Freeform 9"/>
          <p:cNvSpPr/>
          <p:nvPr userDrawn="1"/>
        </p:nvSpPr>
        <p:spPr>
          <a:xfrm>
            <a:off x="-14197" y="2165125"/>
            <a:ext cx="9162118" cy="2984564"/>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Triangle 6"/>
          <p:cNvSpPr/>
          <p:nvPr userDrawn="1"/>
        </p:nvSpPr>
        <p:spPr>
          <a:xfrm rot="10800000">
            <a:off x="7654344" y="-9489"/>
            <a:ext cx="1493837" cy="149394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92908" y="142572"/>
            <a:ext cx="518883" cy="517880"/>
          </a:xfrm>
          <a:prstGeom prst="rect">
            <a:avLst/>
          </a:prstGeom>
        </p:spPr>
      </p:pic>
      <p:sp>
        <p:nvSpPr>
          <p:cNvPr id="9" name="Title 1"/>
          <p:cNvSpPr>
            <a:spLocks noGrp="1"/>
          </p:cNvSpPr>
          <p:nvPr>
            <p:ph type="ctrTitle" hasCustomPrompt="1"/>
          </p:nvPr>
        </p:nvSpPr>
        <p:spPr>
          <a:xfrm>
            <a:off x="230747" y="2838812"/>
            <a:ext cx="3395490" cy="553998"/>
          </a:xfrm>
          <a:prstGeom prst="rect">
            <a:avLst/>
          </a:prstGeom>
        </p:spPr>
        <p:txBody>
          <a:bodyPr vert="horz" lIns="0" tIns="0" rIns="0" bIns="0" anchor="ctr" anchorCtr="0">
            <a:noAutofit/>
          </a:bodyPr>
          <a:lstStyle>
            <a:lvl1pPr algn="l">
              <a:lnSpc>
                <a:spcPct val="100000"/>
              </a:lnSpc>
              <a:defRPr sz="3000" b="1" i="0">
                <a:solidFill>
                  <a:srgbClr val="9091B3"/>
                </a:solidFill>
                <a:latin typeface="Arial Black" charset="0"/>
                <a:ea typeface="Arial Black" charset="0"/>
                <a:cs typeface="Arial Black" charset="0"/>
              </a:defRPr>
            </a:lvl1pPr>
          </a:lstStyle>
          <a:p>
            <a:r>
              <a:rPr lang="en-US" dirty="0"/>
              <a:t>UKAEA</a:t>
            </a:r>
          </a:p>
        </p:txBody>
      </p:sp>
      <p:sp>
        <p:nvSpPr>
          <p:cNvPr id="16" name="Subtitle 2"/>
          <p:cNvSpPr>
            <a:spLocks noGrp="1"/>
          </p:cNvSpPr>
          <p:nvPr>
            <p:ph type="subTitle" idx="1" hasCustomPrompt="1"/>
          </p:nvPr>
        </p:nvSpPr>
        <p:spPr>
          <a:xfrm>
            <a:off x="230746" y="3445577"/>
            <a:ext cx="6551054" cy="965342"/>
          </a:xfrm>
        </p:spPr>
        <p:txBody>
          <a:bodyPr lIns="0" tIns="0" rIns="0" bIns="0" anchor="ctr" anchorCtr="0">
            <a:normAutofit/>
          </a:bodyPr>
          <a:lstStyle>
            <a:lvl1pPr marL="0" indent="0" algn="l">
              <a:lnSpc>
                <a:spcPct val="100000"/>
              </a:lnSpc>
              <a:spcBef>
                <a:spcPts val="0"/>
              </a:spcBef>
              <a:buNone/>
              <a:defRPr sz="3600" b="1" i="0">
                <a:solidFill>
                  <a:schemeClr val="bg1"/>
                </a:solidFill>
                <a:latin typeface="Arial Black" charset="0"/>
                <a:ea typeface="Arial Black" charset="0"/>
                <a:cs typeface="Arial Black"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title</a:t>
            </a:r>
          </a:p>
        </p:txBody>
      </p:sp>
      <p:sp>
        <p:nvSpPr>
          <p:cNvPr id="18" name="Text Placeholder 12"/>
          <p:cNvSpPr>
            <a:spLocks noGrp="1"/>
          </p:cNvSpPr>
          <p:nvPr>
            <p:ph type="body" sz="quarter" idx="14" hasCustomPrompt="1"/>
          </p:nvPr>
        </p:nvSpPr>
        <p:spPr>
          <a:xfrm>
            <a:off x="230786" y="4537877"/>
            <a:ext cx="5493544" cy="441365"/>
          </a:xfrm>
        </p:spPr>
        <p:txBody>
          <a:bodyPr lIns="0" tIns="0" rIns="0" bIns="0">
            <a:normAutofit/>
          </a:bodyPr>
          <a:lstStyle>
            <a:lvl1pPr>
              <a:defRPr sz="1500" b="1" i="0" baseline="0">
                <a:solidFill>
                  <a:srgbClr val="9091B3"/>
                </a:solidFill>
                <a:latin typeface="Arial Black" charset="0"/>
                <a:ea typeface="Arial Black" charset="0"/>
                <a:cs typeface="Arial Black" charset="0"/>
              </a:defRPr>
            </a:lvl1pPr>
          </a:lstStyle>
          <a:p>
            <a:pPr lvl="0"/>
            <a:r>
              <a:rPr lang="en-US" dirty="0"/>
              <a:t>Click to add text</a:t>
            </a:r>
          </a:p>
        </p:txBody>
      </p:sp>
    </p:spTree>
    <p:extLst>
      <p:ext uri="{BB962C8B-B14F-4D97-AF65-F5344CB8AC3E}">
        <p14:creationId xmlns:p14="http://schemas.microsoft.com/office/powerpoint/2010/main" val="42691682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image7">
    <p:spTree>
      <p:nvGrpSpPr>
        <p:cNvPr id="1" name=""/>
        <p:cNvGrpSpPr/>
        <p:nvPr/>
      </p:nvGrpSpPr>
      <p:grpSpPr>
        <a:xfrm>
          <a:off x="0" y="0"/>
          <a:ext cx="0" cy="0"/>
          <a:chOff x="0" y="0"/>
          <a:chExt cx="0" cy="0"/>
        </a:xfrm>
      </p:grpSpPr>
      <p:pic>
        <p:nvPicPr>
          <p:cNvPr id="6" name="Picture 5" descr="A picture containing table, sitting, small, cake&#10;&#10;Description automatically generated">
            <a:extLst>
              <a:ext uri="{FF2B5EF4-FFF2-40B4-BE49-F238E27FC236}">
                <a16:creationId xmlns:a16="http://schemas.microsoft.com/office/drawing/2014/main" id="{43C8883A-1065-6C4E-AAE7-DA4A787ACE87}"/>
              </a:ext>
            </a:extLst>
          </p:cNvPr>
          <p:cNvPicPr>
            <a:picLocks noChangeAspect="1"/>
          </p:cNvPicPr>
          <p:nvPr userDrawn="1"/>
        </p:nvPicPr>
        <p:blipFill>
          <a:blip r:embed="rId2"/>
          <a:stretch>
            <a:fillRect/>
          </a:stretch>
        </p:blipFill>
        <p:spPr>
          <a:xfrm>
            <a:off x="0" y="-7975"/>
            <a:ext cx="9144000" cy="3962400"/>
          </a:xfrm>
          <a:prstGeom prst="rect">
            <a:avLst/>
          </a:prstGeom>
        </p:spPr>
      </p:pic>
      <p:sp>
        <p:nvSpPr>
          <p:cNvPr id="10" name="Freeform 9"/>
          <p:cNvSpPr/>
          <p:nvPr userDrawn="1"/>
        </p:nvSpPr>
        <p:spPr>
          <a:xfrm>
            <a:off x="-14197" y="2165125"/>
            <a:ext cx="9162118" cy="2984564"/>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Triangle 6"/>
          <p:cNvSpPr/>
          <p:nvPr userDrawn="1"/>
        </p:nvSpPr>
        <p:spPr>
          <a:xfrm rot="10800000">
            <a:off x="7654344" y="-9489"/>
            <a:ext cx="1493837" cy="149394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92908" y="142572"/>
            <a:ext cx="518883" cy="517880"/>
          </a:xfrm>
          <a:prstGeom prst="rect">
            <a:avLst/>
          </a:prstGeom>
        </p:spPr>
      </p:pic>
      <p:sp>
        <p:nvSpPr>
          <p:cNvPr id="9" name="Title 1"/>
          <p:cNvSpPr>
            <a:spLocks noGrp="1"/>
          </p:cNvSpPr>
          <p:nvPr>
            <p:ph type="ctrTitle" hasCustomPrompt="1"/>
          </p:nvPr>
        </p:nvSpPr>
        <p:spPr>
          <a:xfrm>
            <a:off x="230747" y="2838812"/>
            <a:ext cx="3395490" cy="553998"/>
          </a:xfrm>
          <a:prstGeom prst="rect">
            <a:avLst/>
          </a:prstGeom>
        </p:spPr>
        <p:txBody>
          <a:bodyPr vert="horz" lIns="0" tIns="0" rIns="0" bIns="0" anchor="ctr" anchorCtr="0">
            <a:noAutofit/>
          </a:bodyPr>
          <a:lstStyle>
            <a:lvl1pPr algn="l">
              <a:lnSpc>
                <a:spcPct val="100000"/>
              </a:lnSpc>
              <a:defRPr sz="3000" b="1" i="0">
                <a:solidFill>
                  <a:srgbClr val="9091B3"/>
                </a:solidFill>
                <a:latin typeface="Arial Black" charset="0"/>
                <a:ea typeface="Arial Black" charset="0"/>
                <a:cs typeface="Arial Black" charset="0"/>
              </a:defRPr>
            </a:lvl1pPr>
          </a:lstStyle>
          <a:p>
            <a:r>
              <a:rPr lang="en-US" dirty="0"/>
              <a:t>UKAEA</a:t>
            </a:r>
          </a:p>
        </p:txBody>
      </p:sp>
      <p:sp>
        <p:nvSpPr>
          <p:cNvPr id="16" name="Subtitle 2"/>
          <p:cNvSpPr>
            <a:spLocks noGrp="1"/>
          </p:cNvSpPr>
          <p:nvPr>
            <p:ph type="subTitle" idx="1" hasCustomPrompt="1"/>
          </p:nvPr>
        </p:nvSpPr>
        <p:spPr>
          <a:xfrm>
            <a:off x="230746" y="3445577"/>
            <a:ext cx="6551054" cy="965342"/>
          </a:xfrm>
        </p:spPr>
        <p:txBody>
          <a:bodyPr lIns="0" tIns="0" rIns="0" bIns="0" anchor="ctr" anchorCtr="0">
            <a:normAutofit/>
          </a:bodyPr>
          <a:lstStyle>
            <a:lvl1pPr marL="0" indent="0" algn="l">
              <a:lnSpc>
                <a:spcPct val="100000"/>
              </a:lnSpc>
              <a:spcBef>
                <a:spcPts val="0"/>
              </a:spcBef>
              <a:buNone/>
              <a:defRPr sz="3600" b="1" i="0">
                <a:solidFill>
                  <a:schemeClr val="bg1"/>
                </a:solidFill>
                <a:latin typeface="Arial Black" charset="0"/>
                <a:ea typeface="Arial Black" charset="0"/>
                <a:cs typeface="Arial Black"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title</a:t>
            </a:r>
          </a:p>
        </p:txBody>
      </p:sp>
      <p:sp>
        <p:nvSpPr>
          <p:cNvPr id="18" name="Text Placeholder 12"/>
          <p:cNvSpPr>
            <a:spLocks noGrp="1"/>
          </p:cNvSpPr>
          <p:nvPr>
            <p:ph type="body" sz="quarter" idx="14" hasCustomPrompt="1"/>
          </p:nvPr>
        </p:nvSpPr>
        <p:spPr>
          <a:xfrm>
            <a:off x="230786" y="4537877"/>
            <a:ext cx="5493544" cy="441365"/>
          </a:xfrm>
        </p:spPr>
        <p:txBody>
          <a:bodyPr lIns="0" tIns="0" rIns="0" bIns="0">
            <a:normAutofit/>
          </a:bodyPr>
          <a:lstStyle>
            <a:lvl1pPr>
              <a:defRPr sz="1500" b="1" i="0" baseline="0">
                <a:solidFill>
                  <a:srgbClr val="9091B3"/>
                </a:solidFill>
                <a:latin typeface="Arial Black" charset="0"/>
                <a:ea typeface="Arial Black" charset="0"/>
                <a:cs typeface="Arial Black" charset="0"/>
              </a:defRPr>
            </a:lvl1pPr>
          </a:lstStyle>
          <a:p>
            <a:pPr lvl="0"/>
            <a:r>
              <a:rPr lang="en-US" dirty="0"/>
              <a:t>Click to add text</a:t>
            </a:r>
          </a:p>
        </p:txBody>
      </p:sp>
    </p:spTree>
    <p:extLst>
      <p:ext uri="{BB962C8B-B14F-4D97-AF65-F5344CB8AC3E}">
        <p14:creationId xmlns:p14="http://schemas.microsoft.com/office/powerpoint/2010/main" val="15110991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custom_image">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 y="-9524"/>
            <a:ext cx="9151559" cy="3935241"/>
          </a:xfrm>
          <a:custGeom>
            <a:avLst/>
            <a:gdLst>
              <a:gd name="connsiteX0" fmla="*/ 0 w 12196763"/>
              <a:gd name="connsiteY0" fmla="*/ 0 h 5225723"/>
              <a:gd name="connsiteX1" fmla="*/ 10202575 w 12196763"/>
              <a:gd name="connsiteY1" fmla="*/ 0 h 5225723"/>
              <a:gd name="connsiteX2" fmla="*/ 12196763 w 12196763"/>
              <a:gd name="connsiteY2" fmla="*/ 1994188 h 5225723"/>
              <a:gd name="connsiteX3" fmla="*/ 12196763 w 12196763"/>
              <a:gd name="connsiteY3" fmla="*/ 5225723 h 5225723"/>
              <a:gd name="connsiteX4" fmla="*/ 0 w 12196763"/>
              <a:gd name="connsiteY4" fmla="*/ 5225723 h 5225723"/>
              <a:gd name="connsiteX5" fmla="*/ 0 w 12196763"/>
              <a:gd name="connsiteY5" fmla="*/ 0 h 5225723"/>
              <a:gd name="connsiteX6" fmla="*/ 0 w 12196763"/>
              <a:gd name="connsiteY6" fmla="*/ 0 h 5225723"/>
              <a:gd name="connsiteX0" fmla="*/ 0 w 12196763"/>
              <a:gd name="connsiteY0" fmla="*/ 0 h 5225723"/>
              <a:gd name="connsiteX1" fmla="*/ 10202575 w 12196763"/>
              <a:gd name="connsiteY1" fmla="*/ 0 h 5225723"/>
              <a:gd name="connsiteX2" fmla="*/ 12196763 w 12196763"/>
              <a:gd name="connsiteY2" fmla="*/ 1994188 h 5225723"/>
              <a:gd name="connsiteX3" fmla="*/ 12196763 w 12196763"/>
              <a:gd name="connsiteY3" fmla="*/ 5225723 h 5225723"/>
              <a:gd name="connsiteX4" fmla="*/ 0 w 12196763"/>
              <a:gd name="connsiteY4" fmla="*/ 2916156 h 5225723"/>
              <a:gd name="connsiteX5" fmla="*/ 0 w 12196763"/>
              <a:gd name="connsiteY5" fmla="*/ 0 h 5225723"/>
              <a:gd name="connsiteX6" fmla="*/ 0 w 12196763"/>
              <a:gd name="connsiteY6" fmla="*/ 0 h 5225723"/>
              <a:gd name="connsiteX0" fmla="*/ 0 w 12202079"/>
              <a:gd name="connsiteY0" fmla="*/ 0 h 5246988"/>
              <a:gd name="connsiteX1" fmla="*/ 10202575 w 12202079"/>
              <a:gd name="connsiteY1" fmla="*/ 0 h 5246988"/>
              <a:gd name="connsiteX2" fmla="*/ 12196763 w 12202079"/>
              <a:gd name="connsiteY2" fmla="*/ 1994188 h 5246988"/>
              <a:gd name="connsiteX3" fmla="*/ 12202079 w 12202079"/>
              <a:gd name="connsiteY3" fmla="*/ 5246988 h 5246988"/>
              <a:gd name="connsiteX4" fmla="*/ 0 w 12202079"/>
              <a:gd name="connsiteY4" fmla="*/ 2916156 h 5246988"/>
              <a:gd name="connsiteX5" fmla="*/ 0 w 12202079"/>
              <a:gd name="connsiteY5" fmla="*/ 0 h 5246988"/>
              <a:gd name="connsiteX6" fmla="*/ 0 w 12202079"/>
              <a:gd name="connsiteY6" fmla="*/ 0 h 52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2079" h="5246988">
                <a:moveTo>
                  <a:pt x="0" y="0"/>
                </a:moveTo>
                <a:lnTo>
                  <a:pt x="10202575" y="0"/>
                </a:lnTo>
                <a:lnTo>
                  <a:pt x="12196763" y="1994188"/>
                </a:lnTo>
                <a:lnTo>
                  <a:pt x="12202079" y="5246988"/>
                </a:lnTo>
                <a:lnTo>
                  <a:pt x="0" y="2916156"/>
                </a:lnTo>
                <a:lnTo>
                  <a:pt x="0" y="0"/>
                </a:lnTo>
                <a:lnTo>
                  <a:pt x="0" y="0"/>
                </a:lnTo>
                <a:close/>
              </a:path>
            </a:pathLst>
          </a:custGeom>
        </p:spPr>
        <p:txBody>
          <a:bodyPr anchor="ctr"/>
          <a:lstStyle>
            <a:lvl1pPr algn="ctr">
              <a:defRPr/>
            </a:lvl1pPr>
          </a:lstStyle>
          <a:p>
            <a:r>
              <a:rPr lang="en-GB"/>
              <a:t>Click icon to add picture</a:t>
            </a:r>
            <a:endParaRPr lang="en-US"/>
          </a:p>
        </p:txBody>
      </p:sp>
      <p:sp>
        <p:nvSpPr>
          <p:cNvPr id="10" name="Freeform 9"/>
          <p:cNvSpPr/>
          <p:nvPr userDrawn="1"/>
        </p:nvSpPr>
        <p:spPr>
          <a:xfrm>
            <a:off x="-14197" y="2165125"/>
            <a:ext cx="9162118" cy="2984564"/>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Triangle 6"/>
          <p:cNvSpPr/>
          <p:nvPr userDrawn="1"/>
        </p:nvSpPr>
        <p:spPr>
          <a:xfrm rot="10800000">
            <a:off x="7654344" y="-9489"/>
            <a:ext cx="1493837" cy="149394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92908" y="142572"/>
            <a:ext cx="518883" cy="517880"/>
          </a:xfrm>
          <a:prstGeom prst="rect">
            <a:avLst/>
          </a:prstGeom>
        </p:spPr>
      </p:pic>
      <p:sp>
        <p:nvSpPr>
          <p:cNvPr id="9" name="Title 1"/>
          <p:cNvSpPr>
            <a:spLocks noGrp="1"/>
          </p:cNvSpPr>
          <p:nvPr>
            <p:ph type="ctrTitle" hasCustomPrompt="1"/>
          </p:nvPr>
        </p:nvSpPr>
        <p:spPr>
          <a:xfrm>
            <a:off x="230747" y="2838812"/>
            <a:ext cx="3395490" cy="553998"/>
          </a:xfrm>
          <a:prstGeom prst="rect">
            <a:avLst/>
          </a:prstGeom>
        </p:spPr>
        <p:txBody>
          <a:bodyPr vert="horz" lIns="0" tIns="0" rIns="0" bIns="0" anchor="ctr" anchorCtr="0">
            <a:noAutofit/>
          </a:bodyPr>
          <a:lstStyle>
            <a:lvl1pPr algn="l">
              <a:lnSpc>
                <a:spcPct val="100000"/>
              </a:lnSpc>
              <a:defRPr sz="3000" b="1" i="0">
                <a:solidFill>
                  <a:srgbClr val="9091B3"/>
                </a:solidFill>
                <a:latin typeface="Arial Black" charset="0"/>
                <a:ea typeface="Arial Black" charset="0"/>
                <a:cs typeface="Arial Black" charset="0"/>
              </a:defRPr>
            </a:lvl1pPr>
          </a:lstStyle>
          <a:p>
            <a:r>
              <a:rPr lang="en-US" dirty="0"/>
              <a:t>UKAEA</a:t>
            </a:r>
          </a:p>
        </p:txBody>
      </p:sp>
      <p:sp>
        <p:nvSpPr>
          <p:cNvPr id="14" name="Subtitle 2"/>
          <p:cNvSpPr>
            <a:spLocks noGrp="1"/>
          </p:cNvSpPr>
          <p:nvPr>
            <p:ph type="subTitle" idx="1" hasCustomPrompt="1"/>
          </p:nvPr>
        </p:nvSpPr>
        <p:spPr>
          <a:xfrm>
            <a:off x="230746" y="3445577"/>
            <a:ext cx="6551054" cy="965342"/>
          </a:xfrm>
        </p:spPr>
        <p:txBody>
          <a:bodyPr lIns="0" tIns="0" rIns="0" bIns="0" anchor="ctr" anchorCtr="0">
            <a:normAutofit/>
          </a:bodyPr>
          <a:lstStyle>
            <a:lvl1pPr marL="0" indent="0" algn="l">
              <a:lnSpc>
                <a:spcPct val="100000"/>
              </a:lnSpc>
              <a:spcBef>
                <a:spcPts val="0"/>
              </a:spcBef>
              <a:buNone/>
              <a:defRPr sz="3600" b="1" i="0">
                <a:solidFill>
                  <a:schemeClr val="bg1"/>
                </a:solidFill>
                <a:latin typeface="Arial Black" charset="0"/>
                <a:ea typeface="Arial Black" charset="0"/>
                <a:cs typeface="Arial Black"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title</a:t>
            </a:r>
          </a:p>
        </p:txBody>
      </p:sp>
      <p:sp>
        <p:nvSpPr>
          <p:cNvPr id="15" name="Text Placeholder 12"/>
          <p:cNvSpPr>
            <a:spLocks noGrp="1"/>
          </p:cNvSpPr>
          <p:nvPr>
            <p:ph type="body" sz="quarter" idx="14" hasCustomPrompt="1"/>
          </p:nvPr>
        </p:nvSpPr>
        <p:spPr>
          <a:xfrm>
            <a:off x="230786" y="4537877"/>
            <a:ext cx="5493544" cy="441365"/>
          </a:xfrm>
        </p:spPr>
        <p:txBody>
          <a:bodyPr lIns="0" tIns="0" rIns="0" bIns="0">
            <a:normAutofit/>
          </a:bodyPr>
          <a:lstStyle>
            <a:lvl1pPr>
              <a:defRPr sz="1500" b="1" i="0" baseline="0">
                <a:solidFill>
                  <a:srgbClr val="9091B3"/>
                </a:solidFill>
                <a:latin typeface="Arial Black" charset="0"/>
                <a:ea typeface="Arial Black" charset="0"/>
                <a:cs typeface="Arial Black" charset="0"/>
              </a:defRPr>
            </a:lvl1pPr>
          </a:lstStyle>
          <a:p>
            <a:pPr lvl="0"/>
            <a:r>
              <a:rPr lang="en-US" dirty="0"/>
              <a:t>Click to add text</a:t>
            </a:r>
          </a:p>
        </p:txBody>
      </p:sp>
    </p:spTree>
    <p:extLst>
      <p:ext uri="{BB962C8B-B14F-4D97-AF65-F5344CB8AC3E}">
        <p14:creationId xmlns:p14="http://schemas.microsoft.com/office/powerpoint/2010/main" val="12605785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841772"/>
            <a:ext cx="6858000" cy="17907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D61733A-7FC7-46F1-8401-560CD28E4479}" type="datetimeFigureOut">
              <a:rPr kumimoji="1" lang="ja-JP" altLang="en-US" smtClean="0"/>
              <a:t>2024/2/12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4FA7D31D-0067-4E0C-B250-CFF22A06384D}" type="slidenum">
              <a:rPr kumimoji="1" lang="ja-JP" altLang="en-US" smtClean="0"/>
              <a:t>‹#›</a:t>
            </a:fld>
            <a:endParaRPr kumimoji="1" lang="ja-JP" altLang="en-US" dirty="0"/>
          </a:p>
        </p:txBody>
      </p:sp>
    </p:spTree>
    <p:extLst>
      <p:ext uri="{BB962C8B-B14F-4D97-AF65-F5344CB8AC3E}">
        <p14:creationId xmlns:p14="http://schemas.microsoft.com/office/powerpoint/2010/main" val="40202528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D61733A-7FC7-46F1-8401-560CD28E4479}" type="datetimeFigureOut">
              <a:rPr kumimoji="1" lang="ja-JP" altLang="en-US" smtClean="0"/>
              <a:t>2024/2/12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4FA7D31D-0067-4E0C-B250-CFF22A06384D}" type="slidenum">
              <a:rPr kumimoji="1" lang="ja-JP" altLang="en-US" smtClean="0"/>
              <a:t>‹#›</a:t>
            </a:fld>
            <a:endParaRPr kumimoji="1" lang="ja-JP" altLang="en-US" dirty="0"/>
          </a:p>
        </p:txBody>
      </p:sp>
    </p:spTree>
    <p:extLst>
      <p:ext uri="{BB962C8B-B14F-4D97-AF65-F5344CB8AC3E}">
        <p14:creationId xmlns:p14="http://schemas.microsoft.com/office/powerpoint/2010/main" val="42727759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282304"/>
            <a:ext cx="7886700" cy="2139553"/>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FD61733A-7FC7-46F1-8401-560CD28E4479}" type="datetimeFigureOut">
              <a:rPr kumimoji="1" lang="ja-JP" altLang="en-US" smtClean="0"/>
              <a:t>2024/2/12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4FA7D31D-0067-4E0C-B250-CFF22A06384D}" type="slidenum">
              <a:rPr kumimoji="1" lang="ja-JP" altLang="en-US" smtClean="0"/>
              <a:t>‹#›</a:t>
            </a:fld>
            <a:endParaRPr kumimoji="1" lang="ja-JP" altLang="en-US" dirty="0"/>
          </a:p>
        </p:txBody>
      </p:sp>
    </p:spTree>
    <p:extLst>
      <p:ext uri="{BB962C8B-B14F-4D97-AF65-F5344CB8AC3E}">
        <p14:creationId xmlns:p14="http://schemas.microsoft.com/office/powerpoint/2010/main" val="26933136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369219"/>
            <a:ext cx="3886200" cy="3263504"/>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369219"/>
            <a:ext cx="3886200" cy="3263504"/>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FD61733A-7FC7-46F1-8401-560CD28E4479}" type="datetimeFigureOut">
              <a:rPr kumimoji="1" lang="ja-JP" altLang="en-US" smtClean="0"/>
              <a:t>2024/2/12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4FA7D31D-0067-4E0C-B250-CFF22A06384D}" type="slidenum">
              <a:rPr kumimoji="1" lang="ja-JP" altLang="en-US" smtClean="0"/>
              <a:t>‹#›</a:t>
            </a:fld>
            <a:endParaRPr kumimoji="1" lang="ja-JP" altLang="en-US" dirty="0"/>
          </a:p>
        </p:txBody>
      </p:sp>
    </p:spTree>
    <p:extLst>
      <p:ext uri="{BB962C8B-B14F-4D97-AF65-F5344CB8AC3E}">
        <p14:creationId xmlns:p14="http://schemas.microsoft.com/office/powerpoint/2010/main" val="29174776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273844"/>
            <a:ext cx="7886700" cy="994172"/>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1878806"/>
            <a:ext cx="3868340" cy="2763441"/>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1878806"/>
            <a:ext cx="3887391" cy="2763441"/>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FD61733A-7FC7-46F1-8401-560CD28E4479}" type="datetimeFigureOut">
              <a:rPr kumimoji="1" lang="ja-JP" altLang="en-US" smtClean="0"/>
              <a:t>2024/2/12</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4FA7D31D-0067-4E0C-B250-CFF22A06384D}" type="slidenum">
              <a:rPr kumimoji="1" lang="ja-JP" altLang="en-US" smtClean="0"/>
              <a:t>‹#›</a:t>
            </a:fld>
            <a:endParaRPr kumimoji="1" lang="ja-JP" altLang="en-US" dirty="0"/>
          </a:p>
        </p:txBody>
      </p:sp>
    </p:spTree>
    <p:extLst>
      <p:ext uri="{BB962C8B-B14F-4D97-AF65-F5344CB8AC3E}">
        <p14:creationId xmlns:p14="http://schemas.microsoft.com/office/powerpoint/2010/main" val="2723470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title"/>
          </p:nvPr>
        </p:nvSpPr>
        <p:spPr>
          <a:xfrm>
            <a:off x="810000" y="2187000"/>
            <a:ext cx="2916000" cy="1350000"/>
          </a:xfrm>
        </p:spPr>
        <p:txBody>
          <a:bodyPr anchor="t" anchorCtr="0"/>
          <a:lstStyle>
            <a:lvl1pPr algn="l">
              <a:defRPr sz="3000" b="0" cap="none" baseline="0">
                <a:solidFill>
                  <a:schemeClr val="bg1"/>
                </a:solidFill>
              </a:defRPr>
            </a:lvl1p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lvl1pPr>
              <a:defRPr>
                <a:solidFill>
                  <a:schemeClr val="bg1"/>
                </a:solidFill>
              </a:defRPr>
            </a:lvl1pPr>
          </a:lstStyle>
          <a:p>
            <a:fld id="{584F1045-F36D-4DA1-8827-18EDF932B07D}" type="datetime1">
              <a:rPr lang="en-GB" smtClean="0"/>
              <a:pPr/>
              <a:t>12/02/2024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3" name="Picture 9">
            <a:extLst>
              <a:ext uri="{FF2B5EF4-FFF2-40B4-BE49-F238E27FC236}">
                <a16:creationId xmlns:a16="http://schemas.microsoft.com/office/drawing/2014/main" id="{B0CD5032-2BF9-BBEE-028C-749BD5ECCA8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40789642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D61733A-7FC7-46F1-8401-560CD28E4479}" type="datetimeFigureOut">
              <a:rPr kumimoji="1" lang="ja-JP" altLang="en-US" smtClean="0"/>
              <a:t>2024/2/12</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4FA7D31D-0067-4E0C-B250-CFF22A06384D}" type="slidenum">
              <a:rPr kumimoji="1" lang="ja-JP" altLang="en-US" smtClean="0"/>
              <a:t>‹#›</a:t>
            </a:fld>
            <a:endParaRPr kumimoji="1" lang="ja-JP" altLang="en-US" dirty="0"/>
          </a:p>
        </p:txBody>
      </p:sp>
    </p:spTree>
    <p:extLst>
      <p:ext uri="{BB962C8B-B14F-4D97-AF65-F5344CB8AC3E}">
        <p14:creationId xmlns:p14="http://schemas.microsoft.com/office/powerpoint/2010/main" val="11724522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D61733A-7FC7-46F1-8401-560CD28E4479}" type="datetimeFigureOut">
              <a:rPr kumimoji="1" lang="ja-JP" altLang="en-US" smtClean="0"/>
              <a:t>2024/2/12</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4FA7D31D-0067-4E0C-B250-CFF22A06384D}" type="slidenum">
              <a:rPr kumimoji="1" lang="ja-JP" altLang="en-US" smtClean="0"/>
              <a:t>‹#›</a:t>
            </a:fld>
            <a:endParaRPr kumimoji="1" lang="ja-JP" altLang="en-US" dirty="0"/>
          </a:p>
        </p:txBody>
      </p:sp>
    </p:spTree>
    <p:extLst>
      <p:ext uri="{BB962C8B-B14F-4D97-AF65-F5344CB8AC3E}">
        <p14:creationId xmlns:p14="http://schemas.microsoft.com/office/powerpoint/2010/main" val="41553534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42900"/>
            <a:ext cx="2949178" cy="120015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D61733A-7FC7-46F1-8401-560CD28E4479}" type="datetimeFigureOut">
              <a:rPr kumimoji="1" lang="ja-JP" altLang="en-US" smtClean="0"/>
              <a:t>2024/2/12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4FA7D31D-0067-4E0C-B250-CFF22A06384D}" type="slidenum">
              <a:rPr kumimoji="1" lang="ja-JP" altLang="en-US" smtClean="0"/>
              <a:t>‹#›</a:t>
            </a:fld>
            <a:endParaRPr kumimoji="1" lang="ja-JP" altLang="en-US" dirty="0"/>
          </a:p>
        </p:txBody>
      </p:sp>
    </p:spTree>
    <p:extLst>
      <p:ext uri="{BB962C8B-B14F-4D97-AF65-F5344CB8AC3E}">
        <p14:creationId xmlns:p14="http://schemas.microsoft.com/office/powerpoint/2010/main" val="19986904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42900"/>
            <a:ext cx="2949178" cy="120015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dirty="0"/>
          </a:p>
        </p:txBody>
      </p:sp>
      <p:sp>
        <p:nvSpPr>
          <p:cNvPr id="4" name="テキスト プレースホルダー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D61733A-7FC7-46F1-8401-560CD28E4479}" type="datetimeFigureOut">
              <a:rPr kumimoji="1" lang="ja-JP" altLang="en-US" smtClean="0"/>
              <a:t>2024/2/12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4FA7D31D-0067-4E0C-B250-CFF22A06384D}" type="slidenum">
              <a:rPr kumimoji="1" lang="ja-JP" altLang="en-US" smtClean="0"/>
              <a:t>‹#›</a:t>
            </a:fld>
            <a:endParaRPr kumimoji="1" lang="ja-JP" altLang="en-US" dirty="0"/>
          </a:p>
        </p:txBody>
      </p:sp>
    </p:spTree>
    <p:extLst>
      <p:ext uri="{BB962C8B-B14F-4D97-AF65-F5344CB8AC3E}">
        <p14:creationId xmlns:p14="http://schemas.microsoft.com/office/powerpoint/2010/main" val="9072807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D61733A-7FC7-46F1-8401-560CD28E4479}" type="datetimeFigureOut">
              <a:rPr kumimoji="1" lang="ja-JP" altLang="en-US" smtClean="0"/>
              <a:t>2024/2/12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4FA7D31D-0067-4E0C-B250-CFF22A06384D}" type="slidenum">
              <a:rPr kumimoji="1" lang="ja-JP" altLang="en-US" smtClean="0"/>
              <a:t>‹#›</a:t>
            </a:fld>
            <a:endParaRPr kumimoji="1" lang="ja-JP" altLang="en-US" dirty="0"/>
          </a:p>
        </p:txBody>
      </p:sp>
    </p:spTree>
    <p:extLst>
      <p:ext uri="{BB962C8B-B14F-4D97-AF65-F5344CB8AC3E}">
        <p14:creationId xmlns:p14="http://schemas.microsoft.com/office/powerpoint/2010/main" val="18558843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273844"/>
            <a:ext cx="1971675" cy="4358879"/>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273844"/>
            <a:ext cx="5800725" cy="4358879"/>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D61733A-7FC7-46F1-8401-560CD28E4479}" type="datetimeFigureOut">
              <a:rPr kumimoji="1" lang="ja-JP" altLang="en-US" smtClean="0"/>
              <a:t>2024/2/12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4FA7D31D-0067-4E0C-B250-CFF22A06384D}" type="slidenum">
              <a:rPr kumimoji="1" lang="ja-JP" altLang="en-US" smtClean="0"/>
              <a:t>‹#›</a:t>
            </a:fld>
            <a:endParaRPr kumimoji="1" lang="ja-JP" altLang="en-US" dirty="0"/>
          </a:p>
        </p:txBody>
      </p:sp>
    </p:spTree>
    <p:extLst>
      <p:ext uri="{BB962C8B-B14F-4D97-AF65-F5344CB8AC3E}">
        <p14:creationId xmlns:p14="http://schemas.microsoft.com/office/powerpoint/2010/main" val="26670278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amp; text">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8441CA57-6943-9F41-9E1E-50E2F585B99E}"/>
              </a:ext>
            </a:extLst>
          </p:cNvPr>
          <p:cNvSpPr>
            <a:spLocks noGrp="1"/>
          </p:cNvSpPr>
          <p:nvPr>
            <p:ph type="body" sz="quarter" idx="12" hasCustomPrompt="1"/>
          </p:nvPr>
        </p:nvSpPr>
        <p:spPr>
          <a:xfrm>
            <a:off x="250825" y="231776"/>
            <a:ext cx="8316913" cy="434767"/>
          </a:xfrm>
          <a:prstGeom prst="rect">
            <a:avLst/>
          </a:prstGeom>
        </p:spPr>
        <p:txBody>
          <a:bodyPr lIns="0">
            <a:noAutofit/>
          </a:bodyPr>
          <a:lstStyle>
            <a:lvl1pPr marL="0" indent="0">
              <a:buNone/>
              <a:defRPr lang="en-US" sz="2400" b="1" kern="1200" baseline="0" dirty="0">
                <a:solidFill>
                  <a:schemeClr val="tx1"/>
                </a:solidFill>
                <a:uFill>
                  <a:solidFill>
                    <a:schemeClr val="tx2"/>
                  </a:solidFill>
                </a:uFill>
                <a:latin typeface="Calibri" panose="020F0502020204030204" pitchFamily="34" charset="0"/>
                <a:ea typeface="+mj-ea"/>
                <a:cs typeface="Calibri" panose="020F0502020204030204" pitchFamily="34" charset="0"/>
              </a:defRPr>
            </a:lvl1pPr>
          </a:lstStyle>
          <a:p>
            <a:pPr lvl="0"/>
            <a:r>
              <a:rPr lang="en-US" dirty="0"/>
              <a:t>Title – one line</a:t>
            </a:r>
          </a:p>
        </p:txBody>
      </p:sp>
      <p:sp>
        <p:nvSpPr>
          <p:cNvPr id="5" name="Text Placeholder 4">
            <a:extLst>
              <a:ext uri="{FF2B5EF4-FFF2-40B4-BE49-F238E27FC236}">
                <a16:creationId xmlns:a16="http://schemas.microsoft.com/office/drawing/2014/main" id="{A26A7C0A-1BA5-C74C-BEC1-1A990858C7D9}"/>
              </a:ext>
            </a:extLst>
          </p:cNvPr>
          <p:cNvSpPr>
            <a:spLocks noGrp="1"/>
          </p:cNvSpPr>
          <p:nvPr>
            <p:ph type="body" sz="quarter" idx="13" hasCustomPrompt="1"/>
          </p:nvPr>
        </p:nvSpPr>
        <p:spPr>
          <a:xfrm>
            <a:off x="250826" y="779464"/>
            <a:ext cx="8316913" cy="3871118"/>
          </a:xfrm>
          <a:prstGeom prst="rect">
            <a:avLst/>
          </a:prstGeom>
        </p:spPr>
        <p:txBody>
          <a:bodyPr lIns="0"/>
          <a:lstStyle>
            <a:lvl1pPr marL="359991" indent="-179384">
              <a:spcBef>
                <a:spcPts val="1000"/>
              </a:spcBef>
              <a:buClr>
                <a:schemeClr val="tx1"/>
              </a:buClr>
              <a:buFont typeface="Arial" panose="020B0604020202020204" pitchFamily="34" charset="0"/>
              <a:buChar char="•"/>
              <a:defRPr sz="2000" baseline="0">
                <a:solidFill>
                  <a:schemeClr val="tx1"/>
                </a:solidFill>
                <a:latin typeface="Calibri" panose="020F0502020204030204" pitchFamily="34" charset="0"/>
                <a:cs typeface="Calibri" panose="020F0502020204030204" pitchFamily="34" charset="0"/>
              </a:defRPr>
            </a:lvl1pPr>
            <a:lvl2pPr marL="539987" indent="-179996">
              <a:buClr>
                <a:schemeClr val="tx1"/>
              </a:buClr>
              <a:buFont typeface="Arial" panose="020B0604020202020204" pitchFamily="34" charset="0"/>
              <a:buChar char="•"/>
              <a:defRPr sz="1800">
                <a:latin typeface="Calibri" panose="020F0502020204030204" pitchFamily="34" charset="0"/>
                <a:cs typeface="Calibri" panose="020F0502020204030204" pitchFamily="34" charset="0"/>
              </a:defRPr>
            </a:lvl2pPr>
            <a:lvl3pPr marL="719120" indent="-179384">
              <a:buClr>
                <a:schemeClr val="tx1"/>
              </a:buClr>
              <a:buFont typeface="Arial" panose="020B0604020202020204" pitchFamily="34" charset="0"/>
              <a:buChar char="•"/>
              <a:defRPr sz="1600">
                <a:latin typeface="Calibri" panose="020F0502020204030204" pitchFamily="34" charset="0"/>
                <a:cs typeface="Calibri" panose="020F0502020204030204" pitchFamily="34" charset="0"/>
              </a:defRPr>
            </a:lvl3pPr>
            <a:lvl4pPr marL="900091" indent="-180971">
              <a:spcBef>
                <a:spcPts val="500"/>
              </a:spcBef>
              <a:buClr>
                <a:schemeClr val="tx1"/>
              </a:buClr>
              <a:buFont typeface="Arial" panose="020B0604020202020204" pitchFamily="34" charset="0"/>
              <a:buChar char="•"/>
              <a:defRPr sz="1400">
                <a:latin typeface="Calibri" panose="020F0502020204030204" pitchFamily="34" charset="0"/>
                <a:cs typeface="Calibri" panose="020F0502020204030204" pitchFamily="34" charset="0"/>
              </a:defRPr>
            </a:lvl4pPr>
            <a:lvl5pPr marL="1079973" indent="-179996">
              <a:spcBef>
                <a:spcPts val="500"/>
              </a:spcBef>
              <a:buClr>
                <a:schemeClr val="tx1"/>
              </a:buClr>
              <a:buFont typeface="Arial" panose="020B0604020202020204" pitchFamily="34" charset="0"/>
              <a:buChar char="•"/>
              <a:defRPr sz="1200">
                <a:latin typeface="Calibri" panose="020F0502020204030204" pitchFamily="34" charset="0"/>
                <a:cs typeface="Calibri" panose="020F0502020204030204" pitchFamily="34" charset="0"/>
              </a:defRPr>
            </a:lvl5pPr>
          </a:lstStyle>
          <a:p>
            <a:pPr lvl="0"/>
            <a:r>
              <a:rPr lang="en-US" dirty="0"/>
              <a:t>Content slide – TCP logo only necessary on first slide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3009889"/>
      </p:ext>
    </p:extLst>
  </p:cSld>
  <p:clrMapOvr>
    <a:masterClrMapping/>
  </p:clrMapOvr>
  <p:extLst>
    <p:ext uri="{DCECCB84-F9BA-43D5-87BE-67443E8EF086}">
      <p15:sldGuideLst xmlns:p15="http://schemas.microsoft.com/office/powerpoint/2012/main">
        <p15:guide id="1" orient="horz" pos="146">
          <p15:clr>
            <a:srgbClr val="FBAE40"/>
          </p15:clr>
        </p15:guide>
        <p15:guide id="2" pos="158">
          <p15:clr>
            <a:srgbClr val="FBAE40"/>
          </p15:clr>
        </p15:guide>
        <p15:guide id="3" orient="horz" pos="1620">
          <p15:clr>
            <a:srgbClr val="FBAE40"/>
          </p15:clr>
        </p15:guide>
        <p15:guide id="4" pos="5602">
          <p15:clr>
            <a:srgbClr val="FBAE40"/>
          </p15:clr>
        </p15:guide>
        <p15:guide id="5" pos="5397">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Transition slide">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D95F3DF4-8EA0-6440-9F6C-69B61C554843}"/>
              </a:ext>
            </a:extLst>
          </p:cNvPr>
          <p:cNvSpPr>
            <a:spLocks noGrp="1"/>
          </p:cNvSpPr>
          <p:nvPr>
            <p:ph type="body" sz="quarter" idx="12" hasCustomPrompt="1"/>
          </p:nvPr>
        </p:nvSpPr>
        <p:spPr>
          <a:xfrm>
            <a:off x="250825" y="1804726"/>
            <a:ext cx="8316913" cy="519694"/>
          </a:xfrm>
          <a:prstGeom prst="rect">
            <a:avLst/>
          </a:prstGeom>
        </p:spPr>
        <p:txBody>
          <a:bodyPr lIns="0" anchor="b" anchorCtr="0">
            <a:noAutofit/>
          </a:bodyPr>
          <a:lstStyle>
            <a:lvl1pPr marL="0" marR="0" indent="0" algn="l" defTabSz="914400" rtl="0" eaLnBrk="1" fontAlgn="auto" latinLnBrk="0" hangingPunct="1">
              <a:lnSpc>
                <a:spcPct val="100000"/>
              </a:lnSpc>
              <a:spcBef>
                <a:spcPct val="0"/>
              </a:spcBef>
              <a:spcAft>
                <a:spcPts val="0"/>
              </a:spcAft>
              <a:buClr>
                <a:schemeClr val="bg1">
                  <a:lumMod val="65000"/>
                </a:schemeClr>
              </a:buClr>
              <a:buSzPct val="100000"/>
              <a:buFont typeface="Calibri" panose="020F0502020204030204" pitchFamily="34" charset="0"/>
              <a:buNone/>
              <a:tabLst/>
              <a:defRPr lang="en-US" sz="3200" b="1" kern="1200" dirty="0">
                <a:solidFill>
                  <a:schemeClr val="tx1"/>
                </a:solidFill>
                <a:latin typeface="Calibri" panose="020F0502020204030204" pitchFamily="34" charset="0"/>
                <a:ea typeface="+mj-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Transition slide – TCP logo on bottom (optional)</a:t>
            </a:r>
          </a:p>
        </p:txBody>
      </p:sp>
      <p:sp>
        <p:nvSpPr>
          <p:cNvPr id="12" name="Text Placeholder 4">
            <a:extLst>
              <a:ext uri="{FF2B5EF4-FFF2-40B4-BE49-F238E27FC236}">
                <a16:creationId xmlns:a16="http://schemas.microsoft.com/office/drawing/2014/main" id="{835992F8-323D-EF4B-867E-02F746EE31C0}"/>
              </a:ext>
            </a:extLst>
          </p:cNvPr>
          <p:cNvSpPr>
            <a:spLocks noGrp="1"/>
          </p:cNvSpPr>
          <p:nvPr>
            <p:ph type="body" sz="quarter" idx="13" hasCustomPrompt="1"/>
          </p:nvPr>
        </p:nvSpPr>
        <p:spPr>
          <a:xfrm>
            <a:off x="250825" y="2339080"/>
            <a:ext cx="8316913" cy="293284"/>
          </a:xfrm>
          <a:prstGeom prst="rect">
            <a:avLst/>
          </a:prstGeom>
        </p:spPr>
        <p:txBody>
          <a:bodyPr lIns="0">
            <a:noAutofit/>
          </a:bodyPr>
          <a:lstStyle>
            <a:lvl1pPr marL="216000" marR="0" indent="-216000" algn="l" defTabSz="914400" rtl="0" eaLnBrk="1" fontAlgn="auto" latinLnBrk="0" hangingPunct="1">
              <a:lnSpc>
                <a:spcPct val="100000"/>
              </a:lnSpc>
              <a:spcBef>
                <a:spcPts val="1000"/>
              </a:spcBef>
              <a:spcAft>
                <a:spcPts val="0"/>
              </a:spcAft>
              <a:buClr>
                <a:schemeClr val="bg1">
                  <a:lumMod val="65000"/>
                </a:schemeClr>
              </a:buClr>
              <a:buSzPct val="100000"/>
              <a:buFont typeface="Calibri" panose="020F0502020204030204" pitchFamily="34" charset="0"/>
              <a:buNone/>
              <a:tabLst/>
              <a:defRPr lang="en-US" sz="1600" kern="1200" baseline="0" dirty="0" smtClean="0">
                <a:solidFill>
                  <a:schemeClr val="bg1">
                    <a:lumMod val="50000"/>
                  </a:schemeClr>
                </a:solidFill>
                <a:latin typeface="Calibri" panose="020F0502020204030204" pitchFamily="34" charset="0"/>
                <a:ea typeface="+mn-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Line 1</a:t>
            </a:r>
          </a:p>
        </p:txBody>
      </p:sp>
      <p:sp>
        <p:nvSpPr>
          <p:cNvPr id="9" name="Text Placeholder 4">
            <a:extLst>
              <a:ext uri="{FF2B5EF4-FFF2-40B4-BE49-F238E27FC236}">
                <a16:creationId xmlns:a16="http://schemas.microsoft.com/office/drawing/2014/main" id="{856184C6-4F83-044B-B28D-60A04D01A543}"/>
              </a:ext>
            </a:extLst>
          </p:cNvPr>
          <p:cNvSpPr>
            <a:spLocks noGrp="1"/>
          </p:cNvSpPr>
          <p:nvPr>
            <p:ph type="body" sz="quarter" idx="14" hasCustomPrompt="1"/>
          </p:nvPr>
        </p:nvSpPr>
        <p:spPr>
          <a:xfrm>
            <a:off x="253596" y="2646651"/>
            <a:ext cx="8316913" cy="293284"/>
          </a:xfrm>
          <a:prstGeom prst="rect">
            <a:avLst/>
          </a:prstGeom>
        </p:spPr>
        <p:txBody>
          <a:bodyPr lIns="0">
            <a:noAutofit/>
          </a:bodyPr>
          <a:lstStyle>
            <a:lvl1pPr marL="216000" marR="0" indent="-216000" algn="l" defTabSz="914400" rtl="0" eaLnBrk="1" fontAlgn="auto" latinLnBrk="0" hangingPunct="1">
              <a:lnSpc>
                <a:spcPct val="100000"/>
              </a:lnSpc>
              <a:spcBef>
                <a:spcPts val="1000"/>
              </a:spcBef>
              <a:spcAft>
                <a:spcPts val="0"/>
              </a:spcAft>
              <a:buClr>
                <a:schemeClr val="bg1">
                  <a:lumMod val="65000"/>
                </a:schemeClr>
              </a:buClr>
              <a:buSzPct val="100000"/>
              <a:buFont typeface="Calibri" panose="020F0502020204030204" pitchFamily="34" charset="0"/>
              <a:buNone/>
              <a:tabLst/>
              <a:defRPr lang="en-US" sz="1600" kern="1200" baseline="0" dirty="0" smtClean="0">
                <a:solidFill>
                  <a:schemeClr val="bg1">
                    <a:lumMod val="50000"/>
                  </a:schemeClr>
                </a:solidFill>
                <a:latin typeface="Calibri" panose="020F0502020204030204" pitchFamily="34" charset="0"/>
                <a:ea typeface="+mn-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Line 2</a:t>
            </a:r>
          </a:p>
        </p:txBody>
      </p:sp>
      <p:grpSp>
        <p:nvGrpSpPr>
          <p:cNvPr id="5" name="Group 4"/>
          <p:cNvGrpSpPr/>
          <p:nvPr userDrawn="1"/>
        </p:nvGrpSpPr>
        <p:grpSpPr>
          <a:xfrm>
            <a:off x="0" y="4566602"/>
            <a:ext cx="9144000" cy="576898"/>
            <a:chOff x="0" y="4566602"/>
            <a:chExt cx="9144000" cy="576898"/>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66602"/>
              <a:ext cx="3509963" cy="576897"/>
            </a:xfrm>
            <a:prstGeom prst="rect">
              <a:avLst/>
            </a:prstGeom>
          </p:spPr>
        </p:pic>
        <p:sp>
          <p:nvSpPr>
            <p:cNvPr id="7" name="Rectangle 6"/>
            <p:cNvSpPr/>
            <p:nvPr userDrawn="1"/>
          </p:nvSpPr>
          <p:spPr>
            <a:xfrm>
              <a:off x="3362325" y="4566602"/>
              <a:ext cx="5781675" cy="576898"/>
            </a:xfrm>
            <a:prstGeom prst="rect">
              <a:avLst/>
            </a:prstGeom>
            <a:solidFill>
              <a:srgbClr val="004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734764508"/>
      </p:ext>
    </p:extLst>
  </p:cSld>
  <p:clrMapOvr>
    <a:masterClrMapping/>
  </p:clrMapOvr>
  <p:extLst>
    <p:ext uri="{DCECCB84-F9BA-43D5-87BE-67443E8EF086}">
      <p15:sldGuideLst xmlns:p15="http://schemas.microsoft.com/office/powerpoint/2012/main">
        <p15:guide id="1" pos="158">
          <p15:clr>
            <a:srgbClr val="FBAE40"/>
          </p15:clr>
        </p15:guide>
        <p15:guide id="2" pos="5397">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1377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D7B5559A-E83F-464C-A06A-C2BE0456D84F}"/>
              </a:ext>
            </a:extLst>
          </p:cNvPr>
          <p:cNvSpPr/>
          <p:nvPr userDrawn="1"/>
        </p:nvSpPr>
        <p:spPr>
          <a:xfrm>
            <a:off x="1" y="678957"/>
            <a:ext cx="8621486" cy="1599161"/>
          </a:xfrm>
          <a:custGeom>
            <a:avLst/>
            <a:gdLst>
              <a:gd name="connsiteX0" fmla="*/ 0 w 8621486"/>
              <a:gd name="connsiteY0" fmla="*/ 0 h 1969477"/>
              <a:gd name="connsiteX1" fmla="*/ 8621486 w 8621486"/>
              <a:gd name="connsiteY1" fmla="*/ 20097 h 1969477"/>
              <a:gd name="connsiteX2" fmla="*/ 7998488 w 8621486"/>
              <a:gd name="connsiteY2" fmla="*/ 1969477 h 1969477"/>
              <a:gd name="connsiteX3" fmla="*/ 0 w 8621486"/>
              <a:gd name="connsiteY3" fmla="*/ 1969477 h 1969477"/>
              <a:gd name="connsiteX4" fmla="*/ 0 w 8621486"/>
              <a:gd name="connsiteY4" fmla="*/ 0 h 1969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1486" h="1969477">
                <a:moveTo>
                  <a:pt x="0" y="0"/>
                </a:moveTo>
                <a:lnTo>
                  <a:pt x="8621486" y="20097"/>
                </a:lnTo>
                <a:lnTo>
                  <a:pt x="7998488" y="1969477"/>
                </a:lnTo>
                <a:lnTo>
                  <a:pt x="0" y="1969477"/>
                </a:lnTo>
                <a:lnTo>
                  <a:pt x="0" y="0"/>
                </a:lnTo>
                <a:close/>
              </a:path>
            </a:pathLst>
          </a:custGeom>
          <a:solidFill>
            <a:srgbClr val="4452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61E0738E-5820-F848-928B-F7F00E979929}"/>
              </a:ext>
            </a:extLst>
          </p:cNvPr>
          <p:cNvSpPr>
            <a:spLocks noGrp="1"/>
          </p:cNvSpPr>
          <p:nvPr>
            <p:ph type="title"/>
          </p:nvPr>
        </p:nvSpPr>
        <p:spPr>
          <a:xfrm>
            <a:off x="0" y="685616"/>
            <a:ext cx="8276897" cy="1592502"/>
          </a:xfrm>
        </p:spPr>
        <p:txBody>
          <a:bodyPr>
            <a:normAutofit/>
          </a:bodyPr>
          <a:lstStyle>
            <a:lvl1pPr>
              <a:defRPr sz="3600">
                <a:latin typeface="Roboto" panose="02000000000000000000" pitchFamily="2" charset="0"/>
                <a:ea typeface="Roboto" panose="02000000000000000000" pitchFamily="2" charset="0"/>
              </a:defRPr>
            </a:lvl1pPr>
          </a:lstStyle>
          <a:p>
            <a:r>
              <a:rPr lang="en-US" dirty="0"/>
              <a:t>Click to edit Master title style</a:t>
            </a:r>
          </a:p>
        </p:txBody>
      </p:sp>
      <p:pic>
        <p:nvPicPr>
          <p:cNvPr id="6" name="Picture 5" descr="A picture containing drawing&#10;&#10;Description automatically generated">
            <a:extLst>
              <a:ext uri="{FF2B5EF4-FFF2-40B4-BE49-F238E27FC236}">
                <a16:creationId xmlns:a16="http://schemas.microsoft.com/office/drawing/2014/main" id="{B646B784-112E-5E44-A7F8-F159B4ED1A5D}"/>
              </a:ext>
            </a:extLst>
          </p:cNvPr>
          <p:cNvPicPr>
            <a:picLocks noChangeAspect="1"/>
          </p:cNvPicPr>
          <p:nvPr userDrawn="1"/>
        </p:nvPicPr>
        <p:blipFill>
          <a:blip r:embed="rId2"/>
          <a:stretch>
            <a:fillRect/>
          </a:stretch>
        </p:blipFill>
        <p:spPr>
          <a:xfrm>
            <a:off x="1" y="0"/>
            <a:ext cx="2041451" cy="692686"/>
          </a:xfrm>
          <a:prstGeom prst="rect">
            <a:avLst/>
          </a:prstGeom>
        </p:spPr>
      </p:pic>
    </p:spTree>
    <p:extLst>
      <p:ext uri="{BB962C8B-B14F-4D97-AF65-F5344CB8AC3E}">
        <p14:creationId xmlns:p14="http://schemas.microsoft.com/office/powerpoint/2010/main" val="2832519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title"/>
          </p:nvPr>
        </p:nvSpPr>
        <p:spPr>
          <a:xfrm>
            <a:off x="810000" y="2187000"/>
            <a:ext cx="2916000" cy="1350000"/>
          </a:xfrm>
        </p:spPr>
        <p:txBody>
          <a:bodyPr anchor="t" anchorCtr="0"/>
          <a:lstStyle>
            <a:lvl1pPr algn="l">
              <a:defRPr sz="3000" b="0" cap="none" baseline="0">
                <a:solidFill>
                  <a:schemeClr val="bg1"/>
                </a:solidFill>
              </a:defRPr>
            </a:lvl1p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lvl1pPr>
              <a:defRPr>
                <a:solidFill>
                  <a:schemeClr val="bg1"/>
                </a:solidFill>
              </a:defRPr>
            </a:lvl1pPr>
          </a:lstStyle>
          <a:p>
            <a:fld id="{584F1045-F36D-4DA1-8827-18EDF932B07D}" type="datetime1">
              <a:rPr lang="en-GB" smtClean="0"/>
              <a:pPr/>
              <a:t>12/02/2024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3" name="Picture 9">
            <a:extLst>
              <a:ext uri="{FF2B5EF4-FFF2-40B4-BE49-F238E27FC236}">
                <a16:creationId xmlns:a16="http://schemas.microsoft.com/office/drawing/2014/main" id="{B0CD5032-2BF9-BBEE-028C-749BD5ECCA8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05000" y="4738500"/>
            <a:ext cx="216000" cy="216000"/>
          </a:xfrm>
          <a:prstGeom prst="rect">
            <a:avLst/>
          </a:prstGeom>
        </p:spPr>
      </p:pic>
    </p:spTree>
    <p:extLst>
      <p:ext uri="{BB962C8B-B14F-4D97-AF65-F5344CB8AC3E}">
        <p14:creationId xmlns:p14="http://schemas.microsoft.com/office/powerpoint/2010/main" val="22888999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hapter Titl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AA30656-7B55-504B-8BC8-CE3E744DC680}"/>
              </a:ext>
            </a:extLst>
          </p:cNvPr>
          <p:cNvSpPr>
            <a:spLocks noGrp="1"/>
          </p:cNvSpPr>
          <p:nvPr>
            <p:ph type="pic" sz="quarter" idx="11"/>
          </p:nvPr>
        </p:nvSpPr>
        <p:spPr>
          <a:xfrm>
            <a:off x="0" y="693683"/>
            <a:ext cx="9144000" cy="4449817"/>
          </a:xfrm>
        </p:spPr>
        <p:txBody>
          <a:bodyPr/>
          <a:lstStyle/>
          <a:p>
            <a:endParaRPr lang="en-US" dirty="0"/>
          </a:p>
        </p:txBody>
      </p:sp>
      <p:sp>
        <p:nvSpPr>
          <p:cNvPr id="7" name="Freeform 6">
            <a:extLst>
              <a:ext uri="{FF2B5EF4-FFF2-40B4-BE49-F238E27FC236}">
                <a16:creationId xmlns:a16="http://schemas.microsoft.com/office/drawing/2014/main" id="{D7B5559A-E83F-464C-A06A-C2BE0456D84F}"/>
              </a:ext>
            </a:extLst>
          </p:cNvPr>
          <p:cNvSpPr/>
          <p:nvPr userDrawn="1"/>
        </p:nvSpPr>
        <p:spPr>
          <a:xfrm>
            <a:off x="1" y="1217260"/>
            <a:ext cx="8621486" cy="2562650"/>
          </a:xfrm>
          <a:custGeom>
            <a:avLst/>
            <a:gdLst>
              <a:gd name="connsiteX0" fmla="*/ 0 w 8621486"/>
              <a:gd name="connsiteY0" fmla="*/ 0 h 1969477"/>
              <a:gd name="connsiteX1" fmla="*/ 8621486 w 8621486"/>
              <a:gd name="connsiteY1" fmla="*/ 20097 h 1969477"/>
              <a:gd name="connsiteX2" fmla="*/ 7998488 w 8621486"/>
              <a:gd name="connsiteY2" fmla="*/ 1969477 h 1969477"/>
              <a:gd name="connsiteX3" fmla="*/ 0 w 8621486"/>
              <a:gd name="connsiteY3" fmla="*/ 1969477 h 1969477"/>
              <a:gd name="connsiteX4" fmla="*/ 0 w 8621486"/>
              <a:gd name="connsiteY4" fmla="*/ 0 h 1969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1486" h="1969477">
                <a:moveTo>
                  <a:pt x="0" y="0"/>
                </a:moveTo>
                <a:lnTo>
                  <a:pt x="8621486" y="20097"/>
                </a:lnTo>
                <a:lnTo>
                  <a:pt x="7998488" y="1969477"/>
                </a:lnTo>
                <a:lnTo>
                  <a:pt x="0" y="1969477"/>
                </a:lnTo>
                <a:lnTo>
                  <a:pt x="0" y="0"/>
                </a:lnTo>
                <a:close/>
              </a:path>
            </a:pathLst>
          </a:custGeom>
          <a:solidFill>
            <a:srgbClr val="4452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61E0738E-5820-F848-928B-F7F00E979929}"/>
              </a:ext>
            </a:extLst>
          </p:cNvPr>
          <p:cNvSpPr>
            <a:spLocks noGrp="1"/>
          </p:cNvSpPr>
          <p:nvPr>
            <p:ph type="title"/>
          </p:nvPr>
        </p:nvSpPr>
        <p:spPr>
          <a:xfrm>
            <a:off x="0" y="1584250"/>
            <a:ext cx="8276897" cy="1967024"/>
          </a:xfrm>
        </p:spPr>
        <p:txBody>
          <a:bodyPr>
            <a:normAutofit/>
          </a:bodyPr>
          <a:lstStyle>
            <a:lvl1pPr>
              <a:defRPr sz="3600">
                <a:latin typeface="Roboto" panose="02000000000000000000" pitchFamily="2" charset="0"/>
                <a:ea typeface="Roboto" panose="02000000000000000000" pitchFamily="2" charset="0"/>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6CB7A0AF-7553-DE4D-BBF0-D25A72BFA683}"/>
              </a:ext>
            </a:extLst>
          </p:cNvPr>
          <p:cNvSpPr>
            <a:spLocks noGrp="1"/>
          </p:cNvSpPr>
          <p:nvPr>
            <p:ph type="sldNum" sz="quarter" idx="10"/>
          </p:nvPr>
        </p:nvSpPr>
        <p:spPr/>
        <p:txBody>
          <a:bodyPr/>
          <a:lstStyle/>
          <a:p>
            <a:fld id="{D7DB8F76-31D0-8E48-9A33-E79BFE0EA87E}" type="slidenum">
              <a:rPr lang="en-US" smtClean="0"/>
              <a:pPr/>
              <a:t>‹#›</a:t>
            </a:fld>
            <a:endParaRPr lang="en-US" dirty="0"/>
          </a:p>
        </p:txBody>
      </p:sp>
      <p:pic>
        <p:nvPicPr>
          <p:cNvPr id="6" name="Picture 5" descr="A picture containing drawing&#10;&#10;Description automatically generated">
            <a:extLst>
              <a:ext uri="{FF2B5EF4-FFF2-40B4-BE49-F238E27FC236}">
                <a16:creationId xmlns:a16="http://schemas.microsoft.com/office/drawing/2014/main" id="{B646B784-112E-5E44-A7F8-F159B4ED1A5D}"/>
              </a:ext>
            </a:extLst>
          </p:cNvPr>
          <p:cNvPicPr>
            <a:picLocks noChangeAspect="1"/>
          </p:cNvPicPr>
          <p:nvPr userDrawn="1"/>
        </p:nvPicPr>
        <p:blipFill>
          <a:blip r:embed="rId2"/>
          <a:stretch>
            <a:fillRect/>
          </a:stretch>
        </p:blipFill>
        <p:spPr>
          <a:xfrm>
            <a:off x="1" y="996"/>
            <a:ext cx="2041451" cy="692686"/>
          </a:xfrm>
          <a:prstGeom prst="rect">
            <a:avLst/>
          </a:prstGeom>
        </p:spPr>
      </p:pic>
    </p:spTree>
    <p:extLst>
      <p:ext uri="{BB962C8B-B14F-4D97-AF65-F5344CB8AC3E}">
        <p14:creationId xmlns:p14="http://schemas.microsoft.com/office/powerpoint/2010/main" val="28408191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119217A4-8BE6-D44C-9C8F-E37FB28C521C}"/>
              </a:ext>
            </a:extLst>
          </p:cNvPr>
          <p:cNvSpPr/>
          <p:nvPr userDrawn="1"/>
        </p:nvSpPr>
        <p:spPr>
          <a:xfrm>
            <a:off x="-1390" y="0"/>
            <a:ext cx="8647386" cy="543910"/>
          </a:xfrm>
          <a:custGeom>
            <a:avLst/>
            <a:gdLst>
              <a:gd name="connsiteX0" fmla="*/ 7883 w 8592207"/>
              <a:gd name="connsiteY0" fmla="*/ 0 h 543910"/>
              <a:gd name="connsiteX1" fmla="*/ 8592207 w 8592207"/>
              <a:gd name="connsiteY1" fmla="*/ 0 h 543910"/>
              <a:gd name="connsiteX2" fmla="*/ 8387255 w 8592207"/>
              <a:gd name="connsiteY2" fmla="*/ 543910 h 543910"/>
              <a:gd name="connsiteX3" fmla="*/ 0 w 8592207"/>
              <a:gd name="connsiteY3" fmla="*/ 543910 h 543910"/>
              <a:gd name="connsiteX4" fmla="*/ 7883 w 8592207"/>
              <a:gd name="connsiteY4" fmla="*/ 0 h 5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207" h="543910">
                <a:moveTo>
                  <a:pt x="7883" y="0"/>
                </a:moveTo>
                <a:lnTo>
                  <a:pt x="8592207" y="0"/>
                </a:lnTo>
                <a:lnTo>
                  <a:pt x="8387255" y="543910"/>
                </a:lnTo>
                <a:lnTo>
                  <a:pt x="0" y="543910"/>
                </a:lnTo>
                <a:lnTo>
                  <a:pt x="7883" y="0"/>
                </a:lnTo>
                <a:close/>
              </a:path>
            </a:pathLst>
          </a:custGeom>
          <a:solidFill>
            <a:srgbClr val="44525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a:p>
        </p:txBody>
      </p:sp>
      <p:sp>
        <p:nvSpPr>
          <p:cNvPr id="5" name="Title 4">
            <a:extLst>
              <a:ext uri="{FF2B5EF4-FFF2-40B4-BE49-F238E27FC236}">
                <a16:creationId xmlns:a16="http://schemas.microsoft.com/office/drawing/2014/main" id="{A415F9C0-6D68-BA45-9D2F-E592ECB5802E}"/>
              </a:ext>
            </a:extLst>
          </p:cNvPr>
          <p:cNvSpPr>
            <a:spLocks noGrp="1"/>
          </p:cNvSpPr>
          <p:nvPr>
            <p:ph type="title"/>
          </p:nvPr>
        </p:nvSpPr>
        <p:spPr>
          <a:xfrm>
            <a:off x="-1" y="2"/>
            <a:ext cx="7811815" cy="543910"/>
          </a:xfrm>
        </p:spPr>
        <p:txBody>
          <a:bodyPr/>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2DDAFD8A-5277-1246-8E10-601E67D2C127}"/>
              </a:ext>
            </a:extLst>
          </p:cNvPr>
          <p:cNvSpPr>
            <a:spLocks noGrp="1"/>
          </p:cNvSpPr>
          <p:nvPr>
            <p:ph type="sldNum" sz="quarter" idx="10"/>
          </p:nvPr>
        </p:nvSpPr>
        <p:spPr/>
        <p:txBody>
          <a:bodyPr/>
          <a:lstStyle/>
          <a:p>
            <a:fld id="{D7DB8F76-31D0-8E48-9A33-E79BFE0EA87E}" type="slidenum">
              <a:rPr lang="en-US" smtClean="0"/>
              <a:pPr/>
              <a:t>‹#›</a:t>
            </a:fld>
            <a:endParaRPr lang="en-US" dirty="0"/>
          </a:p>
        </p:txBody>
      </p:sp>
      <p:sp>
        <p:nvSpPr>
          <p:cNvPr id="14" name="Content Placeholder 13">
            <a:extLst>
              <a:ext uri="{FF2B5EF4-FFF2-40B4-BE49-F238E27FC236}">
                <a16:creationId xmlns:a16="http://schemas.microsoft.com/office/drawing/2014/main" id="{A482FC28-A0C4-3D42-BBB2-CE05BC08073C}"/>
              </a:ext>
            </a:extLst>
          </p:cNvPr>
          <p:cNvSpPr>
            <a:spLocks noGrp="1"/>
          </p:cNvSpPr>
          <p:nvPr>
            <p:ph sz="quarter" idx="11"/>
          </p:nvPr>
        </p:nvSpPr>
        <p:spPr>
          <a:xfrm>
            <a:off x="190500" y="740979"/>
            <a:ext cx="8420100" cy="4078670"/>
          </a:xfrm>
        </p:spPr>
        <p:txBody>
          <a:bodyPr anchor="ctr"/>
          <a:lstStyle>
            <a:lvl1pPr>
              <a:buClr>
                <a:schemeClr val="accent3"/>
              </a:buClr>
              <a:defRPr/>
            </a:lvl1pPr>
            <a:lvl2pPr>
              <a:buClr>
                <a:schemeClr val="bg2">
                  <a:lumMod val="50000"/>
                </a:schemeClr>
              </a:buClr>
              <a:defRPr/>
            </a:lvl2pPr>
            <a:lvl3pPr>
              <a:buClr>
                <a:schemeClr val="bg2">
                  <a:lumMod val="50000"/>
                </a:schemeClr>
              </a:buClr>
              <a:defRPr/>
            </a:lvl3pPr>
            <a:lvl4pPr>
              <a:buClr>
                <a:schemeClr val="bg2">
                  <a:lumMod val="50000"/>
                </a:schemeClr>
              </a:buClr>
              <a:defRPr/>
            </a:lvl4pPr>
            <a:lvl5pPr>
              <a:buClr>
                <a:schemeClr val="bg2">
                  <a:lumMod val="5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picture containing drawing&#10;&#10;Description automatically generated">
            <a:extLst>
              <a:ext uri="{FF2B5EF4-FFF2-40B4-BE49-F238E27FC236}">
                <a16:creationId xmlns:a16="http://schemas.microsoft.com/office/drawing/2014/main" id="{95C60268-D5E3-60CF-BC48-59BB206A96EE}"/>
              </a:ext>
            </a:extLst>
          </p:cNvPr>
          <p:cNvPicPr>
            <a:picLocks noChangeAspect="1"/>
          </p:cNvPicPr>
          <p:nvPr userDrawn="1"/>
        </p:nvPicPr>
        <p:blipFill rotWithShape="1">
          <a:blip r:embed="rId2"/>
          <a:srcRect t="21165" r="40455" b="13678"/>
          <a:stretch/>
        </p:blipFill>
        <p:spPr>
          <a:xfrm>
            <a:off x="1" y="4819649"/>
            <a:ext cx="872231" cy="323849"/>
          </a:xfrm>
          <a:prstGeom prst="rect">
            <a:avLst/>
          </a:prstGeom>
        </p:spPr>
      </p:pic>
    </p:spTree>
    <p:extLst>
      <p:ext uri="{BB962C8B-B14F-4D97-AF65-F5344CB8AC3E}">
        <p14:creationId xmlns:p14="http://schemas.microsoft.com/office/powerpoint/2010/main" val="3768979789"/>
      </p:ext>
    </p:extLst>
  </p:cSld>
  <p:clrMapOvr>
    <a:masterClrMapping/>
  </p:clrMapOvr>
  <p:extLst>
    <p:ext uri="{DCECCB84-F9BA-43D5-87BE-67443E8EF086}">
      <p15:sldGuideLst xmlns:p15="http://schemas.microsoft.com/office/powerpoint/2012/main">
        <p15:guide id="1" orient="horz" pos="62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1F096-4321-899A-5DA9-8A0B7EE28B0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0643248-79AC-271B-0AA9-3611C2F1421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EE335A2-75C3-1CFA-B1D4-6BF94D2A841C}"/>
              </a:ext>
            </a:extLst>
          </p:cNvPr>
          <p:cNvSpPr>
            <a:spLocks noGrp="1"/>
          </p:cNvSpPr>
          <p:nvPr>
            <p:ph type="dt" sz="half" idx="10"/>
          </p:nvPr>
        </p:nvSpPr>
        <p:spPr/>
        <p:txBody>
          <a:bodyPr/>
          <a:lstStyle/>
          <a:p>
            <a:fld id="{D1238409-8920-9F43-AFF5-9CC66649FF35}" type="datetimeFigureOut">
              <a:rPr lang="en-US" smtClean="0"/>
              <a:t>2/12/2024</a:t>
            </a:fld>
            <a:endParaRPr lang="en-US"/>
          </a:p>
        </p:txBody>
      </p:sp>
      <p:sp>
        <p:nvSpPr>
          <p:cNvPr id="5" name="Footer Placeholder 4">
            <a:extLst>
              <a:ext uri="{FF2B5EF4-FFF2-40B4-BE49-F238E27FC236}">
                <a16:creationId xmlns:a16="http://schemas.microsoft.com/office/drawing/2014/main" id="{2BEC3949-4C5C-C8D2-2379-0C3B6CEB4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430544-9993-70BF-D980-824B9727C595}"/>
              </a:ext>
            </a:extLst>
          </p:cNvPr>
          <p:cNvSpPr>
            <a:spLocks noGrp="1"/>
          </p:cNvSpPr>
          <p:nvPr>
            <p:ph type="sldNum" sz="quarter" idx="12"/>
          </p:nvPr>
        </p:nvSpPr>
        <p:spPr/>
        <p:txBody>
          <a:bodyPr/>
          <a:lstStyle/>
          <a:p>
            <a:fld id="{34531A16-A3D2-9945-BA77-D6292818689D}" type="slidenum">
              <a:rPr lang="en-US" smtClean="0"/>
              <a:t>‹#›</a:t>
            </a:fld>
            <a:endParaRPr lang="en-US"/>
          </a:p>
        </p:txBody>
      </p:sp>
    </p:spTree>
    <p:extLst>
      <p:ext uri="{BB962C8B-B14F-4D97-AF65-F5344CB8AC3E}">
        <p14:creationId xmlns:p14="http://schemas.microsoft.com/office/powerpoint/2010/main" val="33204369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8A9B-FD21-EC64-4437-A338CF8A55F3}"/>
              </a:ext>
            </a:extLst>
          </p:cNvPr>
          <p:cNvSpPr>
            <a:spLocks noGrp="1"/>
          </p:cNvSpPr>
          <p:nvPr>
            <p:ph type="title"/>
          </p:nvPr>
        </p:nvSpPr>
        <p:spPr>
          <a:xfrm>
            <a:off x="628650" y="122791"/>
            <a:ext cx="7886700" cy="577919"/>
          </a:xfrm>
        </p:spPr>
        <p:txBody>
          <a:bodyPr>
            <a:normAutofit/>
          </a:bodyPr>
          <a:lstStyle>
            <a:lvl1pPr>
              <a:defRPr sz="18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3DF739F-B1D7-9C48-9708-E6B2758D6150}"/>
              </a:ext>
            </a:extLst>
          </p:cNvPr>
          <p:cNvSpPr>
            <a:spLocks noGrp="1"/>
          </p:cNvSpPr>
          <p:nvPr>
            <p:ph idx="1"/>
          </p:nvPr>
        </p:nvSpPr>
        <p:spPr>
          <a:xfrm>
            <a:off x="628650" y="805070"/>
            <a:ext cx="7886700" cy="4215640"/>
          </a:xfrm>
        </p:spPr>
        <p:txBody>
          <a:bodyPr>
            <a:normAutofit/>
          </a:bodyPr>
          <a:lstStyle>
            <a:lvl1pPr>
              <a:defRPr sz="15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a:defRPr sz="15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32400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A9147-58CB-26B2-B067-71BB478F28A3}"/>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D51CDA4-D96A-1194-FD6E-B628E20F423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F68D41-AB45-5B25-DE8A-A2F4DEC1F692}"/>
              </a:ext>
            </a:extLst>
          </p:cNvPr>
          <p:cNvSpPr>
            <a:spLocks noGrp="1"/>
          </p:cNvSpPr>
          <p:nvPr>
            <p:ph type="dt" sz="half" idx="10"/>
          </p:nvPr>
        </p:nvSpPr>
        <p:spPr/>
        <p:txBody>
          <a:bodyPr/>
          <a:lstStyle/>
          <a:p>
            <a:fld id="{D1238409-8920-9F43-AFF5-9CC66649FF35}" type="datetimeFigureOut">
              <a:rPr lang="en-US" smtClean="0"/>
              <a:t>2/12/2024</a:t>
            </a:fld>
            <a:endParaRPr lang="en-US"/>
          </a:p>
        </p:txBody>
      </p:sp>
      <p:sp>
        <p:nvSpPr>
          <p:cNvPr id="5" name="Footer Placeholder 4">
            <a:extLst>
              <a:ext uri="{FF2B5EF4-FFF2-40B4-BE49-F238E27FC236}">
                <a16:creationId xmlns:a16="http://schemas.microsoft.com/office/drawing/2014/main" id="{0D32727F-0376-AE49-D038-47BF95B7FA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D517B-7FBD-0B7A-66AD-156E34DFBCF3}"/>
              </a:ext>
            </a:extLst>
          </p:cNvPr>
          <p:cNvSpPr>
            <a:spLocks noGrp="1"/>
          </p:cNvSpPr>
          <p:nvPr>
            <p:ph type="sldNum" sz="quarter" idx="12"/>
          </p:nvPr>
        </p:nvSpPr>
        <p:spPr/>
        <p:txBody>
          <a:bodyPr/>
          <a:lstStyle/>
          <a:p>
            <a:fld id="{34531A16-A3D2-9945-BA77-D6292818689D}" type="slidenum">
              <a:rPr lang="en-US" smtClean="0"/>
              <a:t>‹#›</a:t>
            </a:fld>
            <a:endParaRPr lang="en-US"/>
          </a:p>
        </p:txBody>
      </p:sp>
    </p:spTree>
    <p:extLst>
      <p:ext uri="{BB962C8B-B14F-4D97-AF65-F5344CB8AC3E}">
        <p14:creationId xmlns:p14="http://schemas.microsoft.com/office/powerpoint/2010/main" val="5740791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66F0F-E4E9-9CA2-62B3-06335EF1E6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60C282-C15D-933C-C587-7B4A16ED4C3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8F5497-539C-80FC-72D9-04D85D367F3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3E8FDE-7C43-07FB-2127-215FA27A3A44}"/>
              </a:ext>
            </a:extLst>
          </p:cNvPr>
          <p:cNvSpPr>
            <a:spLocks noGrp="1"/>
          </p:cNvSpPr>
          <p:nvPr>
            <p:ph type="dt" sz="half" idx="10"/>
          </p:nvPr>
        </p:nvSpPr>
        <p:spPr/>
        <p:txBody>
          <a:bodyPr/>
          <a:lstStyle/>
          <a:p>
            <a:fld id="{D1238409-8920-9F43-AFF5-9CC66649FF35}" type="datetimeFigureOut">
              <a:rPr lang="en-US" smtClean="0"/>
              <a:t>2/12/2024</a:t>
            </a:fld>
            <a:endParaRPr lang="en-US"/>
          </a:p>
        </p:txBody>
      </p:sp>
      <p:sp>
        <p:nvSpPr>
          <p:cNvPr id="6" name="Footer Placeholder 5">
            <a:extLst>
              <a:ext uri="{FF2B5EF4-FFF2-40B4-BE49-F238E27FC236}">
                <a16:creationId xmlns:a16="http://schemas.microsoft.com/office/drawing/2014/main" id="{361B1DF0-38C9-9E5A-1C5A-C749340B01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1C41AE-788D-0512-7EA7-62C0B1F7A490}"/>
              </a:ext>
            </a:extLst>
          </p:cNvPr>
          <p:cNvSpPr>
            <a:spLocks noGrp="1"/>
          </p:cNvSpPr>
          <p:nvPr>
            <p:ph type="sldNum" sz="quarter" idx="12"/>
          </p:nvPr>
        </p:nvSpPr>
        <p:spPr/>
        <p:txBody>
          <a:bodyPr/>
          <a:lstStyle/>
          <a:p>
            <a:fld id="{34531A16-A3D2-9945-BA77-D6292818689D}" type="slidenum">
              <a:rPr lang="en-US" smtClean="0"/>
              <a:t>‹#›</a:t>
            </a:fld>
            <a:endParaRPr lang="en-US"/>
          </a:p>
        </p:txBody>
      </p:sp>
    </p:spTree>
    <p:extLst>
      <p:ext uri="{BB962C8B-B14F-4D97-AF65-F5344CB8AC3E}">
        <p14:creationId xmlns:p14="http://schemas.microsoft.com/office/powerpoint/2010/main" val="3515388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110A4-49A3-2E53-5EAE-B3AD384EBD3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DBE355-912C-DD92-209E-239ECDD8EEF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B8B1247-FD5C-8EBC-2A15-0C63170C257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1F0E7B-06B0-782F-CEA1-ABD6281C8A9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3B6DC38-A0FA-0C94-0518-6008334DECE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E169CD-6A45-6CB6-8B4E-0C74232055F3}"/>
              </a:ext>
            </a:extLst>
          </p:cNvPr>
          <p:cNvSpPr>
            <a:spLocks noGrp="1"/>
          </p:cNvSpPr>
          <p:nvPr>
            <p:ph type="dt" sz="half" idx="10"/>
          </p:nvPr>
        </p:nvSpPr>
        <p:spPr/>
        <p:txBody>
          <a:bodyPr/>
          <a:lstStyle/>
          <a:p>
            <a:fld id="{D1238409-8920-9F43-AFF5-9CC66649FF35}" type="datetimeFigureOut">
              <a:rPr lang="en-US" smtClean="0"/>
              <a:t>2/12/2024</a:t>
            </a:fld>
            <a:endParaRPr lang="en-US"/>
          </a:p>
        </p:txBody>
      </p:sp>
      <p:sp>
        <p:nvSpPr>
          <p:cNvPr id="8" name="Footer Placeholder 7">
            <a:extLst>
              <a:ext uri="{FF2B5EF4-FFF2-40B4-BE49-F238E27FC236}">
                <a16:creationId xmlns:a16="http://schemas.microsoft.com/office/drawing/2014/main" id="{9FA47BCD-DC31-CE59-D5C4-DE2E6AF380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3CC163-B6B4-848E-F726-F2A6072BC383}"/>
              </a:ext>
            </a:extLst>
          </p:cNvPr>
          <p:cNvSpPr>
            <a:spLocks noGrp="1"/>
          </p:cNvSpPr>
          <p:nvPr>
            <p:ph type="sldNum" sz="quarter" idx="12"/>
          </p:nvPr>
        </p:nvSpPr>
        <p:spPr/>
        <p:txBody>
          <a:bodyPr/>
          <a:lstStyle/>
          <a:p>
            <a:fld id="{34531A16-A3D2-9945-BA77-D6292818689D}" type="slidenum">
              <a:rPr lang="en-US" smtClean="0"/>
              <a:t>‹#›</a:t>
            </a:fld>
            <a:endParaRPr lang="en-US"/>
          </a:p>
        </p:txBody>
      </p:sp>
    </p:spTree>
    <p:extLst>
      <p:ext uri="{BB962C8B-B14F-4D97-AF65-F5344CB8AC3E}">
        <p14:creationId xmlns:p14="http://schemas.microsoft.com/office/powerpoint/2010/main" val="7441939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3A6A-9506-D515-9100-4D48F9C963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FE4453-64F4-2740-37C4-5FCA09F43C87}"/>
              </a:ext>
            </a:extLst>
          </p:cNvPr>
          <p:cNvSpPr>
            <a:spLocks noGrp="1"/>
          </p:cNvSpPr>
          <p:nvPr>
            <p:ph type="dt" sz="half" idx="10"/>
          </p:nvPr>
        </p:nvSpPr>
        <p:spPr/>
        <p:txBody>
          <a:bodyPr/>
          <a:lstStyle/>
          <a:p>
            <a:fld id="{D1238409-8920-9F43-AFF5-9CC66649FF35}" type="datetimeFigureOut">
              <a:rPr lang="en-US" smtClean="0"/>
              <a:t>2/12/2024</a:t>
            </a:fld>
            <a:endParaRPr lang="en-US"/>
          </a:p>
        </p:txBody>
      </p:sp>
      <p:sp>
        <p:nvSpPr>
          <p:cNvPr id="4" name="Footer Placeholder 3">
            <a:extLst>
              <a:ext uri="{FF2B5EF4-FFF2-40B4-BE49-F238E27FC236}">
                <a16:creationId xmlns:a16="http://schemas.microsoft.com/office/drawing/2014/main" id="{116E2231-95B0-4965-5F49-50097B27EF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22C180-18A8-EE65-4A0A-636379A399F7}"/>
              </a:ext>
            </a:extLst>
          </p:cNvPr>
          <p:cNvSpPr>
            <a:spLocks noGrp="1"/>
          </p:cNvSpPr>
          <p:nvPr>
            <p:ph type="sldNum" sz="quarter" idx="12"/>
          </p:nvPr>
        </p:nvSpPr>
        <p:spPr/>
        <p:txBody>
          <a:bodyPr/>
          <a:lstStyle/>
          <a:p>
            <a:fld id="{34531A16-A3D2-9945-BA77-D6292818689D}" type="slidenum">
              <a:rPr lang="en-US" smtClean="0"/>
              <a:t>‹#›</a:t>
            </a:fld>
            <a:endParaRPr lang="en-US"/>
          </a:p>
        </p:txBody>
      </p:sp>
    </p:spTree>
    <p:extLst>
      <p:ext uri="{BB962C8B-B14F-4D97-AF65-F5344CB8AC3E}">
        <p14:creationId xmlns:p14="http://schemas.microsoft.com/office/powerpoint/2010/main" val="17345431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25383E-9644-9F19-1802-60BFA03C1259}"/>
              </a:ext>
            </a:extLst>
          </p:cNvPr>
          <p:cNvSpPr>
            <a:spLocks noGrp="1"/>
          </p:cNvSpPr>
          <p:nvPr>
            <p:ph type="dt" sz="half" idx="10"/>
          </p:nvPr>
        </p:nvSpPr>
        <p:spPr/>
        <p:txBody>
          <a:bodyPr/>
          <a:lstStyle/>
          <a:p>
            <a:fld id="{D1238409-8920-9F43-AFF5-9CC66649FF35}" type="datetimeFigureOut">
              <a:rPr lang="en-US" smtClean="0"/>
              <a:t>2/12/2024</a:t>
            </a:fld>
            <a:endParaRPr lang="en-US"/>
          </a:p>
        </p:txBody>
      </p:sp>
      <p:sp>
        <p:nvSpPr>
          <p:cNvPr id="3" name="Footer Placeholder 2">
            <a:extLst>
              <a:ext uri="{FF2B5EF4-FFF2-40B4-BE49-F238E27FC236}">
                <a16:creationId xmlns:a16="http://schemas.microsoft.com/office/drawing/2014/main" id="{5C4C4881-4FFE-ADBD-8E6C-3CA34F6688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EFF6C6-3009-C7B0-1C0D-A217F0BE2215}"/>
              </a:ext>
            </a:extLst>
          </p:cNvPr>
          <p:cNvSpPr>
            <a:spLocks noGrp="1"/>
          </p:cNvSpPr>
          <p:nvPr>
            <p:ph type="sldNum" sz="quarter" idx="12"/>
          </p:nvPr>
        </p:nvSpPr>
        <p:spPr/>
        <p:txBody>
          <a:bodyPr/>
          <a:lstStyle/>
          <a:p>
            <a:fld id="{34531A16-A3D2-9945-BA77-D6292818689D}" type="slidenum">
              <a:rPr lang="en-US" smtClean="0"/>
              <a:t>‹#›</a:t>
            </a:fld>
            <a:endParaRPr lang="en-US"/>
          </a:p>
        </p:txBody>
      </p:sp>
    </p:spTree>
    <p:extLst>
      <p:ext uri="{BB962C8B-B14F-4D97-AF65-F5344CB8AC3E}">
        <p14:creationId xmlns:p14="http://schemas.microsoft.com/office/powerpoint/2010/main" val="19852639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73F50-3F25-4DBA-E3B3-520D6D12A97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E5B502D-1F7B-9629-9FCF-C6744F59B6B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B732E5-1E2B-DF77-B486-34D6C191516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FBBC63C-8D2B-0019-C783-76E26E90FE28}"/>
              </a:ext>
            </a:extLst>
          </p:cNvPr>
          <p:cNvSpPr>
            <a:spLocks noGrp="1"/>
          </p:cNvSpPr>
          <p:nvPr>
            <p:ph type="dt" sz="half" idx="10"/>
          </p:nvPr>
        </p:nvSpPr>
        <p:spPr/>
        <p:txBody>
          <a:bodyPr/>
          <a:lstStyle/>
          <a:p>
            <a:fld id="{D1238409-8920-9F43-AFF5-9CC66649FF35}" type="datetimeFigureOut">
              <a:rPr lang="en-US" smtClean="0"/>
              <a:t>2/12/2024</a:t>
            </a:fld>
            <a:endParaRPr lang="en-US"/>
          </a:p>
        </p:txBody>
      </p:sp>
      <p:sp>
        <p:nvSpPr>
          <p:cNvPr id="6" name="Footer Placeholder 5">
            <a:extLst>
              <a:ext uri="{FF2B5EF4-FFF2-40B4-BE49-F238E27FC236}">
                <a16:creationId xmlns:a16="http://schemas.microsoft.com/office/drawing/2014/main" id="{FBFE1E74-76B7-CB11-2833-A27DF61E78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E94814-8993-10BD-11A9-B5D888E85E23}"/>
              </a:ext>
            </a:extLst>
          </p:cNvPr>
          <p:cNvSpPr>
            <a:spLocks noGrp="1"/>
          </p:cNvSpPr>
          <p:nvPr>
            <p:ph type="sldNum" sz="quarter" idx="12"/>
          </p:nvPr>
        </p:nvSpPr>
        <p:spPr/>
        <p:txBody>
          <a:bodyPr/>
          <a:lstStyle/>
          <a:p>
            <a:fld id="{34531A16-A3D2-9945-BA77-D6292818689D}" type="slidenum">
              <a:rPr lang="en-US" smtClean="0"/>
              <a:t>‹#›</a:t>
            </a:fld>
            <a:endParaRPr lang="en-US"/>
          </a:p>
        </p:txBody>
      </p:sp>
    </p:spTree>
    <p:extLst>
      <p:ext uri="{BB962C8B-B14F-4D97-AF65-F5344CB8AC3E}">
        <p14:creationId xmlns:p14="http://schemas.microsoft.com/office/powerpoint/2010/main" val="31502597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05.xml"/><Relationship Id="rId7" Type="http://schemas.openxmlformats.org/officeDocument/2006/relationships/image" Target="../media/image27.png"/><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theme" Target="../theme/theme10.xml"/><Relationship Id="rId5" Type="http://schemas.openxmlformats.org/officeDocument/2006/relationships/slideLayout" Target="../slideLayouts/slideLayout107.xml"/><Relationship Id="rId4"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theme" Target="../theme/theme11.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image" Target="../media/image2.em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2.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image" Target="../media/image2.emf"/><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image" Target="../media/image16.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3.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24.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image" Target="../media/image16.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theme" Target="../theme/theme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theme" Target="../theme/theme7.xml"/><Relationship Id="rId1"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slideLayout" Target="../slideLayouts/slideLayout90.xml"/><Relationship Id="rId1" Type="http://schemas.openxmlformats.org/officeDocument/2006/relationships/slideLayout" Target="../slideLayouts/slideLayout89.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735107"/>
      </p:ext>
    </p:extLst>
  </p:cSld>
  <p:clrMap bg1="lt1" tx1="dk1" bg2="lt2" tx2="dk2" accent1="accent1" accent2="accent2" accent3="accent3" accent4="accent4" accent5="accent5" accent6="accent6" hlink="hlink" folHlink="folHlink"/>
  <p:sldLayoutIdLst>
    <p:sldLayoutId id="2147483684" r:id="rId1"/>
    <p:sldLayoutId id="2147483709" r:id="rId2"/>
    <p:sldLayoutId id="2147483704" r:id="rId3"/>
    <p:sldLayoutId id="2147483703" r:id="rId4"/>
    <p:sldLayoutId id="2147483708" r:id="rId5"/>
  </p:sldLayoutIdLst>
  <p:txStyles>
    <p:titleStyle>
      <a:lvl1pPr algn="l" defTabSz="914400" rtl="0" eaLnBrk="1" latinLnBrk="0" hangingPunct="1">
        <a:spcBef>
          <a:spcPct val="0"/>
        </a:spcBef>
        <a:buNone/>
        <a:defRPr sz="3600" b="1" kern="1200">
          <a:solidFill>
            <a:schemeClr val="tx1"/>
          </a:solidFill>
          <a:latin typeface="+mj-lt"/>
          <a:ea typeface="+mj-ea"/>
          <a:cs typeface="+mj-cs"/>
        </a:defRPr>
      </a:lvl1pPr>
    </p:titleStyle>
    <p:bodyStyle>
      <a:lvl1pPr marL="216000" indent="-216000" algn="l" defTabSz="914400" rtl="0" eaLnBrk="1" latinLnBrk="0" hangingPunct="1">
        <a:spcBef>
          <a:spcPts val="2200"/>
        </a:spcBef>
        <a:buClr>
          <a:schemeClr val="bg1">
            <a:lumMod val="65000"/>
          </a:schemeClr>
        </a:buClr>
        <a:buSzPct val="100000"/>
        <a:buFont typeface="Calibri" panose="020F0502020204030204" pitchFamily="34" charset="0"/>
        <a:buChar char="•"/>
        <a:defRPr sz="1800" kern="1200">
          <a:solidFill>
            <a:schemeClr val="tx1"/>
          </a:solidFill>
          <a:latin typeface="+mn-lt"/>
          <a:ea typeface="+mn-ea"/>
          <a:cs typeface="+mn-cs"/>
        </a:defRPr>
      </a:lvl1pPr>
      <a:lvl2pPr marL="540000" indent="-180000" algn="l" defTabSz="914400" rtl="0" eaLnBrk="1" latinLnBrk="0" hangingPunct="1">
        <a:spcBef>
          <a:spcPts val="500"/>
        </a:spcBef>
        <a:buClr>
          <a:schemeClr val="bg1">
            <a:lumMod val="65000"/>
          </a:schemeClr>
        </a:buClr>
        <a:buSzPct val="100000"/>
        <a:buFont typeface="Segoe UI" panose="020B0502040204020203" pitchFamily="34" charset="0"/>
        <a:buChar char="-"/>
        <a:defRPr sz="1600" kern="1200">
          <a:solidFill>
            <a:schemeClr val="tx1"/>
          </a:solidFill>
          <a:latin typeface="+mn-lt"/>
          <a:ea typeface="+mn-ea"/>
          <a:cs typeface="+mn-cs"/>
        </a:defRPr>
      </a:lvl2pPr>
      <a:lvl3pPr marL="756000" indent="-180000" algn="l" defTabSz="914400" rtl="0" eaLnBrk="1" latinLnBrk="0" hangingPunct="1">
        <a:spcBef>
          <a:spcPts val="500"/>
        </a:spcBef>
        <a:buClr>
          <a:schemeClr val="bg1">
            <a:lumMod val="75000"/>
          </a:schemeClr>
        </a:buClr>
        <a:buFont typeface="Segoe UI" panose="020B0502040204020203"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211510"/>
            <a:ext cx="7886700" cy="49993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Lato"/>
              <a:buNone/>
              <a:defRPr sz="33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28650" y="922947"/>
            <a:ext cx="7886700" cy="3495631"/>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Lato"/>
                <a:ea typeface="Lato"/>
                <a:cs typeface="Lato"/>
                <a:sym typeface="Lato"/>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Lato"/>
                <a:ea typeface="Lato"/>
                <a:cs typeface="Lato"/>
                <a:sym typeface="Lato"/>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1272019" y="4767264"/>
            <a:ext cx="2057400" cy="2738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675" b="0" i="0" u="none" strike="noStrike" cap="none">
                <a:solidFill>
                  <a:srgbClr val="888888"/>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sldNum" idx="12"/>
          </p:nvPr>
        </p:nvSpPr>
        <p:spPr>
          <a:xfrm>
            <a:off x="0" y="4767264"/>
            <a:ext cx="2057400" cy="2738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675" b="1" i="0" u="none" strike="noStrike" cap="none">
                <a:solidFill>
                  <a:schemeClr val="lt1"/>
                </a:solidFill>
                <a:latin typeface="Lato"/>
                <a:ea typeface="Lato"/>
                <a:cs typeface="Lato"/>
                <a:sym typeface="Lato"/>
              </a:defRPr>
            </a:lvl1pPr>
            <a:lvl2pPr marL="0" marR="0" lvl="1" indent="0" algn="l" rtl="0">
              <a:lnSpc>
                <a:spcPct val="100000"/>
              </a:lnSpc>
              <a:spcBef>
                <a:spcPts val="0"/>
              </a:spcBef>
              <a:spcAft>
                <a:spcPts val="0"/>
              </a:spcAft>
              <a:buClr>
                <a:srgbClr val="000000"/>
              </a:buClr>
              <a:buSzPts val="900"/>
              <a:buFont typeface="Arial"/>
              <a:buNone/>
              <a:defRPr sz="675" b="1" i="0" u="none" strike="noStrike" cap="none">
                <a:solidFill>
                  <a:schemeClr val="lt1"/>
                </a:solidFill>
                <a:latin typeface="Lato"/>
                <a:ea typeface="Lato"/>
                <a:cs typeface="Lato"/>
                <a:sym typeface="Lato"/>
              </a:defRPr>
            </a:lvl2pPr>
            <a:lvl3pPr marL="0" marR="0" lvl="2" indent="0" algn="l" rtl="0">
              <a:lnSpc>
                <a:spcPct val="100000"/>
              </a:lnSpc>
              <a:spcBef>
                <a:spcPts val="0"/>
              </a:spcBef>
              <a:spcAft>
                <a:spcPts val="0"/>
              </a:spcAft>
              <a:buClr>
                <a:srgbClr val="000000"/>
              </a:buClr>
              <a:buSzPts val="900"/>
              <a:buFont typeface="Arial"/>
              <a:buNone/>
              <a:defRPr sz="675" b="1" i="0" u="none" strike="noStrike" cap="none">
                <a:solidFill>
                  <a:schemeClr val="lt1"/>
                </a:solidFill>
                <a:latin typeface="Lato"/>
                <a:ea typeface="Lato"/>
                <a:cs typeface="Lato"/>
                <a:sym typeface="Lato"/>
              </a:defRPr>
            </a:lvl3pPr>
            <a:lvl4pPr marL="0" marR="0" lvl="3" indent="0" algn="l" rtl="0">
              <a:lnSpc>
                <a:spcPct val="100000"/>
              </a:lnSpc>
              <a:spcBef>
                <a:spcPts val="0"/>
              </a:spcBef>
              <a:spcAft>
                <a:spcPts val="0"/>
              </a:spcAft>
              <a:buClr>
                <a:srgbClr val="000000"/>
              </a:buClr>
              <a:buSzPts val="900"/>
              <a:buFont typeface="Arial"/>
              <a:buNone/>
              <a:defRPr sz="675" b="1" i="0" u="none" strike="noStrike" cap="none">
                <a:solidFill>
                  <a:schemeClr val="lt1"/>
                </a:solidFill>
                <a:latin typeface="Lato"/>
                <a:ea typeface="Lato"/>
                <a:cs typeface="Lato"/>
                <a:sym typeface="Lato"/>
              </a:defRPr>
            </a:lvl4pPr>
            <a:lvl5pPr marL="0" marR="0" lvl="4" indent="0" algn="l" rtl="0">
              <a:lnSpc>
                <a:spcPct val="100000"/>
              </a:lnSpc>
              <a:spcBef>
                <a:spcPts val="0"/>
              </a:spcBef>
              <a:spcAft>
                <a:spcPts val="0"/>
              </a:spcAft>
              <a:buClr>
                <a:srgbClr val="000000"/>
              </a:buClr>
              <a:buSzPts val="900"/>
              <a:buFont typeface="Arial"/>
              <a:buNone/>
              <a:defRPr sz="675" b="1" i="0" u="none" strike="noStrike" cap="none">
                <a:solidFill>
                  <a:schemeClr val="lt1"/>
                </a:solidFill>
                <a:latin typeface="Lato"/>
                <a:ea typeface="Lato"/>
                <a:cs typeface="Lato"/>
                <a:sym typeface="Lato"/>
              </a:defRPr>
            </a:lvl5pPr>
            <a:lvl6pPr marL="0" marR="0" lvl="5" indent="0" algn="l" rtl="0">
              <a:lnSpc>
                <a:spcPct val="100000"/>
              </a:lnSpc>
              <a:spcBef>
                <a:spcPts val="0"/>
              </a:spcBef>
              <a:spcAft>
                <a:spcPts val="0"/>
              </a:spcAft>
              <a:buClr>
                <a:srgbClr val="000000"/>
              </a:buClr>
              <a:buSzPts val="900"/>
              <a:buFont typeface="Arial"/>
              <a:buNone/>
              <a:defRPr sz="675" b="1" i="0" u="none" strike="noStrike" cap="none">
                <a:solidFill>
                  <a:schemeClr val="lt1"/>
                </a:solidFill>
                <a:latin typeface="Lato"/>
                <a:ea typeface="Lato"/>
                <a:cs typeface="Lato"/>
                <a:sym typeface="Lato"/>
              </a:defRPr>
            </a:lvl6pPr>
            <a:lvl7pPr marL="0" marR="0" lvl="6" indent="0" algn="l" rtl="0">
              <a:lnSpc>
                <a:spcPct val="100000"/>
              </a:lnSpc>
              <a:spcBef>
                <a:spcPts val="0"/>
              </a:spcBef>
              <a:spcAft>
                <a:spcPts val="0"/>
              </a:spcAft>
              <a:buClr>
                <a:srgbClr val="000000"/>
              </a:buClr>
              <a:buSzPts val="900"/>
              <a:buFont typeface="Arial"/>
              <a:buNone/>
              <a:defRPr sz="675" b="1" i="0" u="none" strike="noStrike" cap="none">
                <a:solidFill>
                  <a:schemeClr val="lt1"/>
                </a:solidFill>
                <a:latin typeface="Lato"/>
                <a:ea typeface="Lato"/>
                <a:cs typeface="Lato"/>
                <a:sym typeface="Lato"/>
              </a:defRPr>
            </a:lvl7pPr>
            <a:lvl8pPr marL="0" marR="0" lvl="7" indent="0" algn="l" rtl="0">
              <a:lnSpc>
                <a:spcPct val="100000"/>
              </a:lnSpc>
              <a:spcBef>
                <a:spcPts val="0"/>
              </a:spcBef>
              <a:spcAft>
                <a:spcPts val="0"/>
              </a:spcAft>
              <a:buClr>
                <a:srgbClr val="000000"/>
              </a:buClr>
              <a:buSzPts val="900"/>
              <a:buFont typeface="Arial"/>
              <a:buNone/>
              <a:defRPr sz="675" b="1" i="0" u="none" strike="noStrike" cap="none">
                <a:solidFill>
                  <a:schemeClr val="lt1"/>
                </a:solidFill>
                <a:latin typeface="Lato"/>
                <a:ea typeface="Lato"/>
                <a:cs typeface="Lato"/>
                <a:sym typeface="Lato"/>
              </a:defRPr>
            </a:lvl8pPr>
            <a:lvl9pPr marL="0" marR="0" lvl="8" indent="0" algn="l" rtl="0">
              <a:lnSpc>
                <a:spcPct val="100000"/>
              </a:lnSpc>
              <a:spcBef>
                <a:spcPts val="0"/>
              </a:spcBef>
              <a:spcAft>
                <a:spcPts val="0"/>
              </a:spcAft>
              <a:buClr>
                <a:srgbClr val="000000"/>
              </a:buClr>
              <a:buSzPts val="900"/>
              <a:buFont typeface="Arial"/>
              <a:buNone/>
              <a:defRPr sz="675" b="1" i="0" u="none" strike="noStrike" cap="none">
                <a:solidFill>
                  <a:schemeClr val="lt1"/>
                </a:solidFill>
                <a:latin typeface="Lato"/>
                <a:ea typeface="Lato"/>
                <a:cs typeface="Lato"/>
                <a:sym typeface="Lato"/>
              </a:defRPr>
            </a:lvl9pPr>
          </a:lstStyle>
          <a:p>
            <a:endParaRPr lang="en-US"/>
          </a:p>
          <a:p>
            <a:fld id="{00000000-1234-1234-1234-123412341234}" type="slidenum">
              <a:rPr lang="en-US" smtClean="0"/>
              <a:pPr/>
              <a:t>‹#›</a:t>
            </a:fld>
            <a:endParaRPr/>
          </a:p>
        </p:txBody>
      </p:sp>
      <p:sp>
        <p:nvSpPr>
          <p:cNvPr id="15" name="Google Shape;15;p1"/>
          <p:cNvSpPr/>
          <p:nvPr/>
        </p:nvSpPr>
        <p:spPr>
          <a:xfrm>
            <a:off x="1" y="0"/>
            <a:ext cx="277220" cy="5149569"/>
          </a:xfrm>
          <a:prstGeom prst="rect">
            <a:avLst/>
          </a:prstGeom>
          <a:solidFill>
            <a:srgbClr val="C5050C"/>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pic>
        <p:nvPicPr>
          <p:cNvPr id="16" name="Google Shape;16;p1"/>
          <p:cNvPicPr preferRelativeResize="0"/>
          <p:nvPr/>
        </p:nvPicPr>
        <p:blipFill rotWithShape="1">
          <a:blip r:embed="rId7">
            <a:alphaModFix/>
          </a:blip>
          <a:srcRect l="59577"/>
          <a:stretch/>
        </p:blipFill>
        <p:spPr>
          <a:xfrm>
            <a:off x="1" y="2319769"/>
            <a:ext cx="277220" cy="342900"/>
          </a:xfrm>
          <a:prstGeom prst="rect">
            <a:avLst/>
          </a:prstGeom>
          <a:noFill/>
          <a:ln>
            <a:noFill/>
          </a:ln>
        </p:spPr>
      </p:pic>
      <p:pic>
        <p:nvPicPr>
          <p:cNvPr id="2" name="Google Shape;203;p31">
            <a:extLst>
              <a:ext uri="{FF2B5EF4-FFF2-40B4-BE49-F238E27FC236}">
                <a16:creationId xmlns:a16="http://schemas.microsoft.com/office/drawing/2014/main" id="{810499AF-28E5-7496-4CF4-DB18DB8FCD6E}"/>
              </a:ext>
            </a:extLst>
          </p:cNvPr>
          <p:cNvPicPr preferRelativeResize="0"/>
          <p:nvPr userDrawn="1"/>
        </p:nvPicPr>
        <p:blipFill>
          <a:blip r:embed="rId8">
            <a:alphaModFix/>
          </a:blip>
          <a:stretch>
            <a:fillRect/>
          </a:stretch>
        </p:blipFill>
        <p:spPr>
          <a:xfrm>
            <a:off x="7299694" y="4558649"/>
            <a:ext cx="1702187" cy="531225"/>
          </a:xfrm>
          <a:prstGeom prst="rect">
            <a:avLst/>
          </a:prstGeom>
          <a:noFill/>
          <a:ln>
            <a:noFill/>
          </a:ln>
        </p:spPr>
      </p:pic>
    </p:spTree>
    <p:extLst>
      <p:ext uri="{BB962C8B-B14F-4D97-AF65-F5344CB8AC3E}">
        <p14:creationId xmlns:p14="http://schemas.microsoft.com/office/powerpoint/2010/main" val="1730565637"/>
      </p:ext>
    </p:extLst>
  </p:cSld>
  <p:clrMap bg1="lt1" tx1="dk1" bg2="dk2"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648">
          <p15:clr>
            <a:srgbClr val="F26B43"/>
          </p15:clr>
        </p15:guide>
        <p15:guide id="2" orient="horz" pos="600">
          <p15:clr>
            <a:srgbClr val="F26B43"/>
          </p15:clr>
        </p15:guide>
        <p15:guide id="3"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5000" y="405000"/>
            <a:ext cx="8334000" cy="243000"/>
          </a:xfrm>
          <a:prstGeom prst="rect">
            <a:avLst/>
          </a:prstGeom>
        </p:spPr>
        <p:txBody>
          <a:bodyPr vert="horz" lIns="0" tIns="0" rIns="0" bIns="0" rtlCol="0" anchor="t" anchorCtr="0">
            <a:noAutofit/>
          </a:bodyPr>
          <a:lstStyle/>
          <a:p>
            <a:r>
              <a:rPr lang="en-US" noProof="0"/>
              <a:t>Click to edit Master title style</a:t>
            </a:r>
            <a:endParaRPr lang="en-GB" noProof="0" dirty="0"/>
          </a:p>
        </p:txBody>
      </p:sp>
      <p:sp>
        <p:nvSpPr>
          <p:cNvPr id="3" name="Text Placeholder 2"/>
          <p:cNvSpPr>
            <a:spLocks noGrp="1"/>
          </p:cNvSpPr>
          <p:nvPr>
            <p:ph type="body" idx="1"/>
          </p:nvPr>
        </p:nvSpPr>
        <p:spPr>
          <a:xfrm>
            <a:off x="405000" y="1714500"/>
            <a:ext cx="8334000" cy="288900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2"/>
          </p:nvPr>
        </p:nvSpPr>
        <p:spPr>
          <a:xfrm>
            <a:off x="4860000" y="4779000"/>
            <a:ext cx="1350000" cy="135000"/>
          </a:xfrm>
          <a:prstGeom prst="rect">
            <a:avLst/>
          </a:prstGeom>
        </p:spPr>
        <p:txBody>
          <a:bodyPr vert="horz" lIns="0" tIns="0" rIns="0" bIns="0" rtlCol="0" anchor="b" anchorCtr="0">
            <a:noAutofit/>
          </a:bodyPr>
          <a:lstStyle>
            <a:lvl1pPr algn="l">
              <a:defRPr sz="600">
                <a:solidFill>
                  <a:schemeClr val="tx2"/>
                </a:solidFill>
              </a:defRPr>
            </a:lvl1pPr>
          </a:lstStyle>
          <a:p>
            <a:fld id="{81CB2B14-F26C-4BBB-8C23-00AFCB89B5EF}" type="datetime1">
              <a:rPr lang="en-GB" smtClean="0"/>
              <a:t>12/02/2024</a:t>
            </a:fld>
            <a:endParaRPr lang="en-GB" dirty="0"/>
          </a:p>
        </p:txBody>
      </p:sp>
      <p:sp>
        <p:nvSpPr>
          <p:cNvPr id="5" name="Footer Placeholder 4"/>
          <p:cNvSpPr>
            <a:spLocks noGrp="1"/>
          </p:cNvSpPr>
          <p:nvPr>
            <p:ph type="ftr" sz="quarter" idx="3"/>
          </p:nvPr>
        </p:nvSpPr>
        <p:spPr>
          <a:xfrm>
            <a:off x="726300" y="4779000"/>
            <a:ext cx="3510000" cy="135000"/>
          </a:xfrm>
          <a:prstGeom prst="rect">
            <a:avLst/>
          </a:prstGeom>
        </p:spPr>
        <p:txBody>
          <a:bodyPr vert="horz" lIns="0" tIns="0" rIns="0" bIns="0" rtlCol="0" anchor="b" anchorCtr="0">
            <a:noAutofit/>
          </a:bodyPr>
          <a:lstStyle>
            <a:lvl1pPr algn="l">
              <a:defRPr sz="600">
                <a:solidFill>
                  <a:schemeClr val="tx2"/>
                </a:solidFill>
              </a:defRPr>
            </a:lvl1pPr>
          </a:lstStyle>
          <a:p>
            <a:r>
              <a:rPr lang="en-GB" dirty="0"/>
              <a:t>© 2022 Tokamak Energy  Private and Confidential</a:t>
            </a:r>
          </a:p>
        </p:txBody>
      </p:sp>
      <p:sp>
        <p:nvSpPr>
          <p:cNvPr id="6" name="Slide Number Placeholder 5"/>
          <p:cNvSpPr>
            <a:spLocks noGrp="1"/>
          </p:cNvSpPr>
          <p:nvPr>
            <p:ph type="sldNum" sz="quarter" idx="4"/>
          </p:nvPr>
        </p:nvSpPr>
        <p:spPr>
          <a:xfrm>
            <a:off x="8197580" y="4779000"/>
            <a:ext cx="540000" cy="135000"/>
          </a:xfrm>
          <a:prstGeom prst="rect">
            <a:avLst/>
          </a:prstGeom>
        </p:spPr>
        <p:txBody>
          <a:bodyPr vert="horz" lIns="0" tIns="0" rIns="0" bIns="0" rtlCol="0" anchor="b" anchorCtr="0">
            <a:noAutofit/>
          </a:bodyPr>
          <a:lstStyle>
            <a:lvl1pPr algn="r">
              <a:defRPr sz="750" b="1">
                <a:solidFill>
                  <a:schemeClr val="accent1"/>
                </a:solidFill>
              </a:defRPr>
            </a:lvl1pPr>
          </a:lstStyle>
          <a:p>
            <a:fld id="{0B868178-02AE-42FC-958D-6B8F13B60175}" type="slidenum">
              <a:rPr lang="en-GB" smtClean="0"/>
              <a:pPr/>
              <a:t>‹#›</a:t>
            </a:fld>
            <a:endParaRPr lang="en-GB" dirty="0"/>
          </a:p>
        </p:txBody>
      </p:sp>
      <p:pic>
        <p:nvPicPr>
          <p:cNvPr id="8" name="Picture 7">
            <a:extLst>
              <a:ext uri="{FF2B5EF4-FFF2-40B4-BE49-F238E27FC236}">
                <a16:creationId xmlns:a16="http://schemas.microsoft.com/office/drawing/2014/main" id="{0944EC89-3B1B-D7BA-4831-FA2381BF736D}"/>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400755" y="4736714"/>
            <a:ext cx="221400" cy="221400"/>
          </a:xfrm>
          <a:prstGeom prst="rect">
            <a:avLst/>
          </a:prstGeom>
        </p:spPr>
      </p:pic>
    </p:spTree>
    <p:extLst>
      <p:ext uri="{BB962C8B-B14F-4D97-AF65-F5344CB8AC3E}">
        <p14:creationId xmlns:p14="http://schemas.microsoft.com/office/powerpoint/2010/main" val="121867502"/>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 id="2147483892" r:id="rId19"/>
    <p:sldLayoutId id="2147483893" r:id="rId20"/>
    <p:sldLayoutId id="2147483894" r:id="rId21"/>
    <p:sldLayoutId id="2147483895" r:id="rId22"/>
    <p:sldLayoutId id="2147483896" r:id="rId23"/>
    <p:sldLayoutId id="2147483897" r:id="rId24"/>
    <p:sldLayoutId id="2147483898" r:id="rId25"/>
  </p:sldLayoutIdLst>
  <p:hf hdr="0" dt="0"/>
  <p:txStyles>
    <p:titleStyle>
      <a:lvl1pPr algn="l" defTabSz="685800" rtl="0" eaLnBrk="1" latinLnBrk="0" hangingPunct="1">
        <a:lnSpc>
          <a:spcPct val="85000"/>
        </a:lnSpc>
        <a:spcBef>
          <a:spcPct val="0"/>
        </a:spcBef>
        <a:buNone/>
        <a:defRPr sz="1800" kern="1200">
          <a:solidFill>
            <a:schemeClr val="accent1"/>
          </a:solidFill>
          <a:latin typeface="+mj-lt"/>
          <a:ea typeface="+mj-ea"/>
          <a:cs typeface="+mj-cs"/>
        </a:defRPr>
      </a:lvl1pPr>
    </p:titleStyle>
    <p:bodyStyle>
      <a:lvl1pPr marL="0" indent="0" algn="l" defTabSz="685800" rtl="0" eaLnBrk="1" latinLnBrk="0" hangingPunct="1">
        <a:spcBef>
          <a:spcPts val="0"/>
        </a:spcBef>
        <a:spcAft>
          <a:spcPts val="1125"/>
        </a:spcAft>
        <a:buFontTx/>
        <a:buNone/>
        <a:defRPr sz="1350" kern="1200">
          <a:solidFill>
            <a:schemeClr val="tx2"/>
          </a:solidFill>
          <a:latin typeface="+mn-lt"/>
          <a:ea typeface="+mn-ea"/>
          <a:cs typeface="+mn-cs"/>
        </a:defRPr>
      </a:lvl1pPr>
      <a:lvl2pPr marL="162000" indent="-162000" algn="l" defTabSz="685800" rtl="0" eaLnBrk="1" latinLnBrk="0" hangingPunct="1">
        <a:spcBef>
          <a:spcPts val="0"/>
        </a:spcBef>
        <a:spcAft>
          <a:spcPts val="1125"/>
        </a:spcAft>
        <a:buFont typeface="Arial" panose="020B0604020202020204" pitchFamily="34" charset="0"/>
        <a:buChar char="•"/>
        <a:defRPr sz="1125" kern="1200">
          <a:solidFill>
            <a:schemeClr val="tx2"/>
          </a:solidFill>
          <a:latin typeface="+mn-lt"/>
          <a:ea typeface="+mn-ea"/>
          <a:cs typeface="+mn-cs"/>
        </a:defRPr>
      </a:lvl2pPr>
      <a:lvl3pPr marL="324000" indent="-162000" algn="l" defTabSz="685800" rtl="0" eaLnBrk="1" latinLnBrk="0" hangingPunct="1">
        <a:spcBef>
          <a:spcPts val="0"/>
        </a:spcBef>
        <a:spcAft>
          <a:spcPts val="1125"/>
        </a:spcAft>
        <a:buFont typeface="Arial" panose="020B0604020202020204" pitchFamily="34" charset="0"/>
        <a:buChar char="•"/>
        <a:defRPr sz="1125" kern="1200">
          <a:solidFill>
            <a:schemeClr val="tx2"/>
          </a:solidFill>
          <a:latin typeface="+mn-lt"/>
          <a:ea typeface="+mn-ea"/>
          <a:cs typeface="+mn-cs"/>
        </a:defRPr>
      </a:lvl3pPr>
      <a:lvl4pPr marL="486000" indent="-162000" algn="l" defTabSz="685800" rtl="0" eaLnBrk="1" latinLnBrk="0" hangingPunct="1">
        <a:spcBef>
          <a:spcPts val="0"/>
        </a:spcBef>
        <a:spcAft>
          <a:spcPts val="1125"/>
        </a:spcAft>
        <a:buFont typeface="Arial" panose="020B0604020202020204" pitchFamily="34" charset="0"/>
        <a:buChar char="•"/>
        <a:defRPr sz="1125" kern="1200">
          <a:solidFill>
            <a:schemeClr val="tx2"/>
          </a:solidFill>
          <a:latin typeface="+mn-lt"/>
          <a:ea typeface="+mn-ea"/>
          <a:cs typeface="+mn-cs"/>
        </a:defRPr>
      </a:lvl4pPr>
      <a:lvl5pPr marL="648000" indent="-162000" algn="l" defTabSz="685800" rtl="0" eaLnBrk="1" latinLnBrk="0" hangingPunct="1">
        <a:spcBef>
          <a:spcPts val="0"/>
        </a:spcBef>
        <a:spcAft>
          <a:spcPts val="1125"/>
        </a:spcAft>
        <a:buFont typeface="Arial" panose="020B0604020202020204" pitchFamily="34" charset="0"/>
        <a:buChar char="•"/>
        <a:defRPr sz="1125" kern="1200">
          <a:solidFill>
            <a:schemeClr val="tx2"/>
          </a:solidFill>
          <a:latin typeface="+mn-lt"/>
          <a:ea typeface="+mn-ea"/>
          <a:cs typeface="+mn-cs"/>
        </a:defRPr>
      </a:lvl5pPr>
      <a:lvl6pPr marL="810000" indent="-162000" algn="l" defTabSz="685800" rtl="0" eaLnBrk="1" latinLnBrk="0" hangingPunct="1">
        <a:spcBef>
          <a:spcPts val="0"/>
        </a:spcBef>
        <a:spcAft>
          <a:spcPts val="1125"/>
        </a:spcAft>
        <a:buFont typeface="Arial" panose="020B0604020202020204" pitchFamily="34" charset="0"/>
        <a:buChar char="•"/>
        <a:defRPr sz="1125" kern="1200">
          <a:solidFill>
            <a:schemeClr val="tx2"/>
          </a:solidFill>
          <a:latin typeface="+mn-lt"/>
          <a:ea typeface="+mn-ea"/>
          <a:cs typeface="+mn-cs"/>
        </a:defRPr>
      </a:lvl6pPr>
      <a:lvl7pPr marL="972000" indent="-162000" algn="l" defTabSz="685800" rtl="0" eaLnBrk="1" latinLnBrk="0" hangingPunct="1">
        <a:spcBef>
          <a:spcPts val="0"/>
        </a:spcBef>
        <a:spcAft>
          <a:spcPts val="1125"/>
        </a:spcAft>
        <a:buFont typeface="Arial" panose="020B0604020202020204" pitchFamily="34" charset="0"/>
        <a:buChar char="•"/>
        <a:defRPr sz="1125" kern="1200">
          <a:solidFill>
            <a:schemeClr val="tx2"/>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4B5D6B"/>
          </p15:clr>
        </p15:guide>
        <p15:guide id="2" pos="7680">
          <p15:clr>
            <a:srgbClr val="4B5D6B"/>
          </p15:clr>
        </p15:guide>
        <p15:guide id="3" pos="340">
          <p15:clr>
            <a:srgbClr val="4B5D6B"/>
          </p15:clr>
        </p15:guide>
        <p15:guide id="4" pos="7339">
          <p15:clr>
            <a:srgbClr val="4B5D6B"/>
          </p15:clr>
        </p15:guide>
        <p15:guide id="5" orient="horz">
          <p15:clr>
            <a:srgbClr val="4B5D6B"/>
          </p15:clr>
        </p15:guide>
        <p15:guide id="6" orient="horz" pos="4320">
          <p15:clr>
            <a:srgbClr val="4B5D6B"/>
          </p15:clr>
        </p15:guide>
        <p15:guide id="7" orient="horz" pos="340">
          <p15:clr>
            <a:srgbClr val="4B5D6B"/>
          </p15:clr>
        </p15:guide>
        <p15:guide id="8" orient="horz" pos="3979">
          <p15:clr>
            <a:srgbClr val="4B5D6B"/>
          </p15:clr>
        </p15:guide>
        <p15:guide id="9" orient="horz" pos="566">
          <p15:clr>
            <a:srgbClr val="4B5D6B"/>
          </p15:clr>
        </p15:guide>
        <p15:guide id="10" orient="horz" pos="4127">
          <p15:clr>
            <a:srgbClr val="4B5D6B"/>
          </p15:clr>
        </p15:guide>
        <p15:guide id="11" pos="3773">
          <p15:clr>
            <a:srgbClr val="4B5D6B"/>
          </p15:clr>
        </p15:guide>
        <p15:guide id="12" pos="3906">
          <p15:clr>
            <a:srgbClr val="4B5D6B"/>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A7276C-5616-2A0F-F2C0-B6DF568B772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A2E78F69-07EE-BB94-FE82-F08389E7C62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60506390-101F-CE45-8DA5-29B0015782D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59FD207-45A4-4148-87AC-78AC6FF9D535}" type="datetimeFigureOut">
              <a:rPr lang="en-IT" smtClean="0"/>
              <a:t>02/12/2024</a:t>
            </a:fld>
            <a:endParaRPr lang="en-IT"/>
          </a:p>
        </p:txBody>
      </p:sp>
      <p:sp>
        <p:nvSpPr>
          <p:cNvPr id="5" name="Footer Placeholder 4">
            <a:extLst>
              <a:ext uri="{FF2B5EF4-FFF2-40B4-BE49-F238E27FC236}">
                <a16:creationId xmlns:a16="http://schemas.microsoft.com/office/drawing/2014/main" id="{703BCD65-9E84-CBB7-D8DE-8B4065DDAB6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T"/>
          </a:p>
        </p:txBody>
      </p:sp>
      <p:sp>
        <p:nvSpPr>
          <p:cNvPr id="6" name="Slide Number Placeholder 5">
            <a:extLst>
              <a:ext uri="{FF2B5EF4-FFF2-40B4-BE49-F238E27FC236}">
                <a16:creationId xmlns:a16="http://schemas.microsoft.com/office/drawing/2014/main" id="{00E37D34-6607-B614-AC9A-2A4C5F2A160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11BBB53-296F-D442-A02F-AE89A5546B12}" type="slidenum">
              <a:rPr lang="en-IT" smtClean="0"/>
              <a:t>‹#›</a:t>
            </a:fld>
            <a:endParaRPr lang="en-IT"/>
          </a:p>
        </p:txBody>
      </p:sp>
    </p:spTree>
    <p:extLst>
      <p:ext uri="{BB962C8B-B14F-4D97-AF65-F5344CB8AC3E}">
        <p14:creationId xmlns:p14="http://schemas.microsoft.com/office/powerpoint/2010/main" val="678045"/>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5000" y="405000"/>
            <a:ext cx="8334000" cy="243000"/>
          </a:xfrm>
          <a:prstGeom prst="rect">
            <a:avLst/>
          </a:prstGeom>
        </p:spPr>
        <p:txBody>
          <a:bodyPr vert="horz" lIns="0" tIns="0" rIns="0" bIns="0" rtlCol="0" anchor="t" anchorCtr="0">
            <a:noAutofit/>
          </a:bodyPr>
          <a:lstStyle/>
          <a:p>
            <a:r>
              <a:rPr lang="en-US" noProof="0"/>
              <a:t>Click to edit Master title style</a:t>
            </a:r>
            <a:endParaRPr lang="en-GB" noProof="0" dirty="0"/>
          </a:p>
        </p:txBody>
      </p:sp>
      <p:sp>
        <p:nvSpPr>
          <p:cNvPr id="3" name="Text Placeholder 2"/>
          <p:cNvSpPr>
            <a:spLocks noGrp="1"/>
          </p:cNvSpPr>
          <p:nvPr>
            <p:ph type="body" idx="1"/>
          </p:nvPr>
        </p:nvSpPr>
        <p:spPr>
          <a:xfrm>
            <a:off x="405000" y="1714500"/>
            <a:ext cx="8334000" cy="288900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2"/>
          </p:nvPr>
        </p:nvSpPr>
        <p:spPr>
          <a:xfrm>
            <a:off x="4860000" y="4779000"/>
            <a:ext cx="1350000" cy="135000"/>
          </a:xfrm>
          <a:prstGeom prst="rect">
            <a:avLst/>
          </a:prstGeom>
        </p:spPr>
        <p:txBody>
          <a:bodyPr vert="horz" lIns="0" tIns="0" rIns="0" bIns="0" rtlCol="0" anchor="b" anchorCtr="0">
            <a:noAutofit/>
          </a:bodyPr>
          <a:lstStyle>
            <a:lvl1pPr algn="l">
              <a:defRPr sz="600">
                <a:solidFill>
                  <a:schemeClr val="tx2"/>
                </a:solidFill>
              </a:defRPr>
            </a:lvl1pPr>
          </a:lstStyle>
          <a:p>
            <a:fld id="{81CB2B14-F26C-4BBB-8C23-00AFCB89B5EF}" type="datetime1">
              <a:rPr lang="en-GB" smtClean="0"/>
              <a:t>12/02/2024</a:t>
            </a:fld>
            <a:endParaRPr lang="en-GB" dirty="0"/>
          </a:p>
        </p:txBody>
      </p:sp>
      <p:sp>
        <p:nvSpPr>
          <p:cNvPr id="5" name="Footer Placeholder 4"/>
          <p:cNvSpPr>
            <a:spLocks noGrp="1"/>
          </p:cNvSpPr>
          <p:nvPr>
            <p:ph type="ftr" sz="quarter" idx="3"/>
          </p:nvPr>
        </p:nvSpPr>
        <p:spPr>
          <a:xfrm>
            <a:off x="726300" y="4779000"/>
            <a:ext cx="3510000" cy="135000"/>
          </a:xfrm>
          <a:prstGeom prst="rect">
            <a:avLst/>
          </a:prstGeom>
        </p:spPr>
        <p:txBody>
          <a:bodyPr vert="horz" lIns="0" tIns="0" rIns="0" bIns="0" rtlCol="0" anchor="b" anchorCtr="0">
            <a:noAutofit/>
          </a:bodyPr>
          <a:lstStyle>
            <a:lvl1pPr algn="l">
              <a:defRPr sz="600">
                <a:solidFill>
                  <a:schemeClr val="tx2"/>
                </a:solidFill>
              </a:defRPr>
            </a:lvl1pPr>
          </a:lstStyle>
          <a:p>
            <a:r>
              <a:rPr lang="en-GB" dirty="0"/>
              <a:t>© 2022 Tokamak Energy  Private and Confidential</a:t>
            </a:r>
          </a:p>
        </p:txBody>
      </p:sp>
      <p:sp>
        <p:nvSpPr>
          <p:cNvPr id="6" name="Slide Number Placeholder 5"/>
          <p:cNvSpPr>
            <a:spLocks noGrp="1"/>
          </p:cNvSpPr>
          <p:nvPr>
            <p:ph type="sldNum" sz="quarter" idx="4"/>
          </p:nvPr>
        </p:nvSpPr>
        <p:spPr>
          <a:xfrm>
            <a:off x="8197580" y="4779000"/>
            <a:ext cx="540000" cy="135000"/>
          </a:xfrm>
          <a:prstGeom prst="rect">
            <a:avLst/>
          </a:prstGeom>
        </p:spPr>
        <p:txBody>
          <a:bodyPr vert="horz" lIns="0" tIns="0" rIns="0" bIns="0" rtlCol="0" anchor="b" anchorCtr="0">
            <a:noAutofit/>
          </a:bodyPr>
          <a:lstStyle>
            <a:lvl1pPr algn="r">
              <a:defRPr sz="750" b="1">
                <a:solidFill>
                  <a:schemeClr val="accent1"/>
                </a:solidFill>
              </a:defRPr>
            </a:lvl1pPr>
          </a:lstStyle>
          <a:p>
            <a:fld id="{0B868178-02AE-42FC-958D-6B8F13B60175}" type="slidenum">
              <a:rPr lang="en-GB" smtClean="0"/>
              <a:pPr/>
              <a:t>‹#›</a:t>
            </a:fld>
            <a:endParaRPr lang="en-GB" dirty="0"/>
          </a:p>
        </p:txBody>
      </p:sp>
      <p:pic>
        <p:nvPicPr>
          <p:cNvPr id="8" name="Picture 7">
            <a:extLst>
              <a:ext uri="{FF2B5EF4-FFF2-40B4-BE49-F238E27FC236}">
                <a16:creationId xmlns:a16="http://schemas.microsoft.com/office/drawing/2014/main" id="{0944EC89-3B1B-D7BA-4831-FA2381BF736D}"/>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400755" y="4736714"/>
            <a:ext cx="221400" cy="221400"/>
          </a:xfrm>
          <a:prstGeom prst="rect">
            <a:avLst/>
          </a:prstGeom>
        </p:spPr>
      </p:pic>
    </p:spTree>
    <p:extLst>
      <p:ext uri="{BB962C8B-B14F-4D97-AF65-F5344CB8AC3E}">
        <p14:creationId xmlns:p14="http://schemas.microsoft.com/office/powerpoint/2010/main" val="424938793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7" r:id="rId26"/>
  </p:sldLayoutIdLst>
  <p:hf hdr="0" dt="0"/>
  <p:txStyles>
    <p:titleStyle>
      <a:lvl1pPr algn="l" defTabSz="685800" rtl="0" eaLnBrk="1" latinLnBrk="0" hangingPunct="1">
        <a:lnSpc>
          <a:spcPct val="85000"/>
        </a:lnSpc>
        <a:spcBef>
          <a:spcPct val="0"/>
        </a:spcBef>
        <a:buNone/>
        <a:defRPr sz="1800" kern="1200">
          <a:solidFill>
            <a:schemeClr val="accent1"/>
          </a:solidFill>
          <a:latin typeface="+mj-lt"/>
          <a:ea typeface="+mj-ea"/>
          <a:cs typeface="+mj-cs"/>
        </a:defRPr>
      </a:lvl1pPr>
    </p:titleStyle>
    <p:bodyStyle>
      <a:lvl1pPr marL="0" indent="0" algn="l" defTabSz="685800" rtl="0" eaLnBrk="1" latinLnBrk="0" hangingPunct="1">
        <a:spcBef>
          <a:spcPts val="0"/>
        </a:spcBef>
        <a:spcAft>
          <a:spcPts val="1125"/>
        </a:spcAft>
        <a:buFontTx/>
        <a:buNone/>
        <a:defRPr sz="1350" kern="1200">
          <a:solidFill>
            <a:schemeClr val="tx2"/>
          </a:solidFill>
          <a:latin typeface="+mn-lt"/>
          <a:ea typeface="+mn-ea"/>
          <a:cs typeface="+mn-cs"/>
        </a:defRPr>
      </a:lvl1pPr>
      <a:lvl2pPr marL="162000" indent="-162000" algn="l" defTabSz="685800" rtl="0" eaLnBrk="1" latinLnBrk="0" hangingPunct="1">
        <a:spcBef>
          <a:spcPts val="0"/>
        </a:spcBef>
        <a:spcAft>
          <a:spcPts val="1125"/>
        </a:spcAft>
        <a:buFont typeface="Arial" panose="020B0604020202020204" pitchFamily="34" charset="0"/>
        <a:buChar char="•"/>
        <a:defRPr sz="1125" kern="1200">
          <a:solidFill>
            <a:schemeClr val="tx2"/>
          </a:solidFill>
          <a:latin typeface="+mn-lt"/>
          <a:ea typeface="+mn-ea"/>
          <a:cs typeface="+mn-cs"/>
        </a:defRPr>
      </a:lvl2pPr>
      <a:lvl3pPr marL="324000" indent="-162000" algn="l" defTabSz="685800" rtl="0" eaLnBrk="1" latinLnBrk="0" hangingPunct="1">
        <a:spcBef>
          <a:spcPts val="0"/>
        </a:spcBef>
        <a:spcAft>
          <a:spcPts val="1125"/>
        </a:spcAft>
        <a:buFont typeface="Arial" panose="020B0604020202020204" pitchFamily="34" charset="0"/>
        <a:buChar char="•"/>
        <a:defRPr sz="1125" kern="1200">
          <a:solidFill>
            <a:schemeClr val="tx2"/>
          </a:solidFill>
          <a:latin typeface="+mn-lt"/>
          <a:ea typeface="+mn-ea"/>
          <a:cs typeface="+mn-cs"/>
        </a:defRPr>
      </a:lvl3pPr>
      <a:lvl4pPr marL="486000" indent="-162000" algn="l" defTabSz="685800" rtl="0" eaLnBrk="1" latinLnBrk="0" hangingPunct="1">
        <a:spcBef>
          <a:spcPts val="0"/>
        </a:spcBef>
        <a:spcAft>
          <a:spcPts val="1125"/>
        </a:spcAft>
        <a:buFont typeface="Arial" panose="020B0604020202020204" pitchFamily="34" charset="0"/>
        <a:buChar char="•"/>
        <a:defRPr sz="1125" kern="1200">
          <a:solidFill>
            <a:schemeClr val="tx2"/>
          </a:solidFill>
          <a:latin typeface="+mn-lt"/>
          <a:ea typeface="+mn-ea"/>
          <a:cs typeface="+mn-cs"/>
        </a:defRPr>
      </a:lvl4pPr>
      <a:lvl5pPr marL="648000" indent="-162000" algn="l" defTabSz="685800" rtl="0" eaLnBrk="1" latinLnBrk="0" hangingPunct="1">
        <a:spcBef>
          <a:spcPts val="0"/>
        </a:spcBef>
        <a:spcAft>
          <a:spcPts val="1125"/>
        </a:spcAft>
        <a:buFont typeface="Arial" panose="020B0604020202020204" pitchFamily="34" charset="0"/>
        <a:buChar char="•"/>
        <a:defRPr sz="1125" kern="1200">
          <a:solidFill>
            <a:schemeClr val="tx2"/>
          </a:solidFill>
          <a:latin typeface="+mn-lt"/>
          <a:ea typeface="+mn-ea"/>
          <a:cs typeface="+mn-cs"/>
        </a:defRPr>
      </a:lvl5pPr>
      <a:lvl6pPr marL="810000" indent="-162000" algn="l" defTabSz="685800" rtl="0" eaLnBrk="1" latinLnBrk="0" hangingPunct="1">
        <a:spcBef>
          <a:spcPts val="0"/>
        </a:spcBef>
        <a:spcAft>
          <a:spcPts val="1125"/>
        </a:spcAft>
        <a:buFont typeface="Arial" panose="020B0604020202020204" pitchFamily="34" charset="0"/>
        <a:buChar char="•"/>
        <a:defRPr sz="1125" kern="1200">
          <a:solidFill>
            <a:schemeClr val="tx2"/>
          </a:solidFill>
          <a:latin typeface="+mn-lt"/>
          <a:ea typeface="+mn-ea"/>
          <a:cs typeface="+mn-cs"/>
        </a:defRPr>
      </a:lvl6pPr>
      <a:lvl7pPr marL="972000" indent="-162000" algn="l" defTabSz="685800" rtl="0" eaLnBrk="1" latinLnBrk="0" hangingPunct="1">
        <a:spcBef>
          <a:spcPts val="0"/>
        </a:spcBef>
        <a:spcAft>
          <a:spcPts val="1125"/>
        </a:spcAft>
        <a:buFont typeface="Arial" panose="020B0604020202020204" pitchFamily="34" charset="0"/>
        <a:buChar char="•"/>
        <a:defRPr sz="1125" kern="1200">
          <a:solidFill>
            <a:schemeClr val="tx2"/>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4B5D6B"/>
          </p15:clr>
        </p15:guide>
        <p15:guide id="2" pos="7680">
          <p15:clr>
            <a:srgbClr val="4B5D6B"/>
          </p15:clr>
        </p15:guide>
        <p15:guide id="3" pos="340">
          <p15:clr>
            <a:srgbClr val="4B5D6B"/>
          </p15:clr>
        </p15:guide>
        <p15:guide id="4" pos="7339">
          <p15:clr>
            <a:srgbClr val="4B5D6B"/>
          </p15:clr>
        </p15:guide>
        <p15:guide id="5" orient="horz">
          <p15:clr>
            <a:srgbClr val="4B5D6B"/>
          </p15:clr>
        </p15:guide>
        <p15:guide id="6" orient="horz" pos="4320">
          <p15:clr>
            <a:srgbClr val="4B5D6B"/>
          </p15:clr>
        </p15:guide>
        <p15:guide id="7" orient="horz" pos="340">
          <p15:clr>
            <a:srgbClr val="4B5D6B"/>
          </p15:clr>
        </p15:guide>
        <p15:guide id="8" orient="horz" pos="3979">
          <p15:clr>
            <a:srgbClr val="4B5D6B"/>
          </p15:clr>
        </p15:guide>
        <p15:guide id="9" orient="horz" pos="566">
          <p15:clr>
            <a:srgbClr val="4B5D6B"/>
          </p15:clr>
        </p15:guide>
        <p15:guide id="10" orient="horz" pos="4127">
          <p15:clr>
            <a:srgbClr val="4B5D6B"/>
          </p15:clr>
        </p15:guide>
        <p15:guide id="11" pos="3773">
          <p15:clr>
            <a:srgbClr val="4B5D6B"/>
          </p15:clr>
        </p15:guide>
        <p15:guide id="12" pos="3906">
          <p15:clr>
            <a:srgbClr val="4B5D6B"/>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riangle 6"/>
          <p:cNvSpPr/>
          <p:nvPr userDrawn="1"/>
        </p:nvSpPr>
        <p:spPr>
          <a:xfrm rot="10800000">
            <a:off x="7654344" y="-9489"/>
            <a:ext cx="1493837" cy="149394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pic>
        <p:nvPicPr>
          <p:cNvPr id="8" name="Picture 7"/>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8492908" y="142572"/>
            <a:ext cx="518883" cy="517880"/>
          </a:xfrm>
          <a:prstGeom prst="rect">
            <a:avLst/>
          </a:prstGeom>
        </p:spPr>
      </p:pic>
      <p:sp>
        <p:nvSpPr>
          <p:cNvPr id="3" name="Text Placeholder 2"/>
          <p:cNvSpPr>
            <a:spLocks noGrp="1"/>
          </p:cNvSpPr>
          <p:nvPr>
            <p:ph type="body" idx="1"/>
          </p:nvPr>
        </p:nvSpPr>
        <p:spPr>
          <a:xfrm>
            <a:off x="152400" y="986197"/>
            <a:ext cx="8362950" cy="36465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itle Placeholder 23"/>
          <p:cNvSpPr>
            <a:spLocks noGrp="1"/>
          </p:cNvSpPr>
          <p:nvPr>
            <p:ph type="title"/>
          </p:nvPr>
        </p:nvSpPr>
        <p:spPr>
          <a:xfrm>
            <a:off x="152400" y="142573"/>
            <a:ext cx="8362950" cy="820908"/>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6" name="Slide Number Placeholder 5"/>
          <p:cNvSpPr>
            <a:spLocks noGrp="1"/>
          </p:cNvSpPr>
          <p:nvPr>
            <p:ph type="sldNum" sz="quarter" idx="4"/>
          </p:nvPr>
        </p:nvSpPr>
        <p:spPr>
          <a:xfrm>
            <a:off x="76201" y="4790777"/>
            <a:ext cx="497588" cy="273844"/>
          </a:xfrm>
          <a:prstGeom prst="rect">
            <a:avLst/>
          </a:prstGeom>
        </p:spPr>
        <p:txBody>
          <a:bodyPr vert="horz" lIns="91440" tIns="45720" rIns="91440" bIns="45720" rtlCol="0" anchor="ctr"/>
          <a:lstStyle>
            <a:lvl1pPr algn="r">
              <a:defRPr sz="21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dirty="0"/>
          </a:p>
        </p:txBody>
      </p:sp>
      <p:sp>
        <p:nvSpPr>
          <p:cNvPr id="9" name="Footer Placeholder 3"/>
          <p:cNvSpPr>
            <a:spLocks noGrp="1"/>
          </p:cNvSpPr>
          <p:nvPr>
            <p:ph type="ftr" sz="quarter" idx="3"/>
          </p:nvPr>
        </p:nvSpPr>
        <p:spPr>
          <a:xfrm>
            <a:off x="657166" y="4790775"/>
            <a:ext cx="5256616" cy="273844"/>
          </a:xfrm>
          <a:prstGeom prst="rect">
            <a:avLst/>
          </a:prstGeom>
        </p:spPr>
        <p:txBody>
          <a:bodyPr vert="horz" lIns="91440" tIns="45720" rIns="91440" bIns="45720" rtlCol="0" anchor="ctr"/>
          <a:lstStyle>
            <a:lvl1pPr algn="l">
              <a:defRPr sz="825" b="1">
                <a:solidFill>
                  <a:schemeClr val="tx1"/>
                </a:solidFill>
                <a:latin typeface="Arial" charset="0"/>
                <a:ea typeface="Arial" charset="0"/>
                <a:cs typeface="Arial" charset="0"/>
              </a:defRPr>
            </a:lvl1pPr>
          </a:lstStyle>
          <a:p>
            <a:r>
              <a:rPr lang="en-US"/>
              <a:t>Official - Sensitive - Commercial </a:t>
            </a:r>
            <a:endParaRPr lang="en-US" dirty="0"/>
          </a:p>
        </p:txBody>
      </p:sp>
      <p:sp>
        <p:nvSpPr>
          <p:cNvPr id="10" name="Slide Number Placeholder 5"/>
          <p:cNvSpPr txBox="1">
            <a:spLocks/>
          </p:cNvSpPr>
          <p:nvPr userDrawn="1"/>
        </p:nvSpPr>
        <p:spPr>
          <a:xfrm flipH="1">
            <a:off x="573789" y="4768060"/>
            <a:ext cx="34289" cy="273844"/>
          </a:xfrm>
          <a:prstGeom prst="rect">
            <a:avLst/>
          </a:prstGeom>
        </p:spPr>
        <p:txBody>
          <a:bodyPr vert="horz" lIns="68580" tIns="34290" rIns="68580" bIns="34290" rtlCol="0" anchor="ctr"/>
          <a:lstStyle>
            <a:defPPr>
              <a:defRPr lang="en-US"/>
            </a:defPPr>
            <a:lvl1pPr marL="0" algn="l" defTabSz="914400" rtl="0" eaLnBrk="1" latinLnBrk="0" hangingPunct="1">
              <a:defRPr sz="1200" b="1" i="0" kern="1200">
                <a:solidFill>
                  <a:srgbClr val="90919C"/>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00" b="0" i="0" dirty="0">
                <a:solidFill>
                  <a:schemeClr val="tx1"/>
                </a:solidFill>
                <a:latin typeface="Arial" charset="0"/>
                <a:ea typeface="Arial" charset="0"/>
                <a:cs typeface="Arial" charset="0"/>
              </a:rPr>
              <a:t>|</a:t>
            </a:r>
          </a:p>
        </p:txBody>
      </p:sp>
    </p:spTree>
    <p:extLst>
      <p:ext uri="{BB962C8B-B14F-4D97-AF65-F5344CB8AC3E}">
        <p14:creationId xmlns:p14="http://schemas.microsoft.com/office/powerpoint/2010/main" val="43110314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Lst>
  <p:hf hdr="0" dt="0"/>
  <p:txStyles>
    <p:titleStyle>
      <a:lvl1pPr algn="l" defTabSz="685783" rtl="0" eaLnBrk="1" latinLnBrk="0" hangingPunct="1">
        <a:lnSpc>
          <a:spcPct val="100000"/>
        </a:lnSpc>
        <a:spcBef>
          <a:spcPct val="0"/>
        </a:spcBef>
        <a:buNone/>
        <a:defRPr sz="2700" b="1" i="0" kern="1200">
          <a:solidFill>
            <a:schemeClr val="tx1"/>
          </a:solidFill>
          <a:latin typeface="Arial Black" charset="0"/>
          <a:ea typeface="Arial Black" charset="0"/>
          <a:cs typeface="Arial Black" charset="0"/>
        </a:defRPr>
      </a:lvl1pPr>
    </p:titleStyle>
    <p:bodyStyle>
      <a:lvl1pPr marL="0" indent="0" algn="l" defTabSz="685783" rtl="0" eaLnBrk="1" latinLnBrk="0" hangingPunct="1">
        <a:lnSpc>
          <a:spcPct val="90000"/>
        </a:lnSpc>
        <a:spcBef>
          <a:spcPts val="750"/>
        </a:spcBef>
        <a:buFont typeface="Arial"/>
        <a:buNone/>
        <a:defRPr sz="1800" kern="1200">
          <a:solidFill>
            <a:schemeClr val="tx1"/>
          </a:solidFill>
          <a:latin typeface="Arial" charset="0"/>
          <a:ea typeface="Arial" charset="0"/>
          <a:cs typeface="Arial" charset="0"/>
        </a:defRPr>
      </a:lvl1pPr>
      <a:lvl2pPr marL="342892" indent="0" algn="l" defTabSz="685783" rtl="0" eaLnBrk="1" latinLnBrk="0" hangingPunct="1">
        <a:lnSpc>
          <a:spcPct val="90000"/>
        </a:lnSpc>
        <a:spcBef>
          <a:spcPts val="375"/>
        </a:spcBef>
        <a:buFont typeface="Arial"/>
        <a:buNone/>
        <a:defRPr sz="1500" kern="1200">
          <a:solidFill>
            <a:schemeClr val="tx1"/>
          </a:solidFill>
          <a:latin typeface="Arial" charset="0"/>
          <a:ea typeface="Arial" charset="0"/>
          <a:cs typeface="Arial" charset="0"/>
        </a:defRPr>
      </a:lvl2pPr>
      <a:lvl3pPr marL="685783" indent="0" algn="l" defTabSz="685783" rtl="0" eaLnBrk="1" latinLnBrk="0" hangingPunct="1">
        <a:lnSpc>
          <a:spcPct val="90000"/>
        </a:lnSpc>
        <a:spcBef>
          <a:spcPts val="375"/>
        </a:spcBef>
        <a:buFont typeface="Arial"/>
        <a:buNone/>
        <a:defRPr sz="1500" kern="1200">
          <a:solidFill>
            <a:schemeClr val="tx1"/>
          </a:solidFill>
          <a:latin typeface="Arial" charset="0"/>
          <a:ea typeface="Arial" charset="0"/>
          <a:cs typeface="Arial" charset="0"/>
        </a:defRPr>
      </a:lvl3pPr>
      <a:lvl4pPr marL="1028675" indent="0" algn="l" defTabSz="685783" rtl="0" eaLnBrk="1" latinLnBrk="0" hangingPunct="1">
        <a:lnSpc>
          <a:spcPct val="90000"/>
        </a:lnSpc>
        <a:spcBef>
          <a:spcPts val="375"/>
        </a:spcBef>
        <a:buFont typeface="Arial"/>
        <a:buNone/>
        <a:defRPr sz="1350" kern="1200">
          <a:solidFill>
            <a:schemeClr val="tx1"/>
          </a:solidFill>
          <a:latin typeface="Arial" charset="0"/>
          <a:ea typeface="Arial" charset="0"/>
          <a:cs typeface="Arial" charset="0"/>
        </a:defRPr>
      </a:lvl4pPr>
      <a:lvl5pPr marL="1371566" indent="0" algn="l" defTabSz="685783" rtl="0" eaLnBrk="1" latinLnBrk="0" hangingPunct="1">
        <a:lnSpc>
          <a:spcPct val="90000"/>
        </a:lnSpc>
        <a:spcBef>
          <a:spcPts val="375"/>
        </a:spcBef>
        <a:buFont typeface="Arial"/>
        <a:buNone/>
        <a:defRPr sz="1350" kern="1200">
          <a:solidFill>
            <a:schemeClr val="tx1"/>
          </a:solidFill>
          <a:latin typeface="Arial" charset="0"/>
          <a:ea typeface="Arial" charset="0"/>
          <a:cs typeface="Arial" charset="0"/>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小清新汇报PPT-05"/>
          <p:cNvPicPr>
            <a:picLocks noChangeAspect="1"/>
          </p:cNvPicPr>
          <p:nvPr userDrawn="1"/>
        </p:nvPicPr>
        <p:blipFill>
          <a:blip r:embed="rId13"/>
          <a:stretch>
            <a:fillRect/>
          </a:stretch>
        </p:blipFill>
        <p:spPr>
          <a:xfrm>
            <a:off x="0" y="0"/>
            <a:ext cx="9144000" cy="5143024"/>
          </a:xfrm>
          <a:prstGeom prst="rect">
            <a:avLst/>
          </a:prstGeom>
        </p:spPr>
      </p:pic>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2F288E0-7875-42C4-84C8-98DBBD3BF4D2}" type="datetimeFigureOut">
              <a:rPr lang="zh-CN" altLang="en-US" smtClean="0"/>
              <a:t>2024/2/12</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D9BB5D0-35E4-459D-AEF3-FE4D7C45CC19}" type="slidenum">
              <a:rPr lang="zh-CN" altLang="en-US" smtClean="0"/>
              <a:t>‹#›</a:t>
            </a:fld>
            <a:endParaRPr lang="zh-CN" altLang="en-US"/>
          </a:p>
        </p:txBody>
      </p:sp>
      <p:sp>
        <p:nvSpPr>
          <p:cNvPr id="8" name="文本框 7"/>
          <p:cNvSpPr txBox="1"/>
          <p:nvPr userDrawn="1"/>
        </p:nvSpPr>
        <p:spPr>
          <a:xfrm>
            <a:off x="7319486" y="230981"/>
            <a:ext cx="1622584" cy="300082"/>
          </a:xfrm>
          <a:prstGeom prst="rect">
            <a:avLst/>
          </a:prstGeom>
          <a:noFill/>
        </p:spPr>
        <p:txBody>
          <a:bodyPr wrap="square" rtlCol="0">
            <a:spAutoFit/>
          </a:bodyPr>
          <a:lstStyle/>
          <a:p>
            <a:r>
              <a:rPr kumimoji="1" lang="zh-CN" altLang="en-US" sz="1350" dirty="0">
                <a:solidFill>
                  <a:schemeClr val="bg1"/>
                </a:solidFill>
                <a:latin typeface="FZLanTingHeiS-B-GB" panose="02000000000000000000" pitchFamily="2" charset="-122"/>
                <a:ea typeface="FZLanTingHeiS-B-GB" panose="02000000000000000000" pitchFamily="2" charset="-122"/>
              </a:rPr>
              <a:t>理工结合 又红又专</a:t>
            </a:r>
          </a:p>
        </p:txBody>
      </p:sp>
    </p:spTree>
    <p:extLst>
      <p:ext uri="{BB962C8B-B14F-4D97-AF65-F5344CB8AC3E}">
        <p14:creationId xmlns:p14="http://schemas.microsoft.com/office/powerpoint/2010/main" val="13492701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8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riangle 6"/>
          <p:cNvSpPr/>
          <p:nvPr userDrawn="1"/>
        </p:nvSpPr>
        <p:spPr>
          <a:xfrm rot="10800000">
            <a:off x="7654344" y="-9489"/>
            <a:ext cx="1493837" cy="149394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pic>
        <p:nvPicPr>
          <p:cNvPr id="8" name="Picture 7"/>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8492908" y="142572"/>
            <a:ext cx="518883" cy="517880"/>
          </a:xfrm>
          <a:prstGeom prst="rect">
            <a:avLst/>
          </a:prstGeom>
        </p:spPr>
      </p:pic>
      <p:sp>
        <p:nvSpPr>
          <p:cNvPr id="3" name="Text Placeholder 2"/>
          <p:cNvSpPr>
            <a:spLocks noGrp="1"/>
          </p:cNvSpPr>
          <p:nvPr>
            <p:ph type="body" idx="1"/>
          </p:nvPr>
        </p:nvSpPr>
        <p:spPr>
          <a:xfrm>
            <a:off x="152400" y="986197"/>
            <a:ext cx="8362950" cy="364652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4" name="Title Placeholder 23"/>
          <p:cNvSpPr>
            <a:spLocks noGrp="1"/>
          </p:cNvSpPr>
          <p:nvPr>
            <p:ph type="title"/>
          </p:nvPr>
        </p:nvSpPr>
        <p:spPr>
          <a:xfrm>
            <a:off x="152400" y="142573"/>
            <a:ext cx="8362950" cy="820908"/>
          </a:xfrm>
          <a:prstGeom prst="rect">
            <a:avLst/>
          </a:prstGeom>
        </p:spPr>
        <p:txBody>
          <a:bodyPr vert="horz" lIns="91440" tIns="45720" rIns="91440" bIns="45720" rtlCol="0" anchor="t" anchorCtr="0">
            <a:normAutofit/>
          </a:bodyPr>
          <a:lstStyle/>
          <a:p>
            <a:r>
              <a:rPr lang="en-GB"/>
              <a:t>Click to edit Master title style</a:t>
            </a:r>
            <a:endParaRPr lang="en-US" dirty="0"/>
          </a:p>
        </p:txBody>
      </p:sp>
      <p:sp>
        <p:nvSpPr>
          <p:cNvPr id="6" name="Slide Number Placeholder 5"/>
          <p:cNvSpPr>
            <a:spLocks noGrp="1"/>
          </p:cNvSpPr>
          <p:nvPr>
            <p:ph type="sldNum" sz="quarter" idx="4"/>
          </p:nvPr>
        </p:nvSpPr>
        <p:spPr>
          <a:xfrm>
            <a:off x="76201" y="4790777"/>
            <a:ext cx="497588" cy="273844"/>
          </a:xfrm>
          <a:prstGeom prst="rect">
            <a:avLst/>
          </a:prstGeom>
        </p:spPr>
        <p:txBody>
          <a:bodyPr vert="horz" lIns="91440" tIns="45720" rIns="91440" bIns="45720" rtlCol="0" anchor="ctr"/>
          <a:lstStyle>
            <a:lvl1pPr algn="r">
              <a:defRPr sz="21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dirty="0"/>
          </a:p>
        </p:txBody>
      </p:sp>
      <p:sp>
        <p:nvSpPr>
          <p:cNvPr id="9" name="Footer Placeholder 3"/>
          <p:cNvSpPr>
            <a:spLocks noGrp="1"/>
          </p:cNvSpPr>
          <p:nvPr>
            <p:ph type="ftr" sz="quarter" idx="3"/>
          </p:nvPr>
        </p:nvSpPr>
        <p:spPr>
          <a:xfrm>
            <a:off x="657166" y="4790775"/>
            <a:ext cx="5256616" cy="273844"/>
          </a:xfrm>
          <a:prstGeom prst="rect">
            <a:avLst/>
          </a:prstGeom>
        </p:spPr>
        <p:txBody>
          <a:bodyPr vert="horz" lIns="91440" tIns="45720" rIns="91440" bIns="45720" rtlCol="0" anchor="ctr"/>
          <a:lstStyle>
            <a:lvl1pPr algn="l">
              <a:defRPr sz="825" b="1">
                <a:solidFill>
                  <a:schemeClr val="tx1"/>
                </a:solidFill>
                <a:latin typeface="Arial" charset="0"/>
                <a:ea typeface="Arial" charset="0"/>
                <a:cs typeface="Arial" charset="0"/>
              </a:defRPr>
            </a:lvl1pPr>
          </a:lstStyle>
          <a:p>
            <a:r>
              <a:rPr lang="en-US"/>
              <a:t>STEP OPEN – H. Meyer for the STEP team</a:t>
            </a:r>
            <a:endParaRPr lang="en-US" dirty="0"/>
          </a:p>
        </p:txBody>
      </p:sp>
      <p:sp>
        <p:nvSpPr>
          <p:cNvPr id="10" name="Slide Number Placeholder 5"/>
          <p:cNvSpPr txBox="1">
            <a:spLocks/>
          </p:cNvSpPr>
          <p:nvPr userDrawn="1"/>
        </p:nvSpPr>
        <p:spPr>
          <a:xfrm flipH="1">
            <a:off x="573789" y="4768060"/>
            <a:ext cx="34289" cy="273844"/>
          </a:xfrm>
          <a:prstGeom prst="rect">
            <a:avLst/>
          </a:prstGeom>
        </p:spPr>
        <p:txBody>
          <a:bodyPr vert="horz" lIns="68580" tIns="34290" rIns="68580" bIns="34290" rtlCol="0" anchor="ctr"/>
          <a:lstStyle>
            <a:defPPr>
              <a:defRPr lang="en-US"/>
            </a:defPPr>
            <a:lvl1pPr marL="0" algn="l" defTabSz="914400" rtl="0" eaLnBrk="1" latinLnBrk="0" hangingPunct="1">
              <a:defRPr sz="1200" b="1" i="0" kern="1200">
                <a:solidFill>
                  <a:srgbClr val="90919C"/>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00" b="0" i="0" dirty="0">
                <a:solidFill>
                  <a:schemeClr val="tx1"/>
                </a:solidFill>
                <a:latin typeface="Arial" charset="0"/>
                <a:ea typeface="Arial" charset="0"/>
                <a:cs typeface="Arial" charset="0"/>
              </a:rPr>
              <a:t>|</a:t>
            </a:r>
          </a:p>
        </p:txBody>
      </p:sp>
    </p:spTree>
    <p:extLst>
      <p:ext uri="{BB962C8B-B14F-4D97-AF65-F5344CB8AC3E}">
        <p14:creationId xmlns:p14="http://schemas.microsoft.com/office/powerpoint/2010/main" val="370512094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Lst>
  <p:hf hdr="0" dt="0"/>
  <p:txStyles>
    <p:titleStyle>
      <a:lvl1pPr algn="l" defTabSz="685783" rtl="0" eaLnBrk="1" latinLnBrk="0" hangingPunct="1">
        <a:lnSpc>
          <a:spcPct val="100000"/>
        </a:lnSpc>
        <a:spcBef>
          <a:spcPct val="0"/>
        </a:spcBef>
        <a:buNone/>
        <a:defRPr sz="2700" b="1" i="0" kern="1200">
          <a:solidFill>
            <a:schemeClr val="tx1"/>
          </a:solidFill>
          <a:latin typeface="Arial Black" charset="0"/>
          <a:ea typeface="Arial Black" charset="0"/>
          <a:cs typeface="Arial Black" charset="0"/>
        </a:defRPr>
      </a:lvl1pPr>
    </p:titleStyle>
    <p:bodyStyle>
      <a:lvl1pPr marL="0" indent="0" algn="l" defTabSz="685783" rtl="0" eaLnBrk="1" latinLnBrk="0" hangingPunct="1">
        <a:lnSpc>
          <a:spcPct val="90000"/>
        </a:lnSpc>
        <a:spcBef>
          <a:spcPts val="750"/>
        </a:spcBef>
        <a:buFont typeface="Arial"/>
        <a:buNone/>
        <a:defRPr sz="1800" kern="1200">
          <a:solidFill>
            <a:schemeClr val="tx1"/>
          </a:solidFill>
          <a:latin typeface="Arial" charset="0"/>
          <a:ea typeface="Arial" charset="0"/>
          <a:cs typeface="Arial" charset="0"/>
        </a:defRPr>
      </a:lvl1pPr>
      <a:lvl2pPr marL="342892" indent="0" algn="l" defTabSz="685783" rtl="0" eaLnBrk="1" latinLnBrk="0" hangingPunct="1">
        <a:lnSpc>
          <a:spcPct val="90000"/>
        </a:lnSpc>
        <a:spcBef>
          <a:spcPts val="375"/>
        </a:spcBef>
        <a:buFont typeface="Arial"/>
        <a:buNone/>
        <a:defRPr sz="1500" kern="1200">
          <a:solidFill>
            <a:schemeClr val="tx1"/>
          </a:solidFill>
          <a:latin typeface="Arial" charset="0"/>
          <a:ea typeface="Arial" charset="0"/>
          <a:cs typeface="Arial" charset="0"/>
        </a:defRPr>
      </a:lvl2pPr>
      <a:lvl3pPr marL="685783" indent="0" algn="l" defTabSz="685783" rtl="0" eaLnBrk="1" latinLnBrk="0" hangingPunct="1">
        <a:lnSpc>
          <a:spcPct val="90000"/>
        </a:lnSpc>
        <a:spcBef>
          <a:spcPts val="375"/>
        </a:spcBef>
        <a:buFont typeface="Arial"/>
        <a:buNone/>
        <a:defRPr sz="1500" kern="1200">
          <a:solidFill>
            <a:schemeClr val="tx1"/>
          </a:solidFill>
          <a:latin typeface="Arial" charset="0"/>
          <a:ea typeface="Arial" charset="0"/>
          <a:cs typeface="Arial" charset="0"/>
        </a:defRPr>
      </a:lvl3pPr>
      <a:lvl4pPr marL="1028675" indent="0" algn="l" defTabSz="685783" rtl="0" eaLnBrk="1" latinLnBrk="0" hangingPunct="1">
        <a:lnSpc>
          <a:spcPct val="90000"/>
        </a:lnSpc>
        <a:spcBef>
          <a:spcPts val="375"/>
        </a:spcBef>
        <a:buFont typeface="Arial"/>
        <a:buNone/>
        <a:defRPr sz="1350" kern="1200">
          <a:solidFill>
            <a:schemeClr val="tx1"/>
          </a:solidFill>
          <a:latin typeface="Arial" charset="0"/>
          <a:ea typeface="Arial" charset="0"/>
          <a:cs typeface="Arial" charset="0"/>
        </a:defRPr>
      </a:lvl4pPr>
      <a:lvl5pPr marL="1371566" indent="0" algn="l" defTabSz="685783" rtl="0" eaLnBrk="1" latinLnBrk="0" hangingPunct="1">
        <a:lnSpc>
          <a:spcPct val="90000"/>
        </a:lnSpc>
        <a:spcBef>
          <a:spcPts val="375"/>
        </a:spcBef>
        <a:buFont typeface="Arial"/>
        <a:buNone/>
        <a:defRPr sz="1350" kern="1200">
          <a:solidFill>
            <a:schemeClr val="tx1"/>
          </a:solidFill>
          <a:latin typeface="Arial" charset="0"/>
          <a:ea typeface="Arial" charset="0"/>
          <a:cs typeface="Arial" charset="0"/>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D61733A-7FC7-46F1-8401-560CD28E4479}" type="datetimeFigureOut">
              <a:rPr kumimoji="1" lang="ja-JP" altLang="en-US" smtClean="0"/>
              <a:t>2024/2/12</a:t>
            </a:fld>
            <a:endParaRPr kumimoji="1" lang="ja-JP" altLang="en-US" dirty="0"/>
          </a:p>
        </p:txBody>
      </p:sp>
      <p:sp>
        <p:nvSpPr>
          <p:cNvPr id="5" name="フッター プレースホルダー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FA7D31D-0067-4E0C-B250-CFF22A06384D}" type="slidenum">
              <a:rPr kumimoji="1" lang="ja-JP" altLang="en-US" smtClean="0"/>
              <a:t>‹#›</a:t>
            </a:fld>
            <a:endParaRPr kumimoji="1" lang="ja-JP" altLang="en-US" dirty="0"/>
          </a:p>
        </p:txBody>
      </p:sp>
    </p:spTree>
    <p:extLst>
      <p:ext uri="{BB962C8B-B14F-4D97-AF65-F5344CB8AC3E}">
        <p14:creationId xmlns:p14="http://schemas.microsoft.com/office/powerpoint/2010/main" val="421161963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50" r:id="rId13"/>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7">
            <a:extLst>
              <a:ext uri="{FF2B5EF4-FFF2-40B4-BE49-F238E27FC236}">
                <a16:creationId xmlns:a16="http://schemas.microsoft.com/office/drawing/2014/main" id="{E45B27EE-50F8-3466-0351-B1A8058450A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70903" y="20620"/>
            <a:ext cx="1551448" cy="615389"/>
          </a:xfrm>
          <a:prstGeom prst="rect">
            <a:avLst/>
          </a:prstGeom>
          <a:solidFill>
            <a:schemeClr val="bg1"/>
          </a:solidFill>
        </p:spPr>
      </p:pic>
      <p:sp>
        <p:nvSpPr>
          <p:cNvPr id="10" name="직사각형 9">
            <a:extLst>
              <a:ext uri="{FF2B5EF4-FFF2-40B4-BE49-F238E27FC236}">
                <a16:creationId xmlns:a16="http://schemas.microsoft.com/office/drawing/2014/main" id="{619EEF77-766E-01B1-C41E-5F088C556FDE}"/>
              </a:ext>
            </a:extLst>
          </p:cNvPr>
          <p:cNvSpPr/>
          <p:nvPr userDrawn="1"/>
        </p:nvSpPr>
        <p:spPr>
          <a:xfrm>
            <a:off x="0" y="611168"/>
            <a:ext cx="9144000" cy="2381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sz="937"/>
          </a:p>
        </p:txBody>
      </p:sp>
      <p:sp>
        <p:nvSpPr>
          <p:cNvPr id="19" name="TextBox 18">
            <a:extLst>
              <a:ext uri="{FF2B5EF4-FFF2-40B4-BE49-F238E27FC236}">
                <a16:creationId xmlns:a16="http://schemas.microsoft.com/office/drawing/2014/main" id="{478C4F4B-8FE9-E376-4264-4C7CA5254A11}"/>
              </a:ext>
            </a:extLst>
          </p:cNvPr>
          <p:cNvSpPr txBox="1"/>
          <p:nvPr userDrawn="1"/>
        </p:nvSpPr>
        <p:spPr>
          <a:xfrm>
            <a:off x="8940253" y="4956518"/>
            <a:ext cx="364198" cy="252698"/>
          </a:xfrm>
          <a:prstGeom prst="rect">
            <a:avLst/>
          </a:prstGeom>
          <a:noFill/>
        </p:spPr>
        <p:txBody>
          <a:bodyPr wrap="square" rtlCol="0">
            <a:spAutoFit/>
          </a:bodyPr>
          <a:lstStyle/>
          <a:p>
            <a:fld id="{2F247D18-92A7-7148-A453-E8D10B495D5E}" type="slidenum">
              <a:rPr kumimoji="1" lang="ko-Kore-KR" altLang="en-US" sz="1042" b="1" smtClean="0"/>
              <a:t>‹#›</a:t>
            </a:fld>
            <a:endParaRPr kumimoji="1" lang="ko-Kore-KR" altLang="en-US" sz="1042" b="1" dirty="0"/>
          </a:p>
        </p:txBody>
      </p:sp>
    </p:spTree>
    <p:extLst>
      <p:ext uri="{BB962C8B-B14F-4D97-AF65-F5344CB8AC3E}">
        <p14:creationId xmlns:p14="http://schemas.microsoft.com/office/powerpoint/2010/main" val="2385790777"/>
      </p:ext>
    </p:extLst>
  </p:cSld>
  <p:clrMap bg1="lt1" tx1="dk1" bg2="lt2" tx2="dk2" accent1="accent1" accent2="accent2" accent3="accent3" accent4="accent4" accent5="accent5" accent6="accent6" hlink="hlink" folHlink="folHlink"/>
  <p:sldLayoutIdLst>
    <p:sldLayoutId id="2147483849" r:id="rId1"/>
  </p:sldLayoutIdLst>
  <p:hf hdr="0" ftr="0" dt="0"/>
  <p:txStyles>
    <p:titleStyle>
      <a:lvl1pPr algn="ctr" defTabSz="476189" rtl="0" eaLnBrk="1" latinLnBrk="0" hangingPunct="1">
        <a:spcBef>
          <a:spcPct val="0"/>
        </a:spcBef>
        <a:buNone/>
        <a:defRPr sz="2291" kern="1200">
          <a:solidFill>
            <a:schemeClr val="tx1"/>
          </a:solidFill>
          <a:latin typeface="+mj-lt"/>
          <a:ea typeface="+mj-ea"/>
          <a:cs typeface="+mj-cs"/>
        </a:defRPr>
      </a:lvl1pPr>
    </p:titleStyle>
    <p:bodyStyle>
      <a:lvl1pPr marL="178571" indent="-178571" algn="l" defTabSz="476189" rtl="0" eaLnBrk="1" latinLnBrk="0" hangingPunct="1">
        <a:spcBef>
          <a:spcPct val="20000"/>
        </a:spcBef>
        <a:buFont typeface="Arial" pitchFamily="34" charset="0"/>
        <a:buChar char="•"/>
        <a:defRPr sz="1667" kern="1200">
          <a:solidFill>
            <a:schemeClr val="tx1"/>
          </a:solidFill>
          <a:latin typeface="+mn-lt"/>
          <a:ea typeface="+mn-ea"/>
          <a:cs typeface="+mn-cs"/>
        </a:defRPr>
      </a:lvl1pPr>
      <a:lvl2pPr marL="386903" indent="-148809" algn="l" defTabSz="476189" rtl="0" eaLnBrk="1" latinLnBrk="0" hangingPunct="1">
        <a:spcBef>
          <a:spcPct val="20000"/>
        </a:spcBef>
        <a:buFont typeface="Arial" pitchFamily="34" charset="0"/>
        <a:buChar char="–"/>
        <a:defRPr sz="1458" kern="1200">
          <a:solidFill>
            <a:schemeClr val="tx1"/>
          </a:solidFill>
          <a:latin typeface="+mn-lt"/>
          <a:ea typeface="+mn-ea"/>
          <a:cs typeface="+mn-cs"/>
        </a:defRPr>
      </a:lvl2pPr>
      <a:lvl3pPr marL="595236" indent="-119048" algn="l" defTabSz="476189" rtl="0" eaLnBrk="1" latinLnBrk="0" hangingPunct="1">
        <a:spcBef>
          <a:spcPct val="20000"/>
        </a:spcBef>
        <a:buFont typeface="Arial" pitchFamily="34" charset="0"/>
        <a:buChar char="•"/>
        <a:defRPr sz="1250" kern="1200">
          <a:solidFill>
            <a:schemeClr val="tx1"/>
          </a:solidFill>
          <a:latin typeface="+mn-lt"/>
          <a:ea typeface="+mn-ea"/>
          <a:cs typeface="+mn-cs"/>
        </a:defRPr>
      </a:lvl3pPr>
      <a:lvl4pPr marL="833331" indent="-119048" algn="l" defTabSz="476189" rtl="0" eaLnBrk="1" latinLnBrk="0" hangingPunct="1">
        <a:spcBef>
          <a:spcPct val="20000"/>
        </a:spcBef>
        <a:buFont typeface="Arial" pitchFamily="34" charset="0"/>
        <a:buChar char="–"/>
        <a:defRPr sz="1042" kern="1200">
          <a:solidFill>
            <a:schemeClr val="tx1"/>
          </a:solidFill>
          <a:latin typeface="+mn-lt"/>
          <a:ea typeface="+mn-ea"/>
          <a:cs typeface="+mn-cs"/>
        </a:defRPr>
      </a:lvl4pPr>
      <a:lvl5pPr marL="1071426" indent="-119048" algn="l" defTabSz="476189" rtl="0" eaLnBrk="1" latinLnBrk="0" hangingPunct="1">
        <a:spcBef>
          <a:spcPct val="20000"/>
        </a:spcBef>
        <a:buFont typeface="Arial" pitchFamily="34" charset="0"/>
        <a:buChar char="»"/>
        <a:defRPr sz="1042" kern="1200">
          <a:solidFill>
            <a:schemeClr val="tx1"/>
          </a:solidFill>
          <a:latin typeface="+mn-lt"/>
          <a:ea typeface="+mn-ea"/>
          <a:cs typeface="+mn-cs"/>
        </a:defRPr>
      </a:lvl5pPr>
      <a:lvl6pPr marL="1309520" indent="-119048" algn="l" defTabSz="476189" rtl="0" eaLnBrk="1" latinLnBrk="0" hangingPunct="1">
        <a:spcBef>
          <a:spcPct val="20000"/>
        </a:spcBef>
        <a:buFont typeface="Arial" pitchFamily="34" charset="0"/>
        <a:buChar char="•"/>
        <a:defRPr sz="1042" kern="1200">
          <a:solidFill>
            <a:schemeClr val="tx1"/>
          </a:solidFill>
          <a:latin typeface="+mn-lt"/>
          <a:ea typeface="+mn-ea"/>
          <a:cs typeface="+mn-cs"/>
        </a:defRPr>
      </a:lvl6pPr>
      <a:lvl7pPr marL="1547614" indent="-119048" algn="l" defTabSz="476189" rtl="0" eaLnBrk="1" latinLnBrk="0" hangingPunct="1">
        <a:spcBef>
          <a:spcPct val="20000"/>
        </a:spcBef>
        <a:buFont typeface="Arial" pitchFamily="34" charset="0"/>
        <a:buChar char="•"/>
        <a:defRPr sz="1042" kern="1200">
          <a:solidFill>
            <a:schemeClr val="tx1"/>
          </a:solidFill>
          <a:latin typeface="+mn-lt"/>
          <a:ea typeface="+mn-ea"/>
          <a:cs typeface="+mn-cs"/>
        </a:defRPr>
      </a:lvl7pPr>
      <a:lvl8pPr marL="1785709" indent="-119048" algn="l" defTabSz="476189" rtl="0" eaLnBrk="1" latinLnBrk="0" hangingPunct="1">
        <a:spcBef>
          <a:spcPct val="20000"/>
        </a:spcBef>
        <a:buFont typeface="Arial" pitchFamily="34" charset="0"/>
        <a:buChar char="•"/>
        <a:defRPr sz="1042" kern="1200">
          <a:solidFill>
            <a:schemeClr val="tx1"/>
          </a:solidFill>
          <a:latin typeface="+mn-lt"/>
          <a:ea typeface="+mn-ea"/>
          <a:cs typeface="+mn-cs"/>
        </a:defRPr>
      </a:lvl8pPr>
      <a:lvl9pPr marL="2023803" indent="-119048" algn="l" defTabSz="476189" rtl="0" eaLnBrk="1" latinLnBrk="0" hangingPunct="1">
        <a:spcBef>
          <a:spcPct val="20000"/>
        </a:spcBef>
        <a:buFont typeface="Arial" pitchFamily="34" charset="0"/>
        <a:buChar char="•"/>
        <a:defRPr sz="1042" kern="1200">
          <a:solidFill>
            <a:schemeClr val="tx1"/>
          </a:solidFill>
          <a:latin typeface="+mn-lt"/>
          <a:ea typeface="+mn-ea"/>
          <a:cs typeface="+mn-cs"/>
        </a:defRPr>
      </a:lvl9pPr>
    </p:bodyStyle>
    <p:otherStyle>
      <a:defPPr>
        <a:defRPr lang="en-US"/>
      </a:defPPr>
      <a:lvl1pPr marL="0" algn="l" defTabSz="476189" rtl="0" eaLnBrk="1" latinLnBrk="0" hangingPunct="1">
        <a:defRPr sz="937" kern="1200">
          <a:solidFill>
            <a:schemeClr val="tx1"/>
          </a:solidFill>
          <a:latin typeface="+mn-lt"/>
          <a:ea typeface="+mn-ea"/>
          <a:cs typeface="+mn-cs"/>
        </a:defRPr>
      </a:lvl1pPr>
      <a:lvl2pPr marL="238095" algn="l" defTabSz="476189" rtl="0" eaLnBrk="1" latinLnBrk="0" hangingPunct="1">
        <a:defRPr sz="937" kern="1200">
          <a:solidFill>
            <a:schemeClr val="tx1"/>
          </a:solidFill>
          <a:latin typeface="+mn-lt"/>
          <a:ea typeface="+mn-ea"/>
          <a:cs typeface="+mn-cs"/>
        </a:defRPr>
      </a:lvl2pPr>
      <a:lvl3pPr marL="476189" algn="l" defTabSz="476189" rtl="0" eaLnBrk="1" latinLnBrk="0" hangingPunct="1">
        <a:defRPr sz="937" kern="1200">
          <a:solidFill>
            <a:schemeClr val="tx1"/>
          </a:solidFill>
          <a:latin typeface="+mn-lt"/>
          <a:ea typeface="+mn-ea"/>
          <a:cs typeface="+mn-cs"/>
        </a:defRPr>
      </a:lvl3pPr>
      <a:lvl4pPr marL="714283" algn="l" defTabSz="476189" rtl="0" eaLnBrk="1" latinLnBrk="0" hangingPunct="1">
        <a:defRPr sz="937" kern="1200">
          <a:solidFill>
            <a:schemeClr val="tx1"/>
          </a:solidFill>
          <a:latin typeface="+mn-lt"/>
          <a:ea typeface="+mn-ea"/>
          <a:cs typeface="+mn-cs"/>
        </a:defRPr>
      </a:lvl4pPr>
      <a:lvl5pPr marL="952378" algn="l" defTabSz="476189" rtl="0" eaLnBrk="1" latinLnBrk="0" hangingPunct="1">
        <a:defRPr sz="937" kern="1200">
          <a:solidFill>
            <a:schemeClr val="tx1"/>
          </a:solidFill>
          <a:latin typeface="+mn-lt"/>
          <a:ea typeface="+mn-ea"/>
          <a:cs typeface="+mn-cs"/>
        </a:defRPr>
      </a:lvl5pPr>
      <a:lvl6pPr marL="1190472" algn="l" defTabSz="476189" rtl="0" eaLnBrk="1" latinLnBrk="0" hangingPunct="1">
        <a:defRPr sz="937" kern="1200">
          <a:solidFill>
            <a:schemeClr val="tx1"/>
          </a:solidFill>
          <a:latin typeface="+mn-lt"/>
          <a:ea typeface="+mn-ea"/>
          <a:cs typeface="+mn-cs"/>
        </a:defRPr>
      </a:lvl6pPr>
      <a:lvl7pPr marL="1428567" algn="l" defTabSz="476189" rtl="0" eaLnBrk="1" latinLnBrk="0" hangingPunct="1">
        <a:defRPr sz="937" kern="1200">
          <a:solidFill>
            <a:schemeClr val="tx1"/>
          </a:solidFill>
          <a:latin typeface="+mn-lt"/>
          <a:ea typeface="+mn-ea"/>
          <a:cs typeface="+mn-cs"/>
        </a:defRPr>
      </a:lvl7pPr>
      <a:lvl8pPr marL="1666662" algn="l" defTabSz="476189" rtl="0" eaLnBrk="1" latinLnBrk="0" hangingPunct="1">
        <a:defRPr sz="937" kern="1200">
          <a:solidFill>
            <a:schemeClr val="tx1"/>
          </a:solidFill>
          <a:latin typeface="+mn-lt"/>
          <a:ea typeface="+mn-ea"/>
          <a:cs typeface="+mn-cs"/>
        </a:defRPr>
      </a:lvl8pPr>
      <a:lvl9pPr marL="1904756" algn="l" defTabSz="476189" rtl="0" eaLnBrk="1" latinLnBrk="0" hangingPunct="1">
        <a:defRPr sz="93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7B77A9A-DB0E-499F-94FC-2545A63BBEA8}"/>
              </a:ext>
            </a:extLst>
          </p:cNvPr>
          <p:cNvSpPr txBox="1"/>
          <p:nvPr userDrawn="1"/>
        </p:nvSpPr>
        <p:spPr>
          <a:xfrm>
            <a:off x="0" y="4825038"/>
            <a:ext cx="9144000" cy="318461"/>
          </a:xfrm>
          <a:prstGeom prst="rect">
            <a:avLst/>
          </a:prstGeom>
          <a:noFill/>
        </p:spPr>
        <p:txBody>
          <a:bodyPr wrap="square" rtlCol="0" anchor="ctr">
            <a:noAutofit/>
          </a:bodyPr>
          <a:lstStyle/>
          <a:p>
            <a:pPr algn="ctr"/>
            <a:r>
              <a:rPr lang="en-US" sz="900" dirty="0">
                <a:solidFill>
                  <a:schemeClr val="tx1">
                    <a:lumMod val="50000"/>
                    <a:lumOff val="50000"/>
                  </a:schemeClr>
                </a:solidFill>
              </a:rPr>
              <a:t>J.W. Berkery, PPPL</a:t>
            </a:r>
          </a:p>
        </p:txBody>
      </p:sp>
      <p:sp>
        <p:nvSpPr>
          <p:cNvPr id="9" name="TextBox 8">
            <a:extLst>
              <a:ext uri="{FF2B5EF4-FFF2-40B4-BE49-F238E27FC236}">
                <a16:creationId xmlns:a16="http://schemas.microsoft.com/office/drawing/2014/main" id="{0C2D72BB-7D11-433F-ACFD-F8E210BACE50}"/>
              </a:ext>
            </a:extLst>
          </p:cNvPr>
          <p:cNvSpPr txBox="1"/>
          <p:nvPr userDrawn="1"/>
        </p:nvSpPr>
        <p:spPr>
          <a:xfrm>
            <a:off x="0" y="4825208"/>
            <a:ext cx="9144000" cy="318461"/>
          </a:xfrm>
          <a:prstGeom prst="rect">
            <a:avLst/>
          </a:prstGeom>
          <a:noFill/>
        </p:spPr>
        <p:txBody>
          <a:bodyPr wrap="square" rtlCol="0" anchor="ctr">
            <a:noAutofit/>
          </a:bodyPr>
          <a:lstStyle/>
          <a:p>
            <a:pPr algn="r"/>
            <a:r>
              <a:rPr lang="en-US" sz="900" dirty="0">
                <a:solidFill>
                  <a:schemeClr val="tx1">
                    <a:lumMod val="50000"/>
                    <a:lumOff val="50000"/>
                  </a:schemeClr>
                </a:solidFill>
              </a:rPr>
              <a:t>December 14, 2023</a:t>
            </a:r>
          </a:p>
        </p:txBody>
      </p:sp>
      <p:sp>
        <p:nvSpPr>
          <p:cNvPr id="4" name="Title Placeholder 3">
            <a:extLst>
              <a:ext uri="{FF2B5EF4-FFF2-40B4-BE49-F238E27FC236}">
                <a16:creationId xmlns:a16="http://schemas.microsoft.com/office/drawing/2014/main" id="{D61B7E4A-D935-5A41-9E17-BAC1451BD433}"/>
              </a:ext>
            </a:extLst>
          </p:cNvPr>
          <p:cNvSpPr>
            <a:spLocks noGrp="1"/>
          </p:cNvSpPr>
          <p:nvPr>
            <p:ph type="title"/>
          </p:nvPr>
        </p:nvSpPr>
        <p:spPr>
          <a:xfrm>
            <a:off x="0" y="2"/>
            <a:ext cx="8276897" cy="543910"/>
          </a:xfrm>
          <a:prstGeom prst="rect">
            <a:avLst/>
          </a:prstGeom>
        </p:spPr>
        <p:txBody>
          <a:bodyPr vert="horz" lIns="182880" tIns="45720" rIns="91440" bIns="45720" rtlCol="0" anchor="ctr">
            <a:normAutofit/>
          </a:bodyPr>
          <a:lstStyle/>
          <a:p>
            <a:r>
              <a:rPr lang="en-US" dirty="0"/>
              <a:t>Click to edit Master title style</a:t>
            </a:r>
          </a:p>
        </p:txBody>
      </p:sp>
      <p:sp>
        <p:nvSpPr>
          <p:cNvPr id="25" name="Slide Number Placeholder 24">
            <a:extLst>
              <a:ext uri="{FF2B5EF4-FFF2-40B4-BE49-F238E27FC236}">
                <a16:creationId xmlns:a16="http://schemas.microsoft.com/office/drawing/2014/main" id="{23E42795-372F-EE4C-A68C-04D9C6A00244}"/>
              </a:ext>
            </a:extLst>
          </p:cNvPr>
          <p:cNvSpPr>
            <a:spLocks noGrp="1"/>
          </p:cNvSpPr>
          <p:nvPr>
            <p:ph type="sldNum" sz="quarter" idx="4"/>
          </p:nvPr>
        </p:nvSpPr>
        <p:spPr>
          <a:xfrm>
            <a:off x="8463517" y="0"/>
            <a:ext cx="680483" cy="531628"/>
          </a:xfrm>
          <a:prstGeom prst="rect">
            <a:avLst/>
          </a:prstGeom>
        </p:spPr>
        <p:txBody>
          <a:bodyPr vert="horz" lIns="91440" tIns="45720" rIns="91440" bIns="45720" rtlCol="0" anchor="ctr"/>
          <a:lstStyle>
            <a:lvl1pPr algn="ctr">
              <a:defRPr sz="2000">
                <a:solidFill>
                  <a:srgbClr val="445256"/>
                </a:solidFill>
              </a:defRPr>
            </a:lvl1pPr>
          </a:lstStyle>
          <a:p>
            <a:fld id="{D7DB8F76-31D0-8E48-9A33-E79BFE0EA87E}" type="slidenum">
              <a:rPr lang="en-US" smtClean="0"/>
              <a:pPr/>
              <a:t>‹#›</a:t>
            </a:fld>
            <a:endParaRPr lang="en-US" dirty="0"/>
          </a:p>
        </p:txBody>
      </p:sp>
      <p:sp>
        <p:nvSpPr>
          <p:cNvPr id="26" name="Text Placeholder 25">
            <a:extLst>
              <a:ext uri="{FF2B5EF4-FFF2-40B4-BE49-F238E27FC236}">
                <a16:creationId xmlns:a16="http://schemas.microsoft.com/office/drawing/2014/main" id="{71F3B143-53EA-2E43-8866-DBB356BA2E81}"/>
              </a:ext>
            </a:extLst>
          </p:cNvPr>
          <p:cNvSpPr>
            <a:spLocks noGrp="1"/>
          </p:cNvSpPr>
          <p:nvPr>
            <p:ph type="body" idx="1"/>
          </p:nvPr>
        </p:nvSpPr>
        <p:spPr>
          <a:xfrm>
            <a:off x="190501" y="552893"/>
            <a:ext cx="8420099" cy="4266757"/>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5349203"/>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Lst>
  <p:hf hdr="0"/>
  <p:txStyles>
    <p:titleStyle>
      <a:lvl1pPr algn="l" defTabSz="457189" rtl="0" eaLnBrk="1" latinLnBrk="0" hangingPunct="1">
        <a:spcBef>
          <a:spcPct val="0"/>
        </a:spcBef>
        <a:buNone/>
        <a:defRPr sz="2000" b="1" kern="1200">
          <a:solidFill>
            <a:schemeClr val="bg1"/>
          </a:solidFill>
          <a:latin typeface="Roboto Slab" pitchFamily="2" charset="0"/>
          <a:ea typeface="Roboto Slab" pitchFamily="2" charset="0"/>
          <a:cs typeface="+mj-cs"/>
        </a:defRPr>
      </a:lvl1pPr>
    </p:titleStyle>
    <p:bodyStyle>
      <a:lvl1pPr marL="227007" indent="-227007" algn="l" defTabSz="457189" rtl="0" eaLnBrk="1" latinLnBrk="0" hangingPunct="1">
        <a:spcBef>
          <a:spcPct val="20000"/>
        </a:spcBef>
        <a:buClr>
          <a:schemeClr val="accent3"/>
        </a:buClr>
        <a:buFont typeface="Arial"/>
        <a:buChar char="•"/>
        <a:defRPr sz="1800" kern="1200">
          <a:solidFill>
            <a:schemeClr val="tx1"/>
          </a:solidFill>
          <a:latin typeface="Roboto" panose="02000000000000000000" pitchFamily="2" charset="0"/>
          <a:ea typeface="Roboto" panose="02000000000000000000" pitchFamily="2" charset="0"/>
          <a:cs typeface="Calibri" panose="020F0502020204030204" pitchFamily="34" charset="0"/>
        </a:defRPr>
      </a:lvl1pPr>
      <a:lvl2pPr marL="458777" indent="-231770" algn="l" defTabSz="457189" rtl="0" eaLnBrk="1" latinLnBrk="0" hangingPunct="1">
        <a:spcBef>
          <a:spcPct val="20000"/>
        </a:spcBef>
        <a:buClr>
          <a:schemeClr val="bg2">
            <a:lumMod val="50000"/>
          </a:schemeClr>
        </a:buClr>
        <a:buFont typeface="Arial"/>
        <a:buChar char="•"/>
        <a:defRPr sz="1600" kern="1200">
          <a:solidFill>
            <a:srgbClr val="0033CC"/>
          </a:solidFill>
          <a:latin typeface="Roboto" panose="02000000000000000000" pitchFamily="2" charset="0"/>
          <a:ea typeface="Roboto" panose="02000000000000000000" pitchFamily="2" charset="0"/>
          <a:cs typeface="Calibri" panose="020F0502020204030204" pitchFamily="34" charset="0"/>
        </a:defRPr>
      </a:lvl2pPr>
      <a:lvl3pPr marL="687371" indent="-228594" algn="l" defTabSz="457189" rtl="0" eaLnBrk="1" latinLnBrk="0" hangingPunct="1">
        <a:spcBef>
          <a:spcPct val="20000"/>
        </a:spcBef>
        <a:buClr>
          <a:schemeClr val="bg2">
            <a:lumMod val="50000"/>
          </a:schemeClr>
        </a:buClr>
        <a:buFont typeface="Arial"/>
        <a:buChar char="•"/>
        <a:defRPr sz="1400" kern="1200">
          <a:solidFill>
            <a:srgbClr val="C00000"/>
          </a:solidFill>
          <a:latin typeface="Roboto" panose="02000000000000000000" pitchFamily="2" charset="0"/>
          <a:ea typeface="Roboto" panose="02000000000000000000" pitchFamily="2" charset="0"/>
          <a:cs typeface="Calibri" panose="020F0502020204030204" pitchFamily="34" charset="0"/>
        </a:defRPr>
      </a:lvl3pPr>
      <a:lvl4pPr marL="914378" indent="-227007" algn="l" defTabSz="457189" rtl="0" eaLnBrk="1" latinLnBrk="0" hangingPunct="1">
        <a:spcBef>
          <a:spcPct val="20000"/>
        </a:spcBef>
        <a:buClr>
          <a:schemeClr val="bg2">
            <a:lumMod val="50000"/>
          </a:schemeClr>
        </a:buClr>
        <a:buFont typeface="Arial"/>
        <a:buChar char="•"/>
        <a:defRPr sz="1200" kern="1200">
          <a:solidFill>
            <a:schemeClr val="tx1"/>
          </a:solidFill>
          <a:latin typeface="Roboto" panose="02000000000000000000" pitchFamily="2" charset="0"/>
          <a:ea typeface="Roboto" panose="02000000000000000000" pitchFamily="2" charset="0"/>
          <a:cs typeface="Calibri" panose="020F0502020204030204" pitchFamily="34" charset="0"/>
        </a:defRPr>
      </a:lvl4pPr>
      <a:lvl5pPr marL="1141385" indent="-227007" algn="l" defTabSz="457189" rtl="0" eaLnBrk="1" latinLnBrk="0" hangingPunct="1">
        <a:spcBef>
          <a:spcPct val="20000"/>
        </a:spcBef>
        <a:buClr>
          <a:schemeClr val="bg2">
            <a:lumMod val="50000"/>
          </a:schemeClr>
        </a:buClr>
        <a:buFont typeface="Arial"/>
        <a:buChar char="•"/>
        <a:defRPr sz="1200" kern="1200">
          <a:solidFill>
            <a:schemeClr val="tx1"/>
          </a:solidFill>
          <a:latin typeface="Roboto" panose="02000000000000000000" pitchFamily="2" charset="0"/>
          <a:ea typeface="Roboto" panose="02000000000000000000" pitchFamily="2" charset="0"/>
          <a:cs typeface="Calibri" panose="020F050202020403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8">
          <p15:clr>
            <a:srgbClr val="F26B43"/>
          </p15:clr>
        </p15:guide>
        <p15:guide id="2" pos="160">
          <p15:clr>
            <a:srgbClr val="F26B43"/>
          </p15:clr>
        </p15:guide>
        <p15:guide id="3" pos="7232">
          <p15:clr>
            <a:srgbClr val="F26B43"/>
          </p15:clr>
        </p15:guide>
        <p15:guide id="4" pos="752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A6D7D4-D4BA-EBA3-A891-A8EA5B4E112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15E3B6-8E94-2BAA-57A6-92EA8E0D686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EF9592-C5E5-28D8-5BDB-E7CC321A8B7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1238409-8920-9F43-AFF5-9CC66649FF35}" type="datetimeFigureOut">
              <a:rPr lang="en-US" smtClean="0"/>
              <a:t>2/12/2024</a:t>
            </a:fld>
            <a:endParaRPr lang="en-US"/>
          </a:p>
        </p:txBody>
      </p:sp>
      <p:sp>
        <p:nvSpPr>
          <p:cNvPr id="5" name="Footer Placeholder 4">
            <a:extLst>
              <a:ext uri="{FF2B5EF4-FFF2-40B4-BE49-F238E27FC236}">
                <a16:creationId xmlns:a16="http://schemas.microsoft.com/office/drawing/2014/main" id="{011570A7-2961-BBDF-B0D5-E493CAAC087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67C24F-1901-C71E-336F-01D4277B280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4531A16-A3D2-9945-BA77-D6292818689D}" type="slidenum">
              <a:rPr lang="en-US" smtClean="0"/>
              <a:t>‹#›</a:t>
            </a:fld>
            <a:endParaRPr lang="en-US"/>
          </a:p>
        </p:txBody>
      </p:sp>
    </p:spTree>
    <p:extLst>
      <p:ext uri="{BB962C8B-B14F-4D97-AF65-F5344CB8AC3E}">
        <p14:creationId xmlns:p14="http://schemas.microsoft.com/office/powerpoint/2010/main" val="2462638601"/>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5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49.xml"/><Relationship Id="rId7" Type="http://schemas.openxmlformats.org/officeDocument/2006/relationships/image" Target="../media/image61.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notesSlide" Target="../notesSlides/notesSlide2.xml"/><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133.xml"/><Relationship Id="rId7" Type="http://schemas.openxmlformats.org/officeDocument/2006/relationships/image" Target="../media/image67.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36.png"/><Relationship Id="rId10" Type="http://schemas.openxmlformats.org/officeDocument/2006/relationships/image" Target="../media/image70.png"/><Relationship Id="rId4" Type="http://schemas.openxmlformats.org/officeDocument/2006/relationships/image" Target="../media/image38.png"/><Relationship Id="rId9" Type="http://schemas.openxmlformats.org/officeDocument/2006/relationships/image" Target="../media/image6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1007/s10894-022-00338-4" TargetMode="External"/><Relationship Id="rId7" Type="http://schemas.openxmlformats.org/officeDocument/2006/relationships/image" Target="../media/image73.emf"/><Relationship Id="rId2" Type="http://schemas.openxmlformats.org/officeDocument/2006/relationships/hyperlink" Target="https://doi.org/10.1088/1741-4326/ad0dd6" TargetMode="External"/><Relationship Id="rId1" Type="http://schemas.openxmlformats.org/officeDocument/2006/relationships/slideLayout" Target="../slideLayouts/slideLayout76.xml"/><Relationship Id="rId6" Type="http://schemas.openxmlformats.org/officeDocument/2006/relationships/image" Target="../media/image41.jpeg"/><Relationship Id="rId5" Type="http://schemas.openxmlformats.org/officeDocument/2006/relationships/image" Target="../media/image39.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6.xml"/><Relationship Id="rId5" Type="http://schemas.openxmlformats.org/officeDocument/2006/relationships/image" Target="../media/image77.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6.xml.rels><?xml version="1.0" encoding="UTF-8" standalone="yes"?>
<Relationships xmlns="http://schemas.openxmlformats.org/package/2006/relationships"><Relationship Id="rId8" Type="http://schemas.openxmlformats.org/officeDocument/2006/relationships/image" Target="../media/image680.png"/><Relationship Id="rId3" Type="http://schemas.openxmlformats.org/officeDocument/2006/relationships/image" Target="../media/image78.pn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88.xml"/><Relationship Id="rId6" Type="http://schemas.openxmlformats.org/officeDocument/2006/relationships/image" Target="../media/image670.png"/><Relationship Id="rId5" Type="http://schemas.openxmlformats.org/officeDocument/2006/relationships/image" Target="../media/image661.png"/><Relationship Id="rId4" Type="http://schemas.openxmlformats.org/officeDocument/2006/relationships/image" Target="../media/image65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88.xml"/><Relationship Id="rId5" Type="http://schemas.openxmlformats.org/officeDocument/2006/relationships/image" Target="../media/image79.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20.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image" Target="../media/image81.png"/><Relationship Id="rId1" Type="http://schemas.openxmlformats.org/officeDocument/2006/relationships/slideLayout" Target="../slideLayouts/slideLayout33.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 Id="rId9" Type="http://schemas.openxmlformats.org/officeDocument/2006/relationships/image" Target="../media/image46.sv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7.png"/><Relationship Id="rId1" Type="http://schemas.openxmlformats.org/officeDocument/2006/relationships/slideLayout" Target="../slideLayouts/slideLayout117.xml"/><Relationship Id="rId5" Type="http://schemas.openxmlformats.org/officeDocument/2006/relationships/image" Target="../media/image48.pn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8" Type="http://schemas.openxmlformats.org/officeDocument/2006/relationships/hyperlink" Target="https://doi.org/10.1088/1741-4326/ac8be2" TargetMode="External"/><Relationship Id="rId3" Type="http://schemas.openxmlformats.org/officeDocument/2006/relationships/hyperlink" Target="https://doi.org/10.1088/1741-4326/aca54d" TargetMode="External"/><Relationship Id="rId7" Type="http://schemas.openxmlformats.org/officeDocument/2006/relationships/hyperlink" Target="https://doi.org/10.1088/1741-4326/acbec8" TargetMode="External"/><Relationship Id="rId2" Type="http://schemas.openxmlformats.org/officeDocument/2006/relationships/hyperlink" Target="https://doi.org/10.1098/rsta.2021.0225" TargetMode="External"/><Relationship Id="rId1" Type="http://schemas.openxmlformats.org/officeDocument/2006/relationships/slideLayout" Target="../slideLayouts/slideLayout117.xml"/><Relationship Id="rId6" Type="http://schemas.openxmlformats.org/officeDocument/2006/relationships/hyperlink" Target="https://doi.org/10.1088/1361-6587/ace849" TargetMode="External"/><Relationship Id="rId11" Type="http://schemas.openxmlformats.org/officeDocument/2006/relationships/hyperlink" Target="https://doi.org/10.1088/1748-0221/18/03/C03023" TargetMode="External"/><Relationship Id="rId5" Type="http://schemas.openxmlformats.org/officeDocument/2006/relationships/hyperlink" Target="https://doi.org/10.1088/1361-6587/ac97bf" TargetMode="External"/><Relationship Id="rId10" Type="http://schemas.openxmlformats.org/officeDocument/2006/relationships/hyperlink" Target="https://doi.org/10.1088/1748-0221/18/03/C03019" TargetMode="External"/><Relationship Id="rId4" Type="http://schemas.openxmlformats.org/officeDocument/2006/relationships/hyperlink" Target="https://doi.org/10.1088/1741-4326/acb5af" TargetMode="External"/><Relationship Id="rId9" Type="http://schemas.openxmlformats.org/officeDocument/2006/relationships/hyperlink" Target="https://doi.org/10.1088/1361-6587/acc89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62.xml"/><Relationship Id="rId5" Type="http://schemas.openxmlformats.org/officeDocument/2006/relationships/image" Target="../media/image600.png"/><Relationship Id="rId4" Type="http://schemas.openxmlformats.org/officeDocument/2006/relationships/image" Target="../media/image590.png"/></Relationships>
</file>

<file path=ppt/slides/_rels/slide34.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62.xml"/><Relationship Id="rId5" Type="http://schemas.openxmlformats.org/officeDocument/2006/relationships/image" Target="../media/image600.png"/><Relationship Id="rId4" Type="http://schemas.openxmlformats.org/officeDocument/2006/relationships/image" Target="../media/image630.png"/></Relationships>
</file>

<file path=ppt/slides/_rels/slide35.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image" Target="../media/image640.png"/><Relationship Id="rId1" Type="http://schemas.openxmlformats.org/officeDocument/2006/relationships/slideLayout" Target="../slideLayouts/slideLayout6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600.png"/><Relationship Id="rId7" Type="http://schemas.openxmlformats.org/officeDocument/2006/relationships/image" Target="../media/image690.png"/><Relationship Id="rId2" Type="http://schemas.openxmlformats.org/officeDocument/2006/relationships/image" Target="../media/image650.png"/><Relationship Id="rId1" Type="http://schemas.openxmlformats.org/officeDocument/2006/relationships/slideLayout" Target="../slideLayouts/slideLayout62.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660.png"/><Relationship Id="rId9" Type="http://schemas.openxmlformats.org/officeDocument/2006/relationships/image" Target="../media/image96.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91.xml"/><Relationship Id="rId5" Type="http://schemas.openxmlformats.org/officeDocument/2006/relationships/image" Target="../media/image99.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93.xml"/><Relationship Id="rId6" Type="http://schemas.openxmlformats.org/officeDocument/2006/relationships/image" Target="../media/image54.png"/><Relationship Id="rId5" Type="http://schemas.openxmlformats.org/officeDocument/2006/relationships/image" Target="../media/image103.png"/><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xml"/><Relationship Id="rId1" Type="http://schemas.openxmlformats.org/officeDocument/2006/relationships/slideLayout" Target="../slideLayouts/slideLayout104.xml"/><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8.png"/><Relationship Id="rId2" Type="http://schemas.openxmlformats.org/officeDocument/2006/relationships/image" Target="../media/image33.emf"/><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emf"/></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a:t>IEA Spherical Torus TCP Annual Briefing</a:t>
            </a:r>
          </a:p>
        </p:txBody>
      </p:sp>
      <p:sp>
        <p:nvSpPr>
          <p:cNvPr id="3" name="Text Placeholder 2"/>
          <p:cNvSpPr>
            <a:spLocks noGrp="1"/>
          </p:cNvSpPr>
          <p:nvPr>
            <p:ph type="body" sz="quarter" idx="13"/>
          </p:nvPr>
        </p:nvSpPr>
        <p:spPr/>
        <p:txBody>
          <a:bodyPr/>
          <a:lstStyle/>
          <a:p>
            <a:r>
              <a:rPr lang="en-GB" dirty="0"/>
              <a:t>Jack Berkery, Chair of the ST TCP Executive Committee</a:t>
            </a:r>
          </a:p>
        </p:txBody>
      </p:sp>
      <p:sp>
        <p:nvSpPr>
          <p:cNvPr id="4" name="Text Placeholder 3"/>
          <p:cNvSpPr>
            <a:spLocks noGrp="1"/>
          </p:cNvSpPr>
          <p:nvPr>
            <p:ph type="body" sz="quarter" idx="14"/>
          </p:nvPr>
        </p:nvSpPr>
        <p:spPr/>
        <p:txBody>
          <a:bodyPr/>
          <a:lstStyle/>
          <a:p>
            <a:r>
              <a:rPr lang="en-GB" dirty="0"/>
              <a:t>IEA FPCC Annual Meeting, Greifswald, Germany, January 24-25, 2024 (presented remotely)</a:t>
            </a:r>
          </a:p>
        </p:txBody>
      </p:sp>
      <p:pic>
        <p:nvPicPr>
          <p:cNvPr id="5" name="Picture 4" descr="A picture containing drawing&#10;&#10;Description automatically generated">
            <a:extLst>
              <a:ext uri="{FF2B5EF4-FFF2-40B4-BE49-F238E27FC236}">
                <a16:creationId xmlns:a16="http://schemas.microsoft.com/office/drawing/2014/main" id="{CE54F0EB-8339-83C7-F910-DF8D438853FE}"/>
              </a:ext>
            </a:extLst>
          </p:cNvPr>
          <p:cNvPicPr>
            <a:picLocks noChangeAspect="1"/>
          </p:cNvPicPr>
          <p:nvPr/>
        </p:nvPicPr>
        <p:blipFill>
          <a:blip r:embed="rId2"/>
          <a:stretch>
            <a:fillRect/>
          </a:stretch>
        </p:blipFill>
        <p:spPr>
          <a:xfrm>
            <a:off x="4780547" y="3014842"/>
            <a:ext cx="2041451" cy="692686"/>
          </a:xfrm>
          <a:prstGeom prst="rect">
            <a:avLst/>
          </a:prstGeom>
        </p:spPr>
      </p:pic>
    </p:spTree>
    <p:extLst>
      <p:ext uri="{BB962C8B-B14F-4D97-AF65-F5344CB8AC3E}">
        <p14:creationId xmlns:p14="http://schemas.microsoft.com/office/powerpoint/2010/main" val="817572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91440" y="0"/>
            <a:ext cx="5580622" cy="434767"/>
          </a:xfrm>
        </p:spPr>
        <p:txBody>
          <a:bodyPr/>
          <a:lstStyle/>
          <a:p>
            <a:r>
              <a:rPr lang="en-GB" sz="2000" dirty="0">
                <a:latin typeface="Century Gothic" panose="020B0502020202020204" pitchFamily="34" charset="0"/>
              </a:rPr>
              <a:t>Korea: VEST improvements producing more capable plasmas</a:t>
            </a:r>
          </a:p>
        </p:txBody>
      </p:sp>
      <p:sp>
        <p:nvSpPr>
          <p:cNvPr id="6" name="Text Placeholder 5"/>
          <p:cNvSpPr>
            <a:spLocks noGrp="1"/>
          </p:cNvSpPr>
          <p:nvPr>
            <p:ph type="body" sz="quarter" idx="13"/>
          </p:nvPr>
        </p:nvSpPr>
        <p:spPr>
          <a:xfrm>
            <a:off x="45719" y="1191024"/>
            <a:ext cx="4672277" cy="3072139"/>
          </a:xfrm>
        </p:spPr>
        <p:txBody>
          <a:bodyPr/>
          <a:lstStyle/>
          <a:p>
            <a:pPr marL="342900" marR="0" lvl="0" indent="-3429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1" i="0" u="none" strike="noStrike" kern="1200" cap="none" spc="0" normalizeH="0" baseline="0" noProof="0" dirty="0">
                <a:ln>
                  <a:noFill/>
                </a:ln>
                <a:effectLst/>
                <a:uLnTx/>
                <a:uFillTx/>
                <a:latin typeface="Arial" charset="0"/>
                <a:cs typeface="Arial" charset="0"/>
              </a:rPr>
              <a:t>VEST</a:t>
            </a:r>
            <a:endParaRPr kumimoji="0" lang="en-GB"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800089" marR="0" lvl="1" indent="-34290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44FF"/>
                </a:solidFill>
                <a:effectLst/>
                <a:uLnTx/>
                <a:uFillTx/>
                <a:latin typeface="Arial" panose="020B0604020202020204" pitchFamily="34" charset="0"/>
                <a:cs typeface="Arial" panose="020B0604020202020204" pitchFamily="34" charset="0"/>
              </a:rPr>
              <a:t>Ohmic power upgrade and intensive </a:t>
            </a:r>
            <a:r>
              <a:rPr kumimoji="0" lang="en-US" b="0" i="0" u="none" strike="noStrike" kern="1200" cap="none" spc="0" normalizeH="0" baseline="0" noProof="0" dirty="0" err="1">
                <a:ln>
                  <a:noFill/>
                </a:ln>
                <a:solidFill>
                  <a:srgbClr val="0044FF"/>
                </a:solidFill>
                <a:effectLst/>
                <a:uLnTx/>
                <a:uFillTx/>
                <a:latin typeface="Arial" panose="020B0604020202020204" pitchFamily="34" charset="0"/>
                <a:cs typeface="Arial" panose="020B0604020202020204" pitchFamily="34" charset="0"/>
              </a:rPr>
              <a:t>Boronization</a:t>
            </a:r>
            <a:r>
              <a:rPr kumimoji="0" lang="en-US" b="0" i="0" u="none" strike="noStrike" kern="1200" cap="none" spc="0" normalizeH="0" baseline="0" noProof="0" dirty="0">
                <a:ln>
                  <a:noFill/>
                </a:ln>
                <a:solidFill>
                  <a:srgbClr val="0044FF"/>
                </a:solidFill>
                <a:effectLst/>
                <a:uLnTx/>
                <a:uFillTx/>
                <a:latin typeface="Arial" panose="020B0604020202020204" pitchFamily="34" charset="0"/>
                <a:cs typeface="Arial" panose="020B0604020202020204" pitchFamily="34" charset="0"/>
              </a:rPr>
              <a:t> led to higher plasma current, improved confinement</a:t>
            </a:r>
            <a:endParaRPr kumimoji="0" lang="en-US"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180612" indent="0">
              <a:buNone/>
            </a:pPr>
            <a:endParaRPr lang="en-GB" dirty="0"/>
          </a:p>
        </p:txBody>
      </p:sp>
      <p:grpSp>
        <p:nvGrpSpPr>
          <p:cNvPr id="10" name="Group 9">
            <a:extLst>
              <a:ext uri="{FF2B5EF4-FFF2-40B4-BE49-F238E27FC236}">
                <a16:creationId xmlns:a16="http://schemas.microsoft.com/office/drawing/2014/main" id="{886FDF96-7C4B-0E40-67C0-7631693BD515}"/>
              </a:ext>
            </a:extLst>
          </p:cNvPr>
          <p:cNvGrpSpPr>
            <a:grpSpLocks noChangeAspect="1"/>
          </p:cNvGrpSpPr>
          <p:nvPr/>
        </p:nvGrpSpPr>
        <p:grpSpPr>
          <a:xfrm>
            <a:off x="6034601" y="2945028"/>
            <a:ext cx="2743200" cy="2030359"/>
            <a:chOff x="12407219" y="2300652"/>
            <a:chExt cx="4251275" cy="3146550"/>
          </a:xfrm>
        </p:grpSpPr>
        <p:pic>
          <p:nvPicPr>
            <p:cNvPr id="7" name="그림 19">
              <a:extLst>
                <a:ext uri="{FF2B5EF4-FFF2-40B4-BE49-F238E27FC236}">
                  <a16:creationId xmlns:a16="http://schemas.microsoft.com/office/drawing/2014/main" id="{BBE50EAE-1C81-89A0-CA04-BCEB1BB47256}"/>
                </a:ext>
              </a:extLst>
            </p:cNvPr>
            <p:cNvPicPr>
              <a:picLocks noChangeAspect="1"/>
            </p:cNvPicPr>
            <p:nvPr/>
          </p:nvPicPr>
          <p:blipFill>
            <a:blip r:embed="rId2"/>
            <a:stretch>
              <a:fillRect/>
            </a:stretch>
          </p:blipFill>
          <p:spPr>
            <a:xfrm>
              <a:off x="12407219" y="2832480"/>
              <a:ext cx="4251275" cy="2614722"/>
            </a:xfrm>
            <a:prstGeom prst="rect">
              <a:avLst/>
            </a:prstGeom>
          </p:spPr>
        </p:pic>
        <p:sp>
          <p:nvSpPr>
            <p:cNvPr id="8" name="TextBox 7">
              <a:extLst>
                <a:ext uri="{FF2B5EF4-FFF2-40B4-BE49-F238E27FC236}">
                  <a16:creationId xmlns:a16="http://schemas.microsoft.com/office/drawing/2014/main" id="{B2B2DE09-08A4-01C9-1D15-62039B9D365B}"/>
                </a:ext>
              </a:extLst>
            </p:cNvPr>
            <p:cNvSpPr txBox="1"/>
            <p:nvPr/>
          </p:nvSpPr>
          <p:spPr>
            <a:xfrm>
              <a:off x="12942899" y="2300652"/>
              <a:ext cx="1352230" cy="620071"/>
            </a:xfrm>
            <a:prstGeom prst="rect">
              <a:avLst/>
            </a:prstGeom>
            <a:noFill/>
          </p:spPr>
          <p:txBody>
            <a:bodyPr wrap="none" rtlCol="0">
              <a:spAutoFit/>
            </a:bodyPr>
            <a:lstStyle/>
            <a:p>
              <a:pPr defTabSz="1316736" latinLnBrk="1"/>
              <a:r>
                <a:rPr lang="en-US" altLang="ko-KR" sz="2000" dirty="0">
                  <a:solidFill>
                    <a:prstClr val="black"/>
                  </a:solidFill>
                  <a:latin typeface="Calibri" panose="020F0502020204030204"/>
                  <a:ea typeface="맑은 고딕" panose="020B0503020000020004" pitchFamily="50" charset="-127"/>
                </a:rPr>
                <a:t>Before</a:t>
              </a:r>
              <a:endParaRPr lang="ko-KR" altLang="en-US" sz="2000" dirty="0">
                <a:solidFill>
                  <a:prstClr val="black"/>
                </a:solidFill>
                <a:latin typeface="Calibri" panose="020F0502020204030204"/>
                <a:ea typeface="맑은 고딕" panose="020B0503020000020004" pitchFamily="50" charset="-127"/>
              </a:endParaRPr>
            </a:p>
          </p:txBody>
        </p:sp>
        <p:sp>
          <p:nvSpPr>
            <p:cNvPr id="9" name="TextBox 8">
              <a:extLst>
                <a:ext uri="{FF2B5EF4-FFF2-40B4-BE49-F238E27FC236}">
                  <a16:creationId xmlns:a16="http://schemas.microsoft.com/office/drawing/2014/main" id="{33A46BDA-7155-37BA-654D-FF0E9817C9B8}"/>
                </a:ext>
              </a:extLst>
            </p:cNvPr>
            <p:cNvSpPr txBox="1"/>
            <p:nvPr/>
          </p:nvSpPr>
          <p:spPr>
            <a:xfrm>
              <a:off x="14891208" y="2320484"/>
              <a:ext cx="1106686" cy="620071"/>
            </a:xfrm>
            <a:prstGeom prst="rect">
              <a:avLst/>
            </a:prstGeom>
            <a:noFill/>
          </p:spPr>
          <p:txBody>
            <a:bodyPr wrap="none" rtlCol="0">
              <a:spAutoFit/>
            </a:bodyPr>
            <a:lstStyle/>
            <a:p>
              <a:pPr defTabSz="1316736" latinLnBrk="1"/>
              <a:r>
                <a:rPr lang="en-US" altLang="ko-KR" sz="2000" dirty="0">
                  <a:solidFill>
                    <a:prstClr val="black"/>
                  </a:solidFill>
                  <a:latin typeface="Calibri" panose="020F0502020204030204"/>
                  <a:ea typeface="맑은 고딕" panose="020B0503020000020004" pitchFamily="50" charset="-127"/>
                </a:rPr>
                <a:t>After</a:t>
              </a:r>
              <a:endParaRPr lang="ko-KR" altLang="en-US" sz="2000" dirty="0">
                <a:solidFill>
                  <a:prstClr val="black"/>
                </a:solidFill>
                <a:latin typeface="Calibri" panose="020F0502020204030204"/>
                <a:ea typeface="맑은 고딕" panose="020B0503020000020004" pitchFamily="50" charset="-127"/>
              </a:endParaRPr>
            </a:p>
          </p:txBody>
        </p:sp>
      </p:grpSp>
      <p:grpSp>
        <p:nvGrpSpPr>
          <p:cNvPr id="18" name="Group 17">
            <a:extLst>
              <a:ext uri="{FF2B5EF4-FFF2-40B4-BE49-F238E27FC236}">
                <a16:creationId xmlns:a16="http://schemas.microsoft.com/office/drawing/2014/main" id="{4101A7B2-BA99-FB69-C442-0CE287618C08}"/>
              </a:ext>
            </a:extLst>
          </p:cNvPr>
          <p:cNvGrpSpPr/>
          <p:nvPr/>
        </p:nvGrpSpPr>
        <p:grpSpPr>
          <a:xfrm>
            <a:off x="1671236" y="2760393"/>
            <a:ext cx="3767171" cy="2331424"/>
            <a:chOff x="252163" y="2679405"/>
            <a:chExt cx="3767171" cy="2331424"/>
          </a:xfrm>
        </p:grpSpPr>
        <p:grpSp>
          <p:nvGrpSpPr>
            <p:cNvPr id="16" name="Group 15">
              <a:extLst>
                <a:ext uri="{FF2B5EF4-FFF2-40B4-BE49-F238E27FC236}">
                  <a16:creationId xmlns:a16="http://schemas.microsoft.com/office/drawing/2014/main" id="{ADB9C60A-3A85-E60B-8B17-3BD51AA31ACF}"/>
                </a:ext>
              </a:extLst>
            </p:cNvPr>
            <p:cNvGrpSpPr/>
            <p:nvPr/>
          </p:nvGrpSpPr>
          <p:grpSpPr>
            <a:xfrm>
              <a:off x="252163" y="2862309"/>
              <a:ext cx="3732854" cy="2148520"/>
              <a:chOff x="284257" y="2316169"/>
              <a:chExt cx="3732854" cy="2148520"/>
            </a:xfrm>
          </p:grpSpPr>
          <p:pic>
            <p:nvPicPr>
              <p:cNvPr id="12" name="그림 18">
                <a:extLst>
                  <a:ext uri="{FF2B5EF4-FFF2-40B4-BE49-F238E27FC236}">
                    <a16:creationId xmlns:a16="http://schemas.microsoft.com/office/drawing/2014/main" id="{E71081E0-5D79-7642-A3D8-3042E14517A6}"/>
                  </a:ext>
                </a:extLst>
              </p:cNvPr>
              <p:cNvPicPr>
                <a:picLocks noChangeAspect="1"/>
              </p:cNvPicPr>
              <p:nvPr/>
            </p:nvPicPr>
            <p:blipFill rotWithShape="1">
              <a:blip r:embed="rId3"/>
              <a:srcRect t="91881" r="49262"/>
              <a:stretch/>
            </p:blipFill>
            <p:spPr>
              <a:xfrm>
                <a:off x="284257" y="4075814"/>
                <a:ext cx="3711590" cy="388875"/>
              </a:xfrm>
              <a:prstGeom prst="rect">
                <a:avLst/>
              </a:prstGeom>
            </p:spPr>
          </p:pic>
          <p:pic>
            <p:nvPicPr>
              <p:cNvPr id="15" name="그림 18">
                <a:extLst>
                  <a:ext uri="{FF2B5EF4-FFF2-40B4-BE49-F238E27FC236}">
                    <a16:creationId xmlns:a16="http://schemas.microsoft.com/office/drawing/2014/main" id="{F4FBDD2A-674C-1976-E258-0F168A1A6251}"/>
                  </a:ext>
                </a:extLst>
              </p:cNvPr>
              <p:cNvPicPr>
                <a:picLocks noChangeAspect="1"/>
              </p:cNvPicPr>
              <p:nvPr/>
            </p:nvPicPr>
            <p:blipFill rotWithShape="1">
              <a:blip r:embed="rId3"/>
              <a:srcRect l="52434" t="56142" b="4901"/>
              <a:stretch/>
            </p:blipFill>
            <p:spPr>
              <a:xfrm>
                <a:off x="537548" y="2316169"/>
                <a:ext cx="3479563" cy="1865972"/>
              </a:xfrm>
              <a:prstGeom prst="rect">
                <a:avLst/>
              </a:prstGeom>
            </p:spPr>
          </p:pic>
        </p:grpSp>
        <p:sp>
          <p:nvSpPr>
            <p:cNvPr id="17" name="Rectangle 16">
              <a:extLst>
                <a:ext uri="{FF2B5EF4-FFF2-40B4-BE49-F238E27FC236}">
                  <a16:creationId xmlns:a16="http://schemas.microsoft.com/office/drawing/2014/main" id="{53306322-8F3C-7BE1-F809-A328E91734D0}"/>
                </a:ext>
              </a:extLst>
            </p:cNvPr>
            <p:cNvSpPr/>
            <p:nvPr/>
          </p:nvSpPr>
          <p:spPr>
            <a:xfrm>
              <a:off x="701747" y="2679405"/>
              <a:ext cx="3317587" cy="23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Segoe UI" panose="020B0502040204020203" pitchFamily="34" charset="0"/>
                <a:cs typeface="Segoe UI" panose="020B0502040204020203" pitchFamily="34" charset="0"/>
              </a:endParaRPr>
            </a:p>
          </p:txBody>
        </p:sp>
      </p:grpSp>
      <p:grpSp>
        <p:nvGrpSpPr>
          <p:cNvPr id="22" name="Group 21">
            <a:extLst>
              <a:ext uri="{FF2B5EF4-FFF2-40B4-BE49-F238E27FC236}">
                <a16:creationId xmlns:a16="http://schemas.microsoft.com/office/drawing/2014/main" id="{C10DBB20-C7E8-ADD5-F9C9-8B1C5CDA4844}"/>
              </a:ext>
            </a:extLst>
          </p:cNvPr>
          <p:cNvGrpSpPr>
            <a:grpSpLocks noChangeAspect="1"/>
          </p:cNvGrpSpPr>
          <p:nvPr/>
        </p:nvGrpSpPr>
        <p:grpSpPr>
          <a:xfrm>
            <a:off x="5672062" y="159510"/>
            <a:ext cx="3238283" cy="2743200"/>
            <a:chOff x="4429762" y="217383"/>
            <a:chExt cx="3657600" cy="3098410"/>
          </a:xfrm>
        </p:grpSpPr>
        <p:pic>
          <p:nvPicPr>
            <p:cNvPr id="3" name="그림 8">
              <a:extLst>
                <a:ext uri="{FF2B5EF4-FFF2-40B4-BE49-F238E27FC236}">
                  <a16:creationId xmlns:a16="http://schemas.microsoft.com/office/drawing/2014/main" id="{2995AFAD-8E8C-2B1C-4538-B22A55666AE1}"/>
                </a:ext>
              </a:extLst>
            </p:cNvPr>
            <p:cNvPicPr>
              <a:picLocks noChangeAspect="1"/>
            </p:cNvPicPr>
            <p:nvPr/>
          </p:nvPicPr>
          <p:blipFill>
            <a:blip r:embed="rId4"/>
            <a:stretch>
              <a:fillRect/>
            </a:stretch>
          </p:blipFill>
          <p:spPr>
            <a:xfrm>
              <a:off x="4429762" y="217383"/>
              <a:ext cx="3657600" cy="3098410"/>
            </a:xfrm>
            <a:prstGeom prst="rect">
              <a:avLst/>
            </a:prstGeom>
          </p:spPr>
        </p:pic>
        <p:sp>
          <p:nvSpPr>
            <p:cNvPr id="19" name="Rectangle 18">
              <a:extLst>
                <a:ext uri="{FF2B5EF4-FFF2-40B4-BE49-F238E27FC236}">
                  <a16:creationId xmlns:a16="http://schemas.microsoft.com/office/drawing/2014/main" id="{6C99D3A5-3A20-FB26-BBD8-74C1A2B58F27}"/>
                </a:ext>
              </a:extLst>
            </p:cNvPr>
            <p:cNvSpPr/>
            <p:nvPr/>
          </p:nvSpPr>
          <p:spPr>
            <a:xfrm>
              <a:off x="4862623" y="594451"/>
              <a:ext cx="2204484" cy="588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Segoe UI" panose="020B0502040204020203" pitchFamily="34" charset="0"/>
                <a:cs typeface="Segoe UI" panose="020B0502040204020203" pitchFamily="34" charset="0"/>
              </a:endParaRPr>
            </a:p>
          </p:txBody>
        </p:sp>
        <p:sp>
          <p:nvSpPr>
            <p:cNvPr id="20" name="Rectangle 19">
              <a:extLst>
                <a:ext uri="{FF2B5EF4-FFF2-40B4-BE49-F238E27FC236}">
                  <a16:creationId xmlns:a16="http://schemas.microsoft.com/office/drawing/2014/main" id="{BFF3BAFF-235A-813B-476A-C120810D3EBA}"/>
                </a:ext>
              </a:extLst>
            </p:cNvPr>
            <p:cNvSpPr/>
            <p:nvPr/>
          </p:nvSpPr>
          <p:spPr>
            <a:xfrm flipV="1">
              <a:off x="5989675" y="460968"/>
              <a:ext cx="1194391" cy="285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E645CDA5-E949-0410-A1F9-D01A750E0E6B}"/>
                </a:ext>
              </a:extLst>
            </p:cNvPr>
            <p:cNvSpPr/>
            <p:nvPr/>
          </p:nvSpPr>
          <p:spPr>
            <a:xfrm flipV="1">
              <a:off x="6065545" y="343237"/>
              <a:ext cx="1194391" cy="285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3423224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86627" y="0"/>
            <a:ext cx="9052560" cy="434767"/>
          </a:xfrm>
        </p:spPr>
        <p:txBody>
          <a:bodyPr/>
          <a:lstStyle/>
          <a:p>
            <a:r>
              <a:rPr lang="en-GB" sz="2000" dirty="0">
                <a:latin typeface="Century Gothic" panose="020B0502020202020204" pitchFamily="34" charset="0"/>
              </a:rPr>
              <a:t>The United Kingdom: a focal point of ST research with MAST-U, ST40, and the STEP program; will host the ISTW 2024</a:t>
            </a:r>
          </a:p>
        </p:txBody>
      </p:sp>
      <p:sp>
        <p:nvSpPr>
          <p:cNvPr id="6" name="Text Placeholder 5"/>
          <p:cNvSpPr>
            <a:spLocks noGrp="1"/>
          </p:cNvSpPr>
          <p:nvPr>
            <p:ph type="body" sz="quarter" idx="13"/>
          </p:nvPr>
        </p:nvSpPr>
        <p:spPr>
          <a:xfrm>
            <a:off x="45720" y="685800"/>
            <a:ext cx="6355080" cy="4046220"/>
          </a:xfrm>
        </p:spPr>
        <p:txBody>
          <a:bodyPr/>
          <a:lstStyle/>
          <a:p>
            <a:pPr marL="342900" marR="0" lvl="0" indent="-3429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1" i="0" u="none" strike="noStrike" kern="1200" cap="none" spc="0" normalizeH="0" baseline="0" noProof="0" dirty="0">
                <a:ln>
                  <a:noFill/>
                </a:ln>
                <a:effectLst/>
                <a:uLnTx/>
                <a:uFillTx/>
                <a:latin typeface="Arial" charset="0"/>
                <a:cs typeface="Arial" charset="0"/>
              </a:rPr>
              <a:t>UKAEA</a:t>
            </a:r>
            <a:endParaRPr kumimoji="0" lang="en-GB"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800089" marR="0" lvl="1" indent="-34290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44FF"/>
                </a:solidFill>
                <a:effectLst/>
                <a:uLnTx/>
                <a:uFillTx/>
                <a:latin typeface="Arial" panose="020B0604020202020204" pitchFamily="34" charset="0"/>
                <a:cs typeface="Arial" panose="020B0604020202020204" pitchFamily="34" charset="0"/>
              </a:rPr>
              <a:t>MAST-U: In H-modes with ~3MW NBI, outer divertors are attached in conventional configuration, detached in Super-X with no impact on core or pedestal profiles</a:t>
            </a:r>
          </a:p>
          <a:p>
            <a:pPr marL="800089" marR="0" lvl="1" indent="-34290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solidFill>
                  <a:srgbClr val="0044FF"/>
                </a:solidFill>
                <a:latin typeface="Arial" panose="020B0604020202020204" pitchFamily="34" charset="0"/>
                <a:cs typeface="Arial" panose="020B0604020202020204" pitchFamily="34" charset="0"/>
              </a:rPr>
              <a:t>STEP: fully non-inductive operating points defined, divertor configurations investigated with SOLPS, converged non-linear local gyrokinetic simulations for KBM turbulence in high 𝛽</a:t>
            </a:r>
            <a:r>
              <a:rPr lang="en-US" baseline="-25000" dirty="0">
                <a:solidFill>
                  <a:srgbClr val="0044FF"/>
                </a:solidFill>
                <a:latin typeface="Arial" panose="020B0604020202020204" pitchFamily="34" charset="0"/>
                <a:cs typeface="Arial" panose="020B0604020202020204" pitchFamily="34" charset="0"/>
              </a:rPr>
              <a:t>𝑒</a:t>
            </a:r>
            <a:r>
              <a:rPr lang="en-US" dirty="0">
                <a:solidFill>
                  <a:srgbClr val="0044FF"/>
                </a:solidFill>
                <a:latin typeface="Arial" panose="020B0604020202020204" pitchFamily="34" charset="0"/>
                <a:cs typeface="Arial" panose="020B0604020202020204" pitchFamily="34" charset="0"/>
              </a:rPr>
              <a:t> slow rotating plasmas </a:t>
            </a:r>
            <a:endParaRPr lang="en-GB" sz="2000" dirty="0">
              <a:solidFill>
                <a:srgbClr val="0044FF"/>
              </a:solidFill>
              <a:latin typeface="Arial" charset="0"/>
              <a:cs typeface="Arial" charset="0"/>
            </a:endParaRPr>
          </a:p>
          <a:p>
            <a:endParaRPr lang="en-GB" dirty="0"/>
          </a:p>
        </p:txBody>
      </p:sp>
      <p:pic>
        <p:nvPicPr>
          <p:cNvPr id="8" name="Graphic 7">
            <a:extLst>
              <a:ext uri="{FF2B5EF4-FFF2-40B4-BE49-F238E27FC236}">
                <a16:creationId xmlns:a16="http://schemas.microsoft.com/office/drawing/2014/main" id="{EED8913F-35F0-DDDE-C46B-DCD6EEA47D3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9944" t="9392" r="16099"/>
          <a:stretch/>
        </p:blipFill>
        <p:spPr>
          <a:xfrm>
            <a:off x="6400800" y="685800"/>
            <a:ext cx="2514600" cy="2313057"/>
          </a:xfrm>
          <a:prstGeom prst="rect">
            <a:avLst/>
          </a:prstGeom>
        </p:spPr>
      </p:pic>
      <p:sp>
        <p:nvSpPr>
          <p:cNvPr id="10" name="TextBox 9">
            <a:extLst>
              <a:ext uri="{FF2B5EF4-FFF2-40B4-BE49-F238E27FC236}">
                <a16:creationId xmlns:a16="http://schemas.microsoft.com/office/drawing/2014/main" id="{9E000B28-CD5D-895E-AE4D-1D720E06C298}"/>
              </a:ext>
            </a:extLst>
          </p:cNvPr>
          <p:cNvSpPr txBox="1"/>
          <p:nvPr/>
        </p:nvSpPr>
        <p:spPr>
          <a:xfrm>
            <a:off x="6400800" y="411480"/>
            <a:ext cx="2514600" cy="276999"/>
          </a:xfrm>
          <a:prstGeom prst="rect">
            <a:avLst/>
          </a:prstGeom>
          <a:noFill/>
        </p:spPr>
        <p:txBody>
          <a:bodyPr wrap="none" rtlCol="0">
            <a:spAutoFit/>
          </a:bodyPr>
          <a:lstStyle/>
          <a:p>
            <a:pPr algn="ctr"/>
            <a:r>
              <a:rPr lang="en-GB" sz="1200" dirty="0">
                <a:solidFill>
                  <a:srgbClr val="FF0000"/>
                </a:solidFill>
                <a:latin typeface="Arial" panose="020B0604020202020204" pitchFamily="34" charset="0"/>
                <a:cs typeface="Arial" panose="020B0604020202020204" pitchFamily="34" charset="0"/>
              </a:rPr>
              <a:t>MAST-U Outer Divertor Heat Flux</a:t>
            </a:r>
          </a:p>
        </p:txBody>
      </p:sp>
      <p:pic>
        <p:nvPicPr>
          <p:cNvPr id="2" name="Picture 1" descr="A collage of images of different colors&#10;&#10;Description automatically generated">
            <a:extLst>
              <a:ext uri="{FF2B5EF4-FFF2-40B4-BE49-F238E27FC236}">
                <a16:creationId xmlns:a16="http://schemas.microsoft.com/office/drawing/2014/main" id="{190DFAF7-8B2C-750B-BC7A-8BEB663355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2294" b="52236"/>
          <a:stretch/>
        </p:blipFill>
        <p:spPr>
          <a:xfrm>
            <a:off x="6581316" y="3105673"/>
            <a:ext cx="2286000" cy="2014605"/>
          </a:xfrm>
          <a:prstGeom prst="rect">
            <a:avLst/>
          </a:prstGeom>
          <a:effectLst>
            <a:outerShdw blurRad="50800" dist="38100" dir="2700000" algn="tl" rotWithShape="0">
              <a:prstClr val="black">
                <a:alpha val="40000"/>
              </a:prstClr>
            </a:outerShdw>
          </a:effectLst>
        </p:spPr>
      </p:pic>
      <p:sp>
        <p:nvSpPr>
          <p:cNvPr id="3" name="Text Placeholder 5">
            <a:extLst>
              <a:ext uri="{FF2B5EF4-FFF2-40B4-BE49-F238E27FC236}">
                <a16:creationId xmlns:a16="http://schemas.microsoft.com/office/drawing/2014/main" id="{9F7C031C-439C-655F-42C3-5CBEBED3F114}"/>
              </a:ext>
            </a:extLst>
          </p:cNvPr>
          <p:cNvSpPr txBox="1">
            <a:spLocks/>
          </p:cNvSpPr>
          <p:nvPr/>
        </p:nvSpPr>
        <p:spPr>
          <a:xfrm>
            <a:off x="45720" y="2898661"/>
            <a:ext cx="3644345" cy="2162323"/>
          </a:xfrm>
          <a:prstGeom prst="rect">
            <a:avLst/>
          </a:prstGeom>
        </p:spPr>
        <p:txBody>
          <a:bodyPr lIns="0"/>
          <a:lstStyle>
            <a:lvl1pPr marL="360000" indent="-179388" algn="l" defTabSz="914400" rtl="0" eaLnBrk="1" latinLnBrk="0" hangingPunct="1">
              <a:spcBef>
                <a:spcPts val="1000"/>
              </a:spcBef>
              <a:buClr>
                <a:schemeClr val="tx1"/>
              </a:buClr>
              <a:buSzPct val="100000"/>
              <a:buFont typeface="Arial" panose="020B0604020202020204" pitchFamily="34" charset="0"/>
              <a:buChar char="•"/>
              <a:defRPr sz="2000" kern="1200" baseline="0">
                <a:solidFill>
                  <a:schemeClr val="tx1"/>
                </a:solidFill>
                <a:latin typeface="Calibri" panose="020F0502020204030204" pitchFamily="34" charset="0"/>
                <a:ea typeface="+mn-ea"/>
                <a:cs typeface="Calibri" panose="020F0502020204030204" pitchFamily="34" charset="0"/>
              </a:defRPr>
            </a:lvl1pPr>
            <a:lvl2pPr marL="540000" indent="-180000" algn="l" defTabSz="914400" rtl="0" eaLnBrk="1" latinLnBrk="0" hangingPunct="1">
              <a:spcBef>
                <a:spcPts val="500"/>
              </a:spcBef>
              <a:buClr>
                <a:schemeClr val="tx1"/>
              </a:buClr>
              <a:buSzPct val="100000"/>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719138" indent="-179388" algn="l" defTabSz="914400" rtl="0" eaLnBrk="1" latinLnBrk="0" hangingPunct="1">
              <a:spcBef>
                <a:spcPts val="500"/>
              </a:spcBef>
              <a:buClr>
                <a:schemeClr val="tx1"/>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900113" indent="-180975" algn="l" defTabSz="914400" rtl="0" eaLnBrk="1" latinLnBrk="0" hangingPunct="1">
              <a:spcBef>
                <a:spcPts val="500"/>
              </a:spcBef>
              <a:buClr>
                <a:schemeClr val="tx1"/>
              </a:buClr>
              <a:buFont typeface="Arial" panose="020B0604020202020204" pitchFamily="34" charset="0"/>
              <a:buChar char="•"/>
              <a:defRPr sz="1400" kern="1200">
                <a:solidFill>
                  <a:schemeClr val="tx1"/>
                </a:solidFill>
                <a:latin typeface="Calibri" panose="020F0502020204030204" pitchFamily="34" charset="0"/>
                <a:ea typeface="+mn-ea"/>
                <a:cs typeface="Calibri" panose="020F0502020204030204" pitchFamily="34" charset="0"/>
              </a:defRPr>
            </a:lvl4pPr>
            <a:lvl5pPr marL="1080000" indent="-180000" algn="l" defTabSz="914400" rtl="0" eaLnBrk="1" latinLnBrk="0" hangingPunct="1">
              <a:spcBef>
                <a:spcPts val="500"/>
              </a:spcBef>
              <a:buClr>
                <a:schemeClr val="tx1"/>
              </a:buClr>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indent="-342900" defTabSz="914377">
              <a:lnSpc>
                <a:spcPct val="90000"/>
              </a:lnSpc>
              <a:buClrTx/>
              <a:buSzTx/>
              <a:defRPr/>
            </a:pPr>
            <a:r>
              <a:rPr lang="en-GB" b="1" dirty="0">
                <a:latin typeface="Arial" panose="020B0604020202020204" pitchFamily="34" charset="0"/>
                <a:cs typeface="Arial" panose="020B0604020202020204" pitchFamily="34" charset="0"/>
              </a:rPr>
              <a:t>Tokamak Energy</a:t>
            </a:r>
          </a:p>
          <a:p>
            <a:pPr marL="800089" lvl="1" indent="-342900" defTabSz="914377">
              <a:lnSpc>
                <a:spcPct val="90000"/>
              </a:lnSpc>
              <a:buClrTx/>
              <a:buSzTx/>
              <a:defRPr/>
            </a:pPr>
            <a:r>
              <a:rPr lang="en-GB" dirty="0">
                <a:solidFill>
                  <a:srgbClr val="0044FF"/>
                </a:solidFill>
                <a:latin typeface="Arial" panose="020B0604020202020204" pitchFamily="34" charset="0"/>
                <a:cs typeface="Arial" panose="020B0604020202020204" pitchFamily="34" charset="0"/>
              </a:rPr>
              <a:t>ST40: </a:t>
            </a:r>
            <a:r>
              <a:rPr lang="en-US" dirty="0">
                <a:solidFill>
                  <a:srgbClr val="0044FF"/>
                </a:solidFill>
                <a:latin typeface="Arial" panose="020B0604020202020204" pitchFamily="34" charset="0"/>
                <a:cs typeface="Arial" panose="020B0604020202020204" pitchFamily="34" charset="0"/>
              </a:rPr>
              <a:t>after ~10 keV </a:t>
            </a:r>
            <a:r>
              <a:rPr lang="en-US" i="1" dirty="0" err="1">
                <a:solidFill>
                  <a:srgbClr val="0044FF"/>
                </a:solidFill>
                <a:latin typeface="Arial" panose="020B0604020202020204" pitchFamily="34" charset="0"/>
                <a:cs typeface="Arial" panose="020B0604020202020204" pitchFamily="34" charset="0"/>
              </a:rPr>
              <a:t>T</a:t>
            </a:r>
            <a:r>
              <a:rPr lang="en-US" i="1" baseline="-25000" dirty="0" err="1">
                <a:solidFill>
                  <a:srgbClr val="0044FF"/>
                </a:solidFill>
                <a:latin typeface="Arial" panose="020B0604020202020204" pitchFamily="34" charset="0"/>
                <a:cs typeface="Arial" panose="020B0604020202020204" pitchFamily="34" charset="0"/>
              </a:rPr>
              <a:t>i</a:t>
            </a:r>
            <a:r>
              <a:rPr lang="en-US" dirty="0">
                <a:solidFill>
                  <a:srgbClr val="0044FF"/>
                </a:solidFill>
                <a:latin typeface="Arial" panose="020B0604020202020204" pitchFamily="34" charset="0"/>
                <a:cs typeface="Arial" panose="020B0604020202020204" pitchFamily="34" charset="0"/>
              </a:rPr>
              <a:t> in 2022, installed Thomson diag., established H-mode, dev. non-inductive ops.</a:t>
            </a:r>
          </a:p>
          <a:p>
            <a:pPr marL="800089" lvl="1" indent="-342900" defTabSz="914377">
              <a:lnSpc>
                <a:spcPct val="90000"/>
              </a:lnSpc>
              <a:buClrTx/>
              <a:buSzTx/>
              <a:defRPr/>
            </a:pPr>
            <a:r>
              <a:rPr lang="en-GB" dirty="0">
                <a:solidFill>
                  <a:srgbClr val="0044FF"/>
                </a:solidFill>
                <a:latin typeface="Arial" panose="020B0604020202020204" pitchFamily="34" charset="0"/>
                <a:cs typeface="Arial" panose="020B0604020202020204" pitchFamily="34" charset="0"/>
              </a:rPr>
              <a:t>Commencing design of FPP, with U.S. DOE Milestone program</a:t>
            </a:r>
          </a:p>
        </p:txBody>
      </p:sp>
      <p:sp>
        <p:nvSpPr>
          <p:cNvPr id="4" name="TextBox 3">
            <a:extLst>
              <a:ext uri="{FF2B5EF4-FFF2-40B4-BE49-F238E27FC236}">
                <a16:creationId xmlns:a16="http://schemas.microsoft.com/office/drawing/2014/main" id="{4F4C85DA-0A80-2FC7-1D3E-A8198AEBBCE0}"/>
              </a:ext>
            </a:extLst>
          </p:cNvPr>
          <p:cNvSpPr txBox="1"/>
          <p:nvPr/>
        </p:nvSpPr>
        <p:spPr>
          <a:xfrm>
            <a:off x="6184715" y="2898661"/>
            <a:ext cx="2990370" cy="276999"/>
          </a:xfrm>
          <a:prstGeom prst="rect">
            <a:avLst/>
          </a:prstGeom>
          <a:noFill/>
        </p:spPr>
        <p:txBody>
          <a:bodyPr wrap="none" rtlCol="0">
            <a:spAutoFit/>
          </a:bodyPr>
          <a:lstStyle/>
          <a:p>
            <a:pPr algn="ctr"/>
            <a:r>
              <a:rPr lang="en-GB" sz="1200" dirty="0">
                <a:solidFill>
                  <a:srgbClr val="FF0000"/>
                </a:solidFill>
                <a:latin typeface="Arial" panose="020B0604020202020204" pitchFamily="34" charset="0"/>
                <a:cs typeface="Arial" panose="020B0604020202020204" pitchFamily="34" charset="0"/>
              </a:rPr>
              <a:t>STEP SOLPS neutral density simulations</a:t>
            </a:r>
          </a:p>
        </p:txBody>
      </p:sp>
      <p:pic>
        <p:nvPicPr>
          <p:cNvPr id="7" name="Picture 6">
            <a:extLst>
              <a:ext uri="{FF2B5EF4-FFF2-40B4-BE49-F238E27FC236}">
                <a16:creationId xmlns:a16="http://schemas.microsoft.com/office/drawing/2014/main" id="{83356951-FF48-C2CB-8CAD-00C012018184}"/>
              </a:ext>
            </a:extLst>
          </p:cNvPr>
          <p:cNvPicPr>
            <a:picLocks noChangeAspect="1"/>
          </p:cNvPicPr>
          <p:nvPr/>
        </p:nvPicPr>
        <p:blipFill rotWithShape="1">
          <a:blip r:embed="rId5"/>
          <a:srcRect l="3362" t="3712" r="49174" b="51392"/>
          <a:stretch/>
        </p:blipFill>
        <p:spPr>
          <a:xfrm>
            <a:off x="3690065" y="3212896"/>
            <a:ext cx="2286000" cy="1848088"/>
          </a:xfrm>
          <a:prstGeom prst="rect">
            <a:avLst/>
          </a:prstGeom>
        </p:spPr>
      </p:pic>
      <p:pic>
        <p:nvPicPr>
          <p:cNvPr id="9" name="Picture 8">
            <a:extLst>
              <a:ext uri="{FF2B5EF4-FFF2-40B4-BE49-F238E27FC236}">
                <a16:creationId xmlns:a16="http://schemas.microsoft.com/office/drawing/2014/main" id="{AB199D38-1227-93C5-BCBF-10276B4D74EF}"/>
              </a:ext>
            </a:extLst>
          </p:cNvPr>
          <p:cNvPicPr>
            <a:picLocks noChangeAspect="1"/>
          </p:cNvPicPr>
          <p:nvPr/>
        </p:nvPicPr>
        <p:blipFill>
          <a:blip r:embed="rId6"/>
          <a:stretch>
            <a:fillRect/>
          </a:stretch>
        </p:blipFill>
        <p:spPr>
          <a:xfrm>
            <a:off x="4835161" y="3656609"/>
            <a:ext cx="1563543" cy="1463669"/>
          </a:xfrm>
          <a:prstGeom prst="rect">
            <a:avLst/>
          </a:prstGeom>
        </p:spPr>
      </p:pic>
      <p:sp>
        <p:nvSpPr>
          <p:cNvPr id="11" name="TextBox 10">
            <a:extLst>
              <a:ext uri="{FF2B5EF4-FFF2-40B4-BE49-F238E27FC236}">
                <a16:creationId xmlns:a16="http://schemas.microsoft.com/office/drawing/2014/main" id="{C233E1A9-94A2-250A-04AA-8B266391159E}"/>
              </a:ext>
            </a:extLst>
          </p:cNvPr>
          <p:cNvSpPr txBox="1"/>
          <p:nvPr/>
        </p:nvSpPr>
        <p:spPr>
          <a:xfrm>
            <a:off x="4238212" y="2898660"/>
            <a:ext cx="1695849" cy="276999"/>
          </a:xfrm>
          <a:prstGeom prst="rect">
            <a:avLst/>
          </a:prstGeom>
          <a:noFill/>
        </p:spPr>
        <p:txBody>
          <a:bodyPr wrap="none" rtlCol="0">
            <a:spAutoFit/>
          </a:bodyPr>
          <a:lstStyle/>
          <a:p>
            <a:pPr algn="ctr"/>
            <a:r>
              <a:rPr lang="en-GB" sz="1200" dirty="0">
                <a:solidFill>
                  <a:srgbClr val="FF0000"/>
                </a:solidFill>
                <a:latin typeface="Arial" panose="020B0604020202020204" pitchFamily="34" charset="0"/>
                <a:cs typeface="Arial" panose="020B0604020202020204" pitchFamily="34" charset="0"/>
              </a:rPr>
              <a:t>ST40 record central </a:t>
            </a:r>
            <a:r>
              <a:rPr lang="en-GB" sz="1200" i="1" dirty="0" err="1">
                <a:solidFill>
                  <a:srgbClr val="FF0000"/>
                </a:solidFill>
                <a:latin typeface="Arial" panose="020B0604020202020204" pitchFamily="34" charset="0"/>
                <a:cs typeface="Arial" panose="020B0604020202020204" pitchFamily="34" charset="0"/>
              </a:rPr>
              <a:t>T</a:t>
            </a:r>
            <a:r>
              <a:rPr lang="en-GB" sz="1200" i="1" baseline="-25000" dirty="0" err="1">
                <a:solidFill>
                  <a:srgbClr val="FF0000"/>
                </a:solidFill>
                <a:latin typeface="Arial" panose="020B0604020202020204" pitchFamily="34" charset="0"/>
                <a:cs typeface="Arial" panose="020B0604020202020204" pitchFamily="34" charset="0"/>
              </a:rPr>
              <a:t>i</a:t>
            </a:r>
            <a:endParaRPr lang="en-GB" sz="1200" i="1" baseline="-25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3983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91440" y="0"/>
            <a:ext cx="9052560" cy="434767"/>
          </a:xfrm>
        </p:spPr>
        <p:txBody>
          <a:bodyPr/>
          <a:lstStyle/>
          <a:p>
            <a:r>
              <a:rPr lang="en-GB" sz="2000" dirty="0">
                <a:latin typeface="Century Gothic" panose="020B0502020202020204" pitchFamily="34" charset="0"/>
              </a:rPr>
              <a:t>The United States: continuing upgrades of multiple facilities</a:t>
            </a:r>
          </a:p>
        </p:txBody>
      </p:sp>
      <p:sp>
        <p:nvSpPr>
          <p:cNvPr id="6" name="Text Placeholder 5"/>
          <p:cNvSpPr>
            <a:spLocks noGrp="1"/>
          </p:cNvSpPr>
          <p:nvPr>
            <p:ph type="body" sz="quarter" idx="13"/>
          </p:nvPr>
        </p:nvSpPr>
        <p:spPr>
          <a:xfrm>
            <a:off x="45720" y="434767"/>
            <a:ext cx="4672452" cy="3828397"/>
          </a:xfrm>
        </p:spPr>
        <p:txBody>
          <a:bodyPr/>
          <a:lstStyle/>
          <a:p>
            <a:pPr marL="342900" marR="0" lvl="0" indent="-3429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1" i="0" u="none" strike="noStrike" kern="1200" cap="none" spc="0" normalizeH="0" baseline="0" noProof="0" dirty="0">
                <a:ln>
                  <a:noFill/>
                </a:ln>
                <a:effectLst/>
                <a:uLnTx/>
                <a:uFillTx/>
                <a:latin typeface="Arial" charset="0"/>
                <a:cs typeface="Arial" charset="0"/>
              </a:rPr>
              <a:t>PPPL</a:t>
            </a:r>
            <a:endParaRPr kumimoji="0" lang="en-GB"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800089" marR="0" lvl="1" indent="-34290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44FF"/>
                </a:solidFill>
                <a:effectLst/>
                <a:uLnTx/>
                <a:uFillTx/>
                <a:latin typeface="Arial" panose="020B0604020202020204" pitchFamily="34" charset="0"/>
                <a:cs typeface="Arial" panose="020B0604020202020204" pitchFamily="34" charset="0"/>
              </a:rPr>
              <a:t>NSTX-U: </a:t>
            </a:r>
            <a:r>
              <a:rPr lang="en-US" dirty="0">
                <a:solidFill>
                  <a:srgbClr val="0044FF"/>
                </a:solidFill>
                <a:latin typeface="Arial" panose="020B0604020202020204" pitchFamily="34" charset="0"/>
                <a:cs typeface="Arial" panose="020B0604020202020204" pitchFamily="34" charset="0"/>
              </a:rPr>
              <a:t>Recovery project 80% complete New bundle delivery fall 2024. Research c</a:t>
            </a:r>
            <a:r>
              <a:rPr kumimoji="0" lang="en-US" b="0" i="0" u="none" strike="noStrike" kern="1200" cap="none" spc="0" normalizeH="0" baseline="0" noProof="0" dirty="0" err="1">
                <a:ln>
                  <a:noFill/>
                </a:ln>
                <a:solidFill>
                  <a:srgbClr val="0044FF"/>
                </a:solidFill>
                <a:effectLst/>
                <a:uLnTx/>
                <a:uFillTx/>
                <a:latin typeface="Arial" panose="020B0604020202020204" pitchFamily="34" charset="0"/>
                <a:cs typeface="Arial" panose="020B0604020202020204" pitchFamily="34" charset="0"/>
              </a:rPr>
              <a:t>ontinues</a:t>
            </a:r>
            <a:r>
              <a:rPr kumimoji="0" lang="en-US" b="0" i="0" u="none" strike="noStrike" kern="1200" cap="none" spc="0" normalizeH="0" baseline="0" noProof="0" dirty="0">
                <a:ln>
                  <a:noFill/>
                </a:ln>
                <a:solidFill>
                  <a:srgbClr val="0044FF"/>
                </a:solidFill>
                <a:effectLst/>
                <a:uLnTx/>
                <a:uFillTx/>
                <a:latin typeface="Arial" panose="020B0604020202020204" pitchFamily="34" charset="0"/>
                <a:cs typeface="Arial" panose="020B0604020202020204" pitchFamily="34" charset="0"/>
              </a:rPr>
              <a:t>, highlight: gyrokinetic model matches pedestal height and width</a:t>
            </a:r>
            <a:endParaRPr lang="en-GB" dirty="0">
              <a:solidFill>
                <a:srgbClr val="0044FF"/>
              </a:solidFill>
            </a:endParaRPr>
          </a:p>
        </p:txBody>
      </p:sp>
      <p:pic>
        <p:nvPicPr>
          <p:cNvPr id="3" name="Picture 2" descr="Chart, line chart&#10;&#10;Description automatically generated">
            <a:extLst>
              <a:ext uri="{FF2B5EF4-FFF2-40B4-BE49-F238E27FC236}">
                <a16:creationId xmlns:a16="http://schemas.microsoft.com/office/drawing/2014/main" id="{6F1F5E65-CA17-0991-7226-BEF9C3D8FA66}"/>
              </a:ext>
            </a:extLst>
          </p:cNvPr>
          <p:cNvPicPr>
            <a:picLocks noChangeAspect="1"/>
          </p:cNvPicPr>
          <p:nvPr/>
        </p:nvPicPr>
        <p:blipFill rotWithShape="1">
          <a:blip r:embed="rId2">
            <a:extLst>
              <a:ext uri="{28A0092B-C50C-407E-A947-70E740481C1C}">
                <a14:useLocalDpi xmlns:a14="http://schemas.microsoft.com/office/drawing/2010/main" val="0"/>
              </a:ext>
            </a:extLst>
          </a:blip>
          <a:srcRect t="8882"/>
          <a:stretch/>
        </p:blipFill>
        <p:spPr>
          <a:xfrm>
            <a:off x="5556471" y="769183"/>
            <a:ext cx="2514600" cy="1837203"/>
          </a:xfrm>
          <a:prstGeom prst="rect">
            <a:avLst/>
          </a:prstGeom>
        </p:spPr>
      </p:pic>
      <p:sp>
        <p:nvSpPr>
          <p:cNvPr id="4" name="TextBox 3">
            <a:extLst>
              <a:ext uri="{FF2B5EF4-FFF2-40B4-BE49-F238E27FC236}">
                <a16:creationId xmlns:a16="http://schemas.microsoft.com/office/drawing/2014/main" id="{21F32210-1B63-75C1-62BD-53EB7DD76989}"/>
              </a:ext>
            </a:extLst>
          </p:cNvPr>
          <p:cNvSpPr txBox="1"/>
          <p:nvPr/>
        </p:nvSpPr>
        <p:spPr>
          <a:xfrm>
            <a:off x="5615500" y="448879"/>
            <a:ext cx="2504212" cy="276999"/>
          </a:xfrm>
          <a:prstGeom prst="rect">
            <a:avLst/>
          </a:prstGeom>
          <a:noFill/>
        </p:spPr>
        <p:txBody>
          <a:bodyPr wrap="none" rtlCol="0">
            <a:spAutoFit/>
          </a:bodyPr>
          <a:lstStyle/>
          <a:p>
            <a:pPr algn="ctr"/>
            <a:r>
              <a:rPr lang="en-GB" sz="1200" dirty="0">
                <a:solidFill>
                  <a:srgbClr val="FF0000"/>
                </a:solidFill>
                <a:latin typeface="Arial" panose="020B0604020202020204" pitchFamily="34" charset="0"/>
                <a:cs typeface="Arial" panose="020B0604020202020204" pitchFamily="34" charset="0"/>
              </a:rPr>
              <a:t>NSTX gyrokinetic pedestal model</a:t>
            </a:r>
          </a:p>
        </p:txBody>
      </p:sp>
      <p:pic>
        <p:nvPicPr>
          <p:cNvPr id="7" name="Picture 4">
            <a:extLst>
              <a:ext uri="{FF2B5EF4-FFF2-40B4-BE49-F238E27FC236}">
                <a16:creationId xmlns:a16="http://schemas.microsoft.com/office/drawing/2014/main" id="{BA19BBA5-463A-9B48-D1BD-17F9DA047A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9712" y="105470"/>
            <a:ext cx="935354" cy="1662852"/>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5">
            <a:extLst>
              <a:ext uri="{FF2B5EF4-FFF2-40B4-BE49-F238E27FC236}">
                <a16:creationId xmlns:a16="http://schemas.microsoft.com/office/drawing/2014/main" id="{E8859EDE-53C1-45FA-5076-9BF63D1559C0}"/>
              </a:ext>
            </a:extLst>
          </p:cNvPr>
          <p:cNvSpPr txBox="1">
            <a:spLocks/>
          </p:cNvSpPr>
          <p:nvPr/>
        </p:nvSpPr>
        <p:spPr>
          <a:xfrm>
            <a:off x="45720" y="2118250"/>
            <a:ext cx="3967367" cy="3025249"/>
          </a:xfrm>
          <a:prstGeom prst="rect">
            <a:avLst/>
          </a:prstGeom>
        </p:spPr>
        <p:txBody>
          <a:bodyPr lIns="0"/>
          <a:lstStyle>
            <a:lvl1pPr marL="360000" indent="-179388" algn="l" defTabSz="914400" rtl="0" eaLnBrk="1" latinLnBrk="0" hangingPunct="1">
              <a:spcBef>
                <a:spcPts val="1000"/>
              </a:spcBef>
              <a:buClr>
                <a:schemeClr val="tx1"/>
              </a:buClr>
              <a:buSzPct val="100000"/>
              <a:buFont typeface="Arial" panose="020B0604020202020204" pitchFamily="34" charset="0"/>
              <a:buChar char="•"/>
              <a:defRPr sz="2000" kern="1200" baseline="0">
                <a:solidFill>
                  <a:schemeClr val="tx1"/>
                </a:solidFill>
                <a:latin typeface="Calibri" panose="020F0502020204030204" pitchFamily="34" charset="0"/>
                <a:ea typeface="+mn-ea"/>
                <a:cs typeface="Calibri" panose="020F0502020204030204" pitchFamily="34" charset="0"/>
              </a:defRPr>
            </a:lvl1pPr>
            <a:lvl2pPr marL="540000" indent="-180000" algn="l" defTabSz="914400" rtl="0" eaLnBrk="1" latinLnBrk="0" hangingPunct="1">
              <a:spcBef>
                <a:spcPts val="500"/>
              </a:spcBef>
              <a:buClr>
                <a:schemeClr val="tx1"/>
              </a:buClr>
              <a:buSzPct val="100000"/>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719138" indent="-179388" algn="l" defTabSz="914400" rtl="0" eaLnBrk="1" latinLnBrk="0" hangingPunct="1">
              <a:spcBef>
                <a:spcPts val="500"/>
              </a:spcBef>
              <a:buClr>
                <a:schemeClr val="tx1"/>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900113" indent="-180975" algn="l" defTabSz="914400" rtl="0" eaLnBrk="1" latinLnBrk="0" hangingPunct="1">
              <a:spcBef>
                <a:spcPts val="500"/>
              </a:spcBef>
              <a:buClr>
                <a:schemeClr val="tx1"/>
              </a:buClr>
              <a:buFont typeface="Arial" panose="020B0604020202020204" pitchFamily="34" charset="0"/>
              <a:buChar char="•"/>
              <a:defRPr sz="1400" kern="1200">
                <a:solidFill>
                  <a:schemeClr val="tx1"/>
                </a:solidFill>
                <a:latin typeface="Calibri" panose="020F0502020204030204" pitchFamily="34" charset="0"/>
                <a:ea typeface="+mn-ea"/>
                <a:cs typeface="Calibri" panose="020F0502020204030204" pitchFamily="34" charset="0"/>
              </a:defRPr>
            </a:lvl4pPr>
            <a:lvl5pPr marL="1080000" indent="-180000" algn="l" defTabSz="914400" rtl="0" eaLnBrk="1" latinLnBrk="0" hangingPunct="1">
              <a:spcBef>
                <a:spcPts val="500"/>
              </a:spcBef>
              <a:buClr>
                <a:schemeClr val="tx1"/>
              </a:buClr>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00089" lvl="1" indent="-342900" defTabSz="914377">
              <a:lnSpc>
                <a:spcPct val="90000"/>
              </a:lnSpc>
              <a:buClrTx/>
              <a:buSzTx/>
              <a:defRPr/>
            </a:pPr>
            <a:r>
              <a:rPr lang="en-US" dirty="0">
                <a:solidFill>
                  <a:srgbClr val="0044FF"/>
                </a:solidFill>
                <a:latin typeface="Arial" panose="020B0604020202020204" pitchFamily="34" charset="0"/>
                <a:cs typeface="Arial" panose="020B0604020202020204" pitchFamily="34" charset="0"/>
              </a:rPr>
              <a:t>LTX-</a:t>
            </a:r>
            <a:r>
              <a:rPr lang="el-GR" dirty="0">
                <a:solidFill>
                  <a:srgbClr val="0044FF"/>
                </a:solidFill>
                <a:latin typeface="Arial" panose="020B0604020202020204" pitchFamily="34" charset="0"/>
                <a:cs typeface="Arial" panose="020B0604020202020204" pitchFamily="34" charset="0"/>
              </a:rPr>
              <a:t>β</a:t>
            </a:r>
            <a:r>
              <a:rPr lang="en-US" dirty="0">
                <a:solidFill>
                  <a:srgbClr val="0044FF"/>
                </a:solidFill>
                <a:latin typeface="Arial" panose="020B0604020202020204" pitchFamily="34" charset="0"/>
                <a:cs typeface="Arial" panose="020B0604020202020204" pitchFamily="34" charset="0"/>
              </a:rPr>
              <a:t>: operated with full liquid lithium walls. Confinement improves, significant fueling with modest NBI</a:t>
            </a:r>
            <a:endParaRPr lang="en-GB" b="1" dirty="0">
              <a:solidFill>
                <a:srgbClr val="0044FF"/>
              </a:solidFill>
              <a:latin typeface="Arial" charset="0"/>
              <a:cs typeface="Arial" charset="0"/>
            </a:endParaRPr>
          </a:p>
          <a:p>
            <a:pPr marL="342900" indent="-342900" defTabSz="914377">
              <a:lnSpc>
                <a:spcPct val="90000"/>
              </a:lnSpc>
              <a:buClrTx/>
              <a:buSzTx/>
              <a:defRPr/>
            </a:pPr>
            <a:r>
              <a:rPr lang="en-GB" b="1" dirty="0">
                <a:latin typeface="Arial" panose="020B0604020202020204" pitchFamily="34" charset="0"/>
                <a:cs typeface="Arial" panose="020B0604020202020204" pitchFamily="34" charset="0"/>
              </a:rPr>
              <a:t>University of Wisconsin</a:t>
            </a:r>
          </a:p>
          <a:p>
            <a:pPr marL="800089" lvl="1" indent="-342900" defTabSz="914377">
              <a:lnSpc>
                <a:spcPct val="90000"/>
              </a:lnSpc>
              <a:buClrTx/>
              <a:buSzTx/>
              <a:defRPr/>
            </a:pPr>
            <a:r>
              <a:rPr lang="en-GB" dirty="0">
                <a:solidFill>
                  <a:srgbClr val="0044FF"/>
                </a:solidFill>
                <a:latin typeface="Arial" panose="020B0604020202020204" pitchFamily="34" charset="0"/>
                <a:cs typeface="Arial" panose="020B0604020202020204" pitchFamily="34" charset="0"/>
              </a:rPr>
              <a:t>Pegasus-III: New facility with </a:t>
            </a:r>
            <a:r>
              <a:rPr lang="en-GB" u="sng" dirty="0">
                <a:solidFill>
                  <a:srgbClr val="0044FF"/>
                </a:solidFill>
                <a:latin typeface="Arial" panose="020B0604020202020204" pitchFamily="34" charset="0"/>
                <a:cs typeface="Arial" panose="020B0604020202020204" pitchFamily="34" charset="0"/>
              </a:rPr>
              <a:t>no solenoid</a:t>
            </a:r>
            <a:r>
              <a:rPr lang="en-GB" dirty="0">
                <a:solidFill>
                  <a:srgbClr val="0044FF"/>
                </a:solidFill>
                <a:latin typeface="Arial" panose="020B0604020202020204" pitchFamily="34" charset="0"/>
                <a:cs typeface="Arial" panose="020B0604020202020204" pitchFamily="34" charset="0"/>
              </a:rPr>
              <a:t> completed in July</a:t>
            </a:r>
          </a:p>
          <a:p>
            <a:pPr marL="800089" lvl="1" indent="-342900" defTabSz="914377">
              <a:lnSpc>
                <a:spcPct val="90000"/>
              </a:lnSpc>
              <a:buClrTx/>
              <a:buSzTx/>
              <a:defRPr/>
            </a:pPr>
            <a:r>
              <a:rPr lang="en-US" dirty="0">
                <a:solidFill>
                  <a:srgbClr val="0044FF"/>
                </a:solidFill>
                <a:latin typeface="Arial" panose="020B0604020202020204" pitchFamily="34" charset="0"/>
                <a:cs typeface="Arial" panose="020B0604020202020204" pitchFamily="34" charset="0"/>
              </a:rPr>
              <a:t>Developing validated physics &amp; tech basis for MA startup with helicity injection and microwave assist</a:t>
            </a:r>
            <a:endParaRPr lang="en-GB" dirty="0"/>
          </a:p>
        </p:txBody>
      </p:sp>
      <p:pic>
        <p:nvPicPr>
          <p:cNvPr id="2" name="Picture 1" descr="A machine inside a factory&#10;&#10;Description automatically generated">
            <a:extLst>
              <a:ext uri="{FF2B5EF4-FFF2-40B4-BE49-F238E27FC236}">
                <a16:creationId xmlns:a16="http://schemas.microsoft.com/office/drawing/2014/main" id="{65F966E8-1F55-39D8-11E5-EF83566FCF59}"/>
              </a:ext>
            </a:extLst>
          </p:cNvPr>
          <p:cNvPicPr>
            <a:picLocks noChangeAspect="1"/>
          </p:cNvPicPr>
          <p:nvPr/>
        </p:nvPicPr>
        <p:blipFill rotWithShape="1">
          <a:blip r:embed="rId4"/>
          <a:srcRect l="21870" t="16352" r="17407" b="12408"/>
          <a:stretch/>
        </p:blipFill>
        <p:spPr>
          <a:xfrm rot="5400000">
            <a:off x="7286140" y="2733549"/>
            <a:ext cx="1882541" cy="1656439"/>
          </a:xfrm>
          <a:prstGeom prst="rect">
            <a:avLst/>
          </a:prstGeom>
        </p:spPr>
      </p:pic>
      <p:pic>
        <p:nvPicPr>
          <p:cNvPr id="8" name="Picture 7" descr="A circular object with a circular object in the middle&#10;&#10;Description automatically generated">
            <a:extLst>
              <a:ext uri="{FF2B5EF4-FFF2-40B4-BE49-F238E27FC236}">
                <a16:creationId xmlns:a16="http://schemas.microsoft.com/office/drawing/2014/main" id="{B7B569DD-7603-99BB-87FB-EDC42FE96D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6204" y="2077133"/>
            <a:ext cx="1604772" cy="1361044"/>
          </a:xfrm>
          <a:prstGeom prst="rect">
            <a:avLst/>
          </a:prstGeom>
        </p:spPr>
      </p:pic>
      <p:sp>
        <p:nvSpPr>
          <p:cNvPr id="11" name="TextBox 10">
            <a:extLst>
              <a:ext uri="{FF2B5EF4-FFF2-40B4-BE49-F238E27FC236}">
                <a16:creationId xmlns:a16="http://schemas.microsoft.com/office/drawing/2014/main" id="{821BE267-4052-B695-5BE6-86F53985BA2D}"/>
              </a:ext>
            </a:extLst>
          </p:cNvPr>
          <p:cNvSpPr txBox="1"/>
          <p:nvPr/>
        </p:nvSpPr>
        <p:spPr>
          <a:xfrm>
            <a:off x="4544081" y="1799570"/>
            <a:ext cx="594843" cy="276999"/>
          </a:xfrm>
          <a:prstGeom prst="rect">
            <a:avLst/>
          </a:prstGeom>
          <a:noFill/>
        </p:spPr>
        <p:txBody>
          <a:bodyPr wrap="none" rtlCol="0">
            <a:spAutoFit/>
          </a:bodyPr>
          <a:lstStyle/>
          <a:p>
            <a:pPr algn="ctr"/>
            <a:r>
              <a:rPr lang="en-GB" sz="1200" dirty="0">
                <a:solidFill>
                  <a:srgbClr val="FF0000"/>
                </a:solidFill>
                <a:latin typeface="Arial" panose="020B0604020202020204" pitchFamily="34" charset="0"/>
                <a:cs typeface="Arial" panose="020B0604020202020204" pitchFamily="34" charset="0"/>
              </a:rPr>
              <a:t>LTX-</a:t>
            </a:r>
            <a:r>
              <a:rPr lang="el-GR" sz="1200" dirty="0">
                <a:solidFill>
                  <a:srgbClr val="FF0000"/>
                </a:solidFill>
                <a:latin typeface="Arial" panose="020B0604020202020204" pitchFamily="34" charset="0"/>
                <a:cs typeface="Arial" panose="020B0604020202020204" pitchFamily="34" charset="0"/>
              </a:rPr>
              <a:t>β</a:t>
            </a:r>
            <a:endParaRPr lang="en-GB" sz="1200" dirty="0">
              <a:solidFill>
                <a:srgbClr val="FF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4FECF57-BBEC-CF4E-891B-7B55498AABD5}"/>
              </a:ext>
            </a:extLst>
          </p:cNvPr>
          <p:cNvSpPr txBox="1"/>
          <p:nvPr/>
        </p:nvSpPr>
        <p:spPr>
          <a:xfrm>
            <a:off x="5843952" y="3241506"/>
            <a:ext cx="1604773" cy="461665"/>
          </a:xfrm>
          <a:prstGeom prst="rect">
            <a:avLst/>
          </a:prstGeom>
          <a:noFill/>
        </p:spPr>
        <p:txBody>
          <a:bodyPr wrap="square" rtlCol="0">
            <a:spAutoFit/>
          </a:bodyPr>
          <a:lstStyle/>
          <a:p>
            <a:pPr algn="ctr"/>
            <a:r>
              <a:rPr lang="en-US" sz="1200" dirty="0">
                <a:solidFill>
                  <a:srgbClr val="FF0000"/>
                </a:solidFill>
                <a:latin typeface="Arial" panose="020B0604020202020204" pitchFamily="34" charset="0"/>
                <a:cs typeface="Arial" panose="020B0604020202020204" pitchFamily="34" charset="0"/>
              </a:rPr>
              <a:t>Pegasus-III plasma with I</a:t>
            </a:r>
            <a:r>
              <a:rPr lang="en-US" sz="1200" baseline="-25000" dirty="0">
                <a:solidFill>
                  <a:srgbClr val="FF0000"/>
                </a:solidFill>
                <a:latin typeface="Arial" panose="020B0604020202020204" pitchFamily="34" charset="0"/>
                <a:cs typeface="Arial" panose="020B0604020202020204" pitchFamily="34" charset="0"/>
              </a:rPr>
              <a:t>p</a:t>
            </a:r>
            <a:r>
              <a:rPr lang="en-US" sz="1200" dirty="0">
                <a:solidFill>
                  <a:srgbClr val="FF0000"/>
                </a:solidFill>
                <a:latin typeface="Arial" panose="020B0604020202020204" pitchFamily="34" charset="0"/>
                <a:cs typeface="Arial" panose="020B0604020202020204" pitchFamily="34" charset="0"/>
              </a:rPr>
              <a:t> &gt;&gt; </a:t>
            </a:r>
            <a:r>
              <a:rPr lang="en-US" sz="1200" dirty="0" err="1">
                <a:solidFill>
                  <a:srgbClr val="FF0000"/>
                </a:solidFill>
                <a:latin typeface="Arial" panose="020B0604020202020204" pitchFamily="34" charset="0"/>
                <a:cs typeface="Arial" panose="020B0604020202020204" pitchFamily="34" charset="0"/>
              </a:rPr>
              <a:t>I</a:t>
            </a:r>
            <a:r>
              <a:rPr lang="en-US" sz="1200" baseline="-25000" dirty="0" err="1">
                <a:solidFill>
                  <a:srgbClr val="FF0000"/>
                </a:solidFill>
                <a:latin typeface="Arial" panose="020B0604020202020204" pitchFamily="34" charset="0"/>
                <a:cs typeface="Arial" panose="020B0604020202020204" pitchFamily="34" charset="0"/>
              </a:rPr>
              <a:t>inj</a:t>
            </a:r>
            <a:endParaRPr lang="en-GB" sz="1200" baseline="-25000" dirty="0">
              <a:solidFill>
                <a:srgbClr val="FF0000"/>
              </a:solidFill>
              <a:latin typeface="Arial" panose="020B0604020202020204" pitchFamily="34" charset="0"/>
              <a:cs typeface="Arial" panose="020B0604020202020204" pitchFamily="34" charset="0"/>
            </a:endParaRPr>
          </a:p>
        </p:txBody>
      </p:sp>
      <p:pic>
        <p:nvPicPr>
          <p:cNvPr id="16" name="Picture 15" descr="A graph of different types of data&#10;&#10;Description automatically generated with medium confidence">
            <a:extLst>
              <a:ext uri="{FF2B5EF4-FFF2-40B4-BE49-F238E27FC236}">
                <a16:creationId xmlns:a16="http://schemas.microsoft.com/office/drawing/2014/main" id="{D27B7DF7-124A-55DF-00D7-6B52055F0C0C}"/>
              </a:ext>
            </a:extLst>
          </p:cNvPr>
          <p:cNvPicPr>
            <a:picLocks noChangeAspect="1"/>
          </p:cNvPicPr>
          <p:nvPr/>
        </p:nvPicPr>
        <p:blipFill rotWithShape="1">
          <a:blip r:embed="rId6"/>
          <a:srcRect r="46630"/>
          <a:stretch/>
        </p:blipFill>
        <p:spPr>
          <a:xfrm>
            <a:off x="3993616" y="3501546"/>
            <a:ext cx="1737360" cy="1620114"/>
          </a:xfrm>
          <a:prstGeom prst="rect">
            <a:avLst/>
          </a:prstGeom>
        </p:spPr>
      </p:pic>
      <p:grpSp>
        <p:nvGrpSpPr>
          <p:cNvPr id="21" name="Group 20">
            <a:extLst>
              <a:ext uri="{FF2B5EF4-FFF2-40B4-BE49-F238E27FC236}">
                <a16:creationId xmlns:a16="http://schemas.microsoft.com/office/drawing/2014/main" id="{C1C9A533-A31B-3CA9-DE7B-0612C2788149}"/>
              </a:ext>
            </a:extLst>
          </p:cNvPr>
          <p:cNvGrpSpPr/>
          <p:nvPr/>
        </p:nvGrpSpPr>
        <p:grpSpPr>
          <a:xfrm>
            <a:off x="5745024" y="3776007"/>
            <a:ext cx="2395936" cy="1349392"/>
            <a:chOff x="5745024" y="3776007"/>
            <a:chExt cx="2395936" cy="1349392"/>
          </a:xfrm>
        </p:grpSpPr>
        <p:grpSp>
          <p:nvGrpSpPr>
            <p:cNvPr id="15" name="Group 14">
              <a:extLst>
                <a:ext uri="{FF2B5EF4-FFF2-40B4-BE49-F238E27FC236}">
                  <a16:creationId xmlns:a16="http://schemas.microsoft.com/office/drawing/2014/main" id="{BAE30BAC-CE7F-D09E-9DC6-2648EE91A44F}"/>
                </a:ext>
              </a:extLst>
            </p:cNvPr>
            <p:cNvGrpSpPr/>
            <p:nvPr/>
          </p:nvGrpSpPr>
          <p:grpSpPr>
            <a:xfrm>
              <a:off x="5745024" y="3776007"/>
              <a:ext cx="2395936" cy="1349392"/>
              <a:chOff x="5745024" y="3776007"/>
              <a:chExt cx="2395936" cy="1349392"/>
            </a:xfrm>
          </p:grpSpPr>
          <p:pic>
            <p:nvPicPr>
              <p:cNvPr id="12" name="Picture 11">
                <a:extLst>
                  <a:ext uri="{FF2B5EF4-FFF2-40B4-BE49-F238E27FC236}">
                    <a16:creationId xmlns:a16="http://schemas.microsoft.com/office/drawing/2014/main" id="{5237308D-BEBB-27F8-0304-08721543F551}"/>
                  </a:ext>
                </a:extLst>
              </p:cNvPr>
              <p:cNvPicPr>
                <a:picLocks noChangeAspect="1"/>
              </p:cNvPicPr>
              <p:nvPr/>
            </p:nvPicPr>
            <p:blipFill rotWithShape="1">
              <a:blip r:embed="rId7"/>
              <a:srcRect l="7016" t="14042" b="12970"/>
              <a:stretch/>
            </p:blipFill>
            <p:spPr>
              <a:xfrm>
                <a:off x="5913120" y="3776007"/>
                <a:ext cx="2227840" cy="1217008"/>
              </a:xfrm>
              <a:prstGeom prst="rect">
                <a:avLst/>
              </a:prstGeom>
            </p:spPr>
          </p:pic>
          <p:pic>
            <p:nvPicPr>
              <p:cNvPr id="14" name="Picture 13">
                <a:extLst>
                  <a:ext uri="{FF2B5EF4-FFF2-40B4-BE49-F238E27FC236}">
                    <a16:creationId xmlns:a16="http://schemas.microsoft.com/office/drawing/2014/main" id="{0ACDE079-A913-246C-7A25-0B87B8290B3C}"/>
                  </a:ext>
                </a:extLst>
              </p:cNvPr>
              <p:cNvPicPr>
                <a:picLocks noChangeAspect="1"/>
              </p:cNvPicPr>
              <p:nvPr/>
            </p:nvPicPr>
            <p:blipFill rotWithShape="1">
              <a:blip r:embed="rId7"/>
              <a:srcRect t="89693"/>
              <a:stretch/>
            </p:blipFill>
            <p:spPr>
              <a:xfrm>
                <a:off x="5745024" y="4953547"/>
                <a:ext cx="2395935" cy="171852"/>
              </a:xfrm>
              <a:prstGeom prst="rect">
                <a:avLst/>
              </a:prstGeom>
            </p:spPr>
          </p:pic>
        </p:grpSp>
        <p:pic>
          <p:nvPicPr>
            <p:cNvPr id="20" name="Picture 19">
              <a:extLst>
                <a:ext uri="{FF2B5EF4-FFF2-40B4-BE49-F238E27FC236}">
                  <a16:creationId xmlns:a16="http://schemas.microsoft.com/office/drawing/2014/main" id="{7BCBD6D3-7EC5-E9E6-BA51-D5E79B8846B1}"/>
                </a:ext>
              </a:extLst>
            </p:cNvPr>
            <p:cNvPicPr>
              <a:picLocks noChangeAspect="1"/>
            </p:cNvPicPr>
            <p:nvPr/>
          </p:nvPicPr>
          <p:blipFill rotWithShape="1">
            <a:blip r:embed="rId7"/>
            <a:srcRect l="146" t="34118" r="91458" b="40006"/>
            <a:stretch/>
          </p:blipFill>
          <p:spPr>
            <a:xfrm>
              <a:off x="5843952" y="4112348"/>
              <a:ext cx="201168" cy="431458"/>
            </a:xfrm>
            <a:prstGeom prst="rect">
              <a:avLst/>
            </a:prstGeom>
          </p:spPr>
        </p:pic>
      </p:grpSp>
    </p:spTree>
    <p:extLst>
      <p:ext uri="{BB962C8B-B14F-4D97-AF65-F5344CB8AC3E}">
        <p14:creationId xmlns:p14="http://schemas.microsoft.com/office/powerpoint/2010/main" val="2389170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fr-FR" dirty="0"/>
              <a:t>ST TCP 2024 Briefing: Very productive </a:t>
            </a:r>
            <a:r>
              <a:rPr lang="fr-FR" dirty="0" err="1"/>
              <a:t>year</a:t>
            </a:r>
            <a:endParaRPr lang="fr-FR" dirty="0"/>
          </a:p>
        </p:txBody>
      </p:sp>
      <p:sp>
        <p:nvSpPr>
          <p:cNvPr id="4" name="Text Placeholder 3"/>
          <p:cNvSpPr>
            <a:spLocks noGrp="1"/>
          </p:cNvSpPr>
          <p:nvPr>
            <p:ph type="body" sz="quarter" idx="14"/>
          </p:nvPr>
        </p:nvSpPr>
        <p:spPr/>
        <p:txBody>
          <a:bodyPr/>
          <a:lstStyle/>
          <a:p>
            <a:r>
              <a:rPr lang="fr-FR" b="1" dirty="0"/>
              <a:t>		</a:t>
            </a:r>
            <a:r>
              <a:rPr lang="fr-FR" b="1" dirty="0" err="1"/>
              <a:t>Looking</a:t>
            </a:r>
            <a:r>
              <a:rPr lang="fr-FR" b="1" dirty="0"/>
              <a:t> </a:t>
            </a:r>
            <a:r>
              <a:rPr lang="fr-FR" b="1" dirty="0" err="1"/>
              <a:t>forward</a:t>
            </a:r>
            <a:r>
              <a:rPr lang="fr-FR" b="1" dirty="0"/>
              <a:t> to 2024, and first in-</a:t>
            </a:r>
            <a:r>
              <a:rPr lang="fr-FR" b="1" dirty="0" err="1"/>
              <a:t>person</a:t>
            </a:r>
            <a:r>
              <a:rPr lang="fr-FR" b="1" dirty="0"/>
              <a:t> workshop in five </a:t>
            </a:r>
            <a:r>
              <a:rPr lang="fr-FR" b="1" dirty="0" err="1"/>
              <a:t>years</a:t>
            </a:r>
            <a:endParaRPr lang="fr-FR" b="1" dirty="0"/>
          </a:p>
        </p:txBody>
      </p:sp>
    </p:spTree>
    <p:extLst>
      <p:ext uri="{BB962C8B-B14F-4D97-AF65-F5344CB8AC3E}">
        <p14:creationId xmlns:p14="http://schemas.microsoft.com/office/powerpoint/2010/main" val="1392894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fr-FR" dirty="0"/>
              <a:t>China</a:t>
            </a:r>
          </a:p>
        </p:txBody>
      </p:sp>
      <p:sp>
        <p:nvSpPr>
          <p:cNvPr id="4" name="Text Placeholder 3"/>
          <p:cNvSpPr>
            <a:spLocks noGrp="1"/>
          </p:cNvSpPr>
          <p:nvPr>
            <p:ph type="body" sz="quarter" idx="14"/>
          </p:nvPr>
        </p:nvSpPr>
        <p:spPr/>
        <p:txBody>
          <a:bodyPr/>
          <a:lstStyle/>
          <a:p>
            <a:r>
              <a:rPr lang="fr-FR" b="1" dirty="0"/>
              <a:t>		</a:t>
            </a:r>
            <a:r>
              <a:rPr lang="en-US" b="1" dirty="0"/>
              <a:t>SUNIST-2</a:t>
            </a:r>
            <a:endParaRPr lang="fr-FR" b="1" dirty="0"/>
          </a:p>
        </p:txBody>
      </p:sp>
    </p:spTree>
    <p:extLst>
      <p:ext uri="{BB962C8B-B14F-4D97-AF65-F5344CB8AC3E}">
        <p14:creationId xmlns:p14="http://schemas.microsoft.com/office/powerpoint/2010/main" val="2688120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4116" y="140849"/>
            <a:ext cx="6122993" cy="415498"/>
          </a:xfrm>
          <a:prstGeom prst="rect">
            <a:avLst/>
          </a:prstGeom>
          <a:noFill/>
        </p:spPr>
        <p:txBody>
          <a:bodyPr wrap="square" rtlCol="0">
            <a:spAutoFit/>
          </a:bodyPr>
          <a:lstStyle/>
          <a:p>
            <a:pPr defTabSz="685800">
              <a:defRPr/>
            </a:pPr>
            <a:r>
              <a:rPr kumimoji="1" lang="en-US" altLang="zh-CN"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rPr>
              <a:t>First</a:t>
            </a:r>
            <a:r>
              <a:rPr kumimoji="1" lang="zh-CN" altLang="en-US"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1" lang="en-US" altLang="zh-CN"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rPr>
              <a:t>plasma</a:t>
            </a:r>
            <a:r>
              <a:rPr kumimoji="1" lang="zh-CN" altLang="en-US"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1" lang="en-US" altLang="zh-CN"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rPr>
              <a:t>on</a:t>
            </a:r>
            <a:r>
              <a:rPr kumimoji="1" lang="zh-CN" altLang="en-US"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1" lang="en-US" altLang="zh-CN"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rPr>
              <a:t>SUNIST-2</a:t>
            </a:r>
            <a:endParaRPr kumimoji="1" lang="zh-CN" altLang="en-US"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 name="图片 6">
            <a:extLst>
              <a:ext uri="{FF2B5EF4-FFF2-40B4-BE49-F238E27FC236}">
                <a16:creationId xmlns:a16="http://schemas.microsoft.com/office/drawing/2014/main" id="{E8A8F465-635F-2648-83ED-5812AD980A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455" t="10797" r="6735" b="9917"/>
          <a:stretch/>
        </p:blipFill>
        <p:spPr>
          <a:xfrm>
            <a:off x="588893" y="790124"/>
            <a:ext cx="3684532" cy="2427303"/>
          </a:xfrm>
          <a:prstGeom prst="rect">
            <a:avLst/>
          </a:prstGeom>
          <a:ln>
            <a:noFill/>
          </a:ln>
          <a:effectLst>
            <a:outerShdw blurRad="292100" dist="139700" dir="2700000" algn="tl" rotWithShape="0">
              <a:srgbClr val="333333">
                <a:alpha val="65000"/>
              </a:srgbClr>
            </a:outerShdw>
          </a:effectLst>
        </p:spPr>
      </p:pic>
      <p:sp>
        <p:nvSpPr>
          <p:cNvPr id="8" name="文本框 7">
            <a:extLst>
              <a:ext uri="{FF2B5EF4-FFF2-40B4-BE49-F238E27FC236}">
                <a16:creationId xmlns:a16="http://schemas.microsoft.com/office/drawing/2014/main" id="{79D4B470-43D6-E043-A59E-1878C8A1B8F0}"/>
              </a:ext>
            </a:extLst>
          </p:cNvPr>
          <p:cNvSpPr txBox="1"/>
          <p:nvPr/>
        </p:nvSpPr>
        <p:spPr>
          <a:xfrm>
            <a:off x="314410" y="3351302"/>
            <a:ext cx="4732184" cy="992579"/>
          </a:xfrm>
          <a:prstGeom prst="rect">
            <a:avLst/>
          </a:prstGeom>
          <a:noFill/>
        </p:spPr>
        <p:txBody>
          <a:bodyPr wrap="square" rtlCol="0">
            <a:spAutoFit/>
          </a:bodyPr>
          <a:lstStyle/>
          <a:p>
            <a:pPr marL="257175" indent="-257175" defTabSz="685800">
              <a:buFont typeface="Arial" panose="020B0604020202020204" pitchFamily="34" charset="0"/>
              <a:buChar char="•"/>
            </a:pPr>
            <a:r>
              <a:rPr lang="en-US" altLang="zh-CN" sz="1500" dirty="0">
                <a:solidFill>
                  <a:prstClr val="black"/>
                </a:solidFill>
                <a:latin typeface="Calibri"/>
                <a:ea typeface="黑体"/>
              </a:rPr>
              <a:t>In</a:t>
            </a:r>
            <a:r>
              <a:rPr lang="zh-CN" altLang="en-US" sz="1500" dirty="0">
                <a:solidFill>
                  <a:prstClr val="black"/>
                </a:solidFill>
                <a:latin typeface="Calibri"/>
                <a:ea typeface="黑体"/>
              </a:rPr>
              <a:t> </a:t>
            </a:r>
            <a:r>
              <a:rPr lang="en-US" altLang="zh-CN" sz="1500" dirty="0">
                <a:solidFill>
                  <a:prstClr val="black"/>
                </a:solidFill>
                <a:latin typeface="Calibri"/>
                <a:ea typeface="黑体"/>
              </a:rPr>
              <a:t>May</a:t>
            </a:r>
            <a:r>
              <a:rPr lang="zh-CN" altLang="en-US" sz="1500" dirty="0">
                <a:solidFill>
                  <a:prstClr val="black"/>
                </a:solidFill>
                <a:latin typeface="Calibri"/>
                <a:ea typeface="黑体"/>
              </a:rPr>
              <a:t> </a:t>
            </a:r>
            <a:r>
              <a:rPr lang="en-US" altLang="zh-CN" sz="1500" dirty="0">
                <a:solidFill>
                  <a:prstClr val="black"/>
                </a:solidFill>
                <a:latin typeface="Calibri"/>
                <a:ea typeface="黑体"/>
              </a:rPr>
              <a:t>2023,</a:t>
            </a:r>
            <a:r>
              <a:rPr lang="zh-CN" altLang="en-US" sz="1500" dirty="0">
                <a:solidFill>
                  <a:prstClr val="black"/>
                </a:solidFill>
                <a:latin typeface="Calibri"/>
                <a:ea typeface="黑体"/>
              </a:rPr>
              <a:t> </a:t>
            </a:r>
            <a:r>
              <a:rPr lang="en-US" altLang="zh-CN" sz="1500" dirty="0">
                <a:solidFill>
                  <a:prstClr val="black"/>
                </a:solidFill>
                <a:latin typeface="Calibri"/>
                <a:ea typeface="黑体"/>
              </a:rPr>
              <a:t>first</a:t>
            </a:r>
            <a:r>
              <a:rPr lang="zh-CN" altLang="en-US" sz="1500" dirty="0">
                <a:solidFill>
                  <a:prstClr val="black"/>
                </a:solidFill>
                <a:latin typeface="Calibri"/>
                <a:ea typeface="黑体"/>
              </a:rPr>
              <a:t> </a:t>
            </a:r>
            <a:r>
              <a:rPr lang="en-US" altLang="zh-CN" sz="1500" dirty="0">
                <a:solidFill>
                  <a:prstClr val="black"/>
                </a:solidFill>
                <a:latin typeface="Calibri"/>
                <a:ea typeface="黑体"/>
              </a:rPr>
              <a:t>plasma</a:t>
            </a:r>
            <a:r>
              <a:rPr lang="zh-CN" altLang="en-US" sz="1500" dirty="0">
                <a:solidFill>
                  <a:prstClr val="black"/>
                </a:solidFill>
                <a:latin typeface="Calibri"/>
                <a:ea typeface="黑体"/>
              </a:rPr>
              <a:t> </a:t>
            </a:r>
            <a:r>
              <a:rPr lang="en-US" altLang="zh-CN" sz="1500" dirty="0">
                <a:solidFill>
                  <a:prstClr val="black"/>
                </a:solidFill>
                <a:latin typeface="Calibri"/>
                <a:ea typeface="黑体"/>
              </a:rPr>
              <a:t>obtained</a:t>
            </a:r>
            <a:r>
              <a:rPr lang="zh-CN" altLang="en-US" sz="1500" dirty="0">
                <a:solidFill>
                  <a:prstClr val="black"/>
                </a:solidFill>
                <a:latin typeface="Calibri"/>
                <a:ea typeface="黑体"/>
              </a:rPr>
              <a:t> （</a:t>
            </a:r>
            <a:r>
              <a:rPr lang="en-US" altLang="zh-CN" sz="1500" dirty="0">
                <a:solidFill>
                  <a:prstClr val="black"/>
                </a:solidFill>
                <a:latin typeface="Calibri"/>
                <a:ea typeface="黑体"/>
              </a:rPr>
              <a:t>~100kA</a:t>
            </a:r>
            <a:r>
              <a:rPr lang="zh-CN" altLang="en-US" sz="1500" dirty="0">
                <a:solidFill>
                  <a:prstClr val="black"/>
                </a:solidFill>
                <a:latin typeface="Calibri"/>
                <a:ea typeface="黑体"/>
              </a:rPr>
              <a:t>）</a:t>
            </a:r>
            <a:endParaRPr lang="en-US" altLang="zh-CN" sz="1500" dirty="0">
              <a:solidFill>
                <a:prstClr val="black"/>
              </a:solidFill>
              <a:latin typeface="Calibri"/>
              <a:ea typeface="黑体"/>
            </a:endParaRPr>
          </a:p>
          <a:p>
            <a:pPr marL="257175" indent="-257175" defTabSz="685800">
              <a:buFont typeface="Arial" panose="020B0604020202020204" pitchFamily="34" charset="0"/>
              <a:buChar char="•"/>
            </a:pPr>
            <a:r>
              <a:rPr lang="en-US" altLang="zh-CN" sz="1500" dirty="0">
                <a:solidFill>
                  <a:prstClr val="black"/>
                </a:solidFill>
                <a:latin typeface="Calibri"/>
                <a:ea typeface="黑体"/>
              </a:rPr>
              <a:t>In</a:t>
            </a:r>
            <a:r>
              <a:rPr lang="zh-CN" altLang="en-US" sz="1500" dirty="0">
                <a:solidFill>
                  <a:prstClr val="black"/>
                </a:solidFill>
                <a:latin typeface="Calibri"/>
                <a:ea typeface="黑体"/>
              </a:rPr>
              <a:t> </a:t>
            </a:r>
            <a:r>
              <a:rPr lang="en-US" altLang="zh-CN" sz="1500" dirty="0">
                <a:solidFill>
                  <a:prstClr val="black"/>
                </a:solidFill>
                <a:latin typeface="Calibri"/>
                <a:ea typeface="黑体"/>
              </a:rPr>
              <a:t>October,</a:t>
            </a:r>
            <a:r>
              <a:rPr lang="zh-CN" altLang="en-US" sz="1500" dirty="0">
                <a:solidFill>
                  <a:prstClr val="black"/>
                </a:solidFill>
                <a:latin typeface="Calibri"/>
                <a:ea typeface="黑体"/>
              </a:rPr>
              <a:t>  </a:t>
            </a:r>
            <a:r>
              <a:rPr lang="en-US" altLang="zh-CN" sz="1500" dirty="0">
                <a:solidFill>
                  <a:prstClr val="black"/>
                </a:solidFill>
                <a:latin typeface="Calibri"/>
                <a:ea typeface="黑体"/>
              </a:rPr>
              <a:t>Ip</a:t>
            </a:r>
            <a:r>
              <a:rPr lang="zh-CN" altLang="en-US" sz="1500" dirty="0">
                <a:solidFill>
                  <a:prstClr val="black"/>
                </a:solidFill>
                <a:latin typeface="Calibri"/>
                <a:ea typeface="黑体"/>
              </a:rPr>
              <a:t> </a:t>
            </a:r>
            <a:r>
              <a:rPr lang="en-US" altLang="zh-CN" sz="1500" dirty="0">
                <a:solidFill>
                  <a:prstClr val="black"/>
                </a:solidFill>
                <a:latin typeface="Calibri"/>
                <a:ea typeface="黑体"/>
              </a:rPr>
              <a:t>~</a:t>
            </a:r>
            <a:r>
              <a:rPr lang="zh-CN" altLang="en-US" sz="1500" dirty="0">
                <a:solidFill>
                  <a:prstClr val="black"/>
                </a:solidFill>
                <a:latin typeface="Calibri"/>
                <a:ea typeface="黑体"/>
              </a:rPr>
              <a:t> </a:t>
            </a:r>
            <a:r>
              <a:rPr lang="en-US" altLang="zh-CN" sz="1500" dirty="0">
                <a:solidFill>
                  <a:prstClr val="black"/>
                </a:solidFill>
                <a:latin typeface="Calibri"/>
                <a:ea typeface="黑体"/>
              </a:rPr>
              <a:t>220kA,</a:t>
            </a:r>
            <a:r>
              <a:rPr lang="zh-CN" altLang="en-US" sz="1500" dirty="0">
                <a:solidFill>
                  <a:prstClr val="black"/>
                </a:solidFill>
                <a:latin typeface="Calibri"/>
                <a:ea typeface="黑体"/>
              </a:rPr>
              <a:t> </a:t>
            </a:r>
            <a:r>
              <a:rPr lang="en-US" altLang="zh-CN" sz="1500" dirty="0" err="1">
                <a:solidFill>
                  <a:prstClr val="black"/>
                </a:solidFill>
                <a:latin typeface="Calibri"/>
                <a:ea typeface="黑体"/>
              </a:rPr>
              <a:t>Bt</a:t>
            </a:r>
            <a:r>
              <a:rPr lang="zh-CN" altLang="en-US" sz="1500" dirty="0">
                <a:solidFill>
                  <a:prstClr val="black"/>
                </a:solidFill>
                <a:latin typeface="Calibri"/>
                <a:ea typeface="黑体"/>
              </a:rPr>
              <a:t> </a:t>
            </a:r>
            <a:r>
              <a:rPr lang="en-US" altLang="zh-CN" sz="1500" dirty="0">
                <a:solidFill>
                  <a:prstClr val="black"/>
                </a:solidFill>
                <a:latin typeface="Calibri"/>
                <a:ea typeface="黑体"/>
              </a:rPr>
              <a:t>~0.72T</a:t>
            </a:r>
          </a:p>
          <a:p>
            <a:pPr marL="257175" indent="-257175" defTabSz="685800">
              <a:buFont typeface="Arial" panose="020B0604020202020204" pitchFamily="34" charset="0"/>
              <a:buChar char="•"/>
            </a:pPr>
            <a:r>
              <a:rPr lang="en-US" altLang="zh-CN" sz="1500" dirty="0">
                <a:solidFill>
                  <a:prstClr val="black"/>
                </a:solidFill>
                <a:latin typeface="Calibri"/>
                <a:ea typeface="黑体"/>
              </a:rPr>
              <a:t>In</a:t>
            </a:r>
            <a:r>
              <a:rPr lang="zh-CN" altLang="en-US" sz="1500" dirty="0">
                <a:solidFill>
                  <a:prstClr val="black"/>
                </a:solidFill>
                <a:latin typeface="Calibri"/>
                <a:ea typeface="黑体"/>
              </a:rPr>
              <a:t> </a:t>
            </a:r>
            <a:r>
              <a:rPr lang="en-US" altLang="zh-CN" sz="1500" dirty="0">
                <a:solidFill>
                  <a:prstClr val="black"/>
                </a:solidFill>
                <a:latin typeface="Calibri"/>
                <a:ea typeface="黑体"/>
              </a:rPr>
              <a:t>December,</a:t>
            </a:r>
            <a:r>
              <a:rPr lang="zh-CN" altLang="en-US" sz="1500" dirty="0">
                <a:solidFill>
                  <a:prstClr val="black"/>
                </a:solidFill>
                <a:latin typeface="Calibri"/>
                <a:ea typeface="黑体"/>
              </a:rPr>
              <a:t> </a:t>
            </a:r>
            <a:r>
              <a:rPr lang="en-US" altLang="zh-CN" sz="1500" dirty="0">
                <a:solidFill>
                  <a:prstClr val="black"/>
                </a:solidFill>
                <a:latin typeface="Calibri"/>
                <a:ea typeface="黑体"/>
              </a:rPr>
              <a:t>C</a:t>
            </a:r>
            <a:r>
              <a:rPr lang="zh-CN" altLang="en-US" sz="1500" dirty="0">
                <a:solidFill>
                  <a:prstClr val="black"/>
                </a:solidFill>
                <a:latin typeface="Calibri"/>
                <a:ea typeface="黑体"/>
              </a:rPr>
              <a:t> </a:t>
            </a:r>
            <a:r>
              <a:rPr lang="en-US" altLang="zh-CN" sz="1500" dirty="0">
                <a:solidFill>
                  <a:prstClr val="black"/>
                </a:solidFill>
                <a:latin typeface="Calibri"/>
                <a:ea typeface="黑体"/>
              </a:rPr>
              <a:t>limiter</a:t>
            </a:r>
            <a:r>
              <a:rPr lang="zh-CN" altLang="en-US" sz="1500" dirty="0">
                <a:solidFill>
                  <a:prstClr val="black"/>
                </a:solidFill>
                <a:latin typeface="Calibri"/>
                <a:ea typeface="黑体"/>
              </a:rPr>
              <a:t> </a:t>
            </a:r>
            <a:r>
              <a:rPr lang="en-US" altLang="zh-CN" sz="1500" dirty="0">
                <a:solidFill>
                  <a:prstClr val="black"/>
                </a:solidFill>
                <a:latin typeface="Calibri"/>
                <a:ea typeface="黑体"/>
              </a:rPr>
              <a:t>installed</a:t>
            </a:r>
          </a:p>
          <a:p>
            <a:pPr defTabSz="685800"/>
            <a:endParaRPr kumimoji="1" lang="zh-CN" altLang="en-US" sz="1350" dirty="0">
              <a:solidFill>
                <a:prstClr val="black"/>
              </a:solidFill>
              <a:latin typeface="Calibri"/>
              <a:ea typeface="宋体" panose="02010600030101010101" pitchFamily="2" charset="-122"/>
            </a:endParaRPr>
          </a:p>
        </p:txBody>
      </p:sp>
      <p:pic>
        <p:nvPicPr>
          <p:cNvPr id="9" name="Picture 2" descr="图片">
            <a:extLst>
              <a:ext uri="{FF2B5EF4-FFF2-40B4-BE49-F238E27FC236}">
                <a16:creationId xmlns:a16="http://schemas.microsoft.com/office/drawing/2014/main" id="{FFC38E8F-2181-764B-9544-134DDFE2884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075"/>
          <a:stretch/>
        </p:blipFill>
        <p:spPr bwMode="auto">
          <a:xfrm>
            <a:off x="5336434" y="2689860"/>
            <a:ext cx="2974719" cy="2015825"/>
          </a:xfrm>
          <a:prstGeom prst="rect">
            <a:avLst/>
          </a:prstGeom>
          <a:noFill/>
          <a:extLst>
            <a:ext uri="{909E8E84-426E-40DD-AFC4-6F175D3DCCD1}">
              <a14:hiddenFill xmlns:a14="http://schemas.microsoft.com/office/drawing/2010/main">
                <a:solidFill>
                  <a:srgbClr val="FFFFFF"/>
                </a:solidFill>
              </a14:hiddenFill>
            </a:ext>
          </a:extLst>
        </p:spPr>
      </p:pic>
      <p:pic>
        <p:nvPicPr>
          <p:cNvPr id="10" name="HnVideoEditor_2023_05_12_125849613">
            <a:hlinkClick r:id="" action="ppaction://media"/>
            <a:extLst>
              <a:ext uri="{FF2B5EF4-FFF2-40B4-BE49-F238E27FC236}">
                <a16:creationId xmlns:a16="http://schemas.microsoft.com/office/drawing/2014/main" id="{7F04520E-DA01-A54E-A372-CF4BD5C5EA07}"/>
              </a:ext>
            </a:extLst>
          </p:cNvPr>
          <p:cNvPicPr>
            <a:picLocks noChangeAspect="1"/>
          </p:cNvPicPr>
          <p:nvPr>
            <a:videoFile r:link="rId1"/>
            <p:extLst>
              <p:ext uri="{DAA4B4D4-6D71-4841-9C94-3DE7FCFB9230}">
                <p14:media xmlns:p14="http://schemas.microsoft.com/office/powerpoint/2010/main" r:embed="rId2">
                  <p14:trim st="3089"/>
                </p14:media>
              </p:ext>
            </p:extLst>
          </p:nvPr>
        </p:nvPicPr>
        <p:blipFill>
          <a:blip r:embed="rId7"/>
          <a:stretch>
            <a:fillRect/>
          </a:stretch>
        </p:blipFill>
        <p:spPr>
          <a:xfrm>
            <a:off x="5508763" y="790124"/>
            <a:ext cx="2870141" cy="17937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7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a:extLst>
              <a:ext uri="{FF2B5EF4-FFF2-40B4-BE49-F238E27FC236}">
                <a16:creationId xmlns:a16="http://schemas.microsoft.com/office/drawing/2014/main" id="{C8468587-2F39-4866-9664-73A2613138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570" y="758182"/>
            <a:ext cx="4679156" cy="2173858"/>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a:extLst>
              <a:ext uri="{FF2B5EF4-FFF2-40B4-BE49-F238E27FC236}">
                <a16:creationId xmlns:a16="http://schemas.microsoft.com/office/drawing/2014/main" id="{87587EC7-2543-40F7-9A72-7CFB2007F7CF}"/>
              </a:ext>
            </a:extLst>
          </p:cNvPr>
          <p:cNvSpPr>
            <a:spLocks noGrp="1"/>
          </p:cNvSpPr>
          <p:nvPr>
            <p:ph type="sldNum" sz="quarter" idx="12"/>
          </p:nvPr>
        </p:nvSpPr>
        <p:spPr/>
        <p:txBody>
          <a:bodyPr/>
          <a:lstStyle/>
          <a:p>
            <a:pPr defTabSz="685800"/>
            <a:fld id="{52A3F144-8951-460B-B99A-90513A4705C4}" type="slidenum">
              <a:rPr lang="zh-CN" altLang="en-US">
                <a:solidFill>
                  <a:prstClr val="black">
                    <a:tint val="75000"/>
                  </a:prstClr>
                </a:solidFill>
                <a:latin typeface="Calibri"/>
                <a:ea typeface="宋体" panose="02010600030101010101" pitchFamily="2" charset="-122"/>
              </a:rPr>
              <a:pPr defTabSz="685800"/>
              <a:t>16</a:t>
            </a:fld>
            <a:endParaRPr lang="zh-CN" altLang="en-US">
              <a:solidFill>
                <a:prstClr val="black">
                  <a:tint val="75000"/>
                </a:prstClr>
              </a:solidFill>
              <a:latin typeface="Calibri"/>
              <a:ea typeface="宋体" panose="02010600030101010101" pitchFamily="2" charset="-122"/>
            </a:endParaRPr>
          </a:p>
        </p:txBody>
      </p:sp>
      <p:pic>
        <p:nvPicPr>
          <p:cNvPr id="8" name="图片 7">
            <a:extLst>
              <a:ext uri="{FF2B5EF4-FFF2-40B4-BE49-F238E27FC236}">
                <a16:creationId xmlns:a16="http://schemas.microsoft.com/office/drawing/2014/main" id="{BF97B761-DAB9-488D-9B07-F030C6A952C1}"/>
              </a:ext>
            </a:extLst>
          </p:cNvPr>
          <p:cNvPicPr>
            <a:picLocks noChangeAspect="1"/>
          </p:cNvPicPr>
          <p:nvPr/>
        </p:nvPicPr>
        <p:blipFill rotWithShape="1">
          <a:blip r:embed="rId6"/>
          <a:srcRect l="17810" r="8823"/>
          <a:stretch/>
        </p:blipFill>
        <p:spPr>
          <a:xfrm>
            <a:off x="172020" y="2999679"/>
            <a:ext cx="1833998" cy="1562371"/>
          </a:xfrm>
          <a:prstGeom prst="rect">
            <a:avLst/>
          </a:prstGeom>
          <a:solidFill>
            <a:schemeClr val="bg1"/>
          </a:solidFill>
        </p:spPr>
      </p:pic>
      <p:pic>
        <p:nvPicPr>
          <p:cNvPr id="9" name="图片 8">
            <a:extLst>
              <a:ext uri="{FF2B5EF4-FFF2-40B4-BE49-F238E27FC236}">
                <a16:creationId xmlns:a16="http://schemas.microsoft.com/office/drawing/2014/main" id="{14F3019D-FC89-4BBB-BE1E-8BDCC570D6CD}"/>
              </a:ext>
            </a:extLst>
          </p:cNvPr>
          <p:cNvPicPr>
            <a:picLocks noChangeAspect="1"/>
          </p:cNvPicPr>
          <p:nvPr/>
        </p:nvPicPr>
        <p:blipFill rotWithShape="1">
          <a:blip r:embed="rId7"/>
          <a:srcRect l="17810" r="8823"/>
          <a:stretch/>
        </p:blipFill>
        <p:spPr>
          <a:xfrm>
            <a:off x="2133898" y="2998527"/>
            <a:ext cx="1833998" cy="1562371"/>
          </a:xfrm>
          <a:prstGeom prst="rect">
            <a:avLst/>
          </a:prstGeom>
        </p:spPr>
      </p:pic>
      <p:pic>
        <p:nvPicPr>
          <p:cNvPr id="10" name="图片 9">
            <a:extLst>
              <a:ext uri="{FF2B5EF4-FFF2-40B4-BE49-F238E27FC236}">
                <a16:creationId xmlns:a16="http://schemas.microsoft.com/office/drawing/2014/main" id="{3A758962-BF97-4654-886D-24C470BDF1AA}"/>
              </a:ext>
            </a:extLst>
          </p:cNvPr>
          <p:cNvPicPr>
            <a:picLocks noChangeAspect="1"/>
          </p:cNvPicPr>
          <p:nvPr/>
        </p:nvPicPr>
        <p:blipFill rotWithShape="1">
          <a:blip r:embed="rId8"/>
          <a:srcRect l="17810" r="8823"/>
          <a:stretch/>
        </p:blipFill>
        <p:spPr>
          <a:xfrm>
            <a:off x="4179576" y="2998527"/>
            <a:ext cx="1787398" cy="1522672"/>
          </a:xfrm>
          <a:prstGeom prst="rect">
            <a:avLst/>
          </a:prstGeom>
        </p:spPr>
      </p:pic>
      <p:pic>
        <p:nvPicPr>
          <p:cNvPr id="11" name="图片 10">
            <a:extLst>
              <a:ext uri="{FF2B5EF4-FFF2-40B4-BE49-F238E27FC236}">
                <a16:creationId xmlns:a16="http://schemas.microsoft.com/office/drawing/2014/main" id="{2C8BEACB-7DCC-4DEA-AEF4-4AEBED4485AF}"/>
              </a:ext>
            </a:extLst>
          </p:cNvPr>
          <p:cNvPicPr>
            <a:picLocks noChangeAspect="1"/>
          </p:cNvPicPr>
          <p:nvPr/>
        </p:nvPicPr>
        <p:blipFill rotWithShape="1">
          <a:blip r:embed="rId9"/>
          <a:srcRect l="17810" r="8823"/>
          <a:stretch/>
        </p:blipFill>
        <p:spPr>
          <a:xfrm>
            <a:off x="6178653" y="2998526"/>
            <a:ext cx="1787398" cy="1522672"/>
          </a:xfrm>
          <a:prstGeom prst="rect">
            <a:avLst/>
          </a:prstGeom>
        </p:spPr>
      </p:pic>
      <p:cxnSp>
        <p:nvCxnSpPr>
          <p:cNvPr id="19" name="直接连接符 18">
            <a:extLst>
              <a:ext uri="{FF2B5EF4-FFF2-40B4-BE49-F238E27FC236}">
                <a16:creationId xmlns:a16="http://schemas.microsoft.com/office/drawing/2014/main" id="{76A970DA-4AEC-47C0-BB76-EB07268AB89E}"/>
              </a:ext>
            </a:extLst>
          </p:cNvPr>
          <p:cNvCxnSpPr/>
          <p:nvPr/>
        </p:nvCxnSpPr>
        <p:spPr>
          <a:xfrm flipV="1">
            <a:off x="2490857" y="1068145"/>
            <a:ext cx="0" cy="1343025"/>
          </a:xfrm>
          <a:prstGeom prst="line">
            <a:avLst/>
          </a:prstGeom>
          <a:ln w="12700">
            <a:solidFill>
              <a:srgbClr val="FF9FD7"/>
            </a:solidFill>
            <a:prstDash val="dash"/>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97ABC9A2-BE0B-4A56-BD4A-DD2EFA3DA4B4}"/>
              </a:ext>
            </a:extLst>
          </p:cNvPr>
          <p:cNvCxnSpPr/>
          <p:nvPr/>
        </p:nvCxnSpPr>
        <p:spPr>
          <a:xfrm flipV="1">
            <a:off x="2569438" y="1068145"/>
            <a:ext cx="0" cy="1343025"/>
          </a:xfrm>
          <a:prstGeom prst="line">
            <a:avLst/>
          </a:prstGeom>
          <a:ln w="12700">
            <a:solidFill>
              <a:srgbClr val="B9A8FB"/>
            </a:solidFill>
            <a:prstDash val="dash"/>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5371B482-58A9-412D-A579-88C2C41B5D76}"/>
              </a:ext>
            </a:extLst>
          </p:cNvPr>
          <p:cNvCxnSpPr/>
          <p:nvPr/>
        </p:nvCxnSpPr>
        <p:spPr>
          <a:xfrm flipV="1">
            <a:off x="2712313" y="1068145"/>
            <a:ext cx="0" cy="1343025"/>
          </a:xfrm>
          <a:prstGeom prst="line">
            <a:avLst/>
          </a:prstGeom>
          <a:ln w="12700">
            <a:solidFill>
              <a:srgbClr val="B9A8FB"/>
            </a:solidFill>
            <a:prstDash val="dash"/>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B8259532-EE7D-4DEB-A717-F43D78B5F0E9}"/>
              </a:ext>
            </a:extLst>
          </p:cNvPr>
          <p:cNvCxnSpPr/>
          <p:nvPr/>
        </p:nvCxnSpPr>
        <p:spPr>
          <a:xfrm flipV="1">
            <a:off x="4005332" y="1082432"/>
            <a:ext cx="0" cy="1343025"/>
          </a:xfrm>
          <a:prstGeom prst="line">
            <a:avLst/>
          </a:prstGeom>
          <a:ln w="12700">
            <a:solidFill>
              <a:srgbClr val="B9A8FB"/>
            </a:solidFill>
            <a:prstDash val="dash"/>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768FC354-453D-4D99-9CD4-99EC47547C80}"/>
              </a:ext>
            </a:extLst>
          </p:cNvPr>
          <p:cNvSpPr txBox="1"/>
          <p:nvPr/>
        </p:nvSpPr>
        <p:spPr>
          <a:xfrm>
            <a:off x="2240344" y="1115383"/>
            <a:ext cx="777197" cy="300082"/>
          </a:xfrm>
          <a:prstGeom prst="rect">
            <a:avLst/>
          </a:prstGeom>
          <a:noFill/>
        </p:spPr>
        <p:txBody>
          <a:bodyPr wrap="square" rtlCol="0">
            <a:spAutoFit/>
          </a:bodyPr>
          <a:lstStyle/>
          <a:p>
            <a:pPr defTabSz="685800"/>
            <a:r>
              <a:rPr lang="en-US" altLang="zh-CN" sz="1350" dirty="0">
                <a:solidFill>
                  <a:prstClr val="black"/>
                </a:solidFill>
                <a:latin typeface="Calibri"/>
                <a:ea typeface="宋体" panose="02010600030101010101" pitchFamily="2" charset="-122"/>
              </a:rPr>
              <a:t>1</a:t>
            </a:r>
            <a:r>
              <a:rPr lang="zh-CN" altLang="en-US" sz="1350" dirty="0">
                <a:solidFill>
                  <a:prstClr val="black"/>
                </a:solidFill>
                <a:latin typeface="Calibri"/>
                <a:ea typeface="宋体" panose="02010600030101010101" pitchFamily="2" charset="-122"/>
              </a:rPr>
              <a:t>    </a:t>
            </a:r>
            <a:r>
              <a:rPr lang="en-US" altLang="zh-CN" sz="1350" dirty="0">
                <a:solidFill>
                  <a:prstClr val="black"/>
                </a:solidFill>
                <a:latin typeface="Calibri"/>
                <a:ea typeface="宋体" panose="02010600030101010101" pitchFamily="2" charset="-122"/>
              </a:rPr>
              <a:t>2</a:t>
            </a:r>
            <a:r>
              <a:rPr lang="zh-CN" altLang="en-US" sz="1350" dirty="0">
                <a:solidFill>
                  <a:prstClr val="black"/>
                </a:solidFill>
                <a:latin typeface="Calibri"/>
                <a:ea typeface="宋体" panose="02010600030101010101" pitchFamily="2" charset="-122"/>
              </a:rPr>
              <a:t>   </a:t>
            </a:r>
            <a:r>
              <a:rPr lang="en-US" altLang="zh-CN" sz="1350" dirty="0">
                <a:solidFill>
                  <a:prstClr val="black"/>
                </a:solidFill>
                <a:latin typeface="Calibri"/>
                <a:ea typeface="宋体" panose="02010600030101010101" pitchFamily="2" charset="-122"/>
              </a:rPr>
              <a:t>3</a:t>
            </a:r>
            <a:endParaRPr lang="zh-CN" altLang="en-US" sz="1350" dirty="0">
              <a:solidFill>
                <a:prstClr val="black"/>
              </a:solidFill>
              <a:latin typeface="Calibri"/>
              <a:ea typeface="宋体" panose="02010600030101010101" pitchFamily="2" charset="-122"/>
            </a:endParaRPr>
          </a:p>
        </p:txBody>
      </p:sp>
      <p:sp>
        <p:nvSpPr>
          <p:cNvPr id="26" name="文本框 25">
            <a:extLst>
              <a:ext uri="{FF2B5EF4-FFF2-40B4-BE49-F238E27FC236}">
                <a16:creationId xmlns:a16="http://schemas.microsoft.com/office/drawing/2014/main" id="{32689154-5F59-425B-BB25-027252BF60D5}"/>
              </a:ext>
            </a:extLst>
          </p:cNvPr>
          <p:cNvSpPr txBox="1"/>
          <p:nvPr/>
        </p:nvSpPr>
        <p:spPr>
          <a:xfrm>
            <a:off x="4044084" y="1115383"/>
            <a:ext cx="688813" cy="300082"/>
          </a:xfrm>
          <a:prstGeom prst="rect">
            <a:avLst/>
          </a:prstGeom>
          <a:noFill/>
        </p:spPr>
        <p:txBody>
          <a:bodyPr wrap="square" rtlCol="0">
            <a:spAutoFit/>
          </a:bodyPr>
          <a:lstStyle/>
          <a:p>
            <a:pPr defTabSz="685800"/>
            <a:r>
              <a:rPr lang="en-US" altLang="zh-CN" sz="1350" dirty="0">
                <a:solidFill>
                  <a:prstClr val="black"/>
                </a:solidFill>
                <a:latin typeface="Calibri"/>
                <a:ea typeface="宋体" panose="02010600030101010101" pitchFamily="2" charset="-122"/>
              </a:rPr>
              <a:t>4</a:t>
            </a:r>
            <a:endParaRPr lang="zh-CN" altLang="en-US" sz="1350" dirty="0">
              <a:solidFill>
                <a:prstClr val="black"/>
              </a:solidFill>
              <a:latin typeface="Calibri"/>
              <a:ea typeface="宋体" panose="02010600030101010101" pitchFamily="2" charset="-122"/>
            </a:endParaRPr>
          </a:p>
        </p:txBody>
      </p:sp>
      <p:sp>
        <p:nvSpPr>
          <p:cNvPr id="21" name="任意多边形: 形状 20">
            <a:extLst>
              <a:ext uri="{FF2B5EF4-FFF2-40B4-BE49-F238E27FC236}">
                <a16:creationId xmlns:a16="http://schemas.microsoft.com/office/drawing/2014/main" id="{5097FC04-4F62-4D4B-AB58-FCE1E3DF5D27}"/>
              </a:ext>
            </a:extLst>
          </p:cNvPr>
          <p:cNvSpPr/>
          <p:nvPr/>
        </p:nvSpPr>
        <p:spPr>
          <a:xfrm>
            <a:off x="2240344" y="2082558"/>
            <a:ext cx="700088" cy="277000"/>
          </a:xfrm>
          <a:custGeom>
            <a:avLst/>
            <a:gdLst>
              <a:gd name="connsiteX0" fmla="*/ 0 w 933450"/>
              <a:gd name="connsiteY0" fmla="*/ 390525 h 390525"/>
              <a:gd name="connsiteX1" fmla="*/ 352425 w 933450"/>
              <a:gd name="connsiteY1" fmla="*/ 228600 h 390525"/>
              <a:gd name="connsiteX2" fmla="*/ 933450 w 933450"/>
              <a:gd name="connsiteY2" fmla="*/ 0 h 390525"/>
            </a:gdLst>
            <a:ahLst/>
            <a:cxnLst>
              <a:cxn ang="0">
                <a:pos x="connsiteX0" y="connsiteY0"/>
              </a:cxn>
              <a:cxn ang="0">
                <a:pos x="connsiteX1" y="connsiteY1"/>
              </a:cxn>
              <a:cxn ang="0">
                <a:pos x="connsiteX2" y="connsiteY2"/>
              </a:cxn>
            </a:cxnLst>
            <a:rect l="l" t="t" r="r" b="b"/>
            <a:pathLst>
              <a:path w="933450" h="390525">
                <a:moveTo>
                  <a:pt x="0" y="390525"/>
                </a:moveTo>
                <a:cubicBezTo>
                  <a:pt x="98425" y="342106"/>
                  <a:pt x="196850" y="293687"/>
                  <a:pt x="352425" y="228600"/>
                </a:cubicBezTo>
                <a:cubicBezTo>
                  <a:pt x="508000" y="163513"/>
                  <a:pt x="720725" y="81756"/>
                  <a:pt x="933450" y="0"/>
                </a:cubicBezTo>
              </a:path>
            </a:pathLst>
          </a:custGeom>
          <a:noFill/>
          <a:ln w="38100">
            <a:solidFill>
              <a:srgbClr val="66087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宋体" panose="02010600030101010101" pitchFamily="2" charset="-122"/>
            </a:endParaRPr>
          </a:p>
        </p:txBody>
      </p:sp>
      <p:pic>
        <p:nvPicPr>
          <p:cNvPr id="5" name="231117037_phantom">
            <a:hlinkClick r:id="" action="ppaction://media"/>
            <a:extLst>
              <a:ext uri="{FF2B5EF4-FFF2-40B4-BE49-F238E27FC236}">
                <a16:creationId xmlns:a16="http://schemas.microsoft.com/office/drawing/2014/main" id="{BBE75F2D-8220-1D52-9FF5-AFA0B101CB26}"/>
              </a:ext>
            </a:extLst>
          </p:cNvPr>
          <p:cNvPicPr>
            <a:picLocks noChangeAspect="1"/>
          </p:cNvPicPr>
          <p:nvPr>
            <a:videoFile r:link="rId1"/>
            <p:extLst>
              <p:ext uri="{DAA4B4D4-6D71-4841-9C94-3DE7FCFB9230}">
                <p14:media xmlns:p14="http://schemas.microsoft.com/office/powerpoint/2010/main" r:embed="rId2">
                  <p14:trim st="113614" end="77657"/>
                </p14:media>
              </p:ext>
            </p:extLst>
          </p:nvPr>
        </p:nvPicPr>
        <p:blipFill rotWithShape="1">
          <a:blip r:embed="rId10"/>
          <a:srcRect l="18124" r="15633"/>
          <a:stretch/>
        </p:blipFill>
        <p:spPr>
          <a:xfrm>
            <a:off x="5863811" y="831962"/>
            <a:ext cx="2065553" cy="1948837"/>
          </a:xfrm>
          <a:prstGeom prst="rect">
            <a:avLst/>
          </a:prstGeom>
        </p:spPr>
      </p:pic>
      <p:sp>
        <p:nvSpPr>
          <p:cNvPr id="28" name="文本框 27">
            <a:extLst>
              <a:ext uri="{FF2B5EF4-FFF2-40B4-BE49-F238E27FC236}">
                <a16:creationId xmlns:a16="http://schemas.microsoft.com/office/drawing/2014/main" id="{09345E1F-7745-C040-BA0E-396F1AD7B5B6}"/>
              </a:ext>
            </a:extLst>
          </p:cNvPr>
          <p:cNvSpPr txBox="1"/>
          <p:nvPr/>
        </p:nvSpPr>
        <p:spPr>
          <a:xfrm>
            <a:off x="64116" y="140849"/>
            <a:ext cx="6756605" cy="415498"/>
          </a:xfrm>
          <a:prstGeom prst="rect">
            <a:avLst/>
          </a:prstGeom>
          <a:noFill/>
        </p:spPr>
        <p:txBody>
          <a:bodyPr wrap="square" rtlCol="0">
            <a:spAutoFit/>
          </a:bodyPr>
          <a:lstStyle/>
          <a:p>
            <a:pPr defTabSz="685800">
              <a:defRPr/>
            </a:pPr>
            <a:r>
              <a:rPr kumimoji="1" lang="zh-CN" altLang="en-US"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1" lang="en-US" altLang="zh-CN"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rPr>
              <a:t>Merging-compression</a:t>
            </a:r>
            <a:r>
              <a:rPr kumimoji="1" lang="zh-CN" altLang="en-US"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1" lang="en-US" altLang="zh-CN"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rPr>
              <a:t>startup</a:t>
            </a:r>
            <a:r>
              <a:rPr kumimoji="1" lang="zh-CN" altLang="en-US"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1" lang="en-US" altLang="zh-CN"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rPr>
              <a:t>obtained</a:t>
            </a:r>
            <a:endParaRPr kumimoji="1" lang="zh-CN" altLang="en-US" sz="21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extLst>
      <p:ext uri="{BB962C8B-B14F-4D97-AF65-F5344CB8AC3E}">
        <p14:creationId xmlns:p14="http://schemas.microsoft.com/office/powerpoint/2010/main" val="328363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fr-FR" dirty="0" err="1"/>
              <a:t>European</a:t>
            </a:r>
            <a:r>
              <a:rPr lang="fr-FR" dirty="0"/>
              <a:t> Union</a:t>
            </a:r>
          </a:p>
        </p:txBody>
      </p:sp>
      <p:sp>
        <p:nvSpPr>
          <p:cNvPr id="4" name="Text Placeholder 3"/>
          <p:cNvSpPr>
            <a:spLocks noGrp="1"/>
          </p:cNvSpPr>
          <p:nvPr>
            <p:ph type="body" sz="quarter" idx="14"/>
          </p:nvPr>
        </p:nvSpPr>
        <p:spPr/>
        <p:txBody>
          <a:bodyPr/>
          <a:lstStyle/>
          <a:p>
            <a:r>
              <a:rPr lang="fr-FR" b="1" dirty="0"/>
              <a:t>		</a:t>
            </a:r>
            <a:r>
              <a:rPr lang="en-US" b="1" dirty="0"/>
              <a:t>SMART</a:t>
            </a:r>
          </a:p>
          <a:p>
            <a:r>
              <a:rPr lang="en-US" b="1" dirty="0"/>
              <a:t>		PROTO-SPHERA</a:t>
            </a:r>
            <a:endParaRPr lang="fr-FR" b="1" dirty="0"/>
          </a:p>
        </p:txBody>
      </p:sp>
    </p:spTree>
    <p:extLst>
      <p:ext uri="{BB962C8B-B14F-4D97-AF65-F5344CB8AC3E}">
        <p14:creationId xmlns:p14="http://schemas.microsoft.com/office/powerpoint/2010/main" val="3254292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1C5BE6-D0CA-7106-3E37-EFC2022374F1}"/>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709950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70DC92-80B2-AADB-228C-22ED53F2F1CB}"/>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457629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GB" dirty="0"/>
              <a:t>ST TCP work conducted under three annexes</a:t>
            </a:r>
          </a:p>
        </p:txBody>
      </p:sp>
      <p:sp>
        <p:nvSpPr>
          <p:cNvPr id="6" name="Text Placeholder 5"/>
          <p:cNvSpPr>
            <a:spLocks noGrp="1"/>
          </p:cNvSpPr>
          <p:nvPr>
            <p:ph type="body" sz="quarter" idx="13"/>
          </p:nvPr>
        </p:nvSpPr>
        <p:spPr/>
        <p:txBody>
          <a:bodyPr/>
          <a:lstStyle/>
          <a:p>
            <a:r>
              <a:rPr lang="en-US" sz="1800" b="1" dirty="0"/>
              <a:t>Annex I – “Co-operation on ST Science R &amp; D”: </a:t>
            </a:r>
          </a:p>
          <a:p>
            <a:pPr lvl="1"/>
            <a:r>
              <a:rPr lang="en-US" sz="1600" dirty="0"/>
              <a:t>Joint publications</a:t>
            </a:r>
          </a:p>
          <a:p>
            <a:pPr lvl="1"/>
            <a:r>
              <a:rPr lang="en-US" sz="1600" dirty="0"/>
              <a:t>Exchange of equipment and personnel</a:t>
            </a:r>
          </a:p>
          <a:p>
            <a:pPr lvl="1"/>
            <a:r>
              <a:rPr lang="en-US" sz="1600" dirty="0"/>
              <a:t>Information exchange at workshops and conferences</a:t>
            </a:r>
          </a:p>
          <a:p>
            <a:pPr lvl="1"/>
            <a:r>
              <a:rPr lang="en-US" sz="1600" dirty="0"/>
              <a:t>Organization of the International Spherical Tokamak Workshop</a:t>
            </a:r>
          </a:p>
          <a:p>
            <a:pPr lvl="1"/>
            <a:r>
              <a:rPr lang="en-US" sz="1600" dirty="0"/>
              <a:t>Outreach, communication and dissemination to the wider community </a:t>
            </a:r>
            <a:r>
              <a:rPr lang="en-US" sz="1600" dirty="0" err="1"/>
              <a:t>etc</a:t>
            </a:r>
            <a:r>
              <a:rPr lang="en-US" sz="1600" dirty="0"/>
              <a:t>…</a:t>
            </a:r>
          </a:p>
          <a:p>
            <a:r>
              <a:rPr lang="en-US" sz="1800" b="1" dirty="0"/>
              <a:t>Annex II – “Co-operation on the Physics and Technology of Future Spherical Torus Devices”</a:t>
            </a:r>
          </a:p>
          <a:p>
            <a:r>
              <a:rPr lang="en-US" sz="1800" b="1" dirty="0"/>
              <a:t>Annex III – “Co-operation on the Steady State Operation of Fusion Devices”</a:t>
            </a:r>
            <a:endParaRPr lang="en-GB" dirty="0"/>
          </a:p>
        </p:txBody>
      </p:sp>
    </p:spTree>
    <p:extLst>
      <p:ext uri="{BB962C8B-B14F-4D97-AF65-F5344CB8AC3E}">
        <p14:creationId xmlns:p14="http://schemas.microsoft.com/office/powerpoint/2010/main" val="2690455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10A1DAF-AB9C-E68E-4AAA-43B1C692CFA0}"/>
              </a:ext>
            </a:extLst>
          </p:cNvPr>
          <p:cNvSpPr txBox="1"/>
          <p:nvPr/>
        </p:nvSpPr>
        <p:spPr>
          <a:xfrm>
            <a:off x="1890892" y="3506275"/>
            <a:ext cx="1967537" cy="276999"/>
          </a:xfrm>
          <a:prstGeom prst="rect">
            <a:avLst/>
          </a:prstGeom>
          <a:noFill/>
        </p:spPr>
        <p:txBody>
          <a:bodyPr wrap="square" rtlCol="0">
            <a:spAutoFit/>
          </a:bodyPr>
          <a:lstStyle/>
          <a:p>
            <a:pPr defTabSz="685800"/>
            <a:r>
              <a:rPr lang="en-GB" sz="1200" i="1" dirty="0">
                <a:solidFill>
                  <a:srgbClr val="BB55A1"/>
                </a:solidFill>
                <a:latin typeface="Calibri" panose="020F0502020204030204"/>
              </a:rPr>
              <a:t>b</a:t>
            </a:r>
            <a:r>
              <a:rPr lang="en-IT" sz="1200" i="1" dirty="0">
                <a:solidFill>
                  <a:srgbClr val="BB55A1"/>
                </a:solidFill>
                <a:latin typeface="Calibri" panose="020F0502020204030204"/>
              </a:rPr>
              <a:t>y enlarged field-line-tracing</a:t>
            </a:r>
          </a:p>
        </p:txBody>
      </p:sp>
      <p:sp>
        <p:nvSpPr>
          <p:cNvPr id="15" name="TextBox 14">
            <a:extLst>
              <a:ext uri="{FF2B5EF4-FFF2-40B4-BE49-F238E27FC236}">
                <a16:creationId xmlns:a16="http://schemas.microsoft.com/office/drawing/2014/main" id="{860BEC86-4A1E-B261-189C-B065C98EDFEA}"/>
              </a:ext>
            </a:extLst>
          </p:cNvPr>
          <p:cNvSpPr txBox="1"/>
          <p:nvPr/>
        </p:nvSpPr>
        <p:spPr>
          <a:xfrm>
            <a:off x="1845857" y="4177900"/>
            <a:ext cx="2512739" cy="646331"/>
          </a:xfrm>
          <a:prstGeom prst="rect">
            <a:avLst/>
          </a:prstGeom>
          <a:noFill/>
        </p:spPr>
        <p:txBody>
          <a:bodyPr wrap="none" rtlCol="0">
            <a:spAutoFit/>
          </a:bodyPr>
          <a:lstStyle/>
          <a:p>
            <a:pPr algn="just" defTabSz="685800"/>
            <a:r>
              <a:rPr lang="en-IT" sz="1200" b="1" dirty="0">
                <a:solidFill>
                  <a:srgbClr val="BA54A0"/>
                </a:solidFill>
                <a:latin typeface="Calibri" panose="020F0502020204030204"/>
              </a:rPr>
              <a:t>double tori for PWN separated</a:t>
            </a:r>
          </a:p>
          <a:p>
            <a:pPr algn="just" defTabSz="685800"/>
            <a:r>
              <a:rPr lang="en-IT" sz="1200" b="1" dirty="0">
                <a:solidFill>
                  <a:srgbClr val="BA54A0"/>
                </a:solidFill>
                <a:latin typeface="Calibri" panose="020F0502020204030204"/>
              </a:rPr>
              <a:t>by a</a:t>
            </a:r>
            <a:r>
              <a:rPr lang="en-IT" sz="1200" dirty="0">
                <a:solidFill>
                  <a:prstClr val="black"/>
                </a:solidFill>
                <a:latin typeface="Calibri" panose="020F0502020204030204"/>
              </a:rPr>
              <a:t> </a:t>
            </a:r>
            <a:r>
              <a:rPr lang="en-IT" sz="1200" b="1" dirty="0">
                <a:solidFill>
                  <a:srgbClr val="BA54A0"/>
                </a:solidFill>
                <a:latin typeface="Calibri" panose="020F0502020204030204"/>
              </a:rPr>
              <a:t>discontinuity on the equator </a:t>
            </a:r>
            <a:r>
              <a:rPr lang="en-US" sz="1200" b="1" dirty="0">
                <a:solidFill>
                  <a:srgbClr val="BA54A0"/>
                </a:solidFill>
                <a:latin typeface="Calibri" panose="020F0502020204030204"/>
              </a:rPr>
              <a:t>of </a:t>
            </a:r>
          </a:p>
          <a:p>
            <a:pPr algn="just" defTabSz="685800"/>
            <a:r>
              <a:rPr lang="en-IT" sz="1200" b="1" dirty="0">
                <a:solidFill>
                  <a:srgbClr val="BA52A1"/>
                </a:solidFill>
                <a:latin typeface="Calibri" panose="020F0502020204030204"/>
              </a:rPr>
              <a:t>B</a:t>
            </a:r>
            <a:r>
              <a:rPr lang="en-IT" sz="1200" b="1" baseline="-25000" dirty="0">
                <a:solidFill>
                  <a:srgbClr val="BA52A1"/>
                </a:solidFill>
                <a:latin typeface="Calibri" panose="020F0502020204030204"/>
              </a:rPr>
              <a:t>radial</a:t>
            </a:r>
            <a:r>
              <a:rPr lang="en-IT" sz="1200" b="1" dirty="0">
                <a:solidFill>
                  <a:srgbClr val="BA52A1"/>
                </a:solidFill>
                <a:latin typeface="Calibri" panose="020F0502020204030204"/>
              </a:rPr>
              <a:t> &amp; a </a:t>
            </a:r>
            <a:r>
              <a:rPr lang="en-IT" sz="1200" b="1" dirty="0">
                <a:solidFill>
                  <a:srgbClr val="BA54A0"/>
                </a:solidFill>
                <a:latin typeface="Calibri" panose="020F0502020204030204"/>
              </a:rPr>
              <a:t>singular j</a:t>
            </a:r>
            <a:r>
              <a:rPr lang="en-US" sz="1200" b="1" baseline="-25000" dirty="0">
                <a:solidFill>
                  <a:srgbClr val="BA54A0"/>
                </a:solidFill>
                <a:latin typeface="Calibri" panose="020F0502020204030204"/>
              </a:rPr>
              <a:t>tor</a:t>
            </a:r>
            <a:r>
              <a:rPr lang="en-IT" sz="1200" b="1" dirty="0">
                <a:solidFill>
                  <a:srgbClr val="BA54A0"/>
                </a:solidFill>
                <a:latin typeface="Calibri" panose="020F0502020204030204"/>
              </a:rPr>
              <a:t> current layer</a:t>
            </a:r>
          </a:p>
        </p:txBody>
      </p:sp>
      <p:cxnSp>
        <p:nvCxnSpPr>
          <p:cNvPr id="20" name="Straight Arrow Connector 19">
            <a:extLst>
              <a:ext uri="{FF2B5EF4-FFF2-40B4-BE49-F238E27FC236}">
                <a16:creationId xmlns:a16="http://schemas.microsoft.com/office/drawing/2014/main" id="{A57B4570-58CF-FBC9-1C16-B0152048853F}"/>
              </a:ext>
            </a:extLst>
          </p:cNvPr>
          <p:cNvCxnSpPr>
            <a:cxnSpLocks/>
          </p:cNvCxnSpPr>
          <p:nvPr/>
        </p:nvCxnSpPr>
        <p:spPr>
          <a:xfrm flipH="1">
            <a:off x="1813367" y="3722760"/>
            <a:ext cx="495882" cy="317738"/>
          </a:xfrm>
          <a:prstGeom prst="straightConnector1">
            <a:avLst/>
          </a:prstGeom>
          <a:ln w="19050">
            <a:solidFill>
              <a:srgbClr val="BB55A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0832AB9-BFF0-21F9-457E-C15645B7A16C}"/>
              </a:ext>
            </a:extLst>
          </p:cNvPr>
          <p:cNvSpPr txBox="1"/>
          <p:nvPr/>
        </p:nvSpPr>
        <p:spPr>
          <a:xfrm>
            <a:off x="59925" y="2995527"/>
            <a:ext cx="2167630" cy="461665"/>
          </a:xfrm>
          <a:prstGeom prst="rect">
            <a:avLst/>
          </a:prstGeom>
          <a:noFill/>
        </p:spPr>
        <p:txBody>
          <a:bodyPr wrap="square">
            <a:spAutoFit/>
          </a:bodyPr>
          <a:lstStyle/>
          <a:p>
            <a:pPr defTabSz="685800"/>
            <a:r>
              <a:rPr lang="en-US" sz="1200" i="1" dirty="0">
                <a:solidFill>
                  <a:prstClr val="black"/>
                </a:solidFill>
                <a:latin typeface="Calibri" panose="020F0502020204030204" pitchFamily="34" charset="0"/>
                <a:cs typeface="Calibri" panose="020F0502020204030204" pitchFamily="34" charset="0"/>
              </a:rPr>
              <a:t>by cross-sections of flux surfaces</a:t>
            </a:r>
            <a:endParaRPr lang="en-IT" sz="1200" dirty="0">
              <a:solidFill>
                <a:prstClr val="black"/>
              </a:solidFill>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CAD412EA-DC07-BB89-BBC5-1CB6AD787D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6379" y="3250879"/>
            <a:ext cx="2663729" cy="1848479"/>
          </a:xfrm>
          <a:prstGeom prst="rect">
            <a:avLst/>
          </a:prstGeom>
        </p:spPr>
      </p:pic>
      <p:sp>
        <p:nvSpPr>
          <p:cNvPr id="24" name="TextBox 23">
            <a:extLst>
              <a:ext uri="{FF2B5EF4-FFF2-40B4-BE49-F238E27FC236}">
                <a16:creationId xmlns:a16="http://schemas.microsoft.com/office/drawing/2014/main" id="{FFB5E286-08A6-9B16-5614-AC8D327B61A4}"/>
              </a:ext>
            </a:extLst>
          </p:cNvPr>
          <p:cNvSpPr txBox="1"/>
          <p:nvPr/>
        </p:nvSpPr>
        <p:spPr>
          <a:xfrm>
            <a:off x="4352712" y="4701100"/>
            <a:ext cx="1492717" cy="415498"/>
          </a:xfrm>
          <a:prstGeom prst="rect">
            <a:avLst/>
          </a:prstGeom>
          <a:noFill/>
        </p:spPr>
        <p:txBody>
          <a:bodyPr wrap="none" rtlCol="0">
            <a:spAutoFit/>
          </a:bodyPr>
          <a:lstStyle/>
          <a:p>
            <a:pPr algn="ctr" defTabSz="685800"/>
            <a:r>
              <a:rPr lang="en-US" altLang="zh-CN" sz="1050" dirty="0">
                <a:solidFill>
                  <a:prstClr val="white"/>
                </a:solidFill>
                <a:latin typeface="Arial" panose="020B0604020202020204" pitchFamily="34" charset="0"/>
                <a:ea typeface="Times New Roman" panose="02020603050405020304" pitchFamily="18" charset="0"/>
              </a:rPr>
              <a:t>combined wavelength</a:t>
            </a:r>
          </a:p>
          <a:p>
            <a:pPr algn="ctr" defTabSz="685800"/>
            <a:r>
              <a:rPr lang="en-US" altLang="zh-CN" sz="1050" b="1" dirty="0">
                <a:solidFill>
                  <a:prstClr val="white"/>
                </a:solidFill>
                <a:latin typeface="Arial" panose="020B0604020202020204" pitchFamily="34" charset="0"/>
                <a:ea typeface="Times New Roman" panose="02020603050405020304" pitchFamily="18" charset="0"/>
              </a:rPr>
              <a:t>Vela PWN </a:t>
            </a:r>
          </a:p>
        </p:txBody>
      </p:sp>
      <p:sp>
        <p:nvSpPr>
          <p:cNvPr id="26" name="TextBox 25">
            <a:extLst>
              <a:ext uri="{FF2B5EF4-FFF2-40B4-BE49-F238E27FC236}">
                <a16:creationId xmlns:a16="http://schemas.microsoft.com/office/drawing/2014/main" id="{CBBBC0D2-0A15-19D9-D3E9-DE1711046033}"/>
              </a:ext>
            </a:extLst>
          </p:cNvPr>
          <p:cNvSpPr txBox="1"/>
          <p:nvPr/>
        </p:nvSpPr>
        <p:spPr>
          <a:xfrm>
            <a:off x="5787326" y="4807082"/>
            <a:ext cx="1478005" cy="369332"/>
          </a:xfrm>
          <a:prstGeom prst="rect">
            <a:avLst/>
          </a:prstGeom>
          <a:noFill/>
        </p:spPr>
        <p:txBody>
          <a:bodyPr wrap="square">
            <a:spAutoFit/>
          </a:bodyPr>
          <a:lstStyle/>
          <a:p>
            <a:pPr algn="ctr" defTabSz="685800"/>
            <a:r>
              <a:rPr lang="en-US" sz="900" i="1" dirty="0">
                <a:solidFill>
                  <a:prstClr val="black"/>
                </a:solidFill>
                <a:latin typeface="Arial" panose="020B0604020202020204" pitchFamily="34" charset="0"/>
                <a:cs typeface="Arial" panose="020B0604020202020204" pitchFamily="34" charset="0"/>
              </a:rPr>
              <a:t>elongation reduced by ~2</a:t>
            </a:r>
          </a:p>
          <a:p>
            <a:pPr algn="ctr" defTabSz="685800"/>
            <a:r>
              <a:rPr lang="en-US" sz="900" i="1" dirty="0">
                <a:solidFill>
                  <a:prstClr val="black"/>
                </a:solidFill>
                <a:latin typeface="Arial" panose="020B0604020202020204" pitchFamily="34" charset="0"/>
                <a:cs typeface="Arial" panose="020B0604020202020204" pitchFamily="34" charset="0"/>
              </a:rPr>
              <a:t>to correct for perspective</a:t>
            </a:r>
            <a:endParaRPr lang="en-IT" sz="900" i="1" dirty="0">
              <a:solidFill>
                <a:prstClr val="black"/>
              </a:solidFill>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6BED9D9F-FDA1-627B-6DA4-8BDB83991F60}"/>
              </a:ext>
            </a:extLst>
          </p:cNvPr>
          <p:cNvCxnSpPr>
            <a:cxnSpLocks/>
          </p:cNvCxnSpPr>
          <p:nvPr/>
        </p:nvCxnSpPr>
        <p:spPr>
          <a:xfrm>
            <a:off x="4299999" y="4188015"/>
            <a:ext cx="277444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43FF07C-772E-E9D3-EB48-9CF03755E645}"/>
              </a:ext>
            </a:extLst>
          </p:cNvPr>
          <p:cNvSpPr txBox="1"/>
          <p:nvPr/>
        </p:nvSpPr>
        <p:spPr>
          <a:xfrm>
            <a:off x="45394" y="2782468"/>
            <a:ext cx="7488653" cy="300082"/>
          </a:xfrm>
          <a:prstGeom prst="rect">
            <a:avLst/>
          </a:prstGeom>
          <a:noFill/>
        </p:spPr>
        <p:txBody>
          <a:bodyPr wrap="none" rtlCol="0">
            <a:spAutoFit/>
          </a:bodyPr>
          <a:lstStyle/>
          <a:p>
            <a:pPr defTabSz="685800"/>
            <a:r>
              <a:rPr lang="en-IT" sz="1350" dirty="0">
                <a:solidFill>
                  <a:prstClr val="black"/>
                </a:solidFill>
                <a:latin typeface="Calibri" panose="020F0502020204030204"/>
              </a:rPr>
              <a:t>Model of jet + tori for Pulsar Wind Nebulae (PWN) shows that the tori are 2: 1 up &amp; 1 down the equator,</a:t>
            </a:r>
          </a:p>
        </p:txBody>
      </p:sp>
      <p:pic>
        <p:nvPicPr>
          <p:cNvPr id="31" name="Picture 30">
            <a:extLst>
              <a:ext uri="{FF2B5EF4-FFF2-40B4-BE49-F238E27FC236}">
                <a16:creationId xmlns:a16="http://schemas.microsoft.com/office/drawing/2014/main" id="{9AA49CC8-A8F9-8405-452B-B7FD07387F58}"/>
              </a:ext>
            </a:extLst>
          </p:cNvPr>
          <p:cNvPicPr>
            <a:picLocks noChangeAspect="1"/>
          </p:cNvPicPr>
          <p:nvPr/>
        </p:nvPicPr>
        <p:blipFill>
          <a:blip r:embed="rId5"/>
          <a:stretch>
            <a:fillRect/>
          </a:stretch>
        </p:blipFill>
        <p:spPr>
          <a:xfrm>
            <a:off x="514027" y="3187528"/>
            <a:ext cx="1261001" cy="1967947"/>
          </a:xfrm>
          <a:prstGeom prst="rect">
            <a:avLst/>
          </a:prstGeom>
        </p:spPr>
      </p:pic>
      <p:cxnSp>
        <p:nvCxnSpPr>
          <p:cNvPr id="32" name="Straight Arrow Connector 31">
            <a:extLst>
              <a:ext uri="{FF2B5EF4-FFF2-40B4-BE49-F238E27FC236}">
                <a16:creationId xmlns:a16="http://schemas.microsoft.com/office/drawing/2014/main" id="{170AB657-5C27-1D42-AEBF-977E0B59AFFA}"/>
              </a:ext>
            </a:extLst>
          </p:cNvPr>
          <p:cNvCxnSpPr>
            <a:cxnSpLocks/>
          </p:cNvCxnSpPr>
          <p:nvPr/>
        </p:nvCxnSpPr>
        <p:spPr>
          <a:xfrm>
            <a:off x="87706" y="3236231"/>
            <a:ext cx="378734" cy="55257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6CA15D6-A04A-C000-FB65-AFF53E9A5243}"/>
              </a:ext>
            </a:extLst>
          </p:cNvPr>
          <p:cNvCxnSpPr>
            <a:cxnSpLocks/>
          </p:cNvCxnSpPr>
          <p:nvPr/>
        </p:nvCxnSpPr>
        <p:spPr>
          <a:xfrm>
            <a:off x="-83619" y="4174769"/>
            <a:ext cx="4353500" cy="1249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D59BB10E-3A04-9C8E-7F05-F881C1667CA6}"/>
              </a:ext>
            </a:extLst>
          </p:cNvPr>
          <p:cNvSpPr/>
          <p:nvPr/>
        </p:nvSpPr>
        <p:spPr>
          <a:xfrm>
            <a:off x="-13392" y="2460077"/>
            <a:ext cx="9169521" cy="33434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IT" sz="2100" dirty="0">
              <a:solidFill>
                <a:prstClr val="white"/>
              </a:solidFill>
              <a:latin typeface="Calibri" panose="020F0502020204030204"/>
            </a:endParaRPr>
          </a:p>
        </p:txBody>
      </p:sp>
      <p:sp>
        <p:nvSpPr>
          <p:cNvPr id="39" name="TextBox 38">
            <a:extLst>
              <a:ext uri="{FF2B5EF4-FFF2-40B4-BE49-F238E27FC236}">
                <a16:creationId xmlns:a16="http://schemas.microsoft.com/office/drawing/2014/main" id="{72CFD714-4969-CF2D-3928-222A99E70A1B}"/>
              </a:ext>
            </a:extLst>
          </p:cNvPr>
          <p:cNvSpPr txBox="1"/>
          <p:nvPr/>
        </p:nvSpPr>
        <p:spPr>
          <a:xfrm>
            <a:off x="12129" y="2426376"/>
            <a:ext cx="9144000" cy="415498"/>
          </a:xfrm>
          <a:prstGeom prst="rect">
            <a:avLst/>
          </a:prstGeom>
          <a:noFill/>
        </p:spPr>
        <p:txBody>
          <a:bodyPr wrap="square">
            <a:spAutoFit/>
          </a:bodyPr>
          <a:lstStyle/>
          <a:p>
            <a:pPr defTabSz="685800"/>
            <a:r>
              <a:rPr lang="en-IT" sz="2100" dirty="0">
                <a:solidFill>
                  <a:srgbClr val="FFFF00"/>
                </a:solidFill>
                <a:latin typeface="Calibri" panose="020F0502020204030204"/>
              </a:rPr>
              <a:t>2023 - PROTO-SPHERA (1 torus around jet) not a perfect emulation of Astrophysics </a:t>
            </a:r>
          </a:p>
        </p:txBody>
      </p:sp>
      <p:sp>
        <p:nvSpPr>
          <p:cNvPr id="53" name="TextBox 52">
            <a:extLst>
              <a:ext uri="{FF2B5EF4-FFF2-40B4-BE49-F238E27FC236}">
                <a16:creationId xmlns:a16="http://schemas.microsoft.com/office/drawing/2014/main" id="{73C162B4-48E1-BE83-3FEF-116699EB6C41}"/>
              </a:ext>
            </a:extLst>
          </p:cNvPr>
          <p:cNvSpPr txBox="1"/>
          <p:nvPr/>
        </p:nvSpPr>
        <p:spPr>
          <a:xfrm>
            <a:off x="3350173" y="1852651"/>
            <a:ext cx="5767139" cy="507831"/>
          </a:xfrm>
          <a:prstGeom prst="rect">
            <a:avLst/>
          </a:prstGeom>
          <a:noFill/>
        </p:spPr>
        <p:txBody>
          <a:bodyPr wrap="square" rtlCol="0">
            <a:spAutoFit/>
          </a:bodyPr>
          <a:lstStyle/>
          <a:p>
            <a:pPr algn="just" defTabSz="685800"/>
            <a:r>
              <a:rPr lang="en-GB" sz="1350" dirty="0">
                <a:solidFill>
                  <a:prstClr val="black"/>
                </a:solidFill>
                <a:latin typeface="Calibri" panose="020F0502020204030204"/>
              </a:rPr>
              <a:t>poloidal cross section of Helium plasma from 6 cameras 3D tomography: </a:t>
            </a:r>
            <a:r>
              <a:rPr lang="en-GB" sz="1350" b="1" dirty="0">
                <a:solidFill>
                  <a:srgbClr val="527114"/>
                </a:solidFill>
                <a:latin typeface="Calibri" panose="020F0502020204030204"/>
              </a:rPr>
              <a:t>temperature is higher inside the torus </a:t>
            </a:r>
            <a:r>
              <a:rPr lang="en-GB" sz="1350" dirty="0">
                <a:solidFill>
                  <a:prstClr val="black"/>
                </a:solidFill>
                <a:latin typeface="Calibri" panose="020F0502020204030204"/>
              </a:rPr>
              <a:t>than at the </a:t>
            </a:r>
            <a:r>
              <a:rPr lang="en-GB" sz="1350" b="1" dirty="0">
                <a:solidFill>
                  <a:srgbClr val="D18729"/>
                </a:solidFill>
                <a:latin typeface="Calibri" panose="020F0502020204030204"/>
              </a:rPr>
              <a:t>orange-brown outer </a:t>
            </a:r>
            <a:r>
              <a:rPr lang="en-GB" sz="1350" b="1" dirty="0" err="1">
                <a:solidFill>
                  <a:srgbClr val="D18729"/>
                </a:solidFill>
                <a:latin typeface="Calibri" panose="020F0502020204030204"/>
              </a:rPr>
              <a:t>egde</a:t>
            </a:r>
            <a:endParaRPr lang="en-IT" sz="1350" b="1" dirty="0">
              <a:solidFill>
                <a:srgbClr val="D18729"/>
              </a:solidFill>
              <a:latin typeface="Calibri" panose="020F0502020204030204"/>
            </a:endParaRPr>
          </a:p>
        </p:txBody>
      </p:sp>
      <p:pic>
        <p:nvPicPr>
          <p:cNvPr id="70" name="Picture 69">
            <a:extLst>
              <a:ext uri="{FF2B5EF4-FFF2-40B4-BE49-F238E27FC236}">
                <a16:creationId xmlns:a16="http://schemas.microsoft.com/office/drawing/2014/main" id="{2E2270EF-2339-376B-23EE-80D67EBB313B}"/>
              </a:ext>
            </a:extLst>
          </p:cNvPr>
          <p:cNvPicPr>
            <a:picLocks noChangeAspect="1"/>
          </p:cNvPicPr>
          <p:nvPr/>
        </p:nvPicPr>
        <p:blipFill>
          <a:blip r:embed="rId6"/>
          <a:stretch>
            <a:fillRect/>
          </a:stretch>
        </p:blipFill>
        <p:spPr>
          <a:xfrm>
            <a:off x="3615279" y="672911"/>
            <a:ext cx="1317695" cy="981603"/>
          </a:xfrm>
          <a:prstGeom prst="rect">
            <a:avLst/>
          </a:prstGeom>
        </p:spPr>
      </p:pic>
      <p:pic>
        <p:nvPicPr>
          <p:cNvPr id="71" name="Picture 70">
            <a:extLst>
              <a:ext uri="{FF2B5EF4-FFF2-40B4-BE49-F238E27FC236}">
                <a16:creationId xmlns:a16="http://schemas.microsoft.com/office/drawing/2014/main" id="{8B7A76FC-5749-CBA3-7B90-9774B601AF8B}"/>
              </a:ext>
            </a:extLst>
          </p:cNvPr>
          <p:cNvPicPr>
            <a:picLocks noChangeAspect="1"/>
          </p:cNvPicPr>
          <p:nvPr/>
        </p:nvPicPr>
        <p:blipFill>
          <a:blip r:embed="rId7"/>
          <a:stretch>
            <a:fillRect/>
          </a:stretch>
        </p:blipFill>
        <p:spPr>
          <a:xfrm>
            <a:off x="5157267" y="672912"/>
            <a:ext cx="1276084" cy="981603"/>
          </a:xfrm>
          <a:prstGeom prst="rect">
            <a:avLst/>
          </a:prstGeom>
        </p:spPr>
      </p:pic>
      <p:pic>
        <p:nvPicPr>
          <p:cNvPr id="72" name="Picture 71">
            <a:extLst>
              <a:ext uri="{FF2B5EF4-FFF2-40B4-BE49-F238E27FC236}">
                <a16:creationId xmlns:a16="http://schemas.microsoft.com/office/drawing/2014/main" id="{31042C01-3735-9E33-E1EE-A0FE9218AE44}"/>
              </a:ext>
            </a:extLst>
          </p:cNvPr>
          <p:cNvPicPr>
            <a:picLocks noChangeAspect="1"/>
          </p:cNvPicPr>
          <p:nvPr/>
        </p:nvPicPr>
        <p:blipFill>
          <a:blip r:embed="rId8"/>
          <a:stretch>
            <a:fillRect/>
          </a:stretch>
        </p:blipFill>
        <p:spPr>
          <a:xfrm>
            <a:off x="6629266" y="672913"/>
            <a:ext cx="1301691" cy="981603"/>
          </a:xfrm>
          <a:prstGeom prst="rect">
            <a:avLst/>
          </a:prstGeom>
        </p:spPr>
      </p:pic>
      <p:pic>
        <p:nvPicPr>
          <p:cNvPr id="73" name="Picture 72">
            <a:extLst>
              <a:ext uri="{FF2B5EF4-FFF2-40B4-BE49-F238E27FC236}">
                <a16:creationId xmlns:a16="http://schemas.microsoft.com/office/drawing/2014/main" id="{93126F20-7F49-6733-01E8-1C56214E2FCF}"/>
              </a:ext>
            </a:extLst>
          </p:cNvPr>
          <p:cNvPicPr>
            <a:picLocks noChangeAspect="1"/>
          </p:cNvPicPr>
          <p:nvPr/>
        </p:nvPicPr>
        <p:blipFill>
          <a:blip r:embed="rId9"/>
          <a:stretch>
            <a:fillRect/>
          </a:stretch>
        </p:blipFill>
        <p:spPr>
          <a:xfrm>
            <a:off x="317408" y="677101"/>
            <a:ext cx="1301691" cy="973227"/>
          </a:xfrm>
          <a:prstGeom prst="rect">
            <a:avLst/>
          </a:prstGeom>
        </p:spPr>
      </p:pic>
      <p:sp>
        <p:nvSpPr>
          <p:cNvPr id="77" name="TextBox 76">
            <a:extLst>
              <a:ext uri="{FF2B5EF4-FFF2-40B4-BE49-F238E27FC236}">
                <a16:creationId xmlns:a16="http://schemas.microsoft.com/office/drawing/2014/main" id="{FA550B23-C505-ADF2-A728-1B32AF9E7FEE}"/>
              </a:ext>
            </a:extLst>
          </p:cNvPr>
          <p:cNvSpPr txBox="1"/>
          <p:nvPr/>
        </p:nvSpPr>
        <p:spPr>
          <a:xfrm>
            <a:off x="4915263" y="1675692"/>
            <a:ext cx="2348720" cy="253916"/>
          </a:xfrm>
          <a:prstGeom prst="rect">
            <a:avLst/>
          </a:prstGeom>
          <a:noFill/>
        </p:spPr>
        <p:txBody>
          <a:bodyPr wrap="none" rtlCol="0">
            <a:spAutoFit/>
          </a:bodyPr>
          <a:lstStyle/>
          <a:p>
            <a:pPr defTabSz="685800"/>
            <a:r>
              <a:rPr lang="en-IT" sz="1050" i="1" dirty="0">
                <a:solidFill>
                  <a:prstClr val="black"/>
                </a:solidFill>
                <a:latin typeface="Calibri" panose="020F0502020204030204"/>
              </a:rPr>
              <a:t>3 different time-slices in 1 sec discharge</a:t>
            </a:r>
          </a:p>
        </p:txBody>
      </p:sp>
      <p:sp>
        <p:nvSpPr>
          <p:cNvPr id="78" name="TextBox 77">
            <a:extLst>
              <a:ext uri="{FF2B5EF4-FFF2-40B4-BE49-F238E27FC236}">
                <a16:creationId xmlns:a16="http://schemas.microsoft.com/office/drawing/2014/main" id="{93E460FD-FE03-9E21-3A68-C133DA68E73F}"/>
              </a:ext>
            </a:extLst>
          </p:cNvPr>
          <p:cNvSpPr txBox="1"/>
          <p:nvPr/>
        </p:nvSpPr>
        <p:spPr>
          <a:xfrm>
            <a:off x="7900310" y="923338"/>
            <a:ext cx="1217001" cy="415498"/>
          </a:xfrm>
          <a:prstGeom prst="rect">
            <a:avLst/>
          </a:prstGeom>
          <a:noFill/>
        </p:spPr>
        <p:txBody>
          <a:bodyPr wrap="none" rtlCol="0">
            <a:spAutoFit/>
          </a:bodyPr>
          <a:lstStyle/>
          <a:p>
            <a:pPr algn="r" defTabSz="685800"/>
            <a:r>
              <a:rPr lang="en-IT" sz="1050" b="1" i="1" dirty="0">
                <a:solidFill>
                  <a:srgbClr val="DF6C30"/>
                </a:solidFill>
                <a:latin typeface="Calibri" panose="020F0502020204030204"/>
              </a:rPr>
              <a:t>3cm ø copper bars</a:t>
            </a:r>
          </a:p>
          <a:p>
            <a:pPr algn="r" defTabSz="685800"/>
            <a:r>
              <a:rPr lang="en-IT" sz="1050" b="1" i="1" dirty="0">
                <a:solidFill>
                  <a:srgbClr val="DF6C30"/>
                </a:solidFill>
                <a:latin typeface="Calibri" panose="020F0502020204030204"/>
              </a:rPr>
              <a:t>well reconstructed</a:t>
            </a:r>
          </a:p>
        </p:txBody>
      </p:sp>
      <p:cxnSp>
        <p:nvCxnSpPr>
          <p:cNvPr id="79" name="Straight Arrow Connector 78">
            <a:extLst>
              <a:ext uri="{FF2B5EF4-FFF2-40B4-BE49-F238E27FC236}">
                <a16:creationId xmlns:a16="http://schemas.microsoft.com/office/drawing/2014/main" id="{6E193A3A-57E7-2BA5-82FB-340B5C4D088F}"/>
              </a:ext>
            </a:extLst>
          </p:cNvPr>
          <p:cNvCxnSpPr>
            <a:cxnSpLocks/>
          </p:cNvCxnSpPr>
          <p:nvPr/>
        </p:nvCxnSpPr>
        <p:spPr>
          <a:xfrm flipH="1" flipV="1">
            <a:off x="7781817" y="1119546"/>
            <a:ext cx="365537" cy="2882"/>
          </a:xfrm>
          <a:prstGeom prst="straightConnector1">
            <a:avLst/>
          </a:prstGeom>
          <a:ln w="25400">
            <a:gradFill>
              <a:gsLst>
                <a:gs pos="0">
                  <a:srgbClr val="DF6C30"/>
                </a:gs>
                <a:gs pos="53000">
                  <a:srgbClr val="F87836"/>
                </a:gs>
                <a:gs pos="100000">
                  <a:schemeClr val="bg1"/>
                </a:gs>
              </a:gsLst>
              <a:lin ang="0" scaled="0"/>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D457C5BC-3C1D-EE46-45FD-EFF04B51F434}"/>
              </a:ext>
            </a:extLst>
          </p:cNvPr>
          <p:cNvCxnSpPr>
            <a:cxnSpLocks/>
          </p:cNvCxnSpPr>
          <p:nvPr/>
        </p:nvCxnSpPr>
        <p:spPr>
          <a:xfrm flipH="1">
            <a:off x="1642747" y="1198172"/>
            <a:ext cx="1927130" cy="0"/>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2" name="Picture 81">
            <a:extLst>
              <a:ext uri="{FF2B5EF4-FFF2-40B4-BE49-F238E27FC236}">
                <a16:creationId xmlns:a16="http://schemas.microsoft.com/office/drawing/2014/main" id="{E337DFF2-C69A-FCF5-0C00-F6CEC8BE279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37367" y="293969"/>
            <a:ext cx="1540233" cy="2057392"/>
          </a:xfrm>
          <a:prstGeom prst="rect">
            <a:avLst/>
          </a:prstGeom>
        </p:spPr>
      </p:pic>
      <p:sp>
        <p:nvSpPr>
          <p:cNvPr id="83" name="Rectangle 82">
            <a:extLst>
              <a:ext uri="{FF2B5EF4-FFF2-40B4-BE49-F238E27FC236}">
                <a16:creationId xmlns:a16="http://schemas.microsoft.com/office/drawing/2014/main" id="{D74BF7D3-5C3C-EAC4-250C-04D292FF9095}"/>
              </a:ext>
            </a:extLst>
          </p:cNvPr>
          <p:cNvSpPr/>
          <p:nvPr/>
        </p:nvSpPr>
        <p:spPr>
          <a:xfrm>
            <a:off x="-11964" y="5934"/>
            <a:ext cx="9182633" cy="33434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IT" sz="2100" dirty="0">
              <a:solidFill>
                <a:prstClr val="white"/>
              </a:solidFill>
              <a:latin typeface="Calibri" panose="020F0502020204030204"/>
            </a:endParaRPr>
          </a:p>
        </p:txBody>
      </p:sp>
      <p:sp>
        <p:nvSpPr>
          <p:cNvPr id="84" name="TextBox 83">
            <a:extLst>
              <a:ext uri="{FF2B5EF4-FFF2-40B4-BE49-F238E27FC236}">
                <a16:creationId xmlns:a16="http://schemas.microsoft.com/office/drawing/2014/main" id="{D012AF6E-D46A-64D5-B419-BB0A4907B8E5}"/>
              </a:ext>
            </a:extLst>
          </p:cNvPr>
          <p:cNvSpPr txBox="1"/>
          <p:nvPr/>
        </p:nvSpPr>
        <p:spPr>
          <a:xfrm>
            <a:off x="1" y="-23103"/>
            <a:ext cx="9182634" cy="415498"/>
          </a:xfrm>
          <a:prstGeom prst="rect">
            <a:avLst/>
          </a:prstGeom>
          <a:noFill/>
        </p:spPr>
        <p:txBody>
          <a:bodyPr wrap="square">
            <a:spAutoFit/>
          </a:bodyPr>
          <a:lstStyle/>
          <a:p>
            <a:pPr defTabSz="685800"/>
            <a:r>
              <a:rPr lang="en-IT" sz="2100" dirty="0">
                <a:solidFill>
                  <a:srgbClr val="FFFF00"/>
                </a:solidFill>
                <a:latin typeface="Calibri" panose="020F0502020204030204"/>
              </a:rPr>
              <a:t>2023 - 3D tomography  steals a glance inside the PROTO-SPHERA cross-sections</a:t>
            </a:r>
          </a:p>
        </p:txBody>
      </p:sp>
      <p:sp>
        <p:nvSpPr>
          <p:cNvPr id="85" name="TextBox 84">
            <a:extLst>
              <a:ext uri="{FF2B5EF4-FFF2-40B4-BE49-F238E27FC236}">
                <a16:creationId xmlns:a16="http://schemas.microsoft.com/office/drawing/2014/main" id="{AB91CA3F-D2C5-330D-52F0-B3A2D36D31D6}"/>
              </a:ext>
            </a:extLst>
          </p:cNvPr>
          <p:cNvSpPr txBox="1"/>
          <p:nvPr/>
        </p:nvSpPr>
        <p:spPr>
          <a:xfrm>
            <a:off x="1" y="390648"/>
            <a:ext cx="9144000" cy="300082"/>
          </a:xfrm>
          <a:prstGeom prst="rect">
            <a:avLst/>
          </a:prstGeom>
          <a:noFill/>
        </p:spPr>
        <p:txBody>
          <a:bodyPr wrap="square" rtlCol="0">
            <a:spAutoFit/>
          </a:bodyPr>
          <a:lstStyle/>
          <a:p>
            <a:pPr defTabSz="685800"/>
            <a:r>
              <a:rPr lang="en-IT" sz="1350" b="1" dirty="0">
                <a:solidFill>
                  <a:srgbClr val="FFB54B"/>
                </a:solidFill>
                <a:latin typeface="Calibri" panose="020F0502020204030204"/>
              </a:rPr>
              <a:t>Helium plasma yellow-gold</a:t>
            </a:r>
            <a:r>
              <a:rPr lang="en-IT" sz="1350" b="1" dirty="0">
                <a:solidFill>
                  <a:prstClr val="black"/>
                </a:solidFill>
                <a:latin typeface="Calibri" panose="020F0502020204030204"/>
              </a:rPr>
              <a:t>                                    </a:t>
            </a:r>
            <a:r>
              <a:rPr lang="en-IT" sz="1350" dirty="0">
                <a:solidFill>
                  <a:prstClr val="black"/>
                </a:solidFill>
                <a:latin typeface="Calibri" panose="020F0502020204030204"/>
              </a:rPr>
              <a:t>3D tomographic inversion indicates that </a:t>
            </a:r>
            <a:r>
              <a:rPr lang="en-IT" sz="1350" b="1" dirty="0">
                <a:solidFill>
                  <a:srgbClr val="527114"/>
                </a:solidFill>
                <a:latin typeface="Calibri" panose="020F0502020204030204"/>
              </a:rPr>
              <a:t>Helium plasma is green inside the torus </a:t>
            </a:r>
          </a:p>
        </p:txBody>
      </p:sp>
      <p:pic>
        <p:nvPicPr>
          <p:cNvPr id="88" name="media1-15.mov">
            <a:hlinkClick r:id="" action="ppaction://media"/>
            <a:extLst>
              <a:ext uri="{FF2B5EF4-FFF2-40B4-BE49-F238E27FC236}">
                <a16:creationId xmlns:a16="http://schemas.microsoft.com/office/drawing/2014/main" id="{D96BEC25-9C19-A079-FEA6-97F375046348}"/>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193997" y="3506278"/>
            <a:ext cx="1608058" cy="1287025"/>
          </a:xfrm>
          <a:prstGeom prst="rect">
            <a:avLst/>
          </a:prstGeom>
        </p:spPr>
      </p:pic>
      <p:sp>
        <p:nvSpPr>
          <p:cNvPr id="91" name="TextBox 90">
            <a:extLst>
              <a:ext uri="{FF2B5EF4-FFF2-40B4-BE49-F238E27FC236}">
                <a16:creationId xmlns:a16="http://schemas.microsoft.com/office/drawing/2014/main" id="{F7991783-34D9-266A-34DC-1E524D2E0A6F}"/>
              </a:ext>
            </a:extLst>
          </p:cNvPr>
          <p:cNvSpPr txBox="1"/>
          <p:nvPr/>
        </p:nvSpPr>
        <p:spPr>
          <a:xfrm>
            <a:off x="7074439" y="4760916"/>
            <a:ext cx="1856166" cy="415498"/>
          </a:xfrm>
          <a:prstGeom prst="rect">
            <a:avLst/>
          </a:prstGeom>
          <a:noFill/>
        </p:spPr>
        <p:txBody>
          <a:bodyPr wrap="square">
            <a:spAutoFit/>
          </a:bodyPr>
          <a:lstStyle/>
          <a:p>
            <a:pPr algn="ctr" defTabSz="685800"/>
            <a:r>
              <a:rPr lang="en-GB" sz="1050" dirty="0">
                <a:solidFill>
                  <a:prstClr val="black"/>
                </a:solidFill>
                <a:latin typeface="Calibri" panose="020F0502020204030204"/>
              </a:rPr>
              <a:t>poloidal cross section movie  from 3D tomography</a:t>
            </a:r>
            <a:endParaRPr lang="en-IT" sz="1050" dirty="0">
              <a:solidFill>
                <a:prstClr val="black"/>
              </a:solidFill>
              <a:latin typeface="Calibri" panose="020F0502020204030204"/>
            </a:endParaRPr>
          </a:p>
        </p:txBody>
      </p:sp>
      <p:sp>
        <p:nvSpPr>
          <p:cNvPr id="93" name="TextBox 92">
            <a:extLst>
              <a:ext uri="{FF2B5EF4-FFF2-40B4-BE49-F238E27FC236}">
                <a16:creationId xmlns:a16="http://schemas.microsoft.com/office/drawing/2014/main" id="{F15CB237-F077-07D9-8CBF-13B535C4D5D1}"/>
              </a:ext>
            </a:extLst>
          </p:cNvPr>
          <p:cNvSpPr txBox="1"/>
          <p:nvPr/>
        </p:nvSpPr>
        <p:spPr>
          <a:xfrm>
            <a:off x="7092962" y="3008159"/>
            <a:ext cx="2013086" cy="507831"/>
          </a:xfrm>
          <a:prstGeom prst="rect">
            <a:avLst/>
          </a:prstGeom>
          <a:noFill/>
        </p:spPr>
        <p:txBody>
          <a:bodyPr wrap="square">
            <a:spAutoFit/>
          </a:bodyPr>
          <a:lstStyle/>
          <a:p>
            <a:pPr defTabSz="685800"/>
            <a:r>
              <a:rPr lang="en-IT" sz="1350" dirty="0">
                <a:solidFill>
                  <a:prstClr val="black"/>
                </a:solidFill>
                <a:latin typeface="Calibri" panose="020F0502020204030204"/>
              </a:rPr>
              <a:t>not 1 as in PROTO-SPHERA</a:t>
            </a:r>
          </a:p>
        </p:txBody>
      </p:sp>
      <p:sp>
        <p:nvSpPr>
          <p:cNvPr id="94" name="Down Arrow 93">
            <a:extLst>
              <a:ext uri="{FF2B5EF4-FFF2-40B4-BE49-F238E27FC236}">
                <a16:creationId xmlns:a16="http://schemas.microsoft.com/office/drawing/2014/main" id="{A80CA284-357B-14F3-41CC-8DE780BA7EDF}"/>
              </a:ext>
            </a:extLst>
          </p:cNvPr>
          <p:cNvSpPr/>
          <p:nvPr/>
        </p:nvSpPr>
        <p:spPr>
          <a:xfrm>
            <a:off x="5434665" y="3034476"/>
            <a:ext cx="111094" cy="178045"/>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T" sz="1350">
              <a:solidFill>
                <a:prstClr val="white"/>
              </a:solidFill>
              <a:latin typeface="Calibri" panose="020F0502020204030204"/>
            </a:endParaRPr>
          </a:p>
        </p:txBody>
      </p:sp>
      <p:sp>
        <p:nvSpPr>
          <p:cNvPr id="95" name="Down Arrow 94">
            <a:extLst>
              <a:ext uri="{FF2B5EF4-FFF2-40B4-BE49-F238E27FC236}">
                <a16:creationId xmlns:a16="http://schemas.microsoft.com/office/drawing/2014/main" id="{92FF3245-B440-0087-FA75-85F12149482F}"/>
              </a:ext>
            </a:extLst>
          </p:cNvPr>
          <p:cNvSpPr/>
          <p:nvPr/>
        </p:nvSpPr>
        <p:spPr>
          <a:xfrm>
            <a:off x="7924838" y="3218842"/>
            <a:ext cx="111094" cy="28392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T" sz="1350">
              <a:solidFill>
                <a:prstClr val="white"/>
              </a:solidFill>
              <a:latin typeface="Calibri" panose="020F0502020204030204"/>
            </a:endParaRPr>
          </a:p>
        </p:txBody>
      </p:sp>
      <p:cxnSp>
        <p:nvCxnSpPr>
          <p:cNvPr id="96" name="Straight Arrow Connector 95">
            <a:extLst>
              <a:ext uri="{FF2B5EF4-FFF2-40B4-BE49-F238E27FC236}">
                <a16:creationId xmlns:a16="http://schemas.microsoft.com/office/drawing/2014/main" id="{6F8EA1FD-E264-C89B-4D1B-8BE34C4F86CE}"/>
              </a:ext>
            </a:extLst>
          </p:cNvPr>
          <p:cNvCxnSpPr>
            <a:cxnSpLocks/>
          </p:cNvCxnSpPr>
          <p:nvPr/>
        </p:nvCxnSpPr>
        <p:spPr>
          <a:xfrm>
            <a:off x="4332875" y="1686248"/>
            <a:ext cx="3022631" cy="15480"/>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6FDE6357-37A7-3A4A-4EE4-2A66EDD23439}"/>
              </a:ext>
            </a:extLst>
          </p:cNvPr>
          <p:cNvCxnSpPr>
            <a:cxnSpLocks/>
          </p:cNvCxnSpPr>
          <p:nvPr/>
        </p:nvCxnSpPr>
        <p:spPr>
          <a:xfrm flipH="1">
            <a:off x="1757047" y="1312472"/>
            <a:ext cx="1927130" cy="0"/>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7D0BDCB4-00FB-44F0-A0A5-8E6514894CEA}"/>
              </a:ext>
            </a:extLst>
          </p:cNvPr>
          <p:cNvSpPr txBox="1"/>
          <p:nvPr/>
        </p:nvSpPr>
        <p:spPr>
          <a:xfrm>
            <a:off x="-38453" y="1678872"/>
            <a:ext cx="2013414" cy="507831"/>
          </a:xfrm>
          <a:prstGeom prst="rect">
            <a:avLst/>
          </a:prstGeom>
          <a:noFill/>
        </p:spPr>
        <p:txBody>
          <a:bodyPr wrap="square">
            <a:spAutoFit/>
          </a:bodyPr>
          <a:lstStyle/>
          <a:p>
            <a:pPr algn="ctr" defTabSz="685800"/>
            <a:r>
              <a:rPr lang="en-GB" sz="1350" dirty="0">
                <a:solidFill>
                  <a:prstClr val="black"/>
                </a:solidFill>
                <a:latin typeface="Calibri" panose="020F0502020204030204"/>
              </a:rPr>
              <a:t>From </a:t>
            </a:r>
            <a:r>
              <a:rPr lang="en-IT" sz="1350" dirty="0">
                <a:solidFill>
                  <a:prstClr val="black"/>
                </a:solidFill>
                <a:latin typeface="Calibri" panose="020F0502020204030204"/>
              </a:rPr>
              <a:t>visible light of </a:t>
            </a:r>
          </a:p>
          <a:p>
            <a:pPr algn="ctr" defTabSz="685800"/>
            <a:r>
              <a:rPr lang="en-IT" sz="1350" dirty="0">
                <a:solidFill>
                  <a:prstClr val="black"/>
                </a:solidFill>
                <a:latin typeface="Calibri" panose="020F0502020204030204"/>
              </a:rPr>
              <a:t>single 600 fps camera </a:t>
            </a:r>
          </a:p>
        </p:txBody>
      </p:sp>
    </p:spTree>
    <p:extLst>
      <p:ext uri="{BB962C8B-B14F-4D97-AF65-F5344CB8AC3E}">
        <p14:creationId xmlns:p14="http://schemas.microsoft.com/office/powerpoint/2010/main" val="132787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33" fill="hold"/>
                                        <p:tgtEl>
                                          <p:spTgt spid="8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8"/>
                                        </p:tgtEl>
                                      </p:cBhvr>
                                    </p:cmd>
                                  </p:childTnLst>
                                </p:cTn>
                              </p:par>
                            </p:childTnLst>
                          </p:cTn>
                        </p:par>
                      </p:childTnLst>
                    </p:cTn>
                  </p:par>
                </p:childTnLst>
              </p:cTn>
              <p:nextCondLst>
                <p:cond evt="onClick" delay="0">
                  <p:tgtEl>
                    <p:spTgt spid="88"/>
                  </p:tgtEl>
                </p:cond>
              </p:nextCondLst>
            </p:seq>
            <p:video>
              <p:cMediaNode vol="80000">
                <p:cTn id="12" repeatCount="indefinite" fill="remove" display="0">
                  <p:stCondLst>
                    <p:cond delay="indefinite"/>
                  </p:stCondLst>
                </p:cTn>
                <p:tgtEl>
                  <p:spTgt spid="88"/>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fr-FR" dirty="0"/>
              <a:t>Japan</a:t>
            </a:r>
          </a:p>
        </p:txBody>
      </p:sp>
      <p:sp>
        <p:nvSpPr>
          <p:cNvPr id="4" name="Text Placeholder 3"/>
          <p:cNvSpPr>
            <a:spLocks noGrp="1"/>
          </p:cNvSpPr>
          <p:nvPr>
            <p:ph type="body" sz="quarter" idx="14"/>
          </p:nvPr>
        </p:nvSpPr>
        <p:spPr/>
        <p:txBody>
          <a:bodyPr/>
          <a:lstStyle/>
          <a:p>
            <a:r>
              <a:rPr lang="fr-FR" b="1" dirty="0"/>
              <a:t>		</a:t>
            </a:r>
            <a:r>
              <a:rPr lang="en-US" b="1" dirty="0"/>
              <a:t>QUEST</a:t>
            </a:r>
          </a:p>
          <a:p>
            <a:r>
              <a:rPr lang="en-US" b="1" dirty="0"/>
              <a:t>		TST-2, TS-6, TS-4U, UTST</a:t>
            </a:r>
          </a:p>
          <a:p>
            <a:r>
              <a:rPr lang="en-US" b="1" dirty="0"/>
              <a:t>		LATE</a:t>
            </a:r>
            <a:endParaRPr lang="fr-FR" b="1" dirty="0"/>
          </a:p>
        </p:txBody>
      </p:sp>
    </p:spTree>
    <p:extLst>
      <p:ext uri="{BB962C8B-B14F-4D97-AF65-F5344CB8AC3E}">
        <p14:creationId xmlns:p14="http://schemas.microsoft.com/office/powerpoint/2010/main" val="789217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8E765D04-9179-44B9-B0FA-D39A7066DDE5}"/>
              </a:ext>
            </a:extLst>
          </p:cNvPr>
          <p:cNvSpPr txBox="1">
            <a:spLocks/>
          </p:cNvSpPr>
          <p:nvPr/>
        </p:nvSpPr>
        <p:spPr>
          <a:xfrm>
            <a:off x="531945" y="14982"/>
            <a:ext cx="3894967" cy="7056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685800"/>
            <a:r>
              <a:rPr lang="en-US" altLang="ja-JP" sz="2100" b="1" dirty="0">
                <a:solidFill>
                  <a:srgbClr val="FF0000"/>
                </a:solidFill>
                <a:latin typeface="Times New Roman" panose="02020603050405020304" pitchFamily="18" charset="0"/>
                <a:ea typeface="游ゴシック Light" panose="020B0300000000000000" pitchFamily="34" charset="-128"/>
                <a:cs typeface="Times New Roman" panose="02020603050405020304" pitchFamily="18" charset="0"/>
              </a:rPr>
              <a:t>QUEST</a:t>
            </a:r>
            <a:r>
              <a:rPr lang="en-US" altLang="ja-JP" sz="2100" dirty="0">
                <a:solidFill>
                  <a:srgbClr val="FF0000"/>
                </a:solidFill>
                <a:latin typeface="Times New Roman" panose="02020603050405020304" pitchFamily="18" charset="0"/>
                <a:ea typeface="游ゴシック Light" panose="020B0300000000000000" pitchFamily="34" charset="-128"/>
                <a:cs typeface="Times New Roman" panose="02020603050405020304" pitchFamily="18" charset="0"/>
              </a:rPr>
              <a:t> (Kyushu University)</a:t>
            </a:r>
            <a:br>
              <a:rPr lang="en-US" altLang="ja-JP" sz="2100" dirty="0">
                <a:solidFill>
                  <a:srgbClr val="FF0000"/>
                </a:solidFill>
                <a:latin typeface="Times New Roman" panose="02020603050405020304" pitchFamily="18" charset="0"/>
                <a:ea typeface="游ゴシック Light" panose="020B0300000000000000" pitchFamily="34" charset="-128"/>
                <a:cs typeface="Times New Roman" panose="02020603050405020304" pitchFamily="18" charset="0"/>
              </a:rPr>
            </a:br>
            <a:r>
              <a:rPr lang="en-US" altLang="ja-JP" sz="2100" dirty="0">
                <a:solidFill>
                  <a:srgbClr val="FF0000"/>
                </a:solidFill>
                <a:latin typeface="Times New Roman" panose="02020603050405020304" pitchFamily="18" charset="0"/>
                <a:ea typeface="游ゴシック Light" panose="020B0300000000000000" pitchFamily="34" charset="-128"/>
                <a:cs typeface="Times New Roman" panose="02020603050405020304" pitchFamily="18" charset="0"/>
              </a:rPr>
              <a:t>plasma start-up and SSO</a:t>
            </a:r>
            <a:endParaRPr lang="ja-JP" altLang="en-US" sz="2100" dirty="0">
              <a:solidFill>
                <a:srgbClr val="FF0000"/>
              </a:solidFill>
              <a:latin typeface="Times New Roman" panose="02020603050405020304" pitchFamily="18" charset="0"/>
              <a:ea typeface="游ゴシック Light" panose="020B0300000000000000" pitchFamily="34"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B70193BD-CCFE-4CB3-8D7F-D45D1A712462}"/>
              </a:ext>
            </a:extLst>
          </p:cNvPr>
          <p:cNvSpPr txBox="1"/>
          <p:nvPr/>
        </p:nvSpPr>
        <p:spPr>
          <a:xfrm>
            <a:off x="77017" y="591764"/>
            <a:ext cx="4469184" cy="2862322"/>
          </a:xfrm>
          <a:prstGeom prst="rect">
            <a:avLst/>
          </a:prstGeom>
          <a:noFill/>
        </p:spPr>
        <p:txBody>
          <a:bodyPr wrap="square" rtlCol="0">
            <a:spAutoFit/>
          </a:bodyPr>
          <a:lstStyle/>
          <a:p>
            <a:pPr marL="257175" indent="-257175" defTabSz="685800">
              <a:buFont typeface="Arial" panose="020B0604020202020204" pitchFamily="34" charset="0"/>
              <a:buChar char="•"/>
            </a:pPr>
            <a:r>
              <a:rPr kumimoji="1" lang="en-US" altLang="ja-JP" sz="1500" dirty="0">
                <a:solidFill>
                  <a:prstClr val="black"/>
                </a:solidFill>
                <a:latin typeface="Times New Roman" panose="02020603050405020304" pitchFamily="18" charset="0"/>
                <a:ea typeface="游ゴシック" panose="020B0400000000000000" pitchFamily="34" charset="-128"/>
                <a:cs typeface="Times New Roman" panose="02020603050405020304" pitchFamily="18" charset="0"/>
              </a:rPr>
              <a:t>Coaxial Helicity Injection (CHI) system was largely remodeled to the developed designs of gas injector and electrode configuration for higher injector flux formation. The driven current up to 135 kA and formation of closed flux were obtained by the system.</a:t>
            </a:r>
          </a:p>
          <a:p>
            <a:pPr marL="257175" indent="-257175" defTabSz="685800">
              <a:buFont typeface="Arial" panose="020B0604020202020204" pitchFamily="34" charset="0"/>
              <a:buChar char="•"/>
            </a:pPr>
            <a:r>
              <a:rPr kumimoji="1" lang="en-US" altLang="ja-JP" sz="1500" dirty="0">
                <a:solidFill>
                  <a:prstClr val="black"/>
                </a:solidFill>
                <a:latin typeface="Times New Roman" panose="02020603050405020304" pitchFamily="18" charset="0"/>
                <a:ea typeface="游ゴシック" panose="020B0400000000000000" pitchFamily="34" charset="-128"/>
                <a:cs typeface="Times New Roman" panose="02020603050405020304" pitchFamily="18" charset="0"/>
              </a:rPr>
              <a:t>A big data system was constructed to efficiently analyze and understand the complex physical phenomena of plasma discharge, including SSO, and to share them.</a:t>
            </a:r>
          </a:p>
          <a:p>
            <a:pPr defTabSz="685800"/>
            <a:endParaRPr kumimoji="1" lang="en-US" altLang="ja-JP" sz="1500" dirty="0">
              <a:solidFill>
                <a:prstClr val="black"/>
              </a:solidFill>
              <a:latin typeface="Times New Roman" panose="02020603050405020304" pitchFamily="18" charset="0"/>
              <a:ea typeface="游ゴシック" panose="020B0400000000000000" pitchFamily="34" charset="-128"/>
              <a:cs typeface="Times New Roman" panose="02020603050405020304" pitchFamily="18" charset="0"/>
            </a:endParaRPr>
          </a:p>
          <a:p>
            <a:pPr defTabSz="685800"/>
            <a:r>
              <a:rPr kumimoji="1" lang="en-US" altLang="ja-JP" sz="1500" dirty="0">
                <a:solidFill>
                  <a:prstClr val="black"/>
                </a:solidFill>
                <a:latin typeface="Times New Roman" panose="02020603050405020304" pitchFamily="18" charset="0"/>
                <a:ea typeface="游ゴシック" panose="020B0400000000000000" pitchFamily="34" charset="-128"/>
                <a:cs typeface="Times New Roman" panose="02020603050405020304" pitchFamily="18" charset="0"/>
              </a:rPr>
              <a:t> </a:t>
            </a:r>
          </a:p>
        </p:txBody>
      </p:sp>
      <p:sp>
        <p:nvSpPr>
          <p:cNvPr id="3" name="正方形/長方形 2">
            <a:extLst>
              <a:ext uri="{FF2B5EF4-FFF2-40B4-BE49-F238E27FC236}">
                <a16:creationId xmlns:a16="http://schemas.microsoft.com/office/drawing/2014/main" id="{3DB377A3-C9A5-44E7-9226-AA47837FA3EE}"/>
              </a:ext>
            </a:extLst>
          </p:cNvPr>
          <p:cNvSpPr/>
          <p:nvPr/>
        </p:nvSpPr>
        <p:spPr>
          <a:xfrm>
            <a:off x="473456" y="4438421"/>
            <a:ext cx="4066951" cy="715581"/>
          </a:xfrm>
          <a:prstGeom prst="rect">
            <a:avLst/>
          </a:prstGeom>
        </p:spPr>
        <p:txBody>
          <a:bodyPr wrap="square">
            <a:spAutoFit/>
          </a:bodyPr>
          <a:lstStyle/>
          <a:p>
            <a:pPr defTabSz="685800"/>
            <a:r>
              <a:rPr kumimoji="1" lang="en-US" altLang="ja-JP" sz="1350" dirty="0">
                <a:solidFill>
                  <a:srgbClr val="666666"/>
                </a:solidFill>
                <a:latin typeface="Nexus Sans Pro"/>
                <a:ea typeface="游ゴシック" panose="020B0400000000000000" pitchFamily="34" charset="-128"/>
                <a:hlinkClick r:id="rId2"/>
              </a:rPr>
              <a:t>https://doi.org/10.1088/1741-4326/ad0dd6</a:t>
            </a:r>
            <a:endParaRPr kumimoji="1" lang="en-US" altLang="ja-JP" sz="1350" dirty="0">
              <a:solidFill>
                <a:srgbClr val="666666"/>
              </a:solidFill>
              <a:latin typeface="Nexus Sans Pro"/>
              <a:ea typeface="游ゴシック" panose="020B0400000000000000" pitchFamily="34" charset="-128"/>
            </a:endParaRPr>
          </a:p>
          <a:p>
            <a:pPr defTabSz="685800"/>
            <a:r>
              <a:rPr kumimoji="1" lang="en-US" altLang="ja-JP" sz="1350" dirty="0">
                <a:solidFill>
                  <a:srgbClr val="666666"/>
                </a:solidFill>
                <a:latin typeface="Nexus Sans Pro"/>
                <a:ea typeface="游ゴシック" panose="020B0400000000000000" pitchFamily="34" charset="-128"/>
                <a:hlinkClick r:id="rId3"/>
              </a:rPr>
              <a:t>https://doi.org/10.1007/s10894-022-00338-4</a:t>
            </a:r>
            <a:endParaRPr kumimoji="1" lang="en-US" altLang="ja-JP" sz="1350" dirty="0">
              <a:solidFill>
                <a:srgbClr val="666666"/>
              </a:solidFill>
              <a:latin typeface="Nexus Sans Pro"/>
              <a:ea typeface="游ゴシック" panose="020B0400000000000000" pitchFamily="34" charset="-128"/>
            </a:endParaRPr>
          </a:p>
          <a:p>
            <a:pPr defTabSz="685800"/>
            <a:r>
              <a:rPr kumimoji="1" lang="en-US" altLang="ja-JP" sz="1350" dirty="0">
                <a:solidFill>
                  <a:srgbClr val="666666"/>
                </a:solidFill>
                <a:latin typeface="Nexus Sans Pro"/>
                <a:ea typeface="游ゴシック" panose="020B0400000000000000" pitchFamily="34" charset="-128"/>
              </a:rPr>
              <a:t>https://doi.org/10.1585/PFR.18.1305048</a:t>
            </a:r>
          </a:p>
        </p:txBody>
      </p:sp>
      <p:pic>
        <p:nvPicPr>
          <p:cNvPr id="5" name="図 4">
            <a:extLst>
              <a:ext uri="{FF2B5EF4-FFF2-40B4-BE49-F238E27FC236}">
                <a16:creationId xmlns:a16="http://schemas.microsoft.com/office/drawing/2014/main" id="{297DF1F6-7B2E-4779-958B-C0D1ABA635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8608" y="2956585"/>
            <a:ext cx="2417969" cy="1254471"/>
          </a:xfrm>
          <a:prstGeom prst="rect">
            <a:avLst/>
          </a:prstGeom>
        </p:spPr>
      </p:pic>
      <p:pic>
        <p:nvPicPr>
          <p:cNvPr id="6" name="図 5">
            <a:extLst>
              <a:ext uri="{FF2B5EF4-FFF2-40B4-BE49-F238E27FC236}">
                <a16:creationId xmlns:a16="http://schemas.microsoft.com/office/drawing/2014/main" id="{159E6A50-B894-4FB5-AB94-18394BD43BD6}"/>
              </a:ext>
            </a:extLst>
          </p:cNvPr>
          <p:cNvPicPr>
            <a:picLocks noChangeAspect="1"/>
          </p:cNvPicPr>
          <p:nvPr/>
        </p:nvPicPr>
        <p:blipFill>
          <a:blip r:embed="rId5"/>
          <a:stretch>
            <a:fillRect/>
          </a:stretch>
        </p:blipFill>
        <p:spPr>
          <a:xfrm>
            <a:off x="254259" y="2678962"/>
            <a:ext cx="1746639" cy="1809718"/>
          </a:xfrm>
          <a:prstGeom prst="rect">
            <a:avLst/>
          </a:prstGeom>
        </p:spPr>
      </p:pic>
      <p:pic>
        <p:nvPicPr>
          <p:cNvPr id="2" name="図 1">
            <a:extLst>
              <a:ext uri="{FF2B5EF4-FFF2-40B4-BE49-F238E27FC236}">
                <a16:creationId xmlns:a16="http://schemas.microsoft.com/office/drawing/2014/main" id="{7FDCF9E7-2A9E-BE7A-FA46-C3E5AE658F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1084" y="2620373"/>
            <a:ext cx="1282679" cy="1977762"/>
          </a:xfrm>
          <a:prstGeom prst="rect">
            <a:avLst/>
          </a:prstGeom>
        </p:spPr>
      </p:pic>
      <p:pic>
        <p:nvPicPr>
          <p:cNvPr id="4" name="図 3">
            <a:extLst>
              <a:ext uri="{FF2B5EF4-FFF2-40B4-BE49-F238E27FC236}">
                <a16:creationId xmlns:a16="http://schemas.microsoft.com/office/drawing/2014/main" id="{ECB991D8-3EFB-C828-0CF2-FB4FB47DF7A3}"/>
              </a:ext>
            </a:extLst>
          </p:cNvPr>
          <p:cNvPicPr>
            <a:picLocks noChangeAspect="1"/>
          </p:cNvPicPr>
          <p:nvPr/>
        </p:nvPicPr>
        <p:blipFill>
          <a:blip r:embed="rId7"/>
          <a:stretch>
            <a:fillRect/>
          </a:stretch>
        </p:blipFill>
        <p:spPr>
          <a:xfrm>
            <a:off x="6765820" y="2308272"/>
            <a:ext cx="2123921" cy="2771996"/>
          </a:xfrm>
          <a:prstGeom prst="rect">
            <a:avLst/>
          </a:prstGeom>
        </p:spPr>
      </p:pic>
      <p:sp>
        <p:nvSpPr>
          <p:cNvPr id="9" name="テキスト ボックス 10">
            <a:extLst>
              <a:ext uri="{FF2B5EF4-FFF2-40B4-BE49-F238E27FC236}">
                <a16:creationId xmlns:a16="http://schemas.microsoft.com/office/drawing/2014/main" id="{978AF384-6C9A-E169-5C17-D736E09A95C7}"/>
              </a:ext>
            </a:extLst>
          </p:cNvPr>
          <p:cNvSpPr txBox="1"/>
          <p:nvPr/>
        </p:nvSpPr>
        <p:spPr>
          <a:xfrm>
            <a:off x="4688633" y="591763"/>
            <a:ext cx="4418045" cy="78483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57175" indent="-257175" defTabSz="685800">
              <a:buFont typeface="Arial" panose="020B0604020202020204" pitchFamily="34" charset="0"/>
              <a:buChar char="•"/>
            </a:pPr>
            <a:r>
              <a:rPr lang="en-US" altLang="ja-JP" sz="1500" dirty="0">
                <a:solidFill>
                  <a:prstClr val="black"/>
                </a:solidFill>
                <a:latin typeface="Times New Roman" panose="02020603050405020304" pitchFamily="18" charset="0"/>
                <a:ea typeface="游ゴシック" panose="020B0400000000000000" pitchFamily="34" charset="-128"/>
                <a:cs typeface="Times New Roman" panose="02020603050405020304" pitchFamily="18" charset="0"/>
              </a:rPr>
              <a:t> A new capacitively-coupled </a:t>
            </a:r>
            <a:r>
              <a:rPr lang="en-US" altLang="ja-JP" sz="1500" dirty="0" err="1">
                <a:solidFill>
                  <a:prstClr val="black"/>
                </a:solidFill>
                <a:latin typeface="Times New Roman" panose="02020603050405020304" pitchFamily="18" charset="0"/>
                <a:ea typeface="游ゴシック" panose="020B0400000000000000" pitchFamily="34" charset="-128"/>
                <a:cs typeface="Times New Roman" panose="02020603050405020304" pitchFamily="18" charset="0"/>
              </a:rPr>
              <a:t>combline</a:t>
            </a:r>
            <a:r>
              <a:rPr lang="en-US" altLang="ja-JP" sz="1500" dirty="0">
                <a:solidFill>
                  <a:prstClr val="black"/>
                </a:solidFill>
                <a:latin typeface="Times New Roman" panose="02020603050405020304" pitchFamily="18" charset="0"/>
                <a:ea typeface="游ゴシック" panose="020B0400000000000000" pitchFamily="34" charset="-128"/>
                <a:cs typeface="Times New Roman" panose="02020603050405020304" pitchFamily="18" charset="0"/>
              </a:rPr>
              <a:t> antenna (200 MHz) was fabricated and installed at the off-midplane in TST-2.</a:t>
            </a:r>
            <a:endParaRPr lang="ja-JP" altLang="en-US" sz="1500" dirty="0">
              <a:solidFill>
                <a:prstClr val="black"/>
              </a:solidFill>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10" name="テキスト ボックス 7">
            <a:extLst>
              <a:ext uri="{FF2B5EF4-FFF2-40B4-BE49-F238E27FC236}">
                <a16:creationId xmlns:a16="http://schemas.microsoft.com/office/drawing/2014/main" id="{E54A2538-FD25-69FB-890D-0492C74D4D72}"/>
              </a:ext>
            </a:extLst>
          </p:cNvPr>
          <p:cNvSpPr txBox="1"/>
          <p:nvPr/>
        </p:nvSpPr>
        <p:spPr>
          <a:xfrm>
            <a:off x="4688634" y="1353511"/>
            <a:ext cx="4352809" cy="124649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57175" indent="-257175" defTabSz="685800">
              <a:buFont typeface="Arial" panose="020B0604020202020204" pitchFamily="34" charset="0"/>
              <a:buChar char="•"/>
            </a:pPr>
            <a:r>
              <a:rPr lang="en-US" altLang="ja-JP" sz="1500" dirty="0">
                <a:solidFill>
                  <a:prstClr val="black"/>
                </a:solidFill>
                <a:latin typeface="Times New Roman" panose="02020603050405020304" pitchFamily="18" charset="0"/>
                <a:ea typeface="游ゴシック" panose="020B0400000000000000" pitchFamily="34" charset="-128"/>
                <a:cs typeface="Times New Roman" panose="02020603050405020304" pitchFamily="18" charset="0"/>
              </a:rPr>
              <a:t> Comparison of the three antennas shows a superior coupling to core bulk electrons (T</a:t>
            </a:r>
            <a:r>
              <a:rPr lang="en-US" altLang="ja-JP" sz="1500" baseline="-25000" dirty="0">
                <a:solidFill>
                  <a:prstClr val="black"/>
                </a:solidFill>
                <a:latin typeface="Times New Roman" panose="02020603050405020304" pitchFamily="18" charset="0"/>
                <a:ea typeface="游ゴシック" panose="020B0400000000000000" pitchFamily="34" charset="-128"/>
                <a:cs typeface="Times New Roman" panose="02020603050405020304" pitchFamily="18" charset="0"/>
              </a:rPr>
              <a:t>e0</a:t>
            </a:r>
            <a:r>
              <a:rPr lang="en-US" altLang="ja-JP" sz="1500" dirty="0">
                <a:solidFill>
                  <a:prstClr val="black"/>
                </a:solidFill>
                <a:latin typeface="Times New Roman" panose="02020603050405020304" pitchFamily="18" charset="0"/>
                <a:ea typeface="游ゴシック" panose="020B0400000000000000" pitchFamily="34" charset="-128"/>
                <a:cs typeface="Times New Roman" panose="02020603050405020304" pitchFamily="18" charset="0"/>
              </a:rPr>
              <a:t> ~8 eV -&gt; 16 eV), and reduction in electron orbit loss shown by the thick-target X-ray (see fig.)  for the new antenna.</a:t>
            </a:r>
            <a:endParaRPr lang="ja-JP" altLang="en-US" sz="1500" dirty="0">
              <a:solidFill>
                <a:prstClr val="black"/>
              </a:solidFill>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11" name="テキスト ボックス 12">
            <a:extLst>
              <a:ext uri="{FF2B5EF4-FFF2-40B4-BE49-F238E27FC236}">
                <a16:creationId xmlns:a16="http://schemas.microsoft.com/office/drawing/2014/main" id="{E8CF2917-7943-E48A-AB87-73B33838585B}"/>
              </a:ext>
            </a:extLst>
          </p:cNvPr>
          <p:cNvSpPr txBox="1"/>
          <p:nvPr/>
        </p:nvSpPr>
        <p:spPr>
          <a:xfrm>
            <a:off x="5252767" y="4649057"/>
            <a:ext cx="1563245" cy="577081"/>
          </a:xfrm>
          <a:prstGeom prst="rect">
            <a:avLst/>
          </a:prstGeom>
          <a:noFill/>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685800"/>
            <a:r>
              <a:rPr lang="en-US" altLang="ja-JP" sz="1050" dirty="0">
                <a:solidFill>
                  <a:srgbClr val="000000"/>
                </a:solidFill>
                <a:latin typeface="Times New Roman" panose="02020603050405020304" pitchFamily="18" charset="0"/>
                <a:ea typeface="Meiryo" panose="020B0604030504040204" pitchFamily="50" charset="-128"/>
                <a:cs typeface="Times New Roman" panose="02020603050405020304" pitchFamily="18" charset="0"/>
              </a:rPr>
              <a:t>Y. Ko, et al., </a:t>
            </a:r>
            <a:r>
              <a:rPr lang="en-US" altLang="ja-JP" sz="1050" dirty="0" err="1">
                <a:solidFill>
                  <a:srgbClr val="000000"/>
                </a:solidFill>
                <a:latin typeface="Times New Roman" panose="02020603050405020304" pitchFamily="18" charset="0"/>
                <a:ea typeface="Meiryo" panose="020B0604030504040204" pitchFamily="50" charset="-128"/>
                <a:cs typeface="Times New Roman" panose="02020603050405020304" pitchFamily="18" charset="0"/>
              </a:rPr>
              <a:t>Nucl</a:t>
            </a:r>
            <a:r>
              <a:rPr lang="en-US" altLang="ja-JP" sz="1050" dirty="0">
                <a:solidFill>
                  <a:srgbClr val="000000"/>
                </a:solidFill>
                <a:latin typeface="Times New Roman" panose="02020603050405020304" pitchFamily="18" charset="0"/>
                <a:ea typeface="Meiryo" panose="020B0604030504040204" pitchFamily="50" charset="-128"/>
                <a:cs typeface="Times New Roman" panose="02020603050405020304" pitchFamily="18" charset="0"/>
              </a:rPr>
              <a:t>. Fusion </a:t>
            </a:r>
            <a:r>
              <a:rPr lang="en-US" altLang="ja-JP" sz="1050" b="1" dirty="0">
                <a:solidFill>
                  <a:srgbClr val="000000"/>
                </a:solidFill>
                <a:latin typeface="Times New Roman" panose="02020603050405020304" pitchFamily="18" charset="0"/>
                <a:ea typeface="Meiryo" panose="020B0604030504040204" pitchFamily="50" charset="-128"/>
                <a:cs typeface="Times New Roman" panose="02020603050405020304" pitchFamily="18" charset="0"/>
              </a:rPr>
              <a:t>63</a:t>
            </a:r>
            <a:r>
              <a:rPr lang="en-US" altLang="ja-JP" sz="1050" dirty="0">
                <a:solidFill>
                  <a:srgbClr val="000000"/>
                </a:solidFill>
                <a:latin typeface="Times New Roman" panose="02020603050405020304" pitchFamily="18" charset="0"/>
                <a:ea typeface="Meiryo" panose="020B0604030504040204" pitchFamily="50" charset="-128"/>
                <a:cs typeface="Times New Roman" panose="02020603050405020304" pitchFamily="18" charset="0"/>
              </a:rPr>
              <a:t>,  126015 (2023)</a:t>
            </a:r>
            <a:endParaRPr lang="ja-JP" altLang="en-US" sz="1050" dirty="0">
              <a:solidFill>
                <a:prstClr val="black"/>
              </a:solidFill>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12" name="タイトル 1">
            <a:extLst>
              <a:ext uri="{FF2B5EF4-FFF2-40B4-BE49-F238E27FC236}">
                <a16:creationId xmlns:a16="http://schemas.microsoft.com/office/drawing/2014/main" id="{AC636E80-4743-CD7D-B75D-08CB9FD34902}"/>
              </a:ext>
            </a:extLst>
          </p:cNvPr>
          <p:cNvSpPr txBox="1">
            <a:spLocks/>
          </p:cNvSpPr>
          <p:nvPr/>
        </p:nvSpPr>
        <p:spPr>
          <a:xfrm>
            <a:off x="5287390" y="14982"/>
            <a:ext cx="3894967" cy="7056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685800"/>
            <a:r>
              <a:rPr lang="en-US" altLang="ja-JP" sz="2100" b="1" dirty="0">
                <a:solidFill>
                  <a:srgbClr val="FF0000"/>
                </a:solidFill>
                <a:latin typeface="Times New Roman" panose="02020603050405020304" pitchFamily="18" charset="0"/>
                <a:ea typeface="游ゴシック Light" panose="020B0300000000000000" pitchFamily="34" charset="-128"/>
                <a:cs typeface="Times New Roman" panose="02020603050405020304" pitchFamily="18" charset="0"/>
              </a:rPr>
              <a:t>TST-2</a:t>
            </a:r>
            <a:r>
              <a:rPr lang="en-US" altLang="ja-JP" sz="2100" dirty="0">
                <a:solidFill>
                  <a:srgbClr val="FF0000"/>
                </a:solidFill>
                <a:latin typeface="Times New Roman" panose="02020603050405020304" pitchFamily="18" charset="0"/>
                <a:ea typeface="游ゴシック Light" panose="020B0300000000000000" pitchFamily="34" charset="-128"/>
                <a:cs typeface="Times New Roman" panose="02020603050405020304" pitchFamily="18" charset="0"/>
              </a:rPr>
              <a:t> (Univ. Tokyo)</a:t>
            </a:r>
            <a:br>
              <a:rPr lang="en-US" altLang="ja-JP" sz="2100" dirty="0">
                <a:solidFill>
                  <a:srgbClr val="FF0000"/>
                </a:solidFill>
                <a:latin typeface="Times New Roman" panose="02020603050405020304" pitchFamily="18" charset="0"/>
                <a:ea typeface="游ゴシック Light" panose="020B0300000000000000" pitchFamily="34" charset="-128"/>
                <a:cs typeface="Times New Roman" panose="02020603050405020304" pitchFamily="18" charset="0"/>
              </a:rPr>
            </a:br>
            <a:r>
              <a:rPr lang="en-US" altLang="ja-JP" sz="2100" dirty="0">
                <a:solidFill>
                  <a:srgbClr val="FF0000"/>
                </a:solidFill>
                <a:latin typeface="Times New Roman" panose="02020603050405020304" pitchFamily="18" charset="0"/>
                <a:ea typeface="游ゴシック Light" panose="020B0300000000000000" pitchFamily="34" charset="-128"/>
                <a:cs typeface="Times New Roman" panose="02020603050405020304" pitchFamily="18" charset="0"/>
              </a:rPr>
              <a:t>LHW current drive</a:t>
            </a:r>
            <a:endParaRPr lang="ja-JP" altLang="en-US" sz="2100" dirty="0">
              <a:solidFill>
                <a:srgbClr val="FF0000"/>
              </a:solidFill>
              <a:latin typeface="Times New Roman" panose="02020603050405020304" pitchFamily="18" charset="0"/>
              <a:ea typeface="游ゴシック Light" panose="020B0300000000000000" pitchFamily="34" charset="-128"/>
              <a:cs typeface="Times New Roman" panose="02020603050405020304" pitchFamily="18" charset="0"/>
            </a:endParaRPr>
          </a:p>
        </p:txBody>
      </p:sp>
    </p:spTree>
    <p:extLst>
      <p:ext uri="{BB962C8B-B14F-4D97-AF65-F5344CB8AC3E}">
        <p14:creationId xmlns:p14="http://schemas.microsoft.com/office/powerpoint/2010/main" val="1316084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 name="図 405">
            <a:extLst>
              <a:ext uri="{FF2B5EF4-FFF2-40B4-BE49-F238E27FC236}">
                <a16:creationId xmlns:a16="http://schemas.microsoft.com/office/drawing/2014/main" id="{9D88B75D-84AF-5219-50E8-5AD76DB96C2D}"/>
              </a:ext>
            </a:extLst>
          </p:cNvPr>
          <p:cNvPicPr>
            <a:picLocks noChangeAspect="1"/>
          </p:cNvPicPr>
          <p:nvPr/>
        </p:nvPicPr>
        <p:blipFill>
          <a:blip r:embed="rId2"/>
          <a:stretch>
            <a:fillRect/>
          </a:stretch>
        </p:blipFill>
        <p:spPr>
          <a:xfrm>
            <a:off x="4416557" y="57420"/>
            <a:ext cx="4696907" cy="5028660"/>
          </a:xfrm>
          <a:prstGeom prst="rect">
            <a:avLst/>
          </a:prstGeom>
        </p:spPr>
      </p:pic>
      <p:sp>
        <p:nvSpPr>
          <p:cNvPr id="4" name="TextBox 6">
            <a:extLst>
              <a:ext uri="{FF2B5EF4-FFF2-40B4-BE49-F238E27FC236}">
                <a16:creationId xmlns:a16="http://schemas.microsoft.com/office/drawing/2014/main" id="{E0C1F11F-B9E5-B96D-9F54-9E1E7C51A62F}"/>
              </a:ext>
            </a:extLst>
          </p:cNvPr>
          <p:cNvSpPr txBox="1"/>
          <p:nvPr/>
        </p:nvSpPr>
        <p:spPr>
          <a:xfrm>
            <a:off x="191446" y="173831"/>
            <a:ext cx="4135734" cy="4154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base">
              <a:spcBef>
                <a:spcPct val="0"/>
              </a:spcBef>
              <a:spcAft>
                <a:spcPct val="0"/>
              </a:spcAft>
            </a:pPr>
            <a:r>
              <a:rPr kumimoji="1" lang="en-US" sz="2100" dirty="0">
                <a:solidFill>
                  <a:srgbClr val="FF0000"/>
                </a:solidFill>
                <a:latin typeface="Times New Roman" panose="02020603050405020304" pitchFamily="18" charset="0"/>
                <a:cs typeface="Times New Roman" panose="02020603050405020304" pitchFamily="18" charset="0"/>
              </a:rPr>
              <a:t>TS-6, TS-4U, UTST (Univ. Tokyo)</a:t>
            </a:r>
          </a:p>
        </p:txBody>
      </p:sp>
      <p:sp>
        <p:nvSpPr>
          <p:cNvPr id="5" name="テキスト ボックス 2">
            <a:extLst>
              <a:ext uri="{FF2B5EF4-FFF2-40B4-BE49-F238E27FC236}">
                <a16:creationId xmlns:a16="http://schemas.microsoft.com/office/drawing/2014/main" id="{0CBEE5D8-083F-4B62-8D2C-7C7055F90C66}"/>
              </a:ext>
            </a:extLst>
          </p:cNvPr>
          <p:cNvSpPr txBox="1"/>
          <p:nvPr/>
        </p:nvSpPr>
        <p:spPr>
          <a:xfrm>
            <a:off x="157341" y="943972"/>
            <a:ext cx="4203946" cy="12464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kumimoji="1" lang="en-US" altLang="ja-JP" sz="1500" dirty="0">
                <a:solidFill>
                  <a:prstClr val="black"/>
                </a:solidFill>
                <a:latin typeface="Times New Roman" panose="02020603050405020304" pitchFamily="18" charset="0"/>
                <a:ea typeface="游ゴシック" panose="020B0400000000000000" pitchFamily="34" charset="-128"/>
                <a:cs typeface="Times New Roman" panose="02020603050405020304" pitchFamily="18" charset="0"/>
              </a:rPr>
              <a:t>The ST reconnection heating experiments TS-6 and TS-4 studied the ion temperature scaling </a:t>
            </a:r>
            <a:r>
              <a:rPr kumimoji="1" lang="en-US" altLang="ja-JP" sz="1500" b="1" dirty="0">
                <a:solidFill>
                  <a:srgbClr val="000000"/>
                </a:solidFill>
                <a:latin typeface="Symbol" charset="2"/>
                <a:ea typeface="游ゴシック" panose="020B0400000000000000" pitchFamily="34" charset="-128"/>
                <a:cs typeface="Symbol" charset="2"/>
              </a:rPr>
              <a:t>D</a:t>
            </a:r>
            <a:r>
              <a:rPr kumimoji="1" lang="en-US" altLang="ja-JP" sz="1500" b="1" dirty="0">
                <a:solidFill>
                  <a:srgbClr val="000000"/>
                </a:solidFill>
                <a:latin typeface="Times New Roman" charset="0"/>
                <a:ea typeface="游ゴシック" panose="020B0400000000000000" pitchFamily="34" charset="-128"/>
              </a:rPr>
              <a:t>w</a:t>
            </a:r>
            <a:r>
              <a:rPr kumimoji="1" lang="en-US" altLang="ja-JP" sz="1500" b="1" baseline="-25000" dirty="0">
                <a:solidFill>
                  <a:srgbClr val="000000"/>
                </a:solidFill>
                <a:latin typeface="Times New Roman"/>
                <a:ea typeface="游ゴシック" panose="020B0400000000000000" pitchFamily="34" charset="-128"/>
                <a:cs typeface="Times New Roman"/>
              </a:rPr>
              <a:t>ion</a:t>
            </a:r>
            <a:r>
              <a:rPr kumimoji="1" lang="en-US" altLang="ja-JP" sz="1500" b="1" dirty="0">
                <a:solidFill>
                  <a:srgbClr val="000000"/>
                </a:solidFill>
                <a:latin typeface="Symbol" charset="2"/>
                <a:ea typeface="游ゴシック" panose="020B0400000000000000" pitchFamily="34" charset="-128"/>
                <a:cs typeface="Symbol" charset="2"/>
              </a:rPr>
              <a:t>µB</a:t>
            </a:r>
            <a:r>
              <a:rPr kumimoji="1" lang="en-US" altLang="ja-JP" sz="1500" b="1" baseline="-25000" dirty="0">
                <a:solidFill>
                  <a:srgbClr val="000000"/>
                </a:solidFill>
                <a:latin typeface="Times New Roman" charset="0"/>
                <a:ea typeface="游ゴシック" panose="020B0400000000000000" pitchFamily="34" charset="-128"/>
              </a:rPr>
              <a:t>rec</a:t>
            </a:r>
            <a:r>
              <a:rPr kumimoji="1" lang="en-US" altLang="ja-JP" sz="1500" b="1" baseline="30000" dirty="0">
                <a:solidFill>
                  <a:srgbClr val="000000"/>
                </a:solidFill>
                <a:latin typeface="Times New Roman" charset="0"/>
                <a:ea typeface="游ゴシック" panose="020B0400000000000000" pitchFamily="34" charset="-128"/>
              </a:rPr>
              <a:t>2</a:t>
            </a:r>
            <a:r>
              <a:rPr kumimoji="1" lang="en-US" altLang="ja-JP" sz="1500" b="1" dirty="0">
                <a:solidFill>
                  <a:srgbClr val="000000"/>
                </a:solidFill>
                <a:latin typeface="Symbol" charset="2"/>
                <a:ea typeface="游ゴシック" panose="020B0400000000000000" pitchFamily="34" charset="-128"/>
                <a:cs typeface="Symbol" charset="2"/>
              </a:rPr>
              <a:t>µB</a:t>
            </a:r>
            <a:r>
              <a:rPr kumimoji="1" lang="en-US" altLang="ja-JP" sz="1500" b="1" baseline="-25000" dirty="0">
                <a:solidFill>
                  <a:srgbClr val="000000"/>
                </a:solidFill>
                <a:latin typeface="Times New Roman" charset="0"/>
                <a:ea typeface="游ゴシック" panose="020B0400000000000000" pitchFamily="34" charset="-128"/>
              </a:rPr>
              <a:t>p</a:t>
            </a:r>
            <a:r>
              <a:rPr kumimoji="1" lang="en-US" altLang="ja-JP" sz="1500" b="1" baseline="30000" dirty="0">
                <a:solidFill>
                  <a:srgbClr val="000000"/>
                </a:solidFill>
                <a:latin typeface="Times New Roman" charset="0"/>
                <a:ea typeface="游ゴシック" panose="020B0400000000000000" pitchFamily="34" charset="-128"/>
              </a:rPr>
              <a:t>2 </a:t>
            </a:r>
          </a:p>
          <a:p>
            <a:pPr defTabSz="685800"/>
            <a:r>
              <a:rPr kumimoji="1" lang="en-US" altLang="ja-JP" sz="1500" dirty="0">
                <a:solidFill>
                  <a:prstClr val="black"/>
                </a:solidFill>
                <a:latin typeface="Times New Roman" panose="02020603050405020304" pitchFamily="18" charset="0"/>
                <a:ea typeface="游ゴシック" panose="020B0400000000000000" pitchFamily="34" charset="-128"/>
                <a:cs typeface="Times New Roman" panose="02020603050405020304" pitchFamily="18" charset="0"/>
              </a:rPr>
              <a:t>for direct access to the alpha heating region without using  any additional heating like NBI / RF.</a:t>
            </a:r>
            <a:endParaRPr kumimoji="1" lang="ja-JP" altLang="en-US" sz="1500" dirty="0">
              <a:solidFill>
                <a:prstClr val="black"/>
              </a:solidFill>
              <a:latin typeface="游ゴシック" panose="020F0502020204030204"/>
              <a:ea typeface="游ゴシック" panose="020B0400000000000000" pitchFamily="34" charset="-128"/>
            </a:endParaRPr>
          </a:p>
        </p:txBody>
      </p:sp>
      <p:sp>
        <p:nvSpPr>
          <p:cNvPr id="6" name="テキスト ボックス 7">
            <a:extLst>
              <a:ext uri="{FF2B5EF4-FFF2-40B4-BE49-F238E27FC236}">
                <a16:creationId xmlns:a16="http://schemas.microsoft.com/office/drawing/2014/main" id="{49B19D31-DFB6-461B-A83D-3291CB7CFA47}"/>
              </a:ext>
            </a:extLst>
          </p:cNvPr>
          <p:cNvSpPr txBox="1"/>
          <p:nvPr/>
        </p:nvSpPr>
        <p:spPr>
          <a:xfrm>
            <a:off x="157341" y="2310256"/>
            <a:ext cx="4518155"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kumimoji="1" lang="en-US" altLang="ja-JP" sz="1500" dirty="0">
                <a:solidFill>
                  <a:prstClr val="black"/>
                </a:solidFill>
                <a:latin typeface="Times New Roman" panose="02020603050405020304" pitchFamily="18" charset="0"/>
                <a:ea typeface="游ゴシック" panose="020B0400000000000000" pitchFamily="34" charset="-128"/>
                <a:cs typeface="Times New Roman" panose="02020603050405020304" pitchFamily="18" charset="0"/>
              </a:rPr>
              <a:t>Based on collaboration between TSs and ST-40, high-field merging experiment is being made in TS-40 and documented 3keV ion temperature using  merging based on the B</a:t>
            </a:r>
            <a:r>
              <a:rPr kumimoji="1" lang="en-US" altLang="ja-JP" sz="1500" baseline="-25000" dirty="0">
                <a:solidFill>
                  <a:prstClr val="black"/>
                </a:solidFill>
                <a:latin typeface="Times New Roman" panose="02020603050405020304" pitchFamily="18" charset="0"/>
                <a:ea typeface="游ゴシック" panose="020B0400000000000000" pitchFamily="34" charset="-128"/>
                <a:cs typeface="Times New Roman" panose="02020603050405020304" pitchFamily="18" charset="0"/>
              </a:rPr>
              <a:t>rec</a:t>
            </a:r>
            <a:r>
              <a:rPr kumimoji="1" lang="en-US" altLang="ja-JP" sz="1500" baseline="30000" dirty="0">
                <a:solidFill>
                  <a:prstClr val="black"/>
                </a:solidFill>
                <a:latin typeface="Times New Roman" panose="02020603050405020304" pitchFamily="18" charset="0"/>
                <a:ea typeface="游ゴシック" panose="020B0400000000000000" pitchFamily="34" charset="-128"/>
                <a:cs typeface="Times New Roman" panose="02020603050405020304" pitchFamily="18" charset="0"/>
              </a:rPr>
              <a:t>2</a:t>
            </a:r>
            <a:r>
              <a:rPr kumimoji="1" lang="en-US" altLang="ja-JP" sz="1500" dirty="0">
                <a:solidFill>
                  <a:prstClr val="black"/>
                </a:solidFill>
                <a:latin typeface="Times New Roman" panose="02020603050405020304" pitchFamily="18" charset="0"/>
                <a:ea typeface="游ゴシック" panose="020B0400000000000000" pitchFamily="34" charset="-128"/>
                <a:cs typeface="Times New Roman" panose="02020603050405020304" pitchFamily="18" charset="0"/>
              </a:rPr>
              <a:t>-scaling.</a:t>
            </a:r>
            <a:endParaRPr kumimoji="1" lang="ja-JP" altLang="en-US" sz="1500" dirty="0">
              <a:solidFill>
                <a:prstClr val="black"/>
              </a:solidFill>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10" name="テキスト ボックス 175">
            <a:extLst>
              <a:ext uri="{FF2B5EF4-FFF2-40B4-BE49-F238E27FC236}">
                <a16:creationId xmlns:a16="http://schemas.microsoft.com/office/drawing/2014/main" id="{12A0A387-6092-925F-71A8-68A78DAAD8CC}"/>
              </a:ext>
            </a:extLst>
          </p:cNvPr>
          <p:cNvSpPr txBox="1"/>
          <p:nvPr/>
        </p:nvSpPr>
        <p:spPr>
          <a:xfrm>
            <a:off x="167923" y="3437517"/>
            <a:ext cx="4203946"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kumimoji="1" lang="en-US" altLang="ja-JP" sz="1500" dirty="0">
                <a:solidFill>
                  <a:prstClr val="black"/>
                </a:solidFill>
                <a:latin typeface="Times New Roman" panose="02020603050405020304" pitchFamily="18" charset="0"/>
                <a:ea typeface="游ゴシック" panose="020B0400000000000000" pitchFamily="34" charset="-128"/>
                <a:cs typeface="Times New Roman" panose="02020603050405020304" pitchFamily="18" charset="0"/>
              </a:rPr>
              <a:t>The high-power reconnection heating experiments TS-6 successfully formed high beta STs with hollow plasma current /reversed shear profiles and ultra-high beta STs with absolute minimum-B profiles, by controlling the reconnection ion outflow speed and heating</a:t>
            </a:r>
            <a:r>
              <a:rPr kumimoji="1" lang="en-US" altLang="ja-JP" sz="1500">
                <a:solidFill>
                  <a:prstClr val="black"/>
                </a:solidFill>
                <a:latin typeface="Times New Roman" panose="02020603050405020304" pitchFamily="18" charset="0"/>
                <a:ea typeface="游ゴシック" panose="020B0400000000000000" pitchFamily="34" charset="-128"/>
                <a:cs typeface="Times New Roman" panose="02020603050405020304" pitchFamily="18" charset="0"/>
              </a:rPr>
              <a:t>. </a:t>
            </a:r>
            <a:endParaRPr kumimoji="1" lang="ja-JP" altLang="en-US" sz="1500" dirty="0">
              <a:solidFill>
                <a:prstClr val="black"/>
              </a:solidFill>
              <a:latin typeface="游ゴシック" panose="020F0502020204030204"/>
              <a:ea typeface="游ゴシック" panose="020B0400000000000000" pitchFamily="34" charset="-128"/>
            </a:endParaRPr>
          </a:p>
        </p:txBody>
      </p:sp>
      <p:cxnSp>
        <p:nvCxnSpPr>
          <p:cNvPr id="8" name="直線コネクタ 7">
            <a:extLst>
              <a:ext uri="{FF2B5EF4-FFF2-40B4-BE49-F238E27FC236}">
                <a16:creationId xmlns:a16="http://schemas.microsoft.com/office/drawing/2014/main" id="{41B567B7-12C7-751C-BF31-9CD8DE5B1E90}"/>
              </a:ext>
            </a:extLst>
          </p:cNvPr>
          <p:cNvCxnSpPr/>
          <p:nvPr/>
        </p:nvCxnSpPr>
        <p:spPr>
          <a:xfrm>
            <a:off x="5129940" y="4277532"/>
            <a:ext cx="1635071" cy="0"/>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30115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CC5DF240-271B-E170-DC5F-4D2AC49DB92B}"/>
              </a:ext>
            </a:extLst>
          </p:cNvPr>
          <p:cNvSpPr txBox="1"/>
          <p:nvPr/>
        </p:nvSpPr>
        <p:spPr>
          <a:xfrm>
            <a:off x="188119" y="208250"/>
            <a:ext cx="3020446" cy="415498"/>
          </a:xfrm>
          <a:prstGeom prst="rect">
            <a:avLst/>
          </a:prstGeom>
          <a:noFill/>
        </p:spPr>
        <p:txBody>
          <a:bodyPr wrap="square" rtlCol="0">
            <a:spAutoFit/>
          </a:bodyPr>
          <a:lstStyle/>
          <a:p>
            <a:pPr defTabSz="685800" fontAlgn="base">
              <a:spcBef>
                <a:spcPct val="0"/>
              </a:spcBef>
              <a:spcAft>
                <a:spcPct val="0"/>
              </a:spcAft>
            </a:pPr>
            <a:r>
              <a:rPr kumimoji="1" lang="en-US" sz="2100" dirty="0">
                <a:solidFill>
                  <a:srgbClr val="FF0000"/>
                </a:solidFill>
                <a:latin typeface="Times New Roman" panose="02020603050405020304" pitchFamily="18" charset="0"/>
                <a:cs typeface="Times New Roman" panose="02020603050405020304" pitchFamily="18" charset="0"/>
              </a:rPr>
              <a:t>LATE (Kyoto University)</a:t>
            </a:r>
          </a:p>
        </p:txBody>
      </p:sp>
      <p:sp>
        <p:nvSpPr>
          <p:cNvPr id="6" name="テキスト ボックス 4">
            <a:extLst>
              <a:ext uri="{FF2B5EF4-FFF2-40B4-BE49-F238E27FC236}">
                <a16:creationId xmlns:a16="http://schemas.microsoft.com/office/drawing/2014/main" id="{05D692FD-13DB-64E9-3EB5-5FBD4154C0AE}"/>
              </a:ext>
            </a:extLst>
          </p:cNvPr>
          <p:cNvSpPr txBox="1">
            <a:spLocks noChangeArrowheads="1"/>
          </p:cNvSpPr>
          <p:nvPr/>
        </p:nvSpPr>
        <p:spPr bwMode="auto">
          <a:xfrm>
            <a:off x="368086" y="691911"/>
            <a:ext cx="86441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defTabSz="685800">
              <a:spcBef>
                <a:spcPct val="0"/>
              </a:spcBef>
              <a:buNone/>
            </a:pPr>
            <a:r>
              <a:rPr lang="en-US" altLang="ja-JP" sz="1400" dirty="0">
                <a:solidFill>
                  <a:prstClr val="black"/>
                </a:solidFill>
                <a:latin typeface="Times New Roman" panose="02020603050405020304" pitchFamily="18" charset="0"/>
                <a:cs typeface="Times New Roman" panose="02020603050405020304" pitchFamily="18" charset="0"/>
              </a:rPr>
              <a:t>* Non-inductive formation of </a:t>
            </a:r>
            <a:r>
              <a:rPr lang="en-US" altLang="ja-JP" sz="1400" dirty="0" err="1">
                <a:solidFill>
                  <a:prstClr val="black"/>
                </a:solidFill>
                <a:latin typeface="Times New Roman" panose="02020603050405020304" pitchFamily="18" charset="0"/>
                <a:cs typeface="Times New Roman" panose="02020603050405020304" pitchFamily="18" charset="0"/>
              </a:rPr>
              <a:t>overdense</a:t>
            </a:r>
            <a:r>
              <a:rPr lang="en-US" altLang="ja-JP" sz="1400" dirty="0">
                <a:solidFill>
                  <a:prstClr val="black"/>
                </a:solidFill>
                <a:latin typeface="Times New Roman" panose="02020603050405020304" pitchFamily="18" charset="0"/>
                <a:cs typeface="Times New Roman" panose="02020603050405020304" pitchFamily="18" charset="0"/>
              </a:rPr>
              <a:t> spherical tokamak (ST) plasma by exciting electron Bernstein wave (EBW) via O-X-B mode conversion process. </a:t>
            </a:r>
          </a:p>
          <a:p>
            <a:pPr defTabSz="685800">
              <a:spcBef>
                <a:spcPct val="0"/>
              </a:spcBef>
              <a:buNone/>
            </a:pPr>
            <a:r>
              <a:rPr lang="en-US" altLang="ja-JP" sz="1400" dirty="0">
                <a:solidFill>
                  <a:prstClr val="black"/>
                </a:solidFill>
                <a:latin typeface="Times New Roman" panose="02020603050405020304" pitchFamily="18" charset="0"/>
                <a:cs typeface="Times New Roman" panose="02020603050405020304" pitchFamily="18" charset="0"/>
              </a:rPr>
              <a:t>* Soft X-ray CT system and heavy ion beam probe (HIBP) system were developed to investigate the plasma ejection phenomena in the </a:t>
            </a:r>
            <a:r>
              <a:rPr lang="en-US" altLang="ja-JP" sz="1400" dirty="0" err="1">
                <a:solidFill>
                  <a:prstClr val="black"/>
                </a:solidFill>
                <a:latin typeface="Times New Roman" panose="02020603050405020304" pitchFamily="18" charset="0"/>
                <a:cs typeface="Times New Roman" panose="02020603050405020304" pitchFamily="18" charset="0"/>
              </a:rPr>
              <a:t>overdense</a:t>
            </a:r>
            <a:r>
              <a:rPr lang="en-US" altLang="ja-JP" sz="1400" dirty="0">
                <a:solidFill>
                  <a:prstClr val="black"/>
                </a:solidFill>
                <a:latin typeface="Times New Roman" panose="02020603050405020304" pitchFamily="18" charset="0"/>
                <a:cs typeface="Times New Roman" panose="02020603050405020304" pitchFamily="18" charset="0"/>
              </a:rPr>
              <a:t> ST plasma.</a:t>
            </a:r>
          </a:p>
        </p:txBody>
      </p:sp>
      <p:pic>
        <p:nvPicPr>
          <p:cNvPr id="7" name="図 1">
            <a:extLst>
              <a:ext uri="{FF2B5EF4-FFF2-40B4-BE49-F238E27FC236}">
                <a16:creationId xmlns:a16="http://schemas.microsoft.com/office/drawing/2014/main" id="{8A7A3AD5-B815-6C44-560B-44905AF7F5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125" y="1805620"/>
            <a:ext cx="2193679" cy="292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2">
            <a:extLst>
              <a:ext uri="{FF2B5EF4-FFF2-40B4-BE49-F238E27FC236}">
                <a16:creationId xmlns:a16="http://schemas.microsoft.com/office/drawing/2014/main" id="{EB2CA24A-4E6A-88B5-C6C3-911768AF60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2661" y="1805619"/>
            <a:ext cx="1709340" cy="298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15">
            <a:extLst>
              <a:ext uri="{FF2B5EF4-FFF2-40B4-BE49-F238E27FC236}">
                <a16:creationId xmlns:a16="http://schemas.microsoft.com/office/drawing/2014/main" id="{A9D565AB-3173-6C4C-AA21-C6E7E7D6023D}"/>
              </a:ext>
            </a:extLst>
          </p:cNvPr>
          <p:cNvPicPr>
            <a:picLocks noChangeAspect="1"/>
          </p:cNvPicPr>
          <p:nvPr/>
        </p:nvPicPr>
        <p:blipFill>
          <a:blip r:embed="rId4"/>
          <a:stretch>
            <a:fillRect/>
          </a:stretch>
        </p:blipFill>
        <p:spPr>
          <a:xfrm>
            <a:off x="6567463" y="1774499"/>
            <a:ext cx="2234882" cy="3096907"/>
          </a:xfrm>
          <a:prstGeom prst="rect">
            <a:avLst/>
          </a:prstGeom>
        </p:spPr>
      </p:pic>
      <p:pic>
        <p:nvPicPr>
          <p:cNvPr id="17" name="図 16">
            <a:extLst>
              <a:ext uri="{FF2B5EF4-FFF2-40B4-BE49-F238E27FC236}">
                <a16:creationId xmlns:a16="http://schemas.microsoft.com/office/drawing/2014/main" id="{EA380820-7E05-B4F5-CE68-B98F212966DC}"/>
              </a:ext>
            </a:extLst>
          </p:cNvPr>
          <p:cNvPicPr>
            <a:picLocks noChangeAspect="1"/>
          </p:cNvPicPr>
          <p:nvPr/>
        </p:nvPicPr>
        <p:blipFill>
          <a:blip r:embed="rId5"/>
          <a:stretch>
            <a:fillRect/>
          </a:stretch>
        </p:blipFill>
        <p:spPr>
          <a:xfrm>
            <a:off x="4896911" y="1820679"/>
            <a:ext cx="1598289" cy="2982946"/>
          </a:xfrm>
          <a:prstGeom prst="rect">
            <a:avLst/>
          </a:prstGeom>
        </p:spPr>
      </p:pic>
    </p:spTree>
    <p:extLst>
      <p:ext uri="{BB962C8B-B14F-4D97-AF65-F5344CB8AC3E}">
        <p14:creationId xmlns:p14="http://schemas.microsoft.com/office/powerpoint/2010/main" val="2707290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fr-FR" dirty="0" err="1"/>
              <a:t>Korea</a:t>
            </a:r>
            <a:endParaRPr lang="fr-FR" dirty="0"/>
          </a:p>
        </p:txBody>
      </p:sp>
      <p:sp>
        <p:nvSpPr>
          <p:cNvPr id="4" name="Text Placeholder 3"/>
          <p:cNvSpPr>
            <a:spLocks noGrp="1"/>
          </p:cNvSpPr>
          <p:nvPr>
            <p:ph type="body" sz="quarter" idx="14"/>
          </p:nvPr>
        </p:nvSpPr>
        <p:spPr/>
        <p:txBody>
          <a:bodyPr/>
          <a:lstStyle/>
          <a:p>
            <a:r>
              <a:rPr lang="fr-FR" b="1" dirty="0"/>
              <a:t>		</a:t>
            </a:r>
            <a:r>
              <a:rPr lang="en-US" b="1" dirty="0"/>
              <a:t>VEST</a:t>
            </a:r>
            <a:endParaRPr lang="fr-FR" b="1" dirty="0"/>
          </a:p>
        </p:txBody>
      </p:sp>
    </p:spTree>
    <p:extLst>
      <p:ext uri="{BB962C8B-B14F-4D97-AF65-F5344CB8AC3E}">
        <p14:creationId xmlns:p14="http://schemas.microsoft.com/office/powerpoint/2010/main" val="1287844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8581" y="127618"/>
            <a:ext cx="7591607" cy="415498"/>
          </a:xfrm>
          <a:prstGeom prst="rect">
            <a:avLst/>
          </a:prstGeom>
          <a:noFill/>
        </p:spPr>
        <p:txBody>
          <a:bodyPr wrap="square" rtlCol="0">
            <a:spAutoFit/>
          </a:bodyPr>
          <a:lstStyle/>
          <a:p>
            <a:pPr defTabSz="476189">
              <a:defRPr/>
            </a:pPr>
            <a:r>
              <a:rPr lang="en-US" altLang="ko-KR" sz="2100" b="1" spc="-75" dirty="0">
                <a:solidFill>
                  <a:prstClr val="black"/>
                </a:solidFill>
                <a:latin typeface="맑은 고딕" panose="020B0503020000020004" pitchFamily="50" charset="-127"/>
                <a:ea typeface="맑은 고딕" panose="020B0503020000020004" pitchFamily="50" charset="-127"/>
              </a:rPr>
              <a:t>High Normalized Plasma Current with </a:t>
            </a:r>
            <a:r>
              <a:rPr lang="en-US" altLang="ko-KR" sz="2100" b="1" spc="-75" dirty="0" err="1">
                <a:solidFill>
                  <a:prstClr val="black"/>
                </a:solidFill>
                <a:latin typeface="맑은 고딕" panose="020B0503020000020004" pitchFamily="50" charset="-127"/>
                <a:ea typeface="맑은 고딕" panose="020B0503020000020004" pitchFamily="50" charset="-127"/>
              </a:rPr>
              <a:t>Ohmic</a:t>
            </a:r>
            <a:r>
              <a:rPr lang="en-US" altLang="ko-KR" sz="2100" b="1" spc="-75" dirty="0">
                <a:solidFill>
                  <a:prstClr val="black"/>
                </a:solidFill>
                <a:latin typeface="맑은 고딕" panose="020B0503020000020004" pitchFamily="50" charset="-127"/>
                <a:ea typeface="맑은 고딕" panose="020B0503020000020004" pitchFamily="50" charset="-127"/>
              </a:rPr>
              <a:t> Power Upgrade </a:t>
            </a:r>
            <a:endParaRPr lang="ko-KR" altLang="en-US" sz="2100" b="1" spc="-75" dirty="0">
              <a:solidFill>
                <a:prstClr val="black"/>
              </a:solidFill>
              <a:latin typeface="맑은 고딕" panose="020B0503020000020004" pitchFamily="50" charset="-127"/>
              <a:ea typeface="맑은 고딕" panose="020B0503020000020004" pitchFamily="50" charset="-127"/>
            </a:endParaRPr>
          </a:p>
        </p:txBody>
      </p:sp>
      <p:sp>
        <p:nvSpPr>
          <p:cNvPr id="4" name="직사각형 3"/>
          <p:cNvSpPr/>
          <p:nvPr/>
        </p:nvSpPr>
        <p:spPr>
          <a:xfrm>
            <a:off x="5096258" y="789388"/>
            <a:ext cx="3889206" cy="316690"/>
          </a:xfrm>
          <a:prstGeom prst="rect">
            <a:avLst/>
          </a:prstGeom>
        </p:spPr>
        <p:txBody>
          <a:bodyPr wrap="none">
            <a:spAutoFit/>
          </a:bodyPr>
          <a:lstStyle/>
          <a:p>
            <a:pPr marL="238095" indent="-238095" defTabSz="476189">
              <a:buFont typeface="Wingdings" panose="05000000000000000000" pitchFamily="2" charset="2"/>
              <a:buChar char="l"/>
            </a:pPr>
            <a:r>
              <a:rPr kumimoji="1" lang="en-US" altLang="ko-KR" sz="1458" b="1" kern="0" dirty="0">
                <a:solidFill>
                  <a:srgbClr val="0000FF"/>
                </a:solidFill>
                <a:latin typeface="맑은 고딕" panose="020B0503020000020004" pitchFamily="50" charset="-127"/>
                <a:ea typeface="맑은 고딕" panose="020B0503020000020004" pitchFamily="50" charset="-127"/>
              </a:rPr>
              <a:t>Comparison with Ballooning-Kink limit</a:t>
            </a:r>
            <a:endParaRPr lang="ko-KR" altLang="en-US" sz="937" dirty="0">
              <a:solidFill>
                <a:prstClr val="black"/>
              </a:solidFill>
              <a:latin typeface="Calibri" panose="020F0502020204030204"/>
              <a:ea typeface="맑은 고딕" panose="020B0503020000020004" pitchFamily="50" charset="-127"/>
            </a:endParaRPr>
          </a:p>
        </p:txBody>
      </p:sp>
      <p:grpSp>
        <p:nvGrpSpPr>
          <p:cNvPr id="20" name="그룹 19"/>
          <p:cNvGrpSpPr/>
          <p:nvPr/>
        </p:nvGrpSpPr>
        <p:grpSpPr>
          <a:xfrm>
            <a:off x="4802005" y="1072269"/>
            <a:ext cx="3984882" cy="3652176"/>
            <a:chOff x="5964638" y="4299547"/>
            <a:chExt cx="5872239" cy="5277457"/>
          </a:xfrm>
        </p:grpSpPr>
        <p:pic>
          <p:nvPicPr>
            <p:cNvPr id="19" name="그림 18"/>
            <p:cNvPicPr>
              <a:picLocks noChangeAspect="1"/>
            </p:cNvPicPr>
            <p:nvPr/>
          </p:nvPicPr>
          <p:blipFill>
            <a:blip r:embed="rId3"/>
            <a:stretch>
              <a:fillRect/>
            </a:stretch>
          </p:blipFill>
          <p:spPr>
            <a:xfrm>
              <a:off x="5964638" y="4299547"/>
              <a:ext cx="5872239" cy="5086191"/>
            </a:xfrm>
            <a:prstGeom prst="rect">
              <a:avLst/>
            </a:prstGeom>
          </p:spPr>
        </p:pic>
        <mc:AlternateContent xmlns:mc="http://schemas.openxmlformats.org/markup-compatibility/2006" xmlns:a14="http://schemas.microsoft.com/office/drawing/2010/main">
          <mc:Choice Requires="a14">
            <p:sp>
              <p:nvSpPr>
                <p:cNvPr id="15" name="직사각형 14"/>
                <p:cNvSpPr/>
                <p:nvPr/>
              </p:nvSpPr>
              <p:spPr>
                <a:xfrm>
                  <a:off x="11018526" y="9012088"/>
                  <a:ext cx="638559" cy="564916"/>
                </a:xfrm>
                <a:prstGeom prst="rect">
                  <a:avLst/>
                </a:prstGeom>
              </p:spPr>
              <p:txBody>
                <a:bodyPr wrap="none">
                  <a:spAutoFit/>
                </a:bodyPr>
                <a:lstStyle/>
                <a:p>
                  <a:pPr defTabSz="476189"/>
                  <a14:m>
                    <m:oMathPara xmlns:m="http://schemas.openxmlformats.org/officeDocument/2006/math">
                      <m:oMathParaPr>
                        <m:jc m:val="centerGroup"/>
                      </m:oMathParaPr>
                      <m:oMath xmlns:m="http://schemas.openxmlformats.org/officeDocument/2006/math">
                        <m:f>
                          <m:fPr>
                            <m:ctrlPr>
                              <a:rPr lang="en-US" altLang="ko-KR" sz="937" b="1" i="1">
                                <a:solidFill>
                                  <a:prstClr val="black"/>
                                </a:solidFill>
                                <a:latin typeface="Cambria Math" panose="02040503050406030204" pitchFamily="18" charset="0"/>
                                <a:ea typeface="Cambria Math" panose="02040503050406030204" pitchFamily="18" charset="0"/>
                              </a:rPr>
                            </m:ctrlPr>
                          </m:fPr>
                          <m:num>
                            <m:sSub>
                              <m:sSubPr>
                                <m:ctrlPr>
                                  <a:rPr lang="en-US" altLang="ko-KR" sz="937" b="1" i="1">
                                    <a:solidFill>
                                      <a:prstClr val="black"/>
                                    </a:solidFill>
                                    <a:latin typeface="Cambria Math" panose="02040503050406030204" pitchFamily="18" charset="0"/>
                                    <a:ea typeface="Cambria Math" panose="02040503050406030204" pitchFamily="18" charset="0"/>
                                  </a:rPr>
                                </m:ctrlPr>
                              </m:sSubPr>
                              <m:e>
                                <m:r>
                                  <a:rPr lang="en-US" altLang="ko-KR" sz="937" b="1" i="1">
                                    <a:solidFill>
                                      <a:prstClr val="black"/>
                                    </a:solidFill>
                                    <a:latin typeface="Cambria Math" panose="02040503050406030204" pitchFamily="18" charset="0"/>
                                    <a:ea typeface="Cambria Math" panose="02040503050406030204" pitchFamily="18" charset="0"/>
                                  </a:rPr>
                                  <m:t>𝑰</m:t>
                                </m:r>
                              </m:e>
                              <m:sub>
                                <m:r>
                                  <a:rPr lang="en-US" altLang="ko-KR" sz="937" b="1" i="1">
                                    <a:solidFill>
                                      <a:prstClr val="black"/>
                                    </a:solidFill>
                                    <a:latin typeface="Cambria Math" panose="02040503050406030204" pitchFamily="18" charset="0"/>
                                    <a:ea typeface="Cambria Math" panose="02040503050406030204" pitchFamily="18" charset="0"/>
                                  </a:rPr>
                                  <m:t>𝒑</m:t>
                                </m:r>
                              </m:sub>
                            </m:sSub>
                          </m:num>
                          <m:den>
                            <m:r>
                              <a:rPr lang="en-US" altLang="ko-KR" sz="937" b="1" i="1">
                                <a:solidFill>
                                  <a:prstClr val="black"/>
                                </a:solidFill>
                                <a:latin typeface="Cambria Math" panose="02040503050406030204" pitchFamily="18" charset="0"/>
                                <a:ea typeface="Cambria Math" panose="02040503050406030204" pitchFamily="18" charset="0"/>
                              </a:rPr>
                              <m:t>𝒂</m:t>
                            </m:r>
                            <m:sSub>
                              <m:sSubPr>
                                <m:ctrlPr>
                                  <a:rPr lang="en-US" altLang="ko-KR" sz="937" b="1" i="1">
                                    <a:solidFill>
                                      <a:prstClr val="black"/>
                                    </a:solidFill>
                                    <a:latin typeface="Cambria Math" panose="02040503050406030204" pitchFamily="18" charset="0"/>
                                    <a:ea typeface="Cambria Math" panose="02040503050406030204" pitchFamily="18" charset="0"/>
                                  </a:rPr>
                                </m:ctrlPr>
                              </m:sSubPr>
                              <m:e>
                                <m:r>
                                  <a:rPr lang="en-US" altLang="ko-KR" sz="937" b="1" i="1">
                                    <a:solidFill>
                                      <a:prstClr val="black"/>
                                    </a:solidFill>
                                    <a:latin typeface="Cambria Math" panose="02040503050406030204" pitchFamily="18" charset="0"/>
                                    <a:ea typeface="Cambria Math" panose="02040503050406030204" pitchFamily="18" charset="0"/>
                                  </a:rPr>
                                  <m:t>𝑩</m:t>
                                </m:r>
                              </m:e>
                              <m:sub>
                                <m:r>
                                  <a:rPr lang="en-US" altLang="ko-KR" sz="937" b="1" i="1">
                                    <a:solidFill>
                                      <a:prstClr val="black"/>
                                    </a:solidFill>
                                    <a:latin typeface="Cambria Math" panose="02040503050406030204" pitchFamily="18" charset="0"/>
                                    <a:ea typeface="Cambria Math" panose="02040503050406030204" pitchFamily="18" charset="0"/>
                                  </a:rPr>
                                  <m:t>𝑻</m:t>
                                </m:r>
                              </m:sub>
                            </m:sSub>
                          </m:den>
                        </m:f>
                      </m:oMath>
                    </m:oMathPara>
                  </a14:m>
                  <a:endParaRPr lang="ko-KR" altLang="en-US" sz="937" dirty="0">
                    <a:solidFill>
                      <a:prstClr val="black"/>
                    </a:solidFill>
                    <a:latin typeface="Calibri" panose="020F0502020204030204"/>
                    <a:ea typeface="맑은 고딕" panose="020B0503020000020004" pitchFamily="50" charset="-127"/>
                  </a:endParaRPr>
                </a:p>
              </p:txBody>
            </p:sp>
          </mc:Choice>
          <mc:Fallback xmlns="">
            <p:sp>
              <p:nvSpPr>
                <p:cNvPr id="15" name="직사각형 14"/>
                <p:cNvSpPr>
                  <a:spLocks noRot="1" noChangeAspect="1" noMove="1" noResize="1" noEditPoints="1" noAdjustHandles="1" noChangeArrowheads="1" noChangeShapeType="1" noTextEdit="1"/>
                </p:cNvSpPr>
                <p:nvPr/>
              </p:nvSpPr>
              <p:spPr>
                <a:xfrm>
                  <a:off x="11018526" y="9012088"/>
                  <a:ext cx="638559" cy="56491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10265623" y="7842956"/>
                  <a:ext cx="1095887" cy="389520"/>
                </a:xfrm>
                <a:prstGeom prst="rect">
                  <a:avLst/>
                </a:prstGeom>
                <a:noFill/>
              </p:spPr>
              <p:txBody>
                <a:bodyPr wrap="none" lIns="0" tIns="0" rIns="0" bIns="0" rtlCol="0">
                  <a:spAutoFit/>
                </a:bodyPr>
                <a:lstStyle/>
                <a:p>
                  <a:pPr defTabSz="476189"/>
                  <a14:m>
                    <m:oMathPara xmlns:m="http://schemas.openxmlformats.org/officeDocument/2006/math">
                      <m:oMathParaPr>
                        <m:jc m:val="centerGroup"/>
                      </m:oMathParaPr>
                      <m:oMath xmlns:m="http://schemas.openxmlformats.org/officeDocument/2006/math">
                        <m:sSub>
                          <m:sSubPr>
                            <m:ctrlPr>
                              <a:rPr lang="en-US" altLang="ko-KR" sz="937" b="1" i="1">
                                <a:solidFill>
                                  <a:prstClr val="black"/>
                                </a:solidFill>
                                <a:latin typeface="Cambria Math" panose="02040503050406030204" pitchFamily="18" charset="0"/>
                              </a:rPr>
                            </m:ctrlPr>
                          </m:sSubPr>
                          <m:e>
                            <m:r>
                              <a:rPr lang="en-US" altLang="ko-KR" sz="937" b="1" i="1">
                                <a:solidFill>
                                  <a:prstClr val="black"/>
                                </a:solidFill>
                                <a:latin typeface="Cambria Math" panose="02040503050406030204" pitchFamily="18" charset="0"/>
                              </a:rPr>
                              <m:t>𝒒</m:t>
                            </m:r>
                          </m:e>
                          <m:sub>
                            <m:r>
                              <a:rPr lang="en-US" altLang="ko-KR" sz="937" b="1" i="1">
                                <a:solidFill>
                                  <a:prstClr val="black"/>
                                </a:solidFill>
                                <a:latin typeface="Cambria Math" panose="02040503050406030204" pitchFamily="18" charset="0"/>
                              </a:rPr>
                              <m:t>𝒌𝒊𝒏𝒌</m:t>
                            </m:r>
                          </m:sub>
                        </m:sSub>
                        <m:r>
                          <a:rPr lang="en-US" altLang="ko-KR" sz="937" b="1" i="1">
                            <a:solidFill>
                              <a:prstClr val="black"/>
                            </a:solidFill>
                            <a:latin typeface="Cambria Math" panose="02040503050406030204" pitchFamily="18" charset="0"/>
                            <a:ea typeface="Cambria Math" panose="02040503050406030204" pitchFamily="18" charset="0"/>
                          </a:rPr>
                          <m:t>≥</m:t>
                        </m:r>
                        <m:f>
                          <m:fPr>
                            <m:ctrlPr>
                              <a:rPr lang="en-US" altLang="ko-KR" sz="937" b="1" i="1">
                                <a:solidFill>
                                  <a:prstClr val="black"/>
                                </a:solidFill>
                                <a:latin typeface="Cambria Math" panose="02040503050406030204" pitchFamily="18" charset="0"/>
                                <a:ea typeface="Cambria Math" panose="02040503050406030204" pitchFamily="18" charset="0"/>
                              </a:rPr>
                            </m:ctrlPr>
                          </m:fPr>
                          <m:num>
                            <m:r>
                              <a:rPr lang="en-US" altLang="ko-KR" sz="937" b="1" i="1">
                                <a:solidFill>
                                  <a:prstClr val="black"/>
                                </a:solidFill>
                                <a:latin typeface="Cambria Math" panose="02040503050406030204" pitchFamily="18" charset="0"/>
                                <a:ea typeface="Cambria Math" panose="02040503050406030204" pitchFamily="18" charset="0"/>
                              </a:rPr>
                              <m:t>𝟏</m:t>
                            </m:r>
                            <m:r>
                              <a:rPr lang="en-US" altLang="ko-KR" sz="937" b="1" i="1">
                                <a:solidFill>
                                  <a:prstClr val="black"/>
                                </a:solidFill>
                                <a:latin typeface="Cambria Math" panose="02040503050406030204" pitchFamily="18" charset="0"/>
                                <a:ea typeface="Cambria Math" panose="02040503050406030204" pitchFamily="18" charset="0"/>
                              </a:rPr>
                              <m:t>+</m:t>
                            </m:r>
                            <m:r>
                              <a:rPr lang="ko-KR" altLang="en-US" sz="937" b="1" i="1">
                                <a:solidFill>
                                  <a:prstClr val="black"/>
                                </a:solidFill>
                                <a:latin typeface="Cambria Math" panose="02040503050406030204" pitchFamily="18" charset="0"/>
                                <a:ea typeface="Cambria Math" panose="02040503050406030204" pitchFamily="18" charset="0"/>
                              </a:rPr>
                              <m:t>𝜿</m:t>
                            </m:r>
                          </m:num>
                          <m:den>
                            <m:r>
                              <a:rPr lang="en-US" altLang="ko-KR" sz="937" b="1" i="1">
                                <a:solidFill>
                                  <a:prstClr val="black"/>
                                </a:solidFill>
                                <a:latin typeface="Cambria Math" panose="02040503050406030204" pitchFamily="18" charset="0"/>
                                <a:ea typeface="Cambria Math" panose="02040503050406030204" pitchFamily="18" charset="0"/>
                              </a:rPr>
                              <m:t>𝟐</m:t>
                            </m:r>
                          </m:den>
                        </m:f>
                      </m:oMath>
                    </m:oMathPara>
                  </a14:m>
                  <a:endParaRPr lang="ko-KR" altLang="en-US" sz="937" b="1" dirty="0">
                    <a:solidFill>
                      <a:prstClr val="black"/>
                    </a:solidFill>
                    <a:latin typeface="Calibri" panose="020F0502020204030204"/>
                    <a:ea typeface="맑은 고딕" panose="020B0503020000020004" pitchFamily="50" charset="-127"/>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0265623" y="7842956"/>
                  <a:ext cx="1095887" cy="389520"/>
                </a:xfrm>
                <a:prstGeom prst="rect">
                  <a:avLst/>
                </a:prstGeom>
                <a:blipFill>
                  <a:blip r:embed="rId5"/>
                  <a:stretch>
                    <a:fillRect l="-4098" r="-2459" b="-15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8219684" y="5453704"/>
                  <a:ext cx="3170911" cy="615505"/>
                </a:xfrm>
                <a:prstGeom prst="rect">
                  <a:avLst/>
                </a:prstGeom>
                <a:noFill/>
              </p:spPr>
              <p:txBody>
                <a:bodyPr wrap="square" lIns="0" tIns="0" rIns="0" bIns="0" rtlCol="0">
                  <a:spAutoFit/>
                </a:bodyPr>
                <a:lstStyle/>
                <a:p>
                  <a:pPr defTabSz="476189"/>
                  <a14:m>
                    <m:oMathPara xmlns:m="http://schemas.openxmlformats.org/officeDocument/2006/math">
                      <m:oMathParaPr>
                        <m:jc m:val="centerGroup"/>
                      </m:oMathParaPr>
                      <m:oMath xmlns:m="http://schemas.openxmlformats.org/officeDocument/2006/math">
                        <m:sSub>
                          <m:sSubPr>
                            <m:ctrlPr>
                              <a:rPr lang="en-US" altLang="ko-KR" sz="937" b="1" i="1">
                                <a:solidFill>
                                  <a:prstClr val="black"/>
                                </a:solidFill>
                                <a:latin typeface="Cambria Math" panose="02040503050406030204" pitchFamily="18" charset="0"/>
                              </a:rPr>
                            </m:ctrlPr>
                          </m:sSubPr>
                          <m:e>
                            <m:r>
                              <a:rPr lang="en-US" altLang="ko-KR" sz="937" b="1" i="1">
                                <a:solidFill>
                                  <a:prstClr val="black"/>
                                </a:solidFill>
                                <a:latin typeface="Cambria Math" panose="02040503050406030204" pitchFamily="18" charset="0"/>
                              </a:rPr>
                              <m:t>𝒒</m:t>
                            </m:r>
                          </m:e>
                          <m:sub>
                            <m:r>
                              <a:rPr lang="en-US" altLang="ko-KR" sz="937" b="1" i="1">
                                <a:solidFill>
                                  <a:prstClr val="black"/>
                                </a:solidFill>
                                <a:latin typeface="Cambria Math" panose="02040503050406030204" pitchFamily="18" charset="0"/>
                              </a:rPr>
                              <m:t>𝒌𝒊𝒏𝒌</m:t>
                            </m:r>
                          </m:sub>
                        </m:sSub>
                        <m:r>
                          <a:rPr lang="en-US" altLang="ko-KR" sz="937" b="1" i="1">
                            <a:solidFill>
                              <a:prstClr val="black"/>
                            </a:solidFill>
                            <a:latin typeface="Cambria Math" panose="02040503050406030204" pitchFamily="18" charset="0"/>
                            <a:ea typeface="Cambria Math" panose="02040503050406030204" pitchFamily="18" charset="0"/>
                          </a:rPr>
                          <m:t>=</m:t>
                        </m:r>
                        <m:f>
                          <m:fPr>
                            <m:ctrlPr>
                              <a:rPr lang="en-US" altLang="ko-KR" sz="937" b="1" i="1">
                                <a:solidFill>
                                  <a:prstClr val="black"/>
                                </a:solidFill>
                                <a:latin typeface="Cambria Math" panose="02040503050406030204" pitchFamily="18" charset="0"/>
                                <a:ea typeface="Cambria Math" panose="02040503050406030204" pitchFamily="18" charset="0"/>
                              </a:rPr>
                            </m:ctrlPr>
                          </m:fPr>
                          <m:num>
                            <m:r>
                              <a:rPr lang="en-US" altLang="ko-KR" sz="937" b="1" i="1">
                                <a:solidFill>
                                  <a:prstClr val="black"/>
                                </a:solidFill>
                                <a:latin typeface="Cambria Math" panose="02040503050406030204" pitchFamily="18" charset="0"/>
                                <a:ea typeface="Cambria Math" panose="02040503050406030204" pitchFamily="18" charset="0"/>
                              </a:rPr>
                              <m:t>𝟐</m:t>
                            </m:r>
                            <m:r>
                              <a:rPr lang="ko-KR" altLang="en-US" sz="937" b="1" i="1">
                                <a:solidFill>
                                  <a:prstClr val="black"/>
                                </a:solidFill>
                                <a:latin typeface="Cambria Math" panose="02040503050406030204" pitchFamily="18" charset="0"/>
                                <a:ea typeface="Cambria Math" panose="02040503050406030204" pitchFamily="18" charset="0"/>
                              </a:rPr>
                              <m:t>𝝅</m:t>
                            </m:r>
                            <m:r>
                              <a:rPr lang="en-US" altLang="ko-KR" sz="937" b="1" i="1">
                                <a:solidFill>
                                  <a:prstClr val="black"/>
                                </a:solidFill>
                                <a:latin typeface="Cambria Math" panose="02040503050406030204" pitchFamily="18" charset="0"/>
                                <a:ea typeface="Cambria Math" panose="02040503050406030204" pitchFamily="18" charset="0"/>
                              </a:rPr>
                              <m:t>𝒂</m:t>
                            </m:r>
                          </m:num>
                          <m:den>
                            <m:sSub>
                              <m:sSubPr>
                                <m:ctrlPr>
                                  <a:rPr lang="en-US" altLang="ko-KR" sz="937" b="1" i="1">
                                    <a:solidFill>
                                      <a:prstClr val="black"/>
                                    </a:solidFill>
                                    <a:latin typeface="Cambria Math" panose="02040503050406030204" pitchFamily="18" charset="0"/>
                                    <a:ea typeface="Cambria Math" panose="02040503050406030204" pitchFamily="18" charset="0"/>
                                  </a:rPr>
                                </m:ctrlPr>
                              </m:sSubPr>
                              <m:e>
                                <m:r>
                                  <a:rPr lang="ko-KR" altLang="en-US" sz="937" b="1" i="1">
                                    <a:solidFill>
                                      <a:prstClr val="black"/>
                                    </a:solidFill>
                                    <a:latin typeface="Cambria Math" panose="02040503050406030204" pitchFamily="18" charset="0"/>
                                    <a:ea typeface="Cambria Math" panose="02040503050406030204" pitchFamily="18" charset="0"/>
                                  </a:rPr>
                                  <m:t>𝝁</m:t>
                                </m:r>
                              </m:e>
                              <m:sub>
                                <m:r>
                                  <a:rPr lang="en-US" altLang="ko-KR" sz="937" b="1" i="1">
                                    <a:solidFill>
                                      <a:prstClr val="black"/>
                                    </a:solidFill>
                                    <a:latin typeface="Cambria Math" panose="02040503050406030204" pitchFamily="18" charset="0"/>
                                    <a:ea typeface="Cambria Math" panose="02040503050406030204" pitchFamily="18" charset="0"/>
                                  </a:rPr>
                                  <m:t>𝒐</m:t>
                                </m:r>
                              </m:sub>
                            </m:sSub>
                            <m:sSub>
                              <m:sSubPr>
                                <m:ctrlPr>
                                  <a:rPr lang="en-US" altLang="ko-KR" sz="937" b="1" i="1">
                                    <a:solidFill>
                                      <a:prstClr val="black"/>
                                    </a:solidFill>
                                    <a:latin typeface="Cambria Math" panose="02040503050406030204" pitchFamily="18" charset="0"/>
                                    <a:ea typeface="Cambria Math" panose="02040503050406030204" pitchFamily="18" charset="0"/>
                                  </a:rPr>
                                </m:ctrlPr>
                              </m:sSubPr>
                              <m:e>
                                <m:r>
                                  <a:rPr lang="en-US" altLang="ko-KR" sz="937" b="1" i="1">
                                    <a:solidFill>
                                      <a:prstClr val="black"/>
                                    </a:solidFill>
                                    <a:latin typeface="Cambria Math" panose="02040503050406030204" pitchFamily="18" charset="0"/>
                                    <a:ea typeface="Cambria Math" panose="02040503050406030204" pitchFamily="18" charset="0"/>
                                  </a:rPr>
                                  <m:t>𝑹</m:t>
                                </m:r>
                              </m:e>
                              <m:sub>
                                <m:r>
                                  <a:rPr lang="en-US" altLang="ko-KR" sz="937" b="1" i="1">
                                    <a:solidFill>
                                      <a:prstClr val="black"/>
                                    </a:solidFill>
                                    <a:latin typeface="Cambria Math" panose="02040503050406030204" pitchFamily="18" charset="0"/>
                                    <a:ea typeface="Cambria Math" panose="02040503050406030204" pitchFamily="18" charset="0"/>
                                  </a:rPr>
                                  <m:t>𝒐</m:t>
                                </m:r>
                              </m:sub>
                            </m:sSub>
                          </m:den>
                        </m:f>
                        <m:rad>
                          <m:radPr>
                            <m:degHide m:val="on"/>
                            <m:ctrlPr>
                              <a:rPr lang="en-US" altLang="ko-KR" sz="937" b="1" i="1">
                                <a:solidFill>
                                  <a:prstClr val="black"/>
                                </a:solidFill>
                                <a:latin typeface="Cambria Math" panose="02040503050406030204" pitchFamily="18" charset="0"/>
                                <a:ea typeface="Cambria Math" panose="02040503050406030204" pitchFamily="18" charset="0"/>
                              </a:rPr>
                            </m:ctrlPr>
                          </m:radPr>
                          <m:deg/>
                          <m:e>
                            <m:f>
                              <m:fPr>
                                <m:ctrlPr>
                                  <a:rPr lang="en-US" altLang="ko-KR" sz="937" b="1" i="1">
                                    <a:solidFill>
                                      <a:prstClr val="black"/>
                                    </a:solidFill>
                                    <a:latin typeface="Cambria Math" panose="02040503050406030204" pitchFamily="18" charset="0"/>
                                    <a:ea typeface="Cambria Math" panose="02040503050406030204" pitchFamily="18" charset="0"/>
                                  </a:rPr>
                                </m:ctrlPr>
                              </m:fPr>
                              <m:num>
                                <m:r>
                                  <a:rPr lang="en-US" altLang="ko-KR" sz="937" b="1" i="1">
                                    <a:solidFill>
                                      <a:prstClr val="black"/>
                                    </a:solidFill>
                                    <a:latin typeface="Cambria Math" panose="02040503050406030204" pitchFamily="18" charset="0"/>
                                    <a:ea typeface="Cambria Math" panose="02040503050406030204" pitchFamily="18" charset="0"/>
                                  </a:rPr>
                                  <m:t>𝟏</m:t>
                                </m:r>
                                <m:r>
                                  <a:rPr lang="en-US" altLang="ko-KR" sz="937" b="1" i="1">
                                    <a:solidFill>
                                      <a:prstClr val="black"/>
                                    </a:solidFill>
                                    <a:latin typeface="Cambria Math" panose="02040503050406030204" pitchFamily="18" charset="0"/>
                                    <a:ea typeface="Cambria Math" panose="02040503050406030204" pitchFamily="18" charset="0"/>
                                  </a:rPr>
                                  <m:t>+</m:t>
                                </m:r>
                                <m:sSup>
                                  <m:sSupPr>
                                    <m:ctrlPr>
                                      <a:rPr lang="en-US" altLang="ko-KR" sz="937" b="1" i="1">
                                        <a:solidFill>
                                          <a:prstClr val="black"/>
                                        </a:solidFill>
                                        <a:latin typeface="Cambria Math" panose="02040503050406030204" pitchFamily="18" charset="0"/>
                                        <a:ea typeface="Cambria Math" panose="02040503050406030204" pitchFamily="18" charset="0"/>
                                      </a:rPr>
                                    </m:ctrlPr>
                                  </m:sSupPr>
                                  <m:e>
                                    <m:r>
                                      <a:rPr lang="ko-KR" altLang="en-US" sz="937" b="1" i="1">
                                        <a:solidFill>
                                          <a:prstClr val="black"/>
                                        </a:solidFill>
                                        <a:latin typeface="Cambria Math" panose="02040503050406030204" pitchFamily="18" charset="0"/>
                                        <a:ea typeface="Cambria Math" panose="02040503050406030204" pitchFamily="18" charset="0"/>
                                      </a:rPr>
                                      <m:t>𝜿</m:t>
                                    </m:r>
                                  </m:e>
                                  <m:sup>
                                    <m:r>
                                      <a:rPr lang="en-US" altLang="ko-KR" sz="937" b="1" i="1">
                                        <a:solidFill>
                                          <a:prstClr val="black"/>
                                        </a:solidFill>
                                        <a:latin typeface="Cambria Math" panose="02040503050406030204" pitchFamily="18" charset="0"/>
                                        <a:ea typeface="Cambria Math" panose="02040503050406030204" pitchFamily="18" charset="0"/>
                                      </a:rPr>
                                      <m:t>𝟐</m:t>
                                    </m:r>
                                  </m:sup>
                                </m:sSup>
                              </m:num>
                              <m:den>
                                <m:r>
                                  <a:rPr lang="en-US" altLang="ko-KR" sz="937" b="1" i="1">
                                    <a:solidFill>
                                      <a:prstClr val="black"/>
                                    </a:solidFill>
                                    <a:latin typeface="Cambria Math" panose="02040503050406030204" pitchFamily="18" charset="0"/>
                                    <a:ea typeface="Cambria Math" panose="02040503050406030204" pitchFamily="18" charset="0"/>
                                  </a:rPr>
                                  <m:t>𝟐</m:t>
                                </m:r>
                              </m:den>
                            </m:f>
                          </m:e>
                        </m:rad>
                        <m:r>
                          <a:rPr lang="en-US" altLang="ko-KR" sz="937" b="1" i="1">
                            <a:solidFill>
                              <a:prstClr val="black"/>
                            </a:solidFill>
                            <a:latin typeface="Cambria Math" panose="02040503050406030204" pitchFamily="18" charset="0"/>
                            <a:ea typeface="Cambria Math" panose="02040503050406030204" pitchFamily="18" charset="0"/>
                          </a:rPr>
                          <m:t>/</m:t>
                        </m:r>
                        <m:d>
                          <m:dPr>
                            <m:ctrlPr>
                              <a:rPr lang="en-US" altLang="ko-KR" sz="937" b="1" i="1">
                                <a:solidFill>
                                  <a:prstClr val="black"/>
                                </a:solidFill>
                                <a:latin typeface="Cambria Math" panose="02040503050406030204" pitchFamily="18" charset="0"/>
                                <a:ea typeface="Cambria Math" panose="02040503050406030204" pitchFamily="18" charset="0"/>
                              </a:rPr>
                            </m:ctrlPr>
                          </m:dPr>
                          <m:e>
                            <m:f>
                              <m:fPr>
                                <m:ctrlPr>
                                  <a:rPr lang="en-US" altLang="ko-KR" sz="937" b="1" i="1">
                                    <a:solidFill>
                                      <a:prstClr val="black"/>
                                    </a:solidFill>
                                    <a:latin typeface="Cambria Math" panose="02040503050406030204" pitchFamily="18" charset="0"/>
                                    <a:ea typeface="Cambria Math" panose="02040503050406030204" pitchFamily="18" charset="0"/>
                                  </a:rPr>
                                </m:ctrlPr>
                              </m:fPr>
                              <m:num>
                                <m:sSub>
                                  <m:sSubPr>
                                    <m:ctrlPr>
                                      <a:rPr lang="en-US" altLang="ko-KR" sz="937" b="1" i="1">
                                        <a:solidFill>
                                          <a:prstClr val="black"/>
                                        </a:solidFill>
                                        <a:latin typeface="Cambria Math" panose="02040503050406030204" pitchFamily="18" charset="0"/>
                                        <a:ea typeface="Cambria Math" panose="02040503050406030204" pitchFamily="18" charset="0"/>
                                      </a:rPr>
                                    </m:ctrlPr>
                                  </m:sSubPr>
                                  <m:e>
                                    <m:r>
                                      <a:rPr lang="en-US" altLang="ko-KR" sz="937" b="1" i="1">
                                        <a:solidFill>
                                          <a:prstClr val="black"/>
                                        </a:solidFill>
                                        <a:latin typeface="Cambria Math" panose="02040503050406030204" pitchFamily="18" charset="0"/>
                                        <a:ea typeface="Cambria Math" panose="02040503050406030204" pitchFamily="18" charset="0"/>
                                      </a:rPr>
                                      <m:t>𝑰</m:t>
                                    </m:r>
                                  </m:e>
                                  <m:sub>
                                    <m:r>
                                      <a:rPr lang="en-US" altLang="ko-KR" sz="937" b="1" i="1">
                                        <a:solidFill>
                                          <a:prstClr val="black"/>
                                        </a:solidFill>
                                        <a:latin typeface="Cambria Math" panose="02040503050406030204" pitchFamily="18" charset="0"/>
                                        <a:ea typeface="Cambria Math" panose="02040503050406030204" pitchFamily="18" charset="0"/>
                                      </a:rPr>
                                      <m:t>𝒑</m:t>
                                    </m:r>
                                  </m:sub>
                                </m:sSub>
                              </m:num>
                              <m:den>
                                <m:r>
                                  <a:rPr lang="en-US" altLang="ko-KR" sz="937" b="1" i="1">
                                    <a:solidFill>
                                      <a:prstClr val="black"/>
                                    </a:solidFill>
                                    <a:latin typeface="Cambria Math" panose="02040503050406030204" pitchFamily="18" charset="0"/>
                                    <a:ea typeface="Cambria Math" panose="02040503050406030204" pitchFamily="18" charset="0"/>
                                  </a:rPr>
                                  <m:t>𝒂</m:t>
                                </m:r>
                                <m:sSub>
                                  <m:sSubPr>
                                    <m:ctrlPr>
                                      <a:rPr lang="en-US" altLang="ko-KR" sz="937" b="1" i="1">
                                        <a:solidFill>
                                          <a:prstClr val="black"/>
                                        </a:solidFill>
                                        <a:latin typeface="Cambria Math" panose="02040503050406030204" pitchFamily="18" charset="0"/>
                                        <a:ea typeface="Cambria Math" panose="02040503050406030204" pitchFamily="18" charset="0"/>
                                      </a:rPr>
                                    </m:ctrlPr>
                                  </m:sSubPr>
                                  <m:e>
                                    <m:r>
                                      <a:rPr lang="en-US" altLang="ko-KR" sz="937" b="1" i="1">
                                        <a:solidFill>
                                          <a:prstClr val="black"/>
                                        </a:solidFill>
                                        <a:latin typeface="Cambria Math" panose="02040503050406030204" pitchFamily="18" charset="0"/>
                                        <a:ea typeface="Cambria Math" panose="02040503050406030204" pitchFamily="18" charset="0"/>
                                      </a:rPr>
                                      <m:t>𝑩</m:t>
                                    </m:r>
                                  </m:e>
                                  <m:sub>
                                    <m:r>
                                      <a:rPr lang="en-US" altLang="ko-KR" sz="937" b="1" i="1">
                                        <a:solidFill>
                                          <a:prstClr val="black"/>
                                        </a:solidFill>
                                        <a:latin typeface="Cambria Math" panose="02040503050406030204" pitchFamily="18" charset="0"/>
                                        <a:ea typeface="Cambria Math" panose="02040503050406030204" pitchFamily="18" charset="0"/>
                                      </a:rPr>
                                      <m:t>𝑻</m:t>
                                    </m:r>
                                  </m:sub>
                                </m:sSub>
                              </m:den>
                            </m:f>
                          </m:e>
                        </m:d>
                      </m:oMath>
                    </m:oMathPara>
                  </a14:m>
                  <a:endParaRPr lang="ko-KR" altLang="en-US" sz="937" b="1" dirty="0">
                    <a:solidFill>
                      <a:prstClr val="black"/>
                    </a:solidFill>
                    <a:latin typeface="Calibri" panose="020F0502020204030204"/>
                    <a:ea typeface="맑은 고딕" panose="020B0503020000020004" pitchFamily="50" charset="-127"/>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8219684" y="5453704"/>
                  <a:ext cx="3170911" cy="615505"/>
                </a:xfrm>
                <a:prstGeom prst="rect">
                  <a:avLst/>
                </a:prstGeom>
                <a:blipFill>
                  <a:blip r:embed="rId6"/>
                  <a:stretch>
                    <a:fillRect b="-1429"/>
                  </a:stretch>
                </a:blipFill>
              </p:spPr>
              <p:txBody>
                <a:bodyPr/>
                <a:lstStyle/>
                <a:p>
                  <a:r>
                    <a:rPr lang="en-US">
                      <a:noFill/>
                    </a:rPr>
                    <a:t> </a:t>
                  </a:r>
                </a:p>
              </p:txBody>
            </p:sp>
          </mc:Fallback>
        </mc:AlternateContent>
      </p:grpSp>
      <p:grpSp>
        <p:nvGrpSpPr>
          <p:cNvPr id="2" name="그룹 1"/>
          <p:cNvGrpSpPr/>
          <p:nvPr/>
        </p:nvGrpSpPr>
        <p:grpSpPr>
          <a:xfrm>
            <a:off x="202371" y="1098745"/>
            <a:ext cx="4123802" cy="3493337"/>
            <a:chOff x="269535" y="1464894"/>
            <a:chExt cx="5498679" cy="4658017"/>
          </a:xfrm>
        </p:grpSpPr>
        <p:pic>
          <p:nvPicPr>
            <p:cNvPr id="9" name="그림 8"/>
            <p:cNvPicPr>
              <a:picLocks noChangeAspect="1"/>
            </p:cNvPicPr>
            <p:nvPr/>
          </p:nvPicPr>
          <p:blipFill>
            <a:blip r:embed="rId7"/>
            <a:stretch>
              <a:fillRect/>
            </a:stretch>
          </p:blipFill>
          <p:spPr>
            <a:xfrm>
              <a:off x="269535" y="1464894"/>
              <a:ext cx="5498679" cy="4658017"/>
            </a:xfrm>
            <a:prstGeom prst="rect">
              <a:avLst/>
            </a:prstGeom>
          </p:spPr>
        </p:pic>
        <mc:AlternateContent xmlns:mc="http://schemas.openxmlformats.org/markup-compatibility/2006" xmlns:a14="http://schemas.microsoft.com/office/drawing/2010/main">
          <mc:Choice Requires="a14">
            <p:sp>
              <p:nvSpPr>
                <p:cNvPr id="18" name="직사각형 17"/>
                <p:cNvSpPr/>
                <p:nvPr/>
              </p:nvSpPr>
              <p:spPr>
                <a:xfrm>
                  <a:off x="4678726" y="1738528"/>
                  <a:ext cx="1037345" cy="521281"/>
                </a:xfrm>
                <a:prstGeom prst="rect">
                  <a:avLst/>
                </a:prstGeom>
                <a:solidFill>
                  <a:srgbClr val="FFFF00"/>
                </a:solidFill>
              </p:spPr>
              <p:txBody>
                <a:bodyPr wrap="none">
                  <a:spAutoFit/>
                </a:bodyPr>
                <a:lstStyle/>
                <a:p>
                  <a:pPr defTabSz="476189"/>
                  <a14:m>
                    <m:oMathPara xmlns:m="http://schemas.openxmlformats.org/officeDocument/2006/math">
                      <m:oMathParaPr>
                        <m:jc m:val="centerGroup"/>
                      </m:oMathParaPr>
                      <m:oMath xmlns:m="http://schemas.openxmlformats.org/officeDocument/2006/math">
                        <m:f>
                          <m:fPr>
                            <m:ctrlPr>
                              <a:rPr lang="en-US" altLang="ko-KR" sz="937" b="1" i="1">
                                <a:solidFill>
                                  <a:prstClr val="black"/>
                                </a:solidFill>
                                <a:latin typeface="Cambria Math" panose="02040503050406030204" pitchFamily="18" charset="0"/>
                                <a:ea typeface="Cambria Math" panose="02040503050406030204" pitchFamily="18" charset="0"/>
                              </a:rPr>
                            </m:ctrlPr>
                          </m:fPr>
                          <m:num>
                            <m:sSub>
                              <m:sSubPr>
                                <m:ctrlPr>
                                  <a:rPr lang="en-US" altLang="ko-KR" sz="937" b="1" i="1">
                                    <a:solidFill>
                                      <a:prstClr val="black"/>
                                    </a:solidFill>
                                    <a:latin typeface="Cambria Math" panose="02040503050406030204" pitchFamily="18" charset="0"/>
                                    <a:ea typeface="Cambria Math" panose="02040503050406030204" pitchFamily="18" charset="0"/>
                                  </a:rPr>
                                </m:ctrlPr>
                              </m:sSubPr>
                              <m:e>
                                <m:r>
                                  <a:rPr lang="en-US" altLang="ko-KR" sz="937" b="1" i="1">
                                    <a:solidFill>
                                      <a:prstClr val="black"/>
                                    </a:solidFill>
                                    <a:latin typeface="Cambria Math" panose="02040503050406030204" pitchFamily="18" charset="0"/>
                                    <a:ea typeface="Cambria Math" panose="02040503050406030204" pitchFamily="18" charset="0"/>
                                  </a:rPr>
                                  <m:t>𝑰</m:t>
                                </m:r>
                              </m:e>
                              <m:sub>
                                <m:r>
                                  <a:rPr lang="en-US" altLang="ko-KR" sz="937" b="1" i="1">
                                    <a:solidFill>
                                      <a:prstClr val="black"/>
                                    </a:solidFill>
                                    <a:latin typeface="Cambria Math" panose="02040503050406030204" pitchFamily="18" charset="0"/>
                                    <a:ea typeface="Cambria Math" panose="02040503050406030204" pitchFamily="18" charset="0"/>
                                  </a:rPr>
                                  <m:t>𝒑</m:t>
                                </m:r>
                              </m:sub>
                            </m:sSub>
                          </m:num>
                          <m:den>
                            <m:r>
                              <a:rPr lang="en-US" altLang="ko-KR" sz="937" b="1" i="1">
                                <a:solidFill>
                                  <a:prstClr val="black"/>
                                </a:solidFill>
                                <a:latin typeface="Cambria Math" panose="02040503050406030204" pitchFamily="18" charset="0"/>
                                <a:ea typeface="Cambria Math" panose="02040503050406030204" pitchFamily="18" charset="0"/>
                              </a:rPr>
                              <m:t>𝒂</m:t>
                            </m:r>
                            <m:sSub>
                              <m:sSubPr>
                                <m:ctrlPr>
                                  <a:rPr lang="en-US" altLang="ko-KR" sz="937" b="1" i="1">
                                    <a:solidFill>
                                      <a:prstClr val="black"/>
                                    </a:solidFill>
                                    <a:latin typeface="Cambria Math" panose="02040503050406030204" pitchFamily="18" charset="0"/>
                                    <a:ea typeface="Cambria Math" panose="02040503050406030204" pitchFamily="18" charset="0"/>
                                  </a:rPr>
                                </m:ctrlPr>
                              </m:sSubPr>
                              <m:e>
                                <m:r>
                                  <a:rPr lang="en-US" altLang="ko-KR" sz="937" b="1" i="1">
                                    <a:solidFill>
                                      <a:prstClr val="black"/>
                                    </a:solidFill>
                                    <a:latin typeface="Cambria Math" panose="02040503050406030204" pitchFamily="18" charset="0"/>
                                    <a:ea typeface="Cambria Math" panose="02040503050406030204" pitchFamily="18" charset="0"/>
                                  </a:rPr>
                                  <m:t>𝑩</m:t>
                                </m:r>
                              </m:e>
                              <m:sub>
                                <m:r>
                                  <a:rPr lang="en-US" altLang="ko-KR" sz="937" b="1" i="1">
                                    <a:solidFill>
                                      <a:prstClr val="black"/>
                                    </a:solidFill>
                                    <a:latin typeface="Cambria Math" panose="02040503050406030204" pitchFamily="18" charset="0"/>
                                    <a:ea typeface="Cambria Math" panose="02040503050406030204" pitchFamily="18" charset="0"/>
                                  </a:rPr>
                                  <m:t>𝑻</m:t>
                                </m:r>
                              </m:sub>
                            </m:sSub>
                          </m:den>
                        </m:f>
                        <m:r>
                          <a:rPr lang="en-US" altLang="ko-KR" sz="937" b="1" i="1">
                            <a:solidFill>
                              <a:prstClr val="black"/>
                            </a:solidFill>
                            <a:latin typeface="Cambria Math" panose="02040503050406030204" pitchFamily="18" charset="0"/>
                            <a:ea typeface="Cambria Math" panose="02040503050406030204" pitchFamily="18" charset="0"/>
                          </a:rPr>
                          <m:t>=</m:t>
                        </m:r>
                        <m:r>
                          <a:rPr lang="en-US" altLang="ko-KR" sz="937" b="1" i="1">
                            <a:solidFill>
                              <a:prstClr val="black"/>
                            </a:solidFill>
                            <a:latin typeface="Cambria Math" panose="02040503050406030204" pitchFamily="18" charset="0"/>
                            <a:ea typeface="Cambria Math" panose="02040503050406030204" pitchFamily="18" charset="0"/>
                          </a:rPr>
                          <m:t>𝟓</m:t>
                        </m:r>
                        <m:r>
                          <a:rPr lang="en-US" altLang="ko-KR" sz="937" b="1" i="1">
                            <a:solidFill>
                              <a:prstClr val="black"/>
                            </a:solidFill>
                            <a:latin typeface="Cambria Math" panose="02040503050406030204" pitchFamily="18" charset="0"/>
                            <a:ea typeface="Cambria Math" panose="02040503050406030204" pitchFamily="18" charset="0"/>
                          </a:rPr>
                          <m:t>.</m:t>
                        </m:r>
                        <m:r>
                          <a:rPr lang="en-US" altLang="ko-KR" sz="937" b="1" i="1">
                            <a:solidFill>
                              <a:prstClr val="black"/>
                            </a:solidFill>
                            <a:latin typeface="Cambria Math" panose="02040503050406030204" pitchFamily="18" charset="0"/>
                            <a:ea typeface="Cambria Math" panose="02040503050406030204" pitchFamily="18" charset="0"/>
                          </a:rPr>
                          <m:t>𝟒</m:t>
                        </m:r>
                      </m:oMath>
                    </m:oMathPara>
                  </a14:m>
                  <a:endParaRPr lang="ko-KR" altLang="en-US" sz="937" dirty="0">
                    <a:solidFill>
                      <a:prstClr val="black"/>
                    </a:solidFill>
                    <a:latin typeface="Calibri" panose="020F0502020204030204"/>
                    <a:ea typeface="맑은 고딕" panose="020B0503020000020004" pitchFamily="50" charset="-127"/>
                  </a:endParaRPr>
                </a:p>
              </p:txBody>
            </p:sp>
          </mc:Choice>
          <mc:Fallback xmlns="">
            <p:sp>
              <p:nvSpPr>
                <p:cNvPr id="18" name="직사각형 17"/>
                <p:cNvSpPr>
                  <a:spLocks noRot="1" noChangeAspect="1" noMove="1" noResize="1" noEditPoints="1" noAdjustHandles="1" noChangeArrowheads="1" noChangeShapeType="1" noTextEdit="1"/>
                </p:cNvSpPr>
                <p:nvPr/>
              </p:nvSpPr>
              <p:spPr>
                <a:xfrm>
                  <a:off x="4678726" y="1738528"/>
                  <a:ext cx="1037345" cy="521281"/>
                </a:xfrm>
                <a:prstGeom prst="rect">
                  <a:avLst/>
                </a:prstGeom>
                <a:blipFill>
                  <a:blip r:embed="rId8"/>
                  <a:stretch>
                    <a:fillRect/>
                  </a:stretch>
                </a:blipFill>
              </p:spPr>
              <p:txBody>
                <a:bodyPr/>
                <a:lstStyle/>
                <a:p>
                  <a:r>
                    <a:rPr lang="en-US">
                      <a:noFill/>
                    </a:rPr>
                    <a:t> </a:t>
                  </a:r>
                </a:p>
              </p:txBody>
            </p:sp>
          </mc:Fallback>
        </mc:AlternateContent>
      </p:grpSp>
      <p:sp>
        <p:nvSpPr>
          <p:cNvPr id="21" name="직사각형 20"/>
          <p:cNvSpPr/>
          <p:nvPr/>
        </p:nvSpPr>
        <p:spPr>
          <a:xfrm>
            <a:off x="43987" y="677215"/>
            <a:ext cx="5052271" cy="541046"/>
          </a:xfrm>
          <a:prstGeom prst="rect">
            <a:avLst/>
          </a:prstGeom>
        </p:spPr>
        <p:txBody>
          <a:bodyPr wrap="square">
            <a:spAutoFit/>
          </a:bodyPr>
          <a:lstStyle/>
          <a:p>
            <a:pPr marL="238095" indent="-238095" defTabSz="476189">
              <a:buFont typeface="Wingdings" panose="05000000000000000000" pitchFamily="2" charset="2"/>
              <a:buChar char="l"/>
            </a:pPr>
            <a:r>
              <a:rPr kumimoji="1" lang="en-US" altLang="ko-KR" sz="1458" b="1" kern="0" dirty="0">
                <a:solidFill>
                  <a:srgbClr val="0000FF"/>
                </a:solidFill>
                <a:latin typeface="맑은 고딕" panose="020B0503020000020004" pitchFamily="50" charset="-127"/>
                <a:ea typeface="맑은 고딕" panose="020B0503020000020004" pitchFamily="50" charset="-127"/>
              </a:rPr>
              <a:t>VEST</a:t>
            </a:r>
            <a:r>
              <a:rPr kumimoji="1" lang="ko-KR" altLang="en-US" sz="1458" b="1" kern="0" dirty="0">
                <a:solidFill>
                  <a:srgbClr val="0000FF"/>
                </a:solidFill>
                <a:latin typeface="맑은 고딕" panose="020B0503020000020004" pitchFamily="50" charset="-127"/>
                <a:ea typeface="맑은 고딕" panose="020B0503020000020004" pitchFamily="50" charset="-127"/>
              </a:rPr>
              <a:t> </a:t>
            </a:r>
            <a:r>
              <a:rPr kumimoji="1" lang="en-US" altLang="ko-KR" sz="1458" b="1" kern="0" dirty="0" err="1">
                <a:solidFill>
                  <a:srgbClr val="0000FF"/>
                </a:solidFill>
                <a:latin typeface="맑은 고딕" panose="020B0503020000020004" pitchFamily="50" charset="-127"/>
                <a:ea typeface="맑은 고딕" panose="020B0503020000020004" pitchFamily="50" charset="-127"/>
              </a:rPr>
              <a:t>Ohmic</a:t>
            </a:r>
            <a:r>
              <a:rPr kumimoji="1" lang="en-US" altLang="ko-KR" sz="1458" b="1" kern="0" dirty="0">
                <a:solidFill>
                  <a:srgbClr val="0000FF"/>
                </a:solidFill>
                <a:latin typeface="맑은 고딕" panose="020B0503020000020004" pitchFamily="50" charset="-127"/>
                <a:ea typeface="맑은 고딕" panose="020B0503020000020004" pitchFamily="50" charset="-127"/>
              </a:rPr>
              <a:t> power upgrade (50mVsec </a:t>
            </a:r>
            <a:r>
              <a:rPr kumimoji="1" lang="en-US" altLang="ko-KR" sz="1458" b="1" kern="0" dirty="0">
                <a:solidFill>
                  <a:srgbClr val="0000FF"/>
                </a:solidFill>
                <a:latin typeface="맑은 고딕" panose="020B0503020000020004" pitchFamily="50" charset="-127"/>
                <a:ea typeface="맑은 고딕" panose="020B0503020000020004" pitchFamily="50" charset="-127"/>
                <a:sym typeface="Wingdings" panose="05000000000000000000" pitchFamily="2" charset="2"/>
              </a:rPr>
              <a:t> 100mVsec)</a:t>
            </a:r>
          </a:p>
          <a:p>
            <a:pPr marL="238095" indent="-238095" defTabSz="476189">
              <a:buFont typeface="Wingdings" panose="05000000000000000000" pitchFamily="2" charset="2"/>
              <a:buChar char="l"/>
            </a:pPr>
            <a:r>
              <a:rPr kumimoji="1" lang="en-US" altLang="ko-KR" sz="1458" b="1" kern="0" dirty="0">
                <a:solidFill>
                  <a:srgbClr val="0000FF"/>
                </a:solidFill>
                <a:latin typeface="맑은 고딕" panose="020B0503020000020004" pitchFamily="50" charset="-127"/>
                <a:ea typeface="맑은 고딕" panose="020B0503020000020004" pitchFamily="50" charset="-127"/>
              </a:rPr>
              <a:t>High normalized currents of up to 5.4 (</a:t>
            </a:r>
            <a:r>
              <a:rPr kumimoji="1" lang="en-US" altLang="ko-KR" sz="1458" b="1" kern="0" dirty="0" err="1">
                <a:solidFill>
                  <a:srgbClr val="0000FF"/>
                </a:solidFill>
                <a:latin typeface="맑은 고딕" panose="020B0503020000020004" pitchFamily="50" charset="-127"/>
                <a:ea typeface="맑은 고딕" panose="020B0503020000020004" pitchFamily="50" charset="-127"/>
              </a:rPr>
              <a:t>I</a:t>
            </a:r>
            <a:r>
              <a:rPr kumimoji="1" lang="en-US" altLang="ko-KR" sz="1458" b="1" kern="0" baseline="-25000" dirty="0" err="1">
                <a:solidFill>
                  <a:srgbClr val="0000FF"/>
                </a:solidFill>
                <a:latin typeface="맑은 고딕" panose="020B0503020000020004" pitchFamily="50" charset="-127"/>
                <a:ea typeface="맑은 고딕" panose="020B0503020000020004" pitchFamily="50" charset="-127"/>
              </a:rPr>
              <a:t>p</a:t>
            </a:r>
            <a:r>
              <a:rPr kumimoji="1" lang="en-US" altLang="ko-KR" sz="1458" b="1" kern="0" dirty="0">
                <a:solidFill>
                  <a:srgbClr val="0000FF"/>
                </a:solidFill>
                <a:latin typeface="맑은 고딕" panose="020B0503020000020004" pitchFamily="50" charset="-127"/>
                <a:ea typeface="맑은 고딕" panose="020B0503020000020004" pitchFamily="50" charset="-127"/>
              </a:rPr>
              <a:t>/I</a:t>
            </a:r>
            <a:r>
              <a:rPr kumimoji="1" lang="en-US" altLang="ko-KR" sz="1458" b="1" kern="0" baseline="-25000" dirty="0">
                <a:solidFill>
                  <a:srgbClr val="0000FF"/>
                </a:solidFill>
                <a:latin typeface="맑은 고딕" panose="020B0503020000020004" pitchFamily="50" charset="-127"/>
                <a:ea typeface="맑은 고딕" panose="020B0503020000020004" pitchFamily="50" charset="-127"/>
              </a:rPr>
              <a:t>TF</a:t>
            </a:r>
            <a:r>
              <a:rPr kumimoji="1" lang="en-US" altLang="ko-KR" sz="1458" b="1" kern="0" dirty="0">
                <a:solidFill>
                  <a:srgbClr val="0000FF"/>
                </a:solidFill>
                <a:latin typeface="맑은 고딕" panose="020B0503020000020004" pitchFamily="50" charset="-127"/>
                <a:ea typeface="맑은 고딕" panose="020B0503020000020004" pitchFamily="50" charset="-127"/>
              </a:rPr>
              <a:t>=0.8)</a:t>
            </a:r>
            <a:endParaRPr lang="ko-KR" altLang="en-US" sz="937" dirty="0">
              <a:solidFill>
                <a:prstClr val="black"/>
              </a:solidFill>
              <a:latin typeface="Calibri" panose="020F0502020204030204"/>
              <a:ea typeface="맑은 고딕" panose="020B0503020000020004" pitchFamily="50" charset="-127"/>
            </a:endParaRPr>
          </a:p>
        </p:txBody>
      </p:sp>
      <p:sp>
        <p:nvSpPr>
          <p:cNvPr id="22" name="직사각형 21"/>
          <p:cNvSpPr/>
          <p:nvPr/>
        </p:nvSpPr>
        <p:spPr>
          <a:xfrm>
            <a:off x="177034" y="4592082"/>
            <a:ext cx="8812028" cy="541046"/>
          </a:xfrm>
          <a:prstGeom prst="rect">
            <a:avLst/>
          </a:prstGeom>
        </p:spPr>
        <p:txBody>
          <a:bodyPr wrap="none">
            <a:spAutoFit/>
          </a:bodyPr>
          <a:lstStyle/>
          <a:p>
            <a:pPr marL="257159" indent="-257159" defTabSz="476189">
              <a:buFont typeface="Wingdings" panose="05000000000000000000" pitchFamily="2" charset="2"/>
              <a:buChar char="Ø"/>
            </a:pPr>
            <a:r>
              <a:rPr kumimoji="1" lang="en-US" altLang="ko-KR" sz="1458" b="1" kern="0" dirty="0">
                <a:solidFill>
                  <a:srgbClr val="0000FF"/>
                </a:solidFill>
                <a:latin typeface="맑은 고딕" panose="020B0503020000020004" pitchFamily="50" charset="-127"/>
                <a:ea typeface="맑은 고딕" panose="020B0503020000020004" pitchFamily="50" charset="-127"/>
              </a:rPr>
              <a:t>MHD activities near stability boundary with low </a:t>
            </a:r>
            <a:r>
              <a:rPr kumimoji="1" lang="en-US" altLang="ko-KR" sz="1458" b="1" kern="0" dirty="0" err="1">
                <a:solidFill>
                  <a:srgbClr val="0000FF"/>
                </a:solidFill>
                <a:latin typeface="맑은 고딕" panose="020B0503020000020004" pitchFamily="50" charset="-127"/>
                <a:ea typeface="맑은 고딕" panose="020B0503020000020004" pitchFamily="50" charset="-127"/>
              </a:rPr>
              <a:t>q</a:t>
            </a:r>
            <a:r>
              <a:rPr kumimoji="1" lang="en-US" altLang="ko-KR" sz="1458" b="1" kern="0" baseline="-25000" dirty="0" err="1">
                <a:solidFill>
                  <a:srgbClr val="0000FF"/>
                </a:solidFill>
                <a:latin typeface="맑은 고딕" panose="020B0503020000020004" pitchFamily="50" charset="-127"/>
                <a:ea typeface="맑은 고딕" panose="020B0503020000020004" pitchFamily="50" charset="-127"/>
              </a:rPr>
              <a:t>a</a:t>
            </a:r>
            <a:r>
              <a:rPr kumimoji="1" lang="en-US" altLang="ko-KR" sz="1458" b="1" kern="0" dirty="0">
                <a:solidFill>
                  <a:srgbClr val="0000FF"/>
                </a:solidFill>
                <a:latin typeface="맑은 고딕" panose="020B0503020000020004" pitchFamily="50" charset="-127"/>
                <a:ea typeface="맑은 고딕" panose="020B0503020000020004" pitchFamily="50" charset="-127"/>
              </a:rPr>
              <a:t> are under investigation </a:t>
            </a:r>
          </a:p>
          <a:p>
            <a:pPr marL="257159" indent="-257159" defTabSz="476189">
              <a:buFont typeface="Wingdings" panose="05000000000000000000" pitchFamily="2" charset="2"/>
              <a:buChar char="Ø"/>
            </a:pPr>
            <a:r>
              <a:rPr kumimoji="1" lang="en-US" altLang="ko-KR" sz="1458" b="1" kern="0" dirty="0">
                <a:solidFill>
                  <a:srgbClr val="0000FF"/>
                </a:solidFill>
                <a:latin typeface="맑은 고딕" panose="020B0503020000020004" pitchFamily="50" charset="-127"/>
                <a:ea typeface="맑은 고딕" panose="020B0503020000020004" pitchFamily="50" charset="-127"/>
              </a:rPr>
              <a:t>Sufficient</a:t>
            </a:r>
            <a:r>
              <a:rPr kumimoji="1" lang="ko-KR" altLang="en-US" sz="1458" b="1" kern="0" dirty="0">
                <a:solidFill>
                  <a:srgbClr val="0000FF"/>
                </a:solidFill>
                <a:latin typeface="맑은 고딕" panose="020B0503020000020004" pitchFamily="50" charset="-127"/>
                <a:ea typeface="맑은 고딕" panose="020B0503020000020004" pitchFamily="50" charset="-127"/>
              </a:rPr>
              <a:t> </a:t>
            </a:r>
            <a:r>
              <a:rPr kumimoji="1" lang="en-US" altLang="ko-KR" sz="1458" b="1" kern="0" dirty="0">
                <a:solidFill>
                  <a:srgbClr val="0000FF"/>
                </a:solidFill>
                <a:latin typeface="맑은 고딕" panose="020B0503020000020004" pitchFamily="50" charset="-127"/>
                <a:ea typeface="맑은 고딕" panose="020B0503020000020004" pitchFamily="50" charset="-127"/>
              </a:rPr>
              <a:t>plasma</a:t>
            </a:r>
            <a:r>
              <a:rPr kumimoji="1" lang="ko-KR" altLang="en-US" sz="1458" b="1" kern="0" dirty="0">
                <a:solidFill>
                  <a:srgbClr val="0000FF"/>
                </a:solidFill>
                <a:latin typeface="맑은 고딕" panose="020B0503020000020004" pitchFamily="50" charset="-127"/>
                <a:ea typeface="맑은 고딕" panose="020B0503020000020004" pitchFamily="50" charset="-127"/>
              </a:rPr>
              <a:t> </a:t>
            </a:r>
            <a:r>
              <a:rPr kumimoji="1" lang="en-US" altLang="ko-KR" sz="1458" b="1" kern="0" dirty="0">
                <a:solidFill>
                  <a:srgbClr val="0000FF"/>
                </a:solidFill>
                <a:latin typeface="맑은 고딕" panose="020B0503020000020004" pitchFamily="50" charset="-127"/>
                <a:ea typeface="맑은 고딕" panose="020B0503020000020004" pitchFamily="50" charset="-127"/>
              </a:rPr>
              <a:t>currents for effective NBI heating without significant fast particle orbit loss</a:t>
            </a:r>
            <a:endParaRPr lang="ko-KR" altLang="en-US" sz="937" dirty="0">
              <a:solidFill>
                <a:prstClr val="black"/>
              </a:solidFill>
              <a:latin typeface="Calibri" panose="020F0502020204030204"/>
              <a:ea typeface="맑은 고딕" panose="020B0503020000020004" pitchFamily="50" charset="-127"/>
            </a:endParaRPr>
          </a:p>
        </p:txBody>
      </p:sp>
    </p:spTree>
    <p:extLst>
      <p:ext uri="{BB962C8B-B14F-4D97-AF65-F5344CB8AC3E}">
        <p14:creationId xmlns:p14="http://schemas.microsoft.com/office/powerpoint/2010/main" val="3654535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557" y="97979"/>
            <a:ext cx="9143541" cy="458972"/>
          </a:xfrm>
          <a:prstGeom prst="rect">
            <a:avLst/>
          </a:prstGeom>
          <a:solidFill>
            <a:schemeClr val="bg1"/>
          </a:solidFill>
        </p:spPr>
        <p:txBody>
          <a:bodyPr wrap="square" rtlCol="0">
            <a:spAutoFit/>
          </a:bodyPr>
          <a:lstStyle/>
          <a:p>
            <a:pPr defTabSz="476189">
              <a:lnSpc>
                <a:spcPct val="150000"/>
              </a:lnSpc>
              <a:defRPr/>
            </a:pPr>
            <a:r>
              <a:rPr lang="en-US" altLang="ko-KR" sz="1823" b="1" dirty="0">
                <a:solidFill>
                  <a:prstClr val="black"/>
                </a:solidFill>
                <a:latin typeface="맑은 고딕" panose="020B0503020000020004" pitchFamily="50" charset="-127"/>
                <a:ea typeface="맑은 고딕" panose="020B0503020000020004" pitchFamily="50" charset="-127"/>
              </a:rPr>
              <a:t>Improved Confinement with Intensive </a:t>
            </a:r>
            <a:r>
              <a:rPr lang="en-US" altLang="ko-KR" sz="1823" b="1" dirty="0" err="1">
                <a:solidFill>
                  <a:prstClr val="black"/>
                </a:solidFill>
                <a:latin typeface="맑은 고딕" panose="020B0503020000020004" pitchFamily="50" charset="-127"/>
                <a:ea typeface="맑은 고딕" panose="020B0503020000020004" pitchFamily="50" charset="-127"/>
              </a:rPr>
              <a:t>Boronization</a:t>
            </a:r>
            <a:r>
              <a:rPr lang="en-US" altLang="ko-KR" sz="1823" b="1" dirty="0">
                <a:solidFill>
                  <a:prstClr val="black"/>
                </a:solidFill>
                <a:latin typeface="맑은 고딕" panose="020B0503020000020004" pitchFamily="50" charset="-127"/>
                <a:ea typeface="맑은 고딕" panose="020B0503020000020004" pitchFamily="50" charset="-127"/>
              </a:rPr>
              <a:t> after </a:t>
            </a:r>
            <a:r>
              <a:rPr lang="en-US" altLang="ko-KR" sz="1823" b="1" dirty="0" err="1">
                <a:solidFill>
                  <a:prstClr val="black"/>
                </a:solidFill>
                <a:latin typeface="맑은 고딕" panose="020B0503020000020004" pitchFamily="50" charset="-127"/>
                <a:ea typeface="맑은 고딕" panose="020B0503020000020004" pitchFamily="50" charset="-127"/>
              </a:rPr>
              <a:t>Ohmic</a:t>
            </a:r>
            <a:r>
              <a:rPr lang="en-US" altLang="ko-KR" sz="1823" b="1" dirty="0">
                <a:solidFill>
                  <a:prstClr val="black"/>
                </a:solidFill>
                <a:latin typeface="맑은 고딕" panose="020B0503020000020004" pitchFamily="50" charset="-127"/>
                <a:ea typeface="맑은 고딕" panose="020B0503020000020004" pitchFamily="50" charset="-127"/>
              </a:rPr>
              <a:t> Power Upgrade</a:t>
            </a:r>
            <a:r>
              <a:rPr lang="ko-KR" altLang="en-US" sz="1823" b="1" dirty="0">
                <a:solidFill>
                  <a:prstClr val="black"/>
                </a:solidFill>
                <a:latin typeface="맑은 고딕" panose="020B0503020000020004" pitchFamily="50" charset="-127"/>
                <a:ea typeface="맑은 고딕" panose="020B0503020000020004" pitchFamily="50" charset="-127"/>
              </a:rPr>
              <a:t> </a:t>
            </a:r>
          </a:p>
        </p:txBody>
      </p:sp>
      <p:pic>
        <p:nvPicPr>
          <p:cNvPr id="20" name="그림 19"/>
          <p:cNvPicPr>
            <a:picLocks noChangeAspect="1"/>
          </p:cNvPicPr>
          <p:nvPr/>
        </p:nvPicPr>
        <p:blipFill>
          <a:blip r:embed="rId3"/>
          <a:stretch>
            <a:fillRect/>
          </a:stretch>
        </p:blipFill>
        <p:spPr>
          <a:xfrm>
            <a:off x="6462115" y="1475202"/>
            <a:ext cx="2214135" cy="1361791"/>
          </a:xfrm>
          <a:prstGeom prst="rect">
            <a:avLst/>
          </a:prstGeom>
        </p:spPr>
      </p:pic>
      <p:grpSp>
        <p:nvGrpSpPr>
          <p:cNvPr id="7" name="그룹 6"/>
          <p:cNvGrpSpPr/>
          <p:nvPr/>
        </p:nvGrpSpPr>
        <p:grpSpPr>
          <a:xfrm>
            <a:off x="359744" y="1270443"/>
            <a:ext cx="5616342" cy="3677452"/>
            <a:chOff x="180926" y="1408813"/>
            <a:chExt cx="5760509" cy="4165292"/>
          </a:xfrm>
        </p:grpSpPr>
        <p:pic>
          <p:nvPicPr>
            <p:cNvPr id="19" name="그림 18"/>
            <p:cNvPicPr>
              <a:picLocks noChangeAspect="1"/>
            </p:cNvPicPr>
            <p:nvPr/>
          </p:nvPicPr>
          <p:blipFill>
            <a:blip r:embed="rId4"/>
            <a:stretch>
              <a:fillRect/>
            </a:stretch>
          </p:blipFill>
          <p:spPr>
            <a:xfrm>
              <a:off x="180926" y="1408813"/>
              <a:ext cx="5760509" cy="4165292"/>
            </a:xfrm>
            <a:prstGeom prst="rect">
              <a:avLst/>
            </a:prstGeom>
          </p:spPr>
        </p:pic>
        <p:sp>
          <p:nvSpPr>
            <p:cNvPr id="4" name="직사각형 3"/>
            <p:cNvSpPr/>
            <p:nvPr/>
          </p:nvSpPr>
          <p:spPr>
            <a:xfrm>
              <a:off x="1559496" y="1484784"/>
              <a:ext cx="288032" cy="3816424"/>
            </a:xfrm>
            <a:prstGeom prst="rect">
              <a:avLst/>
            </a:pr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56" latinLnBrk="1"/>
              <a:endParaRPr lang="ko-KR" altLang="en-US" sz="1350">
                <a:solidFill>
                  <a:prstClr val="white"/>
                </a:solidFill>
                <a:latin typeface="Calibri" panose="020F0502020204030204"/>
                <a:ea typeface="맑은 고딕" panose="020B0503020000020004" pitchFamily="50" charset="-127"/>
              </a:endParaRPr>
            </a:p>
          </p:txBody>
        </p:sp>
        <p:sp>
          <p:nvSpPr>
            <p:cNvPr id="21" name="직사각형 20"/>
            <p:cNvSpPr/>
            <p:nvPr/>
          </p:nvSpPr>
          <p:spPr>
            <a:xfrm>
              <a:off x="4318539" y="1484784"/>
              <a:ext cx="288032" cy="3816424"/>
            </a:xfrm>
            <a:prstGeom prst="rect">
              <a:avLst/>
            </a:pr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56" latinLnBrk="1"/>
              <a:endParaRPr lang="ko-KR" altLang="en-US" sz="1350">
                <a:solidFill>
                  <a:prstClr val="white"/>
                </a:solidFill>
                <a:latin typeface="Calibri" panose="020F0502020204030204"/>
                <a:ea typeface="맑은 고딕" panose="020B0503020000020004" pitchFamily="50" charset="-127"/>
              </a:endParaRPr>
            </a:p>
          </p:txBody>
        </p:sp>
      </p:grpSp>
      <p:sp>
        <p:nvSpPr>
          <p:cNvPr id="5" name="TextBox 4"/>
          <p:cNvSpPr txBox="1"/>
          <p:nvPr/>
        </p:nvSpPr>
        <p:spPr>
          <a:xfrm>
            <a:off x="89727" y="663560"/>
            <a:ext cx="8586523" cy="553998"/>
          </a:xfrm>
          <a:prstGeom prst="rect">
            <a:avLst/>
          </a:prstGeom>
          <a:noFill/>
        </p:spPr>
        <p:txBody>
          <a:bodyPr wrap="square" rtlCol="0">
            <a:spAutoFit/>
          </a:bodyPr>
          <a:lstStyle/>
          <a:p>
            <a:pPr marL="214299" indent="-214299" defTabSz="685756" latinLnBrk="1">
              <a:buFont typeface="Wingdings" panose="05000000000000000000" pitchFamily="2" charset="2"/>
              <a:buChar char="§"/>
            </a:pPr>
            <a:r>
              <a:rPr lang="en-US" altLang="ko-KR" sz="1500" b="1" dirty="0">
                <a:solidFill>
                  <a:prstClr val="black"/>
                </a:solidFill>
                <a:latin typeface="맑은 고딕" panose="020B0503020000020004" pitchFamily="50" charset="-127"/>
                <a:ea typeface="맑은 고딕" panose="020B0503020000020004" pitchFamily="50" charset="-127"/>
              </a:rPr>
              <a:t>Reduced wall recycling with intensive </a:t>
            </a:r>
            <a:r>
              <a:rPr lang="en-US" altLang="ko-KR" sz="1500" b="1" dirty="0" err="1">
                <a:solidFill>
                  <a:prstClr val="black"/>
                </a:solidFill>
                <a:latin typeface="맑은 고딕" panose="020B0503020000020004" pitchFamily="50" charset="-127"/>
                <a:ea typeface="맑은 고딕" panose="020B0503020000020004" pitchFamily="50" charset="-127"/>
              </a:rPr>
              <a:t>Boronization</a:t>
            </a:r>
            <a:r>
              <a:rPr lang="en-US" altLang="ko-KR" sz="1500" b="1" dirty="0">
                <a:solidFill>
                  <a:prstClr val="black"/>
                </a:solidFill>
                <a:latin typeface="맑은 고딕" panose="020B0503020000020004" pitchFamily="50" charset="-127"/>
                <a:ea typeface="맑은 고딕" panose="020B0503020000020004" pitchFamily="50" charset="-127"/>
              </a:rPr>
              <a:t> (#41670)</a:t>
            </a:r>
          </a:p>
          <a:p>
            <a:pPr defTabSz="685756" latinLnBrk="1"/>
            <a:r>
              <a:rPr lang="en-US" altLang="ko-KR" sz="1500" b="1" dirty="0">
                <a:solidFill>
                  <a:prstClr val="black"/>
                </a:solidFill>
                <a:latin typeface="맑은 고딕" panose="020B0503020000020004" pitchFamily="50" charset="-127"/>
                <a:ea typeface="맑은 고딕" panose="020B0503020000020004" pitchFamily="50" charset="-127"/>
                <a:sym typeface="Wingdings" panose="05000000000000000000" pitchFamily="2" charset="2"/>
              </a:rPr>
              <a:t> Density jump and temperature increase (Improved confinement, </a:t>
            </a:r>
            <a:r>
              <a:rPr lang="en-US" altLang="ko-KR" sz="1500" b="1" dirty="0" err="1">
                <a:solidFill>
                  <a:prstClr val="black"/>
                </a:solidFill>
                <a:latin typeface="맑은 고딕" panose="020B0503020000020004" pitchFamily="50" charset="-127"/>
                <a:ea typeface="맑은 고딕" panose="020B0503020000020004" pitchFamily="50" charset="-127"/>
                <a:sym typeface="Wingdings" panose="05000000000000000000" pitchFamily="2" charset="2"/>
              </a:rPr>
              <a:t>Ohmic</a:t>
            </a:r>
            <a:r>
              <a:rPr lang="en-US" altLang="ko-KR" sz="1500" b="1" dirty="0">
                <a:solidFill>
                  <a:prstClr val="black"/>
                </a:solidFill>
                <a:latin typeface="맑은 고딕" panose="020B0503020000020004" pitchFamily="50" charset="-127"/>
                <a:ea typeface="맑은 고딕" panose="020B0503020000020004" pitchFamily="50" charset="-127"/>
                <a:sym typeface="Wingdings" panose="05000000000000000000" pitchFamily="2" charset="2"/>
              </a:rPr>
              <a:t> H-mode?)</a:t>
            </a:r>
            <a:endParaRPr lang="ko-KR" altLang="en-US" sz="1500" b="1" dirty="0">
              <a:solidFill>
                <a:prstClr val="black"/>
              </a:solidFill>
              <a:latin typeface="맑은 고딕" panose="020B0503020000020004" pitchFamily="50" charset="-127"/>
              <a:ea typeface="맑은 고딕" panose="020B0503020000020004" pitchFamily="50" charset="-127"/>
            </a:endParaRPr>
          </a:p>
        </p:txBody>
      </p:sp>
      <p:grpSp>
        <p:nvGrpSpPr>
          <p:cNvPr id="23" name="그룹 22"/>
          <p:cNvGrpSpPr/>
          <p:nvPr/>
        </p:nvGrpSpPr>
        <p:grpSpPr>
          <a:xfrm>
            <a:off x="2421711" y="4831075"/>
            <a:ext cx="3814252" cy="276999"/>
            <a:chOff x="4821278" y="6428075"/>
            <a:chExt cx="5085925" cy="369350"/>
          </a:xfrm>
        </p:grpSpPr>
        <p:cxnSp>
          <p:nvCxnSpPr>
            <p:cNvPr id="13" name="직선 연결선 12"/>
            <p:cNvCxnSpPr/>
            <p:nvPr/>
          </p:nvCxnSpPr>
          <p:spPr>
            <a:xfrm>
              <a:off x="4821278" y="6597352"/>
              <a:ext cx="482096" cy="1351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312209" y="6428075"/>
              <a:ext cx="4594994" cy="369350"/>
            </a:xfrm>
            <a:prstGeom prst="rect">
              <a:avLst/>
            </a:prstGeom>
            <a:noFill/>
          </p:spPr>
          <p:txBody>
            <a:bodyPr wrap="none" rtlCol="0">
              <a:spAutoFit/>
            </a:bodyPr>
            <a:lstStyle/>
            <a:p>
              <a:pPr defTabSz="685756" latinLnBrk="1"/>
              <a:r>
                <a:rPr lang="en-US" altLang="ko-KR" sz="1200" dirty="0">
                  <a:solidFill>
                    <a:prstClr val="black"/>
                  </a:solidFill>
                  <a:latin typeface="맑은 고딕" panose="020B0503020000020004" pitchFamily="50" charset="-127"/>
                  <a:ea typeface="맑은 고딕" panose="020B0503020000020004" pitchFamily="50" charset="-127"/>
                </a:rPr>
                <a:t>Normal </a:t>
              </a:r>
              <a:r>
                <a:rPr lang="en-US" altLang="ko-KR" sz="1200" dirty="0" err="1">
                  <a:solidFill>
                    <a:prstClr val="black"/>
                  </a:solidFill>
                  <a:latin typeface="맑은 고딕" panose="020B0503020000020004" pitchFamily="50" charset="-127"/>
                  <a:ea typeface="맑은 고딕" panose="020B0503020000020004" pitchFamily="50" charset="-127"/>
                </a:rPr>
                <a:t>Boronization</a:t>
              </a:r>
              <a:r>
                <a:rPr lang="en-US" altLang="ko-KR" sz="1200" dirty="0">
                  <a:solidFill>
                    <a:prstClr val="black"/>
                  </a:solidFill>
                  <a:latin typeface="맑은 고딕" panose="020B0503020000020004" pitchFamily="50" charset="-127"/>
                  <a:ea typeface="맑은 고딕" panose="020B0503020000020004" pitchFamily="50" charset="-127"/>
                </a:rPr>
                <a:t> shot (high wall recycling)</a:t>
              </a:r>
              <a:endParaRPr lang="ko-KR" altLang="en-US" sz="1200" dirty="0">
                <a:solidFill>
                  <a:prstClr val="black"/>
                </a:solidFill>
                <a:latin typeface="맑은 고딕" panose="020B0503020000020004" pitchFamily="50" charset="-127"/>
                <a:ea typeface="맑은 고딕" panose="020B0503020000020004" pitchFamily="50" charset="-127"/>
              </a:endParaRPr>
            </a:p>
          </p:txBody>
        </p:sp>
      </p:grpSp>
      <p:sp>
        <p:nvSpPr>
          <p:cNvPr id="27" name="TextBox 26"/>
          <p:cNvSpPr txBox="1"/>
          <p:nvPr/>
        </p:nvSpPr>
        <p:spPr>
          <a:xfrm>
            <a:off x="6741106" y="1198217"/>
            <a:ext cx="650050" cy="300082"/>
          </a:xfrm>
          <a:prstGeom prst="rect">
            <a:avLst/>
          </a:prstGeom>
          <a:noFill/>
        </p:spPr>
        <p:txBody>
          <a:bodyPr wrap="none" rtlCol="0">
            <a:spAutoFit/>
          </a:bodyPr>
          <a:lstStyle/>
          <a:p>
            <a:pPr defTabSz="685756" latinLnBrk="1"/>
            <a:r>
              <a:rPr lang="en-US" altLang="ko-KR" sz="1350" dirty="0">
                <a:solidFill>
                  <a:prstClr val="black"/>
                </a:solidFill>
                <a:latin typeface="Calibri" panose="020F0502020204030204"/>
                <a:ea typeface="맑은 고딕" panose="020B0503020000020004" pitchFamily="50" charset="-127"/>
              </a:rPr>
              <a:t>Before</a:t>
            </a:r>
            <a:endParaRPr lang="ko-KR" altLang="en-US" sz="1350" dirty="0">
              <a:solidFill>
                <a:prstClr val="black"/>
              </a:solidFill>
              <a:latin typeface="Calibri" panose="020F0502020204030204"/>
              <a:ea typeface="맑은 고딕" panose="020B0503020000020004" pitchFamily="50" charset="-127"/>
            </a:endParaRPr>
          </a:p>
        </p:txBody>
      </p:sp>
      <p:sp>
        <p:nvSpPr>
          <p:cNvPr id="32" name="TextBox 31"/>
          <p:cNvSpPr txBox="1"/>
          <p:nvPr/>
        </p:nvSpPr>
        <p:spPr>
          <a:xfrm>
            <a:off x="7755818" y="1208546"/>
            <a:ext cx="540276" cy="300082"/>
          </a:xfrm>
          <a:prstGeom prst="rect">
            <a:avLst/>
          </a:prstGeom>
          <a:noFill/>
        </p:spPr>
        <p:txBody>
          <a:bodyPr wrap="none" rtlCol="0">
            <a:spAutoFit/>
          </a:bodyPr>
          <a:lstStyle/>
          <a:p>
            <a:pPr defTabSz="685756" latinLnBrk="1"/>
            <a:r>
              <a:rPr lang="en-US" altLang="ko-KR" sz="1350" dirty="0">
                <a:solidFill>
                  <a:prstClr val="black"/>
                </a:solidFill>
                <a:latin typeface="Calibri" panose="020F0502020204030204"/>
                <a:ea typeface="맑은 고딕" panose="020B0503020000020004" pitchFamily="50" charset="-127"/>
              </a:rPr>
              <a:t>After</a:t>
            </a:r>
            <a:endParaRPr lang="ko-KR" altLang="en-US" sz="1350" dirty="0">
              <a:solidFill>
                <a:prstClr val="black"/>
              </a:solidFill>
              <a:latin typeface="Calibri" panose="020F0502020204030204"/>
              <a:ea typeface="맑은 고딕" panose="020B0503020000020004" pitchFamily="50" charset="-127"/>
            </a:endParaRPr>
          </a:p>
        </p:txBody>
      </p:sp>
      <p:cxnSp>
        <p:nvCxnSpPr>
          <p:cNvPr id="33" name="직선 화살표 연결선 32"/>
          <p:cNvCxnSpPr/>
          <p:nvPr/>
        </p:nvCxnSpPr>
        <p:spPr>
          <a:xfrm>
            <a:off x="4463994" y="2139724"/>
            <a:ext cx="162010" cy="1620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그림 2"/>
          <p:cNvPicPr>
            <a:picLocks noChangeAspect="1"/>
          </p:cNvPicPr>
          <p:nvPr/>
        </p:nvPicPr>
        <p:blipFill>
          <a:blip r:embed="rId5"/>
          <a:stretch>
            <a:fillRect/>
          </a:stretch>
        </p:blipFill>
        <p:spPr>
          <a:xfrm>
            <a:off x="6072029" y="2836993"/>
            <a:ext cx="2908185" cy="2226853"/>
          </a:xfrm>
          <a:prstGeom prst="rect">
            <a:avLst/>
          </a:prstGeom>
        </p:spPr>
      </p:pic>
      <p:cxnSp>
        <p:nvCxnSpPr>
          <p:cNvPr id="8" name="직선 화살표 연결선 7"/>
          <p:cNvCxnSpPr/>
          <p:nvPr/>
        </p:nvCxnSpPr>
        <p:spPr>
          <a:xfrm>
            <a:off x="4544639" y="3842165"/>
            <a:ext cx="15902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7199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fr-FR" dirty="0"/>
              <a:t>The United </a:t>
            </a:r>
            <a:r>
              <a:rPr lang="fr-FR" dirty="0" err="1"/>
              <a:t>Kingdom</a:t>
            </a:r>
            <a:endParaRPr lang="fr-FR" dirty="0"/>
          </a:p>
        </p:txBody>
      </p:sp>
      <p:sp>
        <p:nvSpPr>
          <p:cNvPr id="4" name="Text Placeholder 3"/>
          <p:cNvSpPr>
            <a:spLocks noGrp="1"/>
          </p:cNvSpPr>
          <p:nvPr>
            <p:ph type="body" sz="quarter" idx="14"/>
          </p:nvPr>
        </p:nvSpPr>
        <p:spPr/>
        <p:txBody>
          <a:bodyPr/>
          <a:lstStyle/>
          <a:p>
            <a:r>
              <a:rPr lang="fr-FR" b="1" dirty="0"/>
              <a:t>		MAST-U</a:t>
            </a:r>
          </a:p>
          <a:p>
            <a:r>
              <a:rPr lang="fr-FR" b="1" dirty="0"/>
              <a:t>		ST40</a:t>
            </a:r>
          </a:p>
          <a:p>
            <a:r>
              <a:rPr lang="fr-FR" b="1" dirty="0"/>
              <a:t>		STEP</a:t>
            </a:r>
          </a:p>
        </p:txBody>
      </p:sp>
    </p:spTree>
    <p:extLst>
      <p:ext uri="{BB962C8B-B14F-4D97-AF65-F5344CB8AC3E}">
        <p14:creationId xmlns:p14="http://schemas.microsoft.com/office/powerpoint/2010/main" val="3860818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55C2F101-B01F-D3CC-3064-0D010BB57AA6}"/>
                  </a:ext>
                </a:extLst>
              </p:cNvPr>
              <p:cNvSpPr>
                <a:spLocks noGrp="1"/>
              </p:cNvSpPr>
              <p:nvPr>
                <p:ph sz="half" idx="2"/>
              </p:nvPr>
            </p:nvSpPr>
            <p:spPr>
              <a:xfrm>
                <a:off x="125150" y="795237"/>
                <a:ext cx="5191398" cy="4015283"/>
              </a:xfrm>
            </p:spPr>
            <p:txBody>
              <a:bodyPr>
                <a:normAutofit lnSpcReduction="10000"/>
              </a:bodyPr>
              <a:lstStyle/>
              <a:p>
                <a:r>
                  <a:rPr lang="en-GB" dirty="0"/>
                  <a:t>Fast ion losses detected by FILD correlated with Compressional/Global Alfvén Eigenmode (CAE/GAE) onset for the first time</a:t>
                </a:r>
              </a:p>
              <a:p>
                <a:pPr marL="257175" indent="-257175">
                  <a:buFont typeface="Arial" panose="020B0604020202020204" pitchFamily="34" charset="0"/>
                  <a:buChar char="•"/>
                </a:pPr>
                <a:r>
                  <a:rPr lang="en-GB" dirty="0"/>
                  <a:t>DBS used to localise mode location</a:t>
                </a:r>
              </a:p>
              <a:p>
                <a:pPr marL="257175" indent="-257175">
                  <a:buFont typeface="Arial" panose="020B0604020202020204" pitchFamily="34" charset="0"/>
                  <a:buChar char="•"/>
                </a:pPr>
                <a:r>
                  <a:rPr lang="en-GB" dirty="0"/>
                  <a:t>Modes that extend up to </a:t>
                </a:r>
                <a14:m>
                  <m:oMath xmlns:m="http://schemas.openxmlformats.org/officeDocument/2006/math">
                    <m:rad>
                      <m:radPr>
                        <m:degHide m:val="on"/>
                        <m:ctrlPr>
                          <a:rPr lang="en-GB" b="0" i="1" smtClean="0">
                            <a:solidFill>
                              <a:srgbClr val="FF0000"/>
                            </a:solidFill>
                            <a:latin typeface="Cambria Math" panose="02040503050406030204" pitchFamily="18" charset="0"/>
                            <a:ea typeface="Cambria Math" panose="02040503050406030204" pitchFamily="18" charset="0"/>
                          </a:rPr>
                        </m:ctrlPr>
                      </m:radPr>
                      <m:deg/>
                      <m:e>
                        <m:sSub>
                          <m:sSubPr>
                            <m:ctrlPr>
                              <a:rPr lang="en-GB" b="0" i="1" smtClean="0">
                                <a:solidFill>
                                  <a:srgbClr val="FF0000"/>
                                </a:solidFill>
                                <a:latin typeface="Cambria Math" panose="02040503050406030204" pitchFamily="18" charset="0"/>
                                <a:ea typeface="Cambria Math" panose="02040503050406030204" pitchFamily="18" charset="0"/>
                              </a:rPr>
                            </m:ctrlPr>
                          </m:sSubPr>
                          <m:e>
                            <m:r>
                              <a:rPr lang="en-GB" b="0" i="1" smtClean="0">
                                <a:solidFill>
                                  <a:srgbClr val="FF0000"/>
                                </a:solidFill>
                                <a:latin typeface="Cambria Math" panose="02040503050406030204" pitchFamily="18" charset="0"/>
                                <a:ea typeface="Cambria Math" panose="02040503050406030204" pitchFamily="18" charset="0"/>
                              </a:rPr>
                              <m:t>𝜓</m:t>
                            </m:r>
                          </m:e>
                          <m:sub>
                            <m:r>
                              <a:rPr lang="en-GB" b="0" i="1" smtClean="0">
                                <a:solidFill>
                                  <a:srgbClr val="FF0000"/>
                                </a:solidFill>
                                <a:latin typeface="Cambria Math" panose="02040503050406030204" pitchFamily="18" charset="0"/>
                                <a:ea typeface="Cambria Math" panose="02040503050406030204" pitchFamily="18" charset="0"/>
                              </a:rPr>
                              <m:t>𝑁</m:t>
                            </m:r>
                          </m:sub>
                        </m:sSub>
                      </m:e>
                    </m:rad>
                  </m:oMath>
                </a14:m>
                <a:r>
                  <a:rPr lang="en-GB" dirty="0">
                    <a:solidFill>
                      <a:srgbClr val="FF0000"/>
                    </a:solidFill>
                  </a:rPr>
                  <a:t>~0.7</a:t>
                </a:r>
                <a:r>
                  <a:rPr lang="en-GB" dirty="0"/>
                  <a:t> cause redistribution, or up to </a:t>
                </a:r>
                <a14:m>
                  <m:oMath xmlns:m="http://schemas.openxmlformats.org/officeDocument/2006/math">
                    <m:rad>
                      <m:radPr>
                        <m:degHide m:val="on"/>
                        <m:ctrlPr>
                          <a:rPr lang="en-GB" b="0" i="1" smtClean="0">
                            <a:solidFill>
                              <a:schemeClr val="accent6">
                                <a:lumMod val="75000"/>
                              </a:schemeClr>
                            </a:solidFill>
                            <a:latin typeface="Cambria Math" panose="02040503050406030204" pitchFamily="18" charset="0"/>
                            <a:ea typeface="Cambria Math" panose="02040503050406030204" pitchFamily="18" charset="0"/>
                          </a:rPr>
                        </m:ctrlPr>
                      </m:radPr>
                      <m:deg/>
                      <m:e>
                        <m:sSub>
                          <m:sSubPr>
                            <m:ctrlPr>
                              <a:rPr lang="en-GB" b="0" i="1" smtClean="0">
                                <a:solidFill>
                                  <a:schemeClr val="accent6">
                                    <a:lumMod val="75000"/>
                                  </a:schemeClr>
                                </a:solidFill>
                                <a:latin typeface="Cambria Math" panose="02040503050406030204" pitchFamily="18" charset="0"/>
                                <a:ea typeface="Cambria Math" panose="02040503050406030204" pitchFamily="18" charset="0"/>
                              </a:rPr>
                            </m:ctrlPr>
                          </m:sSubPr>
                          <m:e>
                            <m:r>
                              <a:rPr lang="en-GB" b="0" i="1" smtClean="0">
                                <a:solidFill>
                                  <a:schemeClr val="accent6">
                                    <a:lumMod val="75000"/>
                                  </a:schemeClr>
                                </a:solidFill>
                                <a:latin typeface="Cambria Math" panose="02040503050406030204" pitchFamily="18" charset="0"/>
                                <a:ea typeface="Cambria Math" panose="02040503050406030204" pitchFamily="18" charset="0"/>
                              </a:rPr>
                              <m:t>𝜓</m:t>
                            </m:r>
                          </m:e>
                          <m:sub>
                            <m:r>
                              <a:rPr lang="en-GB" b="0" i="1" smtClean="0">
                                <a:solidFill>
                                  <a:schemeClr val="accent6">
                                    <a:lumMod val="75000"/>
                                  </a:schemeClr>
                                </a:solidFill>
                                <a:latin typeface="Cambria Math" panose="02040503050406030204" pitchFamily="18" charset="0"/>
                                <a:ea typeface="Cambria Math" panose="02040503050406030204" pitchFamily="18" charset="0"/>
                              </a:rPr>
                              <m:t>𝑁</m:t>
                            </m:r>
                          </m:sub>
                        </m:sSub>
                      </m:e>
                    </m:rad>
                  </m:oMath>
                </a14:m>
                <a:r>
                  <a:rPr lang="en-GB" dirty="0">
                    <a:solidFill>
                      <a:schemeClr val="accent6">
                        <a:lumMod val="75000"/>
                      </a:schemeClr>
                    </a:solidFill>
                  </a:rPr>
                  <a:t>~0.9</a:t>
                </a:r>
                <a:r>
                  <a:rPr lang="en-GB" dirty="0"/>
                  <a:t> cause losses</a:t>
                </a:r>
              </a:p>
              <a:p>
                <a:endParaRPr lang="en-GB" dirty="0"/>
              </a:p>
              <a:p>
                <a:r>
                  <a:rPr lang="en-GB" dirty="0"/>
                  <a:t>Sustained higher </a:t>
                </a:r>
                <a:r>
                  <a:rPr lang="en-GB" dirty="0" err="1"/>
                  <a:t>T</a:t>
                </a:r>
                <a:r>
                  <a:rPr lang="en-GB" baseline="-25000" dirty="0" err="1"/>
                  <a:t>e,ped</a:t>
                </a:r>
                <a:r>
                  <a:rPr lang="en-GB" dirty="0"/>
                  <a:t> in MAST-U than MAST in double null (up to 400eV c.f. 250eV) at similar NBI heating power</a:t>
                </a:r>
              </a:p>
              <a:p>
                <a:pPr marL="257175" indent="-257175">
                  <a:buFont typeface="Arial" panose="020B0604020202020204" pitchFamily="34" charset="0"/>
                  <a:buChar char="•"/>
                </a:pPr>
                <a:r>
                  <a:rPr lang="en-GB" dirty="0"/>
                  <a:t>Improved core shaping improves pedestal stability</a:t>
                </a:r>
              </a:p>
              <a:p>
                <a:pPr marL="257175" indent="-257175">
                  <a:buFont typeface="Arial" panose="020B0604020202020204" pitchFamily="34" charset="0"/>
                  <a:buChar char="•"/>
                </a:pPr>
                <a:r>
                  <a:rPr lang="en-GB" dirty="0"/>
                  <a:t>Lower main chamber neutral density increases </a:t>
                </a:r>
                <a:r>
                  <a:rPr lang="en-GB" dirty="0" err="1"/>
                  <a:t>T</a:t>
                </a:r>
                <a:r>
                  <a:rPr lang="en-GB" baseline="-25000" dirty="0" err="1"/>
                  <a:t>e,ped</a:t>
                </a:r>
                <a:endParaRPr lang="en-GB" baseline="-25000" dirty="0"/>
              </a:p>
            </p:txBody>
          </p:sp>
        </mc:Choice>
        <mc:Fallback xmlns="">
          <p:sp>
            <p:nvSpPr>
              <p:cNvPr id="2" name="Content Placeholder 1">
                <a:extLst>
                  <a:ext uri="{FF2B5EF4-FFF2-40B4-BE49-F238E27FC236}">
                    <a16:creationId xmlns:a16="http://schemas.microsoft.com/office/drawing/2014/main" id="{55C2F101-B01F-D3CC-3064-0D010BB57AA6}"/>
                  </a:ext>
                </a:extLst>
              </p:cNvPr>
              <p:cNvSpPr>
                <a:spLocks noGrp="1" noRot="1" noChangeAspect="1" noMove="1" noResize="1" noEditPoints="1" noAdjustHandles="1" noChangeArrowheads="1" noChangeShapeType="1" noTextEdit="1"/>
              </p:cNvSpPr>
              <p:nvPr>
                <p:ph sz="half" idx="2"/>
              </p:nvPr>
            </p:nvSpPr>
            <p:spPr>
              <a:xfrm>
                <a:off x="125150" y="795237"/>
                <a:ext cx="5191398" cy="4015283"/>
              </a:xfrm>
              <a:blipFill>
                <a:blip r:embed="rId2"/>
                <a:stretch>
                  <a:fillRect l="-1058" t="-2124" r="-1645"/>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2AA17A20-991D-C70B-02AA-8BF84F750EEB}"/>
              </a:ext>
            </a:extLst>
          </p:cNvPr>
          <p:cNvSpPr>
            <a:spLocks noGrp="1"/>
          </p:cNvSpPr>
          <p:nvPr>
            <p:ph type="title"/>
          </p:nvPr>
        </p:nvSpPr>
        <p:spPr/>
        <p:txBody>
          <a:bodyPr/>
          <a:lstStyle/>
          <a:p>
            <a:r>
              <a:rPr lang="en-GB" dirty="0"/>
              <a:t>MAST-U Highlights</a:t>
            </a:r>
          </a:p>
        </p:txBody>
      </p:sp>
      <p:sp>
        <p:nvSpPr>
          <p:cNvPr id="4" name="Footer Placeholder 3">
            <a:extLst>
              <a:ext uri="{FF2B5EF4-FFF2-40B4-BE49-F238E27FC236}">
                <a16:creationId xmlns:a16="http://schemas.microsoft.com/office/drawing/2014/main" id="{071465A3-DC70-3C0D-B55D-CE9E90D320EC}"/>
              </a:ext>
            </a:extLst>
          </p:cNvPr>
          <p:cNvSpPr>
            <a:spLocks noGrp="1"/>
          </p:cNvSpPr>
          <p:nvPr>
            <p:ph type="ftr" sz="quarter" idx="10"/>
          </p:nvPr>
        </p:nvSpPr>
        <p:spPr/>
        <p:txBody>
          <a:bodyPr/>
          <a:lstStyle/>
          <a:p>
            <a:pPr defTabSz="685800"/>
            <a:r>
              <a:rPr lang="en-US">
                <a:solidFill>
                  <a:srgbClr val="002F56"/>
                </a:solidFill>
              </a:rPr>
              <a:t>Official - Sensitive - Commercial </a:t>
            </a:r>
            <a:endParaRPr lang="en-US" dirty="0">
              <a:solidFill>
                <a:srgbClr val="002F56"/>
              </a:solidFill>
            </a:endParaRPr>
          </a:p>
        </p:txBody>
      </p:sp>
      <p:sp>
        <p:nvSpPr>
          <p:cNvPr id="5" name="Slide Number Placeholder 4">
            <a:extLst>
              <a:ext uri="{FF2B5EF4-FFF2-40B4-BE49-F238E27FC236}">
                <a16:creationId xmlns:a16="http://schemas.microsoft.com/office/drawing/2014/main" id="{3323FD68-3DFF-491F-9D92-684D98F77139}"/>
              </a:ext>
            </a:extLst>
          </p:cNvPr>
          <p:cNvSpPr>
            <a:spLocks noGrp="1"/>
          </p:cNvSpPr>
          <p:nvPr>
            <p:ph type="sldNum" sz="quarter" idx="4"/>
          </p:nvPr>
        </p:nvSpPr>
        <p:spPr/>
        <p:txBody>
          <a:bodyPr/>
          <a:lstStyle/>
          <a:p>
            <a:pPr defTabSz="685800"/>
            <a:r>
              <a:rPr lang="en-US" dirty="0"/>
              <a:t>1</a:t>
            </a:r>
          </a:p>
        </p:txBody>
      </p:sp>
      <p:pic>
        <p:nvPicPr>
          <p:cNvPr id="6" name="Picture 5">
            <a:extLst>
              <a:ext uri="{FF2B5EF4-FFF2-40B4-BE49-F238E27FC236}">
                <a16:creationId xmlns:a16="http://schemas.microsoft.com/office/drawing/2014/main" id="{414761ED-83B7-1838-B523-7EE2ACF3DA0C}"/>
              </a:ext>
            </a:extLst>
          </p:cNvPr>
          <p:cNvPicPr>
            <a:picLocks noChangeAspect="1"/>
          </p:cNvPicPr>
          <p:nvPr/>
        </p:nvPicPr>
        <p:blipFill>
          <a:blip r:embed="rId3"/>
          <a:stretch>
            <a:fillRect/>
          </a:stretch>
        </p:blipFill>
        <p:spPr>
          <a:xfrm>
            <a:off x="5443507" y="1193604"/>
            <a:ext cx="3364289" cy="3795824"/>
          </a:xfrm>
          <a:prstGeom prst="rect">
            <a:avLst/>
          </a:prstGeom>
        </p:spPr>
      </p:pic>
      <p:sp>
        <p:nvSpPr>
          <p:cNvPr id="7" name="TextBox 6">
            <a:extLst>
              <a:ext uri="{FF2B5EF4-FFF2-40B4-BE49-F238E27FC236}">
                <a16:creationId xmlns:a16="http://schemas.microsoft.com/office/drawing/2014/main" id="{667E10A6-0443-D2A8-DAA9-320C1A80667F}"/>
              </a:ext>
            </a:extLst>
          </p:cNvPr>
          <p:cNvSpPr txBox="1"/>
          <p:nvPr/>
        </p:nvSpPr>
        <p:spPr>
          <a:xfrm rot="16200000" flipH="1">
            <a:off x="4776410" y="1783159"/>
            <a:ext cx="1334192" cy="461665"/>
          </a:xfrm>
          <a:prstGeom prst="rect">
            <a:avLst/>
          </a:prstGeom>
          <a:solidFill>
            <a:schemeClr val="bg1"/>
          </a:solidFill>
        </p:spPr>
        <p:txBody>
          <a:bodyPr wrap="square" rtlCol="0">
            <a:spAutoFit/>
          </a:bodyPr>
          <a:lstStyle/>
          <a:p>
            <a:pPr defTabSz="685800"/>
            <a:r>
              <a:rPr lang="en-GB" sz="1200" dirty="0">
                <a:solidFill>
                  <a:srgbClr val="000000"/>
                </a:solidFill>
                <a:latin typeface="Arial" panose="020B0604020202020204"/>
              </a:rPr>
              <a:t>Frequency (MHz)</a:t>
            </a:r>
          </a:p>
        </p:txBody>
      </p:sp>
      <p:grpSp>
        <p:nvGrpSpPr>
          <p:cNvPr id="8" name="Group 7">
            <a:extLst>
              <a:ext uri="{FF2B5EF4-FFF2-40B4-BE49-F238E27FC236}">
                <a16:creationId xmlns:a16="http://schemas.microsoft.com/office/drawing/2014/main" id="{AA01C9F9-8724-E69D-FC45-7BA4CE7ABA8E}"/>
              </a:ext>
            </a:extLst>
          </p:cNvPr>
          <p:cNvGrpSpPr/>
          <p:nvPr/>
        </p:nvGrpSpPr>
        <p:grpSpPr>
          <a:xfrm>
            <a:off x="5184279" y="3172116"/>
            <a:ext cx="561697" cy="1638404"/>
            <a:chOff x="6725439" y="1350210"/>
            <a:chExt cx="748929" cy="2184539"/>
          </a:xfrm>
        </p:grpSpPr>
        <p:sp>
          <p:nvSpPr>
            <p:cNvPr id="9" name="Rectangle 8">
              <a:extLst>
                <a:ext uri="{FF2B5EF4-FFF2-40B4-BE49-F238E27FC236}">
                  <a16:creationId xmlns:a16="http://schemas.microsoft.com/office/drawing/2014/main" id="{A3DA3842-46F5-CE71-1F20-07A1ABD4F016}"/>
                </a:ext>
              </a:extLst>
            </p:cNvPr>
            <p:cNvSpPr/>
            <p:nvPr/>
          </p:nvSpPr>
          <p:spPr>
            <a:xfrm>
              <a:off x="6744936" y="1350210"/>
              <a:ext cx="685800" cy="2184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Arial" panose="020B0604020202020204"/>
              </a:endParaRPr>
            </a:p>
          </p:txBody>
        </p:sp>
        <p:sp>
          <p:nvSpPr>
            <p:cNvPr id="10" name="TextBox 9">
              <a:extLst>
                <a:ext uri="{FF2B5EF4-FFF2-40B4-BE49-F238E27FC236}">
                  <a16:creationId xmlns:a16="http://schemas.microsoft.com/office/drawing/2014/main" id="{CEE9EF5A-DA9A-D03F-321F-0B58102FA1A0}"/>
                </a:ext>
              </a:extLst>
            </p:cNvPr>
            <p:cNvSpPr txBox="1"/>
            <p:nvPr/>
          </p:nvSpPr>
          <p:spPr>
            <a:xfrm rot="16200000" flipH="1">
              <a:off x="6143755" y="2104341"/>
              <a:ext cx="1778922" cy="615553"/>
            </a:xfrm>
            <a:prstGeom prst="rect">
              <a:avLst/>
            </a:prstGeom>
            <a:solidFill>
              <a:schemeClr val="bg1"/>
            </a:solidFill>
          </p:spPr>
          <p:txBody>
            <a:bodyPr wrap="square" rtlCol="0">
              <a:spAutoFit/>
            </a:bodyPr>
            <a:lstStyle/>
            <a:p>
              <a:pPr defTabSz="685800"/>
              <a:r>
                <a:rPr lang="en-GB" sz="1200" dirty="0">
                  <a:solidFill>
                    <a:srgbClr val="000000"/>
                  </a:solidFill>
                  <a:latin typeface="Arial" panose="020B0604020202020204"/>
                </a:rPr>
                <a:t>Frequency (MHz)</a:t>
              </a:r>
            </a:p>
          </p:txBody>
        </p:sp>
        <p:sp>
          <p:nvSpPr>
            <p:cNvPr id="11" name="TextBox 10">
              <a:extLst>
                <a:ext uri="{FF2B5EF4-FFF2-40B4-BE49-F238E27FC236}">
                  <a16:creationId xmlns:a16="http://schemas.microsoft.com/office/drawing/2014/main" id="{CA166EF6-3CD2-0C07-E365-11EEF5C2622C}"/>
                </a:ext>
              </a:extLst>
            </p:cNvPr>
            <p:cNvSpPr txBox="1"/>
            <p:nvPr/>
          </p:nvSpPr>
          <p:spPr>
            <a:xfrm>
              <a:off x="7106068" y="2889250"/>
              <a:ext cx="368300" cy="430887"/>
            </a:xfrm>
            <a:prstGeom prst="rect">
              <a:avLst/>
            </a:prstGeom>
            <a:noFill/>
          </p:spPr>
          <p:txBody>
            <a:bodyPr wrap="square" rtlCol="0">
              <a:spAutoFit/>
            </a:bodyPr>
            <a:lstStyle/>
            <a:p>
              <a:pPr defTabSz="685800"/>
              <a:r>
                <a:rPr lang="en-GB" sz="750" dirty="0">
                  <a:solidFill>
                    <a:srgbClr val="000000"/>
                  </a:solidFill>
                  <a:latin typeface="Arial" panose="020B0604020202020204"/>
                </a:rPr>
                <a:t>1.7</a:t>
              </a:r>
            </a:p>
          </p:txBody>
        </p:sp>
        <p:sp>
          <p:nvSpPr>
            <p:cNvPr id="12" name="TextBox 11">
              <a:extLst>
                <a:ext uri="{FF2B5EF4-FFF2-40B4-BE49-F238E27FC236}">
                  <a16:creationId xmlns:a16="http://schemas.microsoft.com/office/drawing/2014/main" id="{046E5F5E-2B6D-E1E6-403F-D41C69176B28}"/>
                </a:ext>
              </a:extLst>
            </p:cNvPr>
            <p:cNvSpPr txBox="1"/>
            <p:nvPr/>
          </p:nvSpPr>
          <p:spPr>
            <a:xfrm>
              <a:off x="7106068" y="2387853"/>
              <a:ext cx="368300" cy="430887"/>
            </a:xfrm>
            <a:prstGeom prst="rect">
              <a:avLst/>
            </a:prstGeom>
            <a:noFill/>
          </p:spPr>
          <p:txBody>
            <a:bodyPr wrap="square" rtlCol="0">
              <a:spAutoFit/>
            </a:bodyPr>
            <a:lstStyle/>
            <a:p>
              <a:pPr defTabSz="685800"/>
              <a:r>
                <a:rPr lang="en-GB" sz="750" dirty="0">
                  <a:solidFill>
                    <a:srgbClr val="000000"/>
                  </a:solidFill>
                  <a:latin typeface="Arial" panose="020B0604020202020204"/>
                </a:rPr>
                <a:t>1.8</a:t>
              </a:r>
            </a:p>
          </p:txBody>
        </p:sp>
        <p:sp>
          <p:nvSpPr>
            <p:cNvPr id="13" name="TextBox 12">
              <a:extLst>
                <a:ext uri="{FF2B5EF4-FFF2-40B4-BE49-F238E27FC236}">
                  <a16:creationId xmlns:a16="http://schemas.microsoft.com/office/drawing/2014/main" id="{99776BDB-100C-3FFC-B97C-3294043D4514}"/>
                </a:ext>
              </a:extLst>
            </p:cNvPr>
            <p:cNvSpPr txBox="1"/>
            <p:nvPr/>
          </p:nvSpPr>
          <p:spPr>
            <a:xfrm>
              <a:off x="7106068" y="1897198"/>
              <a:ext cx="368300" cy="430887"/>
            </a:xfrm>
            <a:prstGeom prst="rect">
              <a:avLst/>
            </a:prstGeom>
            <a:noFill/>
          </p:spPr>
          <p:txBody>
            <a:bodyPr wrap="square" rtlCol="0">
              <a:spAutoFit/>
            </a:bodyPr>
            <a:lstStyle/>
            <a:p>
              <a:pPr defTabSz="685800"/>
              <a:r>
                <a:rPr lang="en-GB" sz="750" dirty="0">
                  <a:solidFill>
                    <a:srgbClr val="000000"/>
                  </a:solidFill>
                  <a:latin typeface="Arial" panose="020B0604020202020204"/>
                </a:rPr>
                <a:t>1.9</a:t>
              </a:r>
            </a:p>
          </p:txBody>
        </p:sp>
        <p:sp>
          <p:nvSpPr>
            <p:cNvPr id="14" name="TextBox 13">
              <a:extLst>
                <a:ext uri="{FF2B5EF4-FFF2-40B4-BE49-F238E27FC236}">
                  <a16:creationId xmlns:a16="http://schemas.microsoft.com/office/drawing/2014/main" id="{0B2F12C5-B156-C31C-8BEE-5EA29529BAA8}"/>
                </a:ext>
              </a:extLst>
            </p:cNvPr>
            <p:cNvSpPr txBox="1"/>
            <p:nvPr/>
          </p:nvSpPr>
          <p:spPr>
            <a:xfrm>
              <a:off x="7106068" y="1394430"/>
              <a:ext cx="368300" cy="430887"/>
            </a:xfrm>
            <a:prstGeom prst="rect">
              <a:avLst/>
            </a:prstGeom>
            <a:noFill/>
          </p:spPr>
          <p:txBody>
            <a:bodyPr wrap="square" rtlCol="0">
              <a:spAutoFit/>
            </a:bodyPr>
            <a:lstStyle/>
            <a:p>
              <a:pPr defTabSz="685800"/>
              <a:r>
                <a:rPr lang="en-GB" sz="750" dirty="0">
                  <a:solidFill>
                    <a:srgbClr val="000000"/>
                  </a:solidFill>
                  <a:latin typeface="Arial" panose="020B0604020202020204"/>
                </a:rPr>
                <a:t>2.0</a:t>
              </a:r>
            </a:p>
          </p:txBody>
        </p:sp>
      </p:grpSp>
    </p:spTree>
    <p:extLst>
      <p:ext uri="{BB962C8B-B14F-4D97-AF65-F5344CB8AC3E}">
        <p14:creationId xmlns:p14="http://schemas.microsoft.com/office/powerpoint/2010/main" val="3516502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GB" dirty="0"/>
              <a:t>ST TCP Executive Committee 2024</a:t>
            </a:r>
          </a:p>
        </p:txBody>
      </p:sp>
      <p:sp>
        <p:nvSpPr>
          <p:cNvPr id="2" name="Content Placeholder 3">
            <a:extLst>
              <a:ext uri="{FF2B5EF4-FFF2-40B4-BE49-F238E27FC236}">
                <a16:creationId xmlns:a16="http://schemas.microsoft.com/office/drawing/2014/main" id="{A06F194B-B6A6-4ECE-72CA-E83B479BE457}"/>
              </a:ext>
            </a:extLst>
          </p:cNvPr>
          <p:cNvSpPr>
            <a:spLocks noGrp="1"/>
          </p:cNvSpPr>
          <p:nvPr>
            <p:ph type="body" sz="quarter" idx="13"/>
          </p:nvPr>
        </p:nvSpPr>
        <p:spPr/>
        <p:txBody>
          <a:bodyPr>
            <a:normAutofit fontScale="85000" lnSpcReduction="10000"/>
          </a:bodyPr>
          <a:lstStyle/>
          <a:p>
            <a:r>
              <a:rPr lang="en-US" sz="2400" b="1" dirty="0"/>
              <a:t>Chair: </a:t>
            </a:r>
            <a:r>
              <a:rPr lang="en-US" sz="2400" dirty="0"/>
              <a:t>Jack Berkery (PPPL)</a:t>
            </a:r>
          </a:p>
          <a:p>
            <a:r>
              <a:rPr lang="en-US" sz="2400" b="1" dirty="0"/>
              <a:t>China: </a:t>
            </a:r>
            <a:r>
              <a:rPr lang="en-US" sz="2400" dirty="0"/>
              <a:t>Gao Zhe (Tsinghua U.), Tan Yi (Tsinghua U.)</a:t>
            </a:r>
          </a:p>
          <a:p>
            <a:r>
              <a:rPr lang="en-US" sz="2400" b="1" dirty="0"/>
              <a:t>EU: </a:t>
            </a:r>
            <a:r>
              <a:rPr lang="en-US" sz="2400" dirty="0"/>
              <a:t>Manuel Garcia Munoz (U. Sevilla), Darius </a:t>
            </a:r>
            <a:r>
              <a:rPr lang="en-US" sz="2400" dirty="0" err="1"/>
              <a:t>Ancius</a:t>
            </a:r>
            <a:r>
              <a:rPr lang="en-US" sz="2400" dirty="0"/>
              <a:t> (European Commission)</a:t>
            </a:r>
          </a:p>
          <a:p>
            <a:r>
              <a:rPr lang="en-US" sz="2400" b="1" dirty="0"/>
              <a:t>Japan: </a:t>
            </a:r>
            <a:r>
              <a:rPr lang="en-US" sz="2400" dirty="0"/>
              <a:t>Zensho Yoshida (NIFS), Akira </a:t>
            </a:r>
            <a:r>
              <a:rPr lang="en-US" sz="2400" dirty="0" err="1"/>
              <a:t>Ejiri</a:t>
            </a:r>
            <a:r>
              <a:rPr lang="en-US" sz="2400" dirty="0"/>
              <a:t> (U. Tokyo), Yasushi </a:t>
            </a:r>
            <a:r>
              <a:rPr lang="en-US" sz="2400" dirty="0" err="1"/>
              <a:t>Todo</a:t>
            </a:r>
            <a:r>
              <a:rPr lang="en-US" sz="2400" dirty="0"/>
              <a:t> (NIFS)</a:t>
            </a:r>
          </a:p>
          <a:p>
            <a:r>
              <a:rPr lang="en-US" sz="2400" b="1" dirty="0"/>
              <a:t>S. Korea: </a:t>
            </a:r>
            <a:r>
              <a:rPr lang="en-US" sz="2400" dirty="0"/>
              <a:t>Yong Seok Hwang (SNU)</a:t>
            </a:r>
          </a:p>
          <a:p>
            <a:r>
              <a:rPr lang="en-US" sz="2400" b="1" dirty="0"/>
              <a:t>UK*: </a:t>
            </a:r>
            <a:r>
              <a:rPr lang="en-US" sz="2400" dirty="0"/>
              <a:t>James Harrison (UKAEA) (*membership in process, almost complete)</a:t>
            </a:r>
          </a:p>
          <a:p>
            <a:r>
              <a:rPr lang="en-US" sz="2400" b="1" dirty="0"/>
              <a:t>US: </a:t>
            </a:r>
            <a:r>
              <a:rPr lang="en-US" sz="2400" dirty="0"/>
              <a:t>Stephanie Diem (U. Wisconsin), Rajesh Maingi (PPPL), Jon Menard (PPPL), Josh King (U.S. DOE)</a:t>
            </a:r>
            <a:endParaRPr lang="en-US" sz="2400" b="1" dirty="0"/>
          </a:p>
          <a:p>
            <a:pPr marL="180612" indent="0">
              <a:buNone/>
            </a:pPr>
            <a:r>
              <a:rPr lang="en-US" sz="2400" dirty="0">
                <a:solidFill>
                  <a:srgbClr val="0000FF"/>
                </a:solidFill>
              </a:rPr>
              <a:t>	</a:t>
            </a:r>
            <a:endParaRPr lang="en-US" sz="1400" dirty="0">
              <a:solidFill>
                <a:srgbClr val="0000FF"/>
              </a:solidFill>
            </a:endParaRPr>
          </a:p>
        </p:txBody>
      </p:sp>
    </p:spTree>
    <p:extLst>
      <p:ext uri="{BB962C8B-B14F-4D97-AF65-F5344CB8AC3E}">
        <p14:creationId xmlns:p14="http://schemas.microsoft.com/office/powerpoint/2010/main" val="2791089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0F9796-40B5-F4A9-8C59-4F6466597928}"/>
              </a:ext>
            </a:extLst>
          </p:cNvPr>
          <p:cNvSpPr>
            <a:spLocks noGrp="1"/>
          </p:cNvSpPr>
          <p:nvPr>
            <p:ph type="title"/>
          </p:nvPr>
        </p:nvSpPr>
        <p:spPr>
          <a:xfrm>
            <a:off x="125151" y="154073"/>
            <a:ext cx="7514140" cy="503275"/>
          </a:xfrm>
        </p:spPr>
        <p:txBody>
          <a:bodyPr/>
          <a:lstStyle/>
          <a:p>
            <a:r>
              <a:rPr lang="en-GB" dirty="0"/>
              <a:t>MAST-U Highlights</a:t>
            </a:r>
          </a:p>
        </p:txBody>
      </p:sp>
      <p:sp>
        <p:nvSpPr>
          <p:cNvPr id="4" name="Footer Placeholder 3">
            <a:extLst>
              <a:ext uri="{FF2B5EF4-FFF2-40B4-BE49-F238E27FC236}">
                <a16:creationId xmlns:a16="http://schemas.microsoft.com/office/drawing/2014/main" id="{E3E38FE9-2569-C491-B35E-D2FE99DBEF57}"/>
              </a:ext>
            </a:extLst>
          </p:cNvPr>
          <p:cNvSpPr>
            <a:spLocks noGrp="1"/>
          </p:cNvSpPr>
          <p:nvPr>
            <p:ph type="ftr" sz="quarter" idx="10"/>
          </p:nvPr>
        </p:nvSpPr>
        <p:spPr/>
        <p:txBody>
          <a:bodyPr/>
          <a:lstStyle/>
          <a:p>
            <a:pPr defTabSz="685800"/>
            <a:r>
              <a:rPr lang="en-US">
                <a:solidFill>
                  <a:srgbClr val="002F56"/>
                </a:solidFill>
              </a:rPr>
              <a:t>Official - Sensitive - Commercial </a:t>
            </a:r>
            <a:endParaRPr lang="en-US" dirty="0">
              <a:solidFill>
                <a:srgbClr val="002F56"/>
              </a:solidFill>
            </a:endParaRPr>
          </a:p>
        </p:txBody>
      </p:sp>
      <p:sp>
        <p:nvSpPr>
          <p:cNvPr id="5" name="Slide Number Placeholder 4">
            <a:extLst>
              <a:ext uri="{FF2B5EF4-FFF2-40B4-BE49-F238E27FC236}">
                <a16:creationId xmlns:a16="http://schemas.microsoft.com/office/drawing/2014/main" id="{22F97C38-DBDF-13DE-0945-887D785070A1}"/>
              </a:ext>
            </a:extLst>
          </p:cNvPr>
          <p:cNvSpPr>
            <a:spLocks noGrp="1"/>
          </p:cNvSpPr>
          <p:nvPr>
            <p:ph type="sldNum" sz="quarter" idx="4"/>
          </p:nvPr>
        </p:nvSpPr>
        <p:spPr/>
        <p:txBody>
          <a:bodyPr/>
          <a:lstStyle/>
          <a:p>
            <a:pPr defTabSz="685800"/>
            <a:r>
              <a:rPr lang="en-US" dirty="0"/>
              <a:t>2</a:t>
            </a:r>
          </a:p>
        </p:txBody>
      </p:sp>
      <p:pic>
        <p:nvPicPr>
          <p:cNvPr id="6" name="Graphic 5">
            <a:extLst>
              <a:ext uri="{FF2B5EF4-FFF2-40B4-BE49-F238E27FC236}">
                <a16:creationId xmlns:a16="http://schemas.microsoft.com/office/drawing/2014/main" id="{8193CC99-2A47-DDAF-9687-76DCAC4C4A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151" y="1211800"/>
            <a:ext cx="3971020" cy="3550478"/>
          </a:xfrm>
          <a:prstGeom prst="rect">
            <a:avLst/>
          </a:prstGeom>
        </p:spPr>
      </p:pic>
      <p:cxnSp>
        <p:nvCxnSpPr>
          <p:cNvPr id="7" name="Straight Connector 6">
            <a:extLst>
              <a:ext uri="{FF2B5EF4-FFF2-40B4-BE49-F238E27FC236}">
                <a16:creationId xmlns:a16="http://schemas.microsoft.com/office/drawing/2014/main" id="{FA93772B-2BFC-79ED-30C3-3B9E324168C7}"/>
              </a:ext>
            </a:extLst>
          </p:cNvPr>
          <p:cNvCxnSpPr>
            <a:cxnSpLocks/>
          </p:cNvCxnSpPr>
          <p:nvPr/>
        </p:nvCxnSpPr>
        <p:spPr>
          <a:xfrm flipV="1">
            <a:off x="2506628" y="1313462"/>
            <a:ext cx="0" cy="3172691"/>
          </a:xfrm>
          <a:prstGeom prst="line">
            <a:avLst/>
          </a:prstGeom>
          <a:ln w="28575">
            <a:solidFill>
              <a:srgbClr val="C64038"/>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D7A495C-F3AC-6CC7-858C-A1403C1D5D23}"/>
              </a:ext>
            </a:extLst>
          </p:cNvPr>
          <p:cNvCxnSpPr>
            <a:cxnSpLocks/>
          </p:cNvCxnSpPr>
          <p:nvPr/>
        </p:nvCxnSpPr>
        <p:spPr>
          <a:xfrm flipV="1">
            <a:off x="3027856" y="1313462"/>
            <a:ext cx="0" cy="3172691"/>
          </a:xfrm>
          <a:prstGeom prst="line">
            <a:avLst/>
          </a:prstGeom>
          <a:ln w="28575">
            <a:solidFill>
              <a:srgbClr val="329D39"/>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7296C87-5E82-B875-035B-1FE1CA2BFA79}"/>
              </a:ext>
            </a:extLst>
          </p:cNvPr>
          <p:cNvCxnSpPr>
            <a:cxnSpLocks/>
          </p:cNvCxnSpPr>
          <p:nvPr/>
        </p:nvCxnSpPr>
        <p:spPr>
          <a:xfrm flipV="1">
            <a:off x="3450419" y="1313462"/>
            <a:ext cx="0" cy="3172691"/>
          </a:xfrm>
          <a:prstGeom prst="line">
            <a:avLst/>
          </a:prstGeom>
          <a:ln w="28575">
            <a:solidFill>
              <a:srgbClr val="597DB5"/>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7B5C942-FB4B-B319-7A9B-6834C654FB58}"/>
              </a:ext>
            </a:extLst>
          </p:cNvPr>
          <p:cNvSpPr txBox="1"/>
          <p:nvPr/>
        </p:nvSpPr>
        <p:spPr>
          <a:xfrm>
            <a:off x="1448811" y="1446361"/>
            <a:ext cx="1156086" cy="300082"/>
          </a:xfrm>
          <a:prstGeom prst="rect">
            <a:avLst/>
          </a:prstGeom>
          <a:noFill/>
        </p:spPr>
        <p:txBody>
          <a:bodyPr wrap="none" rtlCol="0">
            <a:spAutoFit/>
          </a:bodyPr>
          <a:lstStyle/>
          <a:p>
            <a:pPr defTabSz="685800"/>
            <a:r>
              <a:rPr lang="en-GB" sz="1350" dirty="0">
                <a:solidFill>
                  <a:srgbClr val="C64038"/>
                </a:solidFill>
                <a:latin typeface="Arial" panose="020B0604020202020204"/>
              </a:rPr>
              <a:t>conventional</a:t>
            </a:r>
          </a:p>
        </p:txBody>
      </p:sp>
      <p:sp>
        <p:nvSpPr>
          <p:cNvPr id="11" name="TextBox 10">
            <a:extLst>
              <a:ext uri="{FF2B5EF4-FFF2-40B4-BE49-F238E27FC236}">
                <a16:creationId xmlns:a16="http://schemas.microsoft.com/office/drawing/2014/main" id="{5BD6129F-0AA7-426F-8A93-4A7A884FA1EB}"/>
              </a:ext>
            </a:extLst>
          </p:cNvPr>
          <p:cNvSpPr txBox="1"/>
          <p:nvPr/>
        </p:nvSpPr>
        <p:spPr>
          <a:xfrm>
            <a:off x="3461568" y="1446361"/>
            <a:ext cx="819455" cy="300082"/>
          </a:xfrm>
          <a:prstGeom prst="rect">
            <a:avLst/>
          </a:prstGeom>
          <a:solidFill>
            <a:srgbClr val="FFFFFF">
              <a:alpha val="50196"/>
            </a:srgbClr>
          </a:solidFill>
        </p:spPr>
        <p:txBody>
          <a:bodyPr wrap="none" rtlCol="0">
            <a:spAutoFit/>
          </a:bodyPr>
          <a:lstStyle/>
          <a:p>
            <a:pPr defTabSz="685800"/>
            <a:r>
              <a:rPr lang="en-GB" sz="1350" dirty="0">
                <a:solidFill>
                  <a:srgbClr val="597DB5"/>
                </a:solidFill>
                <a:latin typeface="Arial" panose="020B0604020202020204"/>
              </a:rPr>
              <a:t>Super-X</a:t>
            </a:r>
          </a:p>
        </p:txBody>
      </p:sp>
      <p:pic>
        <p:nvPicPr>
          <p:cNvPr id="12" name="Graphic 11">
            <a:extLst>
              <a:ext uri="{FF2B5EF4-FFF2-40B4-BE49-F238E27FC236}">
                <a16:creationId xmlns:a16="http://schemas.microsoft.com/office/drawing/2014/main" id="{01C4FB20-1E09-39B1-9BF4-F9B38B2349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06061" y="974215"/>
            <a:ext cx="2335049" cy="3891749"/>
          </a:xfrm>
          <a:prstGeom prst="rect">
            <a:avLst/>
          </a:prstGeom>
        </p:spPr>
      </p:pic>
      <p:pic>
        <p:nvPicPr>
          <p:cNvPr id="13" name="Graphic 12">
            <a:extLst>
              <a:ext uri="{FF2B5EF4-FFF2-40B4-BE49-F238E27FC236}">
                <a16:creationId xmlns:a16="http://schemas.microsoft.com/office/drawing/2014/main" id="{731F7AC9-B3DA-8DD0-1705-62414066A259}"/>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391" t="10921" r="16099"/>
          <a:stretch/>
        </p:blipFill>
        <p:spPr>
          <a:xfrm>
            <a:off x="6706845" y="3242840"/>
            <a:ext cx="1851838" cy="1684857"/>
          </a:xfrm>
          <a:prstGeom prst="rect">
            <a:avLst/>
          </a:prstGeom>
        </p:spPr>
      </p:pic>
      <p:pic>
        <p:nvPicPr>
          <p:cNvPr id="14" name="Graphic 13">
            <a:extLst>
              <a:ext uri="{FF2B5EF4-FFF2-40B4-BE49-F238E27FC236}">
                <a16:creationId xmlns:a16="http://schemas.microsoft.com/office/drawing/2014/main" id="{84E5C336-81E7-B1B8-1487-2DCEA1B035CD}"/>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9944" t="9392" r="16099"/>
          <a:stretch/>
        </p:blipFill>
        <p:spPr>
          <a:xfrm>
            <a:off x="6729234" y="1214952"/>
            <a:ext cx="1831663" cy="1684856"/>
          </a:xfrm>
          <a:prstGeom prst="rect">
            <a:avLst/>
          </a:prstGeom>
        </p:spPr>
      </p:pic>
      <p:sp>
        <p:nvSpPr>
          <p:cNvPr id="15" name="TextBox 14">
            <a:extLst>
              <a:ext uri="{FF2B5EF4-FFF2-40B4-BE49-F238E27FC236}">
                <a16:creationId xmlns:a16="http://schemas.microsoft.com/office/drawing/2014/main" id="{C0EF1A19-8413-0781-83FB-619525000EBF}"/>
              </a:ext>
            </a:extLst>
          </p:cNvPr>
          <p:cNvSpPr txBox="1"/>
          <p:nvPr/>
        </p:nvSpPr>
        <p:spPr>
          <a:xfrm>
            <a:off x="6729234" y="974216"/>
            <a:ext cx="1962397" cy="276999"/>
          </a:xfrm>
          <a:prstGeom prst="rect">
            <a:avLst/>
          </a:prstGeom>
          <a:noFill/>
        </p:spPr>
        <p:txBody>
          <a:bodyPr wrap="none" rtlCol="0">
            <a:spAutoFit/>
          </a:bodyPr>
          <a:lstStyle/>
          <a:p>
            <a:pPr defTabSz="685800"/>
            <a:r>
              <a:rPr lang="en-GB" sz="1200" b="1" dirty="0">
                <a:solidFill>
                  <a:srgbClr val="000000"/>
                </a:solidFill>
                <a:latin typeface="Arial" panose="020B0604020202020204"/>
              </a:rPr>
              <a:t>Outer Divertor Heat Flux</a:t>
            </a:r>
          </a:p>
        </p:txBody>
      </p:sp>
      <p:sp>
        <p:nvSpPr>
          <p:cNvPr id="16" name="TextBox 15">
            <a:extLst>
              <a:ext uri="{FF2B5EF4-FFF2-40B4-BE49-F238E27FC236}">
                <a16:creationId xmlns:a16="http://schemas.microsoft.com/office/drawing/2014/main" id="{0AFA8BAF-35D0-EB5E-8E11-EFBAB23C17DB}"/>
              </a:ext>
            </a:extLst>
          </p:cNvPr>
          <p:cNvSpPr txBox="1"/>
          <p:nvPr/>
        </p:nvSpPr>
        <p:spPr>
          <a:xfrm>
            <a:off x="6729234" y="2906746"/>
            <a:ext cx="2185214" cy="276999"/>
          </a:xfrm>
          <a:prstGeom prst="rect">
            <a:avLst/>
          </a:prstGeom>
          <a:noFill/>
        </p:spPr>
        <p:txBody>
          <a:bodyPr wrap="none" rtlCol="0">
            <a:spAutoFit/>
          </a:bodyPr>
          <a:lstStyle/>
          <a:p>
            <a:pPr defTabSz="685800"/>
            <a:r>
              <a:rPr lang="en-GB" sz="1200" b="1" dirty="0">
                <a:solidFill>
                  <a:srgbClr val="000000"/>
                </a:solidFill>
                <a:latin typeface="Arial" panose="020B0604020202020204"/>
              </a:rPr>
              <a:t>Outer Divertor Particle Flux</a:t>
            </a:r>
          </a:p>
        </p:txBody>
      </p:sp>
      <p:sp>
        <p:nvSpPr>
          <p:cNvPr id="17" name="TextBox 16">
            <a:extLst>
              <a:ext uri="{FF2B5EF4-FFF2-40B4-BE49-F238E27FC236}">
                <a16:creationId xmlns:a16="http://schemas.microsoft.com/office/drawing/2014/main" id="{AFBFEE84-7227-044E-D9F7-0C2EFACEE945}"/>
              </a:ext>
            </a:extLst>
          </p:cNvPr>
          <p:cNvSpPr txBox="1"/>
          <p:nvPr/>
        </p:nvSpPr>
        <p:spPr>
          <a:xfrm flipH="1">
            <a:off x="132845" y="700511"/>
            <a:ext cx="8315627" cy="507831"/>
          </a:xfrm>
          <a:prstGeom prst="rect">
            <a:avLst/>
          </a:prstGeom>
          <a:noFill/>
        </p:spPr>
        <p:txBody>
          <a:bodyPr wrap="square" rtlCol="0">
            <a:spAutoFit/>
          </a:bodyPr>
          <a:lstStyle/>
          <a:p>
            <a:pPr defTabSz="685800"/>
            <a:r>
              <a:rPr lang="en-GB" sz="1350" dirty="0">
                <a:solidFill>
                  <a:srgbClr val="002F56"/>
                </a:solidFill>
                <a:latin typeface="Arial" panose="020B0604020202020204"/>
              </a:rPr>
              <a:t>In H-modes with ~3MW NBI, outer divertors are attached in conventional divertor configuration, detached in Super-X with no impact on core or pedestal profiles</a:t>
            </a:r>
          </a:p>
        </p:txBody>
      </p:sp>
    </p:spTree>
    <p:extLst>
      <p:ext uri="{BB962C8B-B14F-4D97-AF65-F5344CB8AC3E}">
        <p14:creationId xmlns:p14="http://schemas.microsoft.com/office/powerpoint/2010/main" val="3155125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4B648-B75C-1D8B-29F8-2CFD45966659}"/>
              </a:ext>
            </a:extLst>
          </p:cNvPr>
          <p:cNvSpPr>
            <a:spLocks noGrp="1"/>
          </p:cNvSpPr>
          <p:nvPr>
            <p:ph type="title"/>
          </p:nvPr>
        </p:nvSpPr>
        <p:spPr>
          <a:xfrm>
            <a:off x="380963" y="309943"/>
            <a:ext cx="7755433" cy="243000"/>
          </a:xfrm>
        </p:spPr>
        <p:txBody>
          <a:bodyPr/>
          <a:lstStyle/>
          <a:p>
            <a:r>
              <a:rPr lang="en-GB" dirty="0"/>
              <a:t>ST40: Expanding the physics &amp; technology basis for the high-field spherical tokamak route to fusion power</a:t>
            </a:r>
          </a:p>
        </p:txBody>
      </p:sp>
      <p:sp>
        <p:nvSpPr>
          <p:cNvPr id="4" name="Footer Placeholder 3">
            <a:extLst>
              <a:ext uri="{FF2B5EF4-FFF2-40B4-BE49-F238E27FC236}">
                <a16:creationId xmlns:a16="http://schemas.microsoft.com/office/drawing/2014/main" id="{70BA2F61-3930-D341-680D-99A3ACFD2A81}"/>
              </a:ext>
            </a:extLst>
          </p:cNvPr>
          <p:cNvSpPr>
            <a:spLocks noGrp="1"/>
          </p:cNvSpPr>
          <p:nvPr>
            <p:ph type="ftr" sz="quarter" idx="11"/>
          </p:nvPr>
        </p:nvSpPr>
        <p:spPr/>
        <p:txBody>
          <a:bodyPr/>
          <a:lstStyle/>
          <a:p>
            <a:pPr defTabSz="685800"/>
            <a:r>
              <a:rPr lang="en-GB" dirty="0">
                <a:solidFill>
                  <a:srgbClr val="2A373F"/>
                </a:solidFill>
                <a:latin typeface="Gotham Rounded"/>
              </a:rPr>
              <a:t>© 2024 Tokamak Energy</a:t>
            </a:r>
          </a:p>
        </p:txBody>
      </p:sp>
      <p:sp>
        <p:nvSpPr>
          <p:cNvPr id="5" name="Slide Number Placeholder 4">
            <a:extLst>
              <a:ext uri="{FF2B5EF4-FFF2-40B4-BE49-F238E27FC236}">
                <a16:creationId xmlns:a16="http://schemas.microsoft.com/office/drawing/2014/main" id="{96496D27-8A66-C7ED-5392-35B1335E9A39}"/>
              </a:ext>
            </a:extLst>
          </p:cNvPr>
          <p:cNvSpPr>
            <a:spLocks noGrp="1"/>
          </p:cNvSpPr>
          <p:nvPr>
            <p:ph type="sldNum" sz="quarter" idx="12"/>
          </p:nvPr>
        </p:nvSpPr>
        <p:spPr/>
        <p:txBody>
          <a:bodyPr/>
          <a:lstStyle/>
          <a:p>
            <a:pPr defTabSz="685800"/>
            <a:fld id="{0B868178-02AE-42FC-958D-6B8F13B60175}" type="slidenum">
              <a:rPr lang="en-GB">
                <a:solidFill>
                  <a:srgbClr val="E74B1C"/>
                </a:solidFill>
                <a:latin typeface="Gotham Rounded"/>
              </a:rPr>
              <a:pPr defTabSz="685800"/>
              <a:t>31</a:t>
            </a:fld>
            <a:endParaRPr lang="en-GB">
              <a:solidFill>
                <a:srgbClr val="E74B1C"/>
              </a:solidFill>
              <a:latin typeface="Gotham Rounded"/>
            </a:endParaRPr>
          </a:p>
        </p:txBody>
      </p:sp>
      <p:graphicFrame>
        <p:nvGraphicFramePr>
          <p:cNvPr id="8" name="Table 7">
            <a:extLst>
              <a:ext uri="{FF2B5EF4-FFF2-40B4-BE49-F238E27FC236}">
                <a16:creationId xmlns:a16="http://schemas.microsoft.com/office/drawing/2014/main" id="{799A8488-770C-1DF5-2312-E51C640A87B7}"/>
              </a:ext>
            </a:extLst>
          </p:cNvPr>
          <p:cNvGraphicFramePr>
            <a:graphicFrameLocks noGrp="1"/>
          </p:cNvGraphicFramePr>
          <p:nvPr/>
        </p:nvGraphicFramePr>
        <p:xfrm>
          <a:off x="6283097" y="739386"/>
          <a:ext cx="2591278" cy="1645920"/>
        </p:xfrm>
        <a:graphic>
          <a:graphicData uri="http://schemas.openxmlformats.org/drawingml/2006/table">
            <a:tbl>
              <a:tblPr firstRow="1" bandRow="1">
                <a:tableStyleId>{073A0DAA-6AF3-43AB-8588-CEC1D06C72B9}</a:tableStyleId>
              </a:tblPr>
              <a:tblGrid>
                <a:gridCol w="1181339">
                  <a:extLst>
                    <a:ext uri="{9D8B030D-6E8A-4147-A177-3AD203B41FA5}">
                      <a16:colId xmlns:a16="http://schemas.microsoft.com/office/drawing/2014/main" val="2327814276"/>
                    </a:ext>
                  </a:extLst>
                </a:gridCol>
                <a:gridCol w="1409939">
                  <a:extLst>
                    <a:ext uri="{9D8B030D-6E8A-4147-A177-3AD203B41FA5}">
                      <a16:colId xmlns:a16="http://schemas.microsoft.com/office/drawing/2014/main" val="2373374469"/>
                    </a:ext>
                  </a:extLst>
                </a:gridCol>
              </a:tblGrid>
              <a:tr h="205740">
                <a:tc>
                  <a:txBody>
                    <a:bodyPr/>
                    <a:lstStyle/>
                    <a:p>
                      <a:pPr algn="ctr"/>
                      <a:r>
                        <a:rPr lang="en-GB" sz="900" dirty="0"/>
                        <a:t>Parameter</a:t>
                      </a:r>
                    </a:p>
                  </a:txBody>
                  <a:tcPr marL="68580" marR="68580" marT="34290" marB="34290"/>
                </a:tc>
                <a:tc>
                  <a:txBody>
                    <a:bodyPr/>
                    <a:lstStyle/>
                    <a:p>
                      <a:pPr algn="ctr"/>
                      <a:r>
                        <a:rPr lang="en-GB" sz="900" dirty="0"/>
                        <a:t>Range</a:t>
                      </a:r>
                    </a:p>
                  </a:txBody>
                  <a:tcPr marL="68580" marR="68580" marT="34290" marB="34290"/>
                </a:tc>
                <a:extLst>
                  <a:ext uri="{0D108BD9-81ED-4DB2-BD59-A6C34878D82A}">
                    <a16:rowId xmlns:a16="http://schemas.microsoft.com/office/drawing/2014/main" val="135196330"/>
                  </a:ext>
                </a:extLst>
              </a:tr>
              <a:tr h="205740">
                <a:tc>
                  <a:txBody>
                    <a:bodyPr/>
                    <a:lstStyle/>
                    <a:p>
                      <a:pPr algn="ctr"/>
                      <a:r>
                        <a:rPr lang="en-GB" sz="900" dirty="0"/>
                        <a:t>B</a:t>
                      </a:r>
                      <a:r>
                        <a:rPr lang="en-GB" sz="900" baseline="-25000" dirty="0"/>
                        <a:t>T</a:t>
                      </a:r>
                      <a:r>
                        <a:rPr lang="en-GB" sz="900" dirty="0"/>
                        <a:t> [T]</a:t>
                      </a:r>
                    </a:p>
                  </a:txBody>
                  <a:tcPr marL="68580" marR="68580" marT="34290" marB="34290"/>
                </a:tc>
                <a:tc>
                  <a:txBody>
                    <a:bodyPr/>
                    <a:lstStyle/>
                    <a:p>
                      <a:pPr algn="ctr"/>
                      <a:r>
                        <a:rPr lang="en-GB" sz="900" dirty="0"/>
                        <a:t>0.9 – 2.1</a:t>
                      </a:r>
                    </a:p>
                  </a:txBody>
                  <a:tcPr marL="68580" marR="68580" marT="34290" marB="34290"/>
                </a:tc>
                <a:extLst>
                  <a:ext uri="{0D108BD9-81ED-4DB2-BD59-A6C34878D82A}">
                    <a16:rowId xmlns:a16="http://schemas.microsoft.com/office/drawing/2014/main" val="3951535197"/>
                  </a:ext>
                </a:extLst>
              </a:tr>
              <a:tr h="205740">
                <a:tc>
                  <a:txBody>
                    <a:bodyPr/>
                    <a:lstStyle/>
                    <a:p>
                      <a:pPr algn="ctr"/>
                      <a:r>
                        <a:rPr lang="en-GB" sz="900" dirty="0"/>
                        <a:t>I</a:t>
                      </a:r>
                      <a:r>
                        <a:rPr lang="en-GB" sz="900" baseline="-25000" dirty="0"/>
                        <a:t>P</a:t>
                      </a:r>
                      <a:r>
                        <a:rPr lang="en-GB" sz="900" dirty="0"/>
                        <a:t> [MA]</a:t>
                      </a:r>
                    </a:p>
                  </a:txBody>
                  <a:tcPr marL="68580" marR="68580" marT="34290" marB="34290"/>
                </a:tc>
                <a:tc>
                  <a:txBody>
                    <a:bodyPr/>
                    <a:lstStyle/>
                    <a:p>
                      <a:pPr algn="ctr"/>
                      <a:r>
                        <a:rPr lang="en-GB" sz="900" dirty="0"/>
                        <a:t>0.3 – 0.8</a:t>
                      </a:r>
                    </a:p>
                  </a:txBody>
                  <a:tcPr marL="68580" marR="68580" marT="34290" marB="34290"/>
                </a:tc>
                <a:extLst>
                  <a:ext uri="{0D108BD9-81ED-4DB2-BD59-A6C34878D82A}">
                    <a16:rowId xmlns:a16="http://schemas.microsoft.com/office/drawing/2014/main" val="1050737441"/>
                  </a:ext>
                </a:extLst>
              </a:tr>
              <a:tr h="205740">
                <a:tc>
                  <a:txBody>
                    <a:bodyPr/>
                    <a:lstStyle/>
                    <a:p>
                      <a:pPr algn="ctr"/>
                      <a:r>
                        <a:rPr lang="en-GB" sz="900" dirty="0">
                          <a:latin typeface="+mn-lt"/>
                        </a:rPr>
                        <a:t>R</a:t>
                      </a:r>
                      <a:r>
                        <a:rPr lang="en-GB" sz="900" baseline="-25000" dirty="0">
                          <a:latin typeface="+mn-lt"/>
                        </a:rPr>
                        <a:t>Geo</a:t>
                      </a:r>
                      <a:r>
                        <a:rPr lang="en-GB" sz="900" dirty="0">
                          <a:latin typeface="+mn-lt"/>
                        </a:rPr>
                        <a:t> [m]</a:t>
                      </a:r>
                    </a:p>
                  </a:txBody>
                  <a:tcPr marL="68580" marR="68580" marT="34290" marB="34290"/>
                </a:tc>
                <a:tc>
                  <a:txBody>
                    <a:bodyPr/>
                    <a:lstStyle/>
                    <a:p>
                      <a:pPr algn="ctr"/>
                      <a:r>
                        <a:rPr lang="en-GB" sz="900" dirty="0">
                          <a:latin typeface="+mn-lt"/>
                        </a:rPr>
                        <a:t>0.4 – 0.5</a:t>
                      </a:r>
                    </a:p>
                  </a:txBody>
                  <a:tcPr marL="68580" marR="68580" marT="34290" marB="34290"/>
                </a:tc>
                <a:extLst>
                  <a:ext uri="{0D108BD9-81ED-4DB2-BD59-A6C34878D82A}">
                    <a16:rowId xmlns:a16="http://schemas.microsoft.com/office/drawing/2014/main" val="1517164185"/>
                  </a:ext>
                </a:extLst>
              </a:tr>
              <a:tr h="205740">
                <a:tc>
                  <a:txBody>
                    <a:bodyPr/>
                    <a:lstStyle/>
                    <a:p>
                      <a:pPr algn="ctr"/>
                      <a:r>
                        <a:rPr lang="en-GB" sz="900" dirty="0">
                          <a:latin typeface="+mn-lt"/>
                        </a:rPr>
                        <a:t>A / </a:t>
                      </a:r>
                      <a:r>
                        <a:rPr lang="el-GR" sz="900" dirty="0">
                          <a:latin typeface="+mn-lt"/>
                          <a:cs typeface="Calibri" panose="020F0502020204030204" pitchFamily="34" charset="0"/>
                        </a:rPr>
                        <a:t>κ</a:t>
                      </a:r>
                      <a:endParaRPr lang="en-GB" sz="900" dirty="0">
                        <a:latin typeface="+mn-lt"/>
                      </a:endParaRPr>
                    </a:p>
                  </a:txBody>
                  <a:tcPr marL="68580" marR="68580" marT="34290" marB="34290"/>
                </a:tc>
                <a:tc>
                  <a:txBody>
                    <a:bodyPr/>
                    <a:lstStyle/>
                    <a:p>
                      <a:pPr algn="ctr"/>
                      <a:r>
                        <a:rPr lang="en-GB" sz="900" dirty="0">
                          <a:latin typeface="+mn-lt"/>
                        </a:rPr>
                        <a:t>1.6 – 1.9 / </a:t>
                      </a:r>
                      <a:r>
                        <a:rPr lang="el-GR" sz="900" dirty="0">
                          <a:latin typeface="+mn-lt"/>
                          <a:cs typeface="Times New Roman" panose="02020603050405020304" pitchFamily="18" charset="0"/>
                        </a:rPr>
                        <a:t>≤</a:t>
                      </a:r>
                      <a:r>
                        <a:rPr lang="en-GB" sz="900" dirty="0">
                          <a:latin typeface="+mn-lt"/>
                          <a:cs typeface="Times New Roman" panose="02020603050405020304" pitchFamily="18" charset="0"/>
                        </a:rPr>
                        <a:t> 2</a:t>
                      </a:r>
                      <a:endParaRPr lang="en-GB" sz="900" dirty="0">
                        <a:latin typeface="+mn-lt"/>
                      </a:endParaRPr>
                    </a:p>
                  </a:txBody>
                  <a:tcPr marL="68580" marR="68580" marT="34290" marB="34290"/>
                </a:tc>
                <a:extLst>
                  <a:ext uri="{0D108BD9-81ED-4DB2-BD59-A6C34878D82A}">
                    <a16:rowId xmlns:a16="http://schemas.microsoft.com/office/drawing/2014/main" val="1332243817"/>
                  </a:ext>
                </a:extLst>
              </a:tr>
              <a:tr h="205740">
                <a:tc>
                  <a:txBody>
                    <a:bodyPr/>
                    <a:lstStyle/>
                    <a:p>
                      <a:pPr algn="ctr"/>
                      <a:r>
                        <a:rPr lang="en-GB" sz="900"/>
                        <a:t>P</a:t>
                      </a:r>
                      <a:r>
                        <a:rPr lang="en-GB" sz="900" baseline="-25000"/>
                        <a:t>NB</a:t>
                      </a:r>
                      <a:r>
                        <a:rPr lang="en-GB" sz="900"/>
                        <a:t>/E</a:t>
                      </a:r>
                      <a:r>
                        <a:rPr lang="en-GB" sz="900" baseline="-25000"/>
                        <a:t>NB</a:t>
                      </a:r>
                      <a:r>
                        <a:rPr lang="en-GB" sz="900"/>
                        <a:t> [MW/kV]</a:t>
                      </a:r>
                    </a:p>
                  </a:txBody>
                  <a:tcPr marL="68580" marR="68580" marT="34290" marB="34290"/>
                </a:tc>
                <a:tc>
                  <a:txBody>
                    <a:bodyPr/>
                    <a:lstStyle/>
                    <a:p>
                      <a:pPr algn="ctr"/>
                      <a:r>
                        <a:rPr lang="en-GB" sz="900" dirty="0"/>
                        <a:t>0.8/24, 1.0/55</a:t>
                      </a:r>
                    </a:p>
                  </a:txBody>
                  <a:tcPr marL="68580" marR="68580" marT="34290" marB="34290"/>
                </a:tc>
                <a:extLst>
                  <a:ext uri="{0D108BD9-81ED-4DB2-BD59-A6C34878D82A}">
                    <a16:rowId xmlns:a16="http://schemas.microsoft.com/office/drawing/2014/main" val="1179650563"/>
                  </a:ext>
                </a:extLst>
              </a:tr>
              <a:tr h="205740">
                <a:tc>
                  <a:txBody>
                    <a:bodyPr/>
                    <a:lstStyle/>
                    <a:p>
                      <a:pPr algn="ctr"/>
                      <a:r>
                        <a:rPr lang="en-GB" sz="900" dirty="0"/>
                        <a:t>Start-up</a:t>
                      </a:r>
                    </a:p>
                  </a:txBody>
                  <a:tcPr marL="68580" marR="68580" marT="34290" marB="34290"/>
                </a:tc>
                <a:tc>
                  <a:txBody>
                    <a:bodyPr/>
                    <a:lstStyle/>
                    <a:p>
                      <a:pPr algn="ctr"/>
                      <a:r>
                        <a:rPr lang="en-GB" sz="900" dirty="0"/>
                        <a:t>Merging-compression</a:t>
                      </a:r>
                    </a:p>
                  </a:txBody>
                  <a:tcPr marL="68580" marR="68580" marT="34290" marB="34290"/>
                </a:tc>
                <a:extLst>
                  <a:ext uri="{0D108BD9-81ED-4DB2-BD59-A6C34878D82A}">
                    <a16:rowId xmlns:a16="http://schemas.microsoft.com/office/drawing/2014/main" val="3966401745"/>
                  </a:ext>
                </a:extLst>
              </a:tr>
              <a:tr h="205740">
                <a:tc>
                  <a:txBody>
                    <a:bodyPr/>
                    <a:lstStyle/>
                    <a:p>
                      <a:pPr algn="ctr"/>
                      <a:r>
                        <a:rPr lang="el-GR" sz="900"/>
                        <a:t>ψ</a:t>
                      </a:r>
                      <a:r>
                        <a:rPr lang="en-GB" sz="900" baseline="-25000"/>
                        <a:t>sol</a:t>
                      </a:r>
                      <a:r>
                        <a:rPr lang="en-GB" sz="900"/>
                        <a:t> [</a:t>
                      </a:r>
                      <a:r>
                        <a:rPr lang="en-GB" sz="900" err="1"/>
                        <a:t>mWb</a:t>
                      </a:r>
                      <a:r>
                        <a:rPr lang="en-GB" sz="900"/>
                        <a:t>]</a:t>
                      </a:r>
                    </a:p>
                  </a:txBody>
                  <a:tcPr marL="68580" marR="68580" marT="34290" marB="34290"/>
                </a:tc>
                <a:tc>
                  <a:txBody>
                    <a:bodyPr/>
                    <a:lstStyle/>
                    <a:p>
                      <a:pPr algn="ctr"/>
                      <a:r>
                        <a:rPr lang="en-GB" sz="900" dirty="0"/>
                        <a:t>200</a:t>
                      </a:r>
                    </a:p>
                  </a:txBody>
                  <a:tcPr marL="68580" marR="68580" marT="34290" marB="34290"/>
                </a:tc>
                <a:extLst>
                  <a:ext uri="{0D108BD9-81ED-4DB2-BD59-A6C34878D82A}">
                    <a16:rowId xmlns:a16="http://schemas.microsoft.com/office/drawing/2014/main" val="2474299389"/>
                  </a:ext>
                </a:extLst>
              </a:tr>
            </a:tbl>
          </a:graphicData>
        </a:graphic>
      </p:graphicFrame>
      <p:pic>
        <p:nvPicPr>
          <p:cNvPr id="9" name="Picture 8">
            <a:extLst>
              <a:ext uri="{FF2B5EF4-FFF2-40B4-BE49-F238E27FC236}">
                <a16:creationId xmlns:a16="http://schemas.microsoft.com/office/drawing/2014/main" id="{C33FB629-6DD0-E1ED-6EC9-3905870698C2}"/>
              </a:ext>
            </a:extLst>
          </p:cNvPr>
          <p:cNvPicPr>
            <a:picLocks noChangeAspect="1"/>
          </p:cNvPicPr>
          <p:nvPr/>
        </p:nvPicPr>
        <p:blipFill rotWithShape="1">
          <a:blip r:embed="rId2"/>
          <a:srcRect r="37340"/>
          <a:stretch/>
        </p:blipFill>
        <p:spPr>
          <a:xfrm>
            <a:off x="6192181" y="2571750"/>
            <a:ext cx="2773112" cy="2450018"/>
          </a:xfrm>
          <a:prstGeom prst="rect">
            <a:avLst/>
          </a:prstGeom>
        </p:spPr>
      </p:pic>
      <p:sp>
        <p:nvSpPr>
          <p:cNvPr id="10" name="Content Placeholder 2">
            <a:extLst>
              <a:ext uri="{FF2B5EF4-FFF2-40B4-BE49-F238E27FC236}">
                <a16:creationId xmlns:a16="http://schemas.microsoft.com/office/drawing/2014/main" id="{25F31EC9-DE64-45C7-1E21-4D802BA8E8A6}"/>
              </a:ext>
            </a:extLst>
          </p:cNvPr>
          <p:cNvSpPr>
            <a:spLocks noGrp="1"/>
          </p:cNvSpPr>
          <p:nvPr>
            <p:ph idx="1"/>
          </p:nvPr>
        </p:nvSpPr>
        <p:spPr>
          <a:xfrm>
            <a:off x="368958" y="897564"/>
            <a:ext cx="5877228" cy="3327894"/>
          </a:xfrm>
        </p:spPr>
        <p:txBody>
          <a:bodyPr/>
          <a:lstStyle/>
          <a:p>
            <a:pPr>
              <a:spcAft>
                <a:spcPts val="450"/>
              </a:spcAft>
            </a:pPr>
            <a:r>
              <a:rPr lang="en-GB" b="1" dirty="0"/>
              <a:t>Programme focuses:</a:t>
            </a:r>
          </a:p>
          <a:p>
            <a:pPr marL="376313" lvl="1" indent="-214313">
              <a:spcAft>
                <a:spcPts val="450"/>
              </a:spcAft>
            </a:pPr>
            <a:r>
              <a:rPr lang="en-GB" dirty="0"/>
              <a:t>Confinement, stability, and plasma exhaust in compact high-field ST</a:t>
            </a:r>
          </a:p>
          <a:p>
            <a:pPr marL="376313" lvl="1" indent="-214313">
              <a:spcAft>
                <a:spcPts val="450"/>
              </a:spcAft>
            </a:pPr>
            <a:r>
              <a:rPr lang="en-GB" dirty="0"/>
              <a:t>Solenoid free start-up (1MW 105/140GHz gyrotron in 2025)</a:t>
            </a:r>
          </a:p>
          <a:p>
            <a:pPr>
              <a:spcAft>
                <a:spcPts val="450"/>
              </a:spcAft>
            </a:pPr>
            <a:r>
              <a:rPr lang="en-GB" b="1" dirty="0"/>
              <a:t>Recent highlights:</a:t>
            </a:r>
          </a:p>
          <a:p>
            <a:pPr marL="376313" lvl="1" indent="-214313">
              <a:spcAft>
                <a:spcPts val="450"/>
              </a:spcAft>
            </a:pPr>
            <a:r>
              <a:rPr lang="en-GB" dirty="0"/>
              <a:t>Achieved record central ion temperatures of 9.6±0.4keV in 2022</a:t>
            </a:r>
          </a:p>
          <a:p>
            <a:pPr marL="376313" lvl="1" indent="-214313">
              <a:spcAft>
                <a:spcPts val="450"/>
              </a:spcAft>
            </a:pPr>
            <a:r>
              <a:rPr lang="en-GB" dirty="0"/>
              <a:t>Installed Thomson scattering and divertor diagnostics (IR + LP)</a:t>
            </a:r>
          </a:p>
          <a:p>
            <a:pPr marL="376313" lvl="1" indent="-214313">
              <a:spcAft>
                <a:spcPts val="450"/>
              </a:spcAft>
            </a:pPr>
            <a:r>
              <a:rPr lang="en-GB" dirty="0"/>
              <a:t>Established H-modes with sustained ELM free period</a:t>
            </a:r>
          </a:p>
          <a:p>
            <a:pPr marL="376313" lvl="1" indent="-214313">
              <a:spcAft>
                <a:spcPts val="450"/>
              </a:spcAft>
            </a:pPr>
            <a:r>
              <a:rPr lang="en-GB" dirty="0"/>
              <a:t>Developed non-inductive scenarios at I</a:t>
            </a:r>
            <a:r>
              <a:rPr lang="en-GB" baseline="-25000" dirty="0"/>
              <a:t>p</a:t>
            </a:r>
            <a:r>
              <a:rPr lang="en-GB" dirty="0"/>
              <a:t>=300kA with V</a:t>
            </a:r>
            <a:r>
              <a:rPr lang="en-GB" baseline="-25000" dirty="0"/>
              <a:t>loop</a:t>
            </a:r>
            <a:r>
              <a:rPr lang="en-GB" dirty="0"/>
              <a:t>~0 and </a:t>
            </a:r>
            <a:r>
              <a:rPr lang="el-GR" dirty="0">
                <a:cs typeface="Times New Roman" panose="02020603050405020304" pitchFamily="18" charset="0"/>
              </a:rPr>
              <a:t>β</a:t>
            </a:r>
            <a:r>
              <a:rPr lang="en-GB" baseline="-25000" dirty="0">
                <a:cs typeface="Times New Roman" panose="02020603050405020304" pitchFamily="18" charset="0"/>
              </a:rPr>
              <a:t>N</a:t>
            </a:r>
            <a:r>
              <a:rPr lang="en-GB" dirty="0">
                <a:cs typeface="Times New Roman" panose="02020603050405020304" pitchFamily="18" charset="0"/>
              </a:rPr>
              <a:t>~4.4</a:t>
            </a:r>
            <a:endParaRPr lang="en-GB" baseline="-25000" dirty="0"/>
          </a:p>
          <a:p>
            <a:pPr marL="376313" lvl="1" indent="-214313">
              <a:spcAft>
                <a:spcPts val="450"/>
              </a:spcAft>
            </a:pPr>
            <a:r>
              <a:rPr lang="en-GB" dirty="0"/>
              <a:t>First investigation of confinement time mass dependence in ST</a:t>
            </a:r>
          </a:p>
          <a:p>
            <a:pPr marL="376313" lvl="1" indent="-214313">
              <a:spcAft>
                <a:spcPts val="450"/>
              </a:spcAft>
            </a:pPr>
            <a:r>
              <a:rPr lang="en-GB" dirty="0"/>
              <a:t>Investigated energetic particle interaction with microturbulence</a:t>
            </a:r>
          </a:p>
          <a:p>
            <a:pPr>
              <a:spcAft>
                <a:spcPts val="450"/>
              </a:spcAft>
            </a:pPr>
            <a:endParaRPr lang="en-GB" dirty="0"/>
          </a:p>
        </p:txBody>
      </p:sp>
      <p:pic>
        <p:nvPicPr>
          <p:cNvPr id="15" name="Picture 14">
            <a:extLst>
              <a:ext uri="{FF2B5EF4-FFF2-40B4-BE49-F238E27FC236}">
                <a16:creationId xmlns:a16="http://schemas.microsoft.com/office/drawing/2014/main" id="{9E47971B-9896-9E08-6A90-EBD913B721FC}"/>
              </a:ext>
            </a:extLst>
          </p:cNvPr>
          <p:cNvPicPr>
            <a:picLocks noChangeAspect="1"/>
          </p:cNvPicPr>
          <p:nvPr/>
        </p:nvPicPr>
        <p:blipFill>
          <a:blip r:embed="rId3"/>
          <a:stretch>
            <a:fillRect/>
          </a:stretch>
        </p:blipFill>
        <p:spPr>
          <a:xfrm>
            <a:off x="4180394" y="3423695"/>
            <a:ext cx="1766485" cy="1653648"/>
          </a:xfrm>
          <a:prstGeom prst="rect">
            <a:avLst/>
          </a:prstGeom>
        </p:spPr>
      </p:pic>
      <p:pic>
        <p:nvPicPr>
          <p:cNvPr id="16" name="Picture 15">
            <a:extLst>
              <a:ext uri="{FF2B5EF4-FFF2-40B4-BE49-F238E27FC236}">
                <a16:creationId xmlns:a16="http://schemas.microsoft.com/office/drawing/2014/main" id="{0F1B4F8F-6780-896B-CD14-123C71D2240E}"/>
              </a:ext>
            </a:extLst>
          </p:cNvPr>
          <p:cNvPicPr>
            <a:picLocks noChangeAspect="1"/>
          </p:cNvPicPr>
          <p:nvPr/>
        </p:nvPicPr>
        <p:blipFill>
          <a:blip r:embed="rId4"/>
          <a:stretch>
            <a:fillRect/>
          </a:stretch>
        </p:blipFill>
        <p:spPr>
          <a:xfrm>
            <a:off x="2279749" y="3383284"/>
            <a:ext cx="1766486" cy="1704446"/>
          </a:xfrm>
          <a:prstGeom prst="rect">
            <a:avLst/>
          </a:prstGeom>
        </p:spPr>
      </p:pic>
      <p:pic>
        <p:nvPicPr>
          <p:cNvPr id="17" name="Picture 16">
            <a:extLst>
              <a:ext uri="{FF2B5EF4-FFF2-40B4-BE49-F238E27FC236}">
                <a16:creationId xmlns:a16="http://schemas.microsoft.com/office/drawing/2014/main" id="{179E9B03-3388-5F9B-19A7-685424A0CFA2}"/>
              </a:ext>
            </a:extLst>
          </p:cNvPr>
          <p:cNvPicPr>
            <a:picLocks noChangeAspect="1"/>
          </p:cNvPicPr>
          <p:nvPr/>
        </p:nvPicPr>
        <p:blipFill rotWithShape="1">
          <a:blip r:embed="rId5"/>
          <a:srcRect l="3362" t="3712" r="49174" b="51392"/>
          <a:stretch/>
        </p:blipFill>
        <p:spPr>
          <a:xfrm>
            <a:off x="148102" y="3383283"/>
            <a:ext cx="2045486" cy="1653649"/>
          </a:xfrm>
          <a:prstGeom prst="rect">
            <a:avLst/>
          </a:prstGeom>
        </p:spPr>
      </p:pic>
    </p:spTree>
    <p:extLst>
      <p:ext uri="{BB962C8B-B14F-4D97-AF65-F5344CB8AC3E}">
        <p14:creationId xmlns:p14="http://schemas.microsoft.com/office/powerpoint/2010/main" val="2792347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58B60-28D0-E8A3-7A66-03C9AA126C9D}"/>
              </a:ext>
            </a:extLst>
          </p:cNvPr>
          <p:cNvSpPr>
            <a:spLocks noGrp="1"/>
          </p:cNvSpPr>
          <p:nvPr>
            <p:ph type="title"/>
          </p:nvPr>
        </p:nvSpPr>
        <p:spPr/>
        <p:txBody>
          <a:bodyPr/>
          <a:lstStyle/>
          <a:p>
            <a:r>
              <a:rPr lang="en-GB" dirty="0"/>
              <a:t>Recent ST40 publications</a:t>
            </a:r>
          </a:p>
        </p:txBody>
      </p:sp>
      <p:sp>
        <p:nvSpPr>
          <p:cNvPr id="3" name="Content Placeholder 2">
            <a:extLst>
              <a:ext uri="{FF2B5EF4-FFF2-40B4-BE49-F238E27FC236}">
                <a16:creationId xmlns:a16="http://schemas.microsoft.com/office/drawing/2014/main" id="{BF30A59B-F01B-899A-9ED1-FE4C7E1623EA}"/>
              </a:ext>
            </a:extLst>
          </p:cNvPr>
          <p:cNvSpPr>
            <a:spLocks noGrp="1"/>
          </p:cNvSpPr>
          <p:nvPr>
            <p:ph idx="1"/>
          </p:nvPr>
        </p:nvSpPr>
        <p:spPr>
          <a:xfrm>
            <a:off x="405000" y="1005576"/>
            <a:ext cx="8334000" cy="3240360"/>
          </a:xfrm>
        </p:spPr>
        <p:txBody>
          <a:bodyPr/>
          <a:lstStyle/>
          <a:p>
            <a:pPr marL="214313" indent="-214313">
              <a:spcAft>
                <a:spcPts val="450"/>
              </a:spcAft>
              <a:buFont typeface="Arial" panose="020B0604020202020204" pitchFamily="34" charset="0"/>
              <a:buChar char="•"/>
            </a:pPr>
            <a:r>
              <a:rPr lang="en-GB" sz="975" dirty="0"/>
              <a:t>Andrew Y. et al 2022 H-mode dithering phase studies on ST40 Philosophical Transactions of the Royal Society A 381 20210225 </a:t>
            </a:r>
            <a:r>
              <a:rPr lang="en-GB" sz="975" dirty="0">
                <a:hlinkClick r:id="rId2"/>
              </a:rPr>
              <a:t>https://doi.org/10.1098/rsta.2021.0225</a:t>
            </a:r>
            <a:r>
              <a:rPr lang="en-GB" sz="975" dirty="0"/>
              <a:t> </a:t>
            </a:r>
          </a:p>
          <a:p>
            <a:pPr marL="214313" indent="-214313">
              <a:spcAft>
                <a:spcPts val="450"/>
              </a:spcAft>
              <a:buFont typeface="Arial" panose="020B0604020202020204" pitchFamily="34" charset="0"/>
              <a:buChar char="•"/>
            </a:pPr>
            <a:r>
              <a:rPr lang="en-GB" sz="975" dirty="0"/>
              <a:t>Bland J. et al 2022 Interplay between beam-driven chirping modes and plasma confinement transitions in spherical tokamak ST40 Nuclear Fusion 63 01602 </a:t>
            </a:r>
            <a:r>
              <a:rPr lang="en-GB" sz="975" dirty="0">
                <a:hlinkClick r:id="rId3"/>
              </a:rPr>
              <a:t>https://doi.org/10.1088/1741-4326/aca54d</a:t>
            </a:r>
            <a:r>
              <a:rPr lang="en-GB" sz="975" dirty="0"/>
              <a:t> </a:t>
            </a:r>
          </a:p>
          <a:p>
            <a:pPr marL="214313" indent="-214313">
              <a:spcAft>
                <a:spcPts val="450"/>
              </a:spcAft>
              <a:buFont typeface="Arial" panose="020B0604020202020204" pitchFamily="34" charset="0"/>
              <a:buChar char="•"/>
            </a:pPr>
            <a:r>
              <a:rPr lang="en-GB" sz="975" dirty="0"/>
              <a:t>Duarte V.N. et al 2023 Perturbative analysis of low-frequency instabilities in high-field ST40 experiments Nuclear Fusion 63 036018 </a:t>
            </a:r>
            <a:r>
              <a:rPr lang="en-GB" sz="975" dirty="0">
                <a:hlinkClick r:id="rId4"/>
              </a:rPr>
              <a:t>https://doi.org/10.1088/1741-4326/acb5af</a:t>
            </a:r>
            <a:r>
              <a:rPr lang="en-GB" sz="975" dirty="0"/>
              <a:t>  </a:t>
            </a:r>
          </a:p>
          <a:p>
            <a:pPr marL="214313" indent="-214313">
              <a:spcAft>
                <a:spcPts val="450"/>
              </a:spcAft>
              <a:buFont typeface="Arial" panose="020B0604020202020204" pitchFamily="34" charset="0"/>
              <a:buChar char="•"/>
            </a:pPr>
            <a:r>
              <a:rPr lang="en-GB" sz="975" dirty="0"/>
              <a:t>du Toit E.J. and Shevchenko V.F. 2022 Development of an electron cyclotron resonance heating and electron Bernstein wave current drive system on ST40 Plasma Physics and Controlled Fusion 64 115015 </a:t>
            </a:r>
            <a:r>
              <a:rPr lang="en-GB" sz="975" dirty="0">
                <a:hlinkClick r:id="rId5"/>
              </a:rPr>
              <a:t>https://doi.org/10.1088/1361-6587/ac97bf</a:t>
            </a:r>
            <a:r>
              <a:rPr lang="en-GB" sz="975" dirty="0"/>
              <a:t> </a:t>
            </a:r>
          </a:p>
          <a:p>
            <a:pPr marL="214313" indent="-214313">
              <a:spcAft>
                <a:spcPts val="450"/>
              </a:spcAft>
              <a:buFont typeface="Arial" panose="020B0604020202020204" pitchFamily="34" charset="0"/>
              <a:buChar char="•"/>
            </a:pPr>
            <a:r>
              <a:rPr lang="en-GB" sz="975" dirty="0"/>
              <a:t>Kaye, S. M. et al 2023 Isotope dependence of transport in ST40 hot ion mode plasmas Plasma Physics and Controlled Fusion 65 095012 </a:t>
            </a:r>
            <a:r>
              <a:rPr lang="en-GB" sz="975" dirty="0">
                <a:hlinkClick r:id="rId6"/>
              </a:rPr>
              <a:t>https://doi.org/10.1088/1361-6587/ace849</a:t>
            </a:r>
            <a:r>
              <a:rPr lang="en-GB" sz="975" dirty="0"/>
              <a:t> </a:t>
            </a:r>
          </a:p>
          <a:p>
            <a:pPr marL="214313" indent="-214313">
              <a:spcAft>
                <a:spcPts val="450"/>
              </a:spcAft>
              <a:buFont typeface="Arial" panose="020B0604020202020204" pitchFamily="34" charset="0"/>
              <a:buChar char="•"/>
            </a:pPr>
            <a:r>
              <a:rPr lang="en-GB" sz="975" dirty="0"/>
              <a:t>McNamara S.A.M. et al 2023 Achievement of ion temperatures in excess of 100 million degrees Kelvin in the compact high-field spherical tokamak ST40 Nuclear Fusion 63 054002 </a:t>
            </a:r>
            <a:r>
              <a:rPr lang="en-GB" sz="975" dirty="0">
                <a:hlinkClick r:id="rId7"/>
              </a:rPr>
              <a:t>https://doi.org/10.1088/1741-4326/acbec8</a:t>
            </a:r>
            <a:r>
              <a:rPr lang="en-GB" sz="975" dirty="0"/>
              <a:t>   </a:t>
            </a:r>
          </a:p>
          <a:p>
            <a:pPr marL="214313" indent="-214313">
              <a:spcAft>
                <a:spcPts val="450"/>
              </a:spcAft>
              <a:buFont typeface="Arial" panose="020B0604020202020204" pitchFamily="34" charset="0"/>
              <a:buChar char="•"/>
            </a:pPr>
            <a:r>
              <a:rPr lang="en-GB" sz="975" dirty="0"/>
              <a:t>Ono M. et al 2022 Multi-harmonic electron cyclotron heating and current drive scenarios for non-inductive start-up and ramp-up in high field ST-40 spherical tokamak Nuclear Fusion 62 106035 </a:t>
            </a:r>
            <a:r>
              <a:rPr lang="en-GB" sz="975" dirty="0">
                <a:hlinkClick r:id="rId8"/>
              </a:rPr>
              <a:t>https://doi.org/10.1088/1741-4326/ac8be2</a:t>
            </a:r>
            <a:endParaRPr lang="en-GB" sz="975" dirty="0"/>
          </a:p>
          <a:p>
            <a:pPr marL="214313" indent="-214313">
              <a:spcAft>
                <a:spcPts val="450"/>
              </a:spcAft>
              <a:buFont typeface="Arial" panose="020B0604020202020204" pitchFamily="34" charset="0"/>
              <a:buChar char="•"/>
            </a:pPr>
            <a:r>
              <a:rPr lang="en-GB" sz="975" dirty="0"/>
              <a:t>Ren Y. et al 2023 Linear instabilities in the hot-ion regime in a high-field spherical tokamak Plasma Physics and Controlled Fusion 65 075007 </a:t>
            </a:r>
            <a:r>
              <a:rPr lang="en-GB" sz="975" dirty="0">
                <a:hlinkClick r:id="rId9"/>
              </a:rPr>
              <a:t>https://doi.org/10.1088/1361-6587/acc890</a:t>
            </a:r>
            <a:r>
              <a:rPr lang="en-GB" sz="975" dirty="0"/>
              <a:t>  </a:t>
            </a:r>
          </a:p>
          <a:p>
            <a:pPr marL="214313" indent="-214313">
              <a:spcAft>
                <a:spcPts val="450"/>
              </a:spcAft>
              <a:buFont typeface="Arial" panose="020B0604020202020204" pitchFamily="34" charset="0"/>
              <a:buChar char="•"/>
            </a:pPr>
            <a:r>
              <a:rPr lang="en-GB" sz="975" dirty="0"/>
              <a:t>Wood J. et al 2023 Characterisation of ion temperature and toroidal rotation on the ST40 tokamak Journal Instrumentation 18 C03019 </a:t>
            </a:r>
            <a:r>
              <a:rPr lang="en-GB" sz="975" dirty="0">
                <a:hlinkClick r:id="rId10"/>
              </a:rPr>
              <a:t>https://doi.org/10.1088/1748-0221/18/03/C03019</a:t>
            </a:r>
            <a:r>
              <a:rPr lang="en-GB" sz="975" dirty="0"/>
              <a:t> </a:t>
            </a:r>
          </a:p>
          <a:p>
            <a:pPr marL="214313" indent="-214313">
              <a:spcAft>
                <a:spcPts val="450"/>
              </a:spcAft>
              <a:buFont typeface="Arial" panose="020B0604020202020204" pitchFamily="34" charset="0"/>
              <a:buChar char="•"/>
            </a:pPr>
            <a:r>
              <a:rPr lang="en-GB" sz="975" dirty="0"/>
              <a:t>Willett H.V. et al 2023 </a:t>
            </a:r>
            <a:r>
              <a:rPr lang="en-GB" sz="975" dirty="0" err="1"/>
              <a:t>TriWaSp</a:t>
            </a:r>
            <a:r>
              <a:rPr lang="en-GB" sz="975" dirty="0"/>
              <a:t>: a multi-faceted visible spectroscopy diagnostic on the ST40 tokamak Journal of Instrumentation 18 C03023 </a:t>
            </a:r>
            <a:r>
              <a:rPr lang="en-GB" sz="975" dirty="0">
                <a:hlinkClick r:id="rId11"/>
              </a:rPr>
              <a:t>https://doi.org/10.1088/1748-0221/18/03/C03023</a:t>
            </a:r>
            <a:r>
              <a:rPr lang="en-GB" sz="975" dirty="0"/>
              <a:t>  </a:t>
            </a:r>
          </a:p>
          <a:p>
            <a:pPr marL="214313" indent="-214313">
              <a:spcAft>
                <a:spcPts val="450"/>
              </a:spcAft>
              <a:buFont typeface="Arial" panose="020B0604020202020204" pitchFamily="34" charset="0"/>
              <a:buChar char="•"/>
            </a:pPr>
            <a:endParaRPr lang="en-GB" sz="975" dirty="0"/>
          </a:p>
        </p:txBody>
      </p:sp>
      <p:sp>
        <p:nvSpPr>
          <p:cNvPr id="4" name="Footer Placeholder 3">
            <a:extLst>
              <a:ext uri="{FF2B5EF4-FFF2-40B4-BE49-F238E27FC236}">
                <a16:creationId xmlns:a16="http://schemas.microsoft.com/office/drawing/2014/main" id="{0369541F-DA97-02AE-39C9-9883C2380A0F}"/>
              </a:ext>
            </a:extLst>
          </p:cNvPr>
          <p:cNvSpPr>
            <a:spLocks noGrp="1"/>
          </p:cNvSpPr>
          <p:nvPr>
            <p:ph type="ftr" sz="quarter" idx="11"/>
          </p:nvPr>
        </p:nvSpPr>
        <p:spPr/>
        <p:txBody>
          <a:bodyPr/>
          <a:lstStyle/>
          <a:p>
            <a:pPr defTabSz="685800"/>
            <a:r>
              <a:rPr lang="en-GB" dirty="0">
                <a:solidFill>
                  <a:srgbClr val="2A373F"/>
                </a:solidFill>
                <a:latin typeface="Gotham Rounded"/>
              </a:rPr>
              <a:t>© 2024 Tokamak Energy</a:t>
            </a:r>
          </a:p>
        </p:txBody>
      </p:sp>
      <p:sp>
        <p:nvSpPr>
          <p:cNvPr id="5" name="Slide Number Placeholder 4">
            <a:extLst>
              <a:ext uri="{FF2B5EF4-FFF2-40B4-BE49-F238E27FC236}">
                <a16:creationId xmlns:a16="http://schemas.microsoft.com/office/drawing/2014/main" id="{C706EE58-A644-642F-AAC5-F8D3A1B5411F}"/>
              </a:ext>
            </a:extLst>
          </p:cNvPr>
          <p:cNvSpPr>
            <a:spLocks noGrp="1"/>
          </p:cNvSpPr>
          <p:nvPr>
            <p:ph type="sldNum" sz="quarter" idx="12"/>
          </p:nvPr>
        </p:nvSpPr>
        <p:spPr/>
        <p:txBody>
          <a:bodyPr/>
          <a:lstStyle/>
          <a:p>
            <a:pPr defTabSz="685800"/>
            <a:fld id="{0B868178-02AE-42FC-958D-6B8F13B60175}" type="slidenum">
              <a:rPr lang="en-GB">
                <a:solidFill>
                  <a:srgbClr val="E74B1C"/>
                </a:solidFill>
                <a:latin typeface="Gotham Rounded"/>
              </a:rPr>
              <a:pPr defTabSz="685800"/>
              <a:t>32</a:t>
            </a:fld>
            <a:endParaRPr lang="en-GB">
              <a:solidFill>
                <a:srgbClr val="E74B1C"/>
              </a:solidFill>
              <a:latin typeface="Gotham Rounded"/>
            </a:endParaRPr>
          </a:p>
        </p:txBody>
      </p:sp>
    </p:spTree>
    <p:extLst>
      <p:ext uri="{BB962C8B-B14F-4D97-AF65-F5344CB8AC3E}">
        <p14:creationId xmlns:p14="http://schemas.microsoft.com/office/powerpoint/2010/main" val="3854062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37">
            <a:extLst>
              <a:ext uri="{FF2B5EF4-FFF2-40B4-BE49-F238E27FC236}">
                <a16:creationId xmlns:a16="http://schemas.microsoft.com/office/drawing/2014/main" id="{B52F8235-78DA-DEED-1B9E-EAAF14BBB11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38922" y="872767"/>
            <a:ext cx="4861931" cy="3889154"/>
          </a:xfrm>
          <a:prstGeom prst="rect">
            <a:avLst/>
          </a:prstGeom>
        </p:spPr>
      </p:pic>
      <p:sp>
        <p:nvSpPr>
          <p:cNvPr id="3" name="Title 2">
            <a:extLst>
              <a:ext uri="{FF2B5EF4-FFF2-40B4-BE49-F238E27FC236}">
                <a16:creationId xmlns:a16="http://schemas.microsoft.com/office/drawing/2014/main" id="{06B2C323-8AD6-48AD-AFC2-A494B7B5E070}"/>
              </a:ext>
            </a:extLst>
          </p:cNvPr>
          <p:cNvSpPr>
            <a:spLocks noGrp="1"/>
          </p:cNvSpPr>
          <p:nvPr>
            <p:ph type="title"/>
          </p:nvPr>
        </p:nvSpPr>
        <p:spPr>
          <a:xfrm>
            <a:off x="0" y="16566"/>
            <a:ext cx="7514140" cy="858134"/>
          </a:xfrm>
        </p:spPr>
        <p:txBody>
          <a:bodyPr>
            <a:normAutofit/>
          </a:bodyPr>
          <a:lstStyle/>
          <a:p>
            <a:r>
              <a:rPr lang="en-GB" sz="2400" dirty="0"/>
              <a:t>Spherical Tokamak for Energy Production (STEP)</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B26627A7-20EB-EDC9-BF43-A6B4163336E4}"/>
                  </a:ext>
                </a:extLst>
              </p:cNvPr>
              <p:cNvSpPr>
                <a:spLocks noGrp="1"/>
              </p:cNvSpPr>
              <p:nvPr>
                <p:ph sz="half" idx="2"/>
              </p:nvPr>
            </p:nvSpPr>
            <p:spPr>
              <a:xfrm>
                <a:off x="143148" y="2694525"/>
                <a:ext cx="4218452" cy="2097741"/>
              </a:xfrm>
            </p:spPr>
            <p:txBody>
              <a:bodyPr>
                <a:normAutofit fontScale="62500" lnSpcReduction="20000"/>
              </a:bodyPr>
              <a:lstStyle/>
              <a:p>
                <a:pPr marL="257175" indent="-257175">
                  <a:buFont typeface="Arial" panose="020B0604020202020204" pitchFamily="34" charset="0"/>
                  <a:buChar char="•"/>
                </a:pPr>
                <a:r>
                  <a:rPr lang="en-GB" dirty="0"/>
                  <a:t>4 different fully non-inductive flat-top operating points defined (</a:t>
                </a:r>
                <a14:m>
                  <m:oMath xmlns:m="http://schemas.openxmlformats.org/officeDocument/2006/math">
                    <m:r>
                      <a:rPr lang="en-GB" b="0" i="1" smtClean="0">
                        <a:latin typeface="Cambria Math" panose="02040503050406030204" pitchFamily="18" charset="0"/>
                      </a:rPr>
                      <m:t>𝑅</m:t>
                    </m:r>
                    <m:r>
                      <a:rPr lang="en-GB" b="0" i="1" smtClean="0">
                        <a:latin typeface="Cambria Math" panose="02040503050406030204" pitchFamily="18" charset="0"/>
                      </a:rPr>
                      <m:t>=3.6 </m:t>
                    </m:r>
                    <m:r>
                      <a:rPr lang="en-GB" b="0" i="1" smtClean="0">
                        <a:latin typeface="Cambria Math" panose="02040503050406030204" pitchFamily="18" charset="0"/>
                      </a:rPr>
                      <m:t>𝑚</m:t>
                    </m:r>
                    <m:r>
                      <a:rPr lang="en-GB" b="0" i="1" smtClean="0">
                        <a:latin typeface="Cambria Math" panose="02040503050406030204" pitchFamily="18" charset="0"/>
                      </a:rPr>
                      <m:t>, </m:t>
                    </m:r>
                    <m:r>
                      <a:rPr lang="en-GB" b="0" i="1" smtClean="0">
                        <a:latin typeface="Cambria Math" panose="02040503050406030204" pitchFamily="18" charset="0"/>
                      </a:rPr>
                      <m:t>𝐴</m:t>
                    </m:r>
                    <m:r>
                      <a:rPr lang="en-GB" b="0" i="1" smtClean="0">
                        <a:latin typeface="Cambria Math" panose="02040503050406030204" pitchFamily="18" charset="0"/>
                      </a:rPr>
                      <m:t>=1.8, </m:t>
                    </m:r>
                    <m:r>
                      <a:rPr lang="en-GB" b="0" i="1" smtClean="0">
                        <a:latin typeface="Cambria Math" panose="02040503050406030204" pitchFamily="18" charset="0"/>
                      </a:rPr>
                      <m:t>𝐵</m:t>
                    </m:r>
                    <m:r>
                      <a:rPr lang="en-GB" b="0" i="1" smtClean="0">
                        <a:latin typeface="Cambria Math" panose="02040503050406030204" pitchFamily="18" charset="0"/>
                      </a:rPr>
                      <m:t>=3.2 </m:t>
                    </m:r>
                    <m:r>
                      <a:rPr lang="en-GB" b="0" i="1" smtClean="0">
                        <a:latin typeface="Cambria Math" panose="02040503050406030204" pitchFamily="18" charset="0"/>
                      </a:rPr>
                      <m:t>𝑇</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𝑃</m:t>
                        </m:r>
                      </m:e>
                      <m:sub>
                        <m:r>
                          <a:rPr lang="en-GB" b="0" i="1" smtClean="0">
                            <a:latin typeface="Cambria Math" panose="02040503050406030204" pitchFamily="18" charset="0"/>
                          </a:rPr>
                          <m:t>𝑓𝑢𝑠</m:t>
                        </m:r>
                      </m:sub>
                    </m:sSub>
                    <m:r>
                      <a:rPr lang="en-GB" b="0" i="1" smtClean="0">
                        <a:latin typeface="Cambria Math" panose="02040503050406030204" pitchFamily="18" charset="0"/>
                      </a:rPr>
                      <m:t>~1.5−1.6 </m:t>
                    </m:r>
                    <m:r>
                      <a:rPr lang="en-GB" b="0" i="1" smtClean="0">
                        <a:latin typeface="Cambria Math" panose="02040503050406030204" pitchFamily="18" charset="0"/>
                      </a:rPr>
                      <m:t>𝐺𝑊</m:t>
                    </m:r>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𝑓</m:t>
                        </m:r>
                      </m:e>
                      <m:sub>
                        <m:r>
                          <a:rPr lang="en-GB" b="0" i="1" smtClean="0">
                            <a:latin typeface="Cambria Math" panose="02040503050406030204" pitchFamily="18" charset="0"/>
                          </a:rPr>
                          <m:t>𝑟𝑎𝑑</m:t>
                        </m:r>
                      </m:sub>
                      <m:sup>
                        <m:r>
                          <a:rPr lang="en-GB" b="0" i="1" smtClean="0">
                            <a:latin typeface="Cambria Math" panose="02040503050406030204" pitchFamily="18" charset="0"/>
                          </a:rPr>
                          <m:t>𝑐𝑜𝑟𝑒</m:t>
                        </m:r>
                      </m:sup>
                    </m:sSubSup>
                    <m:r>
                      <a:rPr lang="en-GB" b="0" i="1" smtClean="0">
                        <a:latin typeface="Cambria Math" panose="02040503050406030204" pitchFamily="18" charset="0"/>
                      </a:rPr>
                      <m:t>~0.7, </m:t>
                    </m:r>
                    <m:r>
                      <a:rPr lang="en-GB" b="0" i="1" smtClean="0">
                        <a:latin typeface="Cambria Math" panose="02040503050406030204" pitchFamily="18" charset="0"/>
                      </a:rPr>
                      <m:t>𝜅</m:t>
                    </m:r>
                    <m:r>
                      <a:rPr lang="en-GB" b="0" i="1" smtClean="0">
                        <a:latin typeface="Cambria Math" panose="02040503050406030204" pitchFamily="18" charset="0"/>
                      </a:rPr>
                      <m:t>~3, </m:t>
                    </m:r>
                    <m:r>
                      <a:rPr lang="en-GB" b="0" i="1" smtClean="0">
                        <a:latin typeface="Cambria Math" panose="02040503050406030204" pitchFamily="18" charset="0"/>
                      </a:rPr>
                      <m:t>𝛿</m:t>
                    </m:r>
                    <m:r>
                      <a:rPr lang="en-GB" b="0" i="1" smtClean="0">
                        <a:latin typeface="Cambria Math" panose="02040503050406030204" pitchFamily="18" charset="0"/>
                      </a:rPr>
                      <m:t>~0.5)</m:t>
                    </m:r>
                  </m:oMath>
                </a14:m>
                <a:r>
                  <a:rPr lang="en-GB" dirty="0"/>
                  <a:t> </a:t>
                </a:r>
                <a:r>
                  <a:rPr lang="en-GB" sz="1500" i="1" dirty="0"/>
                  <a:t>[</a:t>
                </a:r>
                <a:r>
                  <a:rPr lang="en-GB" sz="1650" i="1" dirty="0"/>
                  <a:t>E. Tholerus et.al in prep]</a:t>
                </a:r>
                <a:endParaRPr lang="en-GB" sz="1650" dirty="0"/>
              </a:p>
              <a:p>
                <a:pPr marL="257175" indent="-257175">
                  <a:buFont typeface="Arial" panose="020B0604020202020204" pitchFamily="34" charset="0"/>
                  <a:buChar char="•"/>
                </a:pPr>
                <a:r>
                  <a:rPr lang="en-GB" dirty="0"/>
                  <a:t>Fully detached divertor with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𝑃</m:t>
                        </m:r>
                      </m:e>
                      <m:sub>
                        <m:r>
                          <a:rPr lang="en-GB" b="0" i="1" smtClean="0">
                            <a:latin typeface="Cambria Math" panose="02040503050406030204" pitchFamily="18" charset="0"/>
                          </a:rPr>
                          <m:t>𝑠𝑒𝑝</m:t>
                        </m:r>
                      </m:sub>
                    </m:sSub>
                    <m:r>
                      <a:rPr lang="en-GB" b="0" i="1" smtClean="0">
                        <a:latin typeface="Cambria Math" panose="02040503050406030204" pitchFamily="18" charset="0"/>
                      </a:rPr>
                      <m:t>≤150 </m:t>
                    </m:r>
                    <m:r>
                      <a:rPr lang="en-GB" b="0" i="1" smtClean="0">
                        <a:latin typeface="Cambria Math" panose="02040503050406030204" pitchFamily="18" charset="0"/>
                      </a:rPr>
                      <m:t>𝑀𝑊</m:t>
                    </m:r>
                  </m:oMath>
                </a14:m>
                <a:r>
                  <a:rPr lang="en-GB" dirty="0"/>
                  <a:t> in double null with alternative divertor leg configurations.</a:t>
                </a:r>
              </a:p>
              <a:p>
                <a:pPr marL="600067" lvl="1" indent="-257175">
                  <a:buFont typeface="Arial" panose="020B0604020202020204" pitchFamily="34" charset="0"/>
                  <a:buChar char="•"/>
                </a:pPr>
                <a:r>
                  <a:rPr lang="en-GB" dirty="0"/>
                  <a:t>4 inner leg configurations assessed</a:t>
                </a:r>
              </a:p>
              <a:p>
                <a:pPr marL="257175" indent="-257175">
                  <a:buFont typeface="Arial" panose="020B0604020202020204" pitchFamily="34" charset="0"/>
                  <a:buChar char="•"/>
                </a:pPr>
                <a:r>
                  <a:rPr lang="en-GB" dirty="0"/>
                  <a:t>First SOLPS-ITER simulations with drifts and kinetic neutrals </a:t>
                </a:r>
                <a:r>
                  <a:rPr lang="en-GB" sz="1500" i="1" dirty="0"/>
                  <a:t>[J. </a:t>
                </a:r>
                <a:r>
                  <a:rPr lang="en-GB" sz="1500" i="1" dirty="0" err="1"/>
                  <a:t>Karhunen</a:t>
                </a:r>
                <a:r>
                  <a:rPr lang="en-GB" sz="1500" i="1" dirty="0"/>
                  <a:t> </a:t>
                </a:r>
                <a:r>
                  <a:rPr lang="en-GB" sz="1500" i="1" dirty="0" err="1"/>
                  <a:t>et.al</a:t>
                </a:r>
                <a:r>
                  <a:rPr lang="en-GB" sz="1500" i="1" dirty="0"/>
                  <a:t>. IAEA FEC 2023</a:t>
                </a:r>
                <a:r>
                  <a:rPr lang="en-GB" dirty="0"/>
                  <a:t>].</a:t>
                </a:r>
              </a:p>
              <a:p>
                <a:pPr marL="257175" indent="-257175">
                  <a:buFont typeface="Arial" panose="020B0604020202020204" pitchFamily="34" charset="0"/>
                  <a:buChar char="•"/>
                </a:pPr>
                <a:r>
                  <a:rPr lang="en-GB" dirty="0"/>
                  <a:t>First converged non-linear local gyrokinetic simulations for dominant KBM turbulence in high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𝛽</m:t>
                        </m:r>
                      </m:e>
                      <m:sub>
                        <m:r>
                          <a:rPr lang="en-GB" b="0" i="1" smtClean="0">
                            <a:latin typeface="Cambria Math" panose="02040503050406030204" pitchFamily="18" charset="0"/>
                          </a:rPr>
                          <m:t>𝑒</m:t>
                        </m:r>
                      </m:sub>
                    </m:sSub>
                  </m:oMath>
                </a14:m>
                <a:r>
                  <a:rPr lang="en-GB" dirty="0"/>
                  <a:t> slow rotating plasmas. </a:t>
                </a:r>
                <a:r>
                  <a:rPr lang="en-GB" sz="1500" i="1" dirty="0"/>
                  <a:t>[D. Kennedy </a:t>
                </a:r>
                <a:r>
                  <a:rPr lang="en-GB" sz="1500" i="1" dirty="0" err="1"/>
                  <a:t>et.al</a:t>
                </a:r>
                <a:r>
                  <a:rPr lang="en-GB" sz="1500" i="1" dirty="0"/>
                  <a:t>. IAEA FEC 2023, M. </a:t>
                </a:r>
                <a:r>
                  <a:rPr lang="en-GB" sz="1500" i="1" dirty="0" err="1"/>
                  <a:t>Giacomin</a:t>
                </a:r>
                <a:r>
                  <a:rPr lang="en-GB" sz="1500" i="1" dirty="0"/>
                  <a:t> sub. to </a:t>
                </a:r>
                <a:r>
                  <a:rPr lang="en-GB" sz="1500" i="1" dirty="0" err="1"/>
                  <a:t>Nucl</a:t>
                </a:r>
                <a:r>
                  <a:rPr lang="en-GB" sz="1500" i="1" dirty="0"/>
                  <a:t>. Fusion].</a:t>
                </a:r>
              </a:p>
              <a:p>
                <a:pPr marL="257175" indent="-257175">
                  <a:buFont typeface="Arial" panose="020B0604020202020204" pitchFamily="34" charset="0"/>
                  <a:buChar char="•"/>
                </a:pPr>
                <a:endParaRPr lang="en-GB" dirty="0"/>
              </a:p>
            </p:txBody>
          </p:sp>
        </mc:Choice>
        <mc:Fallback xmlns="">
          <p:sp>
            <p:nvSpPr>
              <p:cNvPr id="6" name="Content Placeholder 5">
                <a:extLst>
                  <a:ext uri="{FF2B5EF4-FFF2-40B4-BE49-F238E27FC236}">
                    <a16:creationId xmlns:a16="http://schemas.microsoft.com/office/drawing/2014/main" id="{B26627A7-20EB-EDC9-BF43-A6B4163336E4}"/>
                  </a:ext>
                </a:extLst>
              </p:cNvPr>
              <p:cNvSpPr>
                <a:spLocks noGrp="1" noRot="1" noChangeAspect="1" noMove="1" noResize="1" noEditPoints="1" noAdjustHandles="1" noChangeArrowheads="1" noChangeShapeType="1" noTextEdit="1"/>
              </p:cNvSpPr>
              <p:nvPr>
                <p:ph sz="half" idx="2"/>
              </p:nvPr>
            </p:nvSpPr>
            <p:spPr>
              <a:xfrm>
                <a:off x="143148" y="2694525"/>
                <a:ext cx="4218452" cy="2097741"/>
              </a:xfrm>
              <a:blipFill>
                <a:blip r:embed="rId4"/>
                <a:stretch>
                  <a:fillRect t="-2616" r="-578"/>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940C421D-64C4-4B52-A246-CF9E490A687A}"/>
              </a:ext>
            </a:extLst>
          </p:cNvPr>
          <p:cNvSpPr>
            <a:spLocks noGrp="1"/>
          </p:cNvSpPr>
          <p:nvPr>
            <p:ph type="ftr" sz="quarter" idx="11"/>
          </p:nvPr>
        </p:nvSpPr>
        <p:spPr/>
        <p:txBody>
          <a:bodyPr/>
          <a:lstStyle/>
          <a:p>
            <a:pPr defTabSz="685800"/>
            <a:r>
              <a:rPr lang="en-US" dirty="0">
                <a:solidFill>
                  <a:srgbClr val="002F56"/>
                </a:solidFill>
              </a:rPr>
              <a:t>STEP </a:t>
            </a:r>
            <a:r>
              <a:rPr lang="en-US" dirty="0">
                <a:solidFill>
                  <a:srgbClr val="00B050"/>
                </a:solidFill>
              </a:rPr>
              <a:t>OPEN </a:t>
            </a:r>
            <a:r>
              <a:rPr lang="en-US" dirty="0">
                <a:solidFill>
                  <a:srgbClr val="132B4E"/>
                </a:solidFill>
              </a:rPr>
              <a:t>– H. Meyer for the STEP team</a:t>
            </a:r>
            <a:endParaRPr lang="en-US" dirty="0">
              <a:solidFill>
                <a:srgbClr val="00B050"/>
              </a:solidFill>
            </a:endParaRPr>
          </a:p>
        </p:txBody>
      </p:sp>
      <p:sp>
        <p:nvSpPr>
          <p:cNvPr id="5" name="Slide Number Placeholder 4">
            <a:extLst>
              <a:ext uri="{FF2B5EF4-FFF2-40B4-BE49-F238E27FC236}">
                <a16:creationId xmlns:a16="http://schemas.microsoft.com/office/drawing/2014/main" id="{637474B1-BF87-4CD1-AF74-AA26940DE03D}"/>
              </a:ext>
            </a:extLst>
          </p:cNvPr>
          <p:cNvSpPr>
            <a:spLocks noGrp="1"/>
          </p:cNvSpPr>
          <p:nvPr>
            <p:ph type="sldNum" sz="quarter" idx="4"/>
          </p:nvPr>
        </p:nvSpPr>
        <p:spPr/>
        <p:txBody>
          <a:bodyPr/>
          <a:lstStyle/>
          <a:p>
            <a:pPr defTabSz="685800"/>
            <a:r>
              <a:rPr lang="en-US" dirty="0"/>
              <a:t>1</a:t>
            </a:r>
          </a:p>
        </p:txBody>
      </p:sp>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8BA0E1A7-2389-9638-83B1-5051EDE959FA}"/>
                  </a:ext>
                </a:extLst>
              </p:cNvPr>
              <p:cNvGraphicFramePr>
                <a:graphicFrameLocks noGrp="1"/>
              </p:cNvGraphicFramePr>
              <p:nvPr/>
            </p:nvGraphicFramePr>
            <p:xfrm>
              <a:off x="524856" y="872768"/>
              <a:ext cx="2910110" cy="1834071"/>
            </p:xfrm>
            <a:graphic>
              <a:graphicData uri="http://schemas.openxmlformats.org/drawingml/2006/table">
                <a:tbl>
                  <a:tblPr firstRow="1" bandRow="1">
                    <a:tableStyleId>{5C22544A-7EE6-4342-B048-85BDC9FD1C3A}</a:tableStyleId>
                  </a:tblPr>
                  <a:tblGrid>
                    <a:gridCol w="582022">
                      <a:extLst>
                        <a:ext uri="{9D8B030D-6E8A-4147-A177-3AD203B41FA5}">
                          <a16:colId xmlns:a16="http://schemas.microsoft.com/office/drawing/2014/main" val="145385693"/>
                        </a:ext>
                      </a:extLst>
                    </a:gridCol>
                    <a:gridCol w="582022">
                      <a:extLst>
                        <a:ext uri="{9D8B030D-6E8A-4147-A177-3AD203B41FA5}">
                          <a16:colId xmlns:a16="http://schemas.microsoft.com/office/drawing/2014/main" val="3052838154"/>
                        </a:ext>
                      </a:extLst>
                    </a:gridCol>
                    <a:gridCol w="582022">
                      <a:extLst>
                        <a:ext uri="{9D8B030D-6E8A-4147-A177-3AD203B41FA5}">
                          <a16:colId xmlns:a16="http://schemas.microsoft.com/office/drawing/2014/main" val="2769136735"/>
                        </a:ext>
                      </a:extLst>
                    </a:gridCol>
                    <a:gridCol w="582022">
                      <a:extLst>
                        <a:ext uri="{9D8B030D-6E8A-4147-A177-3AD203B41FA5}">
                          <a16:colId xmlns:a16="http://schemas.microsoft.com/office/drawing/2014/main" val="2470204156"/>
                        </a:ext>
                      </a:extLst>
                    </a:gridCol>
                    <a:gridCol w="582022">
                      <a:extLst>
                        <a:ext uri="{9D8B030D-6E8A-4147-A177-3AD203B41FA5}">
                          <a16:colId xmlns:a16="http://schemas.microsoft.com/office/drawing/2014/main" val="1638655001"/>
                        </a:ext>
                      </a:extLst>
                    </a:gridCol>
                  </a:tblGrid>
                  <a:tr h="228600">
                    <a:tc>
                      <a:txBody>
                        <a:bodyPr/>
                        <a:lstStyle/>
                        <a:p>
                          <a:pPr algn="ctr"/>
                          <a:endParaRPr lang="en-GB" sz="1100" dirty="0"/>
                        </a:p>
                      </a:txBody>
                      <a:tcPr marL="68580" marR="68580" marT="34290" marB="34290" anchor="ctr"/>
                    </a:tc>
                    <a:tc>
                      <a:txBody>
                        <a:bodyPr/>
                        <a:lstStyle/>
                        <a:p>
                          <a:pPr algn="ctr"/>
                          <a:r>
                            <a:rPr lang="en-GB" sz="1100" dirty="0"/>
                            <a:t>EC-HD</a:t>
                          </a:r>
                        </a:p>
                      </a:txBody>
                      <a:tcPr marL="68580" marR="68580" marT="34290" marB="34290" anchor="ctr"/>
                    </a:tc>
                    <a:tc>
                      <a:txBody>
                        <a:bodyPr/>
                        <a:lstStyle/>
                        <a:p>
                          <a:pPr algn="ctr"/>
                          <a:r>
                            <a:rPr lang="en-GB" sz="1100" dirty="0"/>
                            <a:t>EC-LD</a:t>
                          </a:r>
                        </a:p>
                      </a:txBody>
                      <a:tcPr marL="68580" marR="68580" marT="34290" marB="34290" anchor="ctr"/>
                    </a:tc>
                    <a:tc>
                      <a:txBody>
                        <a:bodyPr/>
                        <a:lstStyle/>
                        <a:p>
                          <a:pPr algn="ctr"/>
                          <a:r>
                            <a:rPr lang="en-GB" sz="1100" dirty="0"/>
                            <a:t>EB-CC</a:t>
                          </a:r>
                        </a:p>
                      </a:txBody>
                      <a:tcPr marL="68580" marR="68580" marT="34290" marB="34290" anchor="ctr"/>
                    </a:tc>
                    <a:tc>
                      <a:txBody>
                        <a:bodyPr/>
                        <a:lstStyle/>
                        <a:p>
                          <a:pPr algn="ctr"/>
                          <a:r>
                            <a:rPr lang="en-GB" sz="1100" dirty="0"/>
                            <a:t>EB-HQ</a:t>
                          </a:r>
                        </a:p>
                      </a:txBody>
                      <a:tcPr marL="68580" marR="68580" marT="34290" marB="34290" anchor="ctr"/>
                    </a:tc>
                    <a:extLst>
                      <a:ext uri="{0D108BD9-81ED-4DB2-BD59-A6C34878D82A}">
                        <a16:rowId xmlns:a16="http://schemas.microsoft.com/office/drawing/2014/main" val="3395985353"/>
                      </a:ext>
                    </a:extLst>
                  </a:tr>
                  <a:tr h="228600">
                    <a:tc>
                      <a:txBody>
                        <a:bodyPr/>
                        <a:lstStyle/>
                        <a:p>
                          <a:pPr algn="ctr"/>
                          <a:r>
                            <a:rPr lang="en-GB" sz="1100" b="0" dirty="0"/>
                            <a:t>HCD</a:t>
                          </a:r>
                        </a:p>
                      </a:txBody>
                      <a:tcPr marL="68580" marR="68580" marT="34290" marB="34290" anchor="ctr"/>
                    </a:tc>
                    <a:tc gridSpan="2">
                      <a:txBody>
                        <a:bodyPr/>
                        <a:lstStyle/>
                        <a:p>
                          <a:pPr algn="ctr"/>
                          <a:r>
                            <a:rPr lang="en-GB" sz="1100" dirty="0"/>
                            <a:t>ECCD only</a:t>
                          </a:r>
                        </a:p>
                      </a:txBody>
                      <a:tcPr marL="68580" marR="68580" marT="34290" marB="34290" anchor="ctr"/>
                    </a:tc>
                    <a:tc hMerge="1">
                      <a:txBody>
                        <a:bodyPr/>
                        <a:lstStyle/>
                        <a:p>
                          <a:endParaRPr lang="en-GB" dirty="0"/>
                        </a:p>
                      </a:txBody>
                      <a:tcPr/>
                    </a:tc>
                    <a:tc gridSpan="2">
                      <a:txBody>
                        <a:bodyPr/>
                        <a:lstStyle/>
                        <a:p>
                          <a:pPr algn="ctr"/>
                          <a:r>
                            <a:rPr lang="en-GB" sz="1100" dirty="0"/>
                            <a:t>ECCD + EBCD</a:t>
                          </a:r>
                        </a:p>
                      </a:txBody>
                      <a:tcPr marL="68580" marR="68580" marT="34290" marB="34290" anchor="ctr"/>
                    </a:tc>
                    <a:tc hMerge="1">
                      <a:txBody>
                        <a:bodyPr/>
                        <a:lstStyle/>
                        <a:p>
                          <a:endParaRPr lang="en-GB" dirty="0"/>
                        </a:p>
                      </a:txBody>
                      <a:tcPr/>
                    </a:tc>
                    <a:extLst>
                      <a:ext uri="{0D108BD9-81ED-4DB2-BD59-A6C34878D82A}">
                        <a16:rowId xmlns:a16="http://schemas.microsoft.com/office/drawing/2014/main" val="2031835721"/>
                      </a:ext>
                    </a:extLst>
                  </a:tr>
                  <a:tr h="240935">
                    <a:tc>
                      <a:txBody>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𝐼</m:t>
                                    </m:r>
                                  </m:e>
                                  <m:sub>
                                    <m:r>
                                      <a:rPr lang="en-GB" sz="1100" b="0" i="1" smtClean="0">
                                        <a:latin typeface="Cambria Math" panose="02040503050406030204" pitchFamily="18" charset="0"/>
                                      </a:rPr>
                                      <m:t>𝑝</m:t>
                                    </m:r>
                                  </m:sub>
                                </m:sSub>
                                <m:r>
                                  <a:rPr lang="en-GB" sz="1100" b="0" i="1" smtClean="0">
                                    <a:latin typeface="Cambria Math" panose="02040503050406030204" pitchFamily="18" charset="0"/>
                                  </a:rPr>
                                  <m:t> (</m:t>
                                </m:r>
                                <m:r>
                                  <a:rPr lang="en-GB" sz="1100" b="0" i="1" smtClean="0">
                                    <a:latin typeface="Cambria Math" panose="02040503050406030204" pitchFamily="18" charset="0"/>
                                  </a:rPr>
                                  <m:t>𝑀𝐴</m:t>
                                </m:r>
                                <m:r>
                                  <a:rPr lang="en-GB" sz="1100" b="0" i="1" smtClean="0">
                                    <a:latin typeface="Cambria Math" panose="02040503050406030204" pitchFamily="18" charset="0"/>
                                  </a:rPr>
                                  <m:t>)</m:t>
                                </m:r>
                              </m:oMath>
                            </m:oMathPara>
                          </a14:m>
                          <a:endParaRPr lang="en-GB" sz="1100" b="0" dirty="0"/>
                        </a:p>
                      </a:txBody>
                      <a:tcPr marL="68580" marR="68580" marT="34290" marB="34290" anchor="ctr"/>
                    </a:tc>
                    <a:tc>
                      <a:txBody>
                        <a:bodyPr/>
                        <a:lstStyle/>
                        <a:p>
                          <a:pPr algn="ctr"/>
                          <a:r>
                            <a:rPr lang="en-GB" sz="1100" dirty="0"/>
                            <a:t>21</a:t>
                          </a:r>
                        </a:p>
                      </a:txBody>
                      <a:tcPr marL="68580" marR="68580" marT="34290" marB="34290" anchor="ctr"/>
                    </a:tc>
                    <a:tc>
                      <a:txBody>
                        <a:bodyPr/>
                        <a:lstStyle/>
                        <a:p>
                          <a:pPr algn="ctr"/>
                          <a:r>
                            <a:rPr lang="en-GB" sz="1100" dirty="0"/>
                            <a:t>25</a:t>
                          </a:r>
                        </a:p>
                      </a:txBody>
                      <a:tcPr marL="68580" marR="68580" marT="34290" marB="34290" anchor="ctr"/>
                    </a:tc>
                    <a:tc>
                      <a:txBody>
                        <a:bodyPr/>
                        <a:lstStyle/>
                        <a:p>
                          <a:pPr algn="ctr"/>
                          <a:r>
                            <a:rPr lang="en-GB" sz="1100" dirty="0"/>
                            <a:t>23</a:t>
                          </a:r>
                        </a:p>
                      </a:txBody>
                      <a:tcPr marL="68580" marR="68580" marT="34290" marB="34290" anchor="ctr"/>
                    </a:tc>
                    <a:tc>
                      <a:txBody>
                        <a:bodyPr/>
                        <a:lstStyle/>
                        <a:p>
                          <a:pPr algn="ctr"/>
                          <a:r>
                            <a:rPr lang="en-GB" sz="1100" dirty="0"/>
                            <a:t>21</a:t>
                          </a:r>
                        </a:p>
                      </a:txBody>
                      <a:tcPr marL="68580" marR="68580" marT="34290" marB="34290" anchor="ctr"/>
                    </a:tc>
                    <a:extLst>
                      <a:ext uri="{0D108BD9-81ED-4DB2-BD59-A6C34878D82A}">
                        <a16:rowId xmlns:a16="http://schemas.microsoft.com/office/drawing/2014/main" val="1493761078"/>
                      </a:ext>
                    </a:extLst>
                  </a:tr>
                  <a:tr h="228600">
                    <a:tc>
                      <a:txBody>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𝑓</m:t>
                                    </m:r>
                                  </m:e>
                                  <m:sub>
                                    <m:r>
                                      <a:rPr lang="en-GB" sz="1100" b="0" i="1" smtClean="0">
                                        <a:latin typeface="Cambria Math" panose="02040503050406030204" pitchFamily="18" charset="0"/>
                                      </a:rPr>
                                      <m:t>𝐵𝑆</m:t>
                                    </m:r>
                                  </m:sub>
                                </m:sSub>
                              </m:oMath>
                            </m:oMathPara>
                          </a14:m>
                          <a:endParaRPr lang="en-GB" sz="1100" dirty="0"/>
                        </a:p>
                      </a:txBody>
                      <a:tcPr marL="68580" marR="68580" marT="34290" marB="34290" anchor="ctr"/>
                    </a:tc>
                    <a:tc>
                      <a:txBody>
                        <a:bodyPr/>
                        <a:lstStyle/>
                        <a:p>
                          <a:pPr algn="ctr"/>
                          <a:r>
                            <a:rPr lang="en-GB" sz="1100" dirty="0"/>
                            <a:t>0.9</a:t>
                          </a:r>
                        </a:p>
                      </a:txBody>
                      <a:tcPr marL="68580" marR="68580" marT="34290" marB="34290" anchor="ctr"/>
                    </a:tc>
                    <a:tc>
                      <a:txBody>
                        <a:bodyPr/>
                        <a:lstStyle/>
                        <a:p>
                          <a:pPr algn="ctr"/>
                          <a:r>
                            <a:rPr lang="en-GB" sz="1100" dirty="0"/>
                            <a:t>0.8</a:t>
                          </a:r>
                        </a:p>
                      </a:txBody>
                      <a:tcPr marL="68580" marR="68580" marT="34290" marB="34290" anchor="ctr"/>
                    </a:tc>
                    <a:tc>
                      <a:txBody>
                        <a:bodyPr/>
                        <a:lstStyle/>
                        <a:p>
                          <a:pPr algn="ctr"/>
                          <a:r>
                            <a:rPr lang="en-GB" sz="1100" dirty="0"/>
                            <a:t>0.8</a:t>
                          </a:r>
                        </a:p>
                      </a:txBody>
                      <a:tcPr marL="68580" marR="68580" marT="34290" marB="34290" anchor="ctr"/>
                    </a:tc>
                    <a:tc>
                      <a:txBody>
                        <a:bodyPr/>
                        <a:lstStyle/>
                        <a:p>
                          <a:pPr algn="ctr"/>
                          <a:r>
                            <a:rPr lang="en-GB" sz="1100" dirty="0"/>
                            <a:t>0.9</a:t>
                          </a:r>
                        </a:p>
                      </a:txBody>
                      <a:tcPr marL="68580" marR="68580" marT="34290" marB="34290" anchor="ctr"/>
                    </a:tc>
                    <a:extLst>
                      <a:ext uri="{0D108BD9-81ED-4DB2-BD59-A6C34878D82A}">
                        <a16:rowId xmlns:a16="http://schemas.microsoft.com/office/drawing/2014/main" val="2570423636"/>
                      </a:ext>
                    </a:extLst>
                  </a:tr>
                  <a:tr h="228600">
                    <a:tc>
                      <a:txBody>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𝑓</m:t>
                                    </m:r>
                                  </m:e>
                                  <m:sub>
                                    <m:r>
                                      <a:rPr lang="en-GB" sz="1100" b="0" i="1" smtClean="0">
                                        <a:latin typeface="Cambria Math" panose="02040503050406030204" pitchFamily="18" charset="0"/>
                                      </a:rPr>
                                      <m:t>𝐺𝑊</m:t>
                                    </m:r>
                                  </m:sub>
                                </m:sSub>
                              </m:oMath>
                            </m:oMathPara>
                          </a14:m>
                          <a:endParaRPr lang="en-GB" sz="1100" dirty="0"/>
                        </a:p>
                      </a:txBody>
                      <a:tcPr marL="68580" marR="68580" marT="34290" marB="34290" anchor="ctr"/>
                    </a:tc>
                    <a:tc>
                      <a:txBody>
                        <a:bodyPr/>
                        <a:lstStyle/>
                        <a:p>
                          <a:pPr algn="ctr"/>
                          <a:r>
                            <a:rPr lang="en-GB" sz="1100" dirty="0"/>
                            <a:t>0.95</a:t>
                          </a:r>
                        </a:p>
                      </a:txBody>
                      <a:tcPr marL="68580" marR="68580" marT="34290" marB="34290" anchor="ctr"/>
                    </a:tc>
                    <a:tc>
                      <a:txBody>
                        <a:bodyPr/>
                        <a:lstStyle/>
                        <a:p>
                          <a:pPr algn="ctr"/>
                          <a:r>
                            <a:rPr lang="en-GB" sz="1100" dirty="0"/>
                            <a:t>0.61</a:t>
                          </a:r>
                        </a:p>
                      </a:txBody>
                      <a:tcPr marL="68580" marR="68580" marT="34290" marB="34290" anchor="ctr"/>
                    </a:tc>
                    <a:tc>
                      <a:txBody>
                        <a:bodyPr/>
                        <a:lstStyle/>
                        <a:p>
                          <a:pPr algn="ctr"/>
                          <a:r>
                            <a:rPr lang="en-GB" sz="1100" dirty="0"/>
                            <a:t>0.96</a:t>
                          </a:r>
                        </a:p>
                      </a:txBody>
                      <a:tcPr marL="68580" marR="68580" marT="34290" marB="34290" anchor="ctr"/>
                    </a:tc>
                    <a:tc>
                      <a:txBody>
                        <a:bodyPr/>
                        <a:lstStyle/>
                        <a:p>
                          <a:pPr algn="ctr"/>
                          <a:r>
                            <a:rPr lang="en-GB" sz="1100" dirty="0"/>
                            <a:t>0.98</a:t>
                          </a:r>
                        </a:p>
                      </a:txBody>
                      <a:tcPr marL="68580" marR="68580" marT="34290" marB="34290" anchor="ctr"/>
                    </a:tc>
                    <a:extLst>
                      <a:ext uri="{0D108BD9-81ED-4DB2-BD59-A6C34878D82A}">
                        <a16:rowId xmlns:a16="http://schemas.microsoft.com/office/drawing/2014/main" val="811281291"/>
                      </a:ext>
                    </a:extLst>
                  </a:tr>
                  <a:tr h="228600">
                    <a:tc>
                      <a:txBody>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𝑄</m:t>
                                </m:r>
                              </m:oMath>
                            </m:oMathPara>
                          </a14:m>
                          <a:endParaRPr lang="en-GB" sz="1100" dirty="0"/>
                        </a:p>
                      </a:txBody>
                      <a:tcPr marL="68580" marR="68580" marT="34290" marB="34290" anchor="ctr"/>
                    </a:tc>
                    <a:tc>
                      <a:txBody>
                        <a:bodyPr/>
                        <a:lstStyle/>
                        <a:p>
                          <a:pPr algn="ctr"/>
                          <a:r>
                            <a:rPr lang="en-GB" sz="1100" dirty="0"/>
                            <a:t>10</a:t>
                          </a:r>
                        </a:p>
                      </a:txBody>
                      <a:tcPr marL="68580" marR="68580" marT="34290" marB="34290" anchor="ctr"/>
                    </a:tc>
                    <a:tc>
                      <a:txBody>
                        <a:bodyPr/>
                        <a:lstStyle/>
                        <a:p>
                          <a:pPr algn="ctr"/>
                          <a:r>
                            <a:rPr lang="en-GB" sz="1100" dirty="0"/>
                            <a:t>9</a:t>
                          </a:r>
                        </a:p>
                      </a:txBody>
                      <a:tcPr marL="68580" marR="68580" marT="34290" marB="34290" anchor="ctr"/>
                    </a:tc>
                    <a:tc>
                      <a:txBody>
                        <a:bodyPr/>
                        <a:lstStyle/>
                        <a:p>
                          <a:pPr algn="ctr"/>
                          <a:r>
                            <a:rPr lang="en-GB" sz="1100" dirty="0"/>
                            <a:t>12</a:t>
                          </a:r>
                        </a:p>
                      </a:txBody>
                      <a:tcPr marL="68580" marR="68580" marT="34290" marB="34290" anchor="ctr"/>
                    </a:tc>
                    <a:tc>
                      <a:txBody>
                        <a:bodyPr/>
                        <a:lstStyle/>
                        <a:p>
                          <a:pPr algn="ctr"/>
                          <a:r>
                            <a:rPr lang="en-GB" sz="1100" dirty="0"/>
                            <a:t>30</a:t>
                          </a:r>
                        </a:p>
                      </a:txBody>
                      <a:tcPr marL="68580" marR="68580" marT="34290" marB="34290" anchor="ctr"/>
                    </a:tc>
                    <a:extLst>
                      <a:ext uri="{0D108BD9-81ED-4DB2-BD59-A6C34878D82A}">
                        <a16:rowId xmlns:a16="http://schemas.microsoft.com/office/drawing/2014/main" val="3212756455"/>
                      </a:ext>
                    </a:extLst>
                  </a:tr>
                  <a:tr h="228600">
                    <a:tc>
                      <a:txBody>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𝛽</m:t>
                                    </m:r>
                                  </m:e>
                                  <m:sub>
                                    <m:r>
                                      <a:rPr lang="en-GB" sz="1100" b="0" i="1" smtClean="0">
                                        <a:latin typeface="Cambria Math" panose="02040503050406030204" pitchFamily="18" charset="0"/>
                                      </a:rPr>
                                      <m:t>𝑁</m:t>
                                    </m:r>
                                  </m:sub>
                                </m:sSub>
                              </m:oMath>
                            </m:oMathPara>
                          </a14:m>
                          <a:endParaRPr lang="en-GB" sz="1100" dirty="0"/>
                        </a:p>
                      </a:txBody>
                      <a:tcPr marL="68580" marR="68580" marT="34290" marB="34290" anchor="ctr"/>
                    </a:tc>
                    <a:tc>
                      <a:txBody>
                        <a:bodyPr/>
                        <a:lstStyle/>
                        <a:p>
                          <a:pPr algn="ctr"/>
                          <a:r>
                            <a:rPr lang="en-GB" sz="1100" dirty="0"/>
                            <a:t>4.4</a:t>
                          </a:r>
                        </a:p>
                      </a:txBody>
                      <a:tcPr marL="68580" marR="68580" marT="34290" marB="34290" anchor="ctr"/>
                    </a:tc>
                    <a:tc>
                      <a:txBody>
                        <a:bodyPr/>
                        <a:lstStyle/>
                        <a:p>
                          <a:pPr algn="ctr"/>
                          <a:r>
                            <a:rPr lang="en-GB" sz="1100" dirty="0"/>
                            <a:t>5.1</a:t>
                          </a:r>
                        </a:p>
                      </a:txBody>
                      <a:tcPr marL="68580" marR="68580" marT="34290" marB="34290" anchor="ctr"/>
                    </a:tc>
                    <a:tc>
                      <a:txBody>
                        <a:bodyPr/>
                        <a:lstStyle/>
                        <a:p>
                          <a:pPr algn="ctr"/>
                          <a:r>
                            <a:rPr lang="en-GB" sz="1100" dirty="0"/>
                            <a:t>3.9</a:t>
                          </a:r>
                        </a:p>
                      </a:txBody>
                      <a:tcPr marL="68580" marR="68580" marT="34290" marB="34290" anchor="ctr"/>
                    </a:tc>
                    <a:tc>
                      <a:txBody>
                        <a:bodyPr/>
                        <a:lstStyle/>
                        <a:p>
                          <a:pPr algn="ctr"/>
                          <a:r>
                            <a:rPr lang="en-GB" sz="1100" dirty="0"/>
                            <a:t>4.3</a:t>
                          </a:r>
                        </a:p>
                      </a:txBody>
                      <a:tcPr marL="68580" marR="68580" marT="34290" marB="34290" anchor="ctr"/>
                    </a:tc>
                    <a:extLst>
                      <a:ext uri="{0D108BD9-81ED-4DB2-BD59-A6C34878D82A}">
                        <a16:rowId xmlns:a16="http://schemas.microsoft.com/office/drawing/2014/main" val="2543153908"/>
                      </a:ext>
                    </a:extLst>
                  </a:tr>
                </a:tbl>
              </a:graphicData>
            </a:graphic>
          </p:graphicFrame>
        </mc:Choice>
        <mc:Fallback xmlns="">
          <p:graphicFrame>
            <p:nvGraphicFramePr>
              <p:cNvPr id="9" name="Table 8">
                <a:extLst>
                  <a:ext uri="{FF2B5EF4-FFF2-40B4-BE49-F238E27FC236}">
                    <a16:creationId xmlns:a16="http://schemas.microsoft.com/office/drawing/2014/main" id="{8BA0E1A7-2389-9638-83B1-5051EDE959FA}"/>
                  </a:ext>
                </a:extLst>
              </p:cNvPr>
              <p:cNvGraphicFramePr>
                <a:graphicFrameLocks noGrp="1"/>
              </p:cNvGraphicFramePr>
              <p:nvPr/>
            </p:nvGraphicFramePr>
            <p:xfrm>
              <a:off x="524856" y="872768"/>
              <a:ext cx="2910110" cy="1834071"/>
            </p:xfrm>
            <a:graphic>
              <a:graphicData uri="http://schemas.openxmlformats.org/drawingml/2006/table">
                <a:tbl>
                  <a:tblPr firstRow="1" bandRow="1">
                    <a:tableStyleId>{5C22544A-7EE6-4342-B048-85BDC9FD1C3A}</a:tableStyleId>
                  </a:tblPr>
                  <a:tblGrid>
                    <a:gridCol w="582022">
                      <a:extLst>
                        <a:ext uri="{9D8B030D-6E8A-4147-A177-3AD203B41FA5}">
                          <a16:colId xmlns:a16="http://schemas.microsoft.com/office/drawing/2014/main" val="145385693"/>
                        </a:ext>
                      </a:extLst>
                    </a:gridCol>
                    <a:gridCol w="582022">
                      <a:extLst>
                        <a:ext uri="{9D8B030D-6E8A-4147-A177-3AD203B41FA5}">
                          <a16:colId xmlns:a16="http://schemas.microsoft.com/office/drawing/2014/main" val="3052838154"/>
                        </a:ext>
                      </a:extLst>
                    </a:gridCol>
                    <a:gridCol w="582022">
                      <a:extLst>
                        <a:ext uri="{9D8B030D-6E8A-4147-A177-3AD203B41FA5}">
                          <a16:colId xmlns:a16="http://schemas.microsoft.com/office/drawing/2014/main" val="2769136735"/>
                        </a:ext>
                      </a:extLst>
                    </a:gridCol>
                    <a:gridCol w="582022">
                      <a:extLst>
                        <a:ext uri="{9D8B030D-6E8A-4147-A177-3AD203B41FA5}">
                          <a16:colId xmlns:a16="http://schemas.microsoft.com/office/drawing/2014/main" val="2470204156"/>
                        </a:ext>
                      </a:extLst>
                    </a:gridCol>
                    <a:gridCol w="582022">
                      <a:extLst>
                        <a:ext uri="{9D8B030D-6E8A-4147-A177-3AD203B41FA5}">
                          <a16:colId xmlns:a16="http://schemas.microsoft.com/office/drawing/2014/main" val="1638655001"/>
                        </a:ext>
                      </a:extLst>
                    </a:gridCol>
                  </a:tblGrid>
                  <a:tr h="403860">
                    <a:tc>
                      <a:txBody>
                        <a:bodyPr/>
                        <a:lstStyle/>
                        <a:p>
                          <a:pPr algn="ctr"/>
                          <a:endParaRPr lang="en-GB" sz="1100" dirty="0"/>
                        </a:p>
                      </a:txBody>
                      <a:tcPr marL="68580" marR="68580" marT="34290" marB="34290" anchor="ctr"/>
                    </a:tc>
                    <a:tc>
                      <a:txBody>
                        <a:bodyPr/>
                        <a:lstStyle/>
                        <a:p>
                          <a:pPr algn="ctr"/>
                          <a:r>
                            <a:rPr lang="en-GB" sz="1100" dirty="0"/>
                            <a:t>EC-HD</a:t>
                          </a:r>
                        </a:p>
                      </a:txBody>
                      <a:tcPr marL="68580" marR="68580" marT="34290" marB="34290" anchor="ctr"/>
                    </a:tc>
                    <a:tc>
                      <a:txBody>
                        <a:bodyPr/>
                        <a:lstStyle/>
                        <a:p>
                          <a:pPr algn="ctr"/>
                          <a:r>
                            <a:rPr lang="en-GB" sz="1100" dirty="0"/>
                            <a:t>EC-LD</a:t>
                          </a:r>
                        </a:p>
                      </a:txBody>
                      <a:tcPr marL="68580" marR="68580" marT="34290" marB="34290" anchor="ctr"/>
                    </a:tc>
                    <a:tc>
                      <a:txBody>
                        <a:bodyPr/>
                        <a:lstStyle/>
                        <a:p>
                          <a:pPr algn="ctr"/>
                          <a:r>
                            <a:rPr lang="en-GB" sz="1100" dirty="0"/>
                            <a:t>EB-CC</a:t>
                          </a:r>
                        </a:p>
                      </a:txBody>
                      <a:tcPr marL="68580" marR="68580" marT="34290" marB="34290" anchor="ctr"/>
                    </a:tc>
                    <a:tc>
                      <a:txBody>
                        <a:bodyPr/>
                        <a:lstStyle/>
                        <a:p>
                          <a:pPr algn="ctr"/>
                          <a:r>
                            <a:rPr lang="en-GB" sz="1100" dirty="0"/>
                            <a:t>EB-HQ</a:t>
                          </a:r>
                        </a:p>
                      </a:txBody>
                      <a:tcPr marL="68580" marR="68580" marT="34290" marB="34290" anchor="ctr"/>
                    </a:tc>
                    <a:extLst>
                      <a:ext uri="{0D108BD9-81ED-4DB2-BD59-A6C34878D82A}">
                        <a16:rowId xmlns:a16="http://schemas.microsoft.com/office/drawing/2014/main" val="3395985353"/>
                      </a:ext>
                    </a:extLst>
                  </a:tr>
                  <a:tr h="236220">
                    <a:tc>
                      <a:txBody>
                        <a:bodyPr/>
                        <a:lstStyle/>
                        <a:p>
                          <a:pPr algn="ctr"/>
                          <a:r>
                            <a:rPr lang="en-GB" sz="1100" b="0" dirty="0"/>
                            <a:t>HCD</a:t>
                          </a:r>
                        </a:p>
                      </a:txBody>
                      <a:tcPr marL="68580" marR="68580" marT="34290" marB="34290" anchor="ctr"/>
                    </a:tc>
                    <a:tc gridSpan="2">
                      <a:txBody>
                        <a:bodyPr/>
                        <a:lstStyle/>
                        <a:p>
                          <a:pPr algn="ctr"/>
                          <a:r>
                            <a:rPr lang="en-GB" sz="1100" dirty="0"/>
                            <a:t>ECCD only</a:t>
                          </a:r>
                        </a:p>
                      </a:txBody>
                      <a:tcPr marL="68580" marR="68580" marT="34290" marB="34290" anchor="ctr"/>
                    </a:tc>
                    <a:tc hMerge="1">
                      <a:txBody>
                        <a:bodyPr/>
                        <a:lstStyle/>
                        <a:p>
                          <a:endParaRPr lang="en-GB" dirty="0"/>
                        </a:p>
                      </a:txBody>
                      <a:tcPr/>
                    </a:tc>
                    <a:tc gridSpan="2">
                      <a:txBody>
                        <a:bodyPr/>
                        <a:lstStyle/>
                        <a:p>
                          <a:pPr algn="ctr"/>
                          <a:r>
                            <a:rPr lang="en-GB" sz="1100" dirty="0"/>
                            <a:t>ECCD + EBCD</a:t>
                          </a:r>
                        </a:p>
                      </a:txBody>
                      <a:tcPr marL="68580" marR="68580" marT="34290" marB="34290" anchor="ctr"/>
                    </a:tc>
                    <a:tc hMerge="1">
                      <a:txBody>
                        <a:bodyPr/>
                        <a:lstStyle/>
                        <a:p>
                          <a:endParaRPr lang="en-GB" dirty="0"/>
                        </a:p>
                      </a:txBody>
                      <a:tcPr/>
                    </a:tc>
                    <a:extLst>
                      <a:ext uri="{0D108BD9-81ED-4DB2-BD59-A6C34878D82A}">
                        <a16:rowId xmlns:a16="http://schemas.microsoft.com/office/drawing/2014/main" val="2031835721"/>
                      </a:ext>
                    </a:extLst>
                  </a:tr>
                  <a:tr h="249111">
                    <a:tc>
                      <a:txBody>
                        <a:bodyPr/>
                        <a:lstStyle/>
                        <a:p>
                          <a:endParaRPr lang="en-US"/>
                        </a:p>
                      </a:txBody>
                      <a:tcPr marL="68580" marR="68580" marT="34290" marB="34290" anchor="ctr">
                        <a:blipFill>
                          <a:blip r:embed="rId5"/>
                          <a:stretch>
                            <a:fillRect l="-1042" t="-263415" r="-402083" b="-397561"/>
                          </a:stretch>
                        </a:blipFill>
                      </a:tcPr>
                    </a:tc>
                    <a:tc>
                      <a:txBody>
                        <a:bodyPr/>
                        <a:lstStyle/>
                        <a:p>
                          <a:pPr algn="ctr"/>
                          <a:r>
                            <a:rPr lang="en-GB" sz="1100" dirty="0"/>
                            <a:t>21</a:t>
                          </a:r>
                        </a:p>
                      </a:txBody>
                      <a:tcPr marL="68580" marR="68580" marT="34290" marB="34290" anchor="ctr"/>
                    </a:tc>
                    <a:tc>
                      <a:txBody>
                        <a:bodyPr/>
                        <a:lstStyle/>
                        <a:p>
                          <a:pPr algn="ctr"/>
                          <a:r>
                            <a:rPr lang="en-GB" sz="1100" dirty="0"/>
                            <a:t>25</a:t>
                          </a:r>
                        </a:p>
                      </a:txBody>
                      <a:tcPr marL="68580" marR="68580" marT="34290" marB="34290" anchor="ctr"/>
                    </a:tc>
                    <a:tc>
                      <a:txBody>
                        <a:bodyPr/>
                        <a:lstStyle/>
                        <a:p>
                          <a:pPr algn="ctr"/>
                          <a:r>
                            <a:rPr lang="en-GB" sz="1100" dirty="0"/>
                            <a:t>23</a:t>
                          </a:r>
                        </a:p>
                      </a:txBody>
                      <a:tcPr marL="68580" marR="68580" marT="34290" marB="34290" anchor="ctr"/>
                    </a:tc>
                    <a:tc>
                      <a:txBody>
                        <a:bodyPr/>
                        <a:lstStyle/>
                        <a:p>
                          <a:pPr algn="ctr"/>
                          <a:r>
                            <a:rPr lang="en-GB" sz="1100" dirty="0"/>
                            <a:t>21</a:t>
                          </a:r>
                        </a:p>
                      </a:txBody>
                      <a:tcPr marL="68580" marR="68580" marT="34290" marB="34290" anchor="ctr"/>
                    </a:tc>
                    <a:extLst>
                      <a:ext uri="{0D108BD9-81ED-4DB2-BD59-A6C34878D82A}">
                        <a16:rowId xmlns:a16="http://schemas.microsoft.com/office/drawing/2014/main" val="1493761078"/>
                      </a:ext>
                    </a:extLst>
                  </a:tr>
                  <a:tr h="236220">
                    <a:tc>
                      <a:txBody>
                        <a:bodyPr/>
                        <a:lstStyle/>
                        <a:p>
                          <a:endParaRPr lang="en-US"/>
                        </a:p>
                      </a:txBody>
                      <a:tcPr marL="68580" marR="68580" marT="34290" marB="34290" anchor="ctr">
                        <a:blipFill>
                          <a:blip r:embed="rId5"/>
                          <a:stretch>
                            <a:fillRect l="-1042" t="-382051" r="-402083" b="-317949"/>
                          </a:stretch>
                        </a:blipFill>
                      </a:tcPr>
                    </a:tc>
                    <a:tc>
                      <a:txBody>
                        <a:bodyPr/>
                        <a:lstStyle/>
                        <a:p>
                          <a:pPr algn="ctr"/>
                          <a:r>
                            <a:rPr lang="en-GB" sz="1100" dirty="0"/>
                            <a:t>0.9</a:t>
                          </a:r>
                        </a:p>
                      </a:txBody>
                      <a:tcPr marL="68580" marR="68580" marT="34290" marB="34290" anchor="ctr"/>
                    </a:tc>
                    <a:tc>
                      <a:txBody>
                        <a:bodyPr/>
                        <a:lstStyle/>
                        <a:p>
                          <a:pPr algn="ctr"/>
                          <a:r>
                            <a:rPr lang="en-GB" sz="1100" dirty="0"/>
                            <a:t>0.8</a:t>
                          </a:r>
                        </a:p>
                      </a:txBody>
                      <a:tcPr marL="68580" marR="68580" marT="34290" marB="34290" anchor="ctr"/>
                    </a:tc>
                    <a:tc>
                      <a:txBody>
                        <a:bodyPr/>
                        <a:lstStyle/>
                        <a:p>
                          <a:pPr algn="ctr"/>
                          <a:r>
                            <a:rPr lang="en-GB" sz="1100" dirty="0"/>
                            <a:t>0.8</a:t>
                          </a:r>
                        </a:p>
                      </a:txBody>
                      <a:tcPr marL="68580" marR="68580" marT="34290" marB="34290" anchor="ctr"/>
                    </a:tc>
                    <a:tc>
                      <a:txBody>
                        <a:bodyPr/>
                        <a:lstStyle/>
                        <a:p>
                          <a:pPr algn="ctr"/>
                          <a:r>
                            <a:rPr lang="en-GB" sz="1100" dirty="0"/>
                            <a:t>0.9</a:t>
                          </a:r>
                        </a:p>
                      </a:txBody>
                      <a:tcPr marL="68580" marR="68580" marT="34290" marB="34290" anchor="ctr"/>
                    </a:tc>
                    <a:extLst>
                      <a:ext uri="{0D108BD9-81ED-4DB2-BD59-A6C34878D82A}">
                        <a16:rowId xmlns:a16="http://schemas.microsoft.com/office/drawing/2014/main" val="2570423636"/>
                      </a:ext>
                    </a:extLst>
                  </a:tr>
                  <a:tr h="236220">
                    <a:tc>
                      <a:txBody>
                        <a:bodyPr/>
                        <a:lstStyle/>
                        <a:p>
                          <a:endParaRPr lang="en-US"/>
                        </a:p>
                      </a:txBody>
                      <a:tcPr marL="68580" marR="68580" marT="34290" marB="34290" anchor="ctr">
                        <a:blipFill>
                          <a:blip r:embed="rId5"/>
                          <a:stretch>
                            <a:fillRect l="-1042" t="-482051" r="-402083" b="-217949"/>
                          </a:stretch>
                        </a:blipFill>
                      </a:tcPr>
                    </a:tc>
                    <a:tc>
                      <a:txBody>
                        <a:bodyPr/>
                        <a:lstStyle/>
                        <a:p>
                          <a:pPr algn="ctr"/>
                          <a:r>
                            <a:rPr lang="en-GB" sz="1100" dirty="0"/>
                            <a:t>0.95</a:t>
                          </a:r>
                        </a:p>
                      </a:txBody>
                      <a:tcPr marL="68580" marR="68580" marT="34290" marB="34290" anchor="ctr"/>
                    </a:tc>
                    <a:tc>
                      <a:txBody>
                        <a:bodyPr/>
                        <a:lstStyle/>
                        <a:p>
                          <a:pPr algn="ctr"/>
                          <a:r>
                            <a:rPr lang="en-GB" sz="1100" dirty="0"/>
                            <a:t>0.61</a:t>
                          </a:r>
                        </a:p>
                      </a:txBody>
                      <a:tcPr marL="68580" marR="68580" marT="34290" marB="34290" anchor="ctr"/>
                    </a:tc>
                    <a:tc>
                      <a:txBody>
                        <a:bodyPr/>
                        <a:lstStyle/>
                        <a:p>
                          <a:pPr algn="ctr"/>
                          <a:r>
                            <a:rPr lang="en-GB" sz="1100" dirty="0"/>
                            <a:t>0.96</a:t>
                          </a:r>
                        </a:p>
                      </a:txBody>
                      <a:tcPr marL="68580" marR="68580" marT="34290" marB="34290" anchor="ctr"/>
                    </a:tc>
                    <a:tc>
                      <a:txBody>
                        <a:bodyPr/>
                        <a:lstStyle/>
                        <a:p>
                          <a:pPr algn="ctr"/>
                          <a:r>
                            <a:rPr lang="en-GB" sz="1100" dirty="0"/>
                            <a:t>0.98</a:t>
                          </a:r>
                        </a:p>
                      </a:txBody>
                      <a:tcPr marL="68580" marR="68580" marT="34290" marB="34290" anchor="ctr"/>
                    </a:tc>
                    <a:extLst>
                      <a:ext uri="{0D108BD9-81ED-4DB2-BD59-A6C34878D82A}">
                        <a16:rowId xmlns:a16="http://schemas.microsoft.com/office/drawing/2014/main" val="811281291"/>
                      </a:ext>
                    </a:extLst>
                  </a:tr>
                  <a:tr h="236220">
                    <a:tc>
                      <a:txBody>
                        <a:bodyPr/>
                        <a:lstStyle/>
                        <a:p>
                          <a:endParaRPr lang="en-US"/>
                        </a:p>
                      </a:txBody>
                      <a:tcPr marL="68580" marR="68580" marT="34290" marB="34290" anchor="ctr">
                        <a:blipFill>
                          <a:blip r:embed="rId5"/>
                          <a:stretch>
                            <a:fillRect l="-1042" t="-582051" r="-402083" b="-117949"/>
                          </a:stretch>
                        </a:blipFill>
                      </a:tcPr>
                    </a:tc>
                    <a:tc>
                      <a:txBody>
                        <a:bodyPr/>
                        <a:lstStyle/>
                        <a:p>
                          <a:pPr algn="ctr"/>
                          <a:r>
                            <a:rPr lang="en-GB" sz="1100" dirty="0"/>
                            <a:t>10</a:t>
                          </a:r>
                        </a:p>
                      </a:txBody>
                      <a:tcPr marL="68580" marR="68580" marT="34290" marB="34290" anchor="ctr"/>
                    </a:tc>
                    <a:tc>
                      <a:txBody>
                        <a:bodyPr/>
                        <a:lstStyle/>
                        <a:p>
                          <a:pPr algn="ctr"/>
                          <a:r>
                            <a:rPr lang="en-GB" sz="1100" dirty="0"/>
                            <a:t>9</a:t>
                          </a:r>
                        </a:p>
                      </a:txBody>
                      <a:tcPr marL="68580" marR="68580" marT="34290" marB="34290" anchor="ctr"/>
                    </a:tc>
                    <a:tc>
                      <a:txBody>
                        <a:bodyPr/>
                        <a:lstStyle/>
                        <a:p>
                          <a:pPr algn="ctr"/>
                          <a:r>
                            <a:rPr lang="en-GB" sz="1100" dirty="0"/>
                            <a:t>12</a:t>
                          </a:r>
                        </a:p>
                      </a:txBody>
                      <a:tcPr marL="68580" marR="68580" marT="34290" marB="34290" anchor="ctr"/>
                    </a:tc>
                    <a:tc>
                      <a:txBody>
                        <a:bodyPr/>
                        <a:lstStyle/>
                        <a:p>
                          <a:pPr algn="ctr"/>
                          <a:r>
                            <a:rPr lang="en-GB" sz="1100" dirty="0"/>
                            <a:t>30</a:t>
                          </a:r>
                        </a:p>
                      </a:txBody>
                      <a:tcPr marL="68580" marR="68580" marT="34290" marB="34290" anchor="ctr"/>
                    </a:tc>
                    <a:extLst>
                      <a:ext uri="{0D108BD9-81ED-4DB2-BD59-A6C34878D82A}">
                        <a16:rowId xmlns:a16="http://schemas.microsoft.com/office/drawing/2014/main" val="3212756455"/>
                      </a:ext>
                    </a:extLst>
                  </a:tr>
                  <a:tr h="236220">
                    <a:tc>
                      <a:txBody>
                        <a:bodyPr/>
                        <a:lstStyle/>
                        <a:p>
                          <a:endParaRPr lang="en-US"/>
                        </a:p>
                      </a:txBody>
                      <a:tcPr marL="68580" marR="68580" marT="34290" marB="34290" anchor="ctr">
                        <a:blipFill>
                          <a:blip r:embed="rId5"/>
                          <a:stretch>
                            <a:fillRect l="-1042" t="-682051" r="-402083" b="-17949"/>
                          </a:stretch>
                        </a:blipFill>
                      </a:tcPr>
                    </a:tc>
                    <a:tc>
                      <a:txBody>
                        <a:bodyPr/>
                        <a:lstStyle/>
                        <a:p>
                          <a:pPr algn="ctr"/>
                          <a:r>
                            <a:rPr lang="en-GB" sz="1100" dirty="0"/>
                            <a:t>4.4</a:t>
                          </a:r>
                        </a:p>
                      </a:txBody>
                      <a:tcPr marL="68580" marR="68580" marT="34290" marB="34290" anchor="ctr"/>
                    </a:tc>
                    <a:tc>
                      <a:txBody>
                        <a:bodyPr/>
                        <a:lstStyle/>
                        <a:p>
                          <a:pPr algn="ctr"/>
                          <a:r>
                            <a:rPr lang="en-GB" sz="1100" dirty="0"/>
                            <a:t>5.1</a:t>
                          </a:r>
                        </a:p>
                      </a:txBody>
                      <a:tcPr marL="68580" marR="68580" marT="34290" marB="34290" anchor="ctr"/>
                    </a:tc>
                    <a:tc>
                      <a:txBody>
                        <a:bodyPr/>
                        <a:lstStyle/>
                        <a:p>
                          <a:pPr algn="ctr"/>
                          <a:r>
                            <a:rPr lang="en-GB" sz="1100" dirty="0"/>
                            <a:t>3.9</a:t>
                          </a:r>
                        </a:p>
                      </a:txBody>
                      <a:tcPr marL="68580" marR="68580" marT="34290" marB="34290" anchor="ctr"/>
                    </a:tc>
                    <a:tc>
                      <a:txBody>
                        <a:bodyPr/>
                        <a:lstStyle/>
                        <a:p>
                          <a:pPr algn="ctr"/>
                          <a:r>
                            <a:rPr lang="en-GB" sz="1100" dirty="0"/>
                            <a:t>4.3</a:t>
                          </a:r>
                        </a:p>
                      </a:txBody>
                      <a:tcPr marL="68580" marR="68580" marT="34290" marB="34290" anchor="ctr"/>
                    </a:tc>
                    <a:extLst>
                      <a:ext uri="{0D108BD9-81ED-4DB2-BD59-A6C34878D82A}">
                        <a16:rowId xmlns:a16="http://schemas.microsoft.com/office/drawing/2014/main" val="2543153908"/>
                      </a:ext>
                    </a:extLst>
                  </a:tr>
                </a:tbl>
              </a:graphicData>
            </a:graphic>
          </p:graphicFrame>
        </mc:Fallback>
      </mc:AlternateContent>
      <p:sp>
        <p:nvSpPr>
          <p:cNvPr id="14" name="TextBox 13">
            <a:extLst>
              <a:ext uri="{FF2B5EF4-FFF2-40B4-BE49-F238E27FC236}">
                <a16:creationId xmlns:a16="http://schemas.microsoft.com/office/drawing/2014/main" id="{65E83506-7C33-A866-CFC5-911244514103}"/>
              </a:ext>
            </a:extLst>
          </p:cNvPr>
          <p:cNvSpPr txBox="1"/>
          <p:nvPr/>
        </p:nvSpPr>
        <p:spPr>
          <a:xfrm>
            <a:off x="4754160" y="2294751"/>
            <a:ext cx="761747" cy="300082"/>
          </a:xfrm>
          <a:prstGeom prst="rect">
            <a:avLst/>
          </a:prstGeom>
          <a:noFill/>
        </p:spPr>
        <p:txBody>
          <a:bodyPr wrap="none" rtlCol="0">
            <a:spAutoFit/>
          </a:bodyPr>
          <a:lstStyle/>
          <a:p>
            <a:pPr defTabSz="685800"/>
            <a:r>
              <a:rPr lang="en-GB" sz="1350" dirty="0">
                <a:solidFill>
                  <a:srgbClr val="002F56"/>
                </a:solidFill>
                <a:latin typeface="Arial" panose="020B0604020202020204"/>
              </a:rPr>
              <a:t>Density</a:t>
            </a:r>
          </a:p>
        </p:txBody>
      </p:sp>
      <p:sp>
        <p:nvSpPr>
          <p:cNvPr id="15" name="TextBox 14">
            <a:extLst>
              <a:ext uri="{FF2B5EF4-FFF2-40B4-BE49-F238E27FC236}">
                <a16:creationId xmlns:a16="http://schemas.microsoft.com/office/drawing/2014/main" id="{C1D89A1D-EA6A-8715-D493-F3B3914B9769}"/>
              </a:ext>
            </a:extLst>
          </p:cNvPr>
          <p:cNvSpPr txBox="1"/>
          <p:nvPr/>
        </p:nvSpPr>
        <p:spPr>
          <a:xfrm>
            <a:off x="6776733" y="2346803"/>
            <a:ext cx="1156150" cy="300082"/>
          </a:xfrm>
          <a:prstGeom prst="rect">
            <a:avLst/>
          </a:prstGeom>
          <a:noFill/>
        </p:spPr>
        <p:txBody>
          <a:bodyPr wrap="none" rtlCol="0">
            <a:spAutoFit/>
          </a:bodyPr>
          <a:lstStyle/>
          <a:p>
            <a:pPr defTabSz="685800"/>
            <a:r>
              <a:rPr lang="en-GB" sz="1350" dirty="0">
                <a:solidFill>
                  <a:srgbClr val="002F56"/>
                </a:solidFill>
                <a:latin typeface="Arial" panose="020B0604020202020204"/>
              </a:rPr>
              <a:t>Temperature</a:t>
            </a:r>
          </a:p>
        </p:txBody>
      </p:sp>
      <p:sp>
        <p:nvSpPr>
          <p:cNvPr id="16" name="TextBox 15">
            <a:extLst>
              <a:ext uri="{FF2B5EF4-FFF2-40B4-BE49-F238E27FC236}">
                <a16:creationId xmlns:a16="http://schemas.microsoft.com/office/drawing/2014/main" id="{723ED38E-CDD6-C376-493D-97B3E076CF36}"/>
              </a:ext>
            </a:extLst>
          </p:cNvPr>
          <p:cNvSpPr txBox="1"/>
          <p:nvPr/>
        </p:nvSpPr>
        <p:spPr>
          <a:xfrm>
            <a:off x="4732375" y="2832738"/>
            <a:ext cx="1271502" cy="300082"/>
          </a:xfrm>
          <a:prstGeom prst="rect">
            <a:avLst/>
          </a:prstGeom>
          <a:noFill/>
        </p:spPr>
        <p:txBody>
          <a:bodyPr wrap="none" rtlCol="0">
            <a:spAutoFit/>
          </a:bodyPr>
          <a:lstStyle/>
          <a:p>
            <a:pPr defTabSz="685800"/>
            <a:r>
              <a:rPr lang="en-GB" sz="1350" dirty="0">
                <a:solidFill>
                  <a:srgbClr val="002F56"/>
                </a:solidFill>
                <a:latin typeface="Arial" panose="020B0604020202020204"/>
              </a:rPr>
              <a:t>safety factor q</a:t>
            </a:r>
          </a:p>
        </p:txBody>
      </p:sp>
      <p:sp>
        <p:nvSpPr>
          <p:cNvPr id="17" name="TextBox 16">
            <a:extLst>
              <a:ext uri="{FF2B5EF4-FFF2-40B4-BE49-F238E27FC236}">
                <a16:creationId xmlns:a16="http://schemas.microsoft.com/office/drawing/2014/main" id="{A2ECD71F-572F-58A2-8FBD-BE3165C74F09}"/>
              </a:ext>
            </a:extLst>
          </p:cNvPr>
          <p:cNvSpPr txBox="1"/>
          <p:nvPr/>
        </p:nvSpPr>
        <p:spPr>
          <a:xfrm>
            <a:off x="6776733" y="4132233"/>
            <a:ext cx="1386918" cy="300082"/>
          </a:xfrm>
          <a:prstGeom prst="rect">
            <a:avLst/>
          </a:prstGeom>
          <a:noFill/>
        </p:spPr>
        <p:txBody>
          <a:bodyPr wrap="none" rtlCol="0">
            <a:spAutoFit/>
          </a:bodyPr>
          <a:lstStyle/>
          <a:p>
            <a:pPr defTabSz="685800"/>
            <a:r>
              <a:rPr lang="en-GB" sz="1350" dirty="0">
                <a:solidFill>
                  <a:srgbClr val="002F56"/>
                </a:solidFill>
                <a:latin typeface="Arial" panose="020B0604020202020204"/>
              </a:rPr>
              <a:t>Current Density</a:t>
            </a:r>
          </a:p>
        </p:txBody>
      </p:sp>
      <p:sp>
        <p:nvSpPr>
          <p:cNvPr id="20" name="TextBox 19">
            <a:extLst>
              <a:ext uri="{FF2B5EF4-FFF2-40B4-BE49-F238E27FC236}">
                <a16:creationId xmlns:a16="http://schemas.microsoft.com/office/drawing/2014/main" id="{C75C0661-307F-1A4F-BC1D-5BD416BC8B03}"/>
              </a:ext>
            </a:extLst>
          </p:cNvPr>
          <p:cNvSpPr txBox="1"/>
          <p:nvPr/>
        </p:nvSpPr>
        <p:spPr>
          <a:xfrm>
            <a:off x="5885954" y="612873"/>
            <a:ext cx="1088760" cy="300082"/>
          </a:xfrm>
          <a:prstGeom prst="rect">
            <a:avLst/>
          </a:prstGeom>
          <a:noFill/>
        </p:spPr>
        <p:txBody>
          <a:bodyPr wrap="none" rtlCol="0">
            <a:spAutoFit/>
          </a:bodyPr>
          <a:lstStyle/>
          <a:p>
            <a:pPr defTabSz="685800"/>
            <a:r>
              <a:rPr lang="en-GB" sz="1350" dirty="0">
                <a:solidFill>
                  <a:srgbClr val="002F56"/>
                </a:solidFill>
                <a:latin typeface="Arial" panose="020B0604020202020204"/>
              </a:rPr>
              <a:t>ECCD only </a:t>
            </a:r>
          </a:p>
        </p:txBody>
      </p:sp>
      <p:sp>
        <p:nvSpPr>
          <p:cNvPr id="21" name="TextBox 20">
            <a:extLst>
              <a:ext uri="{FF2B5EF4-FFF2-40B4-BE49-F238E27FC236}">
                <a16:creationId xmlns:a16="http://schemas.microsoft.com/office/drawing/2014/main" id="{0911C000-2E1F-75F6-9DB6-A73FA23E4C20}"/>
              </a:ext>
            </a:extLst>
          </p:cNvPr>
          <p:cNvSpPr txBox="1"/>
          <p:nvPr/>
        </p:nvSpPr>
        <p:spPr>
          <a:xfrm>
            <a:off x="1310990" y="490421"/>
            <a:ext cx="2537874" cy="369332"/>
          </a:xfrm>
          <a:prstGeom prst="rect">
            <a:avLst/>
          </a:prstGeom>
          <a:noFill/>
        </p:spPr>
        <p:txBody>
          <a:bodyPr wrap="none" rtlCol="0">
            <a:spAutoFit/>
          </a:bodyPr>
          <a:lstStyle/>
          <a:p>
            <a:pPr defTabSz="685800"/>
            <a:r>
              <a:rPr lang="en-GB" sz="900" dirty="0">
                <a:solidFill>
                  <a:srgbClr val="002F56"/>
                </a:solidFill>
                <a:latin typeface="Arial" panose="020B0604020202020204"/>
              </a:rPr>
              <a:t>EBCD: </a:t>
            </a:r>
            <a:r>
              <a:rPr lang="en-GB" sz="900" b="1" dirty="0">
                <a:solidFill>
                  <a:srgbClr val="002F56"/>
                </a:solidFill>
                <a:latin typeface="Arial" panose="020B0604020202020204"/>
              </a:rPr>
              <a:t>E</a:t>
            </a:r>
            <a:r>
              <a:rPr lang="en-GB" sz="900" dirty="0">
                <a:solidFill>
                  <a:srgbClr val="002F56"/>
                </a:solidFill>
                <a:latin typeface="Arial" panose="020B0604020202020204"/>
              </a:rPr>
              <a:t>lectron </a:t>
            </a:r>
            <a:r>
              <a:rPr lang="en-GB" sz="900" b="1" dirty="0">
                <a:solidFill>
                  <a:srgbClr val="002F56"/>
                </a:solidFill>
                <a:latin typeface="Arial" panose="020B0604020202020204"/>
              </a:rPr>
              <a:t>B</a:t>
            </a:r>
            <a:r>
              <a:rPr lang="en-GB" sz="900" dirty="0">
                <a:solidFill>
                  <a:srgbClr val="002F56"/>
                </a:solidFill>
                <a:latin typeface="Arial" panose="020B0604020202020204"/>
              </a:rPr>
              <a:t>ernstein wave </a:t>
            </a:r>
            <a:r>
              <a:rPr lang="en-GB" sz="900" b="1" dirty="0">
                <a:solidFill>
                  <a:srgbClr val="002F56"/>
                </a:solidFill>
                <a:latin typeface="Arial" panose="020B0604020202020204"/>
              </a:rPr>
              <a:t>C</a:t>
            </a:r>
            <a:r>
              <a:rPr lang="en-GB" sz="900" dirty="0">
                <a:solidFill>
                  <a:srgbClr val="002F56"/>
                </a:solidFill>
                <a:latin typeface="Arial" panose="020B0604020202020204"/>
              </a:rPr>
              <a:t>urrent </a:t>
            </a:r>
            <a:r>
              <a:rPr lang="en-GB" sz="900" b="1" dirty="0">
                <a:solidFill>
                  <a:srgbClr val="002F56"/>
                </a:solidFill>
                <a:latin typeface="Arial" panose="020B0604020202020204"/>
              </a:rPr>
              <a:t>D</a:t>
            </a:r>
            <a:r>
              <a:rPr lang="en-GB" sz="900" dirty="0">
                <a:solidFill>
                  <a:srgbClr val="002F56"/>
                </a:solidFill>
                <a:latin typeface="Arial" panose="020B0604020202020204"/>
              </a:rPr>
              <a:t>rive</a:t>
            </a:r>
          </a:p>
          <a:p>
            <a:pPr defTabSz="685800"/>
            <a:r>
              <a:rPr lang="en-GB" sz="900" dirty="0">
                <a:solidFill>
                  <a:srgbClr val="002F56"/>
                </a:solidFill>
                <a:latin typeface="Arial" panose="020B0604020202020204"/>
              </a:rPr>
              <a:t>ECCD: </a:t>
            </a:r>
            <a:r>
              <a:rPr lang="en-GB" sz="900" b="1" dirty="0">
                <a:solidFill>
                  <a:srgbClr val="002F56"/>
                </a:solidFill>
                <a:latin typeface="Arial" panose="020B0604020202020204"/>
              </a:rPr>
              <a:t>E</a:t>
            </a:r>
            <a:r>
              <a:rPr lang="en-GB" sz="900" dirty="0">
                <a:solidFill>
                  <a:srgbClr val="002F56"/>
                </a:solidFill>
                <a:latin typeface="Arial" panose="020B0604020202020204"/>
              </a:rPr>
              <a:t>lectron </a:t>
            </a:r>
            <a:r>
              <a:rPr lang="en-GB" sz="900" b="1" dirty="0">
                <a:solidFill>
                  <a:srgbClr val="002F56"/>
                </a:solidFill>
                <a:latin typeface="Arial" panose="020B0604020202020204"/>
              </a:rPr>
              <a:t>C</a:t>
            </a:r>
            <a:r>
              <a:rPr lang="en-GB" sz="900" dirty="0">
                <a:solidFill>
                  <a:srgbClr val="002F56"/>
                </a:solidFill>
                <a:latin typeface="Arial" panose="020B0604020202020204"/>
              </a:rPr>
              <a:t>yclotron wave </a:t>
            </a:r>
            <a:r>
              <a:rPr lang="en-GB" sz="900" b="1" dirty="0">
                <a:solidFill>
                  <a:srgbClr val="002F56"/>
                </a:solidFill>
                <a:latin typeface="Arial" panose="020B0604020202020204"/>
              </a:rPr>
              <a:t>C</a:t>
            </a:r>
            <a:r>
              <a:rPr lang="en-GB" sz="900" dirty="0">
                <a:solidFill>
                  <a:srgbClr val="002F56"/>
                </a:solidFill>
                <a:latin typeface="Arial" panose="020B0604020202020204"/>
              </a:rPr>
              <a:t>urrent Drive</a:t>
            </a:r>
          </a:p>
        </p:txBody>
      </p:sp>
      <p:sp>
        <p:nvSpPr>
          <p:cNvPr id="22" name="TextBox 21">
            <a:extLst>
              <a:ext uri="{FF2B5EF4-FFF2-40B4-BE49-F238E27FC236}">
                <a16:creationId xmlns:a16="http://schemas.microsoft.com/office/drawing/2014/main" id="{B192FC0E-3A7E-F804-7B1F-E5EAE6EF7619}"/>
              </a:ext>
            </a:extLst>
          </p:cNvPr>
          <p:cNvSpPr txBox="1"/>
          <p:nvPr/>
        </p:nvSpPr>
        <p:spPr>
          <a:xfrm>
            <a:off x="4361600" y="4754572"/>
            <a:ext cx="4388425" cy="369332"/>
          </a:xfrm>
          <a:prstGeom prst="rect">
            <a:avLst/>
          </a:prstGeom>
          <a:noFill/>
        </p:spPr>
        <p:txBody>
          <a:bodyPr wrap="square" rtlCol="0">
            <a:spAutoFit/>
          </a:bodyPr>
          <a:lstStyle/>
          <a:p>
            <a:pPr defTabSz="685800"/>
            <a:r>
              <a:rPr lang="en-GB" sz="900" dirty="0">
                <a:solidFill>
                  <a:srgbClr val="002F56"/>
                </a:solidFill>
                <a:latin typeface="Arial" panose="020B0604020202020204"/>
              </a:rPr>
              <a:t>Profiles from JETTO assumption integration with Xe, Ar and He as impurities and scaled gyro Bohm transport and dominant transport through the electron channel</a:t>
            </a:r>
          </a:p>
        </p:txBody>
      </p:sp>
      <p:sp>
        <p:nvSpPr>
          <p:cNvPr id="23" name="TextBox 22">
            <a:extLst>
              <a:ext uri="{FF2B5EF4-FFF2-40B4-BE49-F238E27FC236}">
                <a16:creationId xmlns:a16="http://schemas.microsoft.com/office/drawing/2014/main" id="{A14A8644-0019-1107-046B-5FF83F70D87F}"/>
              </a:ext>
            </a:extLst>
          </p:cNvPr>
          <p:cNvSpPr txBox="1"/>
          <p:nvPr/>
        </p:nvSpPr>
        <p:spPr>
          <a:xfrm>
            <a:off x="6126508" y="356550"/>
            <a:ext cx="2047355" cy="253916"/>
          </a:xfrm>
          <a:prstGeom prst="rect">
            <a:avLst/>
          </a:prstGeom>
          <a:noFill/>
        </p:spPr>
        <p:txBody>
          <a:bodyPr wrap="none" rtlCol="0">
            <a:spAutoFit/>
          </a:bodyPr>
          <a:lstStyle/>
          <a:p>
            <a:pPr defTabSz="685800"/>
            <a:r>
              <a:rPr lang="en-GB" sz="1050" i="1" dirty="0">
                <a:solidFill>
                  <a:srgbClr val="132B4E"/>
                </a:solidFill>
                <a:latin typeface="Arial" panose="020B0604020202020204"/>
              </a:rPr>
              <a:t>H. Meyer </a:t>
            </a:r>
            <a:r>
              <a:rPr lang="en-GB" sz="1050" i="1" dirty="0" err="1">
                <a:solidFill>
                  <a:srgbClr val="132B4E"/>
                </a:solidFill>
                <a:latin typeface="Arial" panose="020B0604020202020204"/>
              </a:rPr>
              <a:t>et.al</a:t>
            </a:r>
            <a:r>
              <a:rPr lang="en-GB" sz="1050" i="1" dirty="0">
                <a:solidFill>
                  <a:srgbClr val="132B4E"/>
                </a:solidFill>
                <a:latin typeface="Arial" panose="020B0604020202020204"/>
              </a:rPr>
              <a:t>. IAEA FEC 2023</a:t>
            </a:r>
          </a:p>
        </p:txBody>
      </p:sp>
    </p:spTree>
    <p:extLst>
      <p:ext uri="{BB962C8B-B14F-4D97-AF65-F5344CB8AC3E}">
        <p14:creationId xmlns:p14="http://schemas.microsoft.com/office/powerpoint/2010/main" val="3979896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71862766">
            <a:extLst>
              <a:ext uri="{FF2B5EF4-FFF2-40B4-BE49-F238E27FC236}">
                <a16:creationId xmlns:a16="http://schemas.microsoft.com/office/drawing/2014/main" id="{96A0B66E-2F22-A7A9-5EC4-5593D0A23C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38921" y="901639"/>
            <a:ext cx="4861931" cy="3889136"/>
          </a:xfrm>
          <a:prstGeom prst="rect">
            <a:avLst/>
          </a:prstGeom>
        </p:spPr>
      </p:pic>
      <p:sp>
        <p:nvSpPr>
          <p:cNvPr id="3" name="Title 2">
            <a:extLst>
              <a:ext uri="{FF2B5EF4-FFF2-40B4-BE49-F238E27FC236}">
                <a16:creationId xmlns:a16="http://schemas.microsoft.com/office/drawing/2014/main" id="{06B2C323-8AD6-48AD-AFC2-A494B7B5E070}"/>
              </a:ext>
            </a:extLst>
          </p:cNvPr>
          <p:cNvSpPr>
            <a:spLocks noGrp="1"/>
          </p:cNvSpPr>
          <p:nvPr>
            <p:ph type="title"/>
          </p:nvPr>
        </p:nvSpPr>
        <p:spPr>
          <a:xfrm>
            <a:off x="0" y="16566"/>
            <a:ext cx="7514140" cy="858134"/>
          </a:xfrm>
        </p:spPr>
        <p:txBody>
          <a:bodyPr>
            <a:normAutofit/>
          </a:bodyPr>
          <a:lstStyle/>
          <a:p>
            <a:r>
              <a:rPr lang="en-GB" sz="2400" dirty="0"/>
              <a:t>Spherical Tokamak for Energy Production (STEP)</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B26627A7-20EB-EDC9-BF43-A6B4163336E4}"/>
                  </a:ext>
                </a:extLst>
              </p:cNvPr>
              <p:cNvSpPr>
                <a:spLocks noGrp="1"/>
              </p:cNvSpPr>
              <p:nvPr>
                <p:ph sz="half" idx="2"/>
              </p:nvPr>
            </p:nvSpPr>
            <p:spPr>
              <a:xfrm>
                <a:off x="143148" y="2694525"/>
                <a:ext cx="4218452" cy="2097741"/>
              </a:xfrm>
            </p:spPr>
            <p:txBody>
              <a:bodyPr>
                <a:normAutofit fontScale="62500" lnSpcReduction="20000"/>
              </a:bodyPr>
              <a:lstStyle/>
              <a:p>
                <a:pPr marL="257175" indent="-257175">
                  <a:buFont typeface="Arial" panose="020B0604020202020204" pitchFamily="34" charset="0"/>
                  <a:buChar char="•"/>
                  <a:tabLst>
                    <a:tab pos="1993106" algn="l"/>
                  </a:tabLst>
                </a:pPr>
                <a:r>
                  <a:rPr lang="en-GB" dirty="0"/>
                  <a:t>4 different fully non-inductive flat-top operating points defined (</a:t>
                </a:r>
                <a14:m>
                  <m:oMath xmlns:m="http://schemas.openxmlformats.org/officeDocument/2006/math">
                    <m:r>
                      <a:rPr lang="en-GB" b="0" i="1" smtClean="0">
                        <a:latin typeface="Cambria Math" panose="02040503050406030204" pitchFamily="18" charset="0"/>
                      </a:rPr>
                      <m:t>𝑅</m:t>
                    </m:r>
                    <m:r>
                      <a:rPr lang="en-GB" b="0" i="1" smtClean="0">
                        <a:latin typeface="Cambria Math" panose="02040503050406030204" pitchFamily="18" charset="0"/>
                      </a:rPr>
                      <m:t>=3.6 </m:t>
                    </m:r>
                    <m:r>
                      <a:rPr lang="en-GB" b="0" i="1" smtClean="0">
                        <a:latin typeface="Cambria Math" panose="02040503050406030204" pitchFamily="18" charset="0"/>
                      </a:rPr>
                      <m:t>𝑚</m:t>
                    </m:r>
                    <m:r>
                      <a:rPr lang="en-GB" b="0" i="1" smtClean="0">
                        <a:latin typeface="Cambria Math" panose="02040503050406030204" pitchFamily="18" charset="0"/>
                      </a:rPr>
                      <m:t>, </m:t>
                    </m:r>
                    <m:r>
                      <a:rPr lang="en-GB" b="0" i="1" smtClean="0">
                        <a:latin typeface="Cambria Math" panose="02040503050406030204" pitchFamily="18" charset="0"/>
                      </a:rPr>
                      <m:t>𝐴</m:t>
                    </m:r>
                    <m:r>
                      <a:rPr lang="en-GB" b="0" i="1" smtClean="0">
                        <a:latin typeface="Cambria Math" panose="02040503050406030204" pitchFamily="18" charset="0"/>
                      </a:rPr>
                      <m:t>=1.8, </m:t>
                    </m:r>
                    <m:r>
                      <a:rPr lang="en-GB" b="0" i="1" smtClean="0">
                        <a:latin typeface="Cambria Math" panose="02040503050406030204" pitchFamily="18" charset="0"/>
                      </a:rPr>
                      <m:t>𝐵</m:t>
                    </m:r>
                    <m:r>
                      <a:rPr lang="en-GB" b="0" i="1" smtClean="0">
                        <a:latin typeface="Cambria Math" panose="02040503050406030204" pitchFamily="18" charset="0"/>
                      </a:rPr>
                      <m:t>=3.2 </m:t>
                    </m:r>
                    <m:r>
                      <a:rPr lang="en-GB" b="0" i="1" smtClean="0">
                        <a:latin typeface="Cambria Math" panose="02040503050406030204" pitchFamily="18" charset="0"/>
                      </a:rPr>
                      <m:t>𝑇</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𝑃</m:t>
                        </m:r>
                      </m:e>
                      <m:sub>
                        <m:r>
                          <a:rPr lang="en-GB" b="0" i="1" smtClean="0">
                            <a:latin typeface="Cambria Math" panose="02040503050406030204" pitchFamily="18" charset="0"/>
                          </a:rPr>
                          <m:t>𝑓𝑢𝑠</m:t>
                        </m:r>
                      </m:sub>
                    </m:sSub>
                    <m:r>
                      <a:rPr lang="en-GB" b="0" i="1" smtClean="0">
                        <a:latin typeface="Cambria Math" panose="02040503050406030204" pitchFamily="18" charset="0"/>
                      </a:rPr>
                      <m:t>~1.5−1.6 </m:t>
                    </m:r>
                    <m:r>
                      <a:rPr lang="en-GB" b="0" i="1" smtClean="0">
                        <a:latin typeface="Cambria Math" panose="02040503050406030204" pitchFamily="18" charset="0"/>
                      </a:rPr>
                      <m:t>𝐺𝑊</m:t>
                    </m:r>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𝑓</m:t>
                        </m:r>
                      </m:e>
                      <m:sub>
                        <m:r>
                          <a:rPr lang="en-GB" b="0" i="1" smtClean="0">
                            <a:latin typeface="Cambria Math" panose="02040503050406030204" pitchFamily="18" charset="0"/>
                          </a:rPr>
                          <m:t>𝑟𝑎𝑑</m:t>
                        </m:r>
                      </m:sub>
                      <m:sup>
                        <m:r>
                          <a:rPr lang="en-GB" b="0" i="1" smtClean="0">
                            <a:latin typeface="Cambria Math" panose="02040503050406030204" pitchFamily="18" charset="0"/>
                          </a:rPr>
                          <m:t>𝑐𝑜𝑟𝑒</m:t>
                        </m:r>
                      </m:sup>
                    </m:sSubSup>
                    <m:r>
                      <a:rPr lang="en-GB" b="0" i="1" smtClean="0">
                        <a:latin typeface="Cambria Math" panose="02040503050406030204" pitchFamily="18" charset="0"/>
                      </a:rPr>
                      <m:t>~0.7, </m:t>
                    </m:r>
                    <m:r>
                      <a:rPr lang="en-GB" b="0" i="1" smtClean="0">
                        <a:latin typeface="Cambria Math" panose="02040503050406030204" pitchFamily="18" charset="0"/>
                      </a:rPr>
                      <m:t>𝜅</m:t>
                    </m:r>
                    <m:r>
                      <a:rPr lang="en-GB" b="0" i="1" smtClean="0">
                        <a:latin typeface="Cambria Math" panose="02040503050406030204" pitchFamily="18" charset="0"/>
                      </a:rPr>
                      <m:t>~3, </m:t>
                    </m:r>
                    <m:r>
                      <a:rPr lang="en-GB" b="0" i="1" smtClean="0">
                        <a:latin typeface="Cambria Math" panose="02040503050406030204" pitchFamily="18" charset="0"/>
                      </a:rPr>
                      <m:t>𝛿</m:t>
                    </m:r>
                    <m:r>
                      <a:rPr lang="en-GB" b="0" i="1" smtClean="0">
                        <a:latin typeface="Cambria Math" panose="02040503050406030204" pitchFamily="18" charset="0"/>
                      </a:rPr>
                      <m:t>~0.5)</m:t>
                    </m:r>
                  </m:oMath>
                </a14:m>
                <a:r>
                  <a:rPr lang="en-GB" dirty="0"/>
                  <a:t> </a:t>
                </a:r>
                <a:r>
                  <a:rPr lang="en-GB" sz="1650" i="1" dirty="0"/>
                  <a:t>[E. </a:t>
                </a:r>
                <a:r>
                  <a:rPr lang="en-GB" sz="1650" i="1" dirty="0" err="1"/>
                  <a:t>Tholerus</a:t>
                </a:r>
                <a:r>
                  <a:rPr lang="en-GB" sz="1650" i="1" dirty="0"/>
                  <a:t> </a:t>
                </a:r>
                <a:r>
                  <a:rPr lang="en-GB" sz="1650" i="1" dirty="0" err="1"/>
                  <a:t>et.al</a:t>
                </a:r>
                <a:r>
                  <a:rPr lang="en-GB" sz="1650" i="1" dirty="0"/>
                  <a:t> in prep]</a:t>
                </a:r>
              </a:p>
              <a:p>
                <a:pPr marL="257175" indent="-257175">
                  <a:buFont typeface="Arial" panose="020B0604020202020204" pitchFamily="34" charset="0"/>
                  <a:buChar char="•"/>
                </a:pPr>
                <a:r>
                  <a:rPr lang="en-GB" dirty="0"/>
                  <a:t>Fully detached divertor with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𝑃</m:t>
                        </m:r>
                      </m:e>
                      <m:sub>
                        <m:r>
                          <a:rPr lang="en-GB" b="0" i="1" smtClean="0">
                            <a:latin typeface="Cambria Math" panose="02040503050406030204" pitchFamily="18" charset="0"/>
                          </a:rPr>
                          <m:t>𝑠𝑒𝑝</m:t>
                        </m:r>
                      </m:sub>
                    </m:sSub>
                    <m:r>
                      <a:rPr lang="en-GB" b="0" i="1" smtClean="0">
                        <a:latin typeface="Cambria Math" panose="02040503050406030204" pitchFamily="18" charset="0"/>
                      </a:rPr>
                      <m:t>≤150 </m:t>
                    </m:r>
                    <m:r>
                      <a:rPr lang="en-GB" b="0" i="1" smtClean="0">
                        <a:latin typeface="Cambria Math" panose="02040503050406030204" pitchFamily="18" charset="0"/>
                      </a:rPr>
                      <m:t>𝑀𝑊</m:t>
                    </m:r>
                  </m:oMath>
                </a14:m>
                <a:r>
                  <a:rPr lang="en-GB" dirty="0"/>
                  <a:t> in double null with alternative divertor leg configurations.</a:t>
                </a:r>
              </a:p>
              <a:p>
                <a:pPr marL="600067" lvl="1" indent="-257175">
                  <a:buFont typeface="Arial" panose="020B0604020202020204" pitchFamily="34" charset="0"/>
                  <a:buChar char="•"/>
                </a:pPr>
                <a:r>
                  <a:rPr lang="en-GB" dirty="0"/>
                  <a:t>4 inner leg configurations assessed.</a:t>
                </a:r>
              </a:p>
              <a:p>
                <a:pPr marL="257175" indent="-257175">
                  <a:buFont typeface="Arial" panose="020B0604020202020204" pitchFamily="34" charset="0"/>
                  <a:buChar char="•"/>
                </a:pPr>
                <a:r>
                  <a:rPr lang="en-GB" dirty="0"/>
                  <a:t>First SOLPS-ITER simulations with drifts and kinetic neutrals </a:t>
                </a:r>
                <a:r>
                  <a:rPr lang="en-GB" sz="1500" i="1" dirty="0"/>
                  <a:t>[J. </a:t>
                </a:r>
                <a:r>
                  <a:rPr lang="en-GB" sz="1500" i="1" dirty="0" err="1"/>
                  <a:t>Karhunen</a:t>
                </a:r>
                <a:r>
                  <a:rPr lang="en-GB" sz="1500" i="1" dirty="0"/>
                  <a:t> </a:t>
                </a:r>
                <a:r>
                  <a:rPr lang="en-GB" sz="1500" i="1" dirty="0" err="1"/>
                  <a:t>et.al</a:t>
                </a:r>
                <a:r>
                  <a:rPr lang="en-GB" sz="1500" i="1" dirty="0"/>
                  <a:t>. IAEA FEC 2023].</a:t>
                </a:r>
              </a:p>
              <a:p>
                <a:pPr marL="257175" indent="-257175">
                  <a:buFont typeface="Arial" panose="020B0604020202020204" pitchFamily="34" charset="0"/>
                  <a:buChar char="•"/>
                </a:pPr>
                <a:r>
                  <a:rPr lang="en-GB" dirty="0"/>
                  <a:t>First converged non-linear local gyrokinetic simulations for dominant KBM turbulence in high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𝛽</m:t>
                        </m:r>
                      </m:e>
                      <m:sub>
                        <m:r>
                          <a:rPr lang="en-GB" b="0" i="1" smtClean="0">
                            <a:latin typeface="Cambria Math" panose="02040503050406030204" pitchFamily="18" charset="0"/>
                          </a:rPr>
                          <m:t>𝑒</m:t>
                        </m:r>
                      </m:sub>
                    </m:sSub>
                  </m:oMath>
                </a14:m>
                <a:r>
                  <a:rPr lang="en-GB" dirty="0"/>
                  <a:t> slow rotating plasmas </a:t>
                </a:r>
                <a:r>
                  <a:rPr lang="en-GB" sz="1500" i="1" dirty="0"/>
                  <a:t>[D. Kennedy </a:t>
                </a:r>
                <a:r>
                  <a:rPr lang="en-GB" sz="1500" i="1" dirty="0" err="1"/>
                  <a:t>et.al</a:t>
                </a:r>
                <a:r>
                  <a:rPr lang="en-GB" sz="1500" i="1" dirty="0"/>
                  <a:t>. IAEA FEC 2023, M. </a:t>
                </a:r>
                <a:r>
                  <a:rPr lang="en-GB" sz="1500" i="1" dirty="0" err="1"/>
                  <a:t>Giacomin</a:t>
                </a:r>
                <a:r>
                  <a:rPr lang="en-GB" sz="1500" i="1" dirty="0"/>
                  <a:t> sub. to </a:t>
                </a:r>
                <a:r>
                  <a:rPr lang="en-GB" sz="1500" i="1" dirty="0" err="1"/>
                  <a:t>Nucl</a:t>
                </a:r>
                <a:r>
                  <a:rPr lang="en-GB" sz="1500" i="1" dirty="0"/>
                  <a:t>. Fusion].</a:t>
                </a:r>
              </a:p>
              <a:p>
                <a:pPr marL="257175" indent="-257175">
                  <a:buFont typeface="Arial" panose="020B0604020202020204" pitchFamily="34" charset="0"/>
                  <a:buChar char="•"/>
                </a:pPr>
                <a:endParaRPr lang="en-GB" dirty="0"/>
              </a:p>
            </p:txBody>
          </p:sp>
        </mc:Choice>
        <mc:Fallback xmlns="">
          <p:sp>
            <p:nvSpPr>
              <p:cNvPr id="6" name="Content Placeholder 5">
                <a:extLst>
                  <a:ext uri="{FF2B5EF4-FFF2-40B4-BE49-F238E27FC236}">
                    <a16:creationId xmlns:a16="http://schemas.microsoft.com/office/drawing/2014/main" id="{B26627A7-20EB-EDC9-BF43-A6B4163336E4}"/>
                  </a:ext>
                </a:extLst>
              </p:cNvPr>
              <p:cNvSpPr>
                <a:spLocks noGrp="1" noRot="1" noChangeAspect="1" noMove="1" noResize="1" noEditPoints="1" noAdjustHandles="1" noChangeArrowheads="1" noChangeShapeType="1" noTextEdit="1"/>
              </p:cNvSpPr>
              <p:nvPr>
                <p:ph sz="half" idx="2"/>
              </p:nvPr>
            </p:nvSpPr>
            <p:spPr>
              <a:xfrm>
                <a:off x="143148" y="2694525"/>
                <a:ext cx="4218452" cy="2097741"/>
              </a:xfrm>
              <a:blipFill>
                <a:blip r:embed="rId4"/>
                <a:stretch>
                  <a:fillRect t="-2616" r="-578"/>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940C421D-64C4-4B52-A246-CF9E490A687A}"/>
              </a:ext>
            </a:extLst>
          </p:cNvPr>
          <p:cNvSpPr>
            <a:spLocks noGrp="1"/>
          </p:cNvSpPr>
          <p:nvPr>
            <p:ph type="ftr" sz="quarter" idx="11"/>
          </p:nvPr>
        </p:nvSpPr>
        <p:spPr/>
        <p:txBody>
          <a:bodyPr/>
          <a:lstStyle/>
          <a:p>
            <a:pPr defTabSz="685800"/>
            <a:r>
              <a:rPr lang="en-US">
                <a:solidFill>
                  <a:srgbClr val="002F56"/>
                </a:solidFill>
              </a:rPr>
              <a:t>STEP OPEN – H. Meyer for the STEP team</a:t>
            </a:r>
            <a:endParaRPr lang="en-US" dirty="0">
              <a:solidFill>
                <a:srgbClr val="00B050"/>
              </a:solidFill>
            </a:endParaRPr>
          </a:p>
        </p:txBody>
      </p:sp>
      <p:sp>
        <p:nvSpPr>
          <p:cNvPr id="5" name="Slide Number Placeholder 4">
            <a:extLst>
              <a:ext uri="{FF2B5EF4-FFF2-40B4-BE49-F238E27FC236}">
                <a16:creationId xmlns:a16="http://schemas.microsoft.com/office/drawing/2014/main" id="{637474B1-BF87-4CD1-AF74-AA26940DE03D}"/>
              </a:ext>
            </a:extLst>
          </p:cNvPr>
          <p:cNvSpPr>
            <a:spLocks noGrp="1"/>
          </p:cNvSpPr>
          <p:nvPr>
            <p:ph type="sldNum" sz="quarter" idx="4"/>
          </p:nvPr>
        </p:nvSpPr>
        <p:spPr/>
        <p:txBody>
          <a:bodyPr/>
          <a:lstStyle/>
          <a:p>
            <a:pPr defTabSz="685800"/>
            <a:r>
              <a:rPr lang="en-US" dirty="0"/>
              <a:t>2</a:t>
            </a:r>
          </a:p>
        </p:txBody>
      </p:sp>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8BA0E1A7-2389-9638-83B1-5051EDE959FA}"/>
                  </a:ext>
                </a:extLst>
              </p:cNvPr>
              <p:cNvGraphicFramePr>
                <a:graphicFrameLocks noGrp="1"/>
              </p:cNvGraphicFramePr>
              <p:nvPr/>
            </p:nvGraphicFramePr>
            <p:xfrm>
              <a:off x="524856" y="872768"/>
              <a:ext cx="2910110" cy="1834071"/>
            </p:xfrm>
            <a:graphic>
              <a:graphicData uri="http://schemas.openxmlformats.org/drawingml/2006/table">
                <a:tbl>
                  <a:tblPr firstRow="1" bandRow="1">
                    <a:tableStyleId>{5C22544A-7EE6-4342-B048-85BDC9FD1C3A}</a:tableStyleId>
                  </a:tblPr>
                  <a:tblGrid>
                    <a:gridCol w="582022">
                      <a:extLst>
                        <a:ext uri="{9D8B030D-6E8A-4147-A177-3AD203B41FA5}">
                          <a16:colId xmlns:a16="http://schemas.microsoft.com/office/drawing/2014/main" val="145385693"/>
                        </a:ext>
                      </a:extLst>
                    </a:gridCol>
                    <a:gridCol w="582022">
                      <a:extLst>
                        <a:ext uri="{9D8B030D-6E8A-4147-A177-3AD203B41FA5}">
                          <a16:colId xmlns:a16="http://schemas.microsoft.com/office/drawing/2014/main" val="3052838154"/>
                        </a:ext>
                      </a:extLst>
                    </a:gridCol>
                    <a:gridCol w="582022">
                      <a:extLst>
                        <a:ext uri="{9D8B030D-6E8A-4147-A177-3AD203B41FA5}">
                          <a16:colId xmlns:a16="http://schemas.microsoft.com/office/drawing/2014/main" val="2769136735"/>
                        </a:ext>
                      </a:extLst>
                    </a:gridCol>
                    <a:gridCol w="582022">
                      <a:extLst>
                        <a:ext uri="{9D8B030D-6E8A-4147-A177-3AD203B41FA5}">
                          <a16:colId xmlns:a16="http://schemas.microsoft.com/office/drawing/2014/main" val="2470204156"/>
                        </a:ext>
                      </a:extLst>
                    </a:gridCol>
                    <a:gridCol w="582022">
                      <a:extLst>
                        <a:ext uri="{9D8B030D-6E8A-4147-A177-3AD203B41FA5}">
                          <a16:colId xmlns:a16="http://schemas.microsoft.com/office/drawing/2014/main" val="1638655001"/>
                        </a:ext>
                      </a:extLst>
                    </a:gridCol>
                  </a:tblGrid>
                  <a:tr h="228600">
                    <a:tc>
                      <a:txBody>
                        <a:bodyPr/>
                        <a:lstStyle/>
                        <a:p>
                          <a:pPr algn="ctr"/>
                          <a:endParaRPr lang="en-GB" sz="1100" dirty="0"/>
                        </a:p>
                      </a:txBody>
                      <a:tcPr marL="68580" marR="68580" marT="34290" marB="34290" anchor="ctr"/>
                    </a:tc>
                    <a:tc>
                      <a:txBody>
                        <a:bodyPr/>
                        <a:lstStyle/>
                        <a:p>
                          <a:pPr algn="ctr"/>
                          <a:r>
                            <a:rPr lang="en-GB" sz="1100" dirty="0"/>
                            <a:t>EC-HD</a:t>
                          </a:r>
                        </a:p>
                      </a:txBody>
                      <a:tcPr marL="68580" marR="68580" marT="34290" marB="34290" anchor="ctr"/>
                    </a:tc>
                    <a:tc>
                      <a:txBody>
                        <a:bodyPr/>
                        <a:lstStyle/>
                        <a:p>
                          <a:pPr algn="ctr"/>
                          <a:r>
                            <a:rPr lang="en-GB" sz="1100" dirty="0"/>
                            <a:t>EC-LD</a:t>
                          </a:r>
                        </a:p>
                      </a:txBody>
                      <a:tcPr marL="68580" marR="68580" marT="34290" marB="34290" anchor="ctr"/>
                    </a:tc>
                    <a:tc>
                      <a:txBody>
                        <a:bodyPr/>
                        <a:lstStyle/>
                        <a:p>
                          <a:pPr algn="ctr"/>
                          <a:r>
                            <a:rPr lang="en-GB" sz="1100" dirty="0"/>
                            <a:t>EB-CC</a:t>
                          </a:r>
                        </a:p>
                      </a:txBody>
                      <a:tcPr marL="68580" marR="68580" marT="34290" marB="34290" anchor="ctr"/>
                    </a:tc>
                    <a:tc>
                      <a:txBody>
                        <a:bodyPr/>
                        <a:lstStyle/>
                        <a:p>
                          <a:pPr algn="ctr"/>
                          <a:r>
                            <a:rPr lang="en-GB" sz="1100" dirty="0"/>
                            <a:t>EB-HQ</a:t>
                          </a:r>
                        </a:p>
                      </a:txBody>
                      <a:tcPr marL="68580" marR="68580" marT="34290" marB="34290" anchor="ctr"/>
                    </a:tc>
                    <a:extLst>
                      <a:ext uri="{0D108BD9-81ED-4DB2-BD59-A6C34878D82A}">
                        <a16:rowId xmlns:a16="http://schemas.microsoft.com/office/drawing/2014/main" val="3395985353"/>
                      </a:ext>
                    </a:extLst>
                  </a:tr>
                  <a:tr h="228600">
                    <a:tc>
                      <a:txBody>
                        <a:bodyPr/>
                        <a:lstStyle/>
                        <a:p>
                          <a:pPr algn="ctr"/>
                          <a:r>
                            <a:rPr lang="en-GB" sz="1100" b="0" dirty="0"/>
                            <a:t>HCD</a:t>
                          </a:r>
                        </a:p>
                      </a:txBody>
                      <a:tcPr marL="68580" marR="68580" marT="34290" marB="34290" anchor="ctr"/>
                    </a:tc>
                    <a:tc gridSpan="2">
                      <a:txBody>
                        <a:bodyPr/>
                        <a:lstStyle/>
                        <a:p>
                          <a:pPr algn="ctr"/>
                          <a:r>
                            <a:rPr lang="en-GB" sz="1100" dirty="0"/>
                            <a:t>ECCD only</a:t>
                          </a:r>
                        </a:p>
                      </a:txBody>
                      <a:tcPr marL="68580" marR="68580" marT="34290" marB="34290" anchor="ctr"/>
                    </a:tc>
                    <a:tc hMerge="1">
                      <a:txBody>
                        <a:bodyPr/>
                        <a:lstStyle/>
                        <a:p>
                          <a:endParaRPr lang="en-GB" dirty="0"/>
                        </a:p>
                      </a:txBody>
                      <a:tcPr/>
                    </a:tc>
                    <a:tc gridSpan="2">
                      <a:txBody>
                        <a:bodyPr/>
                        <a:lstStyle/>
                        <a:p>
                          <a:pPr algn="ctr"/>
                          <a:r>
                            <a:rPr lang="en-GB" sz="1100" dirty="0"/>
                            <a:t>ECCD + EBCD</a:t>
                          </a:r>
                        </a:p>
                      </a:txBody>
                      <a:tcPr marL="68580" marR="68580" marT="34290" marB="34290" anchor="ctr"/>
                    </a:tc>
                    <a:tc hMerge="1">
                      <a:txBody>
                        <a:bodyPr/>
                        <a:lstStyle/>
                        <a:p>
                          <a:endParaRPr lang="en-GB" dirty="0"/>
                        </a:p>
                      </a:txBody>
                      <a:tcPr/>
                    </a:tc>
                    <a:extLst>
                      <a:ext uri="{0D108BD9-81ED-4DB2-BD59-A6C34878D82A}">
                        <a16:rowId xmlns:a16="http://schemas.microsoft.com/office/drawing/2014/main" val="2031835721"/>
                      </a:ext>
                    </a:extLst>
                  </a:tr>
                  <a:tr h="240935">
                    <a:tc>
                      <a:txBody>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𝐼</m:t>
                                    </m:r>
                                  </m:e>
                                  <m:sub>
                                    <m:r>
                                      <a:rPr lang="en-GB" sz="1100" b="0" i="1" smtClean="0">
                                        <a:latin typeface="Cambria Math" panose="02040503050406030204" pitchFamily="18" charset="0"/>
                                      </a:rPr>
                                      <m:t>𝑝</m:t>
                                    </m:r>
                                  </m:sub>
                                </m:sSub>
                                <m:r>
                                  <a:rPr lang="en-GB" sz="1100" b="0" i="1" smtClean="0">
                                    <a:latin typeface="Cambria Math" panose="02040503050406030204" pitchFamily="18" charset="0"/>
                                  </a:rPr>
                                  <m:t> (</m:t>
                                </m:r>
                                <m:r>
                                  <a:rPr lang="en-GB" sz="1100" b="0" i="1" smtClean="0">
                                    <a:latin typeface="Cambria Math" panose="02040503050406030204" pitchFamily="18" charset="0"/>
                                  </a:rPr>
                                  <m:t>𝑀𝐴</m:t>
                                </m:r>
                                <m:r>
                                  <a:rPr lang="en-GB" sz="1100" b="0" i="1" smtClean="0">
                                    <a:latin typeface="Cambria Math" panose="02040503050406030204" pitchFamily="18" charset="0"/>
                                  </a:rPr>
                                  <m:t>)</m:t>
                                </m:r>
                              </m:oMath>
                            </m:oMathPara>
                          </a14:m>
                          <a:endParaRPr lang="en-GB" sz="1100" b="0" dirty="0"/>
                        </a:p>
                      </a:txBody>
                      <a:tcPr marL="68580" marR="68580" marT="34290" marB="34290" anchor="ctr"/>
                    </a:tc>
                    <a:tc>
                      <a:txBody>
                        <a:bodyPr/>
                        <a:lstStyle/>
                        <a:p>
                          <a:pPr algn="ctr"/>
                          <a:r>
                            <a:rPr lang="en-GB" sz="1100" dirty="0"/>
                            <a:t>21</a:t>
                          </a:r>
                        </a:p>
                      </a:txBody>
                      <a:tcPr marL="68580" marR="68580" marT="34290" marB="34290" anchor="ctr"/>
                    </a:tc>
                    <a:tc>
                      <a:txBody>
                        <a:bodyPr/>
                        <a:lstStyle/>
                        <a:p>
                          <a:pPr algn="ctr"/>
                          <a:r>
                            <a:rPr lang="en-GB" sz="1100" dirty="0"/>
                            <a:t>25</a:t>
                          </a:r>
                        </a:p>
                      </a:txBody>
                      <a:tcPr marL="68580" marR="68580" marT="34290" marB="34290" anchor="ctr"/>
                    </a:tc>
                    <a:tc>
                      <a:txBody>
                        <a:bodyPr/>
                        <a:lstStyle/>
                        <a:p>
                          <a:pPr algn="ctr"/>
                          <a:r>
                            <a:rPr lang="en-GB" sz="1100" dirty="0"/>
                            <a:t>23</a:t>
                          </a:r>
                        </a:p>
                      </a:txBody>
                      <a:tcPr marL="68580" marR="68580" marT="34290" marB="34290" anchor="ctr"/>
                    </a:tc>
                    <a:tc>
                      <a:txBody>
                        <a:bodyPr/>
                        <a:lstStyle/>
                        <a:p>
                          <a:pPr algn="ctr"/>
                          <a:r>
                            <a:rPr lang="en-GB" sz="1100" dirty="0"/>
                            <a:t>21</a:t>
                          </a:r>
                        </a:p>
                      </a:txBody>
                      <a:tcPr marL="68580" marR="68580" marT="34290" marB="34290" anchor="ctr"/>
                    </a:tc>
                    <a:extLst>
                      <a:ext uri="{0D108BD9-81ED-4DB2-BD59-A6C34878D82A}">
                        <a16:rowId xmlns:a16="http://schemas.microsoft.com/office/drawing/2014/main" val="1493761078"/>
                      </a:ext>
                    </a:extLst>
                  </a:tr>
                  <a:tr h="228600">
                    <a:tc>
                      <a:txBody>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𝑓</m:t>
                                    </m:r>
                                  </m:e>
                                  <m:sub>
                                    <m:r>
                                      <a:rPr lang="en-GB" sz="1100" b="0" i="1" smtClean="0">
                                        <a:latin typeface="Cambria Math" panose="02040503050406030204" pitchFamily="18" charset="0"/>
                                      </a:rPr>
                                      <m:t>𝐵𝑆</m:t>
                                    </m:r>
                                  </m:sub>
                                </m:sSub>
                              </m:oMath>
                            </m:oMathPara>
                          </a14:m>
                          <a:endParaRPr lang="en-GB" sz="1100" dirty="0"/>
                        </a:p>
                      </a:txBody>
                      <a:tcPr marL="68580" marR="68580" marT="34290" marB="34290" anchor="ctr"/>
                    </a:tc>
                    <a:tc>
                      <a:txBody>
                        <a:bodyPr/>
                        <a:lstStyle/>
                        <a:p>
                          <a:pPr algn="ctr"/>
                          <a:r>
                            <a:rPr lang="en-GB" sz="1100" dirty="0"/>
                            <a:t>0.9</a:t>
                          </a:r>
                        </a:p>
                      </a:txBody>
                      <a:tcPr marL="68580" marR="68580" marT="34290" marB="34290" anchor="ctr"/>
                    </a:tc>
                    <a:tc>
                      <a:txBody>
                        <a:bodyPr/>
                        <a:lstStyle/>
                        <a:p>
                          <a:pPr algn="ctr"/>
                          <a:r>
                            <a:rPr lang="en-GB" sz="1100" dirty="0"/>
                            <a:t>0.8</a:t>
                          </a:r>
                        </a:p>
                      </a:txBody>
                      <a:tcPr marL="68580" marR="68580" marT="34290" marB="34290" anchor="ctr"/>
                    </a:tc>
                    <a:tc>
                      <a:txBody>
                        <a:bodyPr/>
                        <a:lstStyle/>
                        <a:p>
                          <a:pPr algn="ctr"/>
                          <a:r>
                            <a:rPr lang="en-GB" sz="1100" dirty="0"/>
                            <a:t>0.8</a:t>
                          </a:r>
                        </a:p>
                      </a:txBody>
                      <a:tcPr marL="68580" marR="68580" marT="34290" marB="34290" anchor="ctr"/>
                    </a:tc>
                    <a:tc>
                      <a:txBody>
                        <a:bodyPr/>
                        <a:lstStyle/>
                        <a:p>
                          <a:pPr algn="ctr"/>
                          <a:r>
                            <a:rPr lang="en-GB" sz="1100" dirty="0"/>
                            <a:t>0.9</a:t>
                          </a:r>
                        </a:p>
                      </a:txBody>
                      <a:tcPr marL="68580" marR="68580" marT="34290" marB="34290" anchor="ctr"/>
                    </a:tc>
                    <a:extLst>
                      <a:ext uri="{0D108BD9-81ED-4DB2-BD59-A6C34878D82A}">
                        <a16:rowId xmlns:a16="http://schemas.microsoft.com/office/drawing/2014/main" val="2570423636"/>
                      </a:ext>
                    </a:extLst>
                  </a:tr>
                  <a:tr h="228600">
                    <a:tc>
                      <a:txBody>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𝑓</m:t>
                                    </m:r>
                                  </m:e>
                                  <m:sub>
                                    <m:r>
                                      <a:rPr lang="en-GB" sz="1100" b="0" i="1" smtClean="0">
                                        <a:latin typeface="Cambria Math" panose="02040503050406030204" pitchFamily="18" charset="0"/>
                                      </a:rPr>
                                      <m:t>𝐺𝑊</m:t>
                                    </m:r>
                                  </m:sub>
                                </m:sSub>
                              </m:oMath>
                            </m:oMathPara>
                          </a14:m>
                          <a:endParaRPr lang="en-GB" sz="1100" dirty="0"/>
                        </a:p>
                      </a:txBody>
                      <a:tcPr marL="68580" marR="68580" marT="34290" marB="34290" anchor="ctr"/>
                    </a:tc>
                    <a:tc>
                      <a:txBody>
                        <a:bodyPr/>
                        <a:lstStyle/>
                        <a:p>
                          <a:pPr algn="ctr"/>
                          <a:r>
                            <a:rPr lang="en-GB" sz="1100" dirty="0"/>
                            <a:t>0.95</a:t>
                          </a:r>
                        </a:p>
                      </a:txBody>
                      <a:tcPr marL="68580" marR="68580" marT="34290" marB="34290" anchor="ctr"/>
                    </a:tc>
                    <a:tc>
                      <a:txBody>
                        <a:bodyPr/>
                        <a:lstStyle/>
                        <a:p>
                          <a:pPr algn="ctr"/>
                          <a:r>
                            <a:rPr lang="en-GB" sz="1100" dirty="0"/>
                            <a:t>0.61</a:t>
                          </a:r>
                        </a:p>
                      </a:txBody>
                      <a:tcPr marL="68580" marR="68580" marT="34290" marB="34290" anchor="ctr"/>
                    </a:tc>
                    <a:tc>
                      <a:txBody>
                        <a:bodyPr/>
                        <a:lstStyle/>
                        <a:p>
                          <a:pPr algn="ctr"/>
                          <a:r>
                            <a:rPr lang="en-GB" sz="1100" dirty="0"/>
                            <a:t>0.96</a:t>
                          </a:r>
                        </a:p>
                      </a:txBody>
                      <a:tcPr marL="68580" marR="68580" marT="34290" marB="34290" anchor="ctr"/>
                    </a:tc>
                    <a:tc>
                      <a:txBody>
                        <a:bodyPr/>
                        <a:lstStyle/>
                        <a:p>
                          <a:pPr algn="ctr"/>
                          <a:r>
                            <a:rPr lang="en-GB" sz="1100" dirty="0"/>
                            <a:t>0.98</a:t>
                          </a:r>
                        </a:p>
                      </a:txBody>
                      <a:tcPr marL="68580" marR="68580" marT="34290" marB="34290" anchor="ctr"/>
                    </a:tc>
                    <a:extLst>
                      <a:ext uri="{0D108BD9-81ED-4DB2-BD59-A6C34878D82A}">
                        <a16:rowId xmlns:a16="http://schemas.microsoft.com/office/drawing/2014/main" val="811281291"/>
                      </a:ext>
                    </a:extLst>
                  </a:tr>
                  <a:tr h="228600">
                    <a:tc>
                      <a:txBody>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𝑄</m:t>
                                </m:r>
                              </m:oMath>
                            </m:oMathPara>
                          </a14:m>
                          <a:endParaRPr lang="en-GB" sz="1100" dirty="0"/>
                        </a:p>
                      </a:txBody>
                      <a:tcPr marL="68580" marR="68580" marT="34290" marB="34290" anchor="ctr"/>
                    </a:tc>
                    <a:tc>
                      <a:txBody>
                        <a:bodyPr/>
                        <a:lstStyle/>
                        <a:p>
                          <a:pPr algn="ctr"/>
                          <a:r>
                            <a:rPr lang="en-GB" sz="1100" dirty="0"/>
                            <a:t>10</a:t>
                          </a:r>
                        </a:p>
                      </a:txBody>
                      <a:tcPr marL="68580" marR="68580" marT="34290" marB="34290" anchor="ctr"/>
                    </a:tc>
                    <a:tc>
                      <a:txBody>
                        <a:bodyPr/>
                        <a:lstStyle/>
                        <a:p>
                          <a:pPr algn="ctr"/>
                          <a:r>
                            <a:rPr lang="en-GB" sz="1100" dirty="0"/>
                            <a:t>9</a:t>
                          </a:r>
                        </a:p>
                      </a:txBody>
                      <a:tcPr marL="68580" marR="68580" marT="34290" marB="34290" anchor="ctr"/>
                    </a:tc>
                    <a:tc>
                      <a:txBody>
                        <a:bodyPr/>
                        <a:lstStyle/>
                        <a:p>
                          <a:pPr algn="ctr"/>
                          <a:r>
                            <a:rPr lang="en-GB" sz="1100" dirty="0"/>
                            <a:t>12</a:t>
                          </a:r>
                        </a:p>
                      </a:txBody>
                      <a:tcPr marL="68580" marR="68580" marT="34290" marB="34290" anchor="ctr"/>
                    </a:tc>
                    <a:tc>
                      <a:txBody>
                        <a:bodyPr/>
                        <a:lstStyle/>
                        <a:p>
                          <a:pPr algn="ctr"/>
                          <a:r>
                            <a:rPr lang="en-GB" sz="1100" dirty="0"/>
                            <a:t>30</a:t>
                          </a:r>
                        </a:p>
                      </a:txBody>
                      <a:tcPr marL="68580" marR="68580" marT="34290" marB="34290" anchor="ctr"/>
                    </a:tc>
                    <a:extLst>
                      <a:ext uri="{0D108BD9-81ED-4DB2-BD59-A6C34878D82A}">
                        <a16:rowId xmlns:a16="http://schemas.microsoft.com/office/drawing/2014/main" val="3212756455"/>
                      </a:ext>
                    </a:extLst>
                  </a:tr>
                  <a:tr h="228600">
                    <a:tc>
                      <a:txBody>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𝛽</m:t>
                                    </m:r>
                                  </m:e>
                                  <m:sub>
                                    <m:r>
                                      <a:rPr lang="en-GB" sz="1100" b="0" i="1" smtClean="0">
                                        <a:latin typeface="Cambria Math" panose="02040503050406030204" pitchFamily="18" charset="0"/>
                                      </a:rPr>
                                      <m:t>𝑁</m:t>
                                    </m:r>
                                  </m:sub>
                                </m:sSub>
                              </m:oMath>
                            </m:oMathPara>
                          </a14:m>
                          <a:endParaRPr lang="en-GB" sz="1100" dirty="0"/>
                        </a:p>
                      </a:txBody>
                      <a:tcPr marL="68580" marR="68580" marT="34290" marB="34290" anchor="ctr"/>
                    </a:tc>
                    <a:tc>
                      <a:txBody>
                        <a:bodyPr/>
                        <a:lstStyle/>
                        <a:p>
                          <a:pPr algn="ctr"/>
                          <a:r>
                            <a:rPr lang="en-GB" sz="1100" dirty="0"/>
                            <a:t>4.4</a:t>
                          </a:r>
                        </a:p>
                      </a:txBody>
                      <a:tcPr marL="68580" marR="68580" marT="34290" marB="34290" anchor="ctr"/>
                    </a:tc>
                    <a:tc>
                      <a:txBody>
                        <a:bodyPr/>
                        <a:lstStyle/>
                        <a:p>
                          <a:pPr algn="ctr"/>
                          <a:r>
                            <a:rPr lang="en-GB" sz="1100" dirty="0"/>
                            <a:t>5.1</a:t>
                          </a:r>
                        </a:p>
                      </a:txBody>
                      <a:tcPr marL="68580" marR="68580" marT="34290" marB="34290" anchor="ctr"/>
                    </a:tc>
                    <a:tc>
                      <a:txBody>
                        <a:bodyPr/>
                        <a:lstStyle/>
                        <a:p>
                          <a:pPr algn="ctr"/>
                          <a:r>
                            <a:rPr lang="en-GB" sz="1100" dirty="0"/>
                            <a:t>3.9</a:t>
                          </a:r>
                        </a:p>
                      </a:txBody>
                      <a:tcPr marL="68580" marR="68580" marT="34290" marB="34290" anchor="ctr"/>
                    </a:tc>
                    <a:tc>
                      <a:txBody>
                        <a:bodyPr/>
                        <a:lstStyle/>
                        <a:p>
                          <a:pPr algn="ctr"/>
                          <a:r>
                            <a:rPr lang="en-GB" sz="1100" dirty="0"/>
                            <a:t>4.3</a:t>
                          </a:r>
                        </a:p>
                      </a:txBody>
                      <a:tcPr marL="68580" marR="68580" marT="34290" marB="34290" anchor="ctr"/>
                    </a:tc>
                    <a:extLst>
                      <a:ext uri="{0D108BD9-81ED-4DB2-BD59-A6C34878D82A}">
                        <a16:rowId xmlns:a16="http://schemas.microsoft.com/office/drawing/2014/main" val="2543153908"/>
                      </a:ext>
                    </a:extLst>
                  </a:tr>
                </a:tbl>
              </a:graphicData>
            </a:graphic>
          </p:graphicFrame>
        </mc:Choice>
        <mc:Fallback xmlns="">
          <p:graphicFrame>
            <p:nvGraphicFramePr>
              <p:cNvPr id="9" name="Table 8">
                <a:extLst>
                  <a:ext uri="{FF2B5EF4-FFF2-40B4-BE49-F238E27FC236}">
                    <a16:creationId xmlns:a16="http://schemas.microsoft.com/office/drawing/2014/main" id="{8BA0E1A7-2389-9638-83B1-5051EDE959FA}"/>
                  </a:ext>
                </a:extLst>
              </p:cNvPr>
              <p:cNvGraphicFramePr>
                <a:graphicFrameLocks noGrp="1"/>
              </p:cNvGraphicFramePr>
              <p:nvPr/>
            </p:nvGraphicFramePr>
            <p:xfrm>
              <a:off x="524856" y="872768"/>
              <a:ext cx="2910110" cy="1834071"/>
            </p:xfrm>
            <a:graphic>
              <a:graphicData uri="http://schemas.openxmlformats.org/drawingml/2006/table">
                <a:tbl>
                  <a:tblPr firstRow="1" bandRow="1">
                    <a:tableStyleId>{5C22544A-7EE6-4342-B048-85BDC9FD1C3A}</a:tableStyleId>
                  </a:tblPr>
                  <a:tblGrid>
                    <a:gridCol w="582022">
                      <a:extLst>
                        <a:ext uri="{9D8B030D-6E8A-4147-A177-3AD203B41FA5}">
                          <a16:colId xmlns:a16="http://schemas.microsoft.com/office/drawing/2014/main" val="145385693"/>
                        </a:ext>
                      </a:extLst>
                    </a:gridCol>
                    <a:gridCol w="582022">
                      <a:extLst>
                        <a:ext uri="{9D8B030D-6E8A-4147-A177-3AD203B41FA5}">
                          <a16:colId xmlns:a16="http://schemas.microsoft.com/office/drawing/2014/main" val="3052838154"/>
                        </a:ext>
                      </a:extLst>
                    </a:gridCol>
                    <a:gridCol w="582022">
                      <a:extLst>
                        <a:ext uri="{9D8B030D-6E8A-4147-A177-3AD203B41FA5}">
                          <a16:colId xmlns:a16="http://schemas.microsoft.com/office/drawing/2014/main" val="2769136735"/>
                        </a:ext>
                      </a:extLst>
                    </a:gridCol>
                    <a:gridCol w="582022">
                      <a:extLst>
                        <a:ext uri="{9D8B030D-6E8A-4147-A177-3AD203B41FA5}">
                          <a16:colId xmlns:a16="http://schemas.microsoft.com/office/drawing/2014/main" val="2470204156"/>
                        </a:ext>
                      </a:extLst>
                    </a:gridCol>
                    <a:gridCol w="582022">
                      <a:extLst>
                        <a:ext uri="{9D8B030D-6E8A-4147-A177-3AD203B41FA5}">
                          <a16:colId xmlns:a16="http://schemas.microsoft.com/office/drawing/2014/main" val="1638655001"/>
                        </a:ext>
                      </a:extLst>
                    </a:gridCol>
                  </a:tblGrid>
                  <a:tr h="403860">
                    <a:tc>
                      <a:txBody>
                        <a:bodyPr/>
                        <a:lstStyle/>
                        <a:p>
                          <a:pPr algn="ctr"/>
                          <a:endParaRPr lang="en-GB" sz="1100" dirty="0"/>
                        </a:p>
                      </a:txBody>
                      <a:tcPr marL="68580" marR="68580" marT="34290" marB="34290" anchor="ctr"/>
                    </a:tc>
                    <a:tc>
                      <a:txBody>
                        <a:bodyPr/>
                        <a:lstStyle/>
                        <a:p>
                          <a:pPr algn="ctr"/>
                          <a:r>
                            <a:rPr lang="en-GB" sz="1100" dirty="0"/>
                            <a:t>EC-HD</a:t>
                          </a:r>
                        </a:p>
                      </a:txBody>
                      <a:tcPr marL="68580" marR="68580" marT="34290" marB="34290" anchor="ctr"/>
                    </a:tc>
                    <a:tc>
                      <a:txBody>
                        <a:bodyPr/>
                        <a:lstStyle/>
                        <a:p>
                          <a:pPr algn="ctr"/>
                          <a:r>
                            <a:rPr lang="en-GB" sz="1100" dirty="0"/>
                            <a:t>EC-LD</a:t>
                          </a:r>
                        </a:p>
                      </a:txBody>
                      <a:tcPr marL="68580" marR="68580" marT="34290" marB="34290" anchor="ctr"/>
                    </a:tc>
                    <a:tc>
                      <a:txBody>
                        <a:bodyPr/>
                        <a:lstStyle/>
                        <a:p>
                          <a:pPr algn="ctr"/>
                          <a:r>
                            <a:rPr lang="en-GB" sz="1100" dirty="0"/>
                            <a:t>EB-CC</a:t>
                          </a:r>
                        </a:p>
                      </a:txBody>
                      <a:tcPr marL="68580" marR="68580" marT="34290" marB="34290" anchor="ctr"/>
                    </a:tc>
                    <a:tc>
                      <a:txBody>
                        <a:bodyPr/>
                        <a:lstStyle/>
                        <a:p>
                          <a:pPr algn="ctr"/>
                          <a:r>
                            <a:rPr lang="en-GB" sz="1100" dirty="0"/>
                            <a:t>EB-HQ</a:t>
                          </a:r>
                        </a:p>
                      </a:txBody>
                      <a:tcPr marL="68580" marR="68580" marT="34290" marB="34290" anchor="ctr"/>
                    </a:tc>
                    <a:extLst>
                      <a:ext uri="{0D108BD9-81ED-4DB2-BD59-A6C34878D82A}">
                        <a16:rowId xmlns:a16="http://schemas.microsoft.com/office/drawing/2014/main" val="3395985353"/>
                      </a:ext>
                    </a:extLst>
                  </a:tr>
                  <a:tr h="236220">
                    <a:tc>
                      <a:txBody>
                        <a:bodyPr/>
                        <a:lstStyle/>
                        <a:p>
                          <a:pPr algn="ctr"/>
                          <a:r>
                            <a:rPr lang="en-GB" sz="1100" b="0" dirty="0"/>
                            <a:t>HCD</a:t>
                          </a:r>
                        </a:p>
                      </a:txBody>
                      <a:tcPr marL="68580" marR="68580" marT="34290" marB="34290" anchor="ctr"/>
                    </a:tc>
                    <a:tc gridSpan="2">
                      <a:txBody>
                        <a:bodyPr/>
                        <a:lstStyle/>
                        <a:p>
                          <a:pPr algn="ctr"/>
                          <a:r>
                            <a:rPr lang="en-GB" sz="1100" dirty="0"/>
                            <a:t>ECCD only</a:t>
                          </a:r>
                        </a:p>
                      </a:txBody>
                      <a:tcPr marL="68580" marR="68580" marT="34290" marB="34290" anchor="ctr"/>
                    </a:tc>
                    <a:tc hMerge="1">
                      <a:txBody>
                        <a:bodyPr/>
                        <a:lstStyle/>
                        <a:p>
                          <a:endParaRPr lang="en-GB" dirty="0"/>
                        </a:p>
                      </a:txBody>
                      <a:tcPr/>
                    </a:tc>
                    <a:tc gridSpan="2">
                      <a:txBody>
                        <a:bodyPr/>
                        <a:lstStyle/>
                        <a:p>
                          <a:pPr algn="ctr"/>
                          <a:r>
                            <a:rPr lang="en-GB" sz="1100" dirty="0"/>
                            <a:t>ECCD + EBCD</a:t>
                          </a:r>
                        </a:p>
                      </a:txBody>
                      <a:tcPr marL="68580" marR="68580" marT="34290" marB="34290" anchor="ctr"/>
                    </a:tc>
                    <a:tc hMerge="1">
                      <a:txBody>
                        <a:bodyPr/>
                        <a:lstStyle/>
                        <a:p>
                          <a:endParaRPr lang="en-GB" dirty="0"/>
                        </a:p>
                      </a:txBody>
                      <a:tcPr/>
                    </a:tc>
                    <a:extLst>
                      <a:ext uri="{0D108BD9-81ED-4DB2-BD59-A6C34878D82A}">
                        <a16:rowId xmlns:a16="http://schemas.microsoft.com/office/drawing/2014/main" val="2031835721"/>
                      </a:ext>
                    </a:extLst>
                  </a:tr>
                  <a:tr h="249111">
                    <a:tc>
                      <a:txBody>
                        <a:bodyPr/>
                        <a:lstStyle/>
                        <a:p>
                          <a:endParaRPr lang="en-US"/>
                        </a:p>
                      </a:txBody>
                      <a:tcPr marL="68580" marR="68580" marT="34290" marB="34290" anchor="ctr">
                        <a:blipFill>
                          <a:blip r:embed="rId5"/>
                          <a:stretch>
                            <a:fillRect l="-1042" t="-263415" r="-402083" b="-397561"/>
                          </a:stretch>
                        </a:blipFill>
                      </a:tcPr>
                    </a:tc>
                    <a:tc>
                      <a:txBody>
                        <a:bodyPr/>
                        <a:lstStyle/>
                        <a:p>
                          <a:pPr algn="ctr"/>
                          <a:r>
                            <a:rPr lang="en-GB" sz="1100" dirty="0"/>
                            <a:t>21</a:t>
                          </a:r>
                        </a:p>
                      </a:txBody>
                      <a:tcPr marL="68580" marR="68580" marT="34290" marB="34290" anchor="ctr"/>
                    </a:tc>
                    <a:tc>
                      <a:txBody>
                        <a:bodyPr/>
                        <a:lstStyle/>
                        <a:p>
                          <a:pPr algn="ctr"/>
                          <a:r>
                            <a:rPr lang="en-GB" sz="1100" dirty="0"/>
                            <a:t>25</a:t>
                          </a:r>
                        </a:p>
                      </a:txBody>
                      <a:tcPr marL="68580" marR="68580" marT="34290" marB="34290" anchor="ctr"/>
                    </a:tc>
                    <a:tc>
                      <a:txBody>
                        <a:bodyPr/>
                        <a:lstStyle/>
                        <a:p>
                          <a:pPr algn="ctr"/>
                          <a:r>
                            <a:rPr lang="en-GB" sz="1100" dirty="0"/>
                            <a:t>23</a:t>
                          </a:r>
                        </a:p>
                      </a:txBody>
                      <a:tcPr marL="68580" marR="68580" marT="34290" marB="34290" anchor="ctr"/>
                    </a:tc>
                    <a:tc>
                      <a:txBody>
                        <a:bodyPr/>
                        <a:lstStyle/>
                        <a:p>
                          <a:pPr algn="ctr"/>
                          <a:r>
                            <a:rPr lang="en-GB" sz="1100" dirty="0"/>
                            <a:t>21</a:t>
                          </a:r>
                        </a:p>
                      </a:txBody>
                      <a:tcPr marL="68580" marR="68580" marT="34290" marB="34290" anchor="ctr"/>
                    </a:tc>
                    <a:extLst>
                      <a:ext uri="{0D108BD9-81ED-4DB2-BD59-A6C34878D82A}">
                        <a16:rowId xmlns:a16="http://schemas.microsoft.com/office/drawing/2014/main" val="1493761078"/>
                      </a:ext>
                    </a:extLst>
                  </a:tr>
                  <a:tr h="236220">
                    <a:tc>
                      <a:txBody>
                        <a:bodyPr/>
                        <a:lstStyle/>
                        <a:p>
                          <a:endParaRPr lang="en-US"/>
                        </a:p>
                      </a:txBody>
                      <a:tcPr marL="68580" marR="68580" marT="34290" marB="34290" anchor="ctr">
                        <a:blipFill>
                          <a:blip r:embed="rId5"/>
                          <a:stretch>
                            <a:fillRect l="-1042" t="-382051" r="-402083" b="-317949"/>
                          </a:stretch>
                        </a:blipFill>
                      </a:tcPr>
                    </a:tc>
                    <a:tc>
                      <a:txBody>
                        <a:bodyPr/>
                        <a:lstStyle/>
                        <a:p>
                          <a:pPr algn="ctr"/>
                          <a:r>
                            <a:rPr lang="en-GB" sz="1100" dirty="0"/>
                            <a:t>0.9</a:t>
                          </a:r>
                        </a:p>
                      </a:txBody>
                      <a:tcPr marL="68580" marR="68580" marT="34290" marB="34290" anchor="ctr"/>
                    </a:tc>
                    <a:tc>
                      <a:txBody>
                        <a:bodyPr/>
                        <a:lstStyle/>
                        <a:p>
                          <a:pPr algn="ctr"/>
                          <a:r>
                            <a:rPr lang="en-GB" sz="1100" dirty="0"/>
                            <a:t>0.8</a:t>
                          </a:r>
                        </a:p>
                      </a:txBody>
                      <a:tcPr marL="68580" marR="68580" marT="34290" marB="34290" anchor="ctr"/>
                    </a:tc>
                    <a:tc>
                      <a:txBody>
                        <a:bodyPr/>
                        <a:lstStyle/>
                        <a:p>
                          <a:pPr algn="ctr"/>
                          <a:r>
                            <a:rPr lang="en-GB" sz="1100" dirty="0"/>
                            <a:t>0.8</a:t>
                          </a:r>
                        </a:p>
                      </a:txBody>
                      <a:tcPr marL="68580" marR="68580" marT="34290" marB="34290" anchor="ctr"/>
                    </a:tc>
                    <a:tc>
                      <a:txBody>
                        <a:bodyPr/>
                        <a:lstStyle/>
                        <a:p>
                          <a:pPr algn="ctr"/>
                          <a:r>
                            <a:rPr lang="en-GB" sz="1100" dirty="0"/>
                            <a:t>0.9</a:t>
                          </a:r>
                        </a:p>
                      </a:txBody>
                      <a:tcPr marL="68580" marR="68580" marT="34290" marB="34290" anchor="ctr"/>
                    </a:tc>
                    <a:extLst>
                      <a:ext uri="{0D108BD9-81ED-4DB2-BD59-A6C34878D82A}">
                        <a16:rowId xmlns:a16="http://schemas.microsoft.com/office/drawing/2014/main" val="2570423636"/>
                      </a:ext>
                    </a:extLst>
                  </a:tr>
                  <a:tr h="236220">
                    <a:tc>
                      <a:txBody>
                        <a:bodyPr/>
                        <a:lstStyle/>
                        <a:p>
                          <a:endParaRPr lang="en-US"/>
                        </a:p>
                      </a:txBody>
                      <a:tcPr marL="68580" marR="68580" marT="34290" marB="34290" anchor="ctr">
                        <a:blipFill>
                          <a:blip r:embed="rId5"/>
                          <a:stretch>
                            <a:fillRect l="-1042" t="-482051" r="-402083" b="-217949"/>
                          </a:stretch>
                        </a:blipFill>
                      </a:tcPr>
                    </a:tc>
                    <a:tc>
                      <a:txBody>
                        <a:bodyPr/>
                        <a:lstStyle/>
                        <a:p>
                          <a:pPr algn="ctr"/>
                          <a:r>
                            <a:rPr lang="en-GB" sz="1100" dirty="0"/>
                            <a:t>0.95</a:t>
                          </a:r>
                        </a:p>
                      </a:txBody>
                      <a:tcPr marL="68580" marR="68580" marT="34290" marB="34290" anchor="ctr"/>
                    </a:tc>
                    <a:tc>
                      <a:txBody>
                        <a:bodyPr/>
                        <a:lstStyle/>
                        <a:p>
                          <a:pPr algn="ctr"/>
                          <a:r>
                            <a:rPr lang="en-GB" sz="1100" dirty="0"/>
                            <a:t>0.61</a:t>
                          </a:r>
                        </a:p>
                      </a:txBody>
                      <a:tcPr marL="68580" marR="68580" marT="34290" marB="34290" anchor="ctr"/>
                    </a:tc>
                    <a:tc>
                      <a:txBody>
                        <a:bodyPr/>
                        <a:lstStyle/>
                        <a:p>
                          <a:pPr algn="ctr"/>
                          <a:r>
                            <a:rPr lang="en-GB" sz="1100" dirty="0"/>
                            <a:t>0.96</a:t>
                          </a:r>
                        </a:p>
                      </a:txBody>
                      <a:tcPr marL="68580" marR="68580" marT="34290" marB="34290" anchor="ctr"/>
                    </a:tc>
                    <a:tc>
                      <a:txBody>
                        <a:bodyPr/>
                        <a:lstStyle/>
                        <a:p>
                          <a:pPr algn="ctr"/>
                          <a:r>
                            <a:rPr lang="en-GB" sz="1100" dirty="0"/>
                            <a:t>0.98</a:t>
                          </a:r>
                        </a:p>
                      </a:txBody>
                      <a:tcPr marL="68580" marR="68580" marT="34290" marB="34290" anchor="ctr"/>
                    </a:tc>
                    <a:extLst>
                      <a:ext uri="{0D108BD9-81ED-4DB2-BD59-A6C34878D82A}">
                        <a16:rowId xmlns:a16="http://schemas.microsoft.com/office/drawing/2014/main" val="811281291"/>
                      </a:ext>
                    </a:extLst>
                  </a:tr>
                  <a:tr h="236220">
                    <a:tc>
                      <a:txBody>
                        <a:bodyPr/>
                        <a:lstStyle/>
                        <a:p>
                          <a:endParaRPr lang="en-US"/>
                        </a:p>
                      </a:txBody>
                      <a:tcPr marL="68580" marR="68580" marT="34290" marB="34290" anchor="ctr">
                        <a:blipFill>
                          <a:blip r:embed="rId5"/>
                          <a:stretch>
                            <a:fillRect l="-1042" t="-582051" r="-402083" b="-117949"/>
                          </a:stretch>
                        </a:blipFill>
                      </a:tcPr>
                    </a:tc>
                    <a:tc>
                      <a:txBody>
                        <a:bodyPr/>
                        <a:lstStyle/>
                        <a:p>
                          <a:pPr algn="ctr"/>
                          <a:r>
                            <a:rPr lang="en-GB" sz="1100" dirty="0"/>
                            <a:t>10</a:t>
                          </a:r>
                        </a:p>
                      </a:txBody>
                      <a:tcPr marL="68580" marR="68580" marT="34290" marB="34290" anchor="ctr"/>
                    </a:tc>
                    <a:tc>
                      <a:txBody>
                        <a:bodyPr/>
                        <a:lstStyle/>
                        <a:p>
                          <a:pPr algn="ctr"/>
                          <a:r>
                            <a:rPr lang="en-GB" sz="1100" dirty="0"/>
                            <a:t>9</a:t>
                          </a:r>
                        </a:p>
                      </a:txBody>
                      <a:tcPr marL="68580" marR="68580" marT="34290" marB="34290" anchor="ctr"/>
                    </a:tc>
                    <a:tc>
                      <a:txBody>
                        <a:bodyPr/>
                        <a:lstStyle/>
                        <a:p>
                          <a:pPr algn="ctr"/>
                          <a:r>
                            <a:rPr lang="en-GB" sz="1100" dirty="0"/>
                            <a:t>12</a:t>
                          </a:r>
                        </a:p>
                      </a:txBody>
                      <a:tcPr marL="68580" marR="68580" marT="34290" marB="34290" anchor="ctr"/>
                    </a:tc>
                    <a:tc>
                      <a:txBody>
                        <a:bodyPr/>
                        <a:lstStyle/>
                        <a:p>
                          <a:pPr algn="ctr"/>
                          <a:r>
                            <a:rPr lang="en-GB" sz="1100" dirty="0"/>
                            <a:t>30</a:t>
                          </a:r>
                        </a:p>
                      </a:txBody>
                      <a:tcPr marL="68580" marR="68580" marT="34290" marB="34290" anchor="ctr"/>
                    </a:tc>
                    <a:extLst>
                      <a:ext uri="{0D108BD9-81ED-4DB2-BD59-A6C34878D82A}">
                        <a16:rowId xmlns:a16="http://schemas.microsoft.com/office/drawing/2014/main" val="3212756455"/>
                      </a:ext>
                    </a:extLst>
                  </a:tr>
                  <a:tr h="236220">
                    <a:tc>
                      <a:txBody>
                        <a:bodyPr/>
                        <a:lstStyle/>
                        <a:p>
                          <a:endParaRPr lang="en-US"/>
                        </a:p>
                      </a:txBody>
                      <a:tcPr marL="68580" marR="68580" marT="34290" marB="34290" anchor="ctr">
                        <a:blipFill>
                          <a:blip r:embed="rId5"/>
                          <a:stretch>
                            <a:fillRect l="-1042" t="-682051" r="-402083" b="-17949"/>
                          </a:stretch>
                        </a:blipFill>
                      </a:tcPr>
                    </a:tc>
                    <a:tc>
                      <a:txBody>
                        <a:bodyPr/>
                        <a:lstStyle/>
                        <a:p>
                          <a:pPr algn="ctr"/>
                          <a:r>
                            <a:rPr lang="en-GB" sz="1100" dirty="0"/>
                            <a:t>4.4</a:t>
                          </a:r>
                        </a:p>
                      </a:txBody>
                      <a:tcPr marL="68580" marR="68580" marT="34290" marB="34290" anchor="ctr"/>
                    </a:tc>
                    <a:tc>
                      <a:txBody>
                        <a:bodyPr/>
                        <a:lstStyle/>
                        <a:p>
                          <a:pPr algn="ctr"/>
                          <a:r>
                            <a:rPr lang="en-GB" sz="1100" dirty="0"/>
                            <a:t>5.1</a:t>
                          </a:r>
                        </a:p>
                      </a:txBody>
                      <a:tcPr marL="68580" marR="68580" marT="34290" marB="34290" anchor="ctr"/>
                    </a:tc>
                    <a:tc>
                      <a:txBody>
                        <a:bodyPr/>
                        <a:lstStyle/>
                        <a:p>
                          <a:pPr algn="ctr"/>
                          <a:r>
                            <a:rPr lang="en-GB" sz="1100" dirty="0"/>
                            <a:t>3.9</a:t>
                          </a:r>
                        </a:p>
                      </a:txBody>
                      <a:tcPr marL="68580" marR="68580" marT="34290" marB="34290" anchor="ctr"/>
                    </a:tc>
                    <a:tc>
                      <a:txBody>
                        <a:bodyPr/>
                        <a:lstStyle/>
                        <a:p>
                          <a:pPr algn="ctr"/>
                          <a:r>
                            <a:rPr lang="en-GB" sz="1100" dirty="0"/>
                            <a:t>4.3</a:t>
                          </a:r>
                        </a:p>
                      </a:txBody>
                      <a:tcPr marL="68580" marR="68580" marT="34290" marB="34290" anchor="ctr"/>
                    </a:tc>
                    <a:extLst>
                      <a:ext uri="{0D108BD9-81ED-4DB2-BD59-A6C34878D82A}">
                        <a16:rowId xmlns:a16="http://schemas.microsoft.com/office/drawing/2014/main" val="2543153908"/>
                      </a:ext>
                    </a:extLst>
                  </a:tr>
                </a:tbl>
              </a:graphicData>
            </a:graphic>
          </p:graphicFrame>
        </mc:Fallback>
      </mc:AlternateContent>
      <p:sp>
        <p:nvSpPr>
          <p:cNvPr id="14" name="TextBox 13">
            <a:extLst>
              <a:ext uri="{FF2B5EF4-FFF2-40B4-BE49-F238E27FC236}">
                <a16:creationId xmlns:a16="http://schemas.microsoft.com/office/drawing/2014/main" id="{65E83506-7C33-A866-CFC5-911244514103}"/>
              </a:ext>
            </a:extLst>
          </p:cNvPr>
          <p:cNvSpPr txBox="1"/>
          <p:nvPr/>
        </p:nvSpPr>
        <p:spPr>
          <a:xfrm>
            <a:off x="4754160" y="2294751"/>
            <a:ext cx="761747" cy="300082"/>
          </a:xfrm>
          <a:prstGeom prst="rect">
            <a:avLst/>
          </a:prstGeom>
          <a:noFill/>
        </p:spPr>
        <p:txBody>
          <a:bodyPr wrap="none" rtlCol="0">
            <a:spAutoFit/>
          </a:bodyPr>
          <a:lstStyle/>
          <a:p>
            <a:pPr defTabSz="685800"/>
            <a:r>
              <a:rPr lang="en-GB" sz="1350" dirty="0">
                <a:solidFill>
                  <a:srgbClr val="002F56"/>
                </a:solidFill>
                <a:latin typeface="Arial" panose="020B0604020202020204"/>
              </a:rPr>
              <a:t>Density</a:t>
            </a:r>
          </a:p>
        </p:txBody>
      </p:sp>
      <p:sp>
        <p:nvSpPr>
          <p:cNvPr id="15" name="TextBox 14">
            <a:extLst>
              <a:ext uri="{FF2B5EF4-FFF2-40B4-BE49-F238E27FC236}">
                <a16:creationId xmlns:a16="http://schemas.microsoft.com/office/drawing/2014/main" id="{C1D89A1D-EA6A-8715-D493-F3B3914B9769}"/>
              </a:ext>
            </a:extLst>
          </p:cNvPr>
          <p:cNvSpPr txBox="1"/>
          <p:nvPr/>
        </p:nvSpPr>
        <p:spPr>
          <a:xfrm>
            <a:off x="6776733" y="2346803"/>
            <a:ext cx="1156150" cy="300082"/>
          </a:xfrm>
          <a:prstGeom prst="rect">
            <a:avLst/>
          </a:prstGeom>
          <a:noFill/>
        </p:spPr>
        <p:txBody>
          <a:bodyPr wrap="none" rtlCol="0">
            <a:spAutoFit/>
          </a:bodyPr>
          <a:lstStyle/>
          <a:p>
            <a:pPr defTabSz="685800"/>
            <a:r>
              <a:rPr lang="en-GB" sz="1350" dirty="0">
                <a:solidFill>
                  <a:srgbClr val="002F56"/>
                </a:solidFill>
                <a:latin typeface="Arial" panose="020B0604020202020204"/>
              </a:rPr>
              <a:t>Temperature</a:t>
            </a:r>
          </a:p>
        </p:txBody>
      </p:sp>
      <p:sp>
        <p:nvSpPr>
          <p:cNvPr id="16" name="TextBox 15">
            <a:extLst>
              <a:ext uri="{FF2B5EF4-FFF2-40B4-BE49-F238E27FC236}">
                <a16:creationId xmlns:a16="http://schemas.microsoft.com/office/drawing/2014/main" id="{723ED38E-CDD6-C376-493D-97B3E076CF36}"/>
              </a:ext>
            </a:extLst>
          </p:cNvPr>
          <p:cNvSpPr txBox="1"/>
          <p:nvPr/>
        </p:nvSpPr>
        <p:spPr>
          <a:xfrm>
            <a:off x="4732375" y="2832738"/>
            <a:ext cx="1271502" cy="300082"/>
          </a:xfrm>
          <a:prstGeom prst="rect">
            <a:avLst/>
          </a:prstGeom>
          <a:noFill/>
        </p:spPr>
        <p:txBody>
          <a:bodyPr wrap="none" rtlCol="0">
            <a:spAutoFit/>
          </a:bodyPr>
          <a:lstStyle/>
          <a:p>
            <a:pPr defTabSz="685800"/>
            <a:r>
              <a:rPr lang="en-GB" sz="1350" dirty="0">
                <a:solidFill>
                  <a:srgbClr val="002F56"/>
                </a:solidFill>
                <a:latin typeface="Arial" panose="020B0604020202020204"/>
              </a:rPr>
              <a:t>safety factor q</a:t>
            </a:r>
          </a:p>
        </p:txBody>
      </p:sp>
      <p:sp>
        <p:nvSpPr>
          <p:cNvPr id="17" name="TextBox 16">
            <a:extLst>
              <a:ext uri="{FF2B5EF4-FFF2-40B4-BE49-F238E27FC236}">
                <a16:creationId xmlns:a16="http://schemas.microsoft.com/office/drawing/2014/main" id="{A2ECD71F-572F-58A2-8FBD-BE3165C74F09}"/>
              </a:ext>
            </a:extLst>
          </p:cNvPr>
          <p:cNvSpPr txBox="1"/>
          <p:nvPr/>
        </p:nvSpPr>
        <p:spPr>
          <a:xfrm>
            <a:off x="6776733" y="4132233"/>
            <a:ext cx="1386918" cy="300082"/>
          </a:xfrm>
          <a:prstGeom prst="rect">
            <a:avLst/>
          </a:prstGeom>
          <a:noFill/>
        </p:spPr>
        <p:txBody>
          <a:bodyPr wrap="none" rtlCol="0">
            <a:spAutoFit/>
          </a:bodyPr>
          <a:lstStyle/>
          <a:p>
            <a:pPr defTabSz="685800"/>
            <a:r>
              <a:rPr lang="en-GB" sz="1350" dirty="0">
                <a:solidFill>
                  <a:srgbClr val="002F56"/>
                </a:solidFill>
                <a:latin typeface="Arial" panose="020B0604020202020204"/>
              </a:rPr>
              <a:t>Current Density</a:t>
            </a:r>
          </a:p>
        </p:txBody>
      </p:sp>
      <p:sp>
        <p:nvSpPr>
          <p:cNvPr id="7" name="TextBox 6">
            <a:extLst>
              <a:ext uri="{FF2B5EF4-FFF2-40B4-BE49-F238E27FC236}">
                <a16:creationId xmlns:a16="http://schemas.microsoft.com/office/drawing/2014/main" id="{7A469569-057E-9361-C740-241F78C3240F}"/>
              </a:ext>
            </a:extLst>
          </p:cNvPr>
          <p:cNvSpPr txBox="1"/>
          <p:nvPr/>
        </p:nvSpPr>
        <p:spPr>
          <a:xfrm>
            <a:off x="5111950" y="613713"/>
            <a:ext cx="2561983" cy="300082"/>
          </a:xfrm>
          <a:prstGeom prst="rect">
            <a:avLst/>
          </a:prstGeom>
          <a:noFill/>
        </p:spPr>
        <p:txBody>
          <a:bodyPr wrap="none" rtlCol="0">
            <a:spAutoFit/>
          </a:bodyPr>
          <a:lstStyle/>
          <a:p>
            <a:pPr defTabSz="685800"/>
            <a:r>
              <a:rPr lang="en-GB" sz="1350" dirty="0">
                <a:solidFill>
                  <a:srgbClr val="002F56"/>
                </a:solidFill>
                <a:latin typeface="Arial" panose="020B0604020202020204"/>
              </a:rPr>
              <a:t>Central ECCD + off-axis EBCD</a:t>
            </a:r>
          </a:p>
        </p:txBody>
      </p:sp>
      <p:sp>
        <p:nvSpPr>
          <p:cNvPr id="10" name="TextBox 9">
            <a:extLst>
              <a:ext uri="{FF2B5EF4-FFF2-40B4-BE49-F238E27FC236}">
                <a16:creationId xmlns:a16="http://schemas.microsoft.com/office/drawing/2014/main" id="{D675A9FB-E923-915A-416E-30CA2CF3E936}"/>
              </a:ext>
            </a:extLst>
          </p:cNvPr>
          <p:cNvSpPr txBox="1"/>
          <p:nvPr/>
        </p:nvSpPr>
        <p:spPr>
          <a:xfrm>
            <a:off x="1310990" y="490421"/>
            <a:ext cx="2537874" cy="369332"/>
          </a:xfrm>
          <a:prstGeom prst="rect">
            <a:avLst/>
          </a:prstGeom>
          <a:noFill/>
        </p:spPr>
        <p:txBody>
          <a:bodyPr wrap="none" rtlCol="0">
            <a:spAutoFit/>
          </a:bodyPr>
          <a:lstStyle/>
          <a:p>
            <a:pPr defTabSz="685800"/>
            <a:r>
              <a:rPr lang="en-GB" sz="900" dirty="0">
                <a:solidFill>
                  <a:srgbClr val="002F56"/>
                </a:solidFill>
                <a:latin typeface="Arial" panose="020B0604020202020204"/>
              </a:rPr>
              <a:t>EBCD: </a:t>
            </a:r>
            <a:r>
              <a:rPr lang="en-GB" sz="900" b="1" dirty="0">
                <a:solidFill>
                  <a:srgbClr val="002F56"/>
                </a:solidFill>
                <a:latin typeface="Arial" panose="020B0604020202020204"/>
              </a:rPr>
              <a:t>E</a:t>
            </a:r>
            <a:r>
              <a:rPr lang="en-GB" sz="900" dirty="0">
                <a:solidFill>
                  <a:srgbClr val="002F56"/>
                </a:solidFill>
                <a:latin typeface="Arial" panose="020B0604020202020204"/>
              </a:rPr>
              <a:t>lectron </a:t>
            </a:r>
            <a:r>
              <a:rPr lang="en-GB" sz="900" b="1" dirty="0">
                <a:solidFill>
                  <a:srgbClr val="002F56"/>
                </a:solidFill>
                <a:latin typeface="Arial" panose="020B0604020202020204"/>
              </a:rPr>
              <a:t>B</a:t>
            </a:r>
            <a:r>
              <a:rPr lang="en-GB" sz="900" dirty="0">
                <a:solidFill>
                  <a:srgbClr val="002F56"/>
                </a:solidFill>
                <a:latin typeface="Arial" panose="020B0604020202020204"/>
              </a:rPr>
              <a:t>ernstein wave </a:t>
            </a:r>
            <a:r>
              <a:rPr lang="en-GB" sz="900" b="1" dirty="0">
                <a:solidFill>
                  <a:srgbClr val="002F56"/>
                </a:solidFill>
                <a:latin typeface="Arial" panose="020B0604020202020204"/>
              </a:rPr>
              <a:t>C</a:t>
            </a:r>
            <a:r>
              <a:rPr lang="en-GB" sz="900" dirty="0">
                <a:solidFill>
                  <a:srgbClr val="002F56"/>
                </a:solidFill>
                <a:latin typeface="Arial" panose="020B0604020202020204"/>
              </a:rPr>
              <a:t>urrent </a:t>
            </a:r>
            <a:r>
              <a:rPr lang="en-GB" sz="900" b="1" dirty="0">
                <a:solidFill>
                  <a:srgbClr val="002F56"/>
                </a:solidFill>
                <a:latin typeface="Arial" panose="020B0604020202020204"/>
              </a:rPr>
              <a:t>D</a:t>
            </a:r>
            <a:r>
              <a:rPr lang="en-GB" sz="900" dirty="0">
                <a:solidFill>
                  <a:srgbClr val="002F56"/>
                </a:solidFill>
                <a:latin typeface="Arial" panose="020B0604020202020204"/>
              </a:rPr>
              <a:t>rive</a:t>
            </a:r>
          </a:p>
          <a:p>
            <a:pPr defTabSz="685800"/>
            <a:r>
              <a:rPr lang="en-GB" sz="900" dirty="0">
                <a:solidFill>
                  <a:srgbClr val="002F56"/>
                </a:solidFill>
                <a:latin typeface="Arial" panose="020B0604020202020204"/>
              </a:rPr>
              <a:t>ECCD: </a:t>
            </a:r>
            <a:r>
              <a:rPr lang="en-GB" sz="900" b="1" dirty="0">
                <a:solidFill>
                  <a:srgbClr val="002F56"/>
                </a:solidFill>
                <a:latin typeface="Arial" panose="020B0604020202020204"/>
              </a:rPr>
              <a:t>E</a:t>
            </a:r>
            <a:r>
              <a:rPr lang="en-GB" sz="900" dirty="0">
                <a:solidFill>
                  <a:srgbClr val="002F56"/>
                </a:solidFill>
                <a:latin typeface="Arial" panose="020B0604020202020204"/>
              </a:rPr>
              <a:t>lectron </a:t>
            </a:r>
            <a:r>
              <a:rPr lang="en-GB" sz="900" b="1" dirty="0">
                <a:solidFill>
                  <a:srgbClr val="002F56"/>
                </a:solidFill>
                <a:latin typeface="Arial" panose="020B0604020202020204"/>
              </a:rPr>
              <a:t>C</a:t>
            </a:r>
            <a:r>
              <a:rPr lang="en-GB" sz="900" dirty="0">
                <a:solidFill>
                  <a:srgbClr val="002F56"/>
                </a:solidFill>
                <a:latin typeface="Arial" panose="020B0604020202020204"/>
              </a:rPr>
              <a:t>yclotron wave </a:t>
            </a:r>
            <a:r>
              <a:rPr lang="en-GB" sz="900" b="1" dirty="0">
                <a:solidFill>
                  <a:srgbClr val="002F56"/>
                </a:solidFill>
                <a:latin typeface="Arial" panose="020B0604020202020204"/>
              </a:rPr>
              <a:t>C</a:t>
            </a:r>
            <a:r>
              <a:rPr lang="en-GB" sz="900" dirty="0">
                <a:solidFill>
                  <a:srgbClr val="002F56"/>
                </a:solidFill>
                <a:latin typeface="Arial" panose="020B0604020202020204"/>
              </a:rPr>
              <a:t>urrent Drive</a:t>
            </a:r>
          </a:p>
        </p:txBody>
      </p:sp>
      <p:sp>
        <p:nvSpPr>
          <p:cNvPr id="11" name="TextBox 10">
            <a:extLst>
              <a:ext uri="{FF2B5EF4-FFF2-40B4-BE49-F238E27FC236}">
                <a16:creationId xmlns:a16="http://schemas.microsoft.com/office/drawing/2014/main" id="{96A6D202-E28C-FE07-01DF-2809577A6D18}"/>
              </a:ext>
            </a:extLst>
          </p:cNvPr>
          <p:cNvSpPr txBox="1"/>
          <p:nvPr/>
        </p:nvSpPr>
        <p:spPr>
          <a:xfrm>
            <a:off x="4361600" y="4754572"/>
            <a:ext cx="4388425" cy="369332"/>
          </a:xfrm>
          <a:prstGeom prst="rect">
            <a:avLst/>
          </a:prstGeom>
          <a:noFill/>
        </p:spPr>
        <p:txBody>
          <a:bodyPr wrap="square" rtlCol="0">
            <a:spAutoFit/>
          </a:bodyPr>
          <a:lstStyle/>
          <a:p>
            <a:pPr defTabSz="685800"/>
            <a:r>
              <a:rPr lang="en-GB" sz="900" dirty="0">
                <a:solidFill>
                  <a:srgbClr val="002F56"/>
                </a:solidFill>
                <a:latin typeface="Arial" panose="020B0604020202020204"/>
              </a:rPr>
              <a:t>Profiles from JETTO assumption integration with Xe, Ar and He as impurities and scaled gyro Bohm transport and dominant transport through the electron channel</a:t>
            </a:r>
          </a:p>
        </p:txBody>
      </p:sp>
      <p:sp>
        <p:nvSpPr>
          <p:cNvPr id="18" name="TextBox 17">
            <a:extLst>
              <a:ext uri="{FF2B5EF4-FFF2-40B4-BE49-F238E27FC236}">
                <a16:creationId xmlns:a16="http://schemas.microsoft.com/office/drawing/2014/main" id="{C68F747D-B7F7-4925-AB85-6A829E269E6E}"/>
              </a:ext>
            </a:extLst>
          </p:cNvPr>
          <p:cNvSpPr txBox="1"/>
          <p:nvPr/>
        </p:nvSpPr>
        <p:spPr>
          <a:xfrm>
            <a:off x="6126508" y="356550"/>
            <a:ext cx="2047355" cy="253916"/>
          </a:xfrm>
          <a:prstGeom prst="rect">
            <a:avLst/>
          </a:prstGeom>
          <a:noFill/>
        </p:spPr>
        <p:txBody>
          <a:bodyPr wrap="none" rtlCol="0">
            <a:spAutoFit/>
          </a:bodyPr>
          <a:lstStyle/>
          <a:p>
            <a:pPr defTabSz="685800"/>
            <a:r>
              <a:rPr lang="en-GB" sz="1050" i="1" dirty="0">
                <a:solidFill>
                  <a:srgbClr val="132B4E"/>
                </a:solidFill>
                <a:latin typeface="Arial" panose="020B0604020202020204"/>
              </a:rPr>
              <a:t>H. Meyer </a:t>
            </a:r>
            <a:r>
              <a:rPr lang="en-GB" sz="1050" i="1" dirty="0" err="1">
                <a:solidFill>
                  <a:srgbClr val="132B4E"/>
                </a:solidFill>
                <a:latin typeface="Arial" panose="020B0604020202020204"/>
              </a:rPr>
              <a:t>et.al</a:t>
            </a:r>
            <a:r>
              <a:rPr lang="en-GB" sz="1050" i="1" dirty="0">
                <a:solidFill>
                  <a:srgbClr val="132B4E"/>
                </a:solidFill>
                <a:latin typeface="Arial" panose="020B0604020202020204"/>
              </a:rPr>
              <a:t>. IAEA FEC 2023</a:t>
            </a:r>
          </a:p>
        </p:txBody>
      </p:sp>
    </p:spTree>
    <p:extLst>
      <p:ext uri="{BB962C8B-B14F-4D97-AF65-F5344CB8AC3E}">
        <p14:creationId xmlns:p14="http://schemas.microsoft.com/office/powerpoint/2010/main" val="391255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B2C323-8AD6-48AD-AFC2-A494B7B5E070}"/>
              </a:ext>
            </a:extLst>
          </p:cNvPr>
          <p:cNvSpPr>
            <a:spLocks noGrp="1"/>
          </p:cNvSpPr>
          <p:nvPr>
            <p:ph type="title"/>
          </p:nvPr>
        </p:nvSpPr>
        <p:spPr>
          <a:xfrm>
            <a:off x="0" y="16566"/>
            <a:ext cx="7514140" cy="858134"/>
          </a:xfrm>
        </p:spPr>
        <p:txBody>
          <a:bodyPr>
            <a:normAutofit/>
          </a:bodyPr>
          <a:lstStyle/>
          <a:p>
            <a:r>
              <a:rPr lang="en-GB" sz="2400" dirty="0"/>
              <a:t>Spherical Tokamak for Energy Production (STEP)</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B26627A7-20EB-EDC9-BF43-A6B4163336E4}"/>
                  </a:ext>
                </a:extLst>
              </p:cNvPr>
              <p:cNvSpPr>
                <a:spLocks noGrp="1"/>
              </p:cNvSpPr>
              <p:nvPr>
                <p:ph sz="half" idx="2"/>
              </p:nvPr>
            </p:nvSpPr>
            <p:spPr>
              <a:xfrm>
                <a:off x="143148" y="2694525"/>
                <a:ext cx="4218452" cy="2097741"/>
              </a:xfrm>
            </p:spPr>
            <p:txBody>
              <a:bodyPr>
                <a:normAutofit fontScale="62500" lnSpcReduction="20000"/>
              </a:bodyPr>
              <a:lstStyle/>
              <a:p>
                <a:pPr marL="257175" indent="-257175">
                  <a:buFont typeface="Arial" panose="020B0604020202020204" pitchFamily="34" charset="0"/>
                  <a:buChar char="•"/>
                </a:pPr>
                <a:r>
                  <a:rPr lang="en-GB" dirty="0"/>
                  <a:t>4 different fully non-inductive flat-top operating points defined (</a:t>
                </a:r>
                <a14:m>
                  <m:oMath xmlns:m="http://schemas.openxmlformats.org/officeDocument/2006/math">
                    <m:r>
                      <a:rPr lang="en-GB" b="0" i="1" smtClean="0">
                        <a:latin typeface="Cambria Math" panose="02040503050406030204" pitchFamily="18" charset="0"/>
                      </a:rPr>
                      <m:t>𝑅</m:t>
                    </m:r>
                    <m:r>
                      <a:rPr lang="en-GB" b="0" i="1" smtClean="0">
                        <a:latin typeface="Cambria Math" panose="02040503050406030204" pitchFamily="18" charset="0"/>
                      </a:rPr>
                      <m:t>=3.6 </m:t>
                    </m:r>
                    <m:r>
                      <a:rPr lang="en-GB" b="0" i="1" smtClean="0">
                        <a:latin typeface="Cambria Math" panose="02040503050406030204" pitchFamily="18" charset="0"/>
                      </a:rPr>
                      <m:t>𝑚</m:t>
                    </m:r>
                    <m:r>
                      <a:rPr lang="en-GB" b="0" i="1" smtClean="0">
                        <a:latin typeface="Cambria Math" panose="02040503050406030204" pitchFamily="18" charset="0"/>
                      </a:rPr>
                      <m:t>, </m:t>
                    </m:r>
                    <m:r>
                      <a:rPr lang="en-GB" b="0" i="1" smtClean="0">
                        <a:latin typeface="Cambria Math" panose="02040503050406030204" pitchFamily="18" charset="0"/>
                      </a:rPr>
                      <m:t>𝐴</m:t>
                    </m:r>
                    <m:r>
                      <a:rPr lang="en-GB" b="0" i="1" smtClean="0">
                        <a:latin typeface="Cambria Math" panose="02040503050406030204" pitchFamily="18" charset="0"/>
                      </a:rPr>
                      <m:t>=1.8, </m:t>
                    </m:r>
                    <m:r>
                      <a:rPr lang="en-GB" b="0" i="1" smtClean="0">
                        <a:latin typeface="Cambria Math" panose="02040503050406030204" pitchFamily="18" charset="0"/>
                      </a:rPr>
                      <m:t>𝐵</m:t>
                    </m:r>
                    <m:r>
                      <a:rPr lang="en-GB" b="0" i="1" smtClean="0">
                        <a:latin typeface="Cambria Math" panose="02040503050406030204" pitchFamily="18" charset="0"/>
                      </a:rPr>
                      <m:t>=3.2 </m:t>
                    </m:r>
                    <m:r>
                      <a:rPr lang="en-GB" b="0" i="1" smtClean="0">
                        <a:latin typeface="Cambria Math" panose="02040503050406030204" pitchFamily="18" charset="0"/>
                      </a:rPr>
                      <m:t>𝑇</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𝑃</m:t>
                        </m:r>
                      </m:e>
                      <m:sub>
                        <m:r>
                          <a:rPr lang="en-GB" b="0" i="1" smtClean="0">
                            <a:latin typeface="Cambria Math" panose="02040503050406030204" pitchFamily="18" charset="0"/>
                          </a:rPr>
                          <m:t>𝑓𝑢𝑠</m:t>
                        </m:r>
                      </m:sub>
                    </m:sSub>
                    <m:r>
                      <a:rPr lang="en-GB" b="0" i="1" smtClean="0">
                        <a:latin typeface="Cambria Math" panose="02040503050406030204" pitchFamily="18" charset="0"/>
                      </a:rPr>
                      <m:t>~1.5−1.6 </m:t>
                    </m:r>
                    <m:r>
                      <a:rPr lang="en-GB" b="0" i="1" smtClean="0">
                        <a:latin typeface="Cambria Math" panose="02040503050406030204" pitchFamily="18" charset="0"/>
                      </a:rPr>
                      <m:t>𝐺𝑊</m:t>
                    </m:r>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𝑓</m:t>
                        </m:r>
                      </m:e>
                      <m:sub>
                        <m:r>
                          <a:rPr lang="en-GB" b="0" i="1" smtClean="0">
                            <a:latin typeface="Cambria Math" panose="02040503050406030204" pitchFamily="18" charset="0"/>
                          </a:rPr>
                          <m:t>𝑟𝑎𝑑</m:t>
                        </m:r>
                      </m:sub>
                      <m:sup>
                        <m:r>
                          <a:rPr lang="en-GB" b="0" i="1" smtClean="0">
                            <a:latin typeface="Cambria Math" panose="02040503050406030204" pitchFamily="18" charset="0"/>
                          </a:rPr>
                          <m:t>𝑐𝑜𝑟𝑒</m:t>
                        </m:r>
                      </m:sup>
                    </m:sSubSup>
                    <m:r>
                      <a:rPr lang="en-GB" b="0" i="1" smtClean="0">
                        <a:latin typeface="Cambria Math" panose="02040503050406030204" pitchFamily="18" charset="0"/>
                      </a:rPr>
                      <m:t>~0.7, </m:t>
                    </m:r>
                    <m:r>
                      <a:rPr lang="en-GB" b="0" i="1" smtClean="0">
                        <a:latin typeface="Cambria Math" panose="02040503050406030204" pitchFamily="18" charset="0"/>
                      </a:rPr>
                      <m:t>𝜅</m:t>
                    </m:r>
                    <m:r>
                      <a:rPr lang="en-GB" b="0" i="1" smtClean="0">
                        <a:latin typeface="Cambria Math" panose="02040503050406030204" pitchFamily="18" charset="0"/>
                      </a:rPr>
                      <m:t>~3, </m:t>
                    </m:r>
                    <m:r>
                      <a:rPr lang="en-GB" b="0" i="1" smtClean="0">
                        <a:latin typeface="Cambria Math" panose="02040503050406030204" pitchFamily="18" charset="0"/>
                      </a:rPr>
                      <m:t>𝛿</m:t>
                    </m:r>
                    <m:r>
                      <a:rPr lang="en-GB" b="0" i="1" smtClean="0">
                        <a:latin typeface="Cambria Math" panose="02040503050406030204" pitchFamily="18" charset="0"/>
                      </a:rPr>
                      <m:t>~0.5)</m:t>
                    </m:r>
                  </m:oMath>
                </a14:m>
                <a:r>
                  <a:rPr lang="en-GB" dirty="0"/>
                  <a:t> </a:t>
                </a:r>
                <a:r>
                  <a:rPr lang="en-GB" sz="1650" i="1" dirty="0"/>
                  <a:t>[E. Tholerus et.al in prep]</a:t>
                </a:r>
              </a:p>
              <a:p>
                <a:pPr marL="257175" indent="-257175">
                  <a:buFont typeface="Arial" panose="020B0604020202020204" pitchFamily="34" charset="0"/>
                  <a:buChar char="•"/>
                </a:pPr>
                <a:r>
                  <a:rPr lang="en-GB" dirty="0"/>
                  <a:t>Fully detached divertor with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𝑃</m:t>
                        </m:r>
                      </m:e>
                      <m:sub>
                        <m:r>
                          <a:rPr lang="en-GB" b="0" i="1" smtClean="0">
                            <a:latin typeface="Cambria Math" panose="02040503050406030204" pitchFamily="18" charset="0"/>
                          </a:rPr>
                          <m:t>𝑠𝑒𝑝</m:t>
                        </m:r>
                      </m:sub>
                    </m:sSub>
                    <m:r>
                      <a:rPr lang="en-GB" b="0" i="1" smtClean="0">
                        <a:latin typeface="Cambria Math" panose="02040503050406030204" pitchFamily="18" charset="0"/>
                      </a:rPr>
                      <m:t>≤150 </m:t>
                    </m:r>
                    <m:r>
                      <a:rPr lang="en-GB" b="0" i="1" smtClean="0">
                        <a:latin typeface="Cambria Math" panose="02040503050406030204" pitchFamily="18" charset="0"/>
                      </a:rPr>
                      <m:t>𝑀𝑊</m:t>
                    </m:r>
                  </m:oMath>
                </a14:m>
                <a:r>
                  <a:rPr lang="en-GB" dirty="0"/>
                  <a:t> in double null with alternative divertor leg configurations.</a:t>
                </a:r>
              </a:p>
              <a:p>
                <a:pPr marL="600067" lvl="1" indent="-257175">
                  <a:buFont typeface="Arial" panose="020B0604020202020204" pitchFamily="34" charset="0"/>
                  <a:buChar char="•"/>
                </a:pPr>
                <a:r>
                  <a:rPr lang="en-GB" dirty="0"/>
                  <a:t>4 inner leg configurations assessed.</a:t>
                </a:r>
              </a:p>
              <a:p>
                <a:pPr marL="257175" indent="-257175">
                  <a:buFont typeface="Arial" panose="020B0604020202020204" pitchFamily="34" charset="0"/>
                  <a:buChar char="•"/>
                </a:pPr>
                <a:r>
                  <a:rPr lang="en-GB" dirty="0"/>
                  <a:t>First SOLPS-ITER simulations with drifts and kinetic neutrals </a:t>
                </a:r>
                <a:r>
                  <a:rPr lang="en-GB" sz="1500" i="1" dirty="0"/>
                  <a:t>[J. </a:t>
                </a:r>
                <a:r>
                  <a:rPr lang="en-GB" sz="1500" i="1" dirty="0" err="1"/>
                  <a:t>Karhunen</a:t>
                </a:r>
                <a:r>
                  <a:rPr lang="en-GB" sz="1500" i="1" dirty="0"/>
                  <a:t> </a:t>
                </a:r>
                <a:r>
                  <a:rPr lang="en-GB" sz="1500" i="1" dirty="0" err="1"/>
                  <a:t>et.al</a:t>
                </a:r>
                <a:r>
                  <a:rPr lang="en-GB" sz="1500" i="1" dirty="0"/>
                  <a:t>. IAEA FEC 2023].</a:t>
                </a:r>
              </a:p>
              <a:p>
                <a:pPr marL="257175" indent="-257175">
                  <a:buFont typeface="Arial" panose="020B0604020202020204" pitchFamily="34" charset="0"/>
                  <a:buChar char="•"/>
                </a:pPr>
                <a:r>
                  <a:rPr lang="en-GB" dirty="0"/>
                  <a:t>First converged non-linear local gyrokinetic simulations for dominant KBM turbulence in high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𝛽</m:t>
                        </m:r>
                      </m:e>
                      <m:sub>
                        <m:r>
                          <a:rPr lang="en-GB" b="0" i="1" smtClean="0">
                            <a:latin typeface="Cambria Math" panose="02040503050406030204" pitchFamily="18" charset="0"/>
                          </a:rPr>
                          <m:t>𝑒</m:t>
                        </m:r>
                      </m:sub>
                    </m:sSub>
                  </m:oMath>
                </a14:m>
                <a:r>
                  <a:rPr lang="en-GB" dirty="0"/>
                  <a:t> slow rotating plasmas </a:t>
                </a:r>
                <a:r>
                  <a:rPr lang="en-GB" sz="1500" dirty="0"/>
                  <a:t>[D. Kennedy </a:t>
                </a:r>
                <a:r>
                  <a:rPr lang="en-GB" sz="1500" dirty="0" err="1"/>
                  <a:t>et.al</a:t>
                </a:r>
                <a:r>
                  <a:rPr lang="en-GB" sz="1500" dirty="0"/>
                  <a:t>. IAEA FEC 2023, M. </a:t>
                </a:r>
                <a:r>
                  <a:rPr lang="en-GB" sz="1500" dirty="0" err="1"/>
                  <a:t>Giacomin</a:t>
                </a:r>
                <a:r>
                  <a:rPr lang="en-GB" sz="1500" dirty="0"/>
                  <a:t> sub. to </a:t>
                </a:r>
                <a:r>
                  <a:rPr lang="en-GB" sz="1500" dirty="0" err="1"/>
                  <a:t>Nucl</a:t>
                </a:r>
                <a:r>
                  <a:rPr lang="en-GB" sz="1500" dirty="0"/>
                  <a:t>. Fusion].</a:t>
                </a:r>
              </a:p>
              <a:p>
                <a:pPr marL="257175" indent="-257175">
                  <a:buFont typeface="Arial" panose="020B0604020202020204" pitchFamily="34" charset="0"/>
                  <a:buChar char="•"/>
                </a:pPr>
                <a:endParaRPr lang="en-GB" dirty="0"/>
              </a:p>
              <a:p>
                <a:pPr marL="257175" indent="-257175">
                  <a:buFont typeface="Arial" panose="020B0604020202020204" pitchFamily="34" charset="0"/>
                  <a:buChar char="•"/>
                </a:pPr>
                <a:endParaRPr lang="en-GB" dirty="0"/>
              </a:p>
            </p:txBody>
          </p:sp>
        </mc:Choice>
        <mc:Fallback xmlns="">
          <p:sp>
            <p:nvSpPr>
              <p:cNvPr id="6" name="Content Placeholder 5">
                <a:extLst>
                  <a:ext uri="{FF2B5EF4-FFF2-40B4-BE49-F238E27FC236}">
                    <a16:creationId xmlns:a16="http://schemas.microsoft.com/office/drawing/2014/main" id="{B26627A7-20EB-EDC9-BF43-A6B4163336E4}"/>
                  </a:ext>
                </a:extLst>
              </p:cNvPr>
              <p:cNvSpPr>
                <a:spLocks noGrp="1" noRot="1" noChangeAspect="1" noMove="1" noResize="1" noEditPoints="1" noAdjustHandles="1" noChangeArrowheads="1" noChangeShapeType="1" noTextEdit="1"/>
              </p:cNvSpPr>
              <p:nvPr>
                <p:ph sz="half" idx="2"/>
              </p:nvPr>
            </p:nvSpPr>
            <p:spPr>
              <a:xfrm>
                <a:off x="143148" y="2694525"/>
                <a:ext cx="4218452" cy="2097741"/>
              </a:xfrm>
              <a:blipFill>
                <a:blip r:embed="rId2"/>
                <a:stretch>
                  <a:fillRect t="-2616" r="-578"/>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940C421D-64C4-4B52-A246-CF9E490A687A}"/>
              </a:ext>
            </a:extLst>
          </p:cNvPr>
          <p:cNvSpPr>
            <a:spLocks noGrp="1"/>
          </p:cNvSpPr>
          <p:nvPr>
            <p:ph type="ftr" sz="quarter" idx="11"/>
          </p:nvPr>
        </p:nvSpPr>
        <p:spPr/>
        <p:txBody>
          <a:bodyPr/>
          <a:lstStyle/>
          <a:p>
            <a:pPr defTabSz="685800"/>
            <a:r>
              <a:rPr lang="en-US" dirty="0">
                <a:solidFill>
                  <a:srgbClr val="002F56"/>
                </a:solidFill>
              </a:rPr>
              <a:t>STEP </a:t>
            </a:r>
            <a:r>
              <a:rPr lang="en-US" dirty="0">
                <a:solidFill>
                  <a:srgbClr val="00B050"/>
                </a:solidFill>
              </a:rPr>
              <a:t>OPEN</a:t>
            </a:r>
            <a:r>
              <a:rPr lang="en-US" dirty="0">
                <a:solidFill>
                  <a:srgbClr val="002F56"/>
                </a:solidFill>
              </a:rPr>
              <a:t> – H. Meyer for the STEP team</a:t>
            </a:r>
            <a:endParaRPr lang="en-US" dirty="0">
              <a:solidFill>
                <a:srgbClr val="00B050"/>
              </a:solidFill>
            </a:endParaRPr>
          </a:p>
        </p:txBody>
      </p:sp>
      <p:sp>
        <p:nvSpPr>
          <p:cNvPr id="5" name="Slide Number Placeholder 4">
            <a:extLst>
              <a:ext uri="{FF2B5EF4-FFF2-40B4-BE49-F238E27FC236}">
                <a16:creationId xmlns:a16="http://schemas.microsoft.com/office/drawing/2014/main" id="{637474B1-BF87-4CD1-AF74-AA26940DE03D}"/>
              </a:ext>
            </a:extLst>
          </p:cNvPr>
          <p:cNvSpPr>
            <a:spLocks noGrp="1"/>
          </p:cNvSpPr>
          <p:nvPr>
            <p:ph type="sldNum" sz="quarter" idx="4"/>
          </p:nvPr>
        </p:nvSpPr>
        <p:spPr/>
        <p:txBody>
          <a:bodyPr/>
          <a:lstStyle/>
          <a:p>
            <a:pPr defTabSz="685800"/>
            <a:r>
              <a:rPr lang="en-US" dirty="0"/>
              <a:t>3</a:t>
            </a:r>
          </a:p>
        </p:txBody>
      </p:sp>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8BA0E1A7-2389-9638-83B1-5051EDE959FA}"/>
                  </a:ext>
                </a:extLst>
              </p:cNvPr>
              <p:cNvGraphicFramePr>
                <a:graphicFrameLocks noGrp="1"/>
              </p:cNvGraphicFramePr>
              <p:nvPr/>
            </p:nvGraphicFramePr>
            <p:xfrm>
              <a:off x="524856" y="872768"/>
              <a:ext cx="2910110" cy="1834071"/>
            </p:xfrm>
            <a:graphic>
              <a:graphicData uri="http://schemas.openxmlformats.org/drawingml/2006/table">
                <a:tbl>
                  <a:tblPr firstRow="1" bandRow="1">
                    <a:tableStyleId>{5C22544A-7EE6-4342-B048-85BDC9FD1C3A}</a:tableStyleId>
                  </a:tblPr>
                  <a:tblGrid>
                    <a:gridCol w="582022">
                      <a:extLst>
                        <a:ext uri="{9D8B030D-6E8A-4147-A177-3AD203B41FA5}">
                          <a16:colId xmlns:a16="http://schemas.microsoft.com/office/drawing/2014/main" val="145385693"/>
                        </a:ext>
                      </a:extLst>
                    </a:gridCol>
                    <a:gridCol w="582022">
                      <a:extLst>
                        <a:ext uri="{9D8B030D-6E8A-4147-A177-3AD203B41FA5}">
                          <a16:colId xmlns:a16="http://schemas.microsoft.com/office/drawing/2014/main" val="3052838154"/>
                        </a:ext>
                      </a:extLst>
                    </a:gridCol>
                    <a:gridCol w="582022">
                      <a:extLst>
                        <a:ext uri="{9D8B030D-6E8A-4147-A177-3AD203B41FA5}">
                          <a16:colId xmlns:a16="http://schemas.microsoft.com/office/drawing/2014/main" val="2769136735"/>
                        </a:ext>
                      </a:extLst>
                    </a:gridCol>
                    <a:gridCol w="582022">
                      <a:extLst>
                        <a:ext uri="{9D8B030D-6E8A-4147-A177-3AD203B41FA5}">
                          <a16:colId xmlns:a16="http://schemas.microsoft.com/office/drawing/2014/main" val="2470204156"/>
                        </a:ext>
                      </a:extLst>
                    </a:gridCol>
                    <a:gridCol w="582022">
                      <a:extLst>
                        <a:ext uri="{9D8B030D-6E8A-4147-A177-3AD203B41FA5}">
                          <a16:colId xmlns:a16="http://schemas.microsoft.com/office/drawing/2014/main" val="1638655001"/>
                        </a:ext>
                      </a:extLst>
                    </a:gridCol>
                  </a:tblGrid>
                  <a:tr h="228600">
                    <a:tc>
                      <a:txBody>
                        <a:bodyPr/>
                        <a:lstStyle/>
                        <a:p>
                          <a:pPr algn="ctr"/>
                          <a:endParaRPr lang="en-GB" sz="1100" dirty="0"/>
                        </a:p>
                      </a:txBody>
                      <a:tcPr marL="68580" marR="68580" marT="34290" marB="34290" anchor="ctr"/>
                    </a:tc>
                    <a:tc>
                      <a:txBody>
                        <a:bodyPr/>
                        <a:lstStyle/>
                        <a:p>
                          <a:pPr algn="ctr"/>
                          <a:r>
                            <a:rPr lang="en-GB" sz="1100" dirty="0"/>
                            <a:t>EC-HD</a:t>
                          </a:r>
                        </a:p>
                      </a:txBody>
                      <a:tcPr marL="68580" marR="68580" marT="34290" marB="34290" anchor="ctr"/>
                    </a:tc>
                    <a:tc>
                      <a:txBody>
                        <a:bodyPr/>
                        <a:lstStyle/>
                        <a:p>
                          <a:pPr algn="ctr"/>
                          <a:r>
                            <a:rPr lang="en-GB" sz="1100" dirty="0"/>
                            <a:t>EC-LD</a:t>
                          </a:r>
                        </a:p>
                      </a:txBody>
                      <a:tcPr marL="68580" marR="68580" marT="34290" marB="34290" anchor="ctr"/>
                    </a:tc>
                    <a:tc>
                      <a:txBody>
                        <a:bodyPr/>
                        <a:lstStyle/>
                        <a:p>
                          <a:pPr algn="ctr"/>
                          <a:r>
                            <a:rPr lang="en-GB" sz="1100" dirty="0"/>
                            <a:t>EB-CC</a:t>
                          </a:r>
                        </a:p>
                      </a:txBody>
                      <a:tcPr marL="68580" marR="68580" marT="34290" marB="34290" anchor="ctr"/>
                    </a:tc>
                    <a:tc>
                      <a:txBody>
                        <a:bodyPr/>
                        <a:lstStyle/>
                        <a:p>
                          <a:pPr algn="ctr"/>
                          <a:r>
                            <a:rPr lang="en-GB" sz="1100" dirty="0"/>
                            <a:t>EB-HQ</a:t>
                          </a:r>
                        </a:p>
                      </a:txBody>
                      <a:tcPr marL="68580" marR="68580" marT="34290" marB="34290" anchor="ctr"/>
                    </a:tc>
                    <a:extLst>
                      <a:ext uri="{0D108BD9-81ED-4DB2-BD59-A6C34878D82A}">
                        <a16:rowId xmlns:a16="http://schemas.microsoft.com/office/drawing/2014/main" val="3395985353"/>
                      </a:ext>
                    </a:extLst>
                  </a:tr>
                  <a:tr h="228600">
                    <a:tc>
                      <a:txBody>
                        <a:bodyPr/>
                        <a:lstStyle/>
                        <a:p>
                          <a:pPr algn="ctr"/>
                          <a:r>
                            <a:rPr lang="en-GB" sz="1100" b="0" dirty="0"/>
                            <a:t>HCD</a:t>
                          </a:r>
                        </a:p>
                      </a:txBody>
                      <a:tcPr marL="68580" marR="68580" marT="34290" marB="34290" anchor="ctr"/>
                    </a:tc>
                    <a:tc gridSpan="2">
                      <a:txBody>
                        <a:bodyPr/>
                        <a:lstStyle/>
                        <a:p>
                          <a:pPr algn="ctr"/>
                          <a:r>
                            <a:rPr lang="en-GB" sz="1100" dirty="0"/>
                            <a:t>ECCD only</a:t>
                          </a:r>
                        </a:p>
                      </a:txBody>
                      <a:tcPr marL="68580" marR="68580" marT="34290" marB="34290" anchor="ctr"/>
                    </a:tc>
                    <a:tc hMerge="1">
                      <a:txBody>
                        <a:bodyPr/>
                        <a:lstStyle/>
                        <a:p>
                          <a:endParaRPr lang="en-GB" dirty="0"/>
                        </a:p>
                      </a:txBody>
                      <a:tcPr/>
                    </a:tc>
                    <a:tc gridSpan="2">
                      <a:txBody>
                        <a:bodyPr/>
                        <a:lstStyle/>
                        <a:p>
                          <a:pPr algn="ctr"/>
                          <a:r>
                            <a:rPr lang="en-GB" sz="1100" dirty="0"/>
                            <a:t>ECCD + EBCD</a:t>
                          </a:r>
                        </a:p>
                      </a:txBody>
                      <a:tcPr marL="68580" marR="68580" marT="34290" marB="34290" anchor="ctr"/>
                    </a:tc>
                    <a:tc hMerge="1">
                      <a:txBody>
                        <a:bodyPr/>
                        <a:lstStyle/>
                        <a:p>
                          <a:endParaRPr lang="en-GB" dirty="0"/>
                        </a:p>
                      </a:txBody>
                      <a:tcPr/>
                    </a:tc>
                    <a:extLst>
                      <a:ext uri="{0D108BD9-81ED-4DB2-BD59-A6C34878D82A}">
                        <a16:rowId xmlns:a16="http://schemas.microsoft.com/office/drawing/2014/main" val="2031835721"/>
                      </a:ext>
                    </a:extLst>
                  </a:tr>
                  <a:tr h="240935">
                    <a:tc>
                      <a:txBody>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𝐼</m:t>
                                    </m:r>
                                  </m:e>
                                  <m:sub>
                                    <m:r>
                                      <a:rPr lang="en-GB" sz="1100" b="0" i="1" smtClean="0">
                                        <a:latin typeface="Cambria Math" panose="02040503050406030204" pitchFamily="18" charset="0"/>
                                      </a:rPr>
                                      <m:t>𝑝</m:t>
                                    </m:r>
                                  </m:sub>
                                </m:sSub>
                                <m:r>
                                  <a:rPr lang="en-GB" sz="1100" b="0" i="1" smtClean="0">
                                    <a:latin typeface="Cambria Math" panose="02040503050406030204" pitchFamily="18" charset="0"/>
                                  </a:rPr>
                                  <m:t> (</m:t>
                                </m:r>
                                <m:r>
                                  <a:rPr lang="en-GB" sz="1100" b="0" i="1" smtClean="0">
                                    <a:latin typeface="Cambria Math" panose="02040503050406030204" pitchFamily="18" charset="0"/>
                                  </a:rPr>
                                  <m:t>𝑀𝐴</m:t>
                                </m:r>
                                <m:r>
                                  <a:rPr lang="en-GB" sz="1100" b="0" i="1" smtClean="0">
                                    <a:latin typeface="Cambria Math" panose="02040503050406030204" pitchFamily="18" charset="0"/>
                                  </a:rPr>
                                  <m:t>)</m:t>
                                </m:r>
                              </m:oMath>
                            </m:oMathPara>
                          </a14:m>
                          <a:endParaRPr lang="en-GB" sz="1100" b="0" dirty="0"/>
                        </a:p>
                      </a:txBody>
                      <a:tcPr marL="68580" marR="68580" marT="34290" marB="34290" anchor="ctr"/>
                    </a:tc>
                    <a:tc>
                      <a:txBody>
                        <a:bodyPr/>
                        <a:lstStyle/>
                        <a:p>
                          <a:pPr algn="ctr"/>
                          <a:r>
                            <a:rPr lang="en-GB" sz="1100" dirty="0"/>
                            <a:t>21</a:t>
                          </a:r>
                        </a:p>
                      </a:txBody>
                      <a:tcPr marL="68580" marR="68580" marT="34290" marB="34290" anchor="ctr"/>
                    </a:tc>
                    <a:tc>
                      <a:txBody>
                        <a:bodyPr/>
                        <a:lstStyle/>
                        <a:p>
                          <a:pPr algn="ctr"/>
                          <a:r>
                            <a:rPr lang="en-GB" sz="1100" dirty="0"/>
                            <a:t>25</a:t>
                          </a:r>
                        </a:p>
                      </a:txBody>
                      <a:tcPr marL="68580" marR="68580" marT="34290" marB="34290" anchor="ctr"/>
                    </a:tc>
                    <a:tc>
                      <a:txBody>
                        <a:bodyPr/>
                        <a:lstStyle/>
                        <a:p>
                          <a:pPr algn="ctr"/>
                          <a:r>
                            <a:rPr lang="en-GB" sz="1100" dirty="0"/>
                            <a:t>23</a:t>
                          </a:r>
                        </a:p>
                      </a:txBody>
                      <a:tcPr marL="68580" marR="68580" marT="34290" marB="34290" anchor="ctr"/>
                    </a:tc>
                    <a:tc>
                      <a:txBody>
                        <a:bodyPr/>
                        <a:lstStyle/>
                        <a:p>
                          <a:pPr algn="ctr"/>
                          <a:r>
                            <a:rPr lang="en-GB" sz="1100" dirty="0"/>
                            <a:t>21</a:t>
                          </a:r>
                        </a:p>
                      </a:txBody>
                      <a:tcPr marL="68580" marR="68580" marT="34290" marB="34290" anchor="ctr"/>
                    </a:tc>
                    <a:extLst>
                      <a:ext uri="{0D108BD9-81ED-4DB2-BD59-A6C34878D82A}">
                        <a16:rowId xmlns:a16="http://schemas.microsoft.com/office/drawing/2014/main" val="1493761078"/>
                      </a:ext>
                    </a:extLst>
                  </a:tr>
                  <a:tr h="228600">
                    <a:tc>
                      <a:txBody>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𝑓</m:t>
                                    </m:r>
                                  </m:e>
                                  <m:sub>
                                    <m:r>
                                      <a:rPr lang="en-GB" sz="1100" b="0" i="1" smtClean="0">
                                        <a:latin typeface="Cambria Math" panose="02040503050406030204" pitchFamily="18" charset="0"/>
                                      </a:rPr>
                                      <m:t>𝐵𝑆</m:t>
                                    </m:r>
                                  </m:sub>
                                </m:sSub>
                              </m:oMath>
                            </m:oMathPara>
                          </a14:m>
                          <a:endParaRPr lang="en-GB" sz="1100" dirty="0"/>
                        </a:p>
                      </a:txBody>
                      <a:tcPr marL="68580" marR="68580" marT="34290" marB="34290" anchor="ctr"/>
                    </a:tc>
                    <a:tc>
                      <a:txBody>
                        <a:bodyPr/>
                        <a:lstStyle/>
                        <a:p>
                          <a:pPr algn="ctr"/>
                          <a:r>
                            <a:rPr lang="en-GB" sz="1100" dirty="0"/>
                            <a:t>0.9</a:t>
                          </a:r>
                        </a:p>
                      </a:txBody>
                      <a:tcPr marL="68580" marR="68580" marT="34290" marB="34290" anchor="ctr"/>
                    </a:tc>
                    <a:tc>
                      <a:txBody>
                        <a:bodyPr/>
                        <a:lstStyle/>
                        <a:p>
                          <a:pPr algn="ctr"/>
                          <a:r>
                            <a:rPr lang="en-GB" sz="1100" dirty="0"/>
                            <a:t>0.8</a:t>
                          </a:r>
                        </a:p>
                      </a:txBody>
                      <a:tcPr marL="68580" marR="68580" marT="34290" marB="34290" anchor="ctr"/>
                    </a:tc>
                    <a:tc>
                      <a:txBody>
                        <a:bodyPr/>
                        <a:lstStyle/>
                        <a:p>
                          <a:pPr algn="ctr"/>
                          <a:r>
                            <a:rPr lang="en-GB" sz="1100" dirty="0"/>
                            <a:t>0.8</a:t>
                          </a:r>
                        </a:p>
                      </a:txBody>
                      <a:tcPr marL="68580" marR="68580" marT="34290" marB="34290" anchor="ctr"/>
                    </a:tc>
                    <a:tc>
                      <a:txBody>
                        <a:bodyPr/>
                        <a:lstStyle/>
                        <a:p>
                          <a:pPr algn="ctr"/>
                          <a:r>
                            <a:rPr lang="en-GB" sz="1100" dirty="0"/>
                            <a:t>0.9</a:t>
                          </a:r>
                        </a:p>
                      </a:txBody>
                      <a:tcPr marL="68580" marR="68580" marT="34290" marB="34290" anchor="ctr"/>
                    </a:tc>
                    <a:extLst>
                      <a:ext uri="{0D108BD9-81ED-4DB2-BD59-A6C34878D82A}">
                        <a16:rowId xmlns:a16="http://schemas.microsoft.com/office/drawing/2014/main" val="2570423636"/>
                      </a:ext>
                    </a:extLst>
                  </a:tr>
                  <a:tr h="228600">
                    <a:tc>
                      <a:txBody>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𝑓</m:t>
                                    </m:r>
                                  </m:e>
                                  <m:sub>
                                    <m:r>
                                      <a:rPr lang="en-GB" sz="1100" b="0" i="1" smtClean="0">
                                        <a:latin typeface="Cambria Math" panose="02040503050406030204" pitchFamily="18" charset="0"/>
                                      </a:rPr>
                                      <m:t>𝐺𝑊</m:t>
                                    </m:r>
                                  </m:sub>
                                </m:sSub>
                              </m:oMath>
                            </m:oMathPara>
                          </a14:m>
                          <a:endParaRPr lang="en-GB" sz="1100" dirty="0"/>
                        </a:p>
                      </a:txBody>
                      <a:tcPr marL="68580" marR="68580" marT="34290" marB="34290" anchor="ctr"/>
                    </a:tc>
                    <a:tc>
                      <a:txBody>
                        <a:bodyPr/>
                        <a:lstStyle/>
                        <a:p>
                          <a:pPr algn="ctr"/>
                          <a:r>
                            <a:rPr lang="en-GB" sz="1100" dirty="0"/>
                            <a:t>0.95</a:t>
                          </a:r>
                        </a:p>
                      </a:txBody>
                      <a:tcPr marL="68580" marR="68580" marT="34290" marB="34290" anchor="ctr"/>
                    </a:tc>
                    <a:tc>
                      <a:txBody>
                        <a:bodyPr/>
                        <a:lstStyle/>
                        <a:p>
                          <a:pPr algn="ctr"/>
                          <a:r>
                            <a:rPr lang="en-GB" sz="1100" dirty="0"/>
                            <a:t>0.61</a:t>
                          </a:r>
                        </a:p>
                      </a:txBody>
                      <a:tcPr marL="68580" marR="68580" marT="34290" marB="34290" anchor="ctr"/>
                    </a:tc>
                    <a:tc>
                      <a:txBody>
                        <a:bodyPr/>
                        <a:lstStyle/>
                        <a:p>
                          <a:pPr algn="ctr"/>
                          <a:r>
                            <a:rPr lang="en-GB" sz="1100" dirty="0"/>
                            <a:t>0.96</a:t>
                          </a:r>
                        </a:p>
                      </a:txBody>
                      <a:tcPr marL="68580" marR="68580" marT="34290" marB="34290" anchor="ctr"/>
                    </a:tc>
                    <a:tc>
                      <a:txBody>
                        <a:bodyPr/>
                        <a:lstStyle/>
                        <a:p>
                          <a:pPr algn="ctr"/>
                          <a:r>
                            <a:rPr lang="en-GB" sz="1100" dirty="0"/>
                            <a:t>0.98</a:t>
                          </a:r>
                        </a:p>
                      </a:txBody>
                      <a:tcPr marL="68580" marR="68580" marT="34290" marB="34290" anchor="ctr"/>
                    </a:tc>
                    <a:extLst>
                      <a:ext uri="{0D108BD9-81ED-4DB2-BD59-A6C34878D82A}">
                        <a16:rowId xmlns:a16="http://schemas.microsoft.com/office/drawing/2014/main" val="811281291"/>
                      </a:ext>
                    </a:extLst>
                  </a:tr>
                  <a:tr h="228600">
                    <a:tc>
                      <a:txBody>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𝑄</m:t>
                                </m:r>
                              </m:oMath>
                            </m:oMathPara>
                          </a14:m>
                          <a:endParaRPr lang="en-GB" sz="1100" dirty="0"/>
                        </a:p>
                      </a:txBody>
                      <a:tcPr marL="68580" marR="68580" marT="34290" marB="34290" anchor="ctr"/>
                    </a:tc>
                    <a:tc>
                      <a:txBody>
                        <a:bodyPr/>
                        <a:lstStyle/>
                        <a:p>
                          <a:pPr algn="ctr"/>
                          <a:r>
                            <a:rPr lang="en-GB" sz="1100" dirty="0"/>
                            <a:t>10</a:t>
                          </a:r>
                        </a:p>
                      </a:txBody>
                      <a:tcPr marL="68580" marR="68580" marT="34290" marB="34290" anchor="ctr"/>
                    </a:tc>
                    <a:tc>
                      <a:txBody>
                        <a:bodyPr/>
                        <a:lstStyle/>
                        <a:p>
                          <a:pPr algn="ctr"/>
                          <a:r>
                            <a:rPr lang="en-GB" sz="1100" dirty="0"/>
                            <a:t>9</a:t>
                          </a:r>
                        </a:p>
                      </a:txBody>
                      <a:tcPr marL="68580" marR="68580" marT="34290" marB="34290" anchor="ctr"/>
                    </a:tc>
                    <a:tc>
                      <a:txBody>
                        <a:bodyPr/>
                        <a:lstStyle/>
                        <a:p>
                          <a:pPr algn="ctr"/>
                          <a:r>
                            <a:rPr lang="en-GB" sz="1100" dirty="0"/>
                            <a:t>12</a:t>
                          </a:r>
                        </a:p>
                      </a:txBody>
                      <a:tcPr marL="68580" marR="68580" marT="34290" marB="34290" anchor="ctr"/>
                    </a:tc>
                    <a:tc>
                      <a:txBody>
                        <a:bodyPr/>
                        <a:lstStyle/>
                        <a:p>
                          <a:pPr algn="ctr"/>
                          <a:r>
                            <a:rPr lang="en-GB" sz="1100" dirty="0"/>
                            <a:t>30</a:t>
                          </a:r>
                        </a:p>
                      </a:txBody>
                      <a:tcPr marL="68580" marR="68580" marT="34290" marB="34290" anchor="ctr"/>
                    </a:tc>
                    <a:extLst>
                      <a:ext uri="{0D108BD9-81ED-4DB2-BD59-A6C34878D82A}">
                        <a16:rowId xmlns:a16="http://schemas.microsoft.com/office/drawing/2014/main" val="3212756455"/>
                      </a:ext>
                    </a:extLst>
                  </a:tr>
                  <a:tr h="228600">
                    <a:tc>
                      <a:txBody>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𝛽</m:t>
                                    </m:r>
                                  </m:e>
                                  <m:sub>
                                    <m:r>
                                      <a:rPr lang="en-GB" sz="1100" b="0" i="1" smtClean="0">
                                        <a:latin typeface="Cambria Math" panose="02040503050406030204" pitchFamily="18" charset="0"/>
                                      </a:rPr>
                                      <m:t>𝑁</m:t>
                                    </m:r>
                                  </m:sub>
                                </m:sSub>
                              </m:oMath>
                            </m:oMathPara>
                          </a14:m>
                          <a:endParaRPr lang="en-GB" sz="1100" dirty="0"/>
                        </a:p>
                      </a:txBody>
                      <a:tcPr marL="68580" marR="68580" marT="34290" marB="34290" anchor="ctr"/>
                    </a:tc>
                    <a:tc>
                      <a:txBody>
                        <a:bodyPr/>
                        <a:lstStyle/>
                        <a:p>
                          <a:pPr algn="ctr"/>
                          <a:r>
                            <a:rPr lang="en-GB" sz="1100" dirty="0"/>
                            <a:t>4.4</a:t>
                          </a:r>
                        </a:p>
                      </a:txBody>
                      <a:tcPr marL="68580" marR="68580" marT="34290" marB="34290" anchor="ctr"/>
                    </a:tc>
                    <a:tc>
                      <a:txBody>
                        <a:bodyPr/>
                        <a:lstStyle/>
                        <a:p>
                          <a:pPr algn="ctr"/>
                          <a:r>
                            <a:rPr lang="en-GB" sz="1100" dirty="0"/>
                            <a:t>5.1</a:t>
                          </a:r>
                        </a:p>
                      </a:txBody>
                      <a:tcPr marL="68580" marR="68580" marT="34290" marB="34290" anchor="ctr"/>
                    </a:tc>
                    <a:tc>
                      <a:txBody>
                        <a:bodyPr/>
                        <a:lstStyle/>
                        <a:p>
                          <a:pPr algn="ctr"/>
                          <a:r>
                            <a:rPr lang="en-GB" sz="1100" dirty="0"/>
                            <a:t>3.9</a:t>
                          </a:r>
                        </a:p>
                      </a:txBody>
                      <a:tcPr marL="68580" marR="68580" marT="34290" marB="34290" anchor="ctr"/>
                    </a:tc>
                    <a:tc>
                      <a:txBody>
                        <a:bodyPr/>
                        <a:lstStyle/>
                        <a:p>
                          <a:pPr algn="ctr"/>
                          <a:r>
                            <a:rPr lang="en-GB" sz="1100" dirty="0"/>
                            <a:t>4.3</a:t>
                          </a:r>
                        </a:p>
                      </a:txBody>
                      <a:tcPr marL="68580" marR="68580" marT="34290" marB="34290" anchor="ctr"/>
                    </a:tc>
                    <a:extLst>
                      <a:ext uri="{0D108BD9-81ED-4DB2-BD59-A6C34878D82A}">
                        <a16:rowId xmlns:a16="http://schemas.microsoft.com/office/drawing/2014/main" val="2543153908"/>
                      </a:ext>
                    </a:extLst>
                  </a:tr>
                </a:tbl>
              </a:graphicData>
            </a:graphic>
          </p:graphicFrame>
        </mc:Choice>
        <mc:Fallback xmlns="">
          <p:graphicFrame>
            <p:nvGraphicFramePr>
              <p:cNvPr id="9" name="Table 8">
                <a:extLst>
                  <a:ext uri="{FF2B5EF4-FFF2-40B4-BE49-F238E27FC236}">
                    <a16:creationId xmlns:a16="http://schemas.microsoft.com/office/drawing/2014/main" id="{8BA0E1A7-2389-9638-83B1-5051EDE959FA}"/>
                  </a:ext>
                </a:extLst>
              </p:cNvPr>
              <p:cNvGraphicFramePr>
                <a:graphicFrameLocks noGrp="1"/>
              </p:cNvGraphicFramePr>
              <p:nvPr/>
            </p:nvGraphicFramePr>
            <p:xfrm>
              <a:off x="524856" y="872768"/>
              <a:ext cx="2910110" cy="1834071"/>
            </p:xfrm>
            <a:graphic>
              <a:graphicData uri="http://schemas.openxmlformats.org/drawingml/2006/table">
                <a:tbl>
                  <a:tblPr firstRow="1" bandRow="1">
                    <a:tableStyleId>{5C22544A-7EE6-4342-B048-85BDC9FD1C3A}</a:tableStyleId>
                  </a:tblPr>
                  <a:tblGrid>
                    <a:gridCol w="582022">
                      <a:extLst>
                        <a:ext uri="{9D8B030D-6E8A-4147-A177-3AD203B41FA5}">
                          <a16:colId xmlns:a16="http://schemas.microsoft.com/office/drawing/2014/main" val="145385693"/>
                        </a:ext>
                      </a:extLst>
                    </a:gridCol>
                    <a:gridCol w="582022">
                      <a:extLst>
                        <a:ext uri="{9D8B030D-6E8A-4147-A177-3AD203B41FA5}">
                          <a16:colId xmlns:a16="http://schemas.microsoft.com/office/drawing/2014/main" val="3052838154"/>
                        </a:ext>
                      </a:extLst>
                    </a:gridCol>
                    <a:gridCol w="582022">
                      <a:extLst>
                        <a:ext uri="{9D8B030D-6E8A-4147-A177-3AD203B41FA5}">
                          <a16:colId xmlns:a16="http://schemas.microsoft.com/office/drawing/2014/main" val="2769136735"/>
                        </a:ext>
                      </a:extLst>
                    </a:gridCol>
                    <a:gridCol w="582022">
                      <a:extLst>
                        <a:ext uri="{9D8B030D-6E8A-4147-A177-3AD203B41FA5}">
                          <a16:colId xmlns:a16="http://schemas.microsoft.com/office/drawing/2014/main" val="2470204156"/>
                        </a:ext>
                      </a:extLst>
                    </a:gridCol>
                    <a:gridCol w="582022">
                      <a:extLst>
                        <a:ext uri="{9D8B030D-6E8A-4147-A177-3AD203B41FA5}">
                          <a16:colId xmlns:a16="http://schemas.microsoft.com/office/drawing/2014/main" val="1638655001"/>
                        </a:ext>
                      </a:extLst>
                    </a:gridCol>
                  </a:tblGrid>
                  <a:tr h="403860">
                    <a:tc>
                      <a:txBody>
                        <a:bodyPr/>
                        <a:lstStyle/>
                        <a:p>
                          <a:pPr algn="ctr"/>
                          <a:endParaRPr lang="en-GB" sz="1100" dirty="0"/>
                        </a:p>
                      </a:txBody>
                      <a:tcPr marL="68580" marR="68580" marT="34290" marB="34290" anchor="ctr"/>
                    </a:tc>
                    <a:tc>
                      <a:txBody>
                        <a:bodyPr/>
                        <a:lstStyle/>
                        <a:p>
                          <a:pPr algn="ctr"/>
                          <a:r>
                            <a:rPr lang="en-GB" sz="1100" dirty="0"/>
                            <a:t>EC-HD</a:t>
                          </a:r>
                        </a:p>
                      </a:txBody>
                      <a:tcPr marL="68580" marR="68580" marT="34290" marB="34290" anchor="ctr"/>
                    </a:tc>
                    <a:tc>
                      <a:txBody>
                        <a:bodyPr/>
                        <a:lstStyle/>
                        <a:p>
                          <a:pPr algn="ctr"/>
                          <a:r>
                            <a:rPr lang="en-GB" sz="1100" dirty="0"/>
                            <a:t>EC-LD</a:t>
                          </a:r>
                        </a:p>
                      </a:txBody>
                      <a:tcPr marL="68580" marR="68580" marT="34290" marB="34290" anchor="ctr"/>
                    </a:tc>
                    <a:tc>
                      <a:txBody>
                        <a:bodyPr/>
                        <a:lstStyle/>
                        <a:p>
                          <a:pPr algn="ctr"/>
                          <a:r>
                            <a:rPr lang="en-GB" sz="1100" dirty="0"/>
                            <a:t>EB-CC</a:t>
                          </a:r>
                        </a:p>
                      </a:txBody>
                      <a:tcPr marL="68580" marR="68580" marT="34290" marB="34290" anchor="ctr"/>
                    </a:tc>
                    <a:tc>
                      <a:txBody>
                        <a:bodyPr/>
                        <a:lstStyle/>
                        <a:p>
                          <a:pPr algn="ctr"/>
                          <a:r>
                            <a:rPr lang="en-GB" sz="1100" dirty="0"/>
                            <a:t>EB-HQ</a:t>
                          </a:r>
                        </a:p>
                      </a:txBody>
                      <a:tcPr marL="68580" marR="68580" marT="34290" marB="34290" anchor="ctr"/>
                    </a:tc>
                    <a:extLst>
                      <a:ext uri="{0D108BD9-81ED-4DB2-BD59-A6C34878D82A}">
                        <a16:rowId xmlns:a16="http://schemas.microsoft.com/office/drawing/2014/main" val="3395985353"/>
                      </a:ext>
                    </a:extLst>
                  </a:tr>
                  <a:tr h="236220">
                    <a:tc>
                      <a:txBody>
                        <a:bodyPr/>
                        <a:lstStyle/>
                        <a:p>
                          <a:pPr algn="ctr"/>
                          <a:r>
                            <a:rPr lang="en-GB" sz="1100" b="0" dirty="0"/>
                            <a:t>HCD</a:t>
                          </a:r>
                        </a:p>
                      </a:txBody>
                      <a:tcPr marL="68580" marR="68580" marT="34290" marB="34290" anchor="ctr"/>
                    </a:tc>
                    <a:tc gridSpan="2">
                      <a:txBody>
                        <a:bodyPr/>
                        <a:lstStyle/>
                        <a:p>
                          <a:pPr algn="ctr"/>
                          <a:r>
                            <a:rPr lang="en-GB" sz="1100" dirty="0"/>
                            <a:t>ECCD only</a:t>
                          </a:r>
                        </a:p>
                      </a:txBody>
                      <a:tcPr marL="68580" marR="68580" marT="34290" marB="34290" anchor="ctr"/>
                    </a:tc>
                    <a:tc hMerge="1">
                      <a:txBody>
                        <a:bodyPr/>
                        <a:lstStyle/>
                        <a:p>
                          <a:endParaRPr lang="en-GB" dirty="0"/>
                        </a:p>
                      </a:txBody>
                      <a:tcPr/>
                    </a:tc>
                    <a:tc gridSpan="2">
                      <a:txBody>
                        <a:bodyPr/>
                        <a:lstStyle/>
                        <a:p>
                          <a:pPr algn="ctr"/>
                          <a:r>
                            <a:rPr lang="en-GB" sz="1100" dirty="0"/>
                            <a:t>ECCD + EBCD</a:t>
                          </a:r>
                        </a:p>
                      </a:txBody>
                      <a:tcPr marL="68580" marR="68580" marT="34290" marB="34290" anchor="ctr"/>
                    </a:tc>
                    <a:tc hMerge="1">
                      <a:txBody>
                        <a:bodyPr/>
                        <a:lstStyle/>
                        <a:p>
                          <a:endParaRPr lang="en-GB" dirty="0"/>
                        </a:p>
                      </a:txBody>
                      <a:tcPr/>
                    </a:tc>
                    <a:extLst>
                      <a:ext uri="{0D108BD9-81ED-4DB2-BD59-A6C34878D82A}">
                        <a16:rowId xmlns:a16="http://schemas.microsoft.com/office/drawing/2014/main" val="2031835721"/>
                      </a:ext>
                    </a:extLst>
                  </a:tr>
                  <a:tr h="249111">
                    <a:tc>
                      <a:txBody>
                        <a:bodyPr/>
                        <a:lstStyle/>
                        <a:p>
                          <a:endParaRPr lang="en-US"/>
                        </a:p>
                      </a:txBody>
                      <a:tcPr marL="68580" marR="68580" marT="34290" marB="34290" anchor="ctr">
                        <a:blipFill>
                          <a:blip r:embed="rId3"/>
                          <a:stretch>
                            <a:fillRect l="-1042" t="-263415" r="-402083" b="-397561"/>
                          </a:stretch>
                        </a:blipFill>
                      </a:tcPr>
                    </a:tc>
                    <a:tc>
                      <a:txBody>
                        <a:bodyPr/>
                        <a:lstStyle/>
                        <a:p>
                          <a:pPr algn="ctr"/>
                          <a:r>
                            <a:rPr lang="en-GB" sz="1100" dirty="0"/>
                            <a:t>21</a:t>
                          </a:r>
                        </a:p>
                      </a:txBody>
                      <a:tcPr marL="68580" marR="68580" marT="34290" marB="34290" anchor="ctr"/>
                    </a:tc>
                    <a:tc>
                      <a:txBody>
                        <a:bodyPr/>
                        <a:lstStyle/>
                        <a:p>
                          <a:pPr algn="ctr"/>
                          <a:r>
                            <a:rPr lang="en-GB" sz="1100" dirty="0"/>
                            <a:t>25</a:t>
                          </a:r>
                        </a:p>
                      </a:txBody>
                      <a:tcPr marL="68580" marR="68580" marT="34290" marB="34290" anchor="ctr"/>
                    </a:tc>
                    <a:tc>
                      <a:txBody>
                        <a:bodyPr/>
                        <a:lstStyle/>
                        <a:p>
                          <a:pPr algn="ctr"/>
                          <a:r>
                            <a:rPr lang="en-GB" sz="1100" dirty="0"/>
                            <a:t>23</a:t>
                          </a:r>
                        </a:p>
                      </a:txBody>
                      <a:tcPr marL="68580" marR="68580" marT="34290" marB="34290" anchor="ctr"/>
                    </a:tc>
                    <a:tc>
                      <a:txBody>
                        <a:bodyPr/>
                        <a:lstStyle/>
                        <a:p>
                          <a:pPr algn="ctr"/>
                          <a:r>
                            <a:rPr lang="en-GB" sz="1100" dirty="0"/>
                            <a:t>21</a:t>
                          </a:r>
                        </a:p>
                      </a:txBody>
                      <a:tcPr marL="68580" marR="68580" marT="34290" marB="34290" anchor="ctr"/>
                    </a:tc>
                    <a:extLst>
                      <a:ext uri="{0D108BD9-81ED-4DB2-BD59-A6C34878D82A}">
                        <a16:rowId xmlns:a16="http://schemas.microsoft.com/office/drawing/2014/main" val="1493761078"/>
                      </a:ext>
                    </a:extLst>
                  </a:tr>
                  <a:tr h="236220">
                    <a:tc>
                      <a:txBody>
                        <a:bodyPr/>
                        <a:lstStyle/>
                        <a:p>
                          <a:endParaRPr lang="en-US"/>
                        </a:p>
                      </a:txBody>
                      <a:tcPr marL="68580" marR="68580" marT="34290" marB="34290" anchor="ctr">
                        <a:blipFill>
                          <a:blip r:embed="rId3"/>
                          <a:stretch>
                            <a:fillRect l="-1042" t="-382051" r="-402083" b="-317949"/>
                          </a:stretch>
                        </a:blipFill>
                      </a:tcPr>
                    </a:tc>
                    <a:tc>
                      <a:txBody>
                        <a:bodyPr/>
                        <a:lstStyle/>
                        <a:p>
                          <a:pPr algn="ctr"/>
                          <a:r>
                            <a:rPr lang="en-GB" sz="1100" dirty="0"/>
                            <a:t>0.9</a:t>
                          </a:r>
                        </a:p>
                      </a:txBody>
                      <a:tcPr marL="68580" marR="68580" marT="34290" marB="34290" anchor="ctr"/>
                    </a:tc>
                    <a:tc>
                      <a:txBody>
                        <a:bodyPr/>
                        <a:lstStyle/>
                        <a:p>
                          <a:pPr algn="ctr"/>
                          <a:r>
                            <a:rPr lang="en-GB" sz="1100" dirty="0"/>
                            <a:t>0.8</a:t>
                          </a:r>
                        </a:p>
                      </a:txBody>
                      <a:tcPr marL="68580" marR="68580" marT="34290" marB="34290" anchor="ctr"/>
                    </a:tc>
                    <a:tc>
                      <a:txBody>
                        <a:bodyPr/>
                        <a:lstStyle/>
                        <a:p>
                          <a:pPr algn="ctr"/>
                          <a:r>
                            <a:rPr lang="en-GB" sz="1100" dirty="0"/>
                            <a:t>0.8</a:t>
                          </a:r>
                        </a:p>
                      </a:txBody>
                      <a:tcPr marL="68580" marR="68580" marT="34290" marB="34290" anchor="ctr"/>
                    </a:tc>
                    <a:tc>
                      <a:txBody>
                        <a:bodyPr/>
                        <a:lstStyle/>
                        <a:p>
                          <a:pPr algn="ctr"/>
                          <a:r>
                            <a:rPr lang="en-GB" sz="1100" dirty="0"/>
                            <a:t>0.9</a:t>
                          </a:r>
                        </a:p>
                      </a:txBody>
                      <a:tcPr marL="68580" marR="68580" marT="34290" marB="34290" anchor="ctr"/>
                    </a:tc>
                    <a:extLst>
                      <a:ext uri="{0D108BD9-81ED-4DB2-BD59-A6C34878D82A}">
                        <a16:rowId xmlns:a16="http://schemas.microsoft.com/office/drawing/2014/main" val="2570423636"/>
                      </a:ext>
                    </a:extLst>
                  </a:tr>
                  <a:tr h="236220">
                    <a:tc>
                      <a:txBody>
                        <a:bodyPr/>
                        <a:lstStyle/>
                        <a:p>
                          <a:endParaRPr lang="en-US"/>
                        </a:p>
                      </a:txBody>
                      <a:tcPr marL="68580" marR="68580" marT="34290" marB="34290" anchor="ctr">
                        <a:blipFill>
                          <a:blip r:embed="rId3"/>
                          <a:stretch>
                            <a:fillRect l="-1042" t="-482051" r="-402083" b="-217949"/>
                          </a:stretch>
                        </a:blipFill>
                      </a:tcPr>
                    </a:tc>
                    <a:tc>
                      <a:txBody>
                        <a:bodyPr/>
                        <a:lstStyle/>
                        <a:p>
                          <a:pPr algn="ctr"/>
                          <a:r>
                            <a:rPr lang="en-GB" sz="1100" dirty="0"/>
                            <a:t>0.95</a:t>
                          </a:r>
                        </a:p>
                      </a:txBody>
                      <a:tcPr marL="68580" marR="68580" marT="34290" marB="34290" anchor="ctr"/>
                    </a:tc>
                    <a:tc>
                      <a:txBody>
                        <a:bodyPr/>
                        <a:lstStyle/>
                        <a:p>
                          <a:pPr algn="ctr"/>
                          <a:r>
                            <a:rPr lang="en-GB" sz="1100" dirty="0"/>
                            <a:t>0.61</a:t>
                          </a:r>
                        </a:p>
                      </a:txBody>
                      <a:tcPr marL="68580" marR="68580" marT="34290" marB="34290" anchor="ctr"/>
                    </a:tc>
                    <a:tc>
                      <a:txBody>
                        <a:bodyPr/>
                        <a:lstStyle/>
                        <a:p>
                          <a:pPr algn="ctr"/>
                          <a:r>
                            <a:rPr lang="en-GB" sz="1100" dirty="0"/>
                            <a:t>0.96</a:t>
                          </a:r>
                        </a:p>
                      </a:txBody>
                      <a:tcPr marL="68580" marR="68580" marT="34290" marB="34290" anchor="ctr"/>
                    </a:tc>
                    <a:tc>
                      <a:txBody>
                        <a:bodyPr/>
                        <a:lstStyle/>
                        <a:p>
                          <a:pPr algn="ctr"/>
                          <a:r>
                            <a:rPr lang="en-GB" sz="1100" dirty="0"/>
                            <a:t>0.98</a:t>
                          </a:r>
                        </a:p>
                      </a:txBody>
                      <a:tcPr marL="68580" marR="68580" marT="34290" marB="34290" anchor="ctr"/>
                    </a:tc>
                    <a:extLst>
                      <a:ext uri="{0D108BD9-81ED-4DB2-BD59-A6C34878D82A}">
                        <a16:rowId xmlns:a16="http://schemas.microsoft.com/office/drawing/2014/main" val="811281291"/>
                      </a:ext>
                    </a:extLst>
                  </a:tr>
                  <a:tr h="236220">
                    <a:tc>
                      <a:txBody>
                        <a:bodyPr/>
                        <a:lstStyle/>
                        <a:p>
                          <a:endParaRPr lang="en-US"/>
                        </a:p>
                      </a:txBody>
                      <a:tcPr marL="68580" marR="68580" marT="34290" marB="34290" anchor="ctr">
                        <a:blipFill>
                          <a:blip r:embed="rId3"/>
                          <a:stretch>
                            <a:fillRect l="-1042" t="-582051" r="-402083" b="-117949"/>
                          </a:stretch>
                        </a:blipFill>
                      </a:tcPr>
                    </a:tc>
                    <a:tc>
                      <a:txBody>
                        <a:bodyPr/>
                        <a:lstStyle/>
                        <a:p>
                          <a:pPr algn="ctr"/>
                          <a:r>
                            <a:rPr lang="en-GB" sz="1100" dirty="0"/>
                            <a:t>10</a:t>
                          </a:r>
                        </a:p>
                      </a:txBody>
                      <a:tcPr marL="68580" marR="68580" marT="34290" marB="34290" anchor="ctr"/>
                    </a:tc>
                    <a:tc>
                      <a:txBody>
                        <a:bodyPr/>
                        <a:lstStyle/>
                        <a:p>
                          <a:pPr algn="ctr"/>
                          <a:r>
                            <a:rPr lang="en-GB" sz="1100" dirty="0"/>
                            <a:t>9</a:t>
                          </a:r>
                        </a:p>
                      </a:txBody>
                      <a:tcPr marL="68580" marR="68580" marT="34290" marB="34290" anchor="ctr"/>
                    </a:tc>
                    <a:tc>
                      <a:txBody>
                        <a:bodyPr/>
                        <a:lstStyle/>
                        <a:p>
                          <a:pPr algn="ctr"/>
                          <a:r>
                            <a:rPr lang="en-GB" sz="1100" dirty="0"/>
                            <a:t>12</a:t>
                          </a:r>
                        </a:p>
                      </a:txBody>
                      <a:tcPr marL="68580" marR="68580" marT="34290" marB="34290" anchor="ctr"/>
                    </a:tc>
                    <a:tc>
                      <a:txBody>
                        <a:bodyPr/>
                        <a:lstStyle/>
                        <a:p>
                          <a:pPr algn="ctr"/>
                          <a:r>
                            <a:rPr lang="en-GB" sz="1100" dirty="0"/>
                            <a:t>30</a:t>
                          </a:r>
                        </a:p>
                      </a:txBody>
                      <a:tcPr marL="68580" marR="68580" marT="34290" marB="34290" anchor="ctr"/>
                    </a:tc>
                    <a:extLst>
                      <a:ext uri="{0D108BD9-81ED-4DB2-BD59-A6C34878D82A}">
                        <a16:rowId xmlns:a16="http://schemas.microsoft.com/office/drawing/2014/main" val="3212756455"/>
                      </a:ext>
                    </a:extLst>
                  </a:tr>
                  <a:tr h="236220">
                    <a:tc>
                      <a:txBody>
                        <a:bodyPr/>
                        <a:lstStyle/>
                        <a:p>
                          <a:endParaRPr lang="en-US"/>
                        </a:p>
                      </a:txBody>
                      <a:tcPr marL="68580" marR="68580" marT="34290" marB="34290" anchor="ctr">
                        <a:blipFill>
                          <a:blip r:embed="rId3"/>
                          <a:stretch>
                            <a:fillRect l="-1042" t="-682051" r="-402083" b="-17949"/>
                          </a:stretch>
                        </a:blipFill>
                      </a:tcPr>
                    </a:tc>
                    <a:tc>
                      <a:txBody>
                        <a:bodyPr/>
                        <a:lstStyle/>
                        <a:p>
                          <a:pPr algn="ctr"/>
                          <a:r>
                            <a:rPr lang="en-GB" sz="1100" dirty="0"/>
                            <a:t>4.4</a:t>
                          </a:r>
                        </a:p>
                      </a:txBody>
                      <a:tcPr marL="68580" marR="68580" marT="34290" marB="34290" anchor="ctr"/>
                    </a:tc>
                    <a:tc>
                      <a:txBody>
                        <a:bodyPr/>
                        <a:lstStyle/>
                        <a:p>
                          <a:pPr algn="ctr"/>
                          <a:r>
                            <a:rPr lang="en-GB" sz="1100" dirty="0"/>
                            <a:t>5.1</a:t>
                          </a:r>
                        </a:p>
                      </a:txBody>
                      <a:tcPr marL="68580" marR="68580" marT="34290" marB="34290" anchor="ctr"/>
                    </a:tc>
                    <a:tc>
                      <a:txBody>
                        <a:bodyPr/>
                        <a:lstStyle/>
                        <a:p>
                          <a:pPr algn="ctr"/>
                          <a:r>
                            <a:rPr lang="en-GB" sz="1100" dirty="0"/>
                            <a:t>3.9</a:t>
                          </a:r>
                        </a:p>
                      </a:txBody>
                      <a:tcPr marL="68580" marR="68580" marT="34290" marB="34290" anchor="ctr"/>
                    </a:tc>
                    <a:tc>
                      <a:txBody>
                        <a:bodyPr/>
                        <a:lstStyle/>
                        <a:p>
                          <a:pPr algn="ctr"/>
                          <a:r>
                            <a:rPr lang="en-GB" sz="1100" dirty="0"/>
                            <a:t>4.3</a:t>
                          </a:r>
                        </a:p>
                      </a:txBody>
                      <a:tcPr marL="68580" marR="68580" marT="34290" marB="34290" anchor="ctr"/>
                    </a:tc>
                    <a:extLst>
                      <a:ext uri="{0D108BD9-81ED-4DB2-BD59-A6C34878D82A}">
                        <a16:rowId xmlns:a16="http://schemas.microsoft.com/office/drawing/2014/main" val="2543153908"/>
                      </a:ext>
                    </a:extLst>
                  </a:tr>
                </a:tbl>
              </a:graphicData>
            </a:graphic>
          </p:graphicFrame>
        </mc:Fallback>
      </mc:AlternateContent>
      <p:sp>
        <p:nvSpPr>
          <p:cNvPr id="8" name="TextBox 7">
            <a:extLst>
              <a:ext uri="{FF2B5EF4-FFF2-40B4-BE49-F238E27FC236}">
                <a16:creationId xmlns:a16="http://schemas.microsoft.com/office/drawing/2014/main" id="{5C27A037-DCD5-1899-981F-25DAD2A5AFA2}"/>
              </a:ext>
            </a:extLst>
          </p:cNvPr>
          <p:cNvSpPr txBox="1"/>
          <p:nvPr/>
        </p:nvSpPr>
        <p:spPr>
          <a:xfrm>
            <a:off x="4524504" y="4679215"/>
            <a:ext cx="3256020" cy="230832"/>
          </a:xfrm>
          <a:prstGeom prst="rect">
            <a:avLst/>
          </a:prstGeom>
          <a:noFill/>
        </p:spPr>
        <p:txBody>
          <a:bodyPr wrap="none" rtlCol="0">
            <a:spAutoFit/>
          </a:bodyPr>
          <a:lstStyle/>
          <a:p>
            <a:pPr defTabSz="685800"/>
            <a:r>
              <a:rPr lang="en-GB" sz="900" dirty="0">
                <a:solidFill>
                  <a:srgbClr val="002F56"/>
                </a:solidFill>
                <a:latin typeface="Arial" panose="020B0604020202020204"/>
              </a:rPr>
              <a:t>Neutral density from SOLPS-ITER simulations without drifts.</a:t>
            </a:r>
          </a:p>
        </p:txBody>
      </p:sp>
      <p:pic>
        <p:nvPicPr>
          <p:cNvPr id="10" name="Picture 9" descr="A collage of images of different colors&#10;&#10;Description automatically generated">
            <a:extLst>
              <a:ext uri="{FF2B5EF4-FFF2-40B4-BE49-F238E27FC236}">
                <a16:creationId xmlns:a16="http://schemas.microsoft.com/office/drawing/2014/main" id="{662F62E7-58F9-AED3-7779-4443FC572C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872768"/>
            <a:ext cx="3884702" cy="3419381"/>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A8A4AC27-5145-C6AF-596E-5C09851387CF}"/>
              </a:ext>
            </a:extLst>
          </p:cNvPr>
          <p:cNvSpPr txBox="1"/>
          <p:nvPr/>
        </p:nvSpPr>
        <p:spPr>
          <a:xfrm>
            <a:off x="6126508" y="356550"/>
            <a:ext cx="2047355" cy="253916"/>
          </a:xfrm>
          <a:prstGeom prst="rect">
            <a:avLst/>
          </a:prstGeom>
          <a:noFill/>
        </p:spPr>
        <p:txBody>
          <a:bodyPr wrap="none" rtlCol="0">
            <a:spAutoFit/>
          </a:bodyPr>
          <a:lstStyle/>
          <a:p>
            <a:pPr defTabSz="685800"/>
            <a:r>
              <a:rPr lang="en-GB" sz="1050" i="1" dirty="0">
                <a:solidFill>
                  <a:srgbClr val="132B4E"/>
                </a:solidFill>
                <a:latin typeface="Arial" panose="020B0604020202020204"/>
              </a:rPr>
              <a:t>H. Meyer </a:t>
            </a:r>
            <a:r>
              <a:rPr lang="en-GB" sz="1050" i="1" dirty="0" err="1">
                <a:solidFill>
                  <a:srgbClr val="132B4E"/>
                </a:solidFill>
                <a:latin typeface="Arial" panose="020B0604020202020204"/>
              </a:rPr>
              <a:t>et.al</a:t>
            </a:r>
            <a:r>
              <a:rPr lang="en-GB" sz="1050" i="1" dirty="0">
                <a:solidFill>
                  <a:srgbClr val="132B4E"/>
                </a:solidFill>
                <a:latin typeface="Arial" panose="020B0604020202020204"/>
              </a:rPr>
              <a:t>. IAEA FEC 2023</a:t>
            </a:r>
          </a:p>
        </p:txBody>
      </p:sp>
    </p:spTree>
    <p:extLst>
      <p:ext uri="{BB962C8B-B14F-4D97-AF65-F5344CB8AC3E}">
        <p14:creationId xmlns:p14="http://schemas.microsoft.com/office/powerpoint/2010/main" val="3838391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B2C323-8AD6-48AD-AFC2-A494B7B5E070}"/>
              </a:ext>
            </a:extLst>
          </p:cNvPr>
          <p:cNvSpPr>
            <a:spLocks noGrp="1"/>
          </p:cNvSpPr>
          <p:nvPr>
            <p:ph type="title"/>
          </p:nvPr>
        </p:nvSpPr>
        <p:spPr>
          <a:xfrm>
            <a:off x="0" y="16566"/>
            <a:ext cx="7514140" cy="858134"/>
          </a:xfrm>
        </p:spPr>
        <p:txBody>
          <a:bodyPr>
            <a:normAutofit/>
          </a:bodyPr>
          <a:lstStyle/>
          <a:p>
            <a:r>
              <a:rPr lang="en-GB" sz="2400" dirty="0"/>
              <a:t>Spherical Tokamak for Energy Production (STEP)</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B26627A7-20EB-EDC9-BF43-A6B4163336E4}"/>
                  </a:ext>
                </a:extLst>
              </p:cNvPr>
              <p:cNvSpPr>
                <a:spLocks noGrp="1"/>
              </p:cNvSpPr>
              <p:nvPr>
                <p:ph sz="half" idx="2"/>
              </p:nvPr>
            </p:nvSpPr>
            <p:spPr>
              <a:xfrm>
                <a:off x="143148" y="2694525"/>
                <a:ext cx="4218452" cy="2097741"/>
              </a:xfrm>
            </p:spPr>
            <p:txBody>
              <a:bodyPr>
                <a:normAutofit fontScale="62500" lnSpcReduction="20000"/>
              </a:bodyPr>
              <a:lstStyle/>
              <a:p>
                <a:pPr marL="257175" indent="-257175">
                  <a:buFont typeface="Arial" panose="020B0604020202020204" pitchFamily="34" charset="0"/>
                  <a:buChar char="•"/>
                </a:pPr>
                <a:r>
                  <a:rPr lang="en-GB" dirty="0"/>
                  <a:t>4 different fully non-inductive flat-top operating points defined (</a:t>
                </a:r>
                <a14:m>
                  <m:oMath xmlns:m="http://schemas.openxmlformats.org/officeDocument/2006/math">
                    <m:r>
                      <a:rPr lang="en-GB" b="0" i="1" smtClean="0">
                        <a:latin typeface="Cambria Math" panose="02040503050406030204" pitchFamily="18" charset="0"/>
                      </a:rPr>
                      <m:t>𝑅</m:t>
                    </m:r>
                    <m:r>
                      <a:rPr lang="en-GB" b="0" i="1" smtClean="0">
                        <a:latin typeface="Cambria Math" panose="02040503050406030204" pitchFamily="18" charset="0"/>
                      </a:rPr>
                      <m:t>=3.6 </m:t>
                    </m:r>
                    <m:r>
                      <a:rPr lang="en-GB" b="0" i="1" smtClean="0">
                        <a:latin typeface="Cambria Math" panose="02040503050406030204" pitchFamily="18" charset="0"/>
                      </a:rPr>
                      <m:t>𝑚</m:t>
                    </m:r>
                    <m:r>
                      <a:rPr lang="en-GB" b="0" i="1" smtClean="0">
                        <a:latin typeface="Cambria Math" panose="02040503050406030204" pitchFamily="18" charset="0"/>
                      </a:rPr>
                      <m:t>, </m:t>
                    </m:r>
                    <m:r>
                      <a:rPr lang="en-GB" b="0" i="1" smtClean="0">
                        <a:latin typeface="Cambria Math" panose="02040503050406030204" pitchFamily="18" charset="0"/>
                      </a:rPr>
                      <m:t>𝐴</m:t>
                    </m:r>
                    <m:r>
                      <a:rPr lang="en-GB" b="0" i="1" smtClean="0">
                        <a:latin typeface="Cambria Math" panose="02040503050406030204" pitchFamily="18" charset="0"/>
                      </a:rPr>
                      <m:t>=1.8, </m:t>
                    </m:r>
                    <m:r>
                      <a:rPr lang="en-GB" b="0" i="1" smtClean="0">
                        <a:latin typeface="Cambria Math" panose="02040503050406030204" pitchFamily="18" charset="0"/>
                      </a:rPr>
                      <m:t>𝐵</m:t>
                    </m:r>
                    <m:r>
                      <a:rPr lang="en-GB" b="0" i="1" smtClean="0">
                        <a:latin typeface="Cambria Math" panose="02040503050406030204" pitchFamily="18" charset="0"/>
                      </a:rPr>
                      <m:t>=3.2 </m:t>
                    </m:r>
                    <m:r>
                      <a:rPr lang="en-GB" b="0" i="1" smtClean="0">
                        <a:latin typeface="Cambria Math" panose="02040503050406030204" pitchFamily="18" charset="0"/>
                      </a:rPr>
                      <m:t>𝑇</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𝑃</m:t>
                        </m:r>
                      </m:e>
                      <m:sub>
                        <m:r>
                          <a:rPr lang="en-GB" b="0" i="1" smtClean="0">
                            <a:latin typeface="Cambria Math" panose="02040503050406030204" pitchFamily="18" charset="0"/>
                          </a:rPr>
                          <m:t>𝑓𝑢𝑠</m:t>
                        </m:r>
                      </m:sub>
                    </m:sSub>
                    <m:r>
                      <a:rPr lang="en-GB" b="0" i="1" smtClean="0">
                        <a:latin typeface="Cambria Math" panose="02040503050406030204" pitchFamily="18" charset="0"/>
                      </a:rPr>
                      <m:t>~1.5−1.6 </m:t>
                    </m:r>
                    <m:r>
                      <a:rPr lang="en-GB" b="0" i="1" smtClean="0">
                        <a:latin typeface="Cambria Math" panose="02040503050406030204" pitchFamily="18" charset="0"/>
                      </a:rPr>
                      <m:t>𝐺𝑊</m:t>
                    </m:r>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𝑓</m:t>
                        </m:r>
                      </m:e>
                      <m:sub>
                        <m:r>
                          <a:rPr lang="en-GB" b="0" i="1" smtClean="0">
                            <a:latin typeface="Cambria Math" panose="02040503050406030204" pitchFamily="18" charset="0"/>
                          </a:rPr>
                          <m:t>𝑟𝑎𝑑</m:t>
                        </m:r>
                      </m:sub>
                      <m:sup>
                        <m:r>
                          <a:rPr lang="en-GB" b="0" i="1" smtClean="0">
                            <a:latin typeface="Cambria Math" panose="02040503050406030204" pitchFamily="18" charset="0"/>
                          </a:rPr>
                          <m:t>𝑐𝑜𝑟𝑒</m:t>
                        </m:r>
                      </m:sup>
                    </m:sSubSup>
                    <m:r>
                      <a:rPr lang="en-GB" b="0" i="1" smtClean="0">
                        <a:latin typeface="Cambria Math" panose="02040503050406030204" pitchFamily="18" charset="0"/>
                      </a:rPr>
                      <m:t>~0.7, </m:t>
                    </m:r>
                    <m:r>
                      <a:rPr lang="en-GB" b="0" i="1" smtClean="0">
                        <a:latin typeface="Cambria Math" panose="02040503050406030204" pitchFamily="18" charset="0"/>
                      </a:rPr>
                      <m:t>𝜅</m:t>
                    </m:r>
                    <m:r>
                      <a:rPr lang="en-GB" b="0" i="1" smtClean="0">
                        <a:latin typeface="Cambria Math" panose="02040503050406030204" pitchFamily="18" charset="0"/>
                      </a:rPr>
                      <m:t>~3, </m:t>
                    </m:r>
                    <m:r>
                      <a:rPr lang="en-GB" b="0" i="1" smtClean="0">
                        <a:latin typeface="Cambria Math" panose="02040503050406030204" pitchFamily="18" charset="0"/>
                      </a:rPr>
                      <m:t>𝛿</m:t>
                    </m:r>
                    <m:r>
                      <a:rPr lang="en-GB" b="0" i="1" smtClean="0">
                        <a:latin typeface="Cambria Math" panose="02040503050406030204" pitchFamily="18" charset="0"/>
                      </a:rPr>
                      <m:t>~0.5)</m:t>
                    </m:r>
                  </m:oMath>
                </a14:m>
                <a:r>
                  <a:rPr lang="en-GB" dirty="0"/>
                  <a:t> </a:t>
                </a:r>
                <a:r>
                  <a:rPr lang="en-GB" sz="1650" dirty="0"/>
                  <a:t>[E. Tholerus et.al in prep]</a:t>
                </a:r>
              </a:p>
              <a:p>
                <a:pPr marL="257175" indent="-257175">
                  <a:buFont typeface="Arial" panose="020B0604020202020204" pitchFamily="34" charset="0"/>
                  <a:buChar char="•"/>
                </a:pPr>
                <a:r>
                  <a:rPr lang="en-GB" dirty="0"/>
                  <a:t>Fully detached divertor with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𝑃</m:t>
                        </m:r>
                      </m:e>
                      <m:sub>
                        <m:r>
                          <a:rPr lang="en-GB" b="0" i="1" smtClean="0">
                            <a:latin typeface="Cambria Math" panose="02040503050406030204" pitchFamily="18" charset="0"/>
                          </a:rPr>
                          <m:t>𝑠𝑒𝑝</m:t>
                        </m:r>
                      </m:sub>
                    </m:sSub>
                    <m:r>
                      <a:rPr lang="en-GB" b="0" i="1" smtClean="0">
                        <a:latin typeface="Cambria Math" panose="02040503050406030204" pitchFamily="18" charset="0"/>
                      </a:rPr>
                      <m:t>≤150 </m:t>
                    </m:r>
                    <m:r>
                      <a:rPr lang="en-GB" b="0" i="1" smtClean="0">
                        <a:latin typeface="Cambria Math" panose="02040503050406030204" pitchFamily="18" charset="0"/>
                      </a:rPr>
                      <m:t>𝑀𝑊</m:t>
                    </m:r>
                  </m:oMath>
                </a14:m>
                <a:r>
                  <a:rPr lang="en-GB" dirty="0"/>
                  <a:t> in double null with alternative divertor leg configurations.</a:t>
                </a:r>
              </a:p>
              <a:p>
                <a:pPr marL="600067" lvl="1" indent="-257175">
                  <a:buFont typeface="Arial" panose="020B0604020202020204" pitchFamily="34" charset="0"/>
                  <a:buChar char="•"/>
                </a:pPr>
                <a:r>
                  <a:rPr lang="en-GB" dirty="0"/>
                  <a:t>4 inner leg configurations assessed.</a:t>
                </a:r>
              </a:p>
              <a:p>
                <a:pPr marL="257175" indent="-257175">
                  <a:buFont typeface="Arial" panose="020B0604020202020204" pitchFamily="34" charset="0"/>
                  <a:buChar char="•"/>
                </a:pPr>
                <a:r>
                  <a:rPr lang="en-GB" dirty="0"/>
                  <a:t>First SOLPS-ITER simulations with drifts and kinetic neutrals </a:t>
                </a:r>
                <a:r>
                  <a:rPr lang="en-GB" sz="1500" i="1" dirty="0"/>
                  <a:t>[J. </a:t>
                </a:r>
                <a:r>
                  <a:rPr lang="en-GB" sz="1500" i="1" dirty="0" err="1"/>
                  <a:t>Karhunen</a:t>
                </a:r>
                <a:r>
                  <a:rPr lang="en-GB" sz="1500" i="1" dirty="0"/>
                  <a:t> </a:t>
                </a:r>
                <a:r>
                  <a:rPr lang="en-GB" sz="1500" i="1" dirty="0" err="1"/>
                  <a:t>et.al</a:t>
                </a:r>
                <a:r>
                  <a:rPr lang="en-GB" sz="1500" i="1" dirty="0"/>
                  <a:t>. IAEA FEC 2023].</a:t>
                </a:r>
              </a:p>
              <a:p>
                <a:pPr marL="257175" indent="-257175">
                  <a:buFont typeface="Arial" panose="020B0604020202020204" pitchFamily="34" charset="0"/>
                  <a:buChar char="•"/>
                </a:pPr>
                <a:r>
                  <a:rPr lang="en-GB" dirty="0"/>
                  <a:t>First converged non-linear local gyrokinetic simulations for dominant KBM turbulence in high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𝛽</m:t>
                        </m:r>
                      </m:e>
                      <m:sub>
                        <m:r>
                          <a:rPr lang="en-GB" b="0" i="1" smtClean="0">
                            <a:latin typeface="Cambria Math" panose="02040503050406030204" pitchFamily="18" charset="0"/>
                          </a:rPr>
                          <m:t>𝑒</m:t>
                        </m:r>
                      </m:sub>
                    </m:sSub>
                  </m:oMath>
                </a14:m>
                <a:r>
                  <a:rPr lang="en-GB" dirty="0"/>
                  <a:t> slow rotating plasmas </a:t>
                </a:r>
                <a:r>
                  <a:rPr lang="en-GB" sz="1500" i="1" dirty="0"/>
                  <a:t>[D. Kennedy </a:t>
                </a:r>
                <a:r>
                  <a:rPr lang="en-GB" sz="1500" i="1" dirty="0" err="1"/>
                  <a:t>et.al</a:t>
                </a:r>
                <a:r>
                  <a:rPr lang="en-GB" sz="1500" i="1" dirty="0"/>
                  <a:t>. IAEA FEC 2023, M. </a:t>
                </a:r>
                <a:r>
                  <a:rPr lang="en-GB" sz="1500" i="1" dirty="0" err="1"/>
                  <a:t>Giacomin</a:t>
                </a:r>
                <a:r>
                  <a:rPr lang="en-GB" sz="1500" i="1" dirty="0"/>
                  <a:t> sub. to </a:t>
                </a:r>
                <a:r>
                  <a:rPr lang="en-GB" sz="1500" i="1" dirty="0" err="1"/>
                  <a:t>Nucl</a:t>
                </a:r>
                <a:r>
                  <a:rPr lang="en-GB" sz="1500" i="1" dirty="0"/>
                  <a:t>. Fusion].</a:t>
                </a:r>
              </a:p>
              <a:p>
                <a:pPr marL="257175" indent="-257175">
                  <a:buFont typeface="Arial" panose="020B0604020202020204" pitchFamily="34" charset="0"/>
                  <a:buChar char="•"/>
                </a:pPr>
                <a:endParaRPr lang="en-GB" dirty="0"/>
              </a:p>
              <a:p>
                <a:pPr marL="257175" indent="-257175">
                  <a:buFont typeface="Arial" panose="020B0604020202020204" pitchFamily="34" charset="0"/>
                  <a:buChar char="•"/>
                </a:pPr>
                <a:endParaRPr lang="en-GB" dirty="0"/>
              </a:p>
            </p:txBody>
          </p:sp>
        </mc:Choice>
        <mc:Fallback xmlns="">
          <p:sp>
            <p:nvSpPr>
              <p:cNvPr id="6" name="Content Placeholder 5">
                <a:extLst>
                  <a:ext uri="{FF2B5EF4-FFF2-40B4-BE49-F238E27FC236}">
                    <a16:creationId xmlns:a16="http://schemas.microsoft.com/office/drawing/2014/main" id="{B26627A7-20EB-EDC9-BF43-A6B4163336E4}"/>
                  </a:ext>
                </a:extLst>
              </p:cNvPr>
              <p:cNvSpPr>
                <a:spLocks noGrp="1" noRot="1" noChangeAspect="1" noMove="1" noResize="1" noEditPoints="1" noAdjustHandles="1" noChangeArrowheads="1" noChangeShapeType="1" noTextEdit="1"/>
              </p:cNvSpPr>
              <p:nvPr>
                <p:ph sz="half" idx="2"/>
              </p:nvPr>
            </p:nvSpPr>
            <p:spPr>
              <a:xfrm>
                <a:off x="143148" y="2694525"/>
                <a:ext cx="4218452" cy="2097741"/>
              </a:xfrm>
              <a:blipFill>
                <a:blip r:embed="rId2"/>
                <a:stretch>
                  <a:fillRect t="-2616" r="-578"/>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940C421D-64C4-4B52-A246-CF9E490A687A}"/>
              </a:ext>
            </a:extLst>
          </p:cNvPr>
          <p:cNvSpPr>
            <a:spLocks noGrp="1"/>
          </p:cNvSpPr>
          <p:nvPr>
            <p:ph type="ftr" sz="quarter" idx="11"/>
          </p:nvPr>
        </p:nvSpPr>
        <p:spPr/>
        <p:txBody>
          <a:bodyPr/>
          <a:lstStyle/>
          <a:p>
            <a:pPr defTabSz="685800"/>
            <a:r>
              <a:rPr lang="en-US" dirty="0">
                <a:solidFill>
                  <a:srgbClr val="002F56"/>
                </a:solidFill>
              </a:rPr>
              <a:t>STEP </a:t>
            </a:r>
            <a:r>
              <a:rPr lang="en-US" dirty="0">
                <a:solidFill>
                  <a:srgbClr val="00B050"/>
                </a:solidFill>
              </a:rPr>
              <a:t>OPEN</a:t>
            </a:r>
            <a:r>
              <a:rPr lang="en-US" dirty="0">
                <a:solidFill>
                  <a:srgbClr val="002F56"/>
                </a:solidFill>
              </a:rPr>
              <a:t> – H. Meyer for the STEP team</a:t>
            </a:r>
            <a:endParaRPr lang="en-US" dirty="0">
              <a:solidFill>
                <a:srgbClr val="00B050"/>
              </a:solidFill>
            </a:endParaRPr>
          </a:p>
        </p:txBody>
      </p:sp>
      <p:sp>
        <p:nvSpPr>
          <p:cNvPr id="5" name="Slide Number Placeholder 4">
            <a:extLst>
              <a:ext uri="{FF2B5EF4-FFF2-40B4-BE49-F238E27FC236}">
                <a16:creationId xmlns:a16="http://schemas.microsoft.com/office/drawing/2014/main" id="{637474B1-BF87-4CD1-AF74-AA26940DE03D}"/>
              </a:ext>
            </a:extLst>
          </p:cNvPr>
          <p:cNvSpPr>
            <a:spLocks noGrp="1"/>
          </p:cNvSpPr>
          <p:nvPr>
            <p:ph type="sldNum" sz="quarter" idx="4"/>
          </p:nvPr>
        </p:nvSpPr>
        <p:spPr/>
        <p:txBody>
          <a:bodyPr/>
          <a:lstStyle/>
          <a:p>
            <a:pPr defTabSz="685800"/>
            <a:r>
              <a:rPr lang="en-US" dirty="0"/>
              <a:t>4</a:t>
            </a:r>
          </a:p>
        </p:txBody>
      </p:sp>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8BA0E1A7-2389-9638-83B1-5051EDE959FA}"/>
                  </a:ext>
                </a:extLst>
              </p:cNvPr>
              <p:cNvGraphicFramePr>
                <a:graphicFrameLocks noGrp="1"/>
              </p:cNvGraphicFramePr>
              <p:nvPr/>
            </p:nvGraphicFramePr>
            <p:xfrm>
              <a:off x="524856" y="872768"/>
              <a:ext cx="2910110" cy="1834071"/>
            </p:xfrm>
            <a:graphic>
              <a:graphicData uri="http://schemas.openxmlformats.org/drawingml/2006/table">
                <a:tbl>
                  <a:tblPr firstRow="1" bandRow="1">
                    <a:tableStyleId>{5C22544A-7EE6-4342-B048-85BDC9FD1C3A}</a:tableStyleId>
                  </a:tblPr>
                  <a:tblGrid>
                    <a:gridCol w="582022">
                      <a:extLst>
                        <a:ext uri="{9D8B030D-6E8A-4147-A177-3AD203B41FA5}">
                          <a16:colId xmlns:a16="http://schemas.microsoft.com/office/drawing/2014/main" val="145385693"/>
                        </a:ext>
                      </a:extLst>
                    </a:gridCol>
                    <a:gridCol w="582022">
                      <a:extLst>
                        <a:ext uri="{9D8B030D-6E8A-4147-A177-3AD203B41FA5}">
                          <a16:colId xmlns:a16="http://schemas.microsoft.com/office/drawing/2014/main" val="3052838154"/>
                        </a:ext>
                      </a:extLst>
                    </a:gridCol>
                    <a:gridCol w="582022">
                      <a:extLst>
                        <a:ext uri="{9D8B030D-6E8A-4147-A177-3AD203B41FA5}">
                          <a16:colId xmlns:a16="http://schemas.microsoft.com/office/drawing/2014/main" val="2769136735"/>
                        </a:ext>
                      </a:extLst>
                    </a:gridCol>
                    <a:gridCol w="582022">
                      <a:extLst>
                        <a:ext uri="{9D8B030D-6E8A-4147-A177-3AD203B41FA5}">
                          <a16:colId xmlns:a16="http://schemas.microsoft.com/office/drawing/2014/main" val="2470204156"/>
                        </a:ext>
                      </a:extLst>
                    </a:gridCol>
                    <a:gridCol w="582022">
                      <a:extLst>
                        <a:ext uri="{9D8B030D-6E8A-4147-A177-3AD203B41FA5}">
                          <a16:colId xmlns:a16="http://schemas.microsoft.com/office/drawing/2014/main" val="1638655001"/>
                        </a:ext>
                      </a:extLst>
                    </a:gridCol>
                  </a:tblGrid>
                  <a:tr h="228600">
                    <a:tc>
                      <a:txBody>
                        <a:bodyPr/>
                        <a:lstStyle/>
                        <a:p>
                          <a:pPr algn="ctr"/>
                          <a:endParaRPr lang="en-GB" sz="1100" dirty="0"/>
                        </a:p>
                      </a:txBody>
                      <a:tcPr marL="68580" marR="68580" marT="34290" marB="34290" anchor="ctr"/>
                    </a:tc>
                    <a:tc>
                      <a:txBody>
                        <a:bodyPr/>
                        <a:lstStyle/>
                        <a:p>
                          <a:pPr algn="ctr"/>
                          <a:r>
                            <a:rPr lang="en-GB" sz="1100" dirty="0"/>
                            <a:t>EC-HD</a:t>
                          </a:r>
                        </a:p>
                      </a:txBody>
                      <a:tcPr marL="68580" marR="68580" marT="34290" marB="34290" anchor="ctr"/>
                    </a:tc>
                    <a:tc>
                      <a:txBody>
                        <a:bodyPr/>
                        <a:lstStyle/>
                        <a:p>
                          <a:pPr algn="ctr"/>
                          <a:r>
                            <a:rPr lang="en-GB" sz="1100" dirty="0"/>
                            <a:t>EC-LD</a:t>
                          </a:r>
                        </a:p>
                      </a:txBody>
                      <a:tcPr marL="68580" marR="68580" marT="34290" marB="34290" anchor="ctr"/>
                    </a:tc>
                    <a:tc>
                      <a:txBody>
                        <a:bodyPr/>
                        <a:lstStyle/>
                        <a:p>
                          <a:pPr algn="ctr"/>
                          <a:r>
                            <a:rPr lang="en-GB" sz="1100" dirty="0"/>
                            <a:t>EB-CC</a:t>
                          </a:r>
                        </a:p>
                      </a:txBody>
                      <a:tcPr marL="68580" marR="68580" marT="34290" marB="34290" anchor="ctr"/>
                    </a:tc>
                    <a:tc>
                      <a:txBody>
                        <a:bodyPr/>
                        <a:lstStyle/>
                        <a:p>
                          <a:pPr algn="ctr"/>
                          <a:r>
                            <a:rPr lang="en-GB" sz="1100" dirty="0"/>
                            <a:t>EB-HQ</a:t>
                          </a:r>
                        </a:p>
                      </a:txBody>
                      <a:tcPr marL="68580" marR="68580" marT="34290" marB="34290" anchor="ctr"/>
                    </a:tc>
                    <a:extLst>
                      <a:ext uri="{0D108BD9-81ED-4DB2-BD59-A6C34878D82A}">
                        <a16:rowId xmlns:a16="http://schemas.microsoft.com/office/drawing/2014/main" val="3395985353"/>
                      </a:ext>
                    </a:extLst>
                  </a:tr>
                  <a:tr h="228600">
                    <a:tc>
                      <a:txBody>
                        <a:bodyPr/>
                        <a:lstStyle/>
                        <a:p>
                          <a:pPr algn="ctr"/>
                          <a:r>
                            <a:rPr lang="en-GB" sz="1100" b="0" dirty="0"/>
                            <a:t>HCD</a:t>
                          </a:r>
                        </a:p>
                      </a:txBody>
                      <a:tcPr marL="68580" marR="68580" marT="34290" marB="34290" anchor="ctr"/>
                    </a:tc>
                    <a:tc gridSpan="2">
                      <a:txBody>
                        <a:bodyPr/>
                        <a:lstStyle/>
                        <a:p>
                          <a:pPr algn="ctr"/>
                          <a:r>
                            <a:rPr lang="en-GB" sz="1100" dirty="0"/>
                            <a:t>ECCD only</a:t>
                          </a:r>
                        </a:p>
                      </a:txBody>
                      <a:tcPr marL="68580" marR="68580" marT="34290" marB="34290" anchor="ctr"/>
                    </a:tc>
                    <a:tc hMerge="1">
                      <a:txBody>
                        <a:bodyPr/>
                        <a:lstStyle/>
                        <a:p>
                          <a:endParaRPr lang="en-GB" dirty="0"/>
                        </a:p>
                      </a:txBody>
                      <a:tcPr/>
                    </a:tc>
                    <a:tc gridSpan="2">
                      <a:txBody>
                        <a:bodyPr/>
                        <a:lstStyle/>
                        <a:p>
                          <a:pPr algn="ctr"/>
                          <a:r>
                            <a:rPr lang="en-GB" sz="1100" dirty="0"/>
                            <a:t>ECCD + EBCD</a:t>
                          </a:r>
                        </a:p>
                      </a:txBody>
                      <a:tcPr marL="68580" marR="68580" marT="34290" marB="34290" anchor="ctr"/>
                    </a:tc>
                    <a:tc hMerge="1">
                      <a:txBody>
                        <a:bodyPr/>
                        <a:lstStyle/>
                        <a:p>
                          <a:endParaRPr lang="en-GB" dirty="0"/>
                        </a:p>
                      </a:txBody>
                      <a:tcPr/>
                    </a:tc>
                    <a:extLst>
                      <a:ext uri="{0D108BD9-81ED-4DB2-BD59-A6C34878D82A}">
                        <a16:rowId xmlns:a16="http://schemas.microsoft.com/office/drawing/2014/main" val="2031835721"/>
                      </a:ext>
                    </a:extLst>
                  </a:tr>
                  <a:tr h="240935">
                    <a:tc>
                      <a:txBody>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𝐼</m:t>
                                    </m:r>
                                  </m:e>
                                  <m:sub>
                                    <m:r>
                                      <a:rPr lang="en-GB" sz="1100" b="0" i="1" smtClean="0">
                                        <a:latin typeface="Cambria Math" panose="02040503050406030204" pitchFamily="18" charset="0"/>
                                      </a:rPr>
                                      <m:t>𝑝</m:t>
                                    </m:r>
                                  </m:sub>
                                </m:sSub>
                                <m:r>
                                  <a:rPr lang="en-GB" sz="1100" b="0" i="1" smtClean="0">
                                    <a:latin typeface="Cambria Math" panose="02040503050406030204" pitchFamily="18" charset="0"/>
                                  </a:rPr>
                                  <m:t> (</m:t>
                                </m:r>
                                <m:r>
                                  <a:rPr lang="en-GB" sz="1100" b="0" i="1" smtClean="0">
                                    <a:latin typeface="Cambria Math" panose="02040503050406030204" pitchFamily="18" charset="0"/>
                                  </a:rPr>
                                  <m:t>𝑀𝐴</m:t>
                                </m:r>
                                <m:r>
                                  <a:rPr lang="en-GB" sz="1100" b="0" i="1" smtClean="0">
                                    <a:latin typeface="Cambria Math" panose="02040503050406030204" pitchFamily="18" charset="0"/>
                                  </a:rPr>
                                  <m:t>)</m:t>
                                </m:r>
                              </m:oMath>
                            </m:oMathPara>
                          </a14:m>
                          <a:endParaRPr lang="en-GB" sz="1100" b="0" dirty="0"/>
                        </a:p>
                      </a:txBody>
                      <a:tcPr marL="68580" marR="68580" marT="34290" marB="34290" anchor="ctr"/>
                    </a:tc>
                    <a:tc>
                      <a:txBody>
                        <a:bodyPr/>
                        <a:lstStyle/>
                        <a:p>
                          <a:pPr algn="ctr"/>
                          <a:r>
                            <a:rPr lang="en-GB" sz="1100" dirty="0"/>
                            <a:t>21</a:t>
                          </a:r>
                        </a:p>
                      </a:txBody>
                      <a:tcPr marL="68580" marR="68580" marT="34290" marB="34290" anchor="ctr"/>
                    </a:tc>
                    <a:tc>
                      <a:txBody>
                        <a:bodyPr/>
                        <a:lstStyle/>
                        <a:p>
                          <a:pPr algn="ctr"/>
                          <a:r>
                            <a:rPr lang="en-GB" sz="1100" dirty="0"/>
                            <a:t>25</a:t>
                          </a:r>
                        </a:p>
                      </a:txBody>
                      <a:tcPr marL="68580" marR="68580" marT="34290" marB="34290" anchor="ctr"/>
                    </a:tc>
                    <a:tc>
                      <a:txBody>
                        <a:bodyPr/>
                        <a:lstStyle/>
                        <a:p>
                          <a:pPr algn="ctr"/>
                          <a:r>
                            <a:rPr lang="en-GB" sz="1100" dirty="0"/>
                            <a:t>23</a:t>
                          </a:r>
                        </a:p>
                      </a:txBody>
                      <a:tcPr marL="68580" marR="68580" marT="34290" marB="34290" anchor="ctr"/>
                    </a:tc>
                    <a:tc>
                      <a:txBody>
                        <a:bodyPr/>
                        <a:lstStyle/>
                        <a:p>
                          <a:pPr algn="ctr"/>
                          <a:r>
                            <a:rPr lang="en-GB" sz="1100" dirty="0"/>
                            <a:t>21</a:t>
                          </a:r>
                        </a:p>
                      </a:txBody>
                      <a:tcPr marL="68580" marR="68580" marT="34290" marB="34290" anchor="ctr"/>
                    </a:tc>
                    <a:extLst>
                      <a:ext uri="{0D108BD9-81ED-4DB2-BD59-A6C34878D82A}">
                        <a16:rowId xmlns:a16="http://schemas.microsoft.com/office/drawing/2014/main" val="1493761078"/>
                      </a:ext>
                    </a:extLst>
                  </a:tr>
                  <a:tr h="228600">
                    <a:tc>
                      <a:txBody>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𝑓</m:t>
                                    </m:r>
                                  </m:e>
                                  <m:sub>
                                    <m:r>
                                      <a:rPr lang="en-GB" sz="1100" b="0" i="1" smtClean="0">
                                        <a:latin typeface="Cambria Math" panose="02040503050406030204" pitchFamily="18" charset="0"/>
                                      </a:rPr>
                                      <m:t>𝐵𝑆</m:t>
                                    </m:r>
                                  </m:sub>
                                </m:sSub>
                              </m:oMath>
                            </m:oMathPara>
                          </a14:m>
                          <a:endParaRPr lang="en-GB" sz="1100" dirty="0"/>
                        </a:p>
                      </a:txBody>
                      <a:tcPr marL="68580" marR="68580" marT="34290" marB="34290" anchor="ctr"/>
                    </a:tc>
                    <a:tc>
                      <a:txBody>
                        <a:bodyPr/>
                        <a:lstStyle/>
                        <a:p>
                          <a:pPr algn="ctr"/>
                          <a:r>
                            <a:rPr lang="en-GB" sz="1100" dirty="0"/>
                            <a:t>0.9</a:t>
                          </a:r>
                        </a:p>
                      </a:txBody>
                      <a:tcPr marL="68580" marR="68580" marT="34290" marB="34290" anchor="ctr"/>
                    </a:tc>
                    <a:tc>
                      <a:txBody>
                        <a:bodyPr/>
                        <a:lstStyle/>
                        <a:p>
                          <a:pPr algn="ctr"/>
                          <a:r>
                            <a:rPr lang="en-GB" sz="1100" dirty="0"/>
                            <a:t>0.8</a:t>
                          </a:r>
                        </a:p>
                      </a:txBody>
                      <a:tcPr marL="68580" marR="68580" marT="34290" marB="34290" anchor="ctr"/>
                    </a:tc>
                    <a:tc>
                      <a:txBody>
                        <a:bodyPr/>
                        <a:lstStyle/>
                        <a:p>
                          <a:pPr algn="ctr"/>
                          <a:r>
                            <a:rPr lang="en-GB" sz="1100" dirty="0"/>
                            <a:t>0.8</a:t>
                          </a:r>
                        </a:p>
                      </a:txBody>
                      <a:tcPr marL="68580" marR="68580" marT="34290" marB="34290" anchor="ctr"/>
                    </a:tc>
                    <a:tc>
                      <a:txBody>
                        <a:bodyPr/>
                        <a:lstStyle/>
                        <a:p>
                          <a:pPr algn="ctr"/>
                          <a:r>
                            <a:rPr lang="en-GB" sz="1100" dirty="0"/>
                            <a:t>0.9</a:t>
                          </a:r>
                        </a:p>
                      </a:txBody>
                      <a:tcPr marL="68580" marR="68580" marT="34290" marB="34290" anchor="ctr"/>
                    </a:tc>
                    <a:extLst>
                      <a:ext uri="{0D108BD9-81ED-4DB2-BD59-A6C34878D82A}">
                        <a16:rowId xmlns:a16="http://schemas.microsoft.com/office/drawing/2014/main" val="2570423636"/>
                      </a:ext>
                    </a:extLst>
                  </a:tr>
                  <a:tr h="228600">
                    <a:tc>
                      <a:txBody>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𝑓</m:t>
                                    </m:r>
                                  </m:e>
                                  <m:sub>
                                    <m:r>
                                      <a:rPr lang="en-GB" sz="1100" b="0" i="1" smtClean="0">
                                        <a:latin typeface="Cambria Math" panose="02040503050406030204" pitchFamily="18" charset="0"/>
                                      </a:rPr>
                                      <m:t>𝐺𝑊</m:t>
                                    </m:r>
                                  </m:sub>
                                </m:sSub>
                              </m:oMath>
                            </m:oMathPara>
                          </a14:m>
                          <a:endParaRPr lang="en-GB" sz="1100" dirty="0"/>
                        </a:p>
                      </a:txBody>
                      <a:tcPr marL="68580" marR="68580" marT="34290" marB="34290" anchor="ctr"/>
                    </a:tc>
                    <a:tc>
                      <a:txBody>
                        <a:bodyPr/>
                        <a:lstStyle/>
                        <a:p>
                          <a:pPr algn="ctr"/>
                          <a:r>
                            <a:rPr lang="en-GB" sz="1100" dirty="0"/>
                            <a:t>0.95</a:t>
                          </a:r>
                        </a:p>
                      </a:txBody>
                      <a:tcPr marL="68580" marR="68580" marT="34290" marB="34290" anchor="ctr"/>
                    </a:tc>
                    <a:tc>
                      <a:txBody>
                        <a:bodyPr/>
                        <a:lstStyle/>
                        <a:p>
                          <a:pPr algn="ctr"/>
                          <a:r>
                            <a:rPr lang="en-GB" sz="1100" dirty="0"/>
                            <a:t>0.61</a:t>
                          </a:r>
                        </a:p>
                      </a:txBody>
                      <a:tcPr marL="68580" marR="68580" marT="34290" marB="34290" anchor="ctr"/>
                    </a:tc>
                    <a:tc>
                      <a:txBody>
                        <a:bodyPr/>
                        <a:lstStyle/>
                        <a:p>
                          <a:pPr algn="ctr"/>
                          <a:r>
                            <a:rPr lang="en-GB" sz="1100" dirty="0"/>
                            <a:t>0.96</a:t>
                          </a:r>
                        </a:p>
                      </a:txBody>
                      <a:tcPr marL="68580" marR="68580" marT="34290" marB="34290" anchor="ctr"/>
                    </a:tc>
                    <a:tc>
                      <a:txBody>
                        <a:bodyPr/>
                        <a:lstStyle/>
                        <a:p>
                          <a:pPr algn="ctr"/>
                          <a:r>
                            <a:rPr lang="en-GB" sz="1100" dirty="0"/>
                            <a:t>0.98</a:t>
                          </a:r>
                        </a:p>
                      </a:txBody>
                      <a:tcPr marL="68580" marR="68580" marT="34290" marB="34290" anchor="ctr"/>
                    </a:tc>
                    <a:extLst>
                      <a:ext uri="{0D108BD9-81ED-4DB2-BD59-A6C34878D82A}">
                        <a16:rowId xmlns:a16="http://schemas.microsoft.com/office/drawing/2014/main" val="811281291"/>
                      </a:ext>
                    </a:extLst>
                  </a:tr>
                  <a:tr h="228600">
                    <a:tc>
                      <a:txBody>
                        <a:bodyPr/>
                        <a:lstStyle/>
                        <a:p>
                          <a:pPr algn="ct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𝑄</m:t>
                                </m:r>
                              </m:oMath>
                            </m:oMathPara>
                          </a14:m>
                          <a:endParaRPr lang="en-GB" sz="1100" dirty="0"/>
                        </a:p>
                      </a:txBody>
                      <a:tcPr marL="68580" marR="68580" marT="34290" marB="34290" anchor="ctr"/>
                    </a:tc>
                    <a:tc>
                      <a:txBody>
                        <a:bodyPr/>
                        <a:lstStyle/>
                        <a:p>
                          <a:pPr algn="ctr"/>
                          <a:r>
                            <a:rPr lang="en-GB" sz="1100" dirty="0"/>
                            <a:t>10</a:t>
                          </a:r>
                        </a:p>
                      </a:txBody>
                      <a:tcPr marL="68580" marR="68580" marT="34290" marB="34290" anchor="ctr"/>
                    </a:tc>
                    <a:tc>
                      <a:txBody>
                        <a:bodyPr/>
                        <a:lstStyle/>
                        <a:p>
                          <a:pPr algn="ctr"/>
                          <a:r>
                            <a:rPr lang="en-GB" sz="1100" dirty="0"/>
                            <a:t>9</a:t>
                          </a:r>
                        </a:p>
                      </a:txBody>
                      <a:tcPr marL="68580" marR="68580" marT="34290" marB="34290" anchor="ctr"/>
                    </a:tc>
                    <a:tc>
                      <a:txBody>
                        <a:bodyPr/>
                        <a:lstStyle/>
                        <a:p>
                          <a:pPr algn="ctr"/>
                          <a:r>
                            <a:rPr lang="en-GB" sz="1100" dirty="0"/>
                            <a:t>12</a:t>
                          </a:r>
                        </a:p>
                      </a:txBody>
                      <a:tcPr marL="68580" marR="68580" marT="34290" marB="34290" anchor="ctr"/>
                    </a:tc>
                    <a:tc>
                      <a:txBody>
                        <a:bodyPr/>
                        <a:lstStyle/>
                        <a:p>
                          <a:pPr algn="ctr"/>
                          <a:r>
                            <a:rPr lang="en-GB" sz="1100" dirty="0"/>
                            <a:t>30</a:t>
                          </a:r>
                        </a:p>
                      </a:txBody>
                      <a:tcPr marL="68580" marR="68580" marT="34290" marB="34290" anchor="ctr"/>
                    </a:tc>
                    <a:extLst>
                      <a:ext uri="{0D108BD9-81ED-4DB2-BD59-A6C34878D82A}">
                        <a16:rowId xmlns:a16="http://schemas.microsoft.com/office/drawing/2014/main" val="3212756455"/>
                      </a:ext>
                    </a:extLst>
                  </a:tr>
                  <a:tr h="228600">
                    <a:tc>
                      <a:txBody>
                        <a:bodyPr/>
                        <a:lstStyle/>
                        <a:p>
                          <a:pPr algn="ct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𝛽</m:t>
                                    </m:r>
                                  </m:e>
                                  <m:sub>
                                    <m:r>
                                      <a:rPr lang="en-GB" sz="1100" b="0" i="1" smtClean="0">
                                        <a:latin typeface="Cambria Math" panose="02040503050406030204" pitchFamily="18" charset="0"/>
                                      </a:rPr>
                                      <m:t>𝑁</m:t>
                                    </m:r>
                                  </m:sub>
                                </m:sSub>
                              </m:oMath>
                            </m:oMathPara>
                          </a14:m>
                          <a:endParaRPr lang="en-GB" sz="1100" dirty="0"/>
                        </a:p>
                      </a:txBody>
                      <a:tcPr marL="68580" marR="68580" marT="34290" marB="34290" anchor="ctr"/>
                    </a:tc>
                    <a:tc>
                      <a:txBody>
                        <a:bodyPr/>
                        <a:lstStyle/>
                        <a:p>
                          <a:pPr algn="ctr"/>
                          <a:r>
                            <a:rPr lang="en-GB" sz="1100" dirty="0"/>
                            <a:t>4.4</a:t>
                          </a:r>
                        </a:p>
                      </a:txBody>
                      <a:tcPr marL="68580" marR="68580" marT="34290" marB="34290" anchor="ctr"/>
                    </a:tc>
                    <a:tc>
                      <a:txBody>
                        <a:bodyPr/>
                        <a:lstStyle/>
                        <a:p>
                          <a:pPr algn="ctr"/>
                          <a:r>
                            <a:rPr lang="en-GB" sz="1100" dirty="0"/>
                            <a:t>5.1</a:t>
                          </a:r>
                        </a:p>
                      </a:txBody>
                      <a:tcPr marL="68580" marR="68580" marT="34290" marB="34290" anchor="ctr"/>
                    </a:tc>
                    <a:tc>
                      <a:txBody>
                        <a:bodyPr/>
                        <a:lstStyle/>
                        <a:p>
                          <a:pPr algn="ctr"/>
                          <a:r>
                            <a:rPr lang="en-GB" sz="1100" dirty="0"/>
                            <a:t>3.9</a:t>
                          </a:r>
                        </a:p>
                      </a:txBody>
                      <a:tcPr marL="68580" marR="68580" marT="34290" marB="34290" anchor="ctr"/>
                    </a:tc>
                    <a:tc>
                      <a:txBody>
                        <a:bodyPr/>
                        <a:lstStyle/>
                        <a:p>
                          <a:pPr algn="ctr"/>
                          <a:r>
                            <a:rPr lang="en-GB" sz="1100" dirty="0"/>
                            <a:t>4.3</a:t>
                          </a:r>
                        </a:p>
                      </a:txBody>
                      <a:tcPr marL="68580" marR="68580" marT="34290" marB="34290" anchor="ctr"/>
                    </a:tc>
                    <a:extLst>
                      <a:ext uri="{0D108BD9-81ED-4DB2-BD59-A6C34878D82A}">
                        <a16:rowId xmlns:a16="http://schemas.microsoft.com/office/drawing/2014/main" val="2543153908"/>
                      </a:ext>
                    </a:extLst>
                  </a:tr>
                </a:tbl>
              </a:graphicData>
            </a:graphic>
          </p:graphicFrame>
        </mc:Choice>
        <mc:Fallback xmlns="">
          <p:graphicFrame>
            <p:nvGraphicFramePr>
              <p:cNvPr id="9" name="Table 8">
                <a:extLst>
                  <a:ext uri="{FF2B5EF4-FFF2-40B4-BE49-F238E27FC236}">
                    <a16:creationId xmlns:a16="http://schemas.microsoft.com/office/drawing/2014/main" id="{8BA0E1A7-2389-9638-83B1-5051EDE959FA}"/>
                  </a:ext>
                </a:extLst>
              </p:cNvPr>
              <p:cNvGraphicFramePr>
                <a:graphicFrameLocks noGrp="1"/>
              </p:cNvGraphicFramePr>
              <p:nvPr/>
            </p:nvGraphicFramePr>
            <p:xfrm>
              <a:off x="524856" y="872768"/>
              <a:ext cx="2910110" cy="1834071"/>
            </p:xfrm>
            <a:graphic>
              <a:graphicData uri="http://schemas.openxmlformats.org/drawingml/2006/table">
                <a:tbl>
                  <a:tblPr firstRow="1" bandRow="1">
                    <a:tableStyleId>{5C22544A-7EE6-4342-B048-85BDC9FD1C3A}</a:tableStyleId>
                  </a:tblPr>
                  <a:tblGrid>
                    <a:gridCol w="582022">
                      <a:extLst>
                        <a:ext uri="{9D8B030D-6E8A-4147-A177-3AD203B41FA5}">
                          <a16:colId xmlns:a16="http://schemas.microsoft.com/office/drawing/2014/main" val="145385693"/>
                        </a:ext>
                      </a:extLst>
                    </a:gridCol>
                    <a:gridCol w="582022">
                      <a:extLst>
                        <a:ext uri="{9D8B030D-6E8A-4147-A177-3AD203B41FA5}">
                          <a16:colId xmlns:a16="http://schemas.microsoft.com/office/drawing/2014/main" val="3052838154"/>
                        </a:ext>
                      </a:extLst>
                    </a:gridCol>
                    <a:gridCol w="582022">
                      <a:extLst>
                        <a:ext uri="{9D8B030D-6E8A-4147-A177-3AD203B41FA5}">
                          <a16:colId xmlns:a16="http://schemas.microsoft.com/office/drawing/2014/main" val="2769136735"/>
                        </a:ext>
                      </a:extLst>
                    </a:gridCol>
                    <a:gridCol w="582022">
                      <a:extLst>
                        <a:ext uri="{9D8B030D-6E8A-4147-A177-3AD203B41FA5}">
                          <a16:colId xmlns:a16="http://schemas.microsoft.com/office/drawing/2014/main" val="2470204156"/>
                        </a:ext>
                      </a:extLst>
                    </a:gridCol>
                    <a:gridCol w="582022">
                      <a:extLst>
                        <a:ext uri="{9D8B030D-6E8A-4147-A177-3AD203B41FA5}">
                          <a16:colId xmlns:a16="http://schemas.microsoft.com/office/drawing/2014/main" val="1638655001"/>
                        </a:ext>
                      </a:extLst>
                    </a:gridCol>
                  </a:tblGrid>
                  <a:tr h="403860">
                    <a:tc>
                      <a:txBody>
                        <a:bodyPr/>
                        <a:lstStyle/>
                        <a:p>
                          <a:pPr algn="ctr"/>
                          <a:endParaRPr lang="en-GB" sz="1100" dirty="0"/>
                        </a:p>
                      </a:txBody>
                      <a:tcPr marL="68580" marR="68580" marT="34290" marB="34290" anchor="ctr"/>
                    </a:tc>
                    <a:tc>
                      <a:txBody>
                        <a:bodyPr/>
                        <a:lstStyle/>
                        <a:p>
                          <a:pPr algn="ctr"/>
                          <a:r>
                            <a:rPr lang="en-GB" sz="1100" dirty="0"/>
                            <a:t>EC-HD</a:t>
                          </a:r>
                        </a:p>
                      </a:txBody>
                      <a:tcPr marL="68580" marR="68580" marT="34290" marB="34290" anchor="ctr"/>
                    </a:tc>
                    <a:tc>
                      <a:txBody>
                        <a:bodyPr/>
                        <a:lstStyle/>
                        <a:p>
                          <a:pPr algn="ctr"/>
                          <a:r>
                            <a:rPr lang="en-GB" sz="1100" dirty="0"/>
                            <a:t>EC-LD</a:t>
                          </a:r>
                        </a:p>
                      </a:txBody>
                      <a:tcPr marL="68580" marR="68580" marT="34290" marB="34290" anchor="ctr"/>
                    </a:tc>
                    <a:tc>
                      <a:txBody>
                        <a:bodyPr/>
                        <a:lstStyle/>
                        <a:p>
                          <a:pPr algn="ctr"/>
                          <a:r>
                            <a:rPr lang="en-GB" sz="1100" dirty="0"/>
                            <a:t>EB-CC</a:t>
                          </a:r>
                        </a:p>
                      </a:txBody>
                      <a:tcPr marL="68580" marR="68580" marT="34290" marB="34290" anchor="ctr"/>
                    </a:tc>
                    <a:tc>
                      <a:txBody>
                        <a:bodyPr/>
                        <a:lstStyle/>
                        <a:p>
                          <a:pPr algn="ctr"/>
                          <a:r>
                            <a:rPr lang="en-GB" sz="1100" dirty="0"/>
                            <a:t>EB-HQ</a:t>
                          </a:r>
                        </a:p>
                      </a:txBody>
                      <a:tcPr marL="68580" marR="68580" marT="34290" marB="34290" anchor="ctr"/>
                    </a:tc>
                    <a:extLst>
                      <a:ext uri="{0D108BD9-81ED-4DB2-BD59-A6C34878D82A}">
                        <a16:rowId xmlns:a16="http://schemas.microsoft.com/office/drawing/2014/main" val="3395985353"/>
                      </a:ext>
                    </a:extLst>
                  </a:tr>
                  <a:tr h="236220">
                    <a:tc>
                      <a:txBody>
                        <a:bodyPr/>
                        <a:lstStyle/>
                        <a:p>
                          <a:pPr algn="ctr"/>
                          <a:r>
                            <a:rPr lang="en-GB" sz="1100" b="0" dirty="0"/>
                            <a:t>HCD</a:t>
                          </a:r>
                        </a:p>
                      </a:txBody>
                      <a:tcPr marL="68580" marR="68580" marT="34290" marB="34290" anchor="ctr"/>
                    </a:tc>
                    <a:tc gridSpan="2">
                      <a:txBody>
                        <a:bodyPr/>
                        <a:lstStyle/>
                        <a:p>
                          <a:pPr algn="ctr"/>
                          <a:r>
                            <a:rPr lang="en-GB" sz="1100" dirty="0"/>
                            <a:t>ECCD only</a:t>
                          </a:r>
                        </a:p>
                      </a:txBody>
                      <a:tcPr marL="68580" marR="68580" marT="34290" marB="34290" anchor="ctr"/>
                    </a:tc>
                    <a:tc hMerge="1">
                      <a:txBody>
                        <a:bodyPr/>
                        <a:lstStyle/>
                        <a:p>
                          <a:endParaRPr lang="en-GB" dirty="0"/>
                        </a:p>
                      </a:txBody>
                      <a:tcPr/>
                    </a:tc>
                    <a:tc gridSpan="2">
                      <a:txBody>
                        <a:bodyPr/>
                        <a:lstStyle/>
                        <a:p>
                          <a:pPr algn="ctr"/>
                          <a:r>
                            <a:rPr lang="en-GB" sz="1100" dirty="0"/>
                            <a:t>ECCD + EBCD</a:t>
                          </a:r>
                        </a:p>
                      </a:txBody>
                      <a:tcPr marL="68580" marR="68580" marT="34290" marB="34290" anchor="ctr"/>
                    </a:tc>
                    <a:tc hMerge="1">
                      <a:txBody>
                        <a:bodyPr/>
                        <a:lstStyle/>
                        <a:p>
                          <a:endParaRPr lang="en-GB" dirty="0"/>
                        </a:p>
                      </a:txBody>
                      <a:tcPr/>
                    </a:tc>
                    <a:extLst>
                      <a:ext uri="{0D108BD9-81ED-4DB2-BD59-A6C34878D82A}">
                        <a16:rowId xmlns:a16="http://schemas.microsoft.com/office/drawing/2014/main" val="2031835721"/>
                      </a:ext>
                    </a:extLst>
                  </a:tr>
                  <a:tr h="249111">
                    <a:tc>
                      <a:txBody>
                        <a:bodyPr/>
                        <a:lstStyle/>
                        <a:p>
                          <a:endParaRPr lang="en-US"/>
                        </a:p>
                      </a:txBody>
                      <a:tcPr marL="68580" marR="68580" marT="34290" marB="34290" anchor="ctr">
                        <a:blipFill>
                          <a:blip r:embed="rId3"/>
                          <a:stretch>
                            <a:fillRect l="-1042" t="-263415" r="-402083" b="-397561"/>
                          </a:stretch>
                        </a:blipFill>
                      </a:tcPr>
                    </a:tc>
                    <a:tc>
                      <a:txBody>
                        <a:bodyPr/>
                        <a:lstStyle/>
                        <a:p>
                          <a:pPr algn="ctr"/>
                          <a:r>
                            <a:rPr lang="en-GB" sz="1100" dirty="0"/>
                            <a:t>21</a:t>
                          </a:r>
                        </a:p>
                      </a:txBody>
                      <a:tcPr marL="68580" marR="68580" marT="34290" marB="34290" anchor="ctr"/>
                    </a:tc>
                    <a:tc>
                      <a:txBody>
                        <a:bodyPr/>
                        <a:lstStyle/>
                        <a:p>
                          <a:pPr algn="ctr"/>
                          <a:r>
                            <a:rPr lang="en-GB" sz="1100" dirty="0"/>
                            <a:t>25</a:t>
                          </a:r>
                        </a:p>
                      </a:txBody>
                      <a:tcPr marL="68580" marR="68580" marT="34290" marB="34290" anchor="ctr"/>
                    </a:tc>
                    <a:tc>
                      <a:txBody>
                        <a:bodyPr/>
                        <a:lstStyle/>
                        <a:p>
                          <a:pPr algn="ctr"/>
                          <a:r>
                            <a:rPr lang="en-GB" sz="1100" dirty="0"/>
                            <a:t>23</a:t>
                          </a:r>
                        </a:p>
                      </a:txBody>
                      <a:tcPr marL="68580" marR="68580" marT="34290" marB="34290" anchor="ctr"/>
                    </a:tc>
                    <a:tc>
                      <a:txBody>
                        <a:bodyPr/>
                        <a:lstStyle/>
                        <a:p>
                          <a:pPr algn="ctr"/>
                          <a:r>
                            <a:rPr lang="en-GB" sz="1100" dirty="0"/>
                            <a:t>21</a:t>
                          </a:r>
                        </a:p>
                      </a:txBody>
                      <a:tcPr marL="68580" marR="68580" marT="34290" marB="34290" anchor="ctr"/>
                    </a:tc>
                    <a:extLst>
                      <a:ext uri="{0D108BD9-81ED-4DB2-BD59-A6C34878D82A}">
                        <a16:rowId xmlns:a16="http://schemas.microsoft.com/office/drawing/2014/main" val="1493761078"/>
                      </a:ext>
                    </a:extLst>
                  </a:tr>
                  <a:tr h="236220">
                    <a:tc>
                      <a:txBody>
                        <a:bodyPr/>
                        <a:lstStyle/>
                        <a:p>
                          <a:endParaRPr lang="en-US"/>
                        </a:p>
                      </a:txBody>
                      <a:tcPr marL="68580" marR="68580" marT="34290" marB="34290" anchor="ctr">
                        <a:blipFill>
                          <a:blip r:embed="rId3"/>
                          <a:stretch>
                            <a:fillRect l="-1042" t="-382051" r="-402083" b="-317949"/>
                          </a:stretch>
                        </a:blipFill>
                      </a:tcPr>
                    </a:tc>
                    <a:tc>
                      <a:txBody>
                        <a:bodyPr/>
                        <a:lstStyle/>
                        <a:p>
                          <a:pPr algn="ctr"/>
                          <a:r>
                            <a:rPr lang="en-GB" sz="1100" dirty="0"/>
                            <a:t>0.9</a:t>
                          </a:r>
                        </a:p>
                      </a:txBody>
                      <a:tcPr marL="68580" marR="68580" marT="34290" marB="34290" anchor="ctr"/>
                    </a:tc>
                    <a:tc>
                      <a:txBody>
                        <a:bodyPr/>
                        <a:lstStyle/>
                        <a:p>
                          <a:pPr algn="ctr"/>
                          <a:r>
                            <a:rPr lang="en-GB" sz="1100" dirty="0"/>
                            <a:t>0.8</a:t>
                          </a:r>
                        </a:p>
                      </a:txBody>
                      <a:tcPr marL="68580" marR="68580" marT="34290" marB="34290" anchor="ctr"/>
                    </a:tc>
                    <a:tc>
                      <a:txBody>
                        <a:bodyPr/>
                        <a:lstStyle/>
                        <a:p>
                          <a:pPr algn="ctr"/>
                          <a:r>
                            <a:rPr lang="en-GB" sz="1100" dirty="0"/>
                            <a:t>0.8</a:t>
                          </a:r>
                        </a:p>
                      </a:txBody>
                      <a:tcPr marL="68580" marR="68580" marT="34290" marB="34290" anchor="ctr"/>
                    </a:tc>
                    <a:tc>
                      <a:txBody>
                        <a:bodyPr/>
                        <a:lstStyle/>
                        <a:p>
                          <a:pPr algn="ctr"/>
                          <a:r>
                            <a:rPr lang="en-GB" sz="1100" dirty="0"/>
                            <a:t>0.9</a:t>
                          </a:r>
                        </a:p>
                      </a:txBody>
                      <a:tcPr marL="68580" marR="68580" marT="34290" marB="34290" anchor="ctr"/>
                    </a:tc>
                    <a:extLst>
                      <a:ext uri="{0D108BD9-81ED-4DB2-BD59-A6C34878D82A}">
                        <a16:rowId xmlns:a16="http://schemas.microsoft.com/office/drawing/2014/main" val="2570423636"/>
                      </a:ext>
                    </a:extLst>
                  </a:tr>
                  <a:tr h="236220">
                    <a:tc>
                      <a:txBody>
                        <a:bodyPr/>
                        <a:lstStyle/>
                        <a:p>
                          <a:endParaRPr lang="en-US"/>
                        </a:p>
                      </a:txBody>
                      <a:tcPr marL="68580" marR="68580" marT="34290" marB="34290" anchor="ctr">
                        <a:blipFill>
                          <a:blip r:embed="rId3"/>
                          <a:stretch>
                            <a:fillRect l="-1042" t="-482051" r="-402083" b="-217949"/>
                          </a:stretch>
                        </a:blipFill>
                      </a:tcPr>
                    </a:tc>
                    <a:tc>
                      <a:txBody>
                        <a:bodyPr/>
                        <a:lstStyle/>
                        <a:p>
                          <a:pPr algn="ctr"/>
                          <a:r>
                            <a:rPr lang="en-GB" sz="1100" dirty="0"/>
                            <a:t>0.95</a:t>
                          </a:r>
                        </a:p>
                      </a:txBody>
                      <a:tcPr marL="68580" marR="68580" marT="34290" marB="34290" anchor="ctr"/>
                    </a:tc>
                    <a:tc>
                      <a:txBody>
                        <a:bodyPr/>
                        <a:lstStyle/>
                        <a:p>
                          <a:pPr algn="ctr"/>
                          <a:r>
                            <a:rPr lang="en-GB" sz="1100" dirty="0"/>
                            <a:t>0.61</a:t>
                          </a:r>
                        </a:p>
                      </a:txBody>
                      <a:tcPr marL="68580" marR="68580" marT="34290" marB="34290" anchor="ctr"/>
                    </a:tc>
                    <a:tc>
                      <a:txBody>
                        <a:bodyPr/>
                        <a:lstStyle/>
                        <a:p>
                          <a:pPr algn="ctr"/>
                          <a:r>
                            <a:rPr lang="en-GB" sz="1100" dirty="0"/>
                            <a:t>0.96</a:t>
                          </a:r>
                        </a:p>
                      </a:txBody>
                      <a:tcPr marL="68580" marR="68580" marT="34290" marB="34290" anchor="ctr"/>
                    </a:tc>
                    <a:tc>
                      <a:txBody>
                        <a:bodyPr/>
                        <a:lstStyle/>
                        <a:p>
                          <a:pPr algn="ctr"/>
                          <a:r>
                            <a:rPr lang="en-GB" sz="1100" dirty="0"/>
                            <a:t>0.98</a:t>
                          </a:r>
                        </a:p>
                      </a:txBody>
                      <a:tcPr marL="68580" marR="68580" marT="34290" marB="34290" anchor="ctr"/>
                    </a:tc>
                    <a:extLst>
                      <a:ext uri="{0D108BD9-81ED-4DB2-BD59-A6C34878D82A}">
                        <a16:rowId xmlns:a16="http://schemas.microsoft.com/office/drawing/2014/main" val="811281291"/>
                      </a:ext>
                    </a:extLst>
                  </a:tr>
                  <a:tr h="236220">
                    <a:tc>
                      <a:txBody>
                        <a:bodyPr/>
                        <a:lstStyle/>
                        <a:p>
                          <a:endParaRPr lang="en-US"/>
                        </a:p>
                      </a:txBody>
                      <a:tcPr marL="68580" marR="68580" marT="34290" marB="34290" anchor="ctr">
                        <a:blipFill>
                          <a:blip r:embed="rId3"/>
                          <a:stretch>
                            <a:fillRect l="-1042" t="-582051" r="-402083" b="-117949"/>
                          </a:stretch>
                        </a:blipFill>
                      </a:tcPr>
                    </a:tc>
                    <a:tc>
                      <a:txBody>
                        <a:bodyPr/>
                        <a:lstStyle/>
                        <a:p>
                          <a:pPr algn="ctr"/>
                          <a:r>
                            <a:rPr lang="en-GB" sz="1100" dirty="0"/>
                            <a:t>10</a:t>
                          </a:r>
                        </a:p>
                      </a:txBody>
                      <a:tcPr marL="68580" marR="68580" marT="34290" marB="34290" anchor="ctr"/>
                    </a:tc>
                    <a:tc>
                      <a:txBody>
                        <a:bodyPr/>
                        <a:lstStyle/>
                        <a:p>
                          <a:pPr algn="ctr"/>
                          <a:r>
                            <a:rPr lang="en-GB" sz="1100" dirty="0"/>
                            <a:t>9</a:t>
                          </a:r>
                        </a:p>
                      </a:txBody>
                      <a:tcPr marL="68580" marR="68580" marT="34290" marB="34290" anchor="ctr"/>
                    </a:tc>
                    <a:tc>
                      <a:txBody>
                        <a:bodyPr/>
                        <a:lstStyle/>
                        <a:p>
                          <a:pPr algn="ctr"/>
                          <a:r>
                            <a:rPr lang="en-GB" sz="1100" dirty="0"/>
                            <a:t>12</a:t>
                          </a:r>
                        </a:p>
                      </a:txBody>
                      <a:tcPr marL="68580" marR="68580" marT="34290" marB="34290" anchor="ctr"/>
                    </a:tc>
                    <a:tc>
                      <a:txBody>
                        <a:bodyPr/>
                        <a:lstStyle/>
                        <a:p>
                          <a:pPr algn="ctr"/>
                          <a:r>
                            <a:rPr lang="en-GB" sz="1100" dirty="0"/>
                            <a:t>30</a:t>
                          </a:r>
                        </a:p>
                      </a:txBody>
                      <a:tcPr marL="68580" marR="68580" marT="34290" marB="34290" anchor="ctr"/>
                    </a:tc>
                    <a:extLst>
                      <a:ext uri="{0D108BD9-81ED-4DB2-BD59-A6C34878D82A}">
                        <a16:rowId xmlns:a16="http://schemas.microsoft.com/office/drawing/2014/main" val="3212756455"/>
                      </a:ext>
                    </a:extLst>
                  </a:tr>
                  <a:tr h="236220">
                    <a:tc>
                      <a:txBody>
                        <a:bodyPr/>
                        <a:lstStyle/>
                        <a:p>
                          <a:endParaRPr lang="en-US"/>
                        </a:p>
                      </a:txBody>
                      <a:tcPr marL="68580" marR="68580" marT="34290" marB="34290" anchor="ctr">
                        <a:blipFill>
                          <a:blip r:embed="rId3"/>
                          <a:stretch>
                            <a:fillRect l="-1042" t="-682051" r="-402083" b="-17949"/>
                          </a:stretch>
                        </a:blipFill>
                      </a:tcPr>
                    </a:tc>
                    <a:tc>
                      <a:txBody>
                        <a:bodyPr/>
                        <a:lstStyle/>
                        <a:p>
                          <a:pPr algn="ctr"/>
                          <a:r>
                            <a:rPr lang="en-GB" sz="1100" dirty="0"/>
                            <a:t>4.4</a:t>
                          </a:r>
                        </a:p>
                      </a:txBody>
                      <a:tcPr marL="68580" marR="68580" marT="34290" marB="34290" anchor="ctr"/>
                    </a:tc>
                    <a:tc>
                      <a:txBody>
                        <a:bodyPr/>
                        <a:lstStyle/>
                        <a:p>
                          <a:pPr algn="ctr"/>
                          <a:r>
                            <a:rPr lang="en-GB" sz="1100" dirty="0"/>
                            <a:t>5.1</a:t>
                          </a:r>
                        </a:p>
                      </a:txBody>
                      <a:tcPr marL="68580" marR="68580" marT="34290" marB="34290" anchor="ctr"/>
                    </a:tc>
                    <a:tc>
                      <a:txBody>
                        <a:bodyPr/>
                        <a:lstStyle/>
                        <a:p>
                          <a:pPr algn="ctr"/>
                          <a:r>
                            <a:rPr lang="en-GB" sz="1100" dirty="0"/>
                            <a:t>3.9</a:t>
                          </a:r>
                        </a:p>
                      </a:txBody>
                      <a:tcPr marL="68580" marR="68580" marT="34290" marB="34290" anchor="ctr"/>
                    </a:tc>
                    <a:tc>
                      <a:txBody>
                        <a:bodyPr/>
                        <a:lstStyle/>
                        <a:p>
                          <a:pPr algn="ctr"/>
                          <a:r>
                            <a:rPr lang="en-GB" sz="1100" dirty="0"/>
                            <a:t>4.3</a:t>
                          </a:r>
                        </a:p>
                      </a:txBody>
                      <a:tcPr marL="68580" marR="68580" marT="34290" marB="34290" anchor="ctr"/>
                    </a:tc>
                    <a:extLst>
                      <a:ext uri="{0D108BD9-81ED-4DB2-BD59-A6C34878D82A}">
                        <a16:rowId xmlns:a16="http://schemas.microsoft.com/office/drawing/2014/main" val="2543153908"/>
                      </a:ext>
                    </a:extLst>
                  </a:tr>
                </a:tbl>
              </a:graphicData>
            </a:graphic>
          </p:graphicFrame>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C27A037-DCD5-1899-981F-25DAD2A5AFA2}"/>
                  </a:ext>
                </a:extLst>
              </p:cNvPr>
              <p:cNvSpPr txBox="1"/>
              <p:nvPr/>
            </p:nvSpPr>
            <p:spPr>
              <a:xfrm>
                <a:off x="5219068" y="4651981"/>
                <a:ext cx="3848732" cy="369332"/>
              </a:xfrm>
              <a:prstGeom prst="rect">
                <a:avLst/>
              </a:prstGeom>
              <a:noFill/>
            </p:spPr>
            <p:txBody>
              <a:bodyPr wrap="square" rtlCol="0">
                <a:spAutoFit/>
              </a:bodyPr>
              <a:lstStyle/>
              <a:p>
                <a:pPr defTabSz="685800"/>
                <a:r>
                  <a:rPr lang="en-GB" sz="900" dirty="0">
                    <a:solidFill>
                      <a:srgbClr val="002F56"/>
                    </a:solidFill>
                    <a:latin typeface="Arial" panose="020B0604020202020204"/>
                  </a:rPr>
                  <a:t>Heat flux at </a:t>
                </a:r>
                <a14:m>
                  <m:oMath xmlns:m="http://schemas.openxmlformats.org/officeDocument/2006/math">
                    <m:r>
                      <a:rPr lang="en-GB" sz="900" i="1">
                        <a:solidFill>
                          <a:srgbClr val="002F56"/>
                        </a:solidFill>
                        <a:latin typeface="Cambria Math" panose="02040503050406030204" pitchFamily="18" charset="0"/>
                      </a:rPr>
                      <m:t>𝜌</m:t>
                    </m:r>
                    <m:r>
                      <a:rPr lang="en-GB" sz="900" i="1">
                        <a:solidFill>
                          <a:srgbClr val="002F56"/>
                        </a:solidFill>
                        <a:latin typeface="Cambria Math" panose="02040503050406030204" pitchFamily="18" charset="0"/>
                      </a:rPr>
                      <m:t>=0.5 </m:t>
                    </m:r>
                  </m:oMath>
                </a14:m>
                <a:r>
                  <a:rPr lang="en-GB" sz="900" dirty="0">
                    <a:solidFill>
                      <a:srgbClr val="002F56"/>
                    </a:solidFill>
                    <a:latin typeface="Arial" panose="020B0604020202020204"/>
                  </a:rPr>
                  <a:t>from nonlinear, local  gyrokinetic simulations as function of electron </a:t>
                </a:r>
                <a14:m>
                  <m:oMath xmlns:m="http://schemas.openxmlformats.org/officeDocument/2006/math">
                    <m:r>
                      <a:rPr lang="en-GB" sz="900" i="1">
                        <a:solidFill>
                          <a:srgbClr val="002F56"/>
                        </a:solidFill>
                        <a:latin typeface="Cambria Math" panose="02040503050406030204" pitchFamily="18" charset="0"/>
                      </a:rPr>
                      <m:t>𝛽</m:t>
                    </m:r>
                  </m:oMath>
                </a14:m>
                <a:r>
                  <a:rPr lang="en-GB" sz="900" dirty="0">
                    <a:solidFill>
                      <a:srgbClr val="002F56"/>
                    </a:solidFill>
                    <a:latin typeface="Arial" panose="020B0604020202020204"/>
                  </a:rPr>
                  <a:t> (no flow) and </a:t>
                </a:r>
                <a14:m>
                  <m:oMath xmlns:m="http://schemas.openxmlformats.org/officeDocument/2006/math">
                    <m:r>
                      <a:rPr lang="en-GB" sz="900" i="1">
                        <a:solidFill>
                          <a:srgbClr val="002F56"/>
                        </a:solidFill>
                        <a:latin typeface="Cambria Math" panose="02040503050406030204" pitchFamily="18" charset="0"/>
                      </a:rPr>
                      <m:t>𝐸</m:t>
                    </m:r>
                    <m:r>
                      <a:rPr lang="en-GB" sz="900" i="1">
                        <a:solidFill>
                          <a:srgbClr val="002F56"/>
                        </a:solidFill>
                        <a:latin typeface="Cambria Math" panose="02040503050406030204" pitchFamily="18" charset="0"/>
                      </a:rPr>
                      <m:t>×</m:t>
                    </m:r>
                    <m:r>
                      <a:rPr lang="en-GB" sz="900" i="1">
                        <a:solidFill>
                          <a:srgbClr val="002F56"/>
                        </a:solidFill>
                        <a:latin typeface="Cambria Math" panose="02040503050406030204" pitchFamily="18" charset="0"/>
                      </a:rPr>
                      <m:t>𝐵</m:t>
                    </m:r>
                  </m:oMath>
                </a14:m>
                <a:r>
                  <a:rPr lang="en-GB" sz="900" dirty="0">
                    <a:solidFill>
                      <a:srgbClr val="002F56"/>
                    </a:solidFill>
                    <a:latin typeface="Arial" panose="020B0604020202020204"/>
                  </a:rPr>
                  <a:t> shear. </a:t>
                </a:r>
              </a:p>
            </p:txBody>
          </p:sp>
        </mc:Choice>
        <mc:Fallback xmlns="">
          <p:sp>
            <p:nvSpPr>
              <p:cNvPr id="8" name="TextBox 7">
                <a:extLst>
                  <a:ext uri="{FF2B5EF4-FFF2-40B4-BE49-F238E27FC236}">
                    <a16:creationId xmlns:a16="http://schemas.microsoft.com/office/drawing/2014/main" id="{5C27A037-DCD5-1899-981F-25DAD2A5AFA2}"/>
                  </a:ext>
                </a:extLst>
              </p:cNvPr>
              <p:cNvSpPr txBox="1">
                <a:spLocks noRot="1" noChangeAspect="1" noMove="1" noResize="1" noEditPoints="1" noAdjustHandles="1" noChangeArrowheads="1" noChangeShapeType="1" noTextEdit="1"/>
              </p:cNvSpPr>
              <p:nvPr/>
            </p:nvSpPr>
            <p:spPr>
              <a:xfrm>
                <a:off x="5219068" y="4651981"/>
                <a:ext cx="3848732" cy="369332"/>
              </a:xfrm>
              <a:prstGeom prst="rect">
                <a:avLst/>
              </a:prstGeom>
              <a:blipFill>
                <a:blip r:embed="rId4"/>
                <a:stretch>
                  <a:fillRect b="-6557"/>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4519DB4A-3BED-8F7A-FFD6-B04AAA23EF2E}"/>
              </a:ext>
            </a:extLst>
          </p:cNvPr>
          <p:cNvGrpSpPr/>
          <p:nvPr/>
        </p:nvGrpSpPr>
        <p:grpSpPr>
          <a:xfrm>
            <a:off x="5365723" y="603749"/>
            <a:ext cx="2803364" cy="2109632"/>
            <a:chOff x="6523227" y="1163690"/>
            <a:chExt cx="3737819" cy="2812843"/>
          </a:xfrm>
        </p:grpSpPr>
        <p:pic>
          <p:nvPicPr>
            <p:cNvPr id="7" name="Graphic 1422037662">
              <a:extLst>
                <a:ext uri="{FF2B5EF4-FFF2-40B4-BE49-F238E27FC236}">
                  <a16:creationId xmlns:a16="http://schemas.microsoft.com/office/drawing/2014/main" id="{0E724602-B4C7-0CBB-399C-97CD1FCCC7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23227" y="1163690"/>
              <a:ext cx="3737818" cy="2812843"/>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2C7EDD7-4764-9527-14C9-E6BF5D35D4E9}"/>
                    </a:ext>
                  </a:extLst>
                </p:cNvPr>
                <p:cNvSpPr txBox="1"/>
                <p:nvPr/>
              </p:nvSpPr>
              <p:spPr>
                <a:xfrm>
                  <a:off x="7150620" y="3161072"/>
                  <a:ext cx="3110426" cy="677108"/>
                </a:xfrm>
                <a:prstGeom prst="rect">
                  <a:avLst/>
                </a:prstGeom>
                <a:noFill/>
              </p:spPr>
              <p:txBody>
                <a:bodyPr wrap="square" rtlCol="0">
                  <a:spAutoFit/>
                </a:bodyPr>
                <a:lstStyle/>
                <a:p>
                  <a:pPr defTabSz="685800"/>
                  <a:r>
                    <a:rPr lang="en-GB" sz="1350" dirty="0">
                      <a:solidFill>
                        <a:srgbClr val="002F56"/>
                      </a:solidFill>
                      <a:latin typeface="Arial" panose="020B0604020202020204"/>
                    </a:rPr>
                    <a:t>Increasig </a:t>
                  </a:r>
                  <a14:m>
                    <m:oMath xmlns:m="http://schemas.openxmlformats.org/officeDocument/2006/math">
                      <m:sSub>
                        <m:sSubPr>
                          <m:ctrlPr>
                            <a:rPr lang="en-GB" sz="1350" i="1">
                              <a:solidFill>
                                <a:srgbClr val="002F56"/>
                              </a:solidFill>
                              <a:latin typeface="Cambria Math" panose="02040503050406030204" pitchFamily="18" charset="0"/>
                            </a:rPr>
                          </m:ctrlPr>
                        </m:sSubPr>
                        <m:e>
                          <m:r>
                            <a:rPr lang="en-GB" sz="1350" i="1">
                              <a:solidFill>
                                <a:srgbClr val="002F56"/>
                              </a:solidFill>
                              <a:latin typeface="Cambria Math" panose="02040503050406030204" pitchFamily="18" charset="0"/>
                            </a:rPr>
                            <m:t>𝛽</m:t>
                          </m:r>
                        </m:e>
                        <m:sub>
                          <m:r>
                            <a:rPr lang="en-GB" sz="1350" i="1">
                              <a:solidFill>
                                <a:srgbClr val="002F56"/>
                              </a:solidFill>
                              <a:latin typeface="Cambria Math" panose="02040503050406030204" pitchFamily="18" charset="0"/>
                            </a:rPr>
                            <m:t>𝑒</m:t>
                          </m:r>
                        </m:sub>
                      </m:sSub>
                      <m:r>
                        <a:rPr lang="en-GB" sz="1350" i="1">
                          <a:solidFill>
                            <a:srgbClr val="002F56"/>
                          </a:solidFill>
                          <a:latin typeface="Cambria Math" panose="02040503050406030204" pitchFamily="18" charset="0"/>
                        </a:rPr>
                        <m:t>⇒</m:t>
                      </m:r>
                    </m:oMath>
                  </a14:m>
                  <a:r>
                    <a:rPr lang="en-GB" sz="1350" dirty="0">
                      <a:solidFill>
                        <a:srgbClr val="002F56"/>
                      </a:solidFill>
                      <a:latin typeface="Arial" panose="020B0604020202020204"/>
                    </a:rPr>
                    <a:t> increasing </a:t>
                  </a:r>
                  <a14:m>
                    <m:oMath xmlns:m="http://schemas.openxmlformats.org/officeDocument/2006/math">
                      <m:sSubSup>
                        <m:sSubSupPr>
                          <m:ctrlPr>
                            <a:rPr lang="en-GB" sz="1350" i="1">
                              <a:solidFill>
                                <a:srgbClr val="002F56"/>
                              </a:solidFill>
                              <a:latin typeface="Cambria Math" panose="02040503050406030204" pitchFamily="18" charset="0"/>
                            </a:rPr>
                          </m:ctrlPr>
                        </m:sSubSupPr>
                        <m:e>
                          <m:r>
                            <a:rPr lang="en-GB" sz="1350" i="1">
                              <a:solidFill>
                                <a:srgbClr val="002F56"/>
                              </a:solidFill>
                              <a:latin typeface="Cambria Math" panose="02040503050406030204" pitchFamily="18" charset="0"/>
                            </a:rPr>
                            <m:t>𝛽</m:t>
                          </m:r>
                        </m:e>
                        <m:sub>
                          <m:r>
                            <a:rPr lang="en-GB" sz="1350" i="1">
                              <a:solidFill>
                                <a:srgbClr val="002F56"/>
                              </a:solidFill>
                              <a:latin typeface="Cambria Math" panose="02040503050406030204" pitchFamily="18" charset="0"/>
                            </a:rPr>
                            <m:t>𝑒</m:t>
                          </m:r>
                        </m:sub>
                        <m:sup>
                          <m:r>
                            <a:rPr lang="en-GB" sz="1350" i="1">
                              <a:solidFill>
                                <a:srgbClr val="002F56"/>
                              </a:solidFill>
                              <a:latin typeface="Cambria Math" panose="02040503050406030204" pitchFamily="18" charset="0"/>
                            </a:rPr>
                            <m:t>′</m:t>
                          </m:r>
                        </m:sup>
                      </m:sSubSup>
                    </m:oMath>
                  </a14:m>
                  <a:endParaRPr lang="en-GB" sz="1350" dirty="0">
                    <a:solidFill>
                      <a:srgbClr val="002F56"/>
                    </a:solidFill>
                    <a:latin typeface="Arial" panose="020B0604020202020204"/>
                  </a:endParaRPr>
                </a:p>
              </p:txBody>
            </p:sp>
          </mc:Choice>
          <mc:Fallback xmlns="">
            <p:sp>
              <p:nvSpPr>
                <p:cNvPr id="12" name="TextBox 11">
                  <a:extLst>
                    <a:ext uri="{FF2B5EF4-FFF2-40B4-BE49-F238E27FC236}">
                      <a16:creationId xmlns:a16="http://schemas.microsoft.com/office/drawing/2014/main" id="{52C7EDD7-4764-9527-14C9-E6BF5D35D4E9}"/>
                    </a:ext>
                  </a:extLst>
                </p:cNvPr>
                <p:cNvSpPr txBox="1">
                  <a:spLocks noRot="1" noChangeAspect="1" noMove="1" noResize="1" noEditPoints="1" noAdjustHandles="1" noChangeArrowheads="1" noChangeShapeType="1" noTextEdit="1"/>
                </p:cNvSpPr>
                <p:nvPr/>
              </p:nvSpPr>
              <p:spPr>
                <a:xfrm>
                  <a:off x="7150620" y="3161072"/>
                  <a:ext cx="3110426" cy="677108"/>
                </a:xfrm>
                <a:prstGeom prst="rect">
                  <a:avLst/>
                </a:prstGeom>
                <a:blipFill>
                  <a:blip r:embed="rId7"/>
                  <a:stretch>
                    <a:fillRect l="-522" t="-2410" b="-6024"/>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DB4A7CB6-2574-50C8-9578-4B8BF9324463}"/>
                </a:ext>
              </a:extLst>
            </p:cNvPr>
            <p:cNvCxnSpPr/>
            <p:nvPr/>
          </p:nvCxnSpPr>
          <p:spPr>
            <a:xfrm flipV="1">
              <a:off x="7669328" y="2180038"/>
              <a:ext cx="0" cy="957293"/>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499ACD21-D031-5FF3-80D4-8CA04DD434B8}"/>
                </a:ext>
              </a:extLst>
            </p:cNvPr>
            <p:cNvCxnSpPr>
              <a:cxnSpLocks/>
            </p:cNvCxnSpPr>
            <p:nvPr/>
          </p:nvCxnSpPr>
          <p:spPr>
            <a:xfrm>
              <a:off x="9799384" y="2208997"/>
              <a:ext cx="0" cy="899373"/>
            </a:xfrm>
            <a:prstGeom prst="straightConnector1">
              <a:avLst/>
            </a:prstGeom>
            <a:ln w="57150">
              <a:solidFill>
                <a:schemeClr val="accent6">
                  <a:lumMod val="75000"/>
                </a:schemeClr>
              </a:solidFill>
              <a:tailEnd type="triangle"/>
            </a:ln>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a16="http://schemas.microsoft.com/office/drawing/2014/main" id="{25467F8D-7E21-F14C-05E3-C52E4D3CB25E}"/>
                </a:ext>
              </a:extLst>
            </p:cNvPr>
            <p:cNvSpPr txBox="1"/>
            <p:nvPr/>
          </p:nvSpPr>
          <p:spPr>
            <a:xfrm>
              <a:off x="7690988" y="2433991"/>
              <a:ext cx="1234207" cy="677108"/>
            </a:xfrm>
            <a:prstGeom prst="rect">
              <a:avLst/>
            </a:prstGeom>
            <a:noFill/>
          </p:spPr>
          <p:txBody>
            <a:bodyPr wrap="square" rtlCol="0">
              <a:spAutoFit/>
            </a:bodyPr>
            <a:lstStyle/>
            <a:p>
              <a:pPr defTabSz="685800"/>
              <a:r>
                <a:rPr lang="en-GB" sz="1350" dirty="0">
                  <a:solidFill>
                    <a:srgbClr val="002F56"/>
                  </a:solidFill>
                  <a:latin typeface="Arial" panose="020B0604020202020204"/>
                </a:rPr>
                <a:t>increasing drive</a:t>
              </a:r>
            </a:p>
          </p:txBody>
        </p:sp>
        <p:sp>
          <p:nvSpPr>
            <p:cNvPr id="16" name="TextBox 15">
              <a:extLst>
                <a:ext uri="{FF2B5EF4-FFF2-40B4-BE49-F238E27FC236}">
                  <a16:creationId xmlns:a16="http://schemas.microsoft.com/office/drawing/2014/main" id="{07EFD037-60A5-73B7-D974-18168966EBEE}"/>
                </a:ext>
              </a:extLst>
            </p:cNvPr>
            <p:cNvSpPr txBox="1"/>
            <p:nvPr/>
          </p:nvSpPr>
          <p:spPr>
            <a:xfrm>
              <a:off x="8507863" y="2833952"/>
              <a:ext cx="1234207" cy="677108"/>
            </a:xfrm>
            <a:prstGeom prst="rect">
              <a:avLst/>
            </a:prstGeom>
            <a:noFill/>
          </p:spPr>
          <p:txBody>
            <a:bodyPr wrap="square" rtlCol="0">
              <a:spAutoFit/>
            </a:bodyPr>
            <a:lstStyle/>
            <a:p>
              <a:pPr defTabSz="685800"/>
              <a:r>
                <a:rPr lang="en-GB" sz="1350" dirty="0">
                  <a:solidFill>
                    <a:srgbClr val="002F56"/>
                  </a:solidFill>
                  <a:latin typeface="Arial" panose="020B0604020202020204"/>
                </a:rPr>
                <a:t>stabilising</a:t>
              </a:r>
            </a:p>
          </p:txBody>
        </p:sp>
      </p:grpSp>
      <p:grpSp>
        <p:nvGrpSpPr>
          <p:cNvPr id="19" name="Group 18">
            <a:extLst>
              <a:ext uri="{FF2B5EF4-FFF2-40B4-BE49-F238E27FC236}">
                <a16:creationId xmlns:a16="http://schemas.microsoft.com/office/drawing/2014/main" id="{45646CAE-B9F5-735B-E237-A0E6249665F7}"/>
              </a:ext>
            </a:extLst>
          </p:cNvPr>
          <p:cNvGrpSpPr/>
          <p:nvPr/>
        </p:nvGrpSpPr>
        <p:grpSpPr>
          <a:xfrm>
            <a:off x="5365722" y="2624124"/>
            <a:ext cx="2809457" cy="2109632"/>
            <a:chOff x="10261045" y="1170518"/>
            <a:chExt cx="3745943" cy="2812843"/>
          </a:xfrm>
        </p:grpSpPr>
        <p:pic>
          <p:nvPicPr>
            <p:cNvPr id="11" name="Graphic 2049537884">
              <a:extLst>
                <a:ext uri="{FF2B5EF4-FFF2-40B4-BE49-F238E27FC236}">
                  <a16:creationId xmlns:a16="http://schemas.microsoft.com/office/drawing/2014/main" id="{2238A319-3AE8-CA9F-26AB-E23617FEBD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61045" y="1170518"/>
              <a:ext cx="3745943" cy="2812843"/>
            </a:xfrm>
            <a:prstGeom prst="rect">
              <a:avLst/>
            </a:prstGeom>
          </p:spPr>
        </p:pic>
        <p:cxnSp>
          <p:nvCxnSpPr>
            <p:cNvPr id="17" name="Straight Arrow Connector 16">
              <a:extLst>
                <a:ext uri="{FF2B5EF4-FFF2-40B4-BE49-F238E27FC236}">
                  <a16:creationId xmlns:a16="http://schemas.microsoft.com/office/drawing/2014/main" id="{9827DDB7-15D2-00C7-4F9A-AD4BD6ADC122}"/>
                </a:ext>
              </a:extLst>
            </p:cNvPr>
            <p:cNvCxnSpPr>
              <a:cxnSpLocks/>
            </p:cNvCxnSpPr>
            <p:nvPr/>
          </p:nvCxnSpPr>
          <p:spPr>
            <a:xfrm>
              <a:off x="13447199" y="1841845"/>
              <a:ext cx="0" cy="899373"/>
            </a:xfrm>
            <a:prstGeom prst="straightConnector1">
              <a:avLst/>
            </a:prstGeom>
            <a:ln w="57150">
              <a:solidFill>
                <a:schemeClr val="accent6">
                  <a:lumMod val="75000"/>
                </a:schemeClr>
              </a:solidFill>
              <a:tailEnd type="triangle"/>
            </a:ln>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3025EA35-5E3D-0983-69F8-597B89555E57}"/>
                </a:ext>
              </a:extLst>
            </p:cNvPr>
            <p:cNvSpPr txBox="1"/>
            <p:nvPr/>
          </p:nvSpPr>
          <p:spPr>
            <a:xfrm>
              <a:off x="12155679" y="2466799"/>
              <a:ext cx="1234207" cy="677108"/>
            </a:xfrm>
            <a:prstGeom prst="rect">
              <a:avLst/>
            </a:prstGeom>
            <a:noFill/>
          </p:spPr>
          <p:txBody>
            <a:bodyPr wrap="square" rtlCol="0">
              <a:spAutoFit/>
            </a:bodyPr>
            <a:lstStyle/>
            <a:p>
              <a:pPr defTabSz="685800"/>
              <a:r>
                <a:rPr lang="en-GB" sz="1350" dirty="0">
                  <a:solidFill>
                    <a:srgbClr val="002F56"/>
                  </a:solidFill>
                  <a:latin typeface="Arial" panose="020B0604020202020204"/>
                </a:rPr>
                <a:t>stabilising</a:t>
              </a:r>
            </a:p>
          </p:txBody>
        </p:sp>
      </p:grpSp>
      <p:sp>
        <p:nvSpPr>
          <p:cNvPr id="21" name="TextBox 20">
            <a:extLst>
              <a:ext uri="{FF2B5EF4-FFF2-40B4-BE49-F238E27FC236}">
                <a16:creationId xmlns:a16="http://schemas.microsoft.com/office/drawing/2014/main" id="{1383E20E-F68E-4FAD-F77F-4767263B91D6}"/>
              </a:ext>
            </a:extLst>
          </p:cNvPr>
          <p:cNvSpPr txBox="1"/>
          <p:nvPr/>
        </p:nvSpPr>
        <p:spPr>
          <a:xfrm>
            <a:off x="6126508" y="356550"/>
            <a:ext cx="2047355" cy="253916"/>
          </a:xfrm>
          <a:prstGeom prst="rect">
            <a:avLst/>
          </a:prstGeom>
          <a:noFill/>
        </p:spPr>
        <p:txBody>
          <a:bodyPr wrap="none" rtlCol="0">
            <a:spAutoFit/>
          </a:bodyPr>
          <a:lstStyle/>
          <a:p>
            <a:pPr defTabSz="685800"/>
            <a:r>
              <a:rPr lang="en-GB" sz="1050" i="1" dirty="0">
                <a:solidFill>
                  <a:srgbClr val="132B4E"/>
                </a:solidFill>
                <a:latin typeface="Arial" panose="020B0604020202020204"/>
              </a:rPr>
              <a:t>H. Meyer </a:t>
            </a:r>
            <a:r>
              <a:rPr lang="en-GB" sz="1050" i="1" dirty="0" err="1">
                <a:solidFill>
                  <a:srgbClr val="132B4E"/>
                </a:solidFill>
                <a:latin typeface="Arial" panose="020B0604020202020204"/>
              </a:rPr>
              <a:t>et.al</a:t>
            </a:r>
            <a:r>
              <a:rPr lang="en-GB" sz="1050" i="1" dirty="0">
                <a:solidFill>
                  <a:srgbClr val="132B4E"/>
                </a:solidFill>
                <a:latin typeface="Arial" panose="020B0604020202020204"/>
              </a:rPr>
              <a:t>. IAEA FEC 2023</a:t>
            </a:r>
          </a:p>
        </p:txBody>
      </p:sp>
    </p:spTree>
    <p:extLst>
      <p:ext uri="{BB962C8B-B14F-4D97-AF65-F5344CB8AC3E}">
        <p14:creationId xmlns:p14="http://schemas.microsoft.com/office/powerpoint/2010/main" val="18123793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fr-FR" dirty="0"/>
              <a:t>The United States</a:t>
            </a:r>
          </a:p>
        </p:txBody>
      </p:sp>
      <p:sp>
        <p:nvSpPr>
          <p:cNvPr id="4" name="Text Placeholder 3"/>
          <p:cNvSpPr>
            <a:spLocks noGrp="1"/>
          </p:cNvSpPr>
          <p:nvPr>
            <p:ph type="body" sz="quarter" idx="14"/>
          </p:nvPr>
        </p:nvSpPr>
        <p:spPr/>
        <p:txBody>
          <a:bodyPr/>
          <a:lstStyle/>
          <a:p>
            <a:r>
              <a:rPr lang="fr-FR" b="1" dirty="0"/>
              <a:t>		NSTX-U</a:t>
            </a:r>
          </a:p>
          <a:p>
            <a:r>
              <a:rPr lang="fr-FR" b="1" dirty="0"/>
              <a:t>		LTX-</a:t>
            </a:r>
            <a:r>
              <a:rPr lang="el-GR" b="1" dirty="0"/>
              <a:t>β</a:t>
            </a:r>
            <a:endParaRPr lang="fr-FR" b="1" dirty="0"/>
          </a:p>
          <a:p>
            <a:r>
              <a:rPr lang="fr-FR" b="1" dirty="0"/>
              <a:t>		Pegasus-III</a:t>
            </a:r>
          </a:p>
        </p:txBody>
      </p:sp>
    </p:spTree>
    <p:extLst>
      <p:ext uri="{BB962C8B-B14F-4D97-AF65-F5344CB8AC3E}">
        <p14:creationId xmlns:p14="http://schemas.microsoft.com/office/powerpoint/2010/main" val="3666314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108A5-E38A-564C-B678-8DA6CBF9086C}"/>
              </a:ext>
            </a:extLst>
          </p:cNvPr>
          <p:cNvSpPr>
            <a:spLocks noGrp="1"/>
          </p:cNvSpPr>
          <p:nvPr>
            <p:ph type="title"/>
          </p:nvPr>
        </p:nvSpPr>
        <p:spPr>
          <a:xfrm>
            <a:off x="-1" y="2"/>
            <a:ext cx="8420100" cy="543910"/>
          </a:xfrm>
        </p:spPr>
        <p:txBody>
          <a:bodyPr>
            <a:normAutofit/>
          </a:bodyPr>
          <a:lstStyle/>
          <a:p>
            <a:r>
              <a:rPr lang="en-US" dirty="0"/>
              <a:t>Status of NSTX-U: recovery progressing, physics research continuing</a:t>
            </a:r>
            <a:endParaRPr lang="en-US" u="sng" dirty="0"/>
          </a:p>
        </p:txBody>
      </p:sp>
      <p:sp>
        <p:nvSpPr>
          <p:cNvPr id="5" name="Slide Number Placeholder 4">
            <a:extLst>
              <a:ext uri="{FF2B5EF4-FFF2-40B4-BE49-F238E27FC236}">
                <a16:creationId xmlns:a16="http://schemas.microsoft.com/office/drawing/2014/main" id="{06FC595B-7D71-C94F-9B90-840BA6314176}"/>
              </a:ext>
            </a:extLst>
          </p:cNvPr>
          <p:cNvSpPr>
            <a:spLocks noGrp="1"/>
          </p:cNvSpPr>
          <p:nvPr>
            <p:ph type="sldNum" sz="quarter" idx="10"/>
          </p:nvPr>
        </p:nvSpPr>
        <p:spPr/>
        <p: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fld id="{D7DB8F76-31D0-8E48-9A33-E79BFE0EA87E}" type="slidenum">
              <a:rPr kumimoji="0" lang="en-US" sz="2000" b="0" i="0" u="none" strike="noStrike" kern="1200" cap="none" spc="0" normalizeH="0" baseline="0" noProof="0">
                <a:ln>
                  <a:noFill/>
                </a:ln>
                <a:solidFill>
                  <a:srgbClr val="445256"/>
                </a:solidFill>
                <a:effectLst/>
                <a:uLnTx/>
                <a:uFillTx/>
                <a:latin typeface="Georgia" panose="02040502050405020303"/>
                <a:ea typeface="+mn-ea"/>
                <a:cs typeface="+mn-cs"/>
              </a:rPr>
              <a:pPr marL="0" marR="0" lvl="0" indent="0" algn="ctr" defTabSz="457189" rtl="0" eaLnBrk="1" fontAlgn="auto" latinLnBrk="0" hangingPunct="1">
                <a:lnSpc>
                  <a:spcPct val="100000"/>
                </a:lnSpc>
                <a:spcBef>
                  <a:spcPts val="0"/>
                </a:spcBef>
                <a:spcAft>
                  <a:spcPts val="0"/>
                </a:spcAft>
                <a:buClrTx/>
                <a:buSzTx/>
                <a:buFontTx/>
                <a:buNone/>
                <a:tabLst/>
                <a:defRPr/>
              </a:pPr>
              <a:t>38</a:t>
            </a:fld>
            <a:endParaRPr kumimoji="0" lang="en-US" sz="2000" b="0" i="0" u="none" strike="noStrike" kern="1200" cap="none" spc="0" normalizeH="0" baseline="0" noProof="0" dirty="0">
              <a:ln>
                <a:noFill/>
              </a:ln>
              <a:solidFill>
                <a:srgbClr val="445256"/>
              </a:solidFill>
              <a:effectLst/>
              <a:uLnTx/>
              <a:uFillTx/>
              <a:latin typeface="Georgia" panose="02040502050405020303"/>
              <a:ea typeface="+mn-ea"/>
              <a:cs typeface="+mn-cs"/>
            </a:endParaRPr>
          </a:p>
        </p:txBody>
      </p:sp>
      <p:sp>
        <p:nvSpPr>
          <p:cNvPr id="9" name="Content Placeholder 3">
            <a:extLst>
              <a:ext uri="{FF2B5EF4-FFF2-40B4-BE49-F238E27FC236}">
                <a16:creationId xmlns:a16="http://schemas.microsoft.com/office/drawing/2014/main" id="{DC5F4C8A-1E32-3885-4655-E0E901AAC94B}"/>
              </a:ext>
            </a:extLst>
          </p:cNvPr>
          <p:cNvSpPr>
            <a:spLocks noGrp="1"/>
          </p:cNvSpPr>
          <p:nvPr>
            <p:ph sz="quarter" idx="11"/>
          </p:nvPr>
        </p:nvSpPr>
        <p:spPr>
          <a:xfrm>
            <a:off x="-1" y="676141"/>
            <a:ext cx="5225603" cy="1815921"/>
          </a:xfrm>
        </p:spPr>
        <p:txBody>
          <a:bodyPr anchor="t">
            <a:noAutofit/>
          </a:bodyPr>
          <a:lstStyle/>
          <a:p>
            <a:pPr marL="0" indent="0">
              <a:buNone/>
            </a:pPr>
            <a:r>
              <a:rPr lang="en-US" dirty="0">
                <a:cs typeface="Roboto" panose="02000000000000000000" pitchFamily="2" charset="0"/>
              </a:rPr>
              <a:t>NSTX-U Recovery Project</a:t>
            </a:r>
            <a:endParaRPr lang="en-US" sz="1500" dirty="0">
              <a:cs typeface="Roboto" panose="02000000000000000000" pitchFamily="2" charset="0"/>
            </a:endParaRPr>
          </a:p>
          <a:p>
            <a:pPr marL="342892" indent="-342892"/>
            <a:r>
              <a:rPr lang="en-US" sz="1500" dirty="0">
                <a:cs typeface="Roboto" panose="02000000000000000000" pitchFamily="2" charset="0"/>
              </a:rPr>
              <a:t>Recovery project is ~80% complete</a:t>
            </a:r>
          </a:p>
          <a:p>
            <a:pPr marL="342892" indent="-342892"/>
            <a:r>
              <a:rPr lang="en-US" sz="1500" dirty="0">
                <a:cs typeface="Roboto" panose="02000000000000000000" pitchFamily="2" charset="0"/>
              </a:rPr>
              <a:t>Prototyping new central magnet fabrication process in parallel with production conductor fabrication</a:t>
            </a:r>
          </a:p>
          <a:p>
            <a:pPr marL="342892" indent="-342892"/>
            <a:r>
              <a:rPr lang="en-US" sz="1500" dirty="0">
                <a:cs typeface="Roboto" panose="02000000000000000000" pitchFamily="2" charset="0"/>
              </a:rPr>
              <a:t>Installing new PFCs on casing</a:t>
            </a:r>
          </a:p>
          <a:p>
            <a:pPr marL="342892" indent="-342892"/>
            <a:r>
              <a:rPr lang="en-US" sz="1500" dirty="0">
                <a:solidFill>
                  <a:srgbClr val="000000"/>
                </a:solidFill>
                <a:cs typeface="Roboto" panose="02000000000000000000" pitchFamily="2" charset="0"/>
              </a:rPr>
              <a:t>New bundle delivery forecast in fall of 2024</a:t>
            </a:r>
            <a:endParaRPr lang="en-US" sz="1500" dirty="0">
              <a:cs typeface="Roboto" panose="02000000000000000000" pitchFamily="2" charset="0"/>
            </a:endParaRPr>
          </a:p>
          <a:p>
            <a:pPr marL="342892" indent="-342892"/>
            <a:endParaRPr lang="en-US" sz="1500" dirty="0"/>
          </a:p>
          <a:p>
            <a:pPr marL="574661" lvl="1" indent="-342892"/>
            <a:endParaRPr lang="en-US" sz="1350" dirty="0"/>
          </a:p>
        </p:txBody>
      </p:sp>
      <p:pic>
        <p:nvPicPr>
          <p:cNvPr id="1026" name="Picture 2">
            <a:extLst>
              <a:ext uri="{FF2B5EF4-FFF2-40B4-BE49-F238E27FC236}">
                <a16:creationId xmlns:a16="http://schemas.microsoft.com/office/drawing/2014/main" id="{FFB82D5F-CCAE-9BFE-0DDC-AEAB81C0535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211"/>
          <a:stretch/>
        </p:blipFill>
        <p:spPr bwMode="auto">
          <a:xfrm>
            <a:off x="5484191" y="676141"/>
            <a:ext cx="1497013" cy="25645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E531D13-C236-80BE-1269-571D2C6EF9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3003" y="655661"/>
            <a:ext cx="1453803" cy="258453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3">
            <a:extLst>
              <a:ext uri="{FF2B5EF4-FFF2-40B4-BE49-F238E27FC236}">
                <a16:creationId xmlns:a16="http://schemas.microsoft.com/office/drawing/2014/main" id="{1890DC26-ED9D-EB7C-EAD4-B1AB352AA14E}"/>
              </a:ext>
            </a:extLst>
          </p:cNvPr>
          <p:cNvSpPr txBox="1">
            <a:spLocks/>
          </p:cNvSpPr>
          <p:nvPr/>
        </p:nvSpPr>
        <p:spPr>
          <a:xfrm>
            <a:off x="-1" y="2492062"/>
            <a:ext cx="4685318" cy="1815921"/>
          </a:xfrm>
          <a:prstGeom prst="rect">
            <a:avLst/>
          </a:prstGeom>
        </p:spPr>
        <p:txBody>
          <a:bodyPr vert="horz" lIns="68580" tIns="34290" rIns="68580" bIns="34290" rtlCol="0" anchor="t">
            <a:noAutofit/>
          </a:bodyPr>
          <a:lstStyle>
            <a:lvl1pPr marL="302676" indent="-302676" algn="l" defTabSz="609585" rtl="0" eaLnBrk="1" latinLnBrk="0" hangingPunct="1">
              <a:spcBef>
                <a:spcPct val="20000"/>
              </a:spcBef>
              <a:buClr>
                <a:schemeClr val="accent3"/>
              </a:buClr>
              <a:buFont typeface="Arial"/>
              <a:buChar char="•"/>
              <a:defRPr sz="2400" kern="1200">
                <a:solidFill>
                  <a:schemeClr val="tx1"/>
                </a:solidFill>
                <a:latin typeface="Roboto" panose="02000000000000000000" pitchFamily="2" charset="0"/>
                <a:ea typeface="Roboto" panose="02000000000000000000" pitchFamily="2" charset="0"/>
                <a:cs typeface="Calibri" panose="020F0502020204030204" pitchFamily="34" charset="0"/>
              </a:defRPr>
            </a:lvl1pPr>
            <a:lvl2pPr marL="611702" indent="-309026" algn="l" defTabSz="609585" rtl="0" eaLnBrk="1" latinLnBrk="0" hangingPunct="1">
              <a:spcBef>
                <a:spcPct val="20000"/>
              </a:spcBef>
              <a:buClr>
                <a:schemeClr val="bg2">
                  <a:lumMod val="50000"/>
                </a:schemeClr>
              </a:buClr>
              <a:buFont typeface="Arial"/>
              <a:buChar char="•"/>
              <a:defRPr sz="2133" kern="1200">
                <a:solidFill>
                  <a:srgbClr val="0033CC"/>
                </a:solidFill>
                <a:latin typeface="Roboto" panose="02000000000000000000" pitchFamily="2" charset="0"/>
                <a:ea typeface="Roboto" panose="02000000000000000000" pitchFamily="2" charset="0"/>
                <a:cs typeface="Calibri" panose="020F0502020204030204" pitchFamily="34" charset="0"/>
              </a:defRPr>
            </a:lvl2pPr>
            <a:lvl3pPr marL="916494" indent="-304792" algn="l" defTabSz="609585" rtl="0" eaLnBrk="1" latinLnBrk="0" hangingPunct="1">
              <a:spcBef>
                <a:spcPct val="20000"/>
              </a:spcBef>
              <a:buClr>
                <a:schemeClr val="bg2">
                  <a:lumMod val="50000"/>
                </a:schemeClr>
              </a:buClr>
              <a:buFont typeface="Arial"/>
              <a:buChar char="•"/>
              <a:defRPr sz="1867" kern="1200">
                <a:solidFill>
                  <a:srgbClr val="C00000"/>
                </a:solidFill>
                <a:latin typeface="Roboto" panose="02000000000000000000" pitchFamily="2" charset="0"/>
                <a:ea typeface="Roboto" panose="02000000000000000000" pitchFamily="2" charset="0"/>
                <a:cs typeface="Calibri" panose="020F0502020204030204" pitchFamily="34" charset="0"/>
              </a:defRPr>
            </a:lvl3pPr>
            <a:lvl4pPr marL="1219170" indent="-302676" algn="l" defTabSz="609585" rtl="0" eaLnBrk="1" latinLnBrk="0" hangingPunct="1">
              <a:spcBef>
                <a:spcPct val="20000"/>
              </a:spcBef>
              <a:buClr>
                <a:schemeClr val="bg2">
                  <a:lumMod val="50000"/>
                </a:schemeClr>
              </a:buClr>
              <a:buFont typeface="Arial"/>
              <a:buChar char="•"/>
              <a:defRPr sz="1600" kern="1200">
                <a:solidFill>
                  <a:schemeClr val="tx1"/>
                </a:solidFill>
                <a:latin typeface="Roboto" panose="02000000000000000000" pitchFamily="2" charset="0"/>
                <a:ea typeface="Roboto" panose="02000000000000000000" pitchFamily="2" charset="0"/>
                <a:cs typeface="Calibri" panose="020F0502020204030204" pitchFamily="34" charset="0"/>
              </a:defRPr>
            </a:lvl4pPr>
            <a:lvl5pPr marL="1521846" indent="-302676" algn="l" defTabSz="609585" rtl="0" eaLnBrk="1" latinLnBrk="0" hangingPunct="1">
              <a:spcBef>
                <a:spcPct val="20000"/>
              </a:spcBef>
              <a:buClr>
                <a:schemeClr val="bg2">
                  <a:lumMod val="50000"/>
                </a:schemeClr>
              </a:buClr>
              <a:buFont typeface="Arial"/>
              <a:buChar char="•"/>
              <a:defRPr sz="1600" kern="1200">
                <a:solidFill>
                  <a:schemeClr val="tx1"/>
                </a:solidFill>
                <a:latin typeface="Roboto" panose="02000000000000000000" pitchFamily="2" charset="0"/>
                <a:ea typeface="Roboto" panose="02000000000000000000" pitchFamily="2"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
                <a:srgbClr val="E2751D"/>
              </a:buClr>
              <a:buSzTx/>
              <a:buFont typeface="Arial"/>
              <a:buNone/>
              <a:tabLst/>
              <a:defRPr/>
            </a:pP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NSTX-U Research continues to advance the physics of spherical tokamaks</a:t>
            </a:r>
          </a:p>
          <a:p>
            <a:pPr marL="0" marR="0" lvl="0" indent="0" algn="l" defTabSz="457189" rtl="0" eaLnBrk="1" fontAlgn="auto" latinLnBrk="0" hangingPunct="1">
              <a:lnSpc>
                <a:spcPct val="100000"/>
              </a:lnSpc>
              <a:spcBef>
                <a:spcPct val="20000"/>
              </a:spcBef>
              <a:spcAft>
                <a:spcPts val="0"/>
              </a:spcAft>
              <a:buClr>
                <a:srgbClr val="E2751D"/>
              </a:buClr>
              <a:buSzTx/>
              <a:buFont typeface="Arial"/>
              <a:buNone/>
              <a:tabLst/>
              <a:defRPr/>
            </a:pPr>
            <a:r>
              <a:rPr kumimoji="0" lang="en-US" sz="1500" b="0" i="0" u="none" strike="noStrike" kern="1200" cap="none" spc="0" normalizeH="0" baseline="0" noProof="0" dirty="0">
                <a:ln>
                  <a:noFill/>
                </a:ln>
                <a:solidFill>
                  <a:srgbClr val="0033CC"/>
                </a:solidFill>
                <a:effectLst/>
                <a:uLnTx/>
                <a:uFillTx/>
                <a:latin typeface="Roboto" panose="02000000000000000000" pitchFamily="2" charset="0"/>
                <a:ea typeface="Roboto" panose="02000000000000000000" pitchFamily="2" charset="0"/>
                <a:cs typeface="Roboto" panose="02000000000000000000" pitchFamily="2" charset="0"/>
              </a:rPr>
              <a:t>[Berkery et al, IAEA 2023, submitted to </a:t>
            </a:r>
            <a:r>
              <a:rPr kumimoji="0" lang="en-US" sz="1500" b="0" i="0" u="none" strike="noStrike" kern="1200" cap="none" spc="0" normalizeH="0" baseline="0" noProof="0" dirty="0" err="1">
                <a:ln>
                  <a:noFill/>
                </a:ln>
                <a:solidFill>
                  <a:srgbClr val="0033CC"/>
                </a:solidFill>
                <a:effectLst/>
                <a:uLnTx/>
                <a:uFillTx/>
                <a:latin typeface="Roboto" panose="02000000000000000000" pitchFamily="2" charset="0"/>
                <a:ea typeface="Roboto" panose="02000000000000000000" pitchFamily="2" charset="0"/>
                <a:cs typeface="Roboto" panose="02000000000000000000" pitchFamily="2" charset="0"/>
              </a:rPr>
              <a:t>Nucl</a:t>
            </a:r>
            <a:r>
              <a:rPr kumimoji="0" lang="en-US" sz="1500" b="0" i="0" u="none" strike="noStrike" kern="1200" cap="none" spc="0" normalizeH="0" baseline="0" noProof="0" dirty="0">
                <a:ln>
                  <a:noFill/>
                </a:ln>
                <a:solidFill>
                  <a:srgbClr val="0033CC"/>
                </a:solidFill>
                <a:effectLst/>
                <a:uLnTx/>
                <a:uFillTx/>
                <a:latin typeface="Roboto" panose="02000000000000000000" pitchFamily="2" charset="0"/>
                <a:ea typeface="Roboto" panose="02000000000000000000" pitchFamily="2" charset="0"/>
                <a:cs typeface="Roboto" panose="02000000000000000000" pitchFamily="2" charset="0"/>
              </a:rPr>
              <a:t>. Fusion]</a:t>
            </a:r>
          </a:p>
          <a:p>
            <a:pPr marL="0" marR="0" lvl="0" indent="0" algn="l" defTabSz="457189" rtl="0" eaLnBrk="1" fontAlgn="auto" latinLnBrk="0" hangingPunct="1">
              <a:lnSpc>
                <a:spcPct val="100000"/>
              </a:lnSpc>
              <a:spcBef>
                <a:spcPct val="20000"/>
              </a:spcBef>
              <a:spcAft>
                <a:spcPts val="0"/>
              </a:spcAft>
              <a:buClr>
                <a:srgbClr val="E2751D"/>
              </a:buClr>
              <a:buSzTx/>
              <a:buFont typeface="Arial"/>
              <a:buNone/>
              <a:tabLst/>
              <a:defRPr/>
            </a:pP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Brief highlights:</a:t>
            </a:r>
          </a:p>
          <a:p>
            <a:pPr marL="342892" marR="0" lvl="0" indent="-342892" algn="l" defTabSz="457189" rtl="0" eaLnBrk="1" fontAlgn="auto" latinLnBrk="0" hangingPunct="1">
              <a:lnSpc>
                <a:spcPct val="100000"/>
              </a:lnSpc>
              <a:spcBef>
                <a:spcPct val="20000"/>
              </a:spcBef>
              <a:spcAft>
                <a:spcPts val="0"/>
              </a:spcAft>
              <a:buClr>
                <a:srgbClr val="E2751D"/>
              </a:buClr>
              <a:buSzTx/>
              <a:buFont typeface="Arial"/>
              <a:buChar char="•"/>
              <a:tabLst/>
              <a:defRPr/>
            </a:pPr>
            <a:r>
              <a:rPr kumimoji="0" lang="en-US" sz="15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Gyrokinetic model matches NSTX pedestal height and width much better than ideal ballooning</a:t>
            </a:r>
          </a:p>
          <a:p>
            <a:pPr marL="342892" marR="0" lvl="0" indent="-342892" algn="l" defTabSz="457189" rtl="0" eaLnBrk="1" fontAlgn="auto" latinLnBrk="0" hangingPunct="1">
              <a:lnSpc>
                <a:spcPct val="100000"/>
              </a:lnSpc>
              <a:spcBef>
                <a:spcPct val="20000"/>
              </a:spcBef>
              <a:spcAft>
                <a:spcPts val="0"/>
              </a:spcAft>
              <a:buClr>
                <a:srgbClr val="E2751D"/>
              </a:buClr>
              <a:buSzTx/>
              <a:buFont typeface="Arial"/>
              <a:buChar char="•"/>
              <a:tabLst/>
              <a:defRPr/>
            </a:pPr>
            <a:r>
              <a:rPr kumimoji="0" lang="en-US" sz="15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Lithium vapor box designed to handle the very high heat fluxes NSTX-U will produce</a:t>
            </a:r>
            <a:endParaRPr kumimoji="0" lang="en-US" sz="15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Calibri" panose="020F0502020204030204" pitchFamily="34" charset="0"/>
            </a:endParaRPr>
          </a:p>
          <a:p>
            <a:pPr marL="574661" marR="0" lvl="1" indent="-342892" algn="l" defTabSz="457189" rtl="0" eaLnBrk="1" fontAlgn="auto" latinLnBrk="0" hangingPunct="1">
              <a:lnSpc>
                <a:spcPct val="100000"/>
              </a:lnSpc>
              <a:spcBef>
                <a:spcPct val="20000"/>
              </a:spcBef>
              <a:spcAft>
                <a:spcPts val="0"/>
              </a:spcAft>
              <a:buClr>
                <a:srgbClr val="D5EDF4">
                  <a:lumMod val="50000"/>
                </a:srgbClr>
              </a:buClr>
              <a:buSzTx/>
              <a:buFont typeface="Arial"/>
              <a:buChar char="•"/>
              <a:tabLst/>
              <a:defRPr/>
            </a:pPr>
            <a:endParaRPr kumimoji="0" lang="en-US" sz="1350" b="0" i="0" u="none" strike="noStrike" kern="1200" cap="none" spc="0" normalizeH="0" baseline="0" noProof="0" dirty="0">
              <a:ln>
                <a:noFill/>
              </a:ln>
              <a:solidFill>
                <a:srgbClr val="0033CC"/>
              </a:solidFill>
              <a:effectLst/>
              <a:uLnTx/>
              <a:uFillTx/>
              <a:latin typeface="Roboto" panose="02000000000000000000" pitchFamily="2" charset="0"/>
              <a:ea typeface="Roboto" panose="02000000000000000000" pitchFamily="2" charset="0"/>
              <a:cs typeface="Calibri" panose="020F0502020204030204" pitchFamily="34" charset="0"/>
            </a:endParaRPr>
          </a:p>
        </p:txBody>
      </p:sp>
      <p:pic>
        <p:nvPicPr>
          <p:cNvPr id="8" name="Picture 7" descr="Chart, line chart&#10;&#10;Description automatically generated">
            <a:extLst>
              <a:ext uri="{FF2B5EF4-FFF2-40B4-BE49-F238E27FC236}">
                <a16:creationId xmlns:a16="http://schemas.microsoft.com/office/drawing/2014/main" id="{D55DD729-E75B-5B3B-8D2E-096516D59B9D}"/>
              </a:ext>
            </a:extLst>
          </p:cNvPr>
          <p:cNvPicPr>
            <a:picLocks noChangeAspect="1"/>
          </p:cNvPicPr>
          <p:nvPr/>
        </p:nvPicPr>
        <p:blipFill>
          <a:blip r:embed="rId4"/>
          <a:stretch>
            <a:fillRect/>
          </a:stretch>
        </p:blipFill>
        <p:spPr>
          <a:xfrm>
            <a:off x="4685317" y="3428769"/>
            <a:ext cx="2138531" cy="1714732"/>
          </a:xfrm>
          <a:prstGeom prst="rect">
            <a:avLst/>
          </a:prstGeom>
        </p:spPr>
      </p:pic>
      <p:grpSp>
        <p:nvGrpSpPr>
          <p:cNvPr id="15" name="Group 14">
            <a:extLst>
              <a:ext uri="{FF2B5EF4-FFF2-40B4-BE49-F238E27FC236}">
                <a16:creationId xmlns:a16="http://schemas.microsoft.com/office/drawing/2014/main" id="{B92A721E-706D-4C6A-AE94-E1CE250A45EE}"/>
              </a:ext>
            </a:extLst>
          </p:cNvPr>
          <p:cNvGrpSpPr/>
          <p:nvPr/>
        </p:nvGrpSpPr>
        <p:grpSpPr>
          <a:xfrm>
            <a:off x="6988179" y="3390364"/>
            <a:ext cx="2112928" cy="1714500"/>
            <a:chOff x="9317571" y="4520485"/>
            <a:chExt cx="2817237" cy="2286000"/>
          </a:xfrm>
        </p:grpSpPr>
        <p:grpSp>
          <p:nvGrpSpPr>
            <p:cNvPr id="13" name="Group 12">
              <a:extLst>
                <a:ext uri="{FF2B5EF4-FFF2-40B4-BE49-F238E27FC236}">
                  <a16:creationId xmlns:a16="http://schemas.microsoft.com/office/drawing/2014/main" id="{4A1C01BC-DEC0-CA36-3413-72ACE47BCB00}"/>
                </a:ext>
              </a:extLst>
            </p:cNvPr>
            <p:cNvGrpSpPr>
              <a:grpSpLocks noChangeAspect="1"/>
            </p:cNvGrpSpPr>
            <p:nvPr/>
          </p:nvGrpSpPr>
          <p:grpSpPr>
            <a:xfrm>
              <a:off x="9317571" y="4520485"/>
              <a:ext cx="2817237" cy="2286000"/>
              <a:chOff x="1318591" y="1796581"/>
              <a:chExt cx="5634528" cy="4572044"/>
            </a:xfrm>
          </p:grpSpPr>
          <p:pic>
            <p:nvPicPr>
              <p:cNvPr id="11" name="Picture 10">
                <a:extLst>
                  <a:ext uri="{FF2B5EF4-FFF2-40B4-BE49-F238E27FC236}">
                    <a16:creationId xmlns:a16="http://schemas.microsoft.com/office/drawing/2014/main" id="{FF8680DC-DBB5-96FE-AE3F-82E249EFE8BC}"/>
                  </a:ext>
                </a:extLst>
              </p:cNvPr>
              <p:cNvPicPr>
                <a:picLocks noChangeAspect="1"/>
              </p:cNvPicPr>
              <p:nvPr/>
            </p:nvPicPr>
            <p:blipFill rotWithShape="1">
              <a:blip r:embed="rId5"/>
              <a:srcRect l="50995"/>
              <a:stretch/>
            </p:blipFill>
            <p:spPr>
              <a:xfrm>
                <a:off x="2195033" y="1796581"/>
                <a:ext cx="4758086" cy="4572044"/>
              </a:xfrm>
              <a:prstGeom prst="rect">
                <a:avLst/>
              </a:prstGeom>
            </p:spPr>
          </p:pic>
          <p:pic>
            <p:nvPicPr>
              <p:cNvPr id="12" name="Picture 11">
                <a:extLst>
                  <a:ext uri="{FF2B5EF4-FFF2-40B4-BE49-F238E27FC236}">
                    <a16:creationId xmlns:a16="http://schemas.microsoft.com/office/drawing/2014/main" id="{6AC80987-6DD1-952F-0488-73A5E8687C96}"/>
                  </a:ext>
                </a:extLst>
              </p:cNvPr>
              <p:cNvPicPr>
                <a:picLocks noChangeAspect="1"/>
              </p:cNvPicPr>
              <p:nvPr/>
            </p:nvPicPr>
            <p:blipFill rotWithShape="1">
              <a:blip r:embed="rId5"/>
              <a:srcRect r="90766"/>
              <a:stretch/>
            </p:blipFill>
            <p:spPr>
              <a:xfrm>
                <a:off x="1318591" y="1796581"/>
                <a:ext cx="896575" cy="4572044"/>
              </a:xfrm>
              <a:prstGeom prst="rect">
                <a:avLst/>
              </a:prstGeom>
            </p:spPr>
          </p:pic>
        </p:grpSp>
        <p:sp>
          <p:nvSpPr>
            <p:cNvPr id="14" name="Rectangle 13">
              <a:extLst>
                <a:ext uri="{FF2B5EF4-FFF2-40B4-BE49-F238E27FC236}">
                  <a16:creationId xmlns:a16="http://schemas.microsoft.com/office/drawing/2014/main" id="{7DD5AEEE-1DD0-F08E-35D9-1F36DA42537D}"/>
                </a:ext>
              </a:extLst>
            </p:cNvPr>
            <p:cNvSpPr/>
            <p:nvPr/>
          </p:nvSpPr>
          <p:spPr>
            <a:xfrm>
              <a:off x="10196404" y="4533363"/>
              <a:ext cx="1240035" cy="1223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grpSp>
    </p:spTree>
    <p:extLst>
      <p:ext uri="{BB962C8B-B14F-4D97-AF65-F5344CB8AC3E}">
        <p14:creationId xmlns:p14="http://schemas.microsoft.com/office/powerpoint/2010/main" val="7241149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2FC31-8A50-1D6D-D548-3ED9BA2967D4}"/>
              </a:ext>
            </a:extLst>
          </p:cNvPr>
          <p:cNvSpPr>
            <a:spLocks noGrp="1"/>
          </p:cNvSpPr>
          <p:nvPr>
            <p:ph type="title"/>
          </p:nvPr>
        </p:nvSpPr>
        <p:spPr>
          <a:xfrm>
            <a:off x="512264" y="3228"/>
            <a:ext cx="7886700" cy="432353"/>
          </a:xfrm>
        </p:spPr>
        <p:txBody>
          <a:bodyPr>
            <a:noAutofit/>
          </a:bodyPr>
          <a:lstStyle/>
          <a:p>
            <a:pPr algn="ctr"/>
            <a:br>
              <a:rPr lang="en-US" sz="2400" dirty="0">
                <a:ea typeface="Times New Roman" panose="02020603050405020304" pitchFamily="18" charset="0"/>
              </a:rPr>
            </a:br>
            <a:r>
              <a:rPr lang="en-US" sz="2400" dirty="0">
                <a:ea typeface="Times New Roman" panose="02020603050405020304" pitchFamily="18" charset="0"/>
              </a:rPr>
              <a:t>Recent results from LTX-β</a:t>
            </a:r>
            <a:br>
              <a:rPr lang="en-US" sz="2400" dirty="0">
                <a:ea typeface="Times New Roman" panose="02020603050405020304" pitchFamily="18" charset="0"/>
              </a:rPr>
            </a:br>
            <a:endParaRPr lang="en-US" sz="2400" dirty="0"/>
          </a:p>
        </p:txBody>
      </p:sp>
      <p:pic>
        <p:nvPicPr>
          <p:cNvPr id="4" name="Picture 3">
            <a:extLst>
              <a:ext uri="{FF2B5EF4-FFF2-40B4-BE49-F238E27FC236}">
                <a16:creationId xmlns:a16="http://schemas.microsoft.com/office/drawing/2014/main" id="{D41BEF63-6285-4DA0-94F5-FA00FE326D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71527" y="31770"/>
            <a:ext cx="638259" cy="425506"/>
          </a:xfrm>
          <a:prstGeom prst="rect">
            <a:avLst/>
          </a:prstGeom>
        </p:spPr>
      </p:pic>
      <p:pic>
        <p:nvPicPr>
          <p:cNvPr id="5" name="Picture 4">
            <a:extLst>
              <a:ext uri="{FF2B5EF4-FFF2-40B4-BE49-F238E27FC236}">
                <a16:creationId xmlns:a16="http://schemas.microsoft.com/office/drawing/2014/main" id="{C428C028-E567-CE75-C004-BE95451ADB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269" y="109884"/>
            <a:ext cx="601991" cy="331856"/>
          </a:xfrm>
          <a:prstGeom prst="rect">
            <a:avLst/>
          </a:prstGeom>
        </p:spPr>
      </p:pic>
      <p:pic>
        <p:nvPicPr>
          <p:cNvPr id="6" name="Picture 5" descr="A circular object with a circular object in the middle&#10;&#10;Description automatically generated">
            <a:extLst>
              <a:ext uri="{FF2B5EF4-FFF2-40B4-BE49-F238E27FC236}">
                <a16:creationId xmlns:a16="http://schemas.microsoft.com/office/drawing/2014/main" id="{0511AD67-A85A-9674-7DE0-07CE92DAAC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129" y="487392"/>
            <a:ext cx="2668555" cy="2263262"/>
          </a:xfrm>
          <a:prstGeom prst="rect">
            <a:avLst/>
          </a:prstGeom>
        </p:spPr>
      </p:pic>
      <p:sp>
        <p:nvSpPr>
          <p:cNvPr id="15" name="Content Placeholder 1">
            <a:extLst>
              <a:ext uri="{FF2B5EF4-FFF2-40B4-BE49-F238E27FC236}">
                <a16:creationId xmlns:a16="http://schemas.microsoft.com/office/drawing/2014/main" id="{DE34D50A-FCEB-2488-75B2-8490B3975426}"/>
              </a:ext>
            </a:extLst>
          </p:cNvPr>
          <p:cNvSpPr txBox="1">
            <a:spLocks/>
          </p:cNvSpPr>
          <p:nvPr/>
        </p:nvSpPr>
        <p:spPr bwMode="auto">
          <a:xfrm>
            <a:off x="3185034" y="749350"/>
            <a:ext cx="5598838" cy="182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7865" tIns="33338" rIns="67865" bIns="33338" numCol="1" anchor="t" anchorCtr="0" compatLnSpc="1">
            <a:prstTxWarp prst="textNoShape">
              <a:avLst/>
            </a:prstTxWarp>
          </a:bodyPr>
          <a:lstStyle>
            <a:lvl1pPr marL="257175" indent="-257175" algn="l" rtl="0" eaLnBrk="1" fontAlgn="base" hangingPunct="1">
              <a:spcBef>
                <a:spcPct val="20000"/>
              </a:spcBef>
              <a:spcAft>
                <a:spcPct val="0"/>
              </a:spcAft>
              <a:buClr>
                <a:schemeClr val="accent2"/>
              </a:buClr>
              <a:buSzPct val="75000"/>
              <a:buFont typeface="Monotype Sorts" charset="2"/>
              <a:buChar char=""/>
              <a:defRPr sz="2100">
                <a:solidFill>
                  <a:schemeClr val="tx1"/>
                </a:solidFill>
                <a:latin typeface="Arial"/>
                <a:ea typeface="ヒラギノ角ゴ Pro W3" pitchFamily="-107" charset="-128"/>
                <a:cs typeface="Arial"/>
              </a:defRPr>
            </a:lvl1pPr>
            <a:lvl2pPr marL="557213" indent="-214313" algn="l" rtl="0" eaLnBrk="1" fontAlgn="base" hangingPunct="1">
              <a:spcBef>
                <a:spcPct val="20000"/>
              </a:spcBef>
              <a:spcAft>
                <a:spcPct val="0"/>
              </a:spcAft>
              <a:buClr>
                <a:schemeClr val="tx1"/>
              </a:buClr>
              <a:buSzPct val="100000"/>
              <a:buChar char="–"/>
              <a:defRPr sz="1800">
                <a:solidFill>
                  <a:schemeClr val="tx1"/>
                </a:solidFill>
                <a:latin typeface="Arial"/>
                <a:ea typeface="ヒラギノ角ゴ Pro W3" pitchFamily="-107" charset="-128"/>
                <a:cs typeface="Arial"/>
              </a:defRPr>
            </a:lvl2pPr>
            <a:lvl3pPr marL="857250" indent="-171450" algn="l" rtl="0" eaLnBrk="1" fontAlgn="base" hangingPunct="1">
              <a:spcBef>
                <a:spcPct val="20000"/>
              </a:spcBef>
              <a:spcAft>
                <a:spcPct val="0"/>
              </a:spcAft>
              <a:buClr>
                <a:schemeClr val="tx1"/>
              </a:buClr>
              <a:buSzPct val="100000"/>
              <a:buChar char="»"/>
              <a:defRPr sz="1500">
                <a:solidFill>
                  <a:schemeClr val="tx1"/>
                </a:solidFill>
                <a:latin typeface="Arial"/>
                <a:ea typeface="ヒラギノ角ゴ Pro W3" pitchFamily="-107" charset="-128"/>
                <a:cs typeface="Arial"/>
              </a:defRPr>
            </a:lvl3pPr>
            <a:lvl4pPr marL="1200150" indent="-171450" algn="l" rtl="0" eaLnBrk="1" fontAlgn="base" hangingPunct="1">
              <a:spcBef>
                <a:spcPct val="20000"/>
              </a:spcBef>
              <a:spcAft>
                <a:spcPct val="0"/>
              </a:spcAft>
              <a:buClr>
                <a:schemeClr val="accent2"/>
              </a:buClr>
              <a:buSzPct val="65000"/>
              <a:buFont typeface="Monotype Sorts" charset="2"/>
              <a:buChar char=""/>
              <a:defRPr sz="1350">
                <a:solidFill>
                  <a:schemeClr val="tx1"/>
                </a:solidFill>
                <a:latin typeface="Arial"/>
                <a:ea typeface="ヒラギノ角ゴ Pro W3" pitchFamily="-107" charset="-128"/>
                <a:cs typeface="Arial"/>
              </a:defRPr>
            </a:lvl4pPr>
            <a:lvl5pPr marL="1543050" indent="-171450" algn="l" rtl="0" eaLnBrk="1" fontAlgn="base" hangingPunct="1">
              <a:spcBef>
                <a:spcPct val="20000"/>
              </a:spcBef>
              <a:spcAft>
                <a:spcPct val="0"/>
              </a:spcAft>
              <a:buClr>
                <a:schemeClr val="tx1"/>
              </a:buClr>
              <a:buSzPct val="100000"/>
              <a:buChar char="–"/>
              <a:defRPr sz="1350">
                <a:solidFill>
                  <a:schemeClr val="tx1"/>
                </a:solidFill>
                <a:latin typeface="Arial"/>
                <a:ea typeface="ヒラギノ角ゴ Pro W3" pitchFamily="-107" charset="-128"/>
                <a:cs typeface="Arial"/>
              </a:defRPr>
            </a:lvl5pPr>
            <a:lvl6pPr marL="1885950" indent="-171450" algn="l" rtl="0" eaLnBrk="1" fontAlgn="base" hangingPunct="1">
              <a:spcBef>
                <a:spcPct val="20000"/>
              </a:spcBef>
              <a:spcAft>
                <a:spcPct val="0"/>
              </a:spcAft>
              <a:buClr>
                <a:schemeClr val="tx1"/>
              </a:buClr>
              <a:buSzPct val="100000"/>
              <a:buChar char="–"/>
              <a:defRPr sz="1350">
                <a:solidFill>
                  <a:schemeClr val="tx1"/>
                </a:solidFill>
                <a:latin typeface="+mn-lt"/>
                <a:ea typeface="ヒラギノ角ゴ Pro W3" pitchFamily="-107" charset="-128"/>
              </a:defRPr>
            </a:lvl6pPr>
            <a:lvl7pPr marL="2228850" indent="-171450" algn="l" rtl="0" eaLnBrk="1" fontAlgn="base" hangingPunct="1">
              <a:spcBef>
                <a:spcPct val="20000"/>
              </a:spcBef>
              <a:spcAft>
                <a:spcPct val="0"/>
              </a:spcAft>
              <a:buClr>
                <a:schemeClr val="tx1"/>
              </a:buClr>
              <a:buSzPct val="100000"/>
              <a:buChar char="–"/>
              <a:defRPr sz="1350">
                <a:solidFill>
                  <a:schemeClr val="tx1"/>
                </a:solidFill>
                <a:latin typeface="+mn-lt"/>
                <a:ea typeface="ヒラギノ角ゴ Pro W3" pitchFamily="-107" charset="-128"/>
              </a:defRPr>
            </a:lvl7pPr>
            <a:lvl8pPr marL="2571750" indent="-171450" algn="l" rtl="0" eaLnBrk="1" fontAlgn="base" hangingPunct="1">
              <a:spcBef>
                <a:spcPct val="20000"/>
              </a:spcBef>
              <a:spcAft>
                <a:spcPct val="0"/>
              </a:spcAft>
              <a:buClr>
                <a:schemeClr val="tx1"/>
              </a:buClr>
              <a:buSzPct val="100000"/>
              <a:buChar char="–"/>
              <a:defRPr sz="1350">
                <a:solidFill>
                  <a:schemeClr val="tx1"/>
                </a:solidFill>
                <a:latin typeface="+mn-lt"/>
                <a:ea typeface="ヒラギノ角ゴ Pro W3" pitchFamily="-107" charset="-128"/>
              </a:defRPr>
            </a:lvl8pPr>
            <a:lvl9pPr marL="2914650" indent="-171450" algn="l" rtl="0" eaLnBrk="1" fontAlgn="base" hangingPunct="1">
              <a:spcBef>
                <a:spcPct val="20000"/>
              </a:spcBef>
              <a:spcAft>
                <a:spcPct val="0"/>
              </a:spcAft>
              <a:buClr>
                <a:schemeClr val="tx1"/>
              </a:buClr>
              <a:buSzPct val="100000"/>
              <a:buChar char="–"/>
              <a:defRPr sz="1350">
                <a:solidFill>
                  <a:schemeClr val="tx1"/>
                </a:solidFill>
                <a:latin typeface="+mn-lt"/>
                <a:ea typeface="ヒラギノ角ゴ Pro W3" pitchFamily="-107" charset="-128"/>
              </a:defRPr>
            </a:lvl9pPr>
          </a:lstStyle>
          <a:p>
            <a:pPr marL="192881" marR="0" lvl="0" indent="-192881" algn="l" defTabSz="685800" rtl="0" eaLnBrk="1" fontAlgn="base" latinLnBrk="0" hangingPunct="1">
              <a:lnSpc>
                <a:spcPct val="100000"/>
              </a:lnSpc>
              <a:spcBef>
                <a:spcPct val="20000"/>
              </a:spcBef>
              <a:spcAft>
                <a:spcPct val="0"/>
              </a:spcAft>
              <a:buClr>
                <a:srgbClr val="063DE8"/>
              </a:buClr>
              <a:buSzPct val="135000"/>
              <a:buFont typeface="Arial" panose="020B0604020202020204" pitchFamily="34" charset="0"/>
              <a:buChar char="•"/>
              <a:tabLst/>
              <a:defRPr/>
            </a:pPr>
            <a:r>
              <a:rPr kumimoji="0" lang="en-US" sz="1500" b="0" i="0" u="none" strike="noStrike" kern="0" cap="none" spc="0" normalizeH="0" baseline="0" noProof="0" dirty="0">
                <a:ln>
                  <a:noFill/>
                </a:ln>
                <a:solidFill>
                  <a:srgbClr val="000000"/>
                </a:solidFill>
                <a:effectLst/>
                <a:uLnTx/>
                <a:uFillTx/>
                <a:latin typeface="Arial"/>
                <a:ea typeface="ヒラギノ角ゴ Pro W3" pitchFamily="-107" charset="-128"/>
                <a:cs typeface="Arial"/>
              </a:rPr>
              <a:t>Low recycling + high confinement with full lithium walls</a:t>
            </a:r>
          </a:p>
          <a:p>
            <a:pPr marL="417910" marR="0" lvl="1" indent="-160735" algn="l" defTabSz="685800" rtl="0" eaLnBrk="1" fontAlgn="base" latinLnBrk="0" hangingPunct="1">
              <a:lnSpc>
                <a:spcPct val="100000"/>
              </a:lnSpc>
              <a:spcBef>
                <a:spcPct val="20000"/>
              </a:spcBef>
              <a:spcAft>
                <a:spcPct val="0"/>
              </a:spcAft>
              <a:buClr>
                <a:srgbClr val="063DE8"/>
              </a:buClr>
              <a:buSzPct val="150000"/>
              <a:buFont typeface="System Font Regular"/>
              <a:buChar char="-"/>
              <a:tabLst/>
              <a:defRPr/>
            </a:pPr>
            <a:r>
              <a:rPr kumimoji="0" lang="en-US" sz="1350" b="0" i="0" u="none" strike="noStrike" kern="0" cap="none" spc="0" normalizeH="0" baseline="0" noProof="0" dirty="0">
                <a:ln>
                  <a:noFill/>
                </a:ln>
                <a:solidFill>
                  <a:srgbClr val="000000"/>
                </a:solidFill>
                <a:effectLst/>
                <a:uLnTx/>
                <a:uFillTx/>
                <a:latin typeface="Arial"/>
                <a:ea typeface="ヒラギノ角ゴ Pro W3" pitchFamily="-107" charset="-128"/>
                <a:cs typeface="Arial"/>
              </a:rPr>
              <a:t>R~0.6 measured</a:t>
            </a:r>
          </a:p>
          <a:p>
            <a:pPr marL="417910" marR="0" lvl="1" indent="-160735" algn="l" defTabSz="685800" rtl="0" eaLnBrk="1" fontAlgn="base" latinLnBrk="0" hangingPunct="1">
              <a:lnSpc>
                <a:spcPct val="100000"/>
              </a:lnSpc>
              <a:spcBef>
                <a:spcPct val="20000"/>
              </a:spcBef>
              <a:spcAft>
                <a:spcPct val="0"/>
              </a:spcAft>
              <a:buClr>
                <a:srgbClr val="063DE8"/>
              </a:buClr>
              <a:buSzPct val="150000"/>
              <a:buFont typeface="System Font Regular"/>
              <a:buChar char="-"/>
              <a:tabLst/>
              <a:defRPr/>
            </a:pPr>
            <a:r>
              <a:rPr kumimoji="0" lang="en-US" sz="1350" b="0" i="0" u="none" strike="noStrike" kern="0" cap="none" spc="0" normalizeH="0" baseline="0" noProof="0" dirty="0">
                <a:ln>
                  <a:noFill/>
                </a:ln>
                <a:solidFill>
                  <a:srgbClr val="000000"/>
                </a:solidFill>
                <a:effectLst/>
                <a:uLnTx/>
                <a:uFillTx/>
                <a:latin typeface="Arial"/>
                <a:ea typeface="ヒラギノ角ゴ Pro W3" pitchFamily="-107" charset="-128"/>
                <a:cs typeface="Arial"/>
              </a:rPr>
              <a:t>1.5 – 2✕ H98 in ohmic discharges without a pedestal</a:t>
            </a:r>
          </a:p>
          <a:p>
            <a:pPr marL="192881" marR="0" lvl="0" indent="-192881" algn="l" defTabSz="685800" rtl="0" eaLnBrk="1" fontAlgn="base" latinLnBrk="0" hangingPunct="1">
              <a:lnSpc>
                <a:spcPct val="100000"/>
              </a:lnSpc>
              <a:spcBef>
                <a:spcPct val="20000"/>
              </a:spcBef>
              <a:spcAft>
                <a:spcPct val="0"/>
              </a:spcAft>
              <a:buClr>
                <a:srgbClr val="063DE8"/>
              </a:buClr>
              <a:buSzPct val="135000"/>
              <a:buFont typeface="Arial" panose="020B0604020202020204" pitchFamily="34" charset="0"/>
              <a:buChar char="•"/>
              <a:tabLst/>
              <a:defRPr/>
            </a:pPr>
            <a:r>
              <a:rPr kumimoji="0" lang="en-US" sz="1500" b="0" i="0" u="none" strike="noStrike" kern="0" cap="none" spc="0" normalizeH="0" baseline="0" noProof="0" dirty="0">
                <a:ln>
                  <a:noFill/>
                </a:ln>
                <a:solidFill>
                  <a:srgbClr val="000000"/>
                </a:solidFill>
                <a:effectLst/>
                <a:uLnTx/>
                <a:uFillTx/>
                <a:latin typeface="Arial"/>
                <a:ea typeface="ヒラギノ角ゴ Pro W3" pitchFamily="-107" charset="-128"/>
                <a:cs typeface="Arial"/>
              </a:rPr>
              <a:t>LTX-</a:t>
            </a:r>
            <a:r>
              <a:rPr kumimoji="0" lang="en-US" sz="1500" b="0" i="0" u="none" strike="noStrike" kern="0" cap="none" spc="0" normalizeH="0" baseline="0" noProof="0" dirty="0">
                <a:ln>
                  <a:noFill/>
                </a:ln>
                <a:solidFill>
                  <a:srgbClr val="000000"/>
                </a:solidFill>
                <a:effectLst/>
                <a:uLnTx/>
                <a:uFillTx/>
                <a:latin typeface="Symbol" pitchFamily="2" charset="2"/>
                <a:ea typeface="ヒラギノ角ゴ Pro W3" pitchFamily="-107" charset="-128"/>
                <a:cs typeface="Arial"/>
              </a:rPr>
              <a:t>b</a:t>
            </a:r>
            <a:r>
              <a:rPr kumimoji="0" lang="en-US" sz="1500" b="0" i="0" u="none" strike="noStrike" kern="0" cap="none" spc="0" normalizeH="0" baseline="0" noProof="0" dirty="0">
                <a:ln>
                  <a:noFill/>
                </a:ln>
                <a:solidFill>
                  <a:srgbClr val="000000"/>
                </a:solidFill>
                <a:effectLst/>
                <a:uLnTx/>
                <a:uFillTx/>
                <a:latin typeface="Arial"/>
                <a:ea typeface="ヒラギノ角ゴ Pro W3" pitchFamily="-107" charset="-128"/>
                <a:cs typeface="Arial"/>
              </a:rPr>
              <a:t> operated with full liquid lithium walls and modest NBI</a:t>
            </a:r>
          </a:p>
          <a:p>
            <a:pPr marL="417910" marR="0" lvl="1" indent="-160735" algn="l" defTabSz="685800" rtl="0" eaLnBrk="1" fontAlgn="base" latinLnBrk="0" hangingPunct="1">
              <a:lnSpc>
                <a:spcPct val="100000"/>
              </a:lnSpc>
              <a:spcBef>
                <a:spcPct val="20000"/>
              </a:spcBef>
              <a:spcAft>
                <a:spcPct val="0"/>
              </a:spcAft>
              <a:buClr>
                <a:srgbClr val="063DE8"/>
              </a:buClr>
              <a:buSzPct val="150000"/>
              <a:buFont typeface="System Font Regular"/>
              <a:buChar char="-"/>
              <a:tabLst/>
              <a:defRPr/>
            </a:pPr>
            <a:r>
              <a:rPr kumimoji="0" lang="en-US" sz="1350" b="0" i="0" u="none" strike="noStrike" kern="0" cap="none" spc="0" normalizeH="0" baseline="0" noProof="0" dirty="0">
                <a:ln>
                  <a:noFill/>
                </a:ln>
                <a:solidFill>
                  <a:srgbClr val="000000"/>
                </a:solidFill>
                <a:effectLst/>
                <a:uLnTx/>
                <a:uFillTx/>
                <a:latin typeface="Arial"/>
                <a:ea typeface="ヒラギノ角ゴ Pro W3" pitchFamily="-107" charset="-128"/>
                <a:cs typeface="Arial"/>
              </a:rPr>
              <a:t>Confinement improves with NBI</a:t>
            </a:r>
          </a:p>
          <a:p>
            <a:pPr marL="417910" marR="0" lvl="1" indent="-160735" algn="l" defTabSz="685800" rtl="0" eaLnBrk="1" fontAlgn="base" latinLnBrk="0" hangingPunct="1">
              <a:lnSpc>
                <a:spcPct val="100000"/>
              </a:lnSpc>
              <a:spcBef>
                <a:spcPct val="20000"/>
              </a:spcBef>
              <a:spcAft>
                <a:spcPct val="0"/>
              </a:spcAft>
              <a:buClr>
                <a:srgbClr val="063DE8"/>
              </a:buClr>
              <a:buSzPct val="150000"/>
              <a:buFont typeface="System Font Regular"/>
              <a:buChar char="-"/>
              <a:tabLst/>
              <a:defRPr/>
            </a:pPr>
            <a:r>
              <a:rPr kumimoji="0" lang="en-US" sz="1350" b="0" i="0" u="none" strike="noStrike" kern="0" cap="none" spc="0" normalizeH="0" baseline="0" noProof="0" dirty="0">
                <a:ln>
                  <a:noFill/>
                </a:ln>
                <a:solidFill>
                  <a:srgbClr val="000000"/>
                </a:solidFill>
                <a:effectLst/>
                <a:uLnTx/>
                <a:uFillTx/>
                <a:latin typeface="Arial"/>
                <a:ea typeface="ヒラギノ角ゴ Pro W3" pitchFamily="-107" charset="-128"/>
                <a:cs typeface="Arial"/>
              </a:rPr>
              <a:t>Significant neutral beam fueling</a:t>
            </a:r>
          </a:p>
          <a:p>
            <a:pPr marL="192881" marR="0" lvl="0" indent="-192881" algn="l" defTabSz="685800" rtl="0" eaLnBrk="1" fontAlgn="base" latinLnBrk="0" hangingPunct="1">
              <a:lnSpc>
                <a:spcPct val="100000"/>
              </a:lnSpc>
              <a:spcBef>
                <a:spcPct val="20000"/>
              </a:spcBef>
              <a:spcAft>
                <a:spcPct val="0"/>
              </a:spcAft>
              <a:buClr>
                <a:srgbClr val="063DE8"/>
              </a:buClr>
              <a:buSzPct val="135000"/>
              <a:buFont typeface="Arial" panose="020B0604020202020204" pitchFamily="34" charset="0"/>
              <a:buChar char="•"/>
              <a:tabLst/>
              <a:defRPr/>
            </a:pPr>
            <a:endParaRPr kumimoji="0" lang="en-US" sz="1500" b="0" i="0" u="none" strike="noStrike" kern="0" cap="none" spc="0" normalizeH="0" baseline="0" noProof="0" dirty="0">
              <a:ln>
                <a:noFill/>
              </a:ln>
              <a:solidFill>
                <a:srgbClr val="000000"/>
              </a:solidFill>
              <a:effectLst/>
              <a:uLnTx/>
              <a:uFillTx/>
              <a:latin typeface="Arial"/>
              <a:ea typeface="ヒラギノ角ゴ Pro W3" pitchFamily="-107" charset="-128"/>
              <a:cs typeface="Arial"/>
            </a:endParaRPr>
          </a:p>
          <a:p>
            <a:pPr marL="192881" marR="0" lvl="0" indent="-192881" algn="l" defTabSz="685800" rtl="0" eaLnBrk="1" fontAlgn="base" latinLnBrk="0" hangingPunct="1">
              <a:lnSpc>
                <a:spcPct val="100000"/>
              </a:lnSpc>
              <a:spcBef>
                <a:spcPct val="20000"/>
              </a:spcBef>
              <a:spcAft>
                <a:spcPct val="0"/>
              </a:spcAft>
              <a:buClr>
                <a:srgbClr val="063DE8"/>
              </a:buClr>
              <a:buSzPct val="135000"/>
              <a:buFont typeface="Wingdings" pitchFamily="2" charset="2"/>
              <a:buChar char="Ø"/>
              <a:tabLst/>
              <a:defRPr/>
            </a:pPr>
            <a:endParaRPr kumimoji="0" lang="en-US" sz="1500" b="0" i="0" u="none" strike="noStrike" kern="0" cap="none" spc="0" normalizeH="0" baseline="0" noProof="0" dirty="0">
              <a:ln>
                <a:noFill/>
              </a:ln>
              <a:solidFill>
                <a:srgbClr val="000000"/>
              </a:solidFill>
              <a:effectLst/>
              <a:uLnTx/>
              <a:uFillTx/>
              <a:latin typeface="Arial"/>
              <a:ea typeface="ヒラギノ角ゴ Pro W3" pitchFamily="-107" charset="-128"/>
              <a:cs typeface="Arial"/>
            </a:endParaRPr>
          </a:p>
          <a:p>
            <a:pPr marL="192881" marR="0" lvl="0" indent="-192881" algn="l" defTabSz="685800" rtl="0" eaLnBrk="1" fontAlgn="base" latinLnBrk="0" hangingPunct="1">
              <a:lnSpc>
                <a:spcPct val="100000"/>
              </a:lnSpc>
              <a:spcBef>
                <a:spcPct val="20000"/>
              </a:spcBef>
              <a:spcAft>
                <a:spcPct val="0"/>
              </a:spcAft>
              <a:buClr>
                <a:srgbClr val="063DE8"/>
              </a:buClr>
              <a:buSzPct val="135000"/>
              <a:buFont typeface="Arial" panose="020B0604020202020204" pitchFamily="34" charset="0"/>
              <a:buChar char="•"/>
              <a:tabLst/>
              <a:defRPr/>
            </a:pPr>
            <a:endParaRPr kumimoji="0" lang="en-US" sz="1500" b="0" i="0" u="none" strike="noStrike" kern="0" cap="none" spc="0" normalizeH="0" baseline="0" noProof="0" dirty="0">
              <a:ln>
                <a:noFill/>
              </a:ln>
              <a:solidFill>
                <a:srgbClr val="000000"/>
              </a:solidFill>
              <a:effectLst/>
              <a:uLnTx/>
              <a:uFillTx/>
              <a:latin typeface="Arial"/>
              <a:ea typeface="ヒラギノ角ゴ Pro W3" pitchFamily="-107" charset="-128"/>
              <a:cs typeface="Arial"/>
            </a:endParaRPr>
          </a:p>
        </p:txBody>
      </p:sp>
      <p:pic>
        <p:nvPicPr>
          <p:cNvPr id="9" name="Picture 2">
            <a:extLst>
              <a:ext uri="{FF2B5EF4-FFF2-40B4-BE49-F238E27FC236}">
                <a16:creationId xmlns:a16="http://schemas.microsoft.com/office/drawing/2014/main" id="{771AFA1B-5D71-9A87-52FE-5E005D5AE1C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111" b="52222"/>
          <a:stretch/>
        </p:blipFill>
        <p:spPr bwMode="auto">
          <a:xfrm>
            <a:off x="63187" y="2923781"/>
            <a:ext cx="4590624" cy="1572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aph of different types of data&#10;&#10;Description automatically generated with medium confidence">
            <a:extLst>
              <a:ext uri="{FF2B5EF4-FFF2-40B4-BE49-F238E27FC236}">
                <a16:creationId xmlns:a16="http://schemas.microsoft.com/office/drawing/2014/main" id="{8DA34632-8B48-8A2D-2524-4F76AF81DF34}"/>
              </a:ext>
            </a:extLst>
          </p:cNvPr>
          <p:cNvPicPr>
            <a:picLocks noChangeAspect="1"/>
          </p:cNvPicPr>
          <p:nvPr/>
        </p:nvPicPr>
        <p:blipFill>
          <a:blip r:embed="rId6"/>
          <a:stretch>
            <a:fillRect/>
          </a:stretch>
        </p:blipFill>
        <p:spPr>
          <a:xfrm>
            <a:off x="4653811" y="2750653"/>
            <a:ext cx="4427003" cy="2203238"/>
          </a:xfrm>
          <a:prstGeom prst="rect">
            <a:avLst/>
          </a:prstGeom>
        </p:spPr>
      </p:pic>
    </p:spTree>
    <p:extLst>
      <p:ext uri="{BB962C8B-B14F-4D97-AF65-F5344CB8AC3E}">
        <p14:creationId xmlns:p14="http://schemas.microsoft.com/office/powerpoint/2010/main" val="4085770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GB" dirty="0"/>
              <a:t>Growing number of STs worldwide, both public and private </a:t>
            </a:r>
          </a:p>
        </p:txBody>
      </p:sp>
      <p:sp>
        <p:nvSpPr>
          <p:cNvPr id="2" name="Content Placeholder 3">
            <a:extLst>
              <a:ext uri="{FF2B5EF4-FFF2-40B4-BE49-F238E27FC236}">
                <a16:creationId xmlns:a16="http://schemas.microsoft.com/office/drawing/2014/main" id="{A06F194B-B6A6-4ECE-72CA-E83B479BE457}"/>
              </a:ext>
            </a:extLst>
          </p:cNvPr>
          <p:cNvSpPr>
            <a:spLocks noGrp="1"/>
          </p:cNvSpPr>
          <p:nvPr>
            <p:ph type="body" sz="quarter" idx="13"/>
          </p:nvPr>
        </p:nvSpPr>
        <p:spPr/>
        <p:txBody>
          <a:bodyPr>
            <a:noAutofit/>
          </a:bodyPr>
          <a:lstStyle/>
          <a:p>
            <a:r>
              <a:rPr lang="en-US" sz="1700" b="1" dirty="0"/>
              <a:t>China: </a:t>
            </a:r>
            <a:r>
              <a:rPr lang="en-US" sz="1700" dirty="0"/>
              <a:t>EXL-50(U), NCST, SUNIST-2</a:t>
            </a:r>
          </a:p>
          <a:p>
            <a:endParaRPr lang="en-US" sz="1700" dirty="0"/>
          </a:p>
          <a:p>
            <a:r>
              <a:rPr lang="en-US" sz="1700" b="1" dirty="0"/>
              <a:t>EU: </a:t>
            </a:r>
            <a:r>
              <a:rPr lang="en-US" sz="1700" dirty="0"/>
              <a:t>Proto-</a:t>
            </a:r>
            <a:r>
              <a:rPr lang="en-US" sz="1700" dirty="0" err="1"/>
              <a:t>Sphera</a:t>
            </a:r>
            <a:r>
              <a:rPr lang="en-US" sz="1700" dirty="0"/>
              <a:t>, SMART, NORTH</a:t>
            </a:r>
            <a:r>
              <a:rPr lang="en-US" sz="1700" b="1" dirty="0"/>
              <a:t> </a:t>
            </a:r>
          </a:p>
          <a:p>
            <a:endParaRPr lang="en-US" sz="1700" b="1" dirty="0"/>
          </a:p>
          <a:p>
            <a:r>
              <a:rPr lang="en-US" sz="1700" b="1" dirty="0"/>
              <a:t>Japan: </a:t>
            </a:r>
            <a:r>
              <a:rPr lang="en-US" sz="1700" dirty="0"/>
              <a:t>LATE, QUEST, TST-2, TS-6, TS-4U, UTST </a:t>
            </a:r>
          </a:p>
          <a:p>
            <a:endParaRPr lang="en-US" sz="1700" dirty="0"/>
          </a:p>
          <a:p>
            <a:r>
              <a:rPr lang="en-US" sz="1700" b="1" dirty="0"/>
              <a:t>S. Korea: </a:t>
            </a:r>
            <a:r>
              <a:rPr lang="en-US" sz="1700" dirty="0"/>
              <a:t>VEST</a:t>
            </a:r>
          </a:p>
          <a:p>
            <a:endParaRPr lang="en-US" sz="1700" b="1" dirty="0"/>
          </a:p>
          <a:p>
            <a:r>
              <a:rPr lang="en-US" sz="1700" b="1" dirty="0"/>
              <a:t>UK: </a:t>
            </a:r>
            <a:r>
              <a:rPr lang="en-US" sz="1700" dirty="0"/>
              <a:t>MAST-U, ST40, STEP</a:t>
            </a:r>
            <a:r>
              <a:rPr lang="en-US" sz="1700" b="1" dirty="0"/>
              <a:t> </a:t>
            </a:r>
          </a:p>
          <a:p>
            <a:endParaRPr lang="en-US" sz="1700" b="1" dirty="0"/>
          </a:p>
          <a:p>
            <a:r>
              <a:rPr lang="en-US" sz="1700" b="1" dirty="0"/>
              <a:t>US: </a:t>
            </a:r>
            <a:r>
              <a:rPr lang="en-US" sz="1700" dirty="0"/>
              <a:t>LTX-</a:t>
            </a:r>
            <a:r>
              <a:rPr lang="en-US" sz="1700" dirty="0">
                <a:latin typeface="Symbol" pitchFamily="2" charset="2"/>
              </a:rPr>
              <a:t>b</a:t>
            </a:r>
            <a:r>
              <a:rPr lang="en-US" sz="1700" dirty="0"/>
              <a:t>, NSTX-U, PEGASUS-III</a:t>
            </a:r>
            <a:r>
              <a:rPr lang="en-US" sz="1700" dirty="0">
                <a:solidFill>
                  <a:srgbClr val="0000FF"/>
                </a:solidFill>
              </a:rPr>
              <a:t>			</a:t>
            </a:r>
          </a:p>
        </p:txBody>
      </p:sp>
      <p:sp>
        <p:nvSpPr>
          <p:cNvPr id="3" name="Content Placeholder 3">
            <a:extLst>
              <a:ext uri="{FF2B5EF4-FFF2-40B4-BE49-F238E27FC236}">
                <a16:creationId xmlns:a16="http://schemas.microsoft.com/office/drawing/2014/main" id="{6E111D12-F04E-B7D2-07F8-59F9892FBD88}"/>
              </a:ext>
            </a:extLst>
          </p:cNvPr>
          <p:cNvSpPr txBox="1">
            <a:spLocks/>
          </p:cNvSpPr>
          <p:nvPr/>
        </p:nvSpPr>
        <p:spPr>
          <a:xfrm>
            <a:off x="6224067" y="2267957"/>
            <a:ext cx="2919933" cy="2643768"/>
          </a:xfrm>
          <a:prstGeom prst="rect">
            <a:avLst/>
          </a:prstGeom>
        </p:spPr>
        <p:txBody>
          <a:bodyPr lIns="0">
            <a:noAutofit/>
          </a:bodyPr>
          <a:lstStyle>
            <a:lvl1pPr marL="360000" indent="-179388" algn="l" defTabSz="914400" rtl="0" eaLnBrk="1" latinLnBrk="0" hangingPunct="1">
              <a:spcBef>
                <a:spcPts val="1000"/>
              </a:spcBef>
              <a:buClr>
                <a:schemeClr val="tx1"/>
              </a:buClr>
              <a:buSzPct val="100000"/>
              <a:buFont typeface="Arial" panose="020B0604020202020204" pitchFamily="34" charset="0"/>
              <a:buChar char="•"/>
              <a:defRPr sz="2000" kern="1200" baseline="0">
                <a:solidFill>
                  <a:schemeClr val="tx1"/>
                </a:solidFill>
                <a:latin typeface="Calibri" panose="020F0502020204030204" pitchFamily="34" charset="0"/>
                <a:ea typeface="+mn-ea"/>
                <a:cs typeface="Calibri" panose="020F0502020204030204" pitchFamily="34" charset="0"/>
              </a:defRPr>
            </a:lvl1pPr>
            <a:lvl2pPr marL="540000" indent="-180000" algn="l" defTabSz="914400" rtl="0" eaLnBrk="1" latinLnBrk="0" hangingPunct="1">
              <a:spcBef>
                <a:spcPts val="500"/>
              </a:spcBef>
              <a:buClr>
                <a:schemeClr val="tx1"/>
              </a:buClr>
              <a:buSzPct val="100000"/>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719138" indent="-179388" algn="l" defTabSz="914400" rtl="0" eaLnBrk="1" latinLnBrk="0" hangingPunct="1">
              <a:spcBef>
                <a:spcPts val="500"/>
              </a:spcBef>
              <a:buClr>
                <a:schemeClr val="tx1"/>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900113" indent="-180975" algn="l" defTabSz="914400" rtl="0" eaLnBrk="1" latinLnBrk="0" hangingPunct="1">
              <a:spcBef>
                <a:spcPts val="500"/>
              </a:spcBef>
              <a:buClr>
                <a:schemeClr val="tx1"/>
              </a:buClr>
              <a:buFont typeface="Arial" panose="020B0604020202020204" pitchFamily="34" charset="0"/>
              <a:buChar char="•"/>
              <a:defRPr sz="1400" kern="1200">
                <a:solidFill>
                  <a:schemeClr val="tx1"/>
                </a:solidFill>
                <a:latin typeface="Calibri" panose="020F0502020204030204" pitchFamily="34" charset="0"/>
                <a:ea typeface="+mn-ea"/>
                <a:cs typeface="Calibri" panose="020F0502020204030204" pitchFamily="34" charset="0"/>
              </a:defRPr>
            </a:lvl4pPr>
            <a:lvl5pPr marL="1080000" indent="-180000" algn="l" defTabSz="914400" rtl="0" eaLnBrk="1" latinLnBrk="0" hangingPunct="1">
              <a:spcBef>
                <a:spcPts val="500"/>
              </a:spcBef>
              <a:buClr>
                <a:schemeClr val="tx1"/>
              </a:buClr>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700" b="1" dirty="0">
                <a:solidFill>
                  <a:srgbClr val="FF0000"/>
                </a:solidFill>
              </a:rPr>
              <a:t>Others (may be incomplete and status unknown):</a:t>
            </a:r>
          </a:p>
          <a:p>
            <a:r>
              <a:rPr lang="en-US" sz="1700" b="1" dirty="0">
                <a:solidFill>
                  <a:srgbClr val="FF0000"/>
                </a:solidFill>
              </a:rPr>
              <a:t>Brazil: </a:t>
            </a:r>
            <a:r>
              <a:rPr lang="en-US" sz="1700" dirty="0">
                <a:solidFill>
                  <a:srgbClr val="FF0000"/>
                </a:solidFill>
              </a:rPr>
              <a:t>ETE</a:t>
            </a:r>
            <a:endParaRPr lang="en-US" sz="1700" b="1" dirty="0">
              <a:solidFill>
                <a:srgbClr val="FF0000"/>
              </a:solidFill>
            </a:endParaRPr>
          </a:p>
          <a:p>
            <a:r>
              <a:rPr lang="en-US" sz="1700" b="1" dirty="0">
                <a:solidFill>
                  <a:srgbClr val="FF0000"/>
                </a:solidFill>
              </a:rPr>
              <a:t>Costa Rica: </a:t>
            </a:r>
            <a:r>
              <a:rPr lang="en-US" sz="1700" dirty="0">
                <a:solidFill>
                  <a:srgbClr val="FF0000"/>
                </a:solidFill>
              </a:rPr>
              <a:t>MEDUSA-CR</a:t>
            </a:r>
          </a:p>
          <a:p>
            <a:r>
              <a:rPr lang="en-US" sz="1700" b="1" dirty="0">
                <a:solidFill>
                  <a:srgbClr val="FF0000"/>
                </a:solidFill>
              </a:rPr>
              <a:t>Kazakhstan: </a:t>
            </a:r>
            <a:r>
              <a:rPr lang="en-US" sz="1700" dirty="0">
                <a:solidFill>
                  <a:srgbClr val="FF0000"/>
                </a:solidFill>
              </a:rPr>
              <a:t>KTM</a:t>
            </a:r>
          </a:p>
          <a:p>
            <a:r>
              <a:rPr lang="en-US" sz="1700" b="1" dirty="0">
                <a:solidFill>
                  <a:srgbClr val="FF0000"/>
                </a:solidFill>
              </a:rPr>
              <a:t>Pakistan: </a:t>
            </a:r>
            <a:r>
              <a:rPr lang="en-US" sz="1700" dirty="0">
                <a:solidFill>
                  <a:srgbClr val="FF0000"/>
                </a:solidFill>
              </a:rPr>
              <a:t>GLAST-III, PST</a:t>
            </a:r>
          </a:p>
          <a:p>
            <a:r>
              <a:rPr lang="en-US" sz="1700" b="1" dirty="0">
                <a:solidFill>
                  <a:srgbClr val="FF0000"/>
                </a:solidFill>
              </a:rPr>
              <a:t>Russia: </a:t>
            </a:r>
            <a:r>
              <a:rPr lang="en-US" sz="1700" dirty="0">
                <a:solidFill>
                  <a:srgbClr val="FF0000"/>
                </a:solidFill>
              </a:rPr>
              <a:t>Globus-M2</a:t>
            </a:r>
          </a:p>
          <a:p>
            <a:endParaRPr lang="en-US" sz="1700" b="1" dirty="0">
              <a:solidFill>
                <a:srgbClr val="FF0000"/>
              </a:solidFill>
            </a:endParaRPr>
          </a:p>
          <a:p>
            <a:endParaRPr lang="en-US" sz="1700" dirty="0">
              <a:solidFill>
                <a:srgbClr val="FF0000"/>
              </a:solidFill>
            </a:endParaRPr>
          </a:p>
          <a:p>
            <a:endParaRPr lang="en-US" sz="1700" b="1" dirty="0">
              <a:solidFill>
                <a:srgbClr val="FF0000"/>
              </a:solidFill>
            </a:endParaRPr>
          </a:p>
        </p:txBody>
      </p:sp>
    </p:spTree>
    <p:extLst>
      <p:ext uri="{BB962C8B-B14F-4D97-AF65-F5344CB8AC3E}">
        <p14:creationId xmlns:p14="http://schemas.microsoft.com/office/powerpoint/2010/main" val="23095664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ABCB236-0713-759F-FABB-564883E11CCA}"/>
              </a:ext>
            </a:extLst>
          </p:cNvPr>
          <p:cNvGrpSpPr/>
          <p:nvPr/>
        </p:nvGrpSpPr>
        <p:grpSpPr>
          <a:xfrm>
            <a:off x="748038" y="2594997"/>
            <a:ext cx="3595362" cy="2465555"/>
            <a:chOff x="45669901" y="6899165"/>
            <a:chExt cx="4318000" cy="3063503"/>
          </a:xfrm>
        </p:grpSpPr>
        <p:pic>
          <p:nvPicPr>
            <p:cNvPr id="10" name="Picture 9">
              <a:extLst>
                <a:ext uri="{FF2B5EF4-FFF2-40B4-BE49-F238E27FC236}">
                  <a16:creationId xmlns:a16="http://schemas.microsoft.com/office/drawing/2014/main" id="{7055A63D-EA54-B477-EC36-08E90195A749}"/>
                </a:ext>
              </a:extLst>
            </p:cNvPr>
            <p:cNvPicPr>
              <a:picLocks noChangeAspect="1"/>
            </p:cNvPicPr>
            <p:nvPr/>
          </p:nvPicPr>
          <p:blipFill>
            <a:blip r:embed="rId3"/>
            <a:stretch>
              <a:fillRect/>
            </a:stretch>
          </p:blipFill>
          <p:spPr>
            <a:xfrm>
              <a:off x="45669901" y="7105168"/>
              <a:ext cx="4318000" cy="2857500"/>
            </a:xfrm>
            <a:prstGeom prst="rect">
              <a:avLst/>
            </a:prstGeom>
          </p:spPr>
        </p:pic>
        <p:sp>
          <p:nvSpPr>
            <p:cNvPr id="11" name="TextBox 10">
              <a:extLst>
                <a:ext uri="{FF2B5EF4-FFF2-40B4-BE49-F238E27FC236}">
                  <a16:creationId xmlns:a16="http://schemas.microsoft.com/office/drawing/2014/main" id="{81723807-02FF-20C6-A3FA-3D844D5998BA}"/>
                </a:ext>
              </a:extLst>
            </p:cNvPr>
            <p:cNvSpPr txBox="1"/>
            <p:nvPr/>
          </p:nvSpPr>
          <p:spPr>
            <a:xfrm>
              <a:off x="46305866" y="6899165"/>
              <a:ext cx="3515788" cy="458903"/>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Pegasus-III plasma: I</a:t>
              </a:r>
              <a:r>
                <a:rPr kumimoji="0" lang="en-US" sz="1800" b="0" i="0" u="none" strike="noStrike" kern="0" cap="none" spc="0" normalizeH="0" baseline="-2500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p</a:t>
              </a:r>
              <a:r>
                <a:rPr kumimoji="0" lang="en-US" sz="18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 &gt;&gt; </a:t>
              </a:r>
              <a:r>
                <a:rPr kumimoji="0" lang="en-US" sz="1800" b="0" i="0" u="none" strike="noStrike" kern="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I</a:t>
              </a:r>
              <a:r>
                <a:rPr kumimoji="0" lang="en-US" sz="1800" b="0" i="0" u="none" strike="noStrike" kern="0" cap="none" spc="0" normalizeH="0" baseline="-2500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inj</a:t>
              </a:r>
              <a:endParaRPr kumimoji="0" lang="en-US" sz="1800" b="0" i="0" u="none" strike="noStrike" kern="0" cap="none" spc="0" normalizeH="0" baseline="-2500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grpSp>
      <p:sp>
        <p:nvSpPr>
          <p:cNvPr id="2" name="Title 1">
            <a:extLst>
              <a:ext uri="{FF2B5EF4-FFF2-40B4-BE49-F238E27FC236}">
                <a16:creationId xmlns:a16="http://schemas.microsoft.com/office/drawing/2014/main" id="{9527474A-60AA-4046-851E-2CD601F3C3FA}"/>
              </a:ext>
            </a:extLst>
          </p:cNvPr>
          <p:cNvSpPr>
            <a:spLocks noGrp="1"/>
          </p:cNvSpPr>
          <p:nvPr>
            <p:ph type="title"/>
          </p:nvPr>
        </p:nvSpPr>
        <p:spPr>
          <a:xfrm>
            <a:off x="400050" y="237279"/>
            <a:ext cx="7886700" cy="480702"/>
          </a:xfrm>
        </p:spPr>
        <p:txBody>
          <a:bodyPr>
            <a:normAutofit fontScale="90000"/>
          </a:bodyPr>
          <a:lstStyle/>
          <a:p>
            <a:r>
              <a:rPr lang="en-US" dirty="0"/>
              <a:t>Pegasus-III*: New Facility Completed in July 2023 and Operational </a:t>
            </a:r>
          </a:p>
        </p:txBody>
      </p:sp>
      <p:sp>
        <p:nvSpPr>
          <p:cNvPr id="3" name="Content Placeholder 2">
            <a:extLst>
              <a:ext uri="{FF2B5EF4-FFF2-40B4-BE49-F238E27FC236}">
                <a16:creationId xmlns:a16="http://schemas.microsoft.com/office/drawing/2014/main" id="{9C7DF6A0-D9D5-E047-92B0-A39FA8B5974C}"/>
              </a:ext>
            </a:extLst>
          </p:cNvPr>
          <p:cNvSpPr>
            <a:spLocks noGrp="1"/>
          </p:cNvSpPr>
          <p:nvPr>
            <p:ph idx="1"/>
          </p:nvPr>
        </p:nvSpPr>
        <p:spPr>
          <a:xfrm>
            <a:off x="382544" y="825171"/>
            <a:ext cx="4547985" cy="1723333"/>
          </a:xfrm>
        </p:spPr>
        <p:txBody>
          <a:bodyPr>
            <a:normAutofit fontScale="70000" lnSpcReduction="20000"/>
          </a:bodyPr>
          <a:lstStyle/>
          <a:p>
            <a:pPr marL="257175" lvl="1" indent="0">
              <a:buNone/>
            </a:pPr>
            <a:endParaRPr lang="en-US" sz="600" dirty="0"/>
          </a:p>
          <a:p>
            <a:r>
              <a:rPr lang="en-US" dirty="0"/>
              <a:t>New Pegasus-III facility: Developing validated physics &amp; tech basis for MA startup with:</a:t>
            </a:r>
          </a:p>
          <a:p>
            <a:pPr lvl="1"/>
            <a:r>
              <a:rPr lang="en-US" dirty="0"/>
              <a:t>Advanced Local Helicity Injection (LHI) </a:t>
            </a:r>
          </a:p>
          <a:p>
            <a:pPr lvl="1"/>
            <a:r>
              <a:rPr lang="en-US" dirty="0"/>
              <a:t>Floating Coaxial Helicity Injection (CHI) </a:t>
            </a:r>
          </a:p>
          <a:p>
            <a:pPr lvl="1"/>
            <a:r>
              <a:rPr lang="en-US" dirty="0"/>
              <a:t>Microwave assist, sustainment and startup </a:t>
            </a:r>
          </a:p>
          <a:p>
            <a:r>
              <a:rPr lang="en-US" dirty="0"/>
              <a:t>Initial campaign utilizes advanced LHI, explores scaling of system with increased B</a:t>
            </a:r>
            <a:r>
              <a:rPr lang="en-US" baseline="-25000" dirty="0"/>
              <a:t>T</a:t>
            </a:r>
          </a:p>
        </p:txBody>
      </p:sp>
      <p:pic>
        <p:nvPicPr>
          <p:cNvPr id="41" name="Picture 40" descr="A machine inside a factory&#10;&#10;Description automatically generated">
            <a:extLst>
              <a:ext uri="{FF2B5EF4-FFF2-40B4-BE49-F238E27FC236}">
                <a16:creationId xmlns:a16="http://schemas.microsoft.com/office/drawing/2014/main" id="{1EEBF925-FEC1-87A5-EE10-223AFD30DCE1}"/>
              </a:ext>
            </a:extLst>
          </p:cNvPr>
          <p:cNvPicPr>
            <a:picLocks noChangeAspect="1"/>
          </p:cNvPicPr>
          <p:nvPr/>
        </p:nvPicPr>
        <p:blipFill rotWithShape="1">
          <a:blip r:embed="rId4"/>
          <a:srcRect l="21870" r="17407" b="12409"/>
          <a:stretch/>
        </p:blipFill>
        <p:spPr>
          <a:xfrm rot="5400000">
            <a:off x="5560331" y="1406883"/>
            <a:ext cx="2978396" cy="3222193"/>
          </a:xfrm>
          <a:prstGeom prst="rect">
            <a:avLst/>
          </a:prstGeom>
        </p:spPr>
      </p:pic>
      <p:sp>
        <p:nvSpPr>
          <p:cNvPr id="6" name="TextBox 5">
            <a:extLst>
              <a:ext uri="{FF2B5EF4-FFF2-40B4-BE49-F238E27FC236}">
                <a16:creationId xmlns:a16="http://schemas.microsoft.com/office/drawing/2014/main" id="{936C29E7-D3B4-57B2-B8A9-DF09AB72EB77}"/>
              </a:ext>
            </a:extLst>
          </p:cNvPr>
          <p:cNvSpPr txBox="1"/>
          <p:nvPr/>
        </p:nvSpPr>
        <p:spPr>
          <a:xfrm>
            <a:off x="5871880" y="724826"/>
            <a:ext cx="2151551"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165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Pegasus- III features:</a:t>
            </a:r>
          </a:p>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lang="en-US" sz="10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7" name="TextBox 6">
            <a:extLst>
              <a:ext uri="{FF2B5EF4-FFF2-40B4-BE49-F238E27FC236}">
                <a16:creationId xmlns:a16="http://schemas.microsoft.com/office/drawing/2014/main" id="{B21166ED-525E-0F5C-00C8-A489A74D1872}"/>
              </a:ext>
            </a:extLst>
          </p:cNvPr>
          <p:cNvSpPr txBox="1"/>
          <p:nvPr/>
        </p:nvSpPr>
        <p:spPr>
          <a:xfrm>
            <a:off x="5031360" y="1016619"/>
            <a:ext cx="1428917" cy="553998"/>
          </a:xfrm>
          <a:prstGeom prst="rect">
            <a:avLst/>
          </a:prstGeom>
          <a:noFill/>
        </p:spPr>
        <p:txBody>
          <a:bodyPr wrap="none" rtlCol="0">
            <a:spAutoFit/>
          </a:bodyPr>
          <a:lstStyle/>
          <a:p>
            <a:pPr marL="214313" marR="0" lvl="0" indent="-214313"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500" b="1" i="0" u="none" strike="noStrike" kern="0" cap="none" spc="0" normalizeH="0" baseline="0" noProof="0" dirty="0">
                <a:ln>
                  <a:noFill/>
                </a:ln>
                <a:solidFill>
                  <a:srgbClr val="C00000"/>
                </a:solidFill>
                <a:effectLst/>
                <a:uLnTx/>
                <a:uFillTx/>
                <a:latin typeface="Lato" panose="020F0502020204030203" pitchFamily="34" charset="0"/>
                <a:ea typeface="Lato" panose="020F0502020204030203" pitchFamily="34" charset="0"/>
                <a:cs typeface="Lato" panose="020F0502020204030203" pitchFamily="34" charset="0"/>
                <a:sym typeface="Arial"/>
              </a:rPr>
              <a:t>No solenoid</a:t>
            </a:r>
          </a:p>
          <a:p>
            <a:pPr marL="214313" marR="0" lvl="0" indent="-214313"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5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B</a:t>
            </a:r>
            <a:r>
              <a:rPr kumimoji="0" lang="en-US" sz="1500" b="0" i="0" u="none" strike="noStrike" kern="0" cap="none" spc="0" normalizeH="0" baseline="-2500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T</a:t>
            </a:r>
            <a:r>
              <a:rPr kumimoji="0" lang="en-US" sz="15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 &lt; 0.6 T</a:t>
            </a:r>
          </a:p>
        </p:txBody>
      </p:sp>
      <p:sp>
        <p:nvSpPr>
          <p:cNvPr id="8" name="TextBox 7">
            <a:extLst>
              <a:ext uri="{FF2B5EF4-FFF2-40B4-BE49-F238E27FC236}">
                <a16:creationId xmlns:a16="http://schemas.microsoft.com/office/drawing/2014/main" id="{68412DA2-A6D6-A497-F839-5E135EBE538F}"/>
              </a:ext>
            </a:extLst>
          </p:cNvPr>
          <p:cNvSpPr txBox="1"/>
          <p:nvPr/>
        </p:nvSpPr>
        <p:spPr>
          <a:xfrm>
            <a:off x="6887687" y="1010382"/>
            <a:ext cx="2224007" cy="553998"/>
          </a:xfrm>
          <a:prstGeom prst="rect">
            <a:avLst/>
          </a:prstGeom>
          <a:noFill/>
        </p:spPr>
        <p:txBody>
          <a:bodyPr wrap="none" rtlCol="0">
            <a:spAutoFit/>
          </a:bodyPr>
          <a:lstStyle/>
          <a:p>
            <a:pPr marL="214313" marR="0" lvl="0" indent="-214313"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5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Advanced control</a:t>
            </a:r>
          </a:p>
          <a:p>
            <a:pPr marL="214313" marR="0" lvl="0" indent="-214313"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5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Expanded diagnostics</a:t>
            </a:r>
          </a:p>
        </p:txBody>
      </p:sp>
      <p:sp>
        <p:nvSpPr>
          <p:cNvPr id="12" name="TextBox 11">
            <a:extLst>
              <a:ext uri="{FF2B5EF4-FFF2-40B4-BE49-F238E27FC236}">
                <a16:creationId xmlns:a16="http://schemas.microsoft.com/office/drawing/2014/main" id="{4D9875E7-ABC4-FC79-150C-645300879AC3}"/>
              </a:ext>
            </a:extLst>
          </p:cNvPr>
          <p:cNvSpPr txBox="1"/>
          <p:nvPr/>
        </p:nvSpPr>
        <p:spPr>
          <a:xfrm>
            <a:off x="3951852" y="4903922"/>
            <a:ext cx="3361818"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1050" b="0" i="1" u="none" strike="noStrike" kern="0" cap="none" spc="0" normalizeH="0" baseline="0" noProof="0" dirty="0">
                <a:ln>
                  <a:noFill/>
                </a:ln>
                <a:solidFill>
                  <a:srgbClr val="000000"/>
                </a:solidFill>
                <a:effectLst/>
                <a:uLnTx/>
                <a:uFillTx/>
                <a:latin typeface="Arial"/>
                <a:ea typeface="+mn-ea"/>
                <a:cs typeface="Arial"/>
                <a:sym typeface="Arial"/>
              </a:rPr>
              <a:t>*Work supported by U.S. DOE grant DE-SC0019008 </a:t>
            </a:r>
          </a:p>
        </p:txBody>
      </p:sp>
    </p:spTree>
    <p:extLst>
      <p:ext uri="{BB962C8B-B14F-4D97-AF65-F5344CB8AC3E}">
        <p14:creationId xmlns:p14="http://schemas.microsoft.com/office/powerpoint/2010/main" val="2509536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GB" dirty="0"/>
              <a:t>ST TCP very active in 2023</a:t>
            </a:r>
          </a:p>
        </p:txBody>
      </p:sp>
      <p:sp>
        <p:nvSpPr>
          <p:cNvPr id="6" name="Text Placeholder 5"/>
          <p:cNvSpPr>
            <a:spLocks noGrp="1"/>
          </p:cNvSpPr>
          <p:nvPr>
            <p:ph type="body" sz="quarter" idx="13"/>
          </p:nvPr>
        </p:nvSpPr>
        <p:spPr/>
        <p:txBody>
          <a:bodyPr/>
          <a:lstStyle/>
          <a:p>
            <a:r>
              <a:rPr lang="en-GB" i="1" dirty="0"/>
              <a:t>TCP was renewed in 2022 for 5 years</a:t>
            </a:r>
          </a:p>
          <a:p>
            <a:pPr marL="180612" indent="0">
              <a:buNone/>
            </a:pPr>
            <a:endParaRPr lang="en-GB" i="1" dirty="0"/>
          </a:p>
          <a:p>
            <a:pPr marL="180612" indent="0">
              <a:buNone/>
            </a:pPr>
            <a:r>
              <a:rPr lang="en-GB" b="1" dirty="0"/>
              <a:t>Outline</a:t>
            </a:r>
          </a:p>
          <a:p>
            <a:r>
              <a:rPr lang="en-GB" dirty="0"/>
              <a:t>International ST Workshop will return in-person for the first time in 5 years</a:t>
            </a:r>
          </a:p>
          <a:p>
            <a:r>
              <a:rPr lang="en-GB" dirty="0"/>
              <a:t>Highlights from experiments (by country/region)</a:t>
            </a:r>
          </a:p>
          <a:p>
            <a:r>
              <a:rPr lang="en-GB" dirty="0"/>
              <a:t>Backup: Detailed contributions from worldwide facilities</a:t>
            </a:r>
          </a:p>
          <a:p>
            <a:endParaRPr lang="en-GB" dirty="0"/>
          </a:p>
        </p:txBody>
      </p:sp>
    </p:spTree>
    <p:extLst>
      <p:ext uri="{BB962C8B-B14F-4D97-AF65-F5344CB8AC3E}">
        <p14:creationId xmlns:p14="http://schemas.microsoft.com/office/powerpoint/2010/main" val="689900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50825" y="231775"/>
            <a:ext cx="5187450" cy="434767"/>
          </a:xfrm>
        </p:spPr>
        <p:txBody>
          <a:bodyPr/>
          <a:lstStyle/>
          <a:p>
            <a:r>
              <a:rPr lang="en-US" dirty="0"/>
              <a:t>ST Workshop will return in person, bring together the worldwide community </a:t>
            </a:r>
            <a:endParaRPr lang="en-GB" dirty="0"/>
          </a:p>
        </p:txBody>
      </p:sp>
      <p:sp>
        <p:nvSpPr>
          <p:cNvPr id="6" name="Text Placeholder 5"/>
          <p:cNvSpPr>
            <a:spLocks noGrp="1"/>
          </p:cNvSpPr>
          <p:nvPr>
            <p:ph type="body" sz="quarter" idx="13"/>
          </p:nvPr>
        </p:nvSpPr>
        <p:spPr>
          <a:xfrm>
            <a:off x="250826" y="1327612"/>
            <a:ext cx="4893878" cy="3322968"/>
          </a:xfrm>
        </p:spPr>
        <p:txBody>
          <a:bodyPr/>
          <a:lstStyle/>
          <a:p>
            <a:r>
              <a:rPr lang="en-US" dirty="0"/>
              <a:t>ST Workshop (virtual) held Nov. 2022</a:t>
            </a:r>
          </a:p>
          <a:p>
            <a:r>
              <a:rPr lang="en-US" dirty="0"/>
              <a:t>ISTW 2024 will be in person!</a:t>
            </a:r>
            <a:endParaRPr lang="en-US" dirty="0">
              <a:solidFill>
                <a:srgbClr val="FF0000"/>
              </a:solidFill>
            </a:endParaRPr>
          </a:p>
          <a:p>
            <a:r>
              <a:rPr lang="en-US" dirty="0"/>
              <a:t>Details to come…</a:t>
            </a:r>
          </a:p>
          <a:p>
            <a:endParaRPr lang="en-GB" dirty="0"/>
          </a:p>
        </p:txBody>
      </p:sp>
      <p:graphicFrame>
        <p:nvGraphicFramePr>
          <p:cNvPr id="2" name="Table 1">
            <a:extLst>
              <a:ext uri="{FF2B5EF4-FFF2-40B4-BE49-F238E27FC236}">
                <a16:creationId xmlns:a16="http://schemas.microsoft.com/office/drawing/2014/main" id="{A86DCFBB-85B8-CE50-A2D5-3ECC90B90559}"/>
              </a:ext>
            </a:extLst>
          </p:cNvPr>
          <p:cNvGraphicFramePr>
            <a:graphicFrameLocks noGrp="1"/>
          </p:cNvGraphicFramePr>
          <p:nvPr>
            <p:extLst>
              <p:ext uri="{D42A27DB-BD31-4B8C-83A1-F6EECF244321}">
                <p14:modId xmlns:p14="http://schemas.microsoft.com/office/powerpoint/2010/main" val="4049623611"/>
              </p:ext>
            </p:extLst>
          </p:nvPr>
        </p:nvGraphicFramePr>
        <p:xfrm>
          <a:off x="5878629" y="405078"/>
          <a:ext cx="2821781" cy="4667100"/>
        </p:xfrm>
        <a:graphic>
          <a:graphicData uri="http://schemas.openxmlformats.org/drawingml/2006/table">
            <a:tbl>
              <a:tblPr firstRow="1" firstCol="1" bandRow="1">
                <a:tableStyleId>{5C22544A-7EE6-4342-B048-85BDC9FD1C3A}</a:tableStyleId>
              </a:tblPr>
              <a:tblGrid>
                <a:gridCol w="481267">
                  <a:extLst>
                    <a:ext uri="{9D8B030D-6E8A-4147-A177-3AD203B41FA5}">
                      <a16:colId xmlns:a16="http://schemas.microsoft.com/office/drawing/2014/main" val="473169611"/>
                    </a:ext>
                  </a:extLst>
                </a:gridCol>
                <a:gridCol w="2340514">
                  <a:extLst>
                    <a:ext uri="{9D8B030D-6E8A-4147-A177-3AD203B41FA5}">
                      <a16:colId xmlns:a16="http://schemas.microsoft.com/office/drawing/2014/main" val="2029219352"/>
                    </a:ext>
                  </a:extLst>
                </a:gridCol>
              </a:tblGrid>
              <a:tr h="187292">
                <a:tc>
                  <a:txBody>
                    <a:bodyPr/>
                    <a:lstStyle/>
                    <a:p>
                      <a:pPr marL="0" marR="0" algn="r">
                        <a:lnSpc>
                          <a:spcPct val="107000"/>
                        </a:lnSpc>
                        <a:spcBef>
                          <a:spcPts val="0"/>
                        </a:spcBef>
                        <a:spcAft>
                          <a:spcPts val="0"/>
                        </a:spcAft>
                      </a:pPr>
                      <a:r>
                        <a:rPr lang="en-US" sz="1100">
                          <a:effectLst/>
                        </a:rPr>
                        <a:t>Year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Location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480397566"/>
                  </a:ext>
                </a:extLst>
              </a:tr>
              <a:tr h="187292">
                <a:tc>
                  <a:txBody>
                    <a:bodyPr/>
                    <a:lstStyle/>
                    <a:p>
                      <a:pPr marL="0" marR="0" algn="r">
                        <a:lnSpc>
                          <a:spcPct val="107000"/>
                        </a:lnSpc>
                        <a:spcBef>
                          <a:spcPts val="0"/>
                        </a:spcBef>
                        <a:spcAft>
                          <a:spcPts val="0"/>
                        </a:spcAft>
                      </a:pPr>
                      <a:r>
                        <a:rPr lang="en-US" sz="1100">
                          <a:effectLst/>
                        </a:rPr>
                        <a:t>1994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Oak Ridge, TN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2793063320"/>
                  </a:ext>
                </a:extLst>
              </a:tr>
              <a:tr h="187292">
                <a:tc>
                  <a:txBody>
                    <a:bodyPr/>
                    <a:lstStyle/>
                    <a:p>
                      <a:pPr marL="0" marR="0" algn="r">
                        <a:lnSpc>
                          <a:spcPct val="107000"/>
                        </a:lnSpc>
                        <a:spcBef>
                          <a:spcPts val="0"/>
                        </a:spcBef>
                        <a:spcAft>
                          <a:spcPts val="0"/>
                        </a:spcAft>
                      </a:pPr>
                      <a:r>
                        <a:rPr lang="en-US" sz="1100">
                          <a:effectLst/>
                        </a:rPr>
                        <a:t>1995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Princeton, NJ</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1116463474"/>
                  </a:ext>
                </a:extLst>
              </a:tr>
              <a:tr h="187292">
                <a:tc>
                  <a:txBody>
                    <a:bodyPr/>
                    <a:lstStyle/>
                    <a:p>
                      <a:pPr marL="0" marR="0" algn="r">
                        <a:lnSpc>
                          <a:spcPct val="107000"/>
                        </a:lnSpc>
                        <a:spcBef>
                          <a:spcPts val="0"/>
                        </a:spcBef>
                        <a:spcAft>
                          <a:spcPts val="0"/>
                        </a:spcAft>
                      </a:pPr>
                      <a:r>
                        <a:rPr lang="en-US" sz="1100" dirty="0">
                          <a:effectLst/>
                        </a:rPr>
                        <a:t>1996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Culham, UK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1307118819"/>
                  </a:ext>
                </a:extLst>
              </a:tr>
              <a:tr h="231222">
                <a:tc>
                  <a:txBody>
                    <a:bodyPr/>
                    <a:lstStyle/>
                    <a:p>
                      <a:pPr marL="0" marR="0" algn="r">
                        <a:lnSpc>
                          <a:spcPct val="107000"/>
                        </a:lnSpc>
                        <a:spcBef>
                          <a:spcPts val="0"/>
                        </a:spcBef>
                        <a:spcAft>
                          <a:spcPts val="0"/>
                        </a:spcAft>
                      </a:pPr>
                      <a:r>
                        <a:rPr lang="en-US" sz="1100">
                          <a:effectLst/>
                        </a:rPr>
                        <a:t>1997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St. Petersburg, Russia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27747696"/>
                  </a:ext>
                </a:extLst>
              </a:tr>
              <a:tr h="187292">
                <a:tc>
                  <a:txBody>
                    <a:bodyPr/>
                    <a:lstStyle/>
                    <a:p>
                      <a:pPr marL="0" marR="0" algn="r">
                        <a:lnSpc>
                          <a:spcPct val="107000"/>
                        </a:lnSpc>
                        <a:spcBef>
                          <a:spcPts val="0"/>
                        </a:spcBef>
                        <a:spcAft>
                          <a:spcPts val="0"/>
                        </a:spcAft>
                      </a:pPr>
                      <a:r>
                        <a:rPr lang="en-US" sz="1100">
                          <a:effectLst/>
                        </a:rPr>
                        <a:t>1998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Tokyo, Japan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2525191252"/>
                  </a:ext>
                </a:extLst>
              </a:tr>
              <a:tr h="187292">
                <a:tc>
                  <a:txBody>
                    <a:bodyPr/>
                    <a:lstStyle/>
                    <a:p>
                      <a:pPr marL="0" marR="0" algn="r">
                        <a:lnSpc>
                          <a:spcPct val="107000"/>
                        </a:lnSpc>
                        <a:spcBef>
                          <a:spcPts val="0"/>
                        </a:spcBef>
                        <a:spcAft>
                          <a:spcPts val="0"/>
                        </a:spcAft>
                      </a:pPr>
                      <a:r>
                        <a:rPr lang="en-US" sz="1100">
                          <a:effectLst/>
                        </a:rPr>
                        <a:t>1999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Seattle, WA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1193637921"/>
                  </a:ext>
                </a:extLst>
              </a:tr>
              <a:tr h="231222">
                <a:tc>
                  <a:txBody>
                    <a:bodyPr/>
                    <a:lstStyle/>
                    <a:p>
                      <a:pPr marL="0" marR="0" algn="r">
                        <a:lnSpc>
                          <a:spcPct val="107000"/>
                        </a:lnSpc>
                        <a:spcBef>
                          <a:spcPts val="0"/>
                        </a:spcBef>
                        <a:spcAft>
                          <a:spcPts val="0"/>
                        </a:spcAft>
                      </a:pPr>
                      <a:r>
                        <a:rPr lang="en-US" sz="1100">
                          <a:effectLst/>
                        </a:rPr>
                        <a:t>2001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dirty="0">
                          <a:effectLst/>
                        </a:rPr>
                        <a:t>Sao Jose dos Campos, Brazil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30711351"/>
                  </a:ext>
                </a:extLst>
              </a:tr>
              <a:tr h="187292">
                <a:tc>
                  <a:txBody>
                    <a:bodyPr/>
                    <a:lstStyle/>
                    <a:p>
                      <a:pPr marL="0" marR="0" algn="r">
                        <a:lnSpc>
                          <a:spcPct val="107000"/>
                        </a:lnSpc>
                        <a:spcBef>
                          <a:spcPts val="0"/>
                        </a:spcBef>
                        <a:spcAft>
                          <a:spcPts val="0"/>
                        </a:spcAft>
                      </a:pPr>
                      <a:r>
                        <a:rPr lang="en-US" sz="1100">
                          <a:effectLst/>
                        </a:rPr>
                        <a:t>2002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Princeton, NJ</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2024176013"/>
                  </a:ext>
                </a:extLst>
              </a:tr>
              <a:tr h="187292">
                <a:tc>
                  <a:txBody>
                    <a:bodyPr/>
                    <a:lstStyle/>
                    <a:p>
                      <a:pPr marL="0" marR="0" algn="r">
                        <a:lnSpc>
                          <a:spcPct val="107000"/>
                        </a:lnSpc>
                        <a:spcBef>
                          <a:spcPts val="0"/>
                        </a:spcBef>
                        <a:spcAft>
                          <a:spcPts val="0"/>
                        </a:spcAft>
                      </a:pPr>
                      <a:r>
                        <a:rPr lang="en-US" sz="1100">
                          <a:effectLst/>
                        </a:rPr>
                        <a:t>2003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Culham, UK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286777157"/>
                  </a:ext>
                </a:extLst>
              </a:tr>
              <a:tr h="187292">
                <a:tc>
                  <a:txBody>
                    <a:bodyPr/>
                    <a:lstStyle/>
                    <a:p>
                      <a:pPr marL="0" marR="0" algn="r">
                        <a:lnSpc>
                          <a:spcPct val="107000"/>
                        </a:lnSpc>
                        <a:spcBef>
                          <a:spcPts val="0"/>
                        </a:spcBef>
                        <a:spcAft>
                          <a:spcPts val="0"/>
                        </a:spcAft>
                      </a:pPr>
                      <a:r>
                        <a:rPr lang="en-US" sz="1100">
                          <a:effectLst/>
                        </a:rPr>
                        <a:t>2004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Kyoto, Japan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484027115"/>
                  </a:ext>
                </a:extLst>
              </a:tr>
              <a:tr h="231222">
                <a:tc>
                  <a:txBody>
                    <a:bodyPr/>
                    <a:lstStyle/>
                    <a:p>
                      <a:pPr marL="0" marR="0" algn="r">
                        <a:lnSpc>
                          <a:spcPct val="107000"/>
                        </a:lnSpc>
                        <a:spcBef>
                          <a:spcPts val="0"/>
                        </a:spcBef>
                        <a:spcAft>
                          <a:spcPts val="0"/>
                        </a:spcAft>
                      </a:pPr>
                      <a:r>
                        <a:rPr lang="en-US" sz="1100">
                          <a:effectLst/>
                        </a:rPr>
                        <a:t>2005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St. Petersburg, Russia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1784530426"/>
                  </a:ext>
                </a:extLst>
              </a:tr>
              <a:tr h="187292">
                <a:tc>
                  <a:txBody>
                    <a:bodyPr/>
                    <a:lstStyle/>
                    <a:p>
                      <a:pPr marL="0" marR="0" algn="r">
                        <a:lnSpc>
                          <a:spcPct val="107000"/>
                        </a:lnSpc>
                        <a:spcBef>
                          <a:spcPts val="0"/>
                        </a:spcBef>
                        <a:spcAft>
                          <a:spcPts val="0"/>
                        </a:spcAft>
                      </a:pPr>
                      <a:r>
                        <a:rPr lang="en-US" sz="1100">
                          <a:effectLst/>
                        </a:rPr>
                        <a:t>2006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Chengdu, China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3459227102"/>
                  </a:ext>
                </a:extLst>
              </a:tr>
              <a:tr h="187292">
                <a:tc>
                  <a:txBody>
                    <a:bodyPr/>
                    <a:lstStyle/>
                    <a:p>
                      <a:pPr marL="0" marR="0" algn="r">
                        <a:lnSpc>
                          <a:spcPct val="107000"/>
                        </a:lnSpc>
                        <a:spcBef>
                          <a:spcPts val="0"/>
                        </a:spcBef>
                        <a:spcAft>
                          <a:spcPts val="0"/>
                        </a:spcAft>
                      </a:pPr>
                      <a:r>
                        <a:rPr lang="en-US" sz="1100">
                          <a:effectLst/>
                        </a:rPr>
                        <a:t>2007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Fukuoka, Japan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2831955988"/>
                  </a:ext>
                </a:extLst>
              </a:tr>
              <a:tr h="187292">
                <a:tc>
                  <a:txBody>
                    <a:bodyPr/>
                    <a:lstStyle/>
                    <a:p>
                      <a:pPr marL="0" marR="0" algn="r">
                        <a:lnSpc>
                          <a:spcPct val="107000"/>
                        </a:lnSpc>
                        <a:spcBef>
                          <a:spcPts val="0"/>
                        </a:spcBef>
                        <a:spcAft>
                          <a:spcPts val="0"/>
                        </a:spcAft>
                      </a:pPr>
                      <a:r>
                        <a:rPr lang="en-US" sz="1100">
                          <a:effectLst/>
                        </a:rPr>
                        <a:t>2008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Frascati, Italy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677618864"/>
                  </a:ext>
                </a:extLst>
              </a:tr>
              <a:tr h="187292">
                <a:tc>
                  <a:txBody>
                    <a:bodyPr/>
                    <a:lstStyle/>
                    <a:p>
                      <a:pPr marL="0" marR="0" algn="r">
                        <a:lnSpc>
                          <a:spcPct val="107000"/>
                        </a:lnSpc>
                        <a:spcBef>
                          <a:spcPts val="0"/>
                        </a:spcBef>
                        <a:spcAft>
                          <a:spcPts val="0"/>
                        </a:spcAft>
                      </a:pPr>
                      <a:r>
                        <a:rPr lang="en-US" sz="1100">
                          <a:effectLst/>
                        </a:rPr>
                        <a:t>2009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Madison, WI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2899770870"/>
                  </a:ext>
                </a:extLst>
              </a:tr>
              <a:tr h="187292">
                <a:tc>
                  <a:txBody>
                    <a:bodyPr/>
                    <a:lstStyle/>
                    <a:p>
                      <a:pPr marL="0" marR="0" algn="r">
                        <a:lnSpc>
                          <a:spcPct val="107000"/>
                        </a:lnSpc>
                        <a:spcBef>
                          <a:spcPts val="0"/>
                        </a:spcBef>
                        <a:spcAft>
                          <a:spcPts val="0"/>
                        </a:spcAft>
                      </a:pPr>
                      <a:r>
                        <a:rPr lang="en-US" sz="1100">
                          <a:effectLst/>
                        </a:rPr>
                        <a:t>2011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Toki, Japan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4135517275"/>
                  </a:ext>
                </a:extLst>
              </a:tr>
              <a:tr h="187292">
                <a:tc>
                  <a:txBody>
                    <a:bodyPr/>
                    <a:lstStyle/>
                    <a:p>
                      <a:pPr marL="0" marR="0" algn="r">
                        <a:lnSpc>
                          <a:spcPct val="107000"/>
                        </a:lnSpc>
                        <a:spcBef>
                          <a:spcPts val="0"/>
                        </a:spcBef>
                        <a:spcAft>
                          <a:spcPts val="0"/>
                        </a:spcAft>
                      </a:pPr>
                      <a:r>
                        <a:rPr lang="en-US" sz="1100">
                          <a:effectLst/>
                        </a:rPr>
                        <a:t>2013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York, UK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832846992"/>
                  </a:ext>
                </a:extLst>
              </a:tr>
              <a:tr h="187292">
                <a:tc>
                  <a:txBody>
                    <a:bodyPr/>
                    <a:lstStyle/>
                    <a:p>
                      <a:pPr marL="0" marR="0" algn="r">
                        <a:lnSpc>
                          <a:spcPct val="107000"/>
                        </a:lnSpc>
                        <a:spcBef>
                          <a:spcPts val="0"/>
                        </a:spcBef>
                        <a:spcAft>
                          <a:spcPts val="0"/>
                        </a:spcAft>
                      </a:pPr>
                      <a:r>
                        <a:rPr lang="en-US" sz="1100">
                          <a:effectLst/>
                        </a:rPr>
                        <a:t>2015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dirty="0">
                          <a:effectLst/>
                        </a:rPr>
                        <a:t>Princeton, NJ</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2939539113"/>
                  </a:ext>
                </a:extLst>
              </a:tr>
              <a:tr h="187292">
                <a:tc>
                  <a:txBody>
                    <a:bodyPr/>
                    <a:lstStyle/>
                    <a:p>
                      <a:pPr marL="0" marR="0" algn="r">
                        <a:lnSpc>
                          <a:spcPct val="107000"/>
                        </a:lnSpc>
                        <a:spcBef>
                          <a:spcPts val="0"/>
                        </a:spcBef>
                        <a:spcAft>
                          <a:spcPts val="0"/>
                        </a:spcAft>
                      </a:pPr>
                      <a:r>
                        <a:rPr lang="en-US" sz="1100">
                          <a:effectLst/>
                        </a:rPr>
                        <a:t>2017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Seoul, Korea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1464920295"/>
                  </a:ext>
                </a:extLst>
              </a:tr>
              <a:tr h="187292">
                <a:tc>
                  <a:txBody>
                    <a:bodyPr/>
                    <a:lstStyle/>
                    <a:p>
                      <a:pPr marL="0" marR="0" algn="r">
                        <a:lnSpc>
                          <a:spcPct val="107000"/>
                        </a:lnSpc>
                        <a:spcBef>
                          <a:spcPts val="0"/>
                        </a:spcBef>
                        <a:spcAft>
                          <a:spcPts val="0"/>
                        </a:spcAft>
                      </a:pPr>
                      <a:r>
                        <a:rPr lang="en-US" sz="1100">
                          <a:effectLst/>
                        </a:rPr>
                        <a:t>2019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a:effectLst/>
                        </a:rPr>
                        <a:t>Frascati, Italy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907126125"/>
                  </a:ext>
                </a:extLst>
              </a:tr>
              <a:tr h="231222">
                <a:tc>
                  <a:txBody>
                    <a:bodyPr/>
                    <a:lstStyle/>
                    <a:p>
                      <a:pPr marL="0" marR="0" algn="r">
                        <a:lnSpc>
                          <a:spcPct val="107000"/>
                        </a:lnSpc>
                        <a:spcBef>
                          <a:spcPts val="0"/>
                        </a:spcBef>
                        <a:spcAft>
                          <a:spcPts val="0"/>
                        </a:spcAft>
                      </a:pPr>
                      <a:r>
                        <a:rPr lang="en-US" sz="1100">
                          <a:effectLst/>
                        </a:rPr>
                        <a:t>2022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tc>
                  <a:txBody>
                    <a:bodyPr/>
                    <a:lstStyle/>
                    <a:p>
                      <a:pPr marL="0" marR="0">
                        <a:lnSpc>
                          <a:spcPct val="107000"/>
                        </a:lnSpc>
                        <a:spcBef>
                          <a:spcPts val="0"/>
                        </a:spcBef>
                        <a:spcAft>
                          <a:spcPts val="0"/>
                        </a:spcAft>
                      </a:pPr>
                      <a:r>
                        <a:rPr lang="en-US" sz="1100" dirty="0">
                          <a:effectLst/>
                        </a:rPr>
                        <a:t>(Virtual) (hosted by Tsinghua U.)</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8560" marR="18560" marT="12374" marB="12374" anchor="b"/>
                </a:tc>
                <a:extLst>
                  <a:ext uri="{0D108BD9-81ED-4DB2-BD59-A6C34878D82A}">
                    <a16:rowId xmlns:a16="http://schemas.microsoft.com/office/drawing/2014/main" val="126327019"/>
                  </a:ext>
                </a:extLst>
              </a:tr>
              <a:tr h="231222">
                <a:tc>
                  <a:txBody>
                    <a:bodyPr/>
                    <a:lstStyle/>
                    <a:p>
                      <a:pPr marL="0" marR="0" algn="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2024</a:t>
                      </a:r>
                    </a:p>
                  </a:txBody>
                  <a:tcPr marL="18560" marR="18560" marT="12374" marB="12374" anchor="b"/>
                </a:tc>
                <a:tc>
                  <a:txBody>
                    <a:bodyPr/>
                    <a:lstStyle/>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Oxford/</a:t>
                      </a:r>
                      <a:r>
                        <a:rPr lang="en-US" sz="12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Culham</a:t>
                      </a:r>
                      <a:r>
                        <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UK</a:t>
                      </a:r>
                    </a:p>
                  </a:txBody>
                  <a:tcPr marL="18560" marR="18560" marT="12374" marB="12374" anchor="b"/>
                </a:tc>
                <a:extLst>
                  <a:ext uri="{0D108BD9-81ED-4DB2-BD59-A6C34878D82A}">
                    <a16:rowId xmlns:a16="http://schemas.microsoft.com/office/drawing/2014/main" val="501941589"/>
                  </a:ext>
                </a:extLst>
              </a:tr>
            </a:tbl>
          </a:graphicData>
        </a:graphic>
      </p:graphicFrame>
      <p:sp>
        <p:nvSpPr>
          <p:cNvPr id="3" name="Left Brace 2">
            <a:extLst>
              <a:ext uri="{FF2B5EF4-FFF2-40B4-BE49-F238E27FC236}">
                <a16:creationId xmlns:a16="http://schemas.microsoft.com/office/drawing/2014/main" id="{E7F2C828-C80E-3CB8-74E4-A46A71427068}"/>
              </a:ext>
            </a:extLst>
          </p:cNvPr>
          <p:cNvSpPr/>
          <p:nvPr/>
        </p:nvSpPr>
        <p:spPr>
          <a:xfrm>
            <a:off x="5524901" y="635267"/>
            <a:ext cx="267101" cy="3003082"/>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Left Brace 3">
            <a:extLst>
              <a:ext uri="{FF2B5EF4-FFF2-40B4-BE49-F238E27FC236}">
                <a16:creationId xmlns:a16="http://schemas.microsoft.com/office/drawing/2014/main" id="{0A8822FC-5926-EE3C-1E3A-4D6319B3B758}"/>
              </a:ext>
            </a:extLst>
          </p:cNvPr>
          <p:cNvSpPr/>
          <p:nvPr/>
        </p:nvSpPr>
        <p:spPr>
          <a:xfrm>
            <a:off x="5524900" y="3638349"/>
            <a:ext cx="267101" cy="932046"/>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Left Brace 6">
            <a:extLst>
              <a:ext uri="{FF2B5EF4-FFF2-40B4-BE49-F238E27FC236}">
                <a16:creationId xmlns:a16="http://schemas.microsoft.com/office/drawing/2014/main" id="{3127065B-73F6-0C3B-9B3A-825700E51561}"/>
              </a:ext>
            </a:extLst>
          </p:cNvPr>
          <p:cNvSpPr/>
          <p:nvPr/>
        </p:nvSpPr>
        <p:spPr>
          <a:xfrm>
            <a:off x="5527306" y="4570394"/>
            <a:ext cx="264696" cy="501783"/>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E3411393-B210-49F0-7C63-8317D759E09B}"/>
              </a:ext>
            </a:extLst>
          </p:cNvPr>
          <p:cNvSpPr txBox="1"/>
          <p:nvPr/>
        </p:nvSpPr>
        <p:spPr>
          <a:xfrm>
            <a:off x="5019922" y="1327612"/>
            <a:ext cx="461665" cy="1618392"/>
          </a:xfrm>
          <a:prstGeom prst="rect">
            <a:avLst/>
          </a:prstGeom>
          <a:noFill/>
        </p:spPr>
        <p:txBody>
          <a:bodyPr vert="vert270" wrap="none" rtlCol="0">
            <a:spAutoFit/>
          </a:bodyPr>
          <a:lstStyle/>
          <a:p>
            <a:r>
              <a:rPr lang="en-US" dirty="0">
                <a:solidFill>
                  <a:srgbClr val="FF0000"/>
                </a:solidFill>
                <a:latin typeface="Arial" panose="020B0604020202020204" pitchFamily="34" charset="0"/>
                <a:cs typeface="Arial" panose="020B0604020202020204" pitchFamily="34" charset="0"/>
              </a:rPr>
              <a:t>Met every year</a:t>
            </a:r>
          </a:p>
        </p:txBody>
      </p:sp>
      <p:sp>
        <p:nvSpPr>
          <p:cNvPr id="9" name="TextBox 8">
            <a:extLst>
              <a:ext uri="{FF2B5EF4-FFF2-40B4-BE49-F238E27FC236}">
                <a16:creationId xmlns:a16="http://schemas.microsoft.com/office/drawing/2014/main" id="{B4E8CAA7-7A9A-80B6-0797-3BFDF8C20F64}"/>
              </a:ext>
            </a:extLst>
          </p:cNvPr>
          <p:cNvSpPr txBox="1"/>
          <p:nvPr/>
        </p:nvSpPr>
        <p:spPr>
          <a:xfrm>
            <a:off x="3655445" y="3919706"/>
            <a:ext cx="1826141" cy="369332"/>
          </a:xfrm>
          <a:prstGeom prst="rect">
            <a:avLst/>
          </a:prstGeom>
          <a:noFill/>
        </p:spPr>
        <p:txBody>
          <a:bodyPr vert="horz" wrap="none" rtlCol="0">
            <a:spAutoFit/>
          </a:bodyPr>
          <a:lstStyle/>
          <a:p>
            <a:r>
              <a:rPr lang="en-US" dirty="0">
                <a:solidFill>
                  <a:srgbClr val="FF0000"/>
                </a:solidFill>
                <a:latin typeface="Arial" panose="020B0604020202020204" pitchFamily="34" charset="0"/>
                <a:cs typeface="Arial" panose="020B0604020202020204" pitchFamily="34" charset="0"/>
              </a:rPr>
              <a:t>Every two years</a:t>
            </a:r>
          </a:p>
        </p:txBody>
      </p:sp>
      <p:sp>
        <p:nvSpPr>
          <p:cNvPr id="10" name="TextBox 9">
            <a:extLst>
              <a:ext uri="{FF2B5EF4-FFF2-40B4-BE49-F238E27FC236}">
                <a16:creationId xmlns:a16="http://schemas.microsoft.com/office/drawing/2014/main" id="{CAFBF412-5E1E-A746-FAEE-967F4C5E77C4}"/>
              </a:ext>
            </a:extLst>
          </p:cNvPr>
          <p:cNvSpPr txBox="1"/>
          <p:nvPr/>
        </p:nvSpPr>
        <p:spPr>
          <a:xfrm>
            <a:off x="1421055" y="4639935"/>
            <a:ext cx="4147289" cy="369332"/>
          </a:xfrm>
          <a:prstGeom prst="rect">
            <a:avLst/>
          </a:prstGeom>
          <a:noFill/>
        </p:spPr>
        <p:txBody>
          <a:bodyPr vert="horz" wrap="none" rtlCol="0">
            <a:spAutoFit/>
          </a:bodyPr>
          <a:lstStyle/>
          <a:p>
            <a:r>
              <a:rPr lang="en-US" dirty="0">
                <a:solidFill>
                  <a:srgbClr val="FF0000"/>
                </a:solidFill>
                <a:latin typeface="Arial" panose="020B0604020202020204" pitchFamily="34" charset="0"/>
                <a:cs typeface="Arial" panose="020B0604020202020204" pitchFamily="34" charset="0"/>
              </a:rPr>
              <a:t>Five years since an in-person meeting!</a:t>
            </a:r>
          </a:p>
        </p:txBody>
      </p:sp>
    </p:spTree>
    <p:extLst>
      <p:ext uri="{BB962C8B-B14F-4D97-AF65-F5344CB8AC3E}">
        <p14:creationId xmlns:p14="http://schemas.microsoft.com/office/powerpoint/2010/main" val="27656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2384865D-4864-8BA0-FE6E-A548AF3B466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410" r="13647"/>
          <a:stretch/>
        </p:blipFill>
        <p:spPr bwMode="auto">
          <a:xfrm>
            <a:off x="6791419" y="2753676"/>
            <a:ext cx="2286000" cy="233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3"/>
          </p:nvPr>
        </p:nvSpPr>
        <p:spPr>
          <a:xfrm>
            <a:off x="45719" y="777239"/>
            <a:ext cx="6249825" cy="4179771"/>
          </a:xfrm>
        </p:spPr>
        <p:txBody>
          <a:bodyPr/>
          <a:lstStyle/>
          <a:p>
            <a:pPr marL="342900" marR="0" lvl="0" indent="-3429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1" i="0" u="none" strike="noStrike" kern="1200" cap="none" spc="0" normalizeH="0" baseline="0" noProof="0" dirty="0">
                <a:ln>
                  <a:noFill/>
                </a:ln>
                <a:effectLst/>
                <a:uLnTx/>
                <a:uFillTx/>
                <a:latin typeface="Arial" charset="0"/>
                <a:cs typeface="Arial" charset="0"/>
              </a:rPr>
              <a:t>SUNIST-2</a:t>
            </a:r>
            <a:endParaRPr kumimoji="0" lang="en-GB"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800089" marR="0" lvl="1" indent="-34290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solidFill>
                  <a:srgbClr val="0044FF"/>
                </a:solidFill>
                <a:latin typeface="Arial" panose="020B0604020202020204" pitchFamily="34" charset="0"/>
                <a:cs typeface="Arial" panose="020B0604020202020204" pitchFamily="34" charset="0"/>
              </a:rPr>
              <a:t>First plasma achieved in May 2023, up to 220 kA, 0.72 T by October, C limiter in December, and merging-compression start-up obtained </a:t>
            </a:r>
          </a:p>
          <a:p>
            <a:pPr marL="342900" indent="-342900" defTabSz="914377">
              <a:lnSpc>
                <a:spcPct val="90000"/>
              </a:lnSpc>
              <a:buClrTx/>
              <a:buSzTx/>
              <a:defRPr/>
            </a:pPr>
            <a:r>
              <a:rPr lang="en-GB" b="1" dirty="0">
                <a:latin typeface="Arial" panose="020B0604020202020204" pitchFamily="34" charset="0"/>
                <a:cs typeface="Arial" panose="020B0604020202020204" pitchFamily="34" charset="0"/>
              </a:rPr>
              <a:t>NCST</a:t>
            </a:r>
          </a:p>
          <a:p>
            <a:pPr marL="800089" lvl="1" indent="-342900" defTabSz="914377">
              <a:lnSpc>
                <a:spcPct val="90000"/>
              </a:lnSpc>
              <a:buClrTx/>
              <a:buSzTx/>
              <a:defRPr/>
            </a:pPr>
            <a:r>
              <a:rPr lang="en-US" dirty="0">
                <a:solidFill>
                  <a:srgbClr val="0044FF"/>
                </a:solidFill>
                <a:latin typeface="Arial" panose="020B0604020202020204" pitchFamily="34" charset="0"/>
                <a:cs typeface="Arial" panose="020B0604020202020204" pitchFamily="34" charset="0"/>
              </a:rPr>
              <a:t>After a power supply upgrade, NCST reached 20kA,100ms in 2022; 2023 mainly focused on diagnostics development</a:t>
            </a:r>
            <a:endParaRPr lang="en-GB" sz="2000" dirty="0">
              <a:solidFill>
                <a:srgbClr val="0044FF"/>
              </a:solidFill>
              <a:latin typeface="Arial" charset="0"/>
              <a:cs typeface="Arial" charset="0"/>
            </a:endParaRPr>
          </a:p>
          <a:p>
            <a:pPr marL="342900" marR="0" lvl="0" indent="-3429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1" i="0" u="none" strike="noStrike" kern="1200" cap="none" spc="0" normalizeH="0" baseline="0" noProof="0" dirty="0">
                <a:ln>
                  <a:noFill/>
                </a:ln>
                <a:effectLst/>
                <a:uLnTx/>
                <a:uFillTx/>
                <a:latin typeface="Arial" panose="020B0604020202020204" pitchFamily="34" charset="0"/>
                <a:cs typeface="Arial" panose="020B0604020202020204" pitchFamily="34" charset="0"/>
              </a:rPr>
              <a:t>EXL-50U</a:t>
            </a:r>
          </a:p>
          <a:p>
            <a:pPr marL="800089" marR="0" lvl="1" indent="-34290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44FF"/>
                </a:solidFill>
                <a:effectLst/>
                <a:uLnTx/>
                <a:uFillTx/>
                <a:latin typeface="Arial" panose="020B0604020202020204" pitchFamily="34" charset="0"/>
                <a:cs typeface="Arial" panose="020B0604020202020204" pitchFamily="34" charset="0"/>
              </a:rPr>
              <a:t>ENN Energy Holdings Ltd has closed EXL-50 and built EXL-50U with a </a:t>
            </a:r>
            <a:r>
              <a:rPr kumimoji="0" lang="en-US" b="0" i="0" u="none" strike="noStrike" kern="1200" cap="none" spc="0" normalizeH="0" baseline="0" noProof="0" dirty="0" err="1">
                <a:ln>
                  <a:noFill/>
                </a:ln>
                <a:solidFill>
                  <a:srgbClr val="0044FF"/>
                </a:solidFill>
                <a:effectLst/>
                <a:uLnTx/>
                <a:uFillTx/>
                <a:latin typeface="Arial" panose="020B0604020202020204" pitchFamily="34" charset="0"/>
                <a:cs typeface="Arial" panose="020B0604020202020204" pitchFamily="34" charset="0"/>
              </a:rPr>
              <a:t>centerstack</a:t>
            </a:r>
            <a:r>
              <a:rPr kumimoji="0" lang="en-US" b="0" i="0" u="none" strike="noStrike" kern="1200" cap="none" spc="0" normalizeH="0" baseline="0" noProof="0" dirty="0">
                <a:ln>
                  <a:noFill/>
                </a:ln>
                <a:solidFill>
                  <a:srgbClr val="0044FF"/>
                </a:solidFill>
                <a:effectLst/>
                <a:uLnTx/>
                <a:uFillTx/>
                <a:latin typeface="Arial" panose="020B0604020202020204" pitchFamily="34" charset="0"/>
                <a:cs typeface="Arial" panose="020B0604020202020204" pitchFamily="34" charset="0"/>
              </a:rPr>
              <a:t> coil and stronger B</a:t>
            </a:r>
            <a:r>
              <a:rPr kumimoji="0" lang="en-US" b="0" i="0" u="none" strike="noStrike" kern="1200" cap="none" spc="0" normalizeH="0" baseline="-25000" noProof="0" dirty="0">
                <a:ln>
                  <a:noFill/>
                </a:ln>
                <a:solidFill>
                  <a:srgbClr val="0044FF"/>
                </a:solidFill>
                <a:effectLst/>
                <a:uLnTx/>
                <a:uFillTx/>
                <a:latin typeface="Arial" panose="020B0604020202020204" pitchFamily="34" charset="0"/>
                <a:cs typeface="Arial" panose="020B0604020202020204" pitchFamily="34" charset="0"/>
              </a:rPr>
              <a:t>T</a:t>
            </a:r>
            <a:r>
              <a:rPr kumimoji="0" lang="en-US" b="0" i="0" u="none" strike="noStrike" kern="1200" cap="none" spc="0" normalizeH="0" baseline="0" noProof="0" dirty="0">
                <a:ln>
                  <a:noFill/>
                </a:ln>
                <a:solidFill>
                  <a:srgbClr val="0044FF"/>
                </a:solidFill>
                <a:effectLst/>
                <a:uLnTx/>
                <a:uFillTx/>
                <a:latin typeface="Arial" panose="020B0604020202020204" pitchFamily="34" charset="0"/>
                <a:cs typeface="Arial" panose="020B0604020202020204" pitchFamily="34" charset="0"/>
              </a:rPr>
              <a:t>, will operate in 2024 with aim of studying the physics basis for p-B fusion</a:t>
            </a:r>
            <a:endParaRPr lang="en-GB" sz="2000" dirty="0">
              <a:solidFill>
                <a:srgbClr val="0044FF"/>
              </a:solidFill>
              <a:latin typeface="Arial" charset="0"/>
              <a:cs typeface="Arial" charset="0"/>
            </a:endParaRPr>
          </a:p>
          <a:p>
            <a:pPr marL="800089" marR="0" lvl="1" indent="-34290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rgbClr val="FF0000"/>
              </a:solidFill>
              <a:effectLst/>
              <a:uLnTx/>
              <a:uFillTx/>
              <a:latin typeface="Arial" charset="0"/>
              <a:cs typeface="Arial" charset="0"/>
            </a:endParaRPr>
          </a:p>
          <a:p>
            <a:pPr marL="342900" marR="0" lvl="0" indent="-3429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342900" marR="0" lvl="0" indent="-3429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b="1" dirty="0">
              <a:latin typeface="Arial" panose="020B0604020202020204" pitchFamily="34" charset="0"/>
              <a:cs typeface="Arial" panose="020B0604020202020204" pitchFamily="34" charset="0"/>
            </a:endParaRPr>
          </a:p>
          <a:p>
            <a:pPr marL="342900" marR="0" lvl="0" indent="-3429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342900" marR="0" lvl="0" indent="-3429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b="1" dirty="0">
              <a:latin typeface="Arial" panose="020B0604020202020204" pitchFamily="34" charset="0"/>
              <a:cs typeface="Arial" panose="020B0604020202020204" pitchFamily="34" charset="0"/>
            </a:endParaRPr>
          </a:p>
          <a:p>
            <a:endParaRPr lang="en-GB" dirty="0"/>
          </a:p>
        </p:txBody>
      </p:sp>
      <p:sp>
        <p:nvSpPr>
          <p:cNvPr id="3" name="TextBox 2">
            <a:extLst>
              <a:ext uri="{FF2B5EF4-FFF2-40B4-BE49-F238E27FC236}">
                <a16:creationId xmlns:a16="http://schemas.microsoft.com/office/drawing/2014/main" id="{20A975C5-A12C-DEAA-3918-B72020B052EE}"/>
              </a:ext>
            </a:extLst>
          </p:cNvPr>
          <p:cNvSpPr txBox="1"/>
          <p:nvPr/>
        </p:nvSpPr>
        <p:spPr>
          <a:xfrm>
            <a:off x="7219743" y="411480"/>
            <a:ext cx="876715" cy="276999"/>
          </a:xfrm>
          <a:prstGeom prst="rect">
            <a:avLst/>
          </a:prstGeom>
          <a:noFill/>
        </p:spPr>
        <p:txBody>
          <a:bodyPr wrap="none" rtlCol="0">
            <a:spAutoFit/>
          </a:bodyPr>
          <a:lstStyle/>
          <a:p>
            <a:pPr algn="ctr"/>
            <a:r>
              <a:rPr lang="en-GB" sz="1200" dirty="0">
                <a:solidFill>
                  <a:srgbClr val="FF0000"/>
                </a:solidFill>
                <a:latin typeface="Arial" panose="020B0604020202020204" pitchFamily="34" charset="0"/>
                <a:cs typeface="Arial" panose="020B0604020202020204" pitchFamily="34" charset="0"/>
              </a:rPr>
              <a:t>SUNIST-2</a:t>
            </a:r>
          </a:p>
        </p:txBody>
      </p:sp>
      <p:sp>
        <p:nvSpPr>
          <p:cNvPr id="5" name="Text Placeholder 4"/>
          <p:cNvSpPr>
            <a:spLocks noGrp="1"/>
          </p:cNvSpPr>
          <p:nvPr>
            <p:ph type="body" sz="quarter" idx="12"/>
          </p:nvPr>
        </p:nvSpPr>
        <p:spPr>
          <a:xfrm>
            <a:off x="91440" y="0"/>
            <a:ext cx="9052560" cy="434767"/>
          </a:xfrm>
        </p:spPr>
        <p:txBody>
          <a:bodyPr/>
          <a:lstStyle/>
          <a:p>
            <a:r>
              <a:rPr lang="en-GB" sz="2000" dirty="0">
                <a:latin typeface="Century Gothic" panose="020B0502020202020204" pitchFamily="34" charset="0"/>
              </a:rPr>
              <a:t>China: rapid progress in upgrades and new facilities</a:t>
            </a:r>
          </a:p>
        </p:txBody>
      </p:sp>
      <p:pic>
        <p:nvPicPr>
          <p:cNvPr id="2" name="Picture 2" descr="图片">
            <a:extLst>
              <a:ext uri="{FF2B5EF4-FFF2-40B4-BE49-F238E27FC236}">
                <a16:creationId xmlns:a16="http://schemas.microsoft.com/office/drawing/2014/main" id="{759932E2-D25D-1E24-5D2B-B797843D7A4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075"/>
          <a:stretch/>
        </p:blipFill>
        <p:spPr bwMode="auto">
          <a:xfrm>
            <a:off x="6400800" y="685800"/>
            <a:ext cx="2514600" cy="1704025"/>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10">
            <a:extLst>
              <a:ext uri="{FF2B5EF4-FFF2-40B4-BE49-F238E27FC236}">
                <a16:creationId xmlns:a16="http://schemas.microsoft.com/office/drawing/2014/main" id="{E29F1C2D-E331-3AB7-210B-CC970D17C7E1}"/>
              </a:ext>
            </a:extLst>
          </p:cNvPr>
          <p:cNvPicPr>
            <a:picLocks noChangeAspect="1"/>
          </p:cNvPicPr>
          <p:nvPr/>
        </p:nvPicPr>
        <p:blipFill rotWithShape="1">
          <a:blip r:embed="rId4"/>
          <a:srcRect l="17810" r="8823"/>
          <a:stretch/>
        </p:blipFill>
        <p:spPr>
          <a:xfrm>
            <a:off x="8171998" y="479962"/>
            <a:ext cx="905421" cy="771322"/>
          </a:xfrm>
          <a:prstGeom prst="rect">
            <a:avLst/>
          </a:prstGeom>
        </p:spPr>
      </p:pic>
      <p:sp>
        <p:nvSpPr>
          <p:cNvPr id="9" name="Text Placeholder 5">
            <a:extLst>
              <a:ext uri="{FF2B5EF4-FFF2-40B4-BE49-F238E27FC236}">
                <a16:creationId xmlns:a16="http://schemas.microsoft.com/office/drawing/2014/main" id="{F36FBEE0-D0D9-BD73-6A31-B0E677D4734E}"/>
              </a:ext>
            </a:extLst>
          </p:cNvPr>
          <p:cNvSpPr txBox="1">
            <a:spLocks/>
          </p:cNvSpPr>
          <p:nvPr/>
        </p:nvSpPr>
        <p:spPr>
          <a:xfrm>
            <a:off x="45720" y="2214544"/>
            <a:ext cx="6047072" cy="1734968"/>
          </a:xfrm>
          <a:prstGeom prst="rect">
            <a:avLst/>
          </a:prstGeom>
        </p:spPr>
        <p:txBody>
          <a:bodyPr lIns="0"/>
          <a:lstStyle>
            <a:lvl1pPr marL="360000" indent="-179388" algn="l" defTabSz="914400" rtl="0" eaLnBrk="1" latinLnBrk="0" hangingPunct="1">
              <a:spcBef>
                <a:spcPts val="1000"/>
              </a:spcBef>
              <a:buClr>
                <a:schemeClr val="tx1"/>
              </a:buClr>
              <a:buSzPct val="100000"/>
              <a:buFont typeface="Arial" panose="020B0604020202020204" pitchFamily="34" charset="0"/>
              <a:buChar char="•"/>
              <a:defRPr sz="2000" kern="1200" baseline="0">
                <a:solidFill>
                  <a:schemeClr val="tx1"/>
                </a:solidFill>
                <a:latin typeface="Calibri" panose="020F0502020204030204" pitchFamily="34" charset="0"/>
                <a:ea typeface="+mn-ea"/>
                <a:cs typeface="Calibri" panose="020F0502020204030204" pitchFamily="34" charset="0"/>
              </a:defRPr>
            </a:lvl1pPr>
            <a:lvl2pPr marL="540000" indent="-180000" algn="l" defTabSz="914400" rtl="0" eaLnBrk="1" latinLnBrk="0" hangingPunct="1">
              <a:spcBef>
                <a:spcPts val="500"/>
              </a:spcBef>
              <a:buClr>
                <a:schemeClr val="tx1"/>
              </a:buClr>
              <a:buSzPct val="100000"/>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719138" indent="-179388" algn="l" defTabSz="914400" rtl="0" eaLnBrk="1" latinLnBrk="0" hangingPunct="1">
              <a:spcBef>
                <a:spcPts val="500"/>
              </a:spcBef>
              <a:buClr>
                <a:schemeClr val="tx1"/>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900113" indent="-180975" algn="l" defTabSz="914400" rtl="0" eaLnBrk="1" latinLnBrk="0" hangingPunct="1">
              <a:spcBef>
                <a:spcPts val="500"/>
              </a:spcBef>
              <a:buClr>
                <a:schemeClr val="tx1"/>
              </a:buClr>
              <a:buFont typeface="Arial" panose="020B0604020202020204" pitchFamily="34" charset="0"/>
              <a:buChar char="•"/>
              <a:defRPr sz="1400" kern="1200">
                <a:solidFill>
                  <a:schemeClr val="tx1"/>
                </a:solidFill>
                <a:latin typeface="Calibri" panose="020F0502020204030204" pitchFamily="34" charset="0"/>
                <a:ea typeface="+mn-ea"/>
                <a:cs typeface="Calibri" panose="020F0502020204030204" pitchFamily="34" charset="0"/>
              </a:defRPr>
            </a:lvl4pPr>
            <a:lvl5pPr marL="1080000" indent="-180000" algn="l" defTabSz="914400" rtl="0" eaLnBrk="1" latinLnBrk="0" hangingPunct="1">
              <a:spcBef>
                <a:spcPts val="500"/>
              </a:spcBef>
              <a:buClr>
                <a:schemeClr val="tx1"/>
              </a:buClr>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dirty="0"/>
          </a:p>
        </p:txBody>
      </p:sp>
      <p:sp>
        <p:nvSpPr>
          <p:cNvPr id="11" name="TextBox 10">
            <a:extLst>
              <a:ext uri="{FF2B5EF4-FFF2-40B4-BE49-F238E27FC236}">
                <a16:creationId xmlns:a16="http://schemas.microsoft.com/office/drawing/2014/main" id="{A5940EE8-1FB8-6BB3-AF55-CB8F67D820AD}"/>
              </a:ext>
            </a:extLst>
          </p:cNvPr>
          <p:cNvSpPr txBox="1"/>
          <p:nvPr/>
        </p:nvSpPr>
        <p:spPr>
          <a:xfrm>
            <a:off x="7531105" y="2476677"/>
            <a:ext cx="806631" cy="276999"/>
          </a:xfrm>
          <a:prstGeom prst="rect">
            <a:avLst/>
          </a:prstGeom>
          <a:noFill/>
        </p:spPr>
        <p:txBody>
          <a:bodyPr wrap="none" rtlCol="0">
            <a:spAutoFit/>
          </a:bodyPr>
          <a:lstStyle/>
          <a:p>
            <a:pPr algn="ctr"/>
            <a:r>
              <a:rPr lang="en-GB" sz="1200" dirty="0">
                <a:solidFill>
                  <a:srgbClr val="FF0000"/>
                </a:solidFill>
                <a:latin typeface="Arial" panose="020B0604020202020204" pitchFamily="34" charset="0"/>
                <a:cs typeface="Arial" panose="020B0604020202020204" pitchFamily="34" charset="0"/>
              </a:rPr>
              <a:t>EXL-50U</a:t>
            </a:r>
          </a:p>
        </p:txBody>
      </p:sp>
    </p:spTree>
    <p:extLst>
      <p:ext uri="{BB962C8B-B14F-4D97-AF65-F5344CB8AC3E}">
        <p14:creationId xmlns:p14="http://schemas.microsoft.com/office/powerpoint/2010/main" val="1054473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91440" y="0"/>
            <a:ext cx="9052560" cy="434767"/>
          </a:xfrm>
        </p:spPr>
        <p:txBody>
          <a:bodyPr/>
          <a:lstStyle/>
          <a:p>
            <a:r>
              <a:rPr lang="en-GB" sz="2000" dirty="0">
                <a:latin typeface="Century Gothic" panose="020B0502020202020204" pitchFamily="34" charset="0"/>
              </a:rPr>
              <a:t>The European Union: specialized facilities investigating unique ST aspects</a:t>
            </a:r>
          </a:p>
        </p:txBody>
      </p:sp>
      <p:sp>
        <p:nvSpPr>
          <p:cNvPr id="6" name="Text Placeholder 5"/>
          <p:cNvSpPr>
            <a:spLocks noGrp="1"/>
          </p:cNvSpPr>
          <p:nvPr>
            <p:ph type="body" sz="quarter" idx="13"/>
          </p:nvPr>
        </p:nvSpPr>
        <p:spPr>
          <a:xfrm>
            <a:off x="45720" y="434767"/>
            <a:ext cx="4581155" cy="3828397"/>
          </a:xfrm>
        </p:spPr>
        <p:txBody>
          <a:bodyPr/>
          <a:lstStyle/>
          <a:p>
            <a:pPr marL="342900" marR="0" lvl="0" indent="-3429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1" i="0" u="none" strike="noStrike" kern="1200" cap="none" spc="0" normalizeH="0" baseline="0" noProof="0" dirty="0">
                <a:ln>
                  <a:noFill/>
                </a:ln>
                <a:effectLst/>
                <a:uLnTx/>
                <a:uFillTx/>
                <a:latin typeface="Arial" charset="0"/>
                <a:cs typeface="Arial" charset="0"/>
              </a:rPr>
              <a:t>Spain</a:t>
            </a:r>
            <a:endParaRPr kumimoji="0" lang="en-GB"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800089" marR="0" lvl="1" indent="-34290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44FF"/>
                </a:solidFill>
                <a:effectLst/>
                <a:uLnTx/>
                <a:uFillTx/>
                <a:latin typeface="Arial" panose="020B0604020202020204" pitchFamily="34" charset="0"/>
                <a:cs typeface="Arial" panose="020B0604020202020204" pitchFamily="34" charset="0"/>
              </a:rPr>
              <a:t>SMART: Construction complete, glow discharges achieved. A set of diagnostics is being developed to characterize the initial plasmas:</a:t>
            </a:r>
          </a:p>
          <a:p>
            <a:pPr marL="979227" lvl="2" indent="-342900" defTabSz="914377">
              <a:lnSpc>
                <a:spcPct val="90000"/>
              </a:lnSpc>
              <a:buClrTx/>
              <a:defRPr/>
            </a:pPr>
            <a:r>
              <a:rPr kumimoji="0" lang="en-US" b="0" i="0" u="none" strike="noStrike" kern="1200" cap="none" spc="0" normalizeH="0" baseline="0" noProof="0" dirty="0">
                <a:ln>
                  <a:noFill/>
                </a:ln>
                <a:solidFill>
                  <a:srgbClr val="0044FF"/>
                </a:solidFill>
                <a:effectLst/>
                <a:uLnTx/>
                <a:uFillTx/>
                <a:latin typeface="Arial" panose="020B0604020202020204" pitchFamily="34" charset="0"/>
                <a:cs typeface="Arial" panose="020B0604020202020204" pitchFamily="34" charset="0"/>
              </a:rPr>
              <a:t>Magnetic reconstruction, Fast line integrated electron density, Impurity and electron temperature and density profiles, Radiated power, Impurity monitoring</a:t>
            </a:r>
          </a:p>
          <a:p>
            <a:pPr marL="342900" marR="0" lvl="0" indent="-3429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1" i="0" u="none" strike="noStrike" kern="1200" cap="none" spc="0" normalizeH="0" baseline="0" noProof="0" dirty="0">
                <a:ln>
                  <a:noFill/>
                </a:ln>
                <a:effectLst/>
                <a:uLnTx/>
                <a:uFillTx/>
                <a:latin typeface="Arial" panose="020B0604020202020204" pitchFamily="34" charset="0"/>
                <a:cs typeface="Arial" panose="020B0604020202020204" pitchFamily="34" charset="0"/>
              </a:rPr>
              <a:t>Italy</a:t>
            </a:r>
          </a:p>
          <a:p>
            <a:pPr marL="800089" marR="0" lvl="1" indent="-34290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044FF"/>
                </a:solidFill>
                <a:effectLst/>
                <a:uLnTx/>
                <a:uFillTx/>
                <a:latin typeface="Arial" panose="020B0604020202020204" pitchFamily="34" charset="0"/>
                <a:cs typeface="Arial" panose="020B0604020202020204" pitchFamily="34" charset="0"/>
              </a:rPr>
              <a:t>PROTO-SPHERA: progress on </a:t>
            </a:r>
            <a:r>
              <a:rPr kumimoji="0" lang="en-US" b="0" i="0" u="none" strike="noStrike" kern="1200" cap="none" spc="0" normalizeH="0" baseline="0" noProof="0" dirty="0">
                <a:ln>
                  <a:noFill/>
                </a:ln>
                <a:solidFill>
                  <a:srgbClr val="0044FF"/>
                </a:solidFill>
                <a:effectLst/>
                <a:uLnTx/>
                <a:uFillTx/>
                <a:latin typeface="Arial" panose="020B0604020202020204" pitchFamily="34" charset="0"/>
                <a:cs typeface="Arial" panose="020B0604020202020204" pitchFamily="34" charset="0"/>
              </a:rPr>
              <a:t>3D tomography. Jet + tori serves as model for Pulsar Wind Nebulae</a:t>
            </a:r>
            <a:endParaRPr kumimoji="0" lang="en-GB" b="0" i="0" u="none" strike="noStrike" kern="1200" cap="none" spc="0" normalizeH="0" baseline="0" noProof="0" dirty="0">
              <a:ln>
                <a:noFill/>
              </a:ln>
              <a:solidFill>
                <a:srgbClr val="0044FF"/>
              </a:solidFill>
              <a:effectLst/>
              <a:uLnTx/>
              <a:uFillTx/>
              <a:latin typeface="Arial" panose="020B0604020202020204" pitchFamily="34" charset="0"/>
              <a:cs typeface="Arial" panose="020B0604020202020204" pitchFamily="34" charset="0"/>
            </a:endParaRPr>
          </a:p>
          <a:p>
            <a:pPr marL="979227" lvl="2" indent="-342900" defTabSz="914377">
              <a:lnSpc>
                <a:spcPct val="90000"/>
              </a:lnSpc>
              <a:buClrTx/>
              <a:defRPr/>
            </a:pPr>
            <a:r>
              <a:rPr kumimoji="0" lang="en-GB" b="0" i="0" u="none" strike="noStrike" kern="1200" cap="none" spc="0" normalizeH="0" baseline="0" noProof="0" dirty="0">
                <a:ln>
                  <a:noFill/>
                </a:ln>
                <a:solidFill>
                  <a:srgbClr val="0044FF"/>
                </a:solidFill>
                <a:effectLst/>
                <a:uLnTx/>
                <a:uFillTx/>
                <a:latin typeface="Arial" panose="020B0604020202020204" pitchFamily="34" charset="0"/>
                <a:cs typeface="Arial" panose="020B0604020202020204" pitchFamily="34" charset="0"/>
              </a:rPr>
              <a:t>experimental campaign in spring 2024 before transfer to new exp. hall</a:t>
            </a:r>
            <a:endParaRPr kumimoji="0" lang="en-US" b="0" i="0" u="none" strike="noStrike" kern="1200" cap="none" spc="0" normalizeH="0" baseline="0" noProof="0" dirty="0">
              <a:ln>
                <a:noFill/>
              </a:ln>
              <a:solidFill>
                <a:srgbClr val="0044FF"/>
              </a:solidFill>
              <a:effectLst/>
              <a:uLnTx/>
              <a:uFillTx/>
              <a:latin typeface="Arial" panose="020B0604020202020204" pitchFamily="34" charset="0"/>
              <a:cs typeface="Arial" panose="020B0604020202020204" pitchFamily="34" charset="0"/>
            </a:endParaRPr>
          </a:p>
          <a:p>
            <a:pPr marL="342900" marR="0" lvl="0" indent="-3429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1" i="0" u="none" strike="noStrike" kern="1200" cap="none" spc="0" normalizeH="0" baseline="0" noProof="0" dirty="0">
                <a:ln>
                  <a:noFill/>
                </a:ln>
                <a:effectLst/>
                <a:uLnTx/>
                <a:uFillTx/>
                <a:latin typeface="Arial" panose="020B0604020202020204" pitchFamily="34" charset="0"/>
                <a:cs typeface="Arial" panose="020B0604020202020204" pitchFamily="34" charset="0"/>
              </a:rPr>
              <a:t>Denmark: NORTH tabletop device</a:t>
            </a:r>
          </a:p>
        </p:txBody>
      </p:sp>
      <p:pic>
        <p:nvPicPr>
          <p:cNvPr id="3" name="Picture 2">
            <a:extLst>
              <a:ext uri="{FF2B5EF4-FFF2-40B4-BE49-F238E27FC236}">
                <a16:creationId xmlns:a16="http://schemas.microsoft.com/office/drawing/2014/main" id="{BA65E6BA-F7C3-7E37-47FC-0138DC1B8D2D}"/>
              </a:ext>
            </a:extLst>
          </p:cNvPr>
          <p:cNvPicPr>
            <a:picLocks noChangeAspect="1"/>
          </p:cNvPicPr>
          <p:nvPr/>
        </p:nvPicPr>
        <p:blipFill>
          <a:blip r:embed="rId2"/>
          <a:stretch>
            <a:fillRect/>
          </a:stretch>
        </p:blipFill>
        <p:spPr>
          <a:xfrm>
            <a:off x="7214359" y="691402"/>
            <a:ext cx="1828800" cy="2984135"/>
          </a:xfrm>
          <a:prstGeom prst="rect">
            <a:avLst/>
          </a:prstGeom>
        </p:spPr>
      </p:pic>
      <p:sp>
        <p:nvSpPr>
          <p:cNvPr id="4" name="TextBox 3">
            <a:extLst>
              <a:ext uri="{FF2B5EF4-FFF2-40B4-BE49-F238E27FC236}">
                <a16:creationId xmlns:a16="http://schemas.microsoft.com/office/drawing/2014/main" id="{87D304AC-AA55-A9EA-94AF-12AE5AC0BDA4}"/>
              </a:ext>
            </a:extLst>
          </p:cNvPr>
          <p:cNvSpPr txBox="1"/>
          <p:nvPr/>
        </p:nvSpPr>
        <p:spPr>
          <a:xfrm>
            <a:off x="7768500" y="414403"/>
            <a:ext cx="720518" cy="276999"/>
          </a:xfrm>
          <a:prstGeom prst="rect">
            <a:avLst/>
          </a:prstGeom>
          <a:noFill/>
        </p:spPr>
        <p:txBody>
          <a:bodyPr wrap="none" rtlCol="0">
            <a:spAutoFit/>
          </a:bodyPr>
          <a:lstStyle/>
          <a:p>
            <a:pPr algn="ctr"/>
            <a:r>
              <a:rPr lang="en-GB" sz="1200" dirty="0">
                <a:solidFill>
                  <a:srgbClr val="FF0000"/>
                </a:solidFill>
                <a:latin typeface="Arial" panose="020B0604020202020204" pitchFamily="34" charset="0"/>
                <a:cs typeface="Arial" panose="020B0604020202020204" pitchFamily="34" charset="0"/>
              </a:rPr>
              <a:t>SMART</a:t>
            </a:r>
          </a:p>
        </p:txBody>
      </p:sp>
      <p:grpSp>
        <p:nvGrpSpPr>
          <p:cNvPr id="12" name="Group 11">
            <a:extLst>
              <a:ext uri="{FF2B5EF4-FFF2-40B4-BE49-F238E27FC236}">
                <a16:creationId xmlns:a16="http://schemas.microsoft.com/office/drawing/2014/main" id="{B1A00CD4-8157-37B9-8E9C-7E9082A617B0}"/>
              </a:ext>
            </a:extLst>
          </p:cNvPr>
          <p:cNvGrpSpPr>
            <a:grpSpLocks noChangeAspect="1"/>
          </p:cNvGrpSpPr>
          <p:nvPr/>
        </p:nvGrpSpPr>
        <p:grpSpPr>
          <a:xfrm>
            <a:off x="4366437" y="936466"/>
            <a:ext cx="2745325" cy="2743200"/>
            <a:chOff x="2981275" y="0"/>
            <a:chExt cx="5147484" cy="5143500"/>
          </a:xfrm>
        </p:grpSpPr>
        <p:pic>
          <p:nvPicPr>
            <p:cNvPr id="8" name="Picture 7">
              <a:extLst>
                <a:ext uri="{FF2B5EF4-FFF2-40B4-BE49-F238E27FC236}">
                  <a16:creationId xmlns:a16="http://schemas.microsoft.com/office/drawing/2014/main" id="{B476F082-BA8C-3B3D-6A6C-BA3219DAE3E5}"/>
                </a:ext>
              </a:extLst>
            </p:cNvPr>
            <p:cNvPicPr>
              <a:picLocks noChangeAspect="1"/>
            </p:cNvPicPr>
            <p:nvPr/>
          </p:nvPicPr>
          <p:blipFill rotWithShape="1">
            <a:blip r:embed="rId3"/>
            <a:srcRect t="5334" r="17418"/>
            <a:stretch/>
          </p:blipFill>
          <p:spPr>
            <a:xfrm>
              <a:off x="2981275" y="274320"/>
              <a:ext cx="2627310" cy="4869180"/>
            </a:xfrm>
            <a:prstGeom prst="rect">
              <a:avLst/>
            </a:prstGeom>
          </p:spPr>
        </p:pic>
        <p:pic>
          <p:nvPicPr>
            <p:cNvPr id="10" name="Picture 9">
              <a:extLst>
                <a:ext uri="{FF2B5EF4-FFF2-40B4-BE49-F238E27FC236}">
                  <a16:creationId xmlns:a16="http://schemas.microsoft.com/office/drawing/2014/main" id="{FE2CCE39-E790-47FD-838E-E3C15E5045F7}"/>
                </a:ext>
              </a:extLst>
            </p:cNvPr>
            <p:cNvPicPr>
              <a:picLocks noChangeAspect="1"/>
            </p:cNvPicPr>
            <p:nvPr/>
          </p:nvPicPr>
          <p:blipFill rotWithShape="1">
            <a:blip r:embed="rId4"/>
            <a:srcRect l="23003"/>
            <a:stretch/>
          </p:blipFill>
          <p:spPr>
            <a:xfrm>
              <a:off x="5679159" y="0"/>
              <a:ext cx="2449600" cy="5143500"/>
            </a:xfrm>
            <a:prstGeom prst="rect">
              <a:avLst/>
            </a:prstGeom>
          </p:spPr>
        </p:pic>
        <p:sp>
          <p:nvSpPr>
            <p:cNvPr id="11" name="Rectangle 10">
              <a:extLst>
                <a:ext uri="{FF2B5EF4-FFF2-40B4-BE49-F238E27FC236}">
                  <a16:creationId xmlns:a16="http://schemas.microsoft.com/office/drawing/2014/main" id="{40B9D66E-4295-373B-8548-872A63A2713C}"/>
                </a:ext>
              </a:extLst>
            </p:cNvPr>
            <p:cNvSpPr/>
            <p:nvPr/>
          </p:nvSpPr>
          <p:spPr>
            <a:xfrm>
              <a:off x="5463743" y="97536"/>
              <a:ext cx="229921" cy="4407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Segoe UI" panose="020B0502040204020203" pitchFamily="34" charset="0"/>
                <a:cs typeface="Segoe UI" panose="020B0502040204020203" pitchFamily="34" charset="0"/>
              </a:endParaRPr>
            </a:p>
          </p:txBody>
        </p:sp>
      </p:grpSp>
      <p:sp>
        <p:nvSpPr>
          <p:cNvPr id="13" name="TextBox 12">
            <a:extLst>
              <a:ext uri="{FF2B5EF4-FFF2-40B4-BE49-F238E27FC236}">
                <a16:creationId xmlns:a16="http://schemas.microsoft.com/office/drawing/2014/main" id="{1559D7BA-A741-C9FF-EAB2-E031B607D95D}"/>
              </a:ext>
            </a:extLst>
          </p:cNvPr>
          <p:cNvSpPr txBox="1"/>
          <p:nvPr/>
        </p:nvSpPr>
        <p:spPr>
          <a:xfrm>
            <a:off x="4785602" y="711485"/>
            <a:ext cx="917239" cy="276999"/>
          </a:xfrm>
          <a:prstGeom prst="rect">
            <a:avLst/>
          </a:prstGeom>
          <a:noFill/>
        </p:spPr>
        <p:txBody>
          <a:bodyPr wrap="none" rtlCol="0">
            <a:spAutoFit/>
          </a:bodyPr>
          <a:lstStyle/>
          <a:p>
            <a:pPr algn="ctr"/>
            <a:r>
              <a:rPr lang="en-GB" sz="1200" dirty="0">
                <a:solidFill>
                  <a:srgbClr val="FF0000"/>
                </a:solidFill>
                <a:latin typeface="Arial" panose="020B0604020202020204" pitchFamily="34" charset="0"/>
                <a:cs typeface="Arial" panose="020B0604020202020204" pitchFamily="34" charset="0"/>
              </a:rPr>
              <a:t>Negative </a:t>
            </a:r>
            <a:r>
              <a:rPr lang="el-GR" sz="1200" dirty="0">
                <a:solidFill>
                  <a:srgbClr val="FF0000"/>
                </a:solidFill>
                <a:latin typeface="Arial" panose="020B0604020202020204" pitchFamily="34" charset="0"/>
                <a:cs typeface="Arial" panose="020B0604020202020204" pitchFamily="34" charset="0"/>
              </a:rPr>
              <a:t>δ</a:t>
            </a:r>
            <a:endParaRPr lang="en-GB" sz="1200" dirty="0">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1ECFBCF-45B9-A9CD-CEFB-17FE85FAB8B4}"/>
              </a:ext>
            </a:extLst>
          </p:cNvPr>
          <p:cNvSpPr txBox="1"/>
          <p:nvPr/>
        </p:nvSpPr>
        <p:spPr>
          <a:xfrm>
            <a:off x="5868629" y="711486"/>
            <a:ext cx="849913" cy="276999"/>
          </a:xfrm>
          <a:prstGeom prst="rect">
            <a:avLst/>
          </a:prstGeom>
          <a:noFill/>
        </p:spPr>
        <p:txBody>
          <a:bodyPr wrap="none" rtlCol="0">
            <a:spAutoFit/>
          </a:bodyPr>
          <a:lstStyle/>
          <a:p>
            <a:pPr algn="ctr"/>
            <a:r>
              <a:rPr lang="en-GB" sz="1200" dirty="0">
                <a:solidFill>
                  <a:srgbClr val="FF0000"/>
                </a:solidFill>
                <a:latin typeface="Arial" panose="020B0604020202020204" pitchFamily="34" charset="0"/>
                <a:cs typeface="Arial" panose="020B0604020202020204" pitchFamily="34" charset="0"/>
              </a:rPr>
              <a:t>Positive </a:t>
            </a:r>
            <a:r>
              <a:rPr lang="el-GR" sz="1200" dirty="0">
                <a:solidFill>
                  <a:srgbClr val="FF0000"/>
                </a:solidFill>
                <a:latin typeface="Arial" panose="020B0604020202020204" pitchFamily="34" charset="0"/>
                <a:cs typeface="Arial" panose="020B0604020202020204" pitchFamily="34" charset="0"/>
              </a:rPr>
              <a:t>δ</a:t>
            </a:r>
            <a:endParaRPr lang="en-GB" sz="1200" dirty="0">
              <a:solidFill>
                <a:srgbClr val="FF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32440A6-0E09-11F7-0DD8-EC133DE284C0}"/>
              </a:ext>
            </a:extLst>
          </p:cNvPr>
          <p:cNvSpPr txBox="1"/>
          <p:nvPr/>
        </p:nvSpPr>
        <p:spPr>
          <a:xfrm>
            <a:off x="4497601" y="438614"/>
            <a:ext cx="2714654" cy="276999"/>
          </a:xfrm>
          <a:prstGeom prst="rect">
            <a:avLst/>
          </a:prstGeom>
          <a:noFill/>
        </p:spPr>
        <p:txBody>
          <a:bodyPr wrap="none" rtlCol="0">
            <a:spAutoFit/>
          </a:bodyPr>
          <a:lstStyle/>
          <a:p>
            <a:pPr algn="ctr"/>
            <a:r>
              <a:rPr lang="en-US" sz="1200" dirty="0">
                <a:solidFill>
                  <a:srgbClr val="FF0000"/>
                </a:solidFill>
                <a:latin typeface="Arial" panose="020B0604020202020204" pitchFamily="34" charset="0"/>
                <a:cs typeface="Arial" panose="020B0604020202020204" pitchFamily="34" charset="0"/>
              </a:rPr>
              <a:t>Gas puff charge exchange diagnostic</a:t>
            </a:r>
            <a:endParaRPr lang="en-GB" sz="1200" dirty="0">
              <a:solidFill>
                <a:srgbClr val="FF000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C0CFEE6-85F8-F0E7-EDB3-AD7D74AE99EB}"/>
              </a:ext>
            </a:extLst>
          </p:cNvPr>
          <p:cNvPicPr>
            <a:picLocks noChangeAspect="1"/>
          </p:cNvPicPr>
          <p:nvPr/>
        </p:nvPicPr>
        <p:blipFill>
          <a:blip r:embed="rId5"/>
          <a:stretch>
            <a:fillRect/>
          </a:stretch>
        </p:blipFill>
        <p:spPr>
          <a:xfrm>
            <a:off x="8224473" y="3793183"/>
            <a:ext cx="818686" cy="1277661"/>
          </a:xfrm>
          <a:prstGeom prst="rect">
            <a:avLst/>
          </a:prstGeom>
        </p:spPr>
      </p:pic>
      <p:pic>
        <p:nvPicPr>
          <p:cNvPr id="9" name="Picture 8">
            <a:extLst>
              <a:ext uri="{FF2B5EF4-FFF2-40B4-BE49-F238E27FC236}">
                <a16:creationId xmlns:a16="http://schemas.microsoft.com/office/drawing/2014/main" id="{A90D9AB4-31F7-6437-F8BC-C34FA89E96DD}"/>
              </a:ext>
            </a:extLst>
          </p:cNvPr>
          <p:cNvPicPr>
            <a:picLocks noChangeAspect="1"/>
          </p:cNvPicPr>
          <p:nvPr/>
        </p:nvPicPr>
        <p:blipFill>
          <a:blip r:embed="rId6"/>
          <a:stretch>
            <a:fillRect/>
          </a:stretch>
        </p:blipFill>
        <p:spPr>
          <a:xfrm>
            <a:off x="4639467" y="3910938"/>
            <a:ext cx="1480094" cy="1181552"/>
          </a:xfrm>
          <a:prstGeom prst="rect">
            <a:avLst/>
          </a:prstGeom>
        </p:spPr>
      </p:pic>
      <p:pic>
        <p:nvPicPr>
          <p:cNvPr id="16" name="Picture 15">
            <a:extLst>
              <a:ext uri="{FF2B5EF4-FFF2-40B4-BE49-F238E27FC236}">
                <a16:creationId xmlns:a16="http://schemas.microsoft.com/office/drawing/2014/main" id="{EFC41DBA-DB71-98E4-2E90-E634CBB12D2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45069"/>
          <a:stretch/>
        </p:blipFill>
        <p:spPr>
          <a:xfrm>
            <a:off x="7097861" y="3803946"/>
            <a:ext cx="1041368" cy="1315559"/>
          </a:xfrm>
          <a:prstGeom prst="rect">
            <a:avLst/>
          </a:prstGeom>
        </p:spPr>
      </p:pic>
      <p:sp>
        <p:nvSpPr>
          <p:cNvPr id="17" name="TextBox 16">
            <a:extLst>
              <a:ext uri="{FF2B5EF4-FFF2-40B4-BE49-F238E27FC236}">
                <a16:creationId xmlns:a16="http://schemas.microsoft.com/office/drawing/2014/main" id="{EB4DA028-1767-D93A-7823-49E080BC915A}"/>
              </a:ext>
            </a:extLst>
          </p:cNvPr>
          <p:cNvSpPr txBox="1"/>
          <p:nvPr/>
        </p:nvSpPr>
        <p:spPr>
          <a:xfrm>
            <a:off x="6119561" y="3709572"/>
            <a:ext cx="1041367" cy="1384995"/>
          </a:xfrm>
          <a:prstGeom prst="rect">
            <a:avLst/>
          </a:prstGeom>
          <a:noFill/>
        </p:spPr>
        <p:txBody>
          <a:bodyPr wrap="square" rtlCol="0">
            <a:spAutoFit/>
          </a:bodyPr>
          <a:lstStyle/>
          <a:p>
            <a:pPr algn="ctr"/>
            <a:r>
              <a:rPr lang="en-GB" sz="1200" dirty="0">
                <a:solidFill>
                  <a:srgbClr val="FF0000"/>
                </a:solidFill>
                <a:latin typeface="Arial" panose="020B0604020202020204" pitchFamily="34" charset="0"/>
                <a:cs typeface="Arial" panose="020B0604020202020204" pitchFamily="34" charset="0"/>
              </a:rPr>
              <a:t>PROTO-</a:t>
            </a:r>
          </a:p>
          <a:p>
            <a:pPr algn="ctr"/>
            <a:r>
              <a:rPr lang="en-GB" sz="1200" dirty="0">
                <a:solidFill>
                  <a:srgbClr val="FF0000"/>
                </a:solidFill>
                <a:latin typeface="Arial" panose="020B0604020202020204" pitchFamily="34" charset="0"/>
                <a:cs typeface="Arial" panose="020B0604020202020204" pitchFamily="34" charset="0"/>
              </a:rPr>
              <a:t>SPHERA</a:t>
            </a:r>
          </a:p>
          <a:p>
            <a:pPr algn="ctr"/>
            <a:r>
              <a:rPr lang="en-GB" sz="1200" dirty="0">
                <a:solidFill>
                  <a:srgbClr val="FF0000"/>
                </a:solidFill>
                <a:latin typeface="Arial" panose="020B0604020202020204" pitchFamily="34" charset="0"/>
                <a:cs typeface="Arial" panose="020B0604020202020204" pitchFamily="34" charset="0"/>
              </a:rPr>
              <a:t>(one torus around jet)</a:t>
            </a:r>
          </a:p>
          <a:p>
            <a:pPr algn="ctr"/>
            <a:endParaRPr lang="en-GB" sz="1200" dirty="0">
              <a:solidFill>
                <a:srgbClr val="FF0000"/>
              </a:solidFill>
              <a:latin typeface="Arial" panose="020B0604020202020204" pitchFamily="34" charset="0"/>
              <a:cs typeface="Arial" panose="020B0604020202020204" pitchFamily="34" charset="0"/>
            </a:endParaRPr>
          </a:p>
          <a:p>
            <a:pPr algn="ctr"/>
            <a:r>
              <a:rPr lang="en-GB" sz="1200" dirty="0">
                <a:solidFill>
                  <a:srgbClr val="FF0000"/>
                </a:solidFill>
                <a:latin typeface="Arial" panose="020B0604020202020204" pitchFamily="34" charset="0"/>
                <a:cs typeface="Arial" panose="020B0604020202020204" pitchFamily="34" charset="0"/>
              </a:rPr>
              <a:t>Pulsar Wind Nebula (2)</a:t>
            </a:r>
          </a:p>
        </p:txBody>
      </p:sp>
      <p:cxnSp>
        <p:nvCxnSpPr>
          <p:cNvPr id="19" name="Straight Arrow Connector 18">
            <a:extLst>
              <a:ext uri="{FF2B5EF4-FFF2-40B4-BE49-F238E27FC236}">
                <a16:creationId xmlns:a16="http://schemas.microsoft.com/office/drawing/2014/main" id="{C6894793-2CD9-3184-E713-933107DE4C37}"/>
              </a:ext>
            </a:extLst>
          </p:cNvPr>
          <p:cNvCxnSpPr/>
          <p:nvPr/>
        </p:nvCxnSpPr>
        <p:spPr>
          <a:xfrm flipH="1">
            <a:off x="6158347" y="4501716"/>
            <a:ext cx="37300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67D017B-A231-2E64-7FE5-E885A930E800}"/>
              </a:ext>
            </a:extLst>
          </p:cNvPr>
          <p:cNvCxnSpPr>
            <a:cxnSpLocks/>
          </p:cNvCxnSpPr>
          <p:nvPr/>
        </p:nvCxnSpPr>
        <p:spPr>
          <a:xfrm>
            <a:off x="6698192" y="5070844"/>
            <a:ext cx="31442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642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91440" y="0"/>
            <a:ext cx="9052560" cy="434767"/>
          </a:xfrm>
        </p:spPr>
        <p:txBody>
          <a:bodyPr/>
          <a:lstStyle/>
          <a:p>
            <a:r>
              <a:rPr lang="en-GB" sz="2000" dirty="0">
                <a:latin typeface="Century Gothic" panose="020B0502020202020204" pitchFamily="34" charset="0"/>
              </a:rPr>
              <a:t>Japan: multiple university STs investigating various physics topics</a:t>
            </a:r>
            <a:endParaRPr lang="en-GB" sz="2000" dirty="0">
              <a:solidFill>
                <a:srgbClr val="FF0000"/>
              </a:solidFill>
              <a:latin typeface="Century Gothic" panose="020B0502020202020204" pitchFamily="34" charset="0"/>
            </a:endParaRPr>
          </a:p>
        </p:txBody>
      </p:sp>
      <p:sp>
        <p:nvSpPr>
          <p:cNvPr id="6" name="Text Placeholder 5"/>
          <p:cNvSpPr>
            <a:spLocks noGrp="1"/>
          </p:cNvSpPr>
          <p:nvPr>
            <p:ph type="body" sz="quarter" idx="13"/>
          </p:nvPr>
        </p:nvSpPr>
        <p:spPr>
          <a:xfrm>
            <a:off x="45721" y="777240"/>
            <a:ext cx="5537308" cy="3485924"/>
          </a:xfrm>
        </p:spPr>
        <p:txBody>
          <a:bodyPr/>
          <a:lstStyle/>
          <a:p>
            <a:pPr marL="342900" marR="0" lvl="0" indent="-3429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1" i="0" u="none" strike="noStrike" kern="1200" cap="none" spc="0" normalizeH="0" baseline="0" noProof="0" dirty="0">
                <a:ln>
                  <a:noFill/>
                </a:ln>
                <a:effectLst/>
                <a:uLnTx/>
                <a:uFillTx/>
                <a:latin typeface="Arial" charset="0"/>
                <a:cs typeface="Arial" charset="0"/>
              </a:rPr>
              <a:t>Kyushu University</a:t>
            </a:r>
            <a:endParaRPr kumimoji="0" lang="en-GB"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800089" marR="0" lvl="1" indent="-34290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44FF"/>
                </a:solidFill>
                <a:effectLst/>
                <a:uLnTx/>
                <a:uFillTx/>
                <a:latin typeface="Arial" panose="020B0604020202020204" pitchFamily="34" charset="0"/>
                <a:cs typeface="Arial" panose="020B0604020202020204" pitchFamily="34" charset="0"/>
              </a:rPr>
              <a:t>QUEST: remodeled coaxial helicity injection achieved 135 kA startup, closed flux surfaces Big data system implemented</a:t>
            </a:r>
          </a:p>
          <a:p>
            <a:pPr marL="342900" marR="0" lvl="0" indent="-3429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1" i="0" u="none" strike="noStrike" kern="1200" cap="none" spc="0" normalizeH="0" baseline="0" noProof="0" dirty="0">
                <a:ln>
                  <a:noFill/>
                </a:ln>
                <a:effectLst/>
                <a:uLnTx/>
                <a:uFillTx/>
                <a:latin typeface="Arial" panose="020B0604020202020204" pitchFamily="34" charset="0"/>
                <a:cs typeface="Arial" panose="020B0604020202020204" pitchFamily="34" charset="0"/>
              </a:rPr>
              <a:t>University of Tokyo</a:t>
            </a:r>
          </a:p>
          <a:p>
            <a:pPr marL="800089" marR="0" lvl="1" indent="-34290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GB" dirty="0">
                <a:solidFill>
                  <a:srgbClr val="0044FF"/>
                </a:solidFill>
                <a:latin typeface="Arial" panose="020B0604020202020204" pitchFamily="34" charset="0"/>
                <a:cs typeface="Arial" panose="020B0604020202020204" pitchFamily="34" charset="0"/>
              </a:rPr>
              <a:t>TST-2</a:t>
            </a:r>
            <a:r>
              <a:rPr kumimoji="0" lang="en-GB" b="0" i="0" u="none" strike="noStrike" kern="1200" cap="none" spc="0" normalizeH="0" baseline="0" noProof="0" dirty="0">
                <a:ln>
                  <a:noFill/>
                </a:ln>
                <a:solidFill>
                  <a:srgbClr val="0044FF"/>
                </a:solidFill>
                <a:effectLst/>
                <a:uLnTx/>
                <a:uFillTx/>
                <a:latin typeface="Arial" panose="020B0604020202020204" pitchFamily="34" charset="0"/>
                <a:cs typeface="Arial" panose="020B0604020202020204" pitchFamily="34" charset="0"/>
              </a:rPr>
              <a:t>: new lower hybrid wave current drive antenna</a:t>
            </a:r>
          </a:p>
          <a:p>
            <a:pPr marL="800089" marR="0" lvl="1" indent="-34290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GB" dirty="0">
                <a:solidFill>
                  <a:srgbClr val="0044FF"/>
                </a:solidFill>
                <a:latin typeface="Arial" panose="020B0604020202020204" pitchFamily="34" charset="0"/>
                <a:cs typeface="Arial" panose="020B0604020202020204" pitchFamily="34" charset="0"/>
              </a:rPr>
              <a:t>TS-6, TS-4U, UTST: reconnection heating physics being explored, including collaboration with ST40</a:t>
            </a:r>
            <a:endParaRPr kumimoji="0" lang="en-GB" b="0" i="0" u="none" strike="noStrike" kern="1200" cap="none" spc="0" normalizeH="0" baseline="0" noProof="0" dirty="0">
              <a:ln>
                <a:noFill/>
              </a:ln>
              <a:solidFill>
                <a:srgbClr val="0044FF"/>
              </a:solidFill>
              <a:effectLst/>
              <a:uLnTx/>
              <a:uFillTx/>
              <a:latin typeface="Arial" panose="020B0604020202020204" pitchFamily="34" charset="0"/>
              <a:cs typeface="Arial" panose="020B0604020202020204" pitchFamily="34" charset="0"/>
            </a:endParaRPr>
          </a:p>
          <a:p>
            <a:pPr marL="342900" marR="0" lvl="0" indent="-3429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1" i="0" u="none" strike="noStrike" kern="1200" cap="none" spc="0" normalizeH="0" baseline="0" noProof="0" dirty="0">
                <a:ln>
                  <a:noFill/>
                </a:ln>
                <a:effectLst/>
                <a:uLnTx/>
                <a:uFillTx/>
                <a:latin typeface="Arial" panose="020B0604020202020204" pitchFamily="34" charset="0"/>
                <a:cs typeface="Arial" panose="020B0604020202020204" pitchFamily="34" charset="0"/>
              </a:rPr>
              <a:t>Kyoto University</a:t>
            </a:r>
          </a:p>
          <a:p>
            <a:pPr marL="800089" marR="0" lvl="1" indent="-34290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GB" dirty="0">
                <a:solidFill>
                  <a:srgbClr val="0044FF"/>
                </a:solidFill>
                <a:latin typeface="Arial" panose="020B0604020202020204" pitchFamily="34" charset="0"/>
                <a:cs typeface="Arial" panose="020B0604020202020204" pitchFamily="34" charset="0"/>
              </a:rPr>
              <a:t>LATE</a:t>
            </a:r>
            <a:r>
              <a:rPr kumimoji="0" lang="en-GB" b="0" i="0" u="none" strike="noStrike" kern="1200" cap="none" spc="0" normalizeH="0" baseline="0" noProof="0" dirty="0">
                <a:ln>
                  <a:noFill/>
                </a:ln>
                <a:solidFill>
                  <a:srgbClr val="0044FF"/>
                </a:solidFill>
                <a:effectLst/>
                <a:uLnTx/>
                <a:uFillTx/>
                <a:latin typeface="Arial" panose="020B0604020202020204" pitchFamily="34" charset="0"/>
                <a:cs typeface="Arial" panose="020B0604020202020204" pitchFamily="34" charset="0"/>
              </a:rPr>
              <a:t>: non-inductive </a:t>
            </a:r>
            <a:r>
              <a:rPr kumimoji="0" lang="en-GB" b="0" i="0" u="none" strike="noStrike" kern="1200" cap="none" spc="0" normalizeH="0" baseline="0" noProof="0" dirty="0" err="1">
                <a:ln>
                  <a:noFill/>
                </a:ln>
                <a:solidFill>
                  <a:srgbClr val="0044FF"/>
                </a:solidFill>
                <a:effectLst/>
                <a:uLnTx/>
                <a:uFillTx/>
                <a:latin typeface="Arial" panose="020B0604020202020204" pitchFamily="34" charset="0"/>
                <a:cs typeface="Arial" panose="020B0604020202020204" pitchFamily="34" charset="0"/>
              </a:rPr>
              <a:t>overdense</a:t>
            </a:r>
            <a:r>
              <a:rPr kumimoji="0" lang="en-GB" b="0" i="0" u="none" strike="noStrike" kern="1200" cap="none" spc="0" normalizeH="0" baseline="0" noProof="0" dirty="0">
                <a:ln>
                  <a:noFill/>
                </a:ln>
                <a:solidFill>
                  <a:srgbClr val="0044FF"/>
                </a:solidFill>
                <a:effectLst/>
                <a:uLnTx/>
                <a:uFillTx/>
                <a:latin typeface="Arial" panose="020B0604020202020204" pitchFamily="34" charset="0"/>
                <a:cs typeface="Arial" panose="020B0604020202020204" pitchFamily="34" charset="0"/>
              </a:rPr>
              <a:t> plasmas created with electron Bernstein wave heating, diagnosed with heavy ion beam probe and soft X-ray</a:t>
            </a:r>
          </a:p>
          <a:p>
            <a:pPr marL="800089" marR="0" lvl="1" indent="-34290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800089" marR="0" lvl="1" indent="-342900"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GB" sz="2000" dirty="0">
              <a:solidFill>
                <a:srgbClr val="0044FF"/>
              </a:solidFill>
              <a:latin typeface="Arial" charset="0"/>
              <a:cs typeface="Arial" charset="0"/>
            </a:endParaRPr>
          </a:p>
          <a:p>
            <a:endParaRPr lang="en-GB" dirty="0"/>
          </a:p>
        </p:txBody>
      </p:sp>
      <p:pic>
        <p:nvPicPr>
          <p:cNvPr id="2" name="図 5">
            <a:extLst>
              <a:ext uri="{FF2B5EF4-FFF2-40B4-BE49-F238E27FC236}">
                <a16:creationId xmlns:a16="http://schemas.microsoft.com/office/drawing/2014/main" id="{B138C119-B08C-767A-FFDF-A5EB6212919C}"/>
              </a:ext>
            </a:extLst>
          </p:cNvPr>
          <p:cNvPicPr>
            <a:picLocks noChangeAspect="1"/>
          </p:cNvPicPr>
          <p:nvPr/>
        </p:nvPicPr>
        <p:blipFill>
          <a:blip r:embed="rId2"/>
          <a:stretch>
            <a:fillRect/>
          </a:stretch>
        </p:blipFill>
        <p:spPr>
          <a:xfrm>
            <a:off x="6493677" y="668200"/>
            <a:ext cx="2328852" cy="2412957"/>
          </a:xfrm>
          <a:prstGeom prst="rect">
            <a:avLst/>
          </a:prstGeom>
        </p:spPr>
      </p:pic>
      <p:pic>
        <p:nvPicPr>
          <p:cNvPr id="3" name="図 15">
            <a:extLst>
              <a:ext uri="{FF2B5EF4-FFF2-40B4-BE49-F238E27FC236}">
                <a16:creationId xmlns:a16="http://schemas.microsoft.com/office/drawing/2014/main" id="{48341A54-BA31-8E63-BB4F-FE258B669FB1}"/>
              </a:ext>
            </a:extLst>
          </p:cNvPr>
          <p:cNvPicPr>
            <a:picLocks noChangeAspect="1"/>
          </p:cNvPicPr>
          <p:nvPr/>
        </p:nvPicPr>
        <p:blipFill>
          <a:blip r:embed="rId3"/>
          <a:stretch>
            <a:fillRect/>
          </a:stretch>
        </p:blipFill>
        <p:spPr>
          <a:xfrm>
            <a:off x="7406290" y="3112327"/>
            <a:ext cx="1465796" cy="2031173"/>
          </a:xfrm>
          <a:prstGeom prst="rect">
            <a:avLst/>
          </a:prstGeom>
        </p:spPr>
      </p:pic>
      <p:sp>
        <p:nvSpPr>
          <p:cNvPr id="7" name="TextBox 6">
            <a:extLst>
              <a:ext uri="{FF2B5EF4-FFF2-40B4-BE49-F238E27FC236}">
                <a16:creationId xmlns:a16="http://schemas.microsoft.com/office/drawing/2014/main" id="{B7DAC964-E960-5BF2-25B9-127D1939633E}"/>
              </a:ext>
            </a:extLst>
          </p:cNvPr>
          <p:cNvSpPr txBox="1"/>
          <p:nvPr/>
        </p:nvSpPr>
        <p:spPr>
          <a:xfrm>
            <a:off x="6538022" y="411480"/>
            <a:ext cx="2240165" cy="276999"/>
          </a:xfrm>
          <a:prstGeom prst="rect">
            <a:avLst/>
          </a:prstGeom>
          <a:noFill/>
        </p:spPr>
        <p:txBody>
          <a:bodyPr wrap="none" rtlCol="0">
            <a:spAutoFit/>
          </a:bodyPr>
          <a:lstStyle/>
          <a:p>
            <a:pPr algn="ctr"/>
            <a:r>
              <a:rPr lang="en-GB" sz="1200" dirty="0">
                <a:solidFill>
                  <a:srgbClr val="FF0000"/>
                </a:solidFill>
                <a:latin typeface="Arial" panose="020B0604020202020204" pitchFamily="34" charset="0"/>
                <a:cs typeface="Arial" panose="020B0604020202020204" pitchFamily="34" charset="0"/>
              </a:rPr>
              <a:t>QUEST CHI plasma formation</a:t>
            </a:r>
          </a:p>
        </p:txBody>
      </p:sp>
      <p:sp>
        <p:nvSpPr>
          <p:cNvPr id="8" name="Rectangle 7">
            <a:extLst>
              <a:ext uri="{FF2B5EF4-FFF2-40B4-BE49-F238E27FC236}">
                <a16:creationId xmlns:a16="http://schemas.microsoft.com/office/drawing/2014/main" id="{C756ABE6-C358-C40B-65BC-F1DB2C8BAD5A}"/>
              </a:ext>
            </a:extLst>
          </p:cNvPr>
          <p:cNvSpPr/>
          <p:nvPr/>
        </p:nvSpPr>
        <p:spPr>
          <a:xfrm>
            <a:off x="6059103" y="1954958"/>
            <a:ext cx="1251284" cy="1304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Segoe UI" panose="020B0502040204020203" pitchFamily="34" charset="0"/>
              <a:cs typeface="Segoe UI" panose="020B0502040204020203" pitchFamily="34" charset="0"/>
            </a:endParaRPr>
          </a:p>
        </p:txBody>
      </p:sp>
      <p:pic>
        <p:nvPicPr>
          <p:cNvPr id="4" name="図 1">
            <a:extLst>
              <a:ext uri="{FF2B5EF4-FFF2-40B4-BE49-F238E27FC236}">
                <a16:creationId xmlns:a16="http://schemas.microsoft.com/office/drawing/2014/main" id="{AF6F1511-9132-8601-ECA0-EA0C3C1F1C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4050" y="2302018"/>
            <a:ext cx="1364680" cy="2104199"/>
          </a:xfrm>
          <a:prstGeom prst="rect">
            <a:avLst/>
          </a:prstGeom>
        </p:spPr>
      </p:pic>
      <p:sp>
        <p:nvSpPr>
          <p:cNvPr id="9" name="TextBox 8">
            <a:extLst>
              <a:ext uri="{FF2B5EF4-FFF2-40B4-BE49-F238E27FC236}">
                <a16:creationId xmlns:a16="http://schemas.microsoft.com/office/drawing/2014/main" id="{1757D065-EEC1-F610-89A5-08A68CADEB0B}"/>
              </a:ext>
            </a:extLst>
          </p:cNvPr>
          <p:cNvSpPr txBox="1"/>
          <p:nvPr/>
        </p:nvSpPr>
        <p:spPr>
          <a:xfrm>
            <a:off x="5490395" y="2027077"/>
            <a:ext cx="1585242" cy="276999"/>
          </a:xfrm>
          <a:prstGeom prst="rect">
            <a:avLst/>
          </a:prstGeom>
          <a:noFill/>
        </p:spPr>
        <p:txBody>
          <a:bodyPr wrap="none" rtlCol="0">
            <a:spAutoFit/>
          </a:bodyPr>
          <a:lstStyle/>
          <a:p>
            <a:pPr algn="ctr"/>
            <a:r>
              <a:rPr lang="en-GB" sz="1200" dirty="0">
                <a:solidFill>
                  <a:srgbClr val="FF0000"/>
                </a:solidFill>
                <a:latin typeface="Arial" panose="020B0604020202020204" pitchFamily="34" charset="0"/>
                <a:cs typeface="Arial" panose="020B0604020202020204" pitchFamily="34" charset="0"/>
              </a:rPr>
              <a:t>TST-2 LHW antenna</a:t>
            </a:r>
          </a:p>
        </p:txBody>
      </p:sp>
      <p:sp>
        <p:nvSpPr>
          <p:cNvPr id="11" name="Rectangle 10">
            <a:extLst>
              <a:ext uri="{FF2B5EF4-FFF2-40B4-BE49-F238E27FC236}">
                <a16:creationId xmlns:a16="http://schemas.microsoft.com/office/drawing/2014/main" id="{C16348CA-4158-0B73-A927-B2005CBCF4DC}"/>
              </a:ext>
            </a:extLst>
          </p:cNvPr>
          <p:cNvSpPr/>
          <p:nvPr/>
        </p:nvSpPr>
        <p:spPr>
          <a:xfrm>
            <a:off x="7271910" y="3120681"/>
            <a:ext cx="1251284" cy="393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Segoe UI" panose="020B0502040204020203" pitchFamily="34" charset="0"/>
              <a:cs typeface="Segoe UI" panose="020B0502040204020203" pitchFamily="34" charset="0"/>
            </a:endParaRPr>
          </a:p>
        </p:txBody>
      </p:sp>
      <p:pic>
        <p:nvPicPr>
          <p:cNvPr id="10" name="図 15">
            <a:extLst>
              <a:ext uri="{FF2B5EF4-FFF2-40B4-BE49-F238E27FC236}">
                <a16:creationId xmlns:a16="http://schemas.microsoft.com/office/drawing/2014/main" id="{0FDA2F79-6F6C-9EDC-B735-C16C6D9A552E}"/>
              </a:ext>
            </a:extLst>
          </p:cNvPr>
          <p:cNvPicPr>
            <a:picLocks noChangeAspect="1"/>
          </p:cNvPicPr>
          <p:nvPr/>
        </p:nvPicPr>
        <p:blipFill rotWithShape="1">
          <a:blip r:embed="rId3"/>
          <a:srcRect l="15650" t="5099" r="23802" b="90929"/>
          <a:stretch/>
        </p:blipFill>
        <p:spPr>
          <a:xfrm>
            <a:off x="7635688" y="3462617"/>
            <a:ext cx="887506" cy="80683"/>
          </a:xfrm>
          <a:prstGeom prst="rect">
            <a:avLst/>
          </a:prstGeom>
        </p:spPr>
      </p:pic>
      <p:sp>
        <p:nvSpPr>
          <p:cNvPr id="12" name="TextBox 11">
            <a:extLst>
              <a:ext uri="{FF2B5EF4-FFF2-40B4-BE49-F238E27FC236}">
                <a16:creationId xmlns:a16="http://schemas.microsoft.com/office/drawing/2014/main" id="{4340436B-9755-63D4-925A-16938789F1D7}"/>
              </a:ext>
            </a:extLst>
          </p:cNvPr>
          <p:cNvSpPr txBox="1"/>
          <p:nvPr/>
        </p:nvSpPr>
        <p:spPr>
          <a:xfrm>
            <a:off x="7553886" y="3185618"/>
            <a:ext cx="917047" cy="276999"/>
          </a:xfrm>
          <a:prstGeom prst="rect">
            <a:avLst/>
          </a:prstGeom>
          <a:noFill/>
        </p:spPr>
        <p:txBody>
          <a:bodyPr wrap="none" rtlCol="0">
            <a:spAutoFit/>
          </a:bodyPr>
          <a:lstStyle/>
          <a:p>
            <a:pPr algn="ctr"/>
            <a:r>
              <a:rPr lang="en-GB" sz="1200" dirty="0">
                <a:solidFill>
                  <a:srgbClr val="FF0000"/>
                </a:solidFill>
                <a:latin typeface="Arial" panose="020B0604020202020204" pitchFamily="34" charset="0"/>
                <a:cs typeface="Arial" panose="020B0604020202020204" pitchFamily="34" charset="0"/>
              </a:rPr>
              <a:t>LATE SXR</a:t>
            </a:r>
          </a:p>
        </p:txBody>
      </p:sp>
    </p:spTree>
    <p:extLst>
      <p:ext uri="{BB962C8B-B14F-4D97-AF65-F5344CB8AC3E}">
        <p14:creationId xmlns:p14="http://schemas.microsoft.com/office/powerpoint/2010/main" val="3999481173"/>
      </p:ext>
    </p:extLst>
  </p:cSld>
  <p:clrMapOvr>
    <a:masterClrMapping/>
  </p:clrMapOvr>
</p:sld>
</file>

<file path=ppt/theme/theme1.xml><?xml version="1.0" encoding="utf-8"?>
<a:theme xmlns:a="http://schemas.openxmlformats.org/drawingml/2006/main" name="GB - New branding v5 (2)">
  <a:themeElements>
    <a:clrScheme name="IEA template">
      <a:dk1>
        <a:srgbClr val="000000"/>
      </a:dk1>
      <a:lt1>
        <a:sysClr val="window" lastClr="FFFFFF"/>
      </a:lt1>
      <a:dk2>
        <a:srgbClr val="5EBB51"/>
      </a:dk2>
      <a:lt2>
        <a:srgbClr val="FFFFFF"/>
      </a:lt2>
      <a:accent1>
        <a:srgbClr val="5EBB51"/>
      </a:accent1>
      <a:accent2>
        <a:srgbClr val="4F81BD"/>
      </a:accent2>
      <a:accent3>
        <a:srgbClr val="F79646"/>
      </a:accent3>
      <a:accent4>
        <a:srgbClr val="002060"/>
      </a:accent4>
      <a:accent5>
        <a:srgbClr val="C00000"/>
      </a:accent5>
      <a:accent6>
        <a:srgbClr val="4BACC6"/>
      </a:accent6>
      <a:hlink>
        <a:srgbClr val="5EBB51"/>
      </a:hlink>
      <a:folHlink>
        <a:srgbClr val="5EBB51"/>
      </a:folHlink>
    </a:clrScheme>
    <a:fontScheme name="IEA template">
      <a:majorFont>
        <a:latin typeface="Century Gothic"/>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lumMod val="95000"/>
          </a:schemeClr>
        </a:solidFill>
        <a:ln>
          <a:noFill/>
        </a:ln>
      </a:spPr>
      <a:bodyPr rtlCol="0" anchor="ctr"/>
      <a:lstStyle>
        <a:defPPr algn="ctr">
          <a:defRPr sz="1200">
            <a:latin typeface="Segoe UI" panose="020B0502040204020203" pitchFamily="34" charset="0"/>
            <a:cs typeface="Segoe UI"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4" id="{F39241C8-7B32-6A43-B0A8-3CE245A73584}" vid="{7F805EB4-DE15-E642-859E-CC7D6EBEE15B}"/>
    </a:ext>
  </a:extLst>
</a:theme>
</file>

<file path=ppt/theme/theme10.xml><?xml version="1.0" encoding="utf-8"?>
<a:theme xmlns:a="http://schemas.openxmlformats.org/drawingml/2006/main" name="Standard_Red">
  <a:themeElements>
    <a:clrScheme name="UWBrand">
      <a:dk1>
        <a:srgbClr val="000000"/>
      </a:dk1>
      <a:lt1>
        <a:srgbClr val="FFFFFF"/>
      </a:lt1>
      <a:dk2>
        <a:srgbClr val="FFFFFF"/>
      </a:dk2>
      <a:lt2>
        <a:srgbClr val="FFFFFF"/>
      </a:lt2>
      <a:accent1>
        <a:srgbClr val="C5050C"/>
      </a:accent1>
      <a:accent2>
        <a:srgbClr val="FF8000"/>
      </a:accent2>
      <a:accent3>
        <a:srgbClr val="FFBF00"/>
      </a:accent3>
      <a:accent4>
        <a:srgbClr val="97B85F"/>
      </a:accent4>
      <a:accent5>
        <a:srgbClr val="6B9999"/>
      </a:accent5>
      <a:accent6>
        <a:srgbClr val="386666"/>
      </a:accent6>
      <a:hlink>
        <a:srgbClr val="0479A8"/>
      </a:hlink>
      <a:folHlink>
        <a:srgbClr val="0479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Bright Space - Tokamak Energy">
      <a:dk1>
        <a:sysClr val="windowText" lastClr="000000"/>
      </a:dk1>
      <a:lt1>
        <a:sysClr val="window" lastClr="FFFFFF"/>
      </a:lt1>
      <a:dk2>
        <a:srgbClr val="2A373F"/>
      </a:dk2>
      <a:lt2>
        <a:srgbClr val="4B5D6B"/>
      </a:lt2>
      <a:accent1>
        <a:srgbClr val="E74B1C"/>
      </a:accent1>
      <a:accent2>
        <a:srgbClr val="F08323"/>
      </a:accent2>
      <a:accent3>
        <a:srgbClr val="FBBF14"/>
      </a:accent3>
      <a:accent4>
        <a:srgbClr val="AE3570"/>
      </a:accent4>
      <a:accent5>
        <a:srgbClr val="3789C5"/>
      </a:accent5>
      <a:accent6>
        <a:srgbClr val="ACE3E5"/>
      </a:accent6>
      <a:hlink>
        <a:srgbClr val="0563C1"/>
      </a:hlink>
      <a:folHlink>
        <a:srgbClr val="954F72"/>
      </a:folHlink>
    </a:clrScheme>
    <a:fontScheme name="Bright Space - Tokamak Energy">
      <a:majorFont>
        <a:latin typeface="Gotham Rounded"/>
        <a:ea typeface=""/>
        <a:cs typeface=""/>
      </a:majorFont>
      <a:minorFont>
        <a:latin typeface="Gotham 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New Brand PPT Template v1.0.pptx" id="{081E9643-9822-439A-BE31-5BF761CB34EE}" vid="{0FB21A04-0B45-49EE-A1A7-E28BC7461D05}"/>
    </a:ext>
  </a:ext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Bright Space - Tokamak Energy">
      <a:dk1>
        <a:sysClr val="windowText" lastClr="000000"/>
      </a:dk1>
      <a:lt1>
        <a:sysClr val="window" lastClr="FFFFFF"/>
      </a:lt1>
      <a:dk2>
        <a:srgbClr val="2A373F"/>
      </a:dk2>
      <a:lt2>
        <a:srgbClr val="4B5D6B"/>
      </a:lt2>
      <a:accent1>
        <a:srgbClr val="E74B1C"/>
      </a:accent1>
      <a:accent2>
        <a:srgbClr val="F08323"/>
      </a:accent2>
      <a:accent3>
        <a:srgbClr val="FBBF14"/>
      </a:accent3>
      <a:accent4>
        <a:srgbClr val="AE3570"/>
      </a:accent4>
      <a:accent5>
        <a:srgbClr val="3789C5"/>
      </a:accent5>
      <a:accent6>
        <a:srgbClr val="ACE3E5"/>
      </a:accent6>
      <a:hlink>
        <a:srgbClr val="0563C1"/>
      </a:hlink>
      <a:folHlink>
        <a:srgbClr val="954F72"/>
      </a:folHlink>
    </a:clrScheme>
    <a:fontScheme name="Bright Space - Tokamak Energy">
      <a:majorFont>
        <a:latin typeface="Gotham Rounded"/>
        <a:ea typeface=""/>
        <a:cs typeface=""/>
      </a:majorFont>
      <a:minorFont>
        <a:latin typeface="Gotham 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Tokamak Energy master PPT template_sd02" id="{CEF0EC25-03D9-DF45-8B24-B0DE57BF3F45}" vid="{7ACE7645-7537-984E-9649-C4E605C5BD5F}"/>
    </a:ext>
  </a:extLst>
</a:theme>
</file>

<file path=ppt/theme/theme3.xml><?xml version="1.0" encoding="utf-8"?>
<a:theme xmlns:a="http://schemas.openxmlformats.org/drawingml/2006/main" name="Office Theme">
  <a:themeElements>
    <a:clrScheme name="Custom 1">
      <a:dk1>
        <a:srgbClr val="002F56"/>
      </a:dk1>
      <a:lt1>
        <a:srgbClr val="FFFFFF"/>
      </a:lt1>
      <a:dk2>
        <a:srgbClr val="000000"/>
      </a:dk2>
      <a:lt2>
        <a:srgbClr val="D1D2D3"/>
      </a:lt2>
      <a:accent1>
        <a:srgbClr val="002F56"/>
      </a:accent1>
      <a:accent2>
        <a:srgbClr val="F6D34D"/>
      </a:accent2>
      <a:accent3>
        <a:srgbClr val="006F45"/>
      </a:accent3>
      <a:accent4>
        <a:srgbClr val="0082CA"/>
      </a:accent4>
      <a:accent5>
        <a:srgbClr val="C9242C"/>
      </a:accent5>
      <a:accent6>
        <a:srgbClr val="808283"/>
      </a:accent6>
      <a:hlink>
        <a:srgbClr val="002F56"/>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4D7DE5F8-5B50-D54B-A56E-8D9716E41ED6}" vid="{59BD276D-3269-554A-BC34-F8363FA7ED93}"/>
    </a:ext>
  </a:extLst>
</a:theme>
</file>

<file path=ppt/theme/theme4.xml><?xml version="1.0" encoding="utf-8"?>
<a:theme xmlns:a="http://schemas.openxmlformats.org/drawingml/2006/main" name="5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ustom 1">
      <a:dk1>
        <a:srgbClr val="002F56"/>
      </a:dk1>
      <a:lt1>
        <a:srgbClr val="FFFFFF"/>
      </a:lt1>
      <a:dk2>
        <a:srgbClr val="000000"/>
      </a:dk2>
      <a:lt2>
        <a:srgbClr val="D1D2D3"/>
      </a:lt2>
      <a:accent1>
        <a:srgbClr val="002F56"/>
      </a:accent1>
      <a:accent2>
        <a:srgbClr val="F6D34D"/>
      </a:accent2>
      <a:accent3>
        <a:srgbClr val="006F45"/>
      </a:accent3>
      <a:accent4>
        <a:srgbClr val="0082CA"/>
      </a:accent4>
      <a:accent5>
        <a:srgbClr val="C9242C"/>
      </a:accent5>
      <a:accent6>
        <a:srgbClr val="808283"/>
      </a:accent6>
      <a:hlink>
        <a:srgbClr val="002F56"/>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P Presentation Template_OPEN" id="{0D03874C-D3D3-3548-8839-EC25475B8BE1}" vid="{5992B7BF-9968-864D-82BE-14EF79D71B91}"/>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Default Theme">
  <a:themeElements>
    <a:clrScheme name="PPPL Theme 2">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A21E1F"/>
      </a:accent5>
      <a:accent6>
        <a:srgbClr val="7AB775"/>
      </a:accent6>
      <a:hlink>
        <a:srgbClr val="2C89C5"/>
      </a:hlink>
      <a:folHlink>
        <a:srgbClr val="2B7FAB"/>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GB - New branding v5 (2)</Template>
  <TotalTime>11285</TotalTime>
  <Words>3679</Words>
  <Application>Microsoft Office PowerPoint</Application>
  <PresentationFormat>On-screen Show (16:9)</PresentationFormat>
  <Paragraphs>544</Paragraphs>
  <Slides>40</Slides>
  <Notes>5</Notes>
  <HiddenSlides>0</HiddenSlides>
  <MMClips>3</MMClips>
  <ScaleCrop>false</ScaleCrop>
  <HeadingPairs>
    <vt:vector size="6" baseType="variant">
      <vt:variant>
        <vt:lpstr>Fonts Used</vt:lpstr>
      </vt:variant>
      <vt:variant>
        <vt:i4>23</vt:i4>
      </vt:variant>
      <vt:variant>
        <vt:lpstr>Theme</vt:lpstr>
      </vt:variant>
      <vt:variant>
        <vt:i4>12</vt:i4>
      </vt:variant>
      <vt:variant>
        <vt:lpstr>Slide Titles</vt:lpstr>
      </vt:variant>
      <vt:variant>
        <vt:i4>40</vt:i4>
      </vt:variant>
    </vt:vector>
  </HeadingPairs>
  <TitlesOfParts>
    <vt:vector size="75" baseType="lpstr">
      <vt:lpstr>等线</vt:lpstr>
      <vt:lpstr>맑은 고딕</vt:lpstr>
      <vt:lpstr>微软雅黑</vt:lpstr>
      <vt:lpstr>游ゴシック</vt:lpstr>
      <vt:lpstr>游ゴシック Light</vt:lpstr>
      <vt:lpstr>Arial</vt:lpstr>
      <vt:lpstr>Arial Black</vt:lpstr>
      <vt:lpstr>Calibri</vt:lpstr>
      <vt:lpstr>Calibri Light</vt:lpstr>
      <vt:lpstr>Cambria Math</vt:lpstr>
      <vt:lpstr>Century Gothic</vt:lpstr>
      <vt:lpstr>FZLanTingHeiS-B-GB</vt:lpstr>
      <vt:lpstr>Georgia</vt:lpstr>
      <vt:lpstr>Gotham Rounded</vt:lpstr>
      <vt:lpstr>Lato</vt:lpstr>
      <vt:lpstr>Nexus Sans Pro</vt:lpstr>
      <vt:lpstr>Roboto</vt:lpstr>
      <vt:lpstr>Roboto Slab</vt:lpstr>
      <vt:lpstr>Segoe UI</vt:lpstr>
      <vt:lpstr>Symbol</vt:lpstr>
      <vt:lpstr>System Font Regular</vt:lpstr>
      <vt:lpstr>Times New Roman</vt:lpstr>
      <vt:lpstr>Wingdings</vt:lpstr>
      <vt:lpstr>GB - New branding v5 (2)</vt:lpstr>
      <vt:lpstr>1_Office Theme</vt:lpstr>
      <vt:lpstr>Office Theme</vt:lpstr>
      <vt:lpstr>5_自定义设计方案</vt:lpstr>
      <vt:lpstr>2_Office Theme</vt:lpstr>
      <vt:lpstr>Office テーマ</vt:lpstr>
      <vt:lpstr>4_Office Theme</vt:lpstr>
      <vt:lpstr>Default Theme</vt:lpstr>
      <vt:lpstr>3_Office Theme</vt:lpstr>
      <vt:lpstr>Standard_Red</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MAST-U Highlights</vt:lpstr>
      <vt:lpstr>MAST-U Highlights</vt:lpstr>
      <vt:lpstr>ST40: Expanding the physics &amp; technology basis for the high-field spherical tokamak route to fusion power</vt:lpstr>
      <vt:lpstr>Recent ST40 publications</vt:lpstr>
      <vt:lpstr>Spherical Tokamak for Energy Production (STEP)</vt:lpstr>
      <vt:lpstr>Spherical Tokamak for Energy Production (STEP)</vt:lpstr>
      <vt:lpstr>Spherical Tokamak for Energy Production (STEP)</vt:lpstr>
      <vt:lpstr>Spherical Tokamak for Energy Production (STEP)</vt:lpstr>
      <vt:lpstr>PowerPoint Presentation</vt:lpstr>
      <vt:lpstr>Status of NSTX-U: recovery progressing, physics research continuing</vt:lpstr>
      <vt:lpstr> Recent results from LTX-β </vt:lpstr>
      <vt:lpstr>Pegasus-III*: New Facility Completed in July 2023 and Operational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OLC</dc:creator>
  <cp:lastModifiedBy>Jack Berkery</cp:lastModifiedBy>
  <cp:revision>71</cp:revision>
  <cp:lastPrinted>2017-08-30T14:17:09Z</cp:lastPrinted>
  <dcterms:created xsi:type="dcterms:W3CDTF">2019-06-05T15:43:42Z</dcterms:created>
  <dcterms:modified xsi:type="dcterms:W3CDTF">2024-02-12T18:19:42Z</dcterms:modified>
</cp:coreProperties>
</file>