
<file path=[Content_Types].xml><?xml version="1.0" encoding="utf-8"?>
<Types xmlns="http://schemas.openxmlformats.org/package/2006/content-types">
  <Default Extension="3gp" ContentType="video/unknown"/>
  <Default Extension="emf" ContentType="image/x-emf"/>
  <Default Extension="jpeg" ContentType="image/jpeg"/>
  <Default Extension="xml" ContentType="application/xml"/>
  <Default Extension="png" ContentType="image/png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wmf" ContentType="image/x-wmf"/>
  <Default Extension="rels" ContentType="application/vnd.openxmlformats-package.relationships+xml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10" r:id="rId4"/>
    <p:sldId id="319" r:id="rId5"/>
    <p:sldId id="309" r:id="rId6"/>
    <p:sldId id="335" r:id="rId7"/>
    <p:sldId id="336" r:id="rId8"/>
    <p:sldId id="331" r:id="rId9"/>
    <p:sldId id="340" r:id="rId10"/>
    <p:sldId id="341" r:id="rId11"/>
    <p:sldId id="334" r:id="rId12"/>
    <p:sldId id="311" r:id="rId13"/>
    <p:sldId id="286" r:id="rId14"/>
    <p:sldId id="287" r:id="rId15"/>
    <p:sldId id="312" r:id="rId16"/>
    <p:sldId id="277" r:id="rId17"/>
    <p:sldId id="280" r:id="rId18"/>
    <p:sldId id="318" r:id="rId19"/>
    <p:sldId id="313" r:id="rId20"/>
    <p:sldId id="339" r:id="rId21"/>
    <p:sldId id="342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2096F61C-36BE-4CB7-BFE7-925588074BD0}">
          <p14:sldIdLst>
            <p14:sldId id="256"/>
            <p14:sldId id="257"/>
            <p14:sldId id="310"/>
            <p14:sldId id="319"/>
            <p14:sldId id="309"/>
            <p14:sldId id="335"/>
            <p14:sldId id="336"/>
            <p14:sldId id="331"/>
            <p14:sldId id="340"/>
            <p14:sldId id="341"/>
            <p14:sldId id="334"/>
            <p14:sldId id="311"/>
            <p14:sldId id="286"/>
            <p14:sldId id="287"/>
            <p14:sldId id="312"/>
            <p14:sldId id="277"/>
            <p14:sldId id="280"/>
            <p14:sldId id="318"/>
            <p14:sldId id="313"/>
            <p14:sldId id="339"/>
            <p14:sldId id="342"/>
          </p14:sldIdLst>
        </p14:section>
        <p14:section name="タイトルなしのセクション" id="{455D06B0-06C6-440E-A52F-675D6E02B71F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2812AE"/>
    <a:srgbClr val="BCE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>
        <p:scale>
          <a:sx n="110" d="100"/>
          <a:sy n="110" d="100"/>
        </p:scale>
        <p:origin x="-15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F4467-6999-4D76-903B-F0E361CBFA1E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C7751-81AF-4817-A988-E97C6B9D51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87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09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57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51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1B2B-F5EA-4773-95C2-497409726B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328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4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430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738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86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7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8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38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30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4CE9D-C263-4A17-9453-2986238CA73C}" type="datetimeFigureOut">
              <a:rPr kumimoji="1" lang="ja-JP" altLang="en-US" smtClean="0"/>
              <a:t>11/6/14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724C0-6EF8-4D27-A369-353CB6BA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23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emf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hyperlink" Target="file:///C:\Documents%20and%20Settings\Administrator\&#12487;&#12473;&#12463;&#12488;&#12483;&#12503;\H21-&#22269;&#38555;&#12471;&#12531;&#12509;&#38306;&#36899;\NIFS-CRC%20talk%20&amp;%20paper\My%20Tecnical%20Videos\He-Li%20on%20MS-PFC.WMV" TargetMode="External"/><Relationship Id="rId8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3gp"/><Relationship Id="rId4" Type="http://schemas.openxmlformats.org/officeDocument/2006/relationships/video" Target="../media/media3.3gp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microsoft.com/office/2007/relationships/media" Target="../media/media2.3gp"/><Relationship Id="rId2" Type="http://schemas.openxmlformats.org/officeDocument/2006/relationships/video" Target="../media/media2.3g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5.png"/><Relationship Id="rId1" Type="http://schemas.microsoft.com/office/2007/relationships/media" Target="../media/media5.3gp"/><Relationship Id="rId2" Type="http://schemas.openxmlformats.org/officeDocument/2006/relationships/video" Target="../media/media5.3g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9" t="16679" r="12239" b="33356"/>
          <a:stretch/>
        </p:blipFill>
        <p:spPr>
          <a:xfrm>
            <a:off x="0" y="0"/>
            <a:ext cx="9144000" cy="726141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softEdge rad="0"/>
          </a:effectLst>
        </p:spPr>
      </p:pic>
      <p:sp>
        <p:nvSpPr>
          <p:cNvPr id="8" name="タイトル 1"/>
          <p:cNvSpPr>
            <a:spLocks noGrp="1"/>
          </p:cNvSpPr>
          <p:nvPr>
            <p:ph type="ctrTitle"/>
          </p:nvPr>
        </p:nvSpPr>
        <p:spPr>
          <a:xfrm>
            <a:off x="5610" y="1470159"/>
            <a:ext cx="9144000" cy="1470025"/>
          </a:xfrm>
          <a:solidFill>
            <a:schemeClr val="bg2">
              <a:alpha val="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sz="3100" b="1" dirty="0" smtClean="0"/>
              <a:t>Present status and future prospects of </a:t>
            </a:r>
            <a:r>
              <a:rPr lang="en-US" altLang="ja-JP" sz="3100" b="1" dirty="0"/>
              <a:t>the </a:t>
            </a:r>
            <a:r>
              <a:rPr lang="en-US" altLang="ja-JP" sz="3100" b="1" dirty="0" smtClean="0"/>
              <a:t/>
            </a:r>
            <a:br>
              <a:rPr lang="en-US" altLang="ja-JP" sz="3100" b="1" dirty="0" smtClean="0"/>
            </a:br>
            <a:r>
              <a:rPr lang="en-US" altLang="ja-JP" sz="3100" b="1" dirty="0" smtClean="0"/>
              <a:t>application </a:t>
            </a:r>
            <a:r>
              <a:rPr lang="en-US" altLang="ja-JP" sz="3100" b="1" dirty="0"/>
              <a:t>of liquid metals </a:t>
            </a:r>
            <a:r>
              <a:rPr lang="en-US" altLang="ja-JP" sz="3100" b="1" dirty="0" smtClean="0"/>
              <a:t>for </a:t>
            </a:r>
            <a:br>
              <a:rPr lang="en-US" altLang="ja-JP" sz="3100" b="1" dirty="0" smtClean="0"/>
            </a:br>
            <a:r>
              <a:rPr lang="en-US" altLang="ja-JP" sz="3100" b="1" dirty="0" smtClean="0"/>
              <a:t>plasma-facing </a:t>
            </a:r>
            <a:r>
              <a:rPr lang="en-US" altLang="ja-JP" sz="3100" b="1" dirty="0"/>
              <a:t>components in magnetic fusion devices</a:t>
            </a:r>
            <a:r>
              <a:rPr lang="ja-JP" altLang="ja-JP" sz="4000" dirty="0"/>
              <a:t/>
            </a:r>
            <a:br>
              <a:rPr lang="ja-JP" altLang="ja-JP" sz="4000" dirty="0"/>
            </a:br>
            <a:endParaRPr lang="ja-JP" altLang="ja-JP" sz="2200" dirty="0"/>
          </a:p>
        </p:txBody>
      </p:sp>
      <p:sp>
        <p:nvSpPr>
          <p:cNvPr id="9" name="サブタイトル 2"/>
          <p:cNvSpPr>
            <a:spLocks noGrp="1"/>
          </p:cNvSpPr>
          <p:nvPr>
            <p:ph type="subTitle" idx="1"/>
          </p:nvPr>
        </p:nvSpPr>
        <p:spPr>
          <a:xfrm>
            <a:off x="1691680" y="2940184"/>
            <a:ext cx="5832648" cy="1752600"/>
          </a:xfrm>
          <a:solidFill>
            <a:schemeClr val="bg2">
              <a:alpha val="0"/>
            </a:schemeClr>
          </a:solidFill>
        </p:spPr>
        <p:txBody>
          <a:bodyPr>
            <a:normAutofit fontScale="92500" lnSpcReduction="20000"/>
          </a:bodyPr>
          <a:lstStyle/>
          <a:p>
            <a:endParaRPr kumimoji="1" lang="en-US" altLang="ja-JP" sz="2800" b="1" dirty="0" smtClean="0">
              <a:solidFill>
                <a:srgbClr val="FF0000"/>
              </a:solidFill>
            </a:endParaRPr>
          </a:p>
          <a:p>
            <a:r>
              <a:rPr lang="en-US" altLang="ja-JP" sz="2800" b="1" dirty="0" smtClean="0">
                <a:solidFill>
                  <a:srgbClr val="2812AE"/>
                </a:solidFill>
              </a:rPr>
              <a:t>TOFE-2014</a:t>
            </a:r>
          </a:p>
          <a:p>
            <a:r>
              <a:rPr lang="en-US" altLang="ja-JP" sz="2800" b="1" dirty="0" smtClean="0">
                <a:solidFill>
                  <a:srgbClr val="2812AE"/>
                </a:solidFill>
              </a:rPr>
              <a:t>Nov. 9-14</a:t>
            </a:r>
            <a:r>
              <a:rPr lang="en-US" altLang="ja-JP" sz="2800" b="1" baseline="30000" dirty="0" smtClean="0">
                <a:solidFill>
                  <a:srgbClr val="2812AE"/>
                </a:solidFill>
              </a:rPr>
              <a:t>th</a:t>
            </a:r>
            <a:endParaRPr lang="en-US" altLang="ja-JP" sz="2800" b="1" dirty="0" smtClean="0">
              <a:solidFill>
                <a:srgbClr val="2812AE"/>
              </a:solidFill>
            </a:endParaRPr>
          </a:p>
          <a:p>
            <a:r>
              <a:rPr lang="en-US" altLang="ja-JP" sz="2800" b="1" dirty="0" smtClean="0">
                <a:solidFill>
                  <a:srgbClr val="2812AE"/>
                </a:solidFill>
              </a:rPr>
              <a:t>Anaheim, USA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179512" y="4700736"/>
            <a:ext cx="8784976" cy="1752600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3000" b="1" dirty="0" smtClean="0">
              <a:solidFill>
                <a:schemeClr val="tx1"/>
              </a:solidFill>
            </a:endParaRPr>
          </a:p>
          <a:p>
            <a:r>
              <a:rPr lang="en-US" altLang="ja-JP" sz="2800" b="1" u="sng" dirty="0">
                <a:solidFill>
                  <a:schemeClr val="tx1"/>
                </a:solidFill>
              </a:rPr>
              <a:t>Yoshi Hirooka</a:t>
            </a:r>
            <a:r>
              <a:rPr lang="ja-JP" altLang="en-US" sz="2800" b="1" u="sng" dirty="0" smtClean="0">
                <a:solidFill>
                  <a:schemeClr val="tx1"/>
                </a:solidFill>
              </a:rPr>
              <a:t>（</a:t>
            </a:r>
            <a:r>
              <a:rPr lang="en-US" altLang="ja-JP" sz="2800" b="1" u="sng" dirty="0" smtClean="0">
                <a:solidFill>
                  <a:schemeClr val="tx1"/>
                </a:solidFill>
              </a:rPr>
              <a:t>NIFS)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, </a:t>
            </a:r>
            <a:r>
              <a:rPr lang="en-US" altLang="ja-JP" sz="2800" b="1" dirty="0">
                <a:solidFill>
                  <a:schemeClr val="tx1"/>
                </a:solidFill>
              </a:rPr>
              <a:t>G. Mazzitelli (ENEA), S. Mirnov (TRINITY), </a:t>
            </a:r>
            <a:endParaRPr lang="ja-JP" altLang="ja-JP" sz="2800" b="1" dirty="0">
              <a:solidFill>
                <a:schemeClr val="tx1"/>
              </a:solidFill>
            </a:endParaRPr>
          </a:p>
          <a:p>
            <a:r>
              <a:rPr lang="en-US" altLang="ja-JP" sz="2800" b="1" dirty="0" smtClean="0">
                <a:solidFill>
                  <a:schemeClr val="tx1"/>
                </a:solidFill>
              </a:rPr>
              <a:t>M. Ono</a:t>
            </a:r>
            <a:r>
              <a:rPr lang="ja-JP" altLang="ja-JP" sz="2800" b="1" dirty="0" smtClean="0">
                <a:solidFill>
                  <a:schemeClr val="tx1"/>
                </a:solidFill>
              </a:rPr>
              <a:t> </a:t>
            </a:r>
            <a:r>
              <a:rPr lang="en-US" altLang="ja-JP" sz="2800" b="1" dirty="0">
                <a:solidFill>
                  <a:schemeClr val="tx1"/>
                </a:solidFill>
              </a:rPr>
              <a:t>(PPPL), 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M. Shimada </a:t>
            </a:r>
            <a:r>
              <a:rPr lang="en-US" altLang="ja-JP" sz="2800" b="1" dirty="0">
                <a:solidFill>
                  <a:schemeClr val="tx1"/>
                </a:solidFill>
              </a:rPr>
              <a:t>(JAEA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), </a:t>
            </a:r>
            <a:r>
              <a:rPr lang="en-US" altLang="ja-JP" sz="2800" b="1" dirty="0">
                <a:solidFill>
                  <a:schemeClr val="tx1"/>
                </a:solidFill>
              </a:rPr>
              <a:t>F. L. Tabares (CIEMAT)</a:t>
            </a:r>
            <a:endParaRPr lang="ja-JP" altLang="ja-JP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3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Active radiative liquid lithium divertor</a:t>
            </a:r>
            <a:r>
              <a:rPr kumimoji="1" lang="en-US" altLang="ja-JP" sz="1600" b="1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1600" b="1" dirty="0" smtClean="0">
                <a:solidFill>
                  <a:srgbClr val="FF0000"/>
                </a:solidFill>
              </a:rPr>
            </a:br>
            <a:r>
              <a:rPr lang="en-US" altLang="ja-JP" sz="1600" b="1" dirty="0" smtClean="0">
                <a:solidFill>
                  <a:srgbClr val="2812AE"/>
                </a:solidFill>
              </a:rPr>
              <a:t>After Ono et al. FED(2014)in press.</a:t>
            </a:r>
            <a:endParaRPr kumimoji="1" lang="ja-JP" altLang="en-US" sz="3600" b="1" dirty="0">
              <a:solidFill>
                <a:srgbClr val="2812AE"/>
              </a:solidFill>
            </a:endParaRP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kumimoji="1" lang="en-US" altLang="ja-JP" u="sng" dirty="0" smtClean="0">
                <a:solidFill>
                  <a:srgbClr val="2812AE"/>
                </a:solidFill>
              </a:rPr>
              <a:t>R</a:t>
            </a:r>
            <a:r>
              <a:rPr kumimoji="1" lang="en-US" altLang="ja-JP" dirty="0" smtClean="0">
                <a:solidFill>
                  <a:srgbClr val="2812AE"/>
                </a:solidFill>
              </a:rPr>
              <a:t>adiative </a:t>
            </a:r>
            <a:r>
              <a:rPr kumimoji="1" lang="en-US" altLang="ja-JP" u="sng" dirty="0" smtClean="0">
                <a:solidFill>
                  <a:srgbClr val="2812AE"/>
                </a:solidFill>
              </a:rPr>
              <a:t>L</a:t>
            </a:r>
            <a:r>
              <a:rPr kumimoji="1" lang="en-US" altLang="ja-JP" dirty="0" smtClean="0">
                <a:solidFill>
                  <a:srgbClr val="2812AE"/>
                </a:solidFill>
              </a:rPr>
              <a:t>iquid </a:t>
            </a:r>
            <a:r>
              <a:rPr lang="en-US" altLang="ja-JP" u="sng" dirty="0">
                <a:solidFill>
                  <a:srgbClr val="2812AE"/>
                </a:solidFill>
              </a:rPr>
              <a:t>L</a:t>
            </a:r>
            <a:r>
              <a:rPr kumimoji="1" lang="en-US" altLang="ja-JP" dirty="0" smtClean="0">
                <a:solidFill>
                  <a:srgbClr val="2812AE"/>
                </a:solidFill>
              </a:rPr>
              <a:t>ithium </a:t>
            </a:r>
            <a:r>
              <a:rPr kumimoji="1" lang="en-US" altLang="ja-JP" u="sng" dirty="0" smtClean="0">
                <a:solidFill>
                  <a:srgbClr val="2812AE"/>
                </a:solidFill>
              </a:rPr>
              <a:t>D</a:t>
            </a:r>
            <a:r>
              <a:rPr kumimoji="1" lang="en-US" altLang="ja-JP" dirty="0" smtClean="0">
                <a:solidFill>
                  <a:srgbClr val="2812AE"/>
                </a:solidFill>
              </a:rPr>
              <a:t>ivertor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3"/>
          </p:nvPr>
        </p:nvSpPr>
        <p:spPr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lang="ja-JP" altLang="en-US" dirty="0" smtClean="0">
                <a:solidFill>
                  <a:srgbClr val="2812AE"/>
                </a:solidFill>
              </a:rPr>
              <a:t>“</a:t>
            </a:r>
            <a:r>
              <a:rPr lang="en-US" altLang="ja-JP" dirty="0" smtClean="0">
                <a:solidFill>
                  <a:srgbClr val="2812AE"/>
                </a:solidFill>
              </a:rPr>
              <a:t>RLLD</a:t>
            </a:r>
            <a:r>
              <a:rPr lang="ja-JP" altLang="en-US" dirty="0" smtClean="0">
                <a:solidFill>
                  <a:srgbClr val="2812AE"/>
                </a:solidFill>
              </a:rPr>
              <a:t>”</a:t>
            </a:r>
            <a:r>
              <a:rPr lang="en-US" altLang="ja-JP" dirty="0" smtClean="0">
                <a:solidFill>
                  <a:srgbClr val="2812AE"/>
                </a:solidFill>
              </a:rPr>
              <a:t> implemented in a reactor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2" y="2174875"/>
            <a:ext cx="3958404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20" y="2174875"/>
            <a:ext cx="3367184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90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POP on particle control by Li-gettered MS-PFC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/>
            </a:r>
            <a:br>
              <a:rPr lang="en-US" altLang="ja-JP" sz="2400" b="1" dirty="0" smtClean="0">
                <a:solidFill>
                  <a:srgbClr val="FF0000"/>
                </a:solidFill>
              </a:rPr>
            </a:br>
            <a:r>
              <a:rPr lang="en-US" altLang="ja-JP" sz="1800" b="1" dirty="0" smtClean="0">
                <a:solidFill>
                  <a:srgbClr val="FF0000"/>
                </a:solidFill>
              </a:rPr>
              <a:t>(Presented at ANS-TOFE, </a:t>
            </a:r>
            <a:r>
              <a:rPr lang="en-US" altLang="ja-JP" sz="1800" b="1" u="sng" dirty="0" smtClean="0">
                <a:solidFill>
                  <a:srgbClr val="FF0000"/>
                </a:solidFill>
              </a:rPr>
              <a:t>2002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)</a:t>
            </a:r>
            <a:endParaRPr kumimoji="1" lang="ja-JP" altLang="en-US" sz="2800" dirty="0"/>
          </a:p>
        </p:txBody>
      </p:sp>
      <p:pic>
        <p:nvPicPr>
          <p:cNvPr id="1986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412776"/>
            <a:ext cx="37719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628800"/>
            <a:ext cx="32194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572008"/>
            <a:ext cx="19812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">
            <a:hlinkClick r:id="rId7" action="ppaction://program" highlightClick="1"/>
          </p:cNvPr>
          <p:cNvSpPr>
            <a:spLocks noChangeArrowheads="1"/>
          </p:cNvSpPr>
          <p:nvPr/>
        </p:nvSpPr>
        <p:spPr bwMode="auto">
          <a:xfrm>
            <a:off x="4984917" y="5636283"/>
            <a:ext cx="466725" cy="422275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" name="2005.01.26 He + MS-PFC during Li-depos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2393" y="4378336"/>
            <a:ext cx="2817274" cy="19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390"/>
      </p:ext>
    </p:extLst>
  </p:cSld>
  <p:clrMapOvr>
    <a:masterClrMapping/>
  </p:clrMapOvr>
  <p:transition xmlns:p14="http://schemas.microsoft.com/office/powerpoint/2010/main" advTm="34390"/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Power/particle handling issues with the </a:t>
            </a:r>
            <a:r>
              <a:rPr lang="en-US" altLang="ja-JP" sz="2400" b="1" u="sng" dirty="0" smtClean="0">
                <a:solidFill>
                  <a:srgbClr val="FF0000"/>
                </a:solidFill>
              </a:rPr>
              <a:t>L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iquid </a:t>
            </a:r>
            <a:r>
              <a:rPr lang="en-US" altLang="ja-JP" sz="2400" b="1" u="sng" dirty="0">
                <a:solidFill>
                  <a:srgbClr val="FF0000"/>
                </a:solidFill>
              </a:rPr>
              <a:t>L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ithium </a:t>
            </a:r>
            <a:r>
              <a:rPr lang="en-US" altLang="ja-JP" sz="2400" b="1" u="sng" dirty="0">
                <a:solidFill>
                  <a:srgbClr val="FF0000"/>
                </a:solidFill>
              </a:rPr>
              <a:t>D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ivertor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248473" y="2174875"/>
            <a:ext cx="5076055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/>
              <a:t>Li + O</a:t>
            </a:r>
            <a:r>
              <a:rPr lang="en-US" altLang="ja-JP" sz="2000" baseline="-25000" dirty="0"/>
              <a:t>2 </a:t>
            </a:r>
            <a:r>
              <a:rPr lang="ja-JP" altLang="en-US" sz="2000" baseline="-25000" dirty="0"/>
              <a:t>　</a:t>
            </a:r>
            <a:r>
              <a:rPr lang="ja-JP" altLang="en-US" sz="2000" dirty="0" smtClean="0"/>
              <a:t> </a:t>
            </a:r>
            <a:r>
              <a:rPr lang="ja-JP" altLang="en-US" sz="2000" dirty="0"/>
              <a:t>⇒ </a:t>
            </a:r>
            <a:r>
              <a:rPr lang="en-US" altLang="ja-JP" sz="2000" dirty="0" smtClean="0">
                <a:solidFill>
                  <a:srgbClr val="0070C0"/>
                </a:solidFill>
              </a:rPr>
              <a:t>LiO</a:t>
            </a:r>
            <a:r>
              <a:rPr lang="en-US" altLang="ja-JP" sz="2000" baseline="-25000" dirty="0" smtClean="0">
                <a:solidFill>
                  <a:srgbClr val="0070C0"/>
                </a:solidFill>
              </a:rPr>
              <a:t>2</a:t>
            </a:r>
          </a:p>
          <a:p>
            <a:pPr marL="0" indent="0">
              <a:buNone/>
            </a:pPr>
            <a:r>
              <a:rPr lang="en-US" altLang="ja-JP" sz="2000" dirty="0"/>
              <a:t>H</a:t>
            </a:r>
            <a:r>
              <a:rPr lang="en-US" altLang="ja-JP" sz="2000" baseline="-25000" dirty="0"/>
              <a:t>2</a:t>
            </a:r>
            <a:r>
              <a:rPr lang="en-US" altLang="ja-JP" sz="2000" dirty="0"/>
              <a:t>+ 1/2O</a:t>
            </a:r>
            <a:r>
              <a:rPr lang="en-US" altLang="ja-JP" sz="2000" baseline="-25000" dirty="0"/>
              <a:t>2</a:t>
            </a:r>
            <a:r>
              <a:rPr lang="en-US" altLang="ja-JP" sz="2000" dirty="0"/>
              <a:t> </a:t>
            </a:r>
            <a:r>
              <a:rPr lang="ja-JP" altLang="en-US" sz="2000" dirty="0"/>
              <a:t>⇒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H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O</a:t>
            </a:r>
            <a:endParaRPr lang="en-US" altLang="ja-JP" sz="2000" b="1" baseline="-25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000" dirty="0"/>
              <a:t>Li + H</a:t>
            </a:r>
            <a:r>
              <a:rPr lang="en-US" altLang="ja-JP" sz="2000" baseline="-25000" dirty="0"/>
              <a:t>2</a:t>
            </a:r>
            <a:r>
              <a:rPr lang="en-US" altLang="ja-JP" sz="2000" dirty="0"/>
              <a:t>O</a:t>
            </a:r>
            <a:r>
              <a:rPr lang="ja-JP" altLang="en-US" sz="2000" dirty="0"/>
              <a:t> </a:t>
            </a:r>
            <a:r>
              <a:rPr lang="ja-JP" altLang="en-US" sz="2000" dirty="0" smtClean="0"/>
              <a:t>⇒ </a:t>
            </a:r>
            <a:r>
              <a:rPr lang="en-US" altLang="ja-JP" sz="2000" dirty="0">
                <a:solidFill>
                  <a:srgbClr val="0070C0"/>
                </a:solidFill>
              </a:rPr>
              <a:t>Li(OH) </a:t>
            </a:r>
            <a:r>
              <a:rPr lang="en-US" altLang="ja-JP" sz="2000" dirty="0"/>
              <a:t>+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1/2H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2</a:t>
            </a:r>
            <a:endParaRPr lang="en-US" altLang="ja-JP" sz="2000" b="1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aseline="-25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baseline="-25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baseline="-25000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822852" cy="375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4849" y="1595507"/>
            <a:ext cx="1923757" cy="51608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84372" tIns="42186" rIns="84372" bIns="42186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0000FF"/>
                </a:solidFill>
                <a:cs typeface="Arial" charset="0"/>
              </a:rPr>
              <a:t>LLD in NSTX</a:t>
            </a:r>
            <a:endParaRPr lang="en-US" altLang="ja-JP" sz="28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" name="正方形/長方形 1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283968" y="1608475"/>
            <a:ext cx="4047936" cy="4545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84372" tIns="42186" rIns="84372" bIns="42186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cs typeface="Arial" charset="0"/>
              </a:rPr>
              <a:t>Buoying impurities: LiO2, </a:t>
            </a:r>
            <a:r>
              <a:rPr lang="en-US" altLang="ja-JP" dirty="0" err="1" smtClean="0">
                <a:solidFill>
                  <a:srgbClr val="0000FF"/>
                </a:solidFill>
                <a:cs typeface="Arial" charset="0"/>
              </a:rPr>
              <a:t>LiO</a:t>
            </a:r>
            <a:r>
              <a:rPr lang="en-US" altLang="ja-JP" sz="2000" dirty="0" err="1" smtClean="0">
                <a:solidFill>
                  <a:srgbClr val="0000FF"/>
                </a:solidFill>
                <a:cs typeface="Arial" charset="0"/>
              </a:rPr>
              <a:t>H</a:t>
            </a:r>
            <a:endParaRPr lang="en-US" altLang="ja-JP" sz="20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1" name="正方形/長方形 15"/>
          <p:cNvSpPr txBox="1">
            <a:spLocks noChangeArrowheads="1"/>
          </p:cNvSpPr>
          <p:nvPr/>
        </p:nvSpPr>
        <p:spPr bwMode="auto">
          <a:xfrm>
            <a:off x="4067944" y="3665349"/>
            <a:ext cx="4824536" cy="4545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84372" tIns="42186" rIns="84372" bIns="42186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 smtClean="0">
                <a:solidFill>
                  <a:srgbClr val="0000FF"/>
                </a:solidFill>
                <a:cs typeface="Arial" charset="0"/>
              </a:rPr>
              <a:t>Surface heating-&gt;Natural convection</a:t>
            </a:r>
          </a:p>
        </p:txBody>
      </p:sp>
      <p:sp>
        <p:nvSpPr>
          <p:cNvPr id="7" name="乗算記号 6"/>
          <p:cNvSpPr/>
          <p:nvPr/>
        </p:nvSpPr>
        <p:spPr>
          <a:xfrm>
            <a:off x="6516216" y="3655674"/>
            <a:ext cx="1752235" cy="50405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4184514"/>
            <a:ext cx="4104456" cy="227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076056" y="5661248"/>
            <a:ext cx="1353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Natural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</a:rPr>
              <a:t>convection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04248" y="5662989"/>
            <a:ext cx="12248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Forced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r>
              <a:rPr kumimoji="1" lang="en-US" altLang="ja-JP" b="1" dirty="0" smtClean="0">
                <a:solidFill>
                  <a:srgbClr val="FF0000"/>
                </a:solidFill>
              </a:rPr>
              <a:t>convection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48264" y="2924944"/>
            <a:ext cx="1957844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=&gt;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recycling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9308" y="6021288"/>
            <a:ext cx="3814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err="1" smtClean="0">
                <a:solidFill>
                  <a:srgbClr val="FF0000"/>
                </a:solidFill>
              </a:rPr>
              <a:t>Kugel</a:t>
            </a:r>
            <a:r>
              <a:rPr kumimoji="1" lang="en-US" altLang="ja-JP" sz="1600" b="1" dirty="0" smtClean="0">
                <a:solidFill>
                  <a:srgbClr val="FF0000"/>
                </a:solidFill>
              </a:rPr>
              <a:t> et al. Fusion Eng. Des.  87(2012)1724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75656" y="3059668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LLD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4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</a:rPr>
              <a:t>Steady state plasma device at NIFS: VEHICLE-1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zhs\Desktop\H permeation Photos\DSC000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828285"/>
            <a:ext cx="4038600" cy="406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グループ化 11"/>
          <p:cNvGrpSpPr/>
          <p:nvPr/>
        </p:nvGrpSpPr>
        <p:grpSpPr>
          <a:xfrm>
            <a:off x="3205572" y="2608277"/>
            <a:ext cx="2590564" cy="1900843"/>
            <a:chOff x="5292079" y="1282778"/>
            <a:chExt cx="2806588" cy="2016224"/>
          </a:xfrm>
        </p:grpSpPr>
        <p:sp>
          <p:nvSpPr>
            <p:cNvPr id="13" name="Rectangle 6"/>
            <p:cNvSpPr/>
            <p:nvPr/>
          </p:nvSpPr>
          <p:spPr>
            <a:xfrm>
              <a:off x="5292079" y="1282778"/>
              <a:ext cx="2806588" cy="201622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矩形 63"/>
            <p:cNvSpPr/>
            <p:nvPr/>
          </p:nvSpPr>
          <p:spPr>
            <a:xfrm>
              <a:off x="5580111" y="1459230"/>
              <a:ext cx="2518556" cy="156966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indent="57150">
                <a:lnSpc>
                  <a:spcPct val="150000"/>
                </a:lnSpc>
              </a:pPr>
              <a:r>
                <a:rPr lang="en-US" altLang="zh-CN" sz="1600" b="1" dirty="0" smtClean="0">
                  <a:cs typeface="Times New Roman" pitchFamily="18" charset="0"/>
                </a:rPr>
                <a:t>Plasma parameters:</a:t>
              </a:r>
            </a:p>
            <a:p>
              <a:pPr indent="57150">
                <a:lnSpc>
                  <a:spcPct val="150000"/>
                </a:lnSpc>
              </a:pPr>
              <a:r>
                <a:rPr lang="en-US" altLang="zh-CN" sz="1600" b="1" dirty="0" smtClean="0">
                  <a:cs typeface="Times New Roman" pitchFamily="18" charset="0"/>
                </a:rPr>
                <a:t>n</a:t>
              </a:r>
              <a:r>
                <a:rPr lang="en-US" altLang="zh-CN" sz="1600" b="1" baseline="-25000" dirty="0" smtClean="0">
                  <a:cs typeface="Times New Roman" pitchFamily="18" charset="0"/>
                </a:rPr>
                <a:t>e</a:t>
              </a:r>
              <a:r>
                <a:rPr lang="en-US" altLang="zh-CN" sz="1600" b="1" dirty="0" smtClean="0">
                  <a:cs typeface="Times New Roman" pitchFamily="18" charset="0"/>
                </a:rPr>
                <a:t>: ~10</a:t>
              </a:r>
              <a:r>
                <a:rPr lang="en-US" altLang="zh-CN" sz="1600" b="1" baseline="30000" dirty="0" smtClean="0">
                  <a:cs typeface="Times New Roman" pitchFamily="18" charset="0"/>
                </a:rPr>
                <a:t>10</a:t>
              </a:r>
              <a:r>
                <a:rPr lang="en-US" altLang="zh-CN" sz="1600" b="1" dirty="0" smtClean="0">
                  <a:cs typeface="Times New Roman" pitchFamily="18" charset="0"/>
                </a:rPr>
                <a:t> cm</a:t>
              </a:r>
              <a:r>
                <a:rPr lang="en-US" altLang="zh-CN" sz="1600" b="1" baseline="30000" dirty="0" smtClean="0">
                  <a:cs typeface="Times New Roman" pitchFamily="18" charset="0"/>
                </a:rPr>
                <a:t>-3</a:t>
              </a:r>
            </a:p>
            <a:p>
              <a:pPr indent="57150">
                <a:lnSpc>
                  <a:spcPct val="150000"/>
                </a:lnSpc>
              </a:pPr>
              <a:r>
                <a:rPr lang="en-US" altLang="zh-CN" sz="1600" b="1" dirty="0" smtClean="0">
                  <a:cs typeface="Times New Roman" pitchFamily="18" charset="0"/>
                </a:rPr>
                <a:t>T</a:t>
              </a:r>
              <a:r>
                <a:rPr lang="en-US" altLang="zh-CN" sz="1600" b="1" baseline="-25000" dirty="0" smtClean="0">
                  <a:cs typeface="Times New Roman" pitchFamily="18" charset="0"/>
                </a:rPr>
                <a:t>e</a:t>
              </a:r>
              <a:r>
                <a:rPr lang="en-US" altLang="zh-CN" sz="1600" b="1" dirty="0" smtClean="0">
                  <a:cs typeface="Times New Roman" pitchFamily="18" charset="0"/>
                </a:rPr>
                <a:t>:  3~4 eV</a:t>
              </a:r>
            </a:p>
            <a:p>
              <a:pPr indent="57150">
                <a:lnSpc>
                  <a:spcPct val="150000"/>
                </a:lnSpc>
              </a:pPr>
              <a:r>
                <a:rPr lang="en-US" altLang="zh-CN" sz="1600" b="1" dirty="0" smtClean="0">
                  <a:cs typeface="Times New Roman" pitchFamily="18" charset="0"/>
                </a:rPr>
                <a:t>Ion flux : ~1 x10</a:t>
              </a:r>
              <a:r>
                <a:rPr lang="en-US" altLang="zh-CN" sz="1600" b="1" baseline="30000" dirty="0" smtClean="0">
                  <a:cs typeface="Times New Roman" pitchFamily="18" charset="0"/>
                </a:rPr>
                <a:t>16 </a:t>
              </a:r>
              <a:r>
                <a:rPr lang="en-US" altLang="zh-CN" sz="1600" b="1" dirty="0" smtClean="0">
                  <a:cs typeface="Times New Roman" pitchFamily="18" charset="0"/>
                </a:rPr>
                <a:t>cm</a:t>
              </a:r>
              <a:r>
                <a:rPr lang="en-US" altLang="zh-CN" sz="1600" b="1" baseline="30000" dirty="0" smtClean="0">
                  <a:cs typeface="Times New Roman" pitchFamily="18" charset="0"/>
                </a:rPr>
                <a:t>-2</a:t>
              </a:r>
              <a:r>
                <a:rPr lang="en-US" altLang="zh-CN" sz="1600" b="1" dirty="0" smtClean="0">
                  <a:cs typeface="Times New Roman" pitchFamily="18" charset="0"/>
                </a:rPr>
                <a:t>s</a:t>
              </a:r>
              <a:r>
                <a:rPr lang="en-US" altLang="zh-CN" sz="1600" b="1" baseline="30000" dirty="0" smtClean="0">
                  <a:cs typeface="Times New Roman" pitchFamily="18" charset="0"/>
                </a:rPr>
                <a:t>-1</a:t>
              </a:r>
            </a:p>
          </p:txBody>
        </p:sp>
      </p:grpSp>
      <p:sp>
        <p:nvSpPr>
          <p:cNvPr id="10" name="Rectangle 27"/>
          <p:cNvSpPr/>
          <p:nvPr/>
        </p:nvSpPr>
        <p:spPr>
          <a:xfrm>
            <a:off x="2365061" y="2056943"/>
            <a:ext cx="4183732" cy="2754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36" descr="F:\Dropbox\Dropbox\Ion species calculation\2014_Negative ion\Composition-R0.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6906" r="8940"/>
          <a:stretch/>
        </p:blipFill>
        <p:spPr bwMode="auto">
          <a:xfrm>
            <a:off x="2735981" y="2312361"/>
            <a:ext cx="3441892" cy="2422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3355660" y="1988840"/>
            <a:ext cx="272294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Species mix modelling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9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Liquid metal stirring experimental setup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600200"/>
            <a:ext cx="2914650" cy="2185988"/>
          </a:xfrm>
        </p:spPr>
      </p:pic>
      <p:pic>
        <p:nvPicPr>
          <p:cNvPr id="9" name="コンテンツ プレースホルダー 8"/>
          <p:cNvPicPr>
            <a:picLocks noGrp="1" noChangeAspect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75" y="1600200"/>
            <a:ext cx="2914650" cy="2185988"/>
          </a:xfrm>
        </p:spPr>
      </p:pic>
      <p:pic>
        <p:nvPicPr>
          <p:cNvPr id="10" name="130919_141134.3gp">
            <a:hlinkClick r:id="" action="ppaction://media"/>
          </p:cNvPr>
          <p:cNvPicPr>
            <a:picLocks noGrp="1" noChangeAspect="1"/>
          </p:cNvPicPr>
          <p:nvPr>
            <p:ph sz="quarter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1813" y="3938588"/>
            <a:ext cx="3889375" cy="2187575"/>
          </a:xfrm>
        </p:spPr>
      </p:pic>
      <p:pic>
        <p:nvPicPr>
          <p:cNvPr id="11" name="130921_130700.3gp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2813" y="3938588"/>
            <a:ext cx="3889375" cy="2187575"/>
          </a:xfrm>
        </p:spPr>
      </p:pic>
    </p:spTree>
    <p:extLst>
      <p:ext uri="{BB962C8B-B14F-4D97-AF65-F5344CB8AC3E}">
        <p14:creationId xmlns:p14="http://schemas.microsoft.com/office/powerpoint/2010/main" val="140260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Hydrogen and helium solubility in lithium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altLang="ja-JP" dirty="0" smtClean="0">
                <a:solidFill>
                  <a:srgbClr val="2812AE"/>
                </a:solidFill>
              </a:rPr>
              <a:t>Hydrogen solubility in lithium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276872"/>
            <a:ext cx="320787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kumimoji="1" lang="en-US" altLang="ja-JP" dirty="0" smtClean="0">
                <a:solidFill>
                  <a:srgbClr val="2812AE"/>
                </a:solidFill>
              </a:rPr>
              <a:t>Helium solubility in lithium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  <p:pic>
        <p:nvPicPr>
          <p:cNvPr id="2150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16448"/>
            <a:ext cx="4400551" cy="311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98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</a:rPr>
              <a:t>Liquid stirring effects on hydrogen recycling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59" y="1772816"/>
            <a:ext cx="7215641" cy="39210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352290" y="5670692"/>
            <a:ext cx="457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Hirooka et al.  Fusion Eng. Des. (2014) in press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4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Liquid stirring effects on helium recycling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366109"/>
              </p:ext>
            </p:extLst>
          </p:nvPr>
        </p:nvGraphicFramePr>
        <p:xfrm>
          <a:off x="1331640" y="1556792"/>
          <a:ext cx="6552728" cy="460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6" name="ｸﾞﾗﾌ" r:id="rId3" imgW="4160880" imgH="2926080" progId="Origin50.Graph">
                  <p:embed/>
                </p:oleObj>
              </mc:Choice>
              <mc:Fallback>
                <p:oleObj name="ｸﾞﾗﾌ" r:id="rId3" imgW="41608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1556792"/>
                        <a:ext cx="6552728" cy="460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352290" y="6011996"/>
            <a:ext cx="457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Hirooka et al.  Fusion Eng. Des. (2014) in press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8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TE-MHD: </a:t>
            </a:r>
            <a:r>
              <a:rPr kumimoji="1" lang="en-US" altLang="ja-JP" sz="3600" b="1" dirty="0" err="1" smtClean="0">
                <a:solidFill>
                  <a:srgbClr val="FF0000"/>
                </a:solidFill>
              </a:rPr>
              <a:t>JxB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 force-driven liquid metal PFC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>
          <a:xfrm>
            <a:off x="457200" y="1628799"/>
            <a:ext cx="4040188" cy="54607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ja-JP" sz="2200" dirty="0" smtClean="0">
                <a:solidFill>
                  <a:srgbClr val="2812AE"/>
                </a:solidFill>
              </a:rPr>
              <a:t>After </a:t>
            </a:r>
            <a:r>
              <a:rPr lang="en-US" altLang="ja-JP" sz="2200" dirty="0" err="1" smtClean="0">
                <a:solidFill>
                  <a:srgbClr val="2812AE"/>
                </a:solidFill>
              </a:rPr>
              <a:t>Jaworski</a:t>
            </a:r>
            <a:r>
              <a:rPr kumimoji="1" lang="en-US" altLang="ja-JP" sz="2200" dirty="0" smtClean="0">
                <a:solidFill>
                  <a:srgbClr val="2812AE"/>
                </a:solidFill>
              </a:rPr>
              <a:t> (</a:t>
            </a:r>
            <a:r>
              <a:rPr lang="en-US" altLang="ja-JP" sz="2200" dirty="0" smtClean="0">
                <a:solidFill>
                  <a:srgbClr val="2812AE"/>
                </a:solidFill>
              </a:rPr>
              <a:t>PPPL</a:t>
            </a:r>
            <a:r>
              <a:rPr kumimoji="1" lang="en-US" altLang="ja-JP" sz="2200" dirty="0" smtClean="0">
                <a:solidFill>
                  <a:srgbClr val="2812AE"/>
                </a:solidFill>
              </a:rPr>
              <a:t>)</a:t>
            </a:r>
            <a:endParaRPr kumimoji="1" lang="ja-JP" altLang="en-US" sz="2200" dirty="0">
              <a:solidFill>
                <a:srgbClr val="2812AE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3"/>
          </p:nvPr>
        </p:nvSpPr>
        <p:spPr>
          <a:xfrm>
            <a:off x="4645025" y="1628799"/>
            <a:ext cx="4498975" cy="546075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pPr algn="ctr"/>
            <a:r>
              <a:rPr kumimoji="1" lang="en-US" altLang="ja-JP" dirty="0" smtClean="0">
                <a:solidFill>
                  <a:srgbClr val="2812AE"/>
                </a:solidFill>
              </a:rPr>
              <a:t>PoP experiments in HT-7(@AS-IPP)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95748"/>
            <a:ext cx="3468570" cy="274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C:\Users\Prof. Yoshi Hirooka\Desktop\TEMHD limiter in HT-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441232" cy="15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730419" y="3044452"/>
            <a:ext cx="108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JxB</a:t>
            </a:r>
            <a:r>
              <a:rPr lang="en-US" altLang="ja-JP" b="1" dirty="0">
                <a:solidFill>
                  <a:srgbClr val="FF0000"/>
                </a:solidFill>
              </a:rPr>
              <a:t> force 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2084" y="4797152"/>
            <a:ext cx="4178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</a:rPr>
              <a:t>Zuo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et al.  Fusion Eng. Des. (2014) in press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3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</a:rPr>
              <a:t>ACLMD: </a:t>
            </a:r>
            <a:r>
              <a:rPr kumimoji="1" lang="en-US" altLang="ja-JP" sz="3200" b="1" dirty="0" err="1" smtClean="0">
                <a:solidFill>
                  <a:srgbClr val="FF0000"/>
                </a:solidFill>
              </a:rPr>
              <a:t>JxB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 forced convection liquid metal PFC 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457200" y="1700809"/>
            <a:ext cx="4040188" cy="47406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ja-JP" dirty="0" smtClean="0">
                <a:solidFill>
                  <a:srgbClr val="2812AE"/>
                </a:solidFill>
              </a:rPr>
              <a:t>After Shimada and Hirooka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>
          <a:xfrm>
            <a:off x="4645025" y="1700809"/>
            <a:ext cx="4041775" cy="47406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ja-JP" dirty="0" smtClean="0">
                <a:solidFill>
                  <a:srgbClr val="2812AE"/>
                </a:solidFill>
              </a:rPr>
              <a:t>PoP experiment at NIFS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  <p:pic>
        <p:nvPicPr>
          <p:cNvPr id="12" name="IMG_0243.MOV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0032" y="2492896"/>
            <a:ext cx="3672408" cy="3168352"/>
          </a:xfrm>
          <a:prstGeom prst="rect">
            <a:avLst/>
          </a:prstGeom>
        </p:spPr>
      </p:pic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2448272" cy="392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208120" y="6156012"/>
            <a:ext cx="2715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Nucl. Fusion 54 (2014) 122002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38144" y="3228914"/>
            <a:ext cx="74888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Current externally controllable!!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38144" y="3274351"/>
            <a:ext cx="74888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Convection externally controllable!!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38144" y="3242452"/>
            <a:ext cx="7488832" cy="7109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Liquid temp. externally controllable!!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788024" y="6021288"/>
            <a:ext cx="397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8000"/>
                </a:solidFill>
              </a:rPr>
              <a:t>Liquid metal: Ga</a:t>
            </a:r>
            <a:r>
              <a:rPr lang="en-US" altLang="ja-JP" sz="2400" b="1" baseline="-25000" dirty="0" smtClean="0">
                <a:solidFill>
                  <a:srgbClr val="008000"/>
                </a:solidFill>
              </a:rPr>
              <a:t>67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 </a:t>
            </a:r>
            <a:r>
              <a:rPr lang="en-US" altLang="ja-JP" sz="2400" b="1" dirty="0">
                <a:solidFill>
                  <a:srgbClr val="008000"/>
                </a:solidFill>
              </a:rPr>
              <a:t>In</a:t>
            </a:r>
            <a:r>
              <a:rPr lang="en-US" altLang="ja-JP" sz="2400" b="1" baseline="-25000" dirty="0">
                <a:solidFill>
                  <a:srgbClr val="008000"/>
                </a:solidFill>
              </a:rPr>
              <a:t>20.5</a:t>
            </a:r>
            <a:r>
              <a:rPr lang="en-US" altLang="ja-JP" sz="2400" b="1" dirty="0">
                <a:solidFill>
                  <a:srgbClr val="008000"/>
                </a:solidFill>
              </a:rPr>
              <a:t> Sn</a:t>
            </a:r>
            <a:r>
              <a:rPr lang="en-US" altLang="ja-JP" sz="2400" b="1" baseline="-25000" dirty="0">
                <a:solidFill>
                  <a:srgbClr val="008000"/>
                </a:solidFill>
              </a:rPr>
              <a:t>12.5</a:t>
            </a:r>
            <a:r>
              <a:rPr lang="en-US" altLang="ja-JP" sz="2400" b="1" dirty="0">
                <a:solidFill>
                  <a:srgbClr val="008000"/>
                </a:solidFill>
              </a:rPr>
              <a:t> </a:t>
            </a:r>
            <a:endParaRPr lang="ja-JP" alt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Table of contents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864" y="1672208"/>
            <a:ext cx="8229600" cy="478112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400" b="1" dirty="0" smtClean="0">
                <a:solidFill>
                  <a:srgbClr val="2812AE"/>
                </a:solidFill>
              </a:rPr>
              <a:t>Background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ja-JP" sz="1800" b="1" dirty="0" smtClean="0"/>
              <a:t>Plasma-wall boundary control effects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ja-JP" sz="1800" b="1" dirty="0" smtClean="0"/>
              <a:t>Technical issues with solid metal PFCs (for ITER and beyond)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ja-JP" sz="1800" b="1" dirty="0" smtClean="0"/>
              <a:t>Potential issues with liquid </a:t>
            </a:r>
            <a:r>
              <a:rPr lang="en-US" altLang="ja-JP" sz="1800" b="1" dirty="0"/>
              <a:t>metal PFCs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b="1" dirty="0" smtClean="0">
                <a:solidFill>
                  <a:srgbClr val="2812AE"/>
                </a:solidFill>
              </a:rPr>
              <a:t>Liquid metal PFCs in fusion device and lab. experiments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ja-JP" sz="1800" b="1" dirty="0" smtClean="0"/>
              <a:t>Confinement experiments with liquid metal PFCs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ja-JP" sz="1800" b="1" dirty="0" smtClean="0"/>
              <a:t>Laboratory experiments with liquid metal samples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b="1" dirty="0">
                <a:solidFill>
                  <a:srgbClr val="2812AE"/>
                </a:solidFill>
              </a:rPr>
              <a:t>I</a:t>
            </a:r>
            <a:r>
              <a:rPr lang="en-US" altLang="ja-JP" sz="2400" b="1" dirty="0" smtClean="0">
                <a:solidFill>
                  <a:srgbClr val="2812AE"/>
                </a:solidFill>
              </a:rPr>
              <a:t>nnovative liquid metal PFC concepts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ja-JP" sz="1800" b="1" dirty="0" smtClean="0"/>
              <a:t>TEMHD-concept driven by JxB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ja-JP" sz="1800" b="1" dirty="0" smtClean="0"/>
              <a:t>ACLMD-concept driven </a:t>
            </a:r>
            <a:r>
              <a:rPr lang="en-US" altLang="ja-JP" sz="1800" b="1" dirty="0"/>
              <a:t>by </a:t>
            </a:r>
            <a:r>
              <a:rPr lang="en-US" altLang="ja-JP" sz="1800" b="1" dirty="0" smtClean="0"/>
              <a:t>JxB</a:t>
            </a:r>
            <a:endParaRPr lang="en-US" altLang="ja-JP" sz="1800" dirty="0" smtClean="0">
              <a:solidFill>
                <a:srgbClr val="2812AE"/>
              </a:solidFill>
            </a:endParaRPr>
          </a:p>
          <a:p>
            <a:pPr marL="457200" lvl="1" indent="-457200">
              <a:buFont typeface="+mj-lt"/>
              <a:buAutoNum type="arabicPeriod" startAt="4"/>
            </a:pPr>
            <a:r>
              <a:rPr lang="en-US" altLang="ja-JP" sz="2400" b="1" dirty="0" smtClean="0">
                <a:solidFill>
                  <a:srgbClr val="2812AE"/>
                </a:solidFill>
              </a:rPr>
              <a:t>Conclusion</a:t>
            </a:r>
          </a:p>
          <a:p>
            <a:pPr marL="400050" lvl="1" indent="0"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9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</a:rPr>
              <a:t>Potential issues with ACLMD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51520" y="1535113"/>
            <a:ext cx="4040188" cy="63976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 smtClean="0">
                <a:solidFill>
                  <a:srgbClr val="2812AE"/>
                </a:solidFill>
              </a:rPr>
              <a:t>Electro-chemistry effects</a:t>
            </a:r>
            <a:endParaRPr kumimoji="1" lang="ja-JP" altLang="en-US" sz="2800" dirty="0">
              <a:solidFill>
                <a:srgbClr val="2812AE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7544" y="2358032"/>
            <a:ext cx="4040188" cy="43113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tabLst>
                <a:tab pos="361950" algn="l"/>
                <a:tab pos="808038" algn="l"/>
              </a:tabLst>
            </a:pPr>
            <a:r>
              <a:rPr lang="en-US" altLang="ja-JP" sz="2600" b="1" dirty="0" smtClean="0">
                <a:solidFill>
                  <a:srgbClr val="2812AE"/>
                </a:solidFill>
              </a:rPr>
              <a:t>Standard electrode potential</a:t>
            </a:r>
            <a:r>
              <a:rPr lang="ja-JP" altLang="en-US" sz="2600" b="1" baseline="30000" dirty="0" smtClean="0">
                <a:solidFill>
                  <a:srgbClr val="2812AE"/>
                </a:solidFill>
              </a:rPr>
              <a:t>*</a:t>
            </a:r>
            <a:r>
              <a:rPr kumimoji="1" lang="en-US" altLang="ja-JP" sz="2600" b="1" dirty="0" smtClean="0">
                <a:solidFill>
                  <a:srgbClr val="2812AE"/>
                </a:solidFill>
              </a:rPr>
              <a:t>: </a:t>
            </a:r>
            <a:r>
              <a:rPr lang="en-US" altLang="ja-JP" sz="2600" b="1" dirty="0" err="1" smtClean="0">
                <a:solidFill>
                  <a:srgbClr val="2812AE"/>
                </a:solidFill>
              </a:rPr>
              <a:t>E</a:t>
            </a:r>
            <a:r>
              <a:rPr lang="en-US" altLang="ja-JP" sz="2600" b="1" baseline="30000" dirty="0" err="1" smtClean="0">
                <a:solidFill>
                  <a:srgbClr val="2812AE"/>
                </a:solidFill>
              </a:rPr>
              <a:t>o</a:t>
            </a:r>
            <a:endParaRPr lang="en-US" altLang="ja-JP" sz="2600" b="1" baseline="30000" dirty="0" smtClean="0">
              <a:solidFill>
                <a:srgbClr val="2812AE"/>
              </a:solidFill>
            </a:endParaRP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lang="en-US" altLang="ja-JP" sz="2600" b="1" dirty="0">
                <a:solidFill>
                  <a:srgbClr val="FF0000"/>
                </a:solidFill>
              </a:rPr>
              <a:t>	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Li</a:t>
            </a:r>
            <a:r>
              <a:rPr lang="en-US" altLang="ja-JP" sz="2600" b="1" dirty="0">
                <a:solidFill>
                  <a:srgbClr val="FF0000"/>
                </a:solidFill>
              </a:rPr>
              <a:t>	</a:t>
            </a:r>
            <a:r>
              <a:rPr lang="en-US" altLang="ja-JP" sz="2600" b="1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26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=-3.045V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kumimoji="1" lang="en-US" altLang="ja-JP" sz="2600" b="1" dirty="0">
                <a:solidFill>
                  <a:srgbClr val="FF0000"/>
                </a:solidFill>
              </a:rPr>
              <a:t>	</a:t>
            </a:r>
            <a:r>
              <a:rPr kumimoji="1" lang="en-US" altLang="ja-JP" sz="2600" b="1" dirty="0" smtClean="0"/>
              <a:t>Al	</a:t>
            </a:r>
            <a:r>
              <a:rPr lang="en-US" altLang="ja-JP" sz="2600" b="1" dirty="0" err="1" smtClean="0"/>
              <a:t>E</a:t>
            </a:r>
            <a:r>
              <a:rPr lang="en-US" altLang="ja-JP" sz="2600" b="1" baseline="30000" dirty="0" err="1" smtClean="0"/>
              <a:t>o</a:t>
            </a:r>
            <a:r>
              <a:rPr lang="en-US" altLang="ja-JP" sz="2600" b="1" dirty="0" smtClean="0"/>
              <a:t>=-1.67V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kumimoji="1" lang="en-US" altLang="ja-JP" sz="2600" b="1" dirty="0"/>
              <a:t>	</a:t>
            </a:r>
            <a:r>
              <a:rPr lang="en-US" altLang="ja-JP" sz="2600" b="1" dirty="0" smtClean="0"/>
              <a:t>Cr</a:t>
            </a:r>
            <a:r>
              <a:rPr lang="en-US" altLang="ja-JP" sz="2600" b="1" dirty="0"/>
              <a:t>	</a:t>
            </a:r>
            <a:r>
              <a:rPr lang="en-US" altLang="ja-JP" sz="2600" b="1" dirty="0" err="1"/>
              <a:t>E</a:t>
            </a:r>
            <a:r>
              <a:rPr lang="en-US" altLang="ja-JP" sz="2600" b="1" baseline="30000" dirty="0" err="1"/>
              <a:t>o</a:t>
            </a:r>
            <a:r>
              <a:rPr lang="en-US" altLang="ja-JP" sz="2600" b="1" dirty="0"/>
              <a:t>=-0.74V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kumimoji="1" lang="en-US" altLang="ja-JP" sz="2600" b="1" dirty="0" smtClean="0"/>
              <a:t>	Fe	</a:t>
            </a:r>
            <a:r>
              <a:rPr lang="en-US" altLang="ja-JP" sz="2600" b="1" dirty="0" err="1" smtClean="0"/>
              <a:t>E</a:t>
            </a:r>
            <a:r>
              <a:rPr lang="en-US" altLang="ja-JP" sz="2600" b="1" baseline="30000" dirty="0" err="1" smtClean="0"/>
              <a:t>o</a:t>
            </a:r>
            <a:r>
              <a:rPr lang="en-US" altLang="ja-JP" sz="2600" b="1" dirty="0" smtClean="0"/>
              <a:t>=-0.44V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lang="en-US" altLang="ja-JP" sz="2600" b="1" dirty="0"/>
              <a:t>	</a:t>
            </a:r>
            <a:r>
              <a:rPr lang="en-US" altLang="ja-JP" sz="2600" b="1" dirty="0" smtClean="0"/>
              <a:t>Ni	</a:t>
            </a:r>
            <a:r>
              <a:rPr lang="en-US" altLang="ja-JP" sz="2600" b="1" dirty="0" err="1"/>
              <a:t>E</a:t>
            </a:r>
            <a:r>
              <a:rPr lang="en-US" altLang="ja-JP" sz="2600" b="1" baseline="30000" dirty="0" err="1"/>
              <a:t>o</a:t>
            </a:r>
            <a:r>
              <a:rPr lang="en-US" altLang="ja-JP" sz="2600" b="1" dirty="0"/>
              <a:t>=-</a:t>
            </a:r>
            <a:r>
              <a:rPr lang="en-US" altLang="ja-JP" sz="2600" b="1" dirty="0" smtClean="0"/>
              <a:t>0.24V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kumimoji="1" lang="en-US" altLang="ja-JP" sz="2600" b="1" dirty="0">
                <a:solidFill>
                  <a:srgbClr val="00B050"/>
                </a:solidFill>
              </a:rPr>
              <a:t>	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W</a:t>
            </a:r>
            <a:r>
              <a:rPr lang="en-US" altLang="ja-JP" sz="2600" b="1" dirty="0">
                <a:solidFill>
                  <a:srgbClr val="FF0000"/>
                </a:solidFill>
              </a:rPr>
              <a:t>	</a:t>
            </a:r>
            <a:r>
              <a:rPr lang="en-US" altLang="ja-JP" sz="2600" b="1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26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altLang="ja-JP" sz="2600" b="1" dirty="0">
                <a:solidFill>
                  <a:srgbClr val="FF0000"/>
                </a:solidFill>
              </a:rPr>
              <a:t>=-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0.58V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lang="en-US" altLang="ja-JP" sz="2600" b="1" dirty="0">
                <a:solidFill>
                  <a:srgbClr val="FF0000"/>
                </a:solidFill>
              </a:rPr>
              <a:t>	</a:t>
            </a:r>
            <a:r>
              <a:rPr lang="en-US" altLang="ja-JP" sz="2600" b="1" dirty="0" smtClean="0"/>
              <a:t>Sn	</a:t>
            </a:r>
            <a:r>
              <a:rPr lang="en-US" altLang="ja-JP" sz="2600" b="1" dirty="0" err="1"/>
              <a:t>E</a:t>
            </a:r>
            <a:r>
              <a:rPr lang="en-US" altLang="ja-JP" sz="2600" b="1" baseline="30000" dirty="0" err="1"/>
              <a:t>o</a:t>
            </a:r>
            <a:r>
              <a:rPr lang="en-US" altLang="ja-JP" sz="2600" b="1" dirty="0"/>
              <a:t>=-</a:t>
            </a:r>
            <a:r>
              <a:rPr lang="en-US" altLang="ja-JP" sz="2600" b="1" dirty="0" smtClean="0"/>
              <a:t>0.14V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lang="en-US" altLang="ja-JP" sz="2600" b="1" dirty="0">
                <a:solidFill>
                  <a:srgbClr val="008000"/>
                </a:solidFill>
              </a:rPr>
              <a:t>	</a:t>
            </a:r>
            <a:r>
              <a:rPr lang="en-US" altLang="ja-JP" sz="2600" b="1" dirty="0" smtClean="0">
                <a:solidFill>
                  <a:srgbClr val="008000"/>
                </a:solidFill>
              </a:rPr>
              <a:t>H	</a:t>
            </a:r>
            <a:r>
              <a:rPr lang="en-US" altLang="ja-JP" sz="2600" b="1" dirty="0" err="1" smtClean="0">
                <a:solidFill>
                  <a:srgbClr val="008000"/>
                </a:solidFill>
              </a:rPr>
              <a:t>E</a:t>
            </a:r>
            <a:r>
              <a:rPr lang="en-US" altLang="ja-JP" sz="2600" b="1" baseline="30000" dirty="0" err="1" smtClean="0">
                <a:solidFill>
                  <a:srgbClr val="008000"/>
                </a:solidFill>
              </a:rPr>
              <a:t>o</a:t>
            </a:r>
            <a:r>
              <a:rPr lang="en-US" altLang="ja-JP" sz="2600" b="1" dirty="0" smtClean="0">
                <a:solidFill>
                  <a:srgbClr val="008000"/>
                </a:solidFill>
              </a:rPr>
              <a:t>=0.0V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lang="en-US" altLang="ja-JP" sz="2600" b="1" dirty="0">
                <a:solidFill>
                  <a:srgbClr val="FF0000"/>
                </a:solidFill>
              </a:rPr>
              <a:t>	</a:t>
            </a:r>
            <a:r>
              <a:rPr lang="en-US" altLang="ja-JP" sz="2600" b="1" dirty="0" smtClean="0"/>
              <a:t>Ag	</a:t>
            </a:r>
            <a:r>
              <a:rPr lang="en-US" altLang="ja-JP" sz="2600" b="1" dirty="0" err="1" smtClean="0"/>
              <a:t>E</a:t>
            </a:r>
            <a:r>
              <a:rPr lang="en-US" altLang="ja-JP" sz="2600" b="1" baseline="30000" dirty="0" err="1" smtClean="0"/>
              <a:t>o</a:t>
            </a:r>
            <a:r>
              <a:rPr lang="en-US" altLang="ja-JP" sz="2600" b="1" dirty="0" smtClean="0"/>
              <a:t>= +0.79eV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r>
              <a:rPr kumimoji="1" lang="en-US" altLang="ja-JP" sz="2600" b="1" dirty="0"/>
              <a:t>	</a:t>
            </a:r>
            <a:r>
              <a:rPr lang="en-US" altLang="ja-JP" sz="2600" b="1" dirty="0" smtClean="0"/>
              <a:t>Au	</a:t>
            </a:r>
            <a:r>
              <a:rPr lang="en-US" altLang="ja-JP" sz="2600" b="1" dirty="0" err="1" smtClean="0"/>
              <a:t>E</a:t>
            </a:r>
            <a:r>
              <a:rPr lang="en-US" altLang="ja-JP" sz="2600" b="1" baseline="30000" dirty="0" err="1" smtClean="0"/>
              <a:t>o</a:t>
            </a:r>
            <a:r>
              <a:rPr lang="en-US" altLang="ja-JP" sz="2600" b="1" dirty="0" smtClean="0"/>
              <a:t>= +1.52eV </a:t>
            </a:r>
          </a:p>
          <a:p>
            <a:pPr marL="0" indent="0">
              <a:buNone/>
              <a:tabLst>
                <a:tab pos="627063" algn="l"/>
                <a:tab pos="989013" algn="l"/>
              </a:tabLst>
            </a:pPr>
            <a:endParaRPr kumimoji="1" lang="en-US" altLang="ja-JP" sz="2600" b="1" dirty="0" smtClean="0">
              <a:solidFill>
                <a:srgbClr val="2812AE"/>
              </a:solidFill>
            </a:endParaRPr>
          </a:p>
          <a:p>
            <a:pPr marL="0" indent="0">
              <a:buNone/>
              <a:tabLst>
                <a:tab pos="893763" algn="l"/>
              </a:tabLst>
            </a:pPr>
            <a:r>
              <a:rPr lang="ja-JP" altLang="en-US" sz="2600" b="1" baseline="30000" dirty="0" smtClean="0">
                <a:solidFill>
                  <a:srgbClr val="2812AE"/>
                </a:solidFill>
              </a:rPr>
              <a:t>* </a:t>
            </a:r>
            <a:r>
              <a:rPr lang="en-US" altLang="ja-JP" sz="2600" b="1" dirty="0" err="1" smtClean="0">
                <a:solidFill>
                  <a:srgbClr val="2812AE"/>
                </a:solidFill>
              </a:rPr>
              <a:t>ΔG</a:t>
            </a:r>
            <a:r>
              <a:rPr lang="en-US" altLang="ja-JP" sz="2600" b="1" baseline="30000" dirty="0" err="1" smtClean="0">
                <a:solidFill>
                  <a:srgbClr val="2812AE"/>
                </a:solidFill>
              </a:rPr>
              <a:t>o</a:t>
            </a:r>
            <a:r>
              <a:rPr lang="en-US" altLang="ja-JP" sz="2600" b="1" baseline="30000" dirty="0" smtClean="0">
                <a:solidFill>
                  <a:srgbClr val="2812AE"/>
                </a:solidFill>
              </a:rPr>
              <a:t> </a:t>
            </a:r>
            <a:r>
              <a:rPr lang="en-US" altLang="ja-JP" sz="2600" b="1" dirty="0" smtClean="0">
                <a:solidFill>
                  <a:srgbClr val="2812AE"/>
                </a:solidFill>
              </a:rPr>
              <a:t>=-</a:t>
            </a:r>
            <a:r>
              <a:rPr lang="en-US" altLang="ja-JP" sz="2600" b="1" dirty="0" err="1" smtClean="0">
                <a:solidFill>
                  <a:srgbClr val="2812AE"/>
                </a:solidFill>
              </a:rPr>
              <a:t>zFE</a:t>
            </a:r>
            <a:r>
              <a:rPr lang="en-US" altLang="ja-JP" sz="2600" b="1" baseline="30000" dirty="0" err="1" smtClean="0">
                <a:solidFill>
                  <a:srgbClr val="2812AE"/>
                </a:solidFill>
              </a:rPr>
              <a:t>o</a:t>
            </a:r>
            <a:r>
              <a:rPr lang="en-US" altLang="ja-JP" sz="2600" b="1" baseline="30000" dirty="0" smtClean="0">
                <a:solidFill>
                  <a:srgbClr val="2812AE"/>
                </a:solidFill>
              </a:rPr>
              <a:t> </a:t>
            </a:r>
            <a:r>
              <a:rPr lang="en-US" altLang="ja-JP" sz="2600" b="1" dirty="0" smtClean="0">
                <a:solidFill>
                  <a:srgbClr val="2812AE"/>
                </a:solidFill>
              </a:rPr>
              <a:t>( z: # of electrons</a:t>
            </a:r>
          </a:p>
          <a:p>
            <a:pPr marL="0" indent="0">
              <a:buNone/>
              <a:tabLst>
                <a:tab pos="893763" algn="l"/>
              </a:tabLst>
            </a:pPr>
            <a:r>
              <a:rPr lang="en-US" altLang="ja-JP" sz="2600" b="1" dirty="0" smtClean="0">
                <a:solidFill>
                  <a:srgbClr val="2812AE"/>
                </a:solidFill>
              </a:rPr>
              <a:t>		       F: Faraday’s const.)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	</a:t>
            </a:r>
          </a:p>
          <a:p>
            <a:pPr>
              <a:buNone/>
              <a:tabLst>
                <a:tab pos="361950" algn="l"/>
              </a:tabLst>
            </a:pP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altLang="ja-JP" sz="2800" dirty="0" smtClean="0">
                <a:solidFill>
                  <a:srgbClr val="2812AE"/>
                </a:solidFill>
              </a:rPr>
              <a:t>Joule heating effects</a:t>
            </a:r>
            <a:endParaRPr kumimoji="1" lang="ja-JP" altLang="en-US" sz="2800" dirty="0">
              <a:solidFill>
                <a:srgbClr val="2812AE"/>
              </a:solidFill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276872"/>
            <a:ext cx="3887415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000" b="1" dirty="0" smtClean="0">
                <a:solidFill>
                  <a:srgbClr val="2812AE"/>
                </a:solidFill>
              </a:rPr>
              <a:t>JxB force heating </a:t>
            </a:r>
            <a:r>
              <a:rPr lang="en-US" altLang="ja-JP" sz="2000" b="1" dirty="0" smtClean="0">
                <a:solidFill>
                  <a:srgbClr val="2812AE"/>
                </a:solidFill>
              </a:rPr>
              <a:t>p</a:t>
            </a:r>
            <a:r>
              <a:rPr kumimoji="1" lang="en-US" altLang="ja-JP" sz="2000" b="1" dirty="0" smtClean="0">
                <a:solidFill>
                  <a:srgbClr val="2812AE"/>
                </a:solidFill>
              </a:rPr>
              <a:t>ower: J</a:t>
            </a:r>
            <a:r>
              <a:rPr kumimoji="1" lang="ja-JP" altLang="en-US" sz="2000" b="1" dirty="0" smtClean="0">
                <a:solidFill>
                  <a:srgbClr val="2812AE"/>
                </a:solidFill>
              </a:rPr>
              <a:t>・</a:t>
            </a:r>
            <a:r>
              <a:rPr kumimoji="1" lang="en-US" altLang="ja-JP" sz="2000" b="1" dirty="0" smtClean="0">
                <a:solidFill>
                  <a:srgbClr val="2812AE"/>
                </a:solidFill>
              </a:rPr>
              <a:t>V</a:t>
            </a:r>
          </a:p>
          <a:p>
            <a:pPr marL="0" indent="0">
              <a:buNone/>
            </a:pPr>
            <a:r>
              <a:rPr lang="en-US" altLang="ja-JP" sz="1800" b="1" dirty="0" smtClean="0"/>
              <a:t>In the case of our PoP </a:t>
            </a:r>
            <a:r>
              <a:rPr lang="en-US" altLang="ja-JP" sz="1800" b="1" dirty="0" err="1" smtClean="0"/>
              <a:t>exps</a:t>
            </a:r>
            <a:r>
              <a:rPr lang="en-US" altLang="ja-JP" sz="1800" b="1" dirty="0" smtClean="0"/>
              <a:t>. on ACLMD:</a:t>
            </a:r>
          </a:p>
          <a:p>
            <a:pPr marL="400050" lvl="1" indent="0">
              <a:buNone/>
              <a:tabLst>
                <a:tab pos="361950" algn="ctr"/>
              </a:tabLst>
            </a:pPr>
            <a:r>
              <a:rPr kumimoji="1" lang="en-US" altLang="ja-JP" sz="1600" b="1" dirty="0" smtClean="0">
                <a:solidFill>
                  <a:srgbClr val="008000"/>
                </a:solidFill>
              </a:rPr>
              <a:t>J~20[A]</a:t>
            </a:r>
          </a:p>
          <a:p>
            <a:pPr marL="400050" lvl="1" indent="0">
              <a:buNone/>
              <a:tabLst>
                <a:tab pos="361950" algn="ctr"/>
              </a:tabLst>
            </a:pPr>
            <a:r>
              <a:rPr lang="en-US" altLang="ja-JP" sz="1600" b="1" dirty="0" smtClean="0">
                <a:solidFill>
                  <a:srgbClr val="008000"/>
                </a:solidFill>
              </a:rPr>
              <a:t>V~2.9[V] when rotation starts at 6 rpm</a:t>
            </a:r>
          </a:p>
          <a:p>
            <a:pPr marL="400050" lvl="1" indent="0">
              <a:buNone/>
              <a:tabLst>
                <a:tab pos="361950" algn="ctr"/>
              </a:tabLst>
            </a:pPr>
            <a:r>
              <a:rPr kumimoji="1" lang="en-US" altLang="ja-JP" sz="1600" b="1" dirty="0" smtClean="0">
                <a:solidFill>
                  <a:srgbClr val="008000"/>
                </a:solidFill>
              </a:rPr>
              <a:t>P~60[W] </a:t>
            </a:r>
          </a:p>
          <a:p>
            <a:pPr marL="400050" lvl="1" indent="0">
              <a:buNone/>
              <a:tabLst>
                <a:tab pos="361950" algn="ctr"/>
              </a:tabLst>
            </a:pPr>
            <a:endParaRPr kumimoji="1" lang="en-US" altLang="ja-JP" sz="1400" b="1" dirty="0" smtClean="0"/>
          </a:p>
          <a:p>
            <a:pPr marL="0" indent="0">
              <a:buNone/>
            </a:pPr>
            <a:r>
              <a:rPr lang="en-US" altLang="ja-JP" sz="1800" b="1" dirty="0" smtClean="0"/>
              <a:t>T</a:t>
            </a:r>
            <a:r>
              <a:rPr kumimoji="1" lang="en-US" altLang="ja-JP" sz="1800" b="1" dirty="0" smtClean="0"/>
              <a:t>he temperature of </a:t>
            </a:r>
            <a:r>
              <a:rPr kumimoji="1" lang="en-US" altLang="ja-JP" sz="1800" b="1" dirty="0" smtClean="0">
                <a:solidFill>
                  <a:srgbClr val="FF0000"/>
                </a:solidFill>
              </a:rPr>
              <a:t>Ga</a:t>
            </a:r>
            <a:r>
              <a:rPr kumimoji="1" lang="en-US" altLang="ja-JP" sz="1800" b="1" baseline="-25000" dirty="0" smtClean="0">
                <a:solidFill>
                  <a:srgbClr val="FF0000"/>
                </a:solidFill>
              </a:rPr>
              <a:t>67</a:t>
            </a:r>
            <a:r>
              <a:rPr kumimoji="1" lang="en-US" altLang="ja-JP" sz="1800" b="1" dirty="0" smtClean="0">
                <a:solidFill>
                  <a:srgbClr val="FF0000"/>
                </a:solidFill>
              </a:rPr>
              <a:t> In</a:t>
            </a:r>
            <a:r>
              <a:rPr kumimoji="1" lang="en-US" altLang="ja-JP" sz="1800" b="1" baseline="-25000" dirty="0" smtClean="0">
                <a:solidFill>
                  <a:srgbClr val="FF0000"/>
                </a:solidFill>
              </a:rPr>
              <a:t>20.5</a:t>
            </a:r>
            <a:r>
              <a:rPr kumimoji="1" lang="en-US" altLang="ja-JP" sz="1800" b="1" dirty="0" smtClean="0">
                <a:solidFill>
                  <a:srgbClr val="FF0000"/>
                </a:solidFill>
              </a:rPr>
              <a:t> Sn</a:t>
            </a:r>
            <a:r>
              <a:rPr kumimoji="1" lang="en-US" altLang="ja-JP" sz="1800" b="1" baseline="-25000" dirty="0" smtClean="0">
                <a:solidFill>
                  <a:srgbClr val="FF0000"/>
                </a:solidFill>
              </a:rPr>
              <a:t>12.5</a:t>
            </a:r>
            <a:r>
              <a:rPr kumimoji="1" lang="en-US" altLang="ja-JP" sz="1800" b="1" dirty="0" smtClean="0"/>
              <a:t> alloy (320cc) was felt about </a:t>
            </a:r>
            <a:r>
              <a:rPr kumimoji="1" lang="en-US" altLang="ja-JP" sz="1800" b="1" dirty="0" smtClean="0">
                <a:solidFill>
                  <a:srgbClr val="008000"/>
                </a:solidFill>
              </a:rPr>
              <a:t>50</a:t>
            </a:r>
            <a:r>
              <a:rPr kumimoji="1" lang="en-US" altLang="ja-JP" sz="1800" b="1" baseline="30000" dirty="0" smtClean="0">
                <a:solidFill>
                  <a:srgbClr val="008000"/>
                </a:solidFill>
              </a:rPr>
              <a:t>o</a:t>
            </a:r>
            <a:r>
              <a:rPr kumimoji="1" lang="en-US" altLang="ja-JP" sz="1800" b="1" dirty="0" smtClean="0">
                <a:solidFill>
                  <a:srgbClr val="008000"/>
                </a:solidFill>
              </a:rPr>
              <a:t>C</a:t>
            </a:r>
            <a:r>
              <a:rPr lang="en-US" altLang="ja-JP" sz="1800" b="1" dirty="0" smtClean="0"/>
              <a:t>. After a while, however, the rotation stops, which indicates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a temperature effect on electrochemical properties of (liquid) metals</a:t>
            </a:r>
            <a:r>
              <a:rPr lang="en-US" altLang="ja-JP" sz="1800" b="1" dirty="0" smtClean="0"/>
              <a:t>.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4209067" y="1916832"/>
            <a:ext cx="794981" cy="10170"/>
          </a:xfrm>
          <a:prstGeom prst="straightConnector1">
            <a:avLst/>
          </a:prstGeom>
          <a:ln w="889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92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Summary and technical implications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496" y="1384176"/>
            <a:ext cx="6336704" cy="514116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rgbClr val="2812AE"/>
                </a:solidFill>
              </a:rPr>
              <a:t>Present status of liquid metals and/or their vapor/deposits to be used as PFCs has been reviewed with the emphasis on </a:t>
            </a:r>
            <a:r>
              <a:rPr lang="en-US" altLang="ja-JP" b="1" dirty="0" smtClean="0">
                <a:solidFill>
                  <a:srgbClr val="FF0000"/>
                </a:solidFill>
              </a:rPr>
              <a:t>power and particle handling requirements</a:t>
            </a:r>
            <a:r>
              <a:rPr kumimoji="1" lang="en-US" altLang="ja-JP" b="1" dirty="0" smtClean="0">
                <a:solidFill>
                  <a:srgbClr val="2812AE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 smtClean="0">
                <a:solidFill>
                  <a:srgbClr val="2812AE"/>
                </a:solidFill>
              </a:rPr>
              <a:t>Implications are: liquid metals needs to be flowing with forced convection for better </a:t>
            </a:r>
            <a:r>
              <a:rPr lang="en-US" altLang="ja-JP" b="1" dirty="0" smtClean="0">
                <a:solidFill>
                  <a:srgbClr val="FF0000"/>
                </a:solidFill>
              </a:rPr>
              <a:t>temperature control</a:t>
            </a:r>
            <a:r>
              <a:rPr lang="en-US" altLang="ja-JP" b="1" dirty="0" smtClean="0">
                <a:solidFill>
                  <a:srgbClr val="2812AE"/>
                </a:solidFill>
              </a:rPr>
              <a:t> and </a:t>
            </a:r>
            <a:r>
              <a:rPr lang="en-US" altLang="ja-JP" b="1" dirty="0" smtClean="0">
                <a:solidFill>
                  <a:srgbClr val="FF0000"/>
                </a:solidFill>
              </a:rPr>
              <a:t>hydrogen absorptivity</a:t>
            </a:r>
            <a:r>
              <a:rPr lang="en-US" altLang="ja-JP" b="1" dirty="0" smtClean="0">
                <a:solidFill>
                  <a:srgbClr val="2812AE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rgbClr val="2812AE"/>
                </a:solidFill>
              </a:rPr>
              <a:t>Several Innovative concepts to overcome the MHD drag have been proposed, showing successful PoP.  </a:t>
            </a:r>
            <a:r>
              <a:rPr lang="en-US" altLang="ja-JP" b="1" dirty="0">
                <a:solidFill>
                  <a:srgbClr val="2812AE"/>
                </a:solidFill>
              </a:rPr>
              <a:t>H</a:t>
            </a:r>
            <a:r>
              <a:rPr kumimoji="1" lang="en-US" altLang="ja-JP" b="1" dirty="0" smtClean="0">
                <a:solidFill>
                  <a:srgbClr val="2812AE"/>
                </a:solidFill>
              </a:rPr>
              <a:t>owever,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there is a long way to go </a:t>
            </a:r>
            <a:r>
              <a:rPr kumimoji="1" lang="en-US" altLang="ja-JP" b="1" dirty="0" smtClean="0">
                <a:solidFill>
                  <a:srgbClr val="2812AE"/>
                </a:solidFill>
              </a:rPr>
              <a:t>to reach the same level of technical maturity as the present-day divertor concept.  </a:t>
            </a:r>
            <a:r>
              <a:rPr lang="en-US" altLang="ja-JP" b="1" dirty="0" smtClean="0">
                <a:solidFill>
                  <a:srgbClr val="008000"/>
                </a:solidFill>
              </a:rPr>
              <a:t>We must count on the next generation scientists!</a:t>
            </a:r>
            <a:endParaRPr kumimoji="1" lang="en-US" altLang="ja-JP" b="1" dirty="0" smtClean="0">
              <a:solidFill>
                <a:srgbClr val="008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7" name="130925_161531.3gp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2132856"/>
            <a:ext cx="2928324" cy="1872208"/>
          </a:xfrm>
        </p:spPr>
      </p:pic>
    </p:spTree>
    <p:extLst>
      <p:ext uri="{BB962C8B-B14F-4D97-AF65-F5344CB8AC3E}">
        <p14:creationId xmlns:p14="http://schemas.microsoft.com/office/powerpoint/2010/main" val="57251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“Chicken-Egg” Boundary control effect 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①</a:t>
            </a:r>
            <a:r>
              <a:rPr lang="en-US" altLang="ja-JP" sz="2800" b="1" dirty="0">
                <a:solidFill>
                  <a:srgbClr val="FF0000"/>
                </a:solidFill>
              </a:rPr>
              <a:t/>
            </a:r>
            <a:br>
              <a:rPr lang="en-US" altLang="ja-JP" sz="2800" b="1" dirty="0">
                <a:solidFill>
                  <a:srgbClr val="FF0000"/>
                </a:solidFill>
              </a:rPr>
            </a:br>
            <a:r>
              <a:rPr lang="en-US" altLang="ja-JP" sz="2800" b="1" dirty="0" smtClean="0">
                <a:solidFill>
                  <a:srgbClr val="FF0000"/>
                </a:solidFill>
              </a:rPr>
              <a:t>Reduced edge density =&gt; improved core confinement</a:t>
            </a:r>
            <a:endParaRPr kumimoji="1" lang="ja-JP" altLang="en-US" sz="2800" dirty="0"/>
          </a:p>
        </p:txBody>
      </p:sp>
      <p:grpSp>
        <p:nvGrpSpPr>
          <p:cNvPr id="11" name="グループ化 10"/>
          <p:cNvGrpSpPr>
            <a:grpSpLocks/>
          </p:cNvGrpSpPr>
          <p:nvPr/>
        </p:nvGrpSpPr>
        <p:grpSpPr bwMode="auto">
          <a:xfrm>
            <a:off x="674149" y="2363420"/>
            <a:ext cx="3637277" cy="2721764"/>
            <a:chOff x="776814" y="2000241"/>
            <a:chExt cx="2871271" cy="1936302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6814" y="2000241"/>
              <a:ext cx="2871271" cy="1701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776814" y="3695691"/>
              <a:ext cx="2871271" cy="240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1517519" indent="-1095660"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3036502" indent="-2192785"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4555485" indent="-3289910"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6074469" indent="-4387035"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109292" algn="l" defTabSz="843717" rtl="0" eaLnBrk="1" latinLnBrk="0" hangingPunct="1"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531151" algn="l" defTabSz="843717" rtl="0" eaLnBrk="1" latinLnBrk="0" hangingPunct="1"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2953009" algn="l" defTabSz="843717" rtl="0" eaLnBrk="1" latinLnBrk="0" hangingPunct="1"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374868" algn="l" defTabSz="843717" rtl="0" eaLnBrk="1" latinLnBrk="0" hangingPunct="1"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ja-JP" sz="1400" b="1" dirty="0">
                  <a:solidFill>
                    <a:srgbClr val="FF0000"/>
                  </a:solidFill>
                  <a:latin typeface="+mj-lt"/>
                </a:rPr>
                <a:t>After </a:t>
              </a:r>
              <a:r>
                <a:rPr lang="en-US" altLang="ja-JP" sz="1400" b="1" dirty="0" err="1">
                  <a:solidFill>
                    <a:srgbClr val="FF0000"/>
                  </a:solidFill>
                  <a:latin typeface="+mj-lt"/>
                </a:rPr>
                <a:t>J.D.Strachan</a:t>
              </a:r>
              <a:r>
                <a:rPr lang="en-US" altLang="ja-JP" sz="1400" b="1" dirty="0">
                  <a:solidFill>
                    <a:srgbClr val="FF0000"/>
                  </a:solidFill>
                  <a:latin typeface="+mj-lt"/>
                </a:rPr>
                <a:t>, Nucl. Fusion 39(1999)1093</a:t>
              </a:r>
              <a:r>
                <a:rPr lang="en-US" altLang="ja-JP" sz="1600" b="1" dirty="0">
                  <a:solidFill>
                    <a:srgbClr val="FF0000"/>
                  </a:solidFill>
                  <a:latin typeface="+mj-lt"/>
                </a:rPr>
                <a:t>.</a:t>
              </a: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1182152" y="2246034"/>
              <a:ext cx="2046355" cy="1049795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sysDot"/>
              <a:round/>
              <a:headEnd/>
              <a:tailEnd/>
            </a:ln>
          </p:spPr>
          <p:txBody>
            <a:bodyPr/>
            <a:lstStyle>
              <a:defPPr>
                <a:defRPr lang="ja-JP"/>
              </a:defPPr>
              <a:lvl1pPr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1517519" indent="-1095660"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3036502" indent="-2192785"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4555485" indent="-3289910"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6074469" indent="-4387035" algn="l" defTabSz="3036502" rtl="0" fontAlgn="base">
                <a:spcBef>
                  <a:spcPct val="0"/>
                </a:spcBef>
                <a:spcAft>
                  <a:spcPct val="0"/>
                </a:spcAft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109292" algn="l" defTabSz="843717" rtl="0" eaLnBrk="1" latinLnBrk="0" hangingPunct="1"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531151" algn="l" defTabSz="843717" rtl="0" eaLnBrk="1" latinLnBrk="0" hangingPunct="1"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2953009" algn="l" defTabSz="843717" rtl="0" eaLnBrk="1" latinLnBrk="0" hangingPunct="1"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374868" algn="l" defTabSz="843717" rtl="0" eaLnBrk="1" latinLnBrk="0" hangingPunct="1">
                <a:defRPr kumimoji="1" sz="6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</p:grpSp>
      <p:sp>
        <p:nvSpPr>
          <p:cNvPr id="21" name="テキスト ボックス 1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713210"/>
            <a:ext cx="404018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ja-JP"/>
            </a:defPPr>
            <a:lvl1pPr algn="l" defTabSz="3036502" rtl="0" fontAlgn="base">
              <a:spcBef>
                <a:spcPct val="0"/>
              </a:spcBef>
              <a:spcAft>
                <a:spcPct val="0"/>
              </a:spcAft>
              <a:defRPr kumimoji="1" sz="6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1517519" indent="-1095660" algn="l" defTabSz="3036502" rtl="0" fontAlgn="base">
              <a:spcBef>
                <a:spcPct val="0"/>
              </a:spcBef>
              <a:spcAft>
                <a:spcPct val="0"/>
              </a:spcAft>
              <a:defRPr kumimoji="1" sz="6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3036502" indent="-2192785" algn="l" defTabSz="3036502" rtl="0" fontAlgn="base">
              <a:spcBef>
                <a:spcPct val="0"/>
              </a:spcBef>
              <a:spcAft>
                <a:spcPct val="0"/>
              </a:spcAft>
              <a:defRPr kumimoji="1" sz="6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4555485" indent="-3289910" algn="l" defTabSz="3036502" rtl="0" fontAlgn="base">
              <a:spcBef>
                <a:spcPct val="0"/>
              </a:spcBef>
              <a:spcAft>
                <a:spcPct val="0"/>
              </a:spcAft>
              <a:defRPr kumimoji="1" sz="6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6074469" indent="-4387035" algn="l" defTabSz="3036502" rtl="0" fontAlgn="base">
              <a:spcBef>
                <a:spcPct val="0"/>
              </a:spcBef>
              <a:spcAft>
                <a:spcPct val="0"/>
              </a:spcAft>
              <a:defRPr kumimoji="1" sz="6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109292" algn="l" defTabSz="843717" rtl="0" eaLnBrk="1" latinLnBrk="0" hangingPunct="1">
              <a:defRPr kumimoji="1" sz="6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531151" algn="l" defTabSz="843717" rtl="0" eaLnBrk="1" latinLnBrk="0" hangingPunct="1">
              <a:defRPr kumimoji="1" sz="6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2953009" algn="l" defTabSz="843717" rtl="0" eaLnBrk="1" latinLnBrk="0" hangingPunct="1">
              <a:defRPr kumimoji="1" sz="6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374868" algn="l" defTabSz="843717" rtl="0" eaLnBrk="1" latinLnBrk="0" hangingPunct="1">
              <a:defRPr kumimoji="1" sz="6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altLang="ja-JP" sz="2400" b="1" dirty="0" err="1">
                <a:solidFill>
                  <a:srgbClr val="0000FF"/>
                </a:solidFill>
              </a:rPr>
              <a:t>Supershots</a:t>
            </a:r>
            <a:r>
              <a:rPr lang="en-US" altLang="ja-JP" sz="2400" b="1" dirty="0">
                <a:solidFill>
                  <a:srgbClr val="0000FF"/>
                </a:solidFill>
              </a:rPr>
              <a:t> in TFTR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テキスト ボックス 15"/>
          <p:cNvSpPr txBox="1">
            <a:spLocks noGrp="1" noChangeArrowheads="1"/>
          </p:cNvSpPr>
          <p:nvPr>
            <p:ph type="body" sz="quarter" idx="3"/>
          </p:nvPr>
        </p:nvSpPr>
        <p:spPr bwMode="auto">
          <a:xfrm>
            <a:off x="4645025" y="1651655"/>
            <a:ext cx="4031431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0000FF"/>
                </a:solidFill>
              </a:rPr>
              <a:t>Super dense core </a:t>
            </a:r>
            <a:r>
              <a:rPr lang="en-US" altLang="ja-JP" sz="2800" b="1" dirty="0">
                <a:solidFill>
                  <a:srgbClr val="0000FF"/>
                </a:solidFill>
              </a:rPr>
              <a:t>in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LHD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33" name="Picture 9" descr="Figur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9271" y="2363418"/>
            <a:ext cx="3623775" cy="253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Line 10"/>
          <p:cNvSpPr>
            <a:spLocks noChangeShapeType="1"/>
          </p:cNvSpPr>
          <p:nvPr/>
        </p:nvSpPr>
        <p:spPr bwMode="auto">
          <a:xfrm flipV="1">
            <a:off x="6228184" y="2632856"/>
            <a:ext cx="1686571" cy="1444216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5076056" y="4921423"/>
            <a:ext cx="35283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+mj-lt"/>
                <a:ea typeface="ＭＳ 明朝" pitchFamily="17" charset="-128"/>
              </a:rPr>
              <a:t>After N. Ohyabu et al.,  </a:t>
            </a:r>
            <a:r>
              <a:rPr lang="en-US" altLang="ja-JP" sz="1400" b="1" dirty="0" err="1">
                <a:solidFill>
                  <a:srgbClr val="FF0000"/>
                </a:solidFill>
                <a:latin typeface="+mj-lt"/>
                <a:ea typeface="ＭＳ 明朝" pitchFamily="17" charset="-128"/>
              </a:rPr>
              <a:t>PRL97</a:t>
            </a:r>
            <a:r>
              <a:rPr lang="en-US" altLang="ja-JP" sz="1400" b="1" dirty="0">
                <a:solidFill>
                  <a:srgbClr val="FF0000"/>
                </a:solidFill>
                <a:latin typeface="+mj-lt"/>
                <a:ea typeface="ＭＳ 明朝" pitchFamily="17" charset="-128"/>
              </a:rPr>
              <a:t>(2006)055002</a:t>
            </a:r>
            <a:r>
              <a:rPr lang="en-US" altLang="ja-JP" sz="700" b="1" dirty="0">
                <a:solidFill>
                  <a:srgbClr val="FF0000"/>
                </a:solidFill>
                <a:latin typeface="+mj-lt"/>
                <a:ea typeface="ＭＳ 明朝" pitchFamily="17" charset="-128"/>
              </a:rPr>
              <a:t>.</a:t>
            </a:r>
            <a:endParaRPr kumimoji="0" lang="en-US" altLang="ja-JP" sz="700" b="1" dirty="0">
              <a:solidFill>
                <a:srgbClr val="FF0000"/>
              </a:solidFill>
              <a:latin typeface="+mj-lt"/>
              <a:ea typeface="ＭＳ 明朝" pitchFamily="17" charset="-128"/>
            </a:endParaRPr>
          </a:p>
        </p:txBody>
      </p:sp>
      <p:graphicFrame>
        <p:nvGraphicFramePr>
          <p:cNvPr id="3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996006"/>
              </p:ext>
            </p:extLst>
          </p:nvPr>
        </p:nvGraphicFramePr>
        <p:xfrm>
          <a:off x="5066011" y="5373216"/>
          <a:ext cx="3672408" cy="1128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00" name="Equation" r:id="rId5" imgW="2946240" imgH="888840" progId="Equation.DSMT4">
                  <p:embed/>
                </p:oleObj>
              </mc:Choice>
              <mc:Fallback>
                <p:oleObj name="Equation" r:id="rId5" imgW="294624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6011" y="5373216"/>
                        <a:ext cx="3672408" cy="1128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778759"/>
              </p:ext>
            </p:extLst>
          </p:nvPr>
        </p:nvGraphicFramePr>
        <p:xfrm>
          <a:off x="938423" y="5373216"/>
          <a:ext cx="3090689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01" name="Equation" r:id="rId7" imgW="2819160" imgH="1117440" progId="Equation.DSMT4">
                  <p:embed/>
                </p:oleObj>
              </mc:Choice>
              <mc:Fallback>
                <p:oleObj name="Equation" r:id="rId7" imgW="2819160" imgH="1117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423" y="5373216"/>
                        <a:ext cx="3090689" cy="108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88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7627"/>
            <a:ext cx="3643338" cy="528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509" y="1500174"/>
            <a:ext cx="3576391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4643438" y="5715016"/>
            <a:ext cx="4143404" cy="785817"/>
            <a:chOff x="4572000" y="5715016"/>
            <a:chExt cx="4143404" cy="785817"/>
          </a:xfrm>
        </p:grpSpPr>
        <p:graphicFrame>
          <p:nvGraphicFramePr>
            <p:cNvPr id="157697" name="Object 1"/>
            <p:cNvGraphicFramePr>
              <a:graphicFrameLocks noChangeAspect="1"/>
            </p:cNvGraphicFramePr>
            <p:nvPr/>
          </p:nvGraphicFramePr>
          <p:xfrm>
            <a:off x="6807417" y="5715016"/>
            <a:ext cx="1907987" cy="7858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26" name="Equation" r:id="rId5" imgW="1015920" imgH="419040" progId="Equation.DSMT4">
                    <p:embed/>
                  </p:oleObj>
                </mc:Choice>
                <mc:Fallback>
                  <p:oleObj name="Equation" r:id="rId5" imgW="101592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7417" y="5715016"/>
                          <a:ext cx="1907987" cy="7858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テキスト ボックス 8"/>
            <p:cNvSpPr txBox="1"/>
            <p:nvPr/>
          </p:nvSpPr>
          <p:spPr>
            <a:xfrm>
              <a:off x="4572000" y="5929330"/>
              <a:ext cx="23519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0000FF"/>
                  </a:solidFill>
                </a:rPr>
                <a:t>Edge transport barrier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12" name="直線矢印コネクタ 11"/>
          <p:cNvCxnSpPr/>
          <p:nvPr/>
        </p:nvCxnSpPr>
        <p:spPr>
          <a:xfrm rot="10800000">
            <a:off x="2928928" y="1714488"/>
            <a:ext cx="785817" cy="14287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47"/>
          <p:cNvSpPr txBox="1">
            <a:spLocks noChangeArrowheads="1"/>
          </p:cNvSpPr>
          <p:nvPr/>
        </p:nvSpPr>
        <p:spPr bwMode="auto">
          <a:xfrm>
            <a:off x="3714744" y="4111473"/>
            <a:ext cx="121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 b="1" dirty="0" smtClean="0">
                <a:solidFill>
                  <a:srgbClr val="FF0000"/>
                </a:solidFill>
              </a:rPr>
              <a:t>NBI-heating start</a:t>
            </a:r>
            <a:endParaRPr lang="ja-JP" altLang="en-US" sz="1000" b="1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rot="10800000" flipV="1">
            <a:off x="2643175" y="4286246"/>
            <a:ext cx="1071563" cy="42863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66"/>
          <p:cNvSpPr txBox="1">
            <a:spLocks noChangeArrowheads="1"/>
          </p:cNvSpPr>
          <p:nvPr/>
        </p:nvSpPr>
        <p:spPr bwMode="auto">
          <a:xfrm>
            <a:off x="3672115" y="1746324"/>
            <a:ext cx="12570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50" b="1" dirty="0" smtClean="0">
                <a:solidFill>
                  <a:srgbClr val="008000"/>
                </a:solidFill>
              </a:rPr>
              <a:t>Density increase</a:t>
            </a:r>
            <a:endParaRPr lang="ja-JP" altLang="en-US" sz="1050" b="1" dirty="0">
              <a:solidFill>
                <a:srgbClr val="008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rot="10800000" flipV="1">
            <a:off x="3000365" y="2714609"/>
            <a:ext cx="785817" cy="214324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56"/>
          <p:cNvSpPr txBox="1">
            <a:spLocks noChangeArrowheads="1"/>
          </p:cNvSpPr>
          <p:nvPr/>
        </p:nvSpPr>
        <p:spPr bwMode="auto">
          <a:xfrm>
            <a:off x="3735121" y="2528824"/>
            <a:ext cx="9797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 b="1" dirty="0" smtClean="0">
                <a:solidFill>
                  <a:srgbClr val="008000"/>
                </a:solidFill>
              </a:rPr>
              <a:t>Edge density</a:t>
            </a:r>
          </a:p>
          <a:p>
            <a:pPr algn="ctr"/>
            <a:r>
              <a:rPr lang="en-US" altLang="ja-JP" sz="1000" b="1" dirty="0" smtClean="0">
                <a:solidFill>
                  <a:srgbClr val="008000"/>
                </a:solidFill>
              </a:rPr>
              <a:t>decrease</a:t>
            </a:r>
            <a:endParaRPr lang="ja-JP" altLang="en-US" sz="1000" b="1" dirty="0">
              <a:solidFill>
                <a:srgbClr val="008000"/>
              </a:solidFill>
            </a:endParaRPr>
          </a:p>
        </p:txBody>
      </p:sp>
      <p:sp>
        <p:nvSpPr>
          <p:cNvPr id="20" name="テキスト ボックス 66"/>
          <p:cNvSpPr txBox="1">
            <a:spLocks noChangeArrowheads="1"/>
          </p:cNvSpPr>
          <p:nvPr/>
        </p:nvSpPr>
        <p:spPr bwMode="auto">
          <a:xfrm>
            <a:off x="3748513" y="3532274"/>
            <a:ext cx="100219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50" b="1" dirty="0" smtClean="0">
                <a:solidFill>
                  <a:srgbClr val="008000"/>
                </a:solidFill>
              </a:rPr>
              <a:t>Temperature</a:t>
            </a:r>
          </a:p>
          <a:p>
            <a:pPr algn="ctr"/>
            <a:r>
              <a:rPr lang="en-US" altLang="ja-JP" sz="1050" b="1" dirty="0" smtClean="0">
                <a:solidFill>
                  <a:srgbClr val="008000"/>
                </a:solidFill>
              </a:rPr>
              <a:t> increase</a:t>
            </a:r>
            <a:endParaRPr lang="ja-JP" altLang="en-US" sz="1050" b="1" dirty="0">
              <a:solidFill>
                <a:srgbClr val="008000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10800000">
            <a:off x="2928928" y="3500440"/>
            <a:ext cx="785817" cy="21431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500826" y="27739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ETB</a:t>
            </a:r>
          </a:p>
        </p:txBody>
      </p:sp>
      <p:cxnSp>
        <p:nvCxnSpPr>
          <p:cNvPr id="23" name="直線矢印コネクタ 22"/>
          <p:cNvCxnSpPr/>
          <p:nvPr/>
        </p:nvCxnSpPr>
        <p:spPr>
          <a:xfrm rot="10800000" flipV="1">
            <a:off x="6000760" y="2928934"/>
            <a:ext cx="571504" cy="7143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493750" y="6500834"/>
            <a:ext cx="3046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After F. Wagner et al. PRL 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49(1982)</a:t>
            </a:r>
            <a:r>
              <a:rPr kumimoji="1" lang="en-US" altLang="ja-JP" sz="1200" b="1" dirty="0" smtClean="0">
                <a:solidFill>
                  <a:srgbClr val="FF0000"/>
                </a:solidFill>
              </a:rPr>
              <a:t>1408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65782" y="6429396"/>
            <a:ext cx="3046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After F. Wagner et al. PRL 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53(1984)1408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9599" y="1218238"/>
            <a:ext cx="3750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L-to-H mode transition with ETB in ASDEX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27" name="タイトル 15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“Chicken-Egg” Boundary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control effect </a:t>
            </a:r>
            <a:r>
              <a:rPr lang="ja-JP" altLang="en-US" sz="2800" b="1" dirty="0">
                <a:solidFill>
                  <a:srgbClr val="FF0000"/>
                </a:solidFill>
              </a:rPr>
              <a:t>②</a:t>
            </a:r>
            <a:r>
              <a:rPr lang="en-US" altLang="ja-JP" sz="2800" b="1" dirty="0">
                <a:solidFill>
                  <a:srgbClr val="FF0000"/>
                </a:solidFill>
              </a:rPr>
              <a:t/>
            </a:r>
            <a:br>
              <a:rPr lang="en-US" altLang="ja-JP" sz="2800" b="1" dirty="0">
                <a:solidFill>
                  <a:srgbClr val="FF0000"/>
                </a:solidFill>
              </a:rPr>
            </a:br>
            <a:r>
              <a:rPr lang="en-US" altLang="ja-JP" sz="2800" b="1" dirty="0" smtClean="0">
                <a:solidFill>
                  <a:srgbClr val="FF0000"/>
                </a:solidFill>
              </a:rPr>
              <a:t>Improved core confinement =&gt; reduced edge density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10892058"/>
      </p:ext>
    </p:extLst>
  </p:cSld>
  <p:clrMapOvr>
    <a:masterClrMapping/>
  </p:clrMapOvr>
  <p:transition xmlns:p14="http://schemas.microsoft.com/office/powerpoint/2010/main" advTm="99219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Technical issues with present-day PFCs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sz="3400" dirty="0"/>
          </a:p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395536" y="1739436"/>
            <a:ext cx="4186808" cy="3951288"/>
          </a:xfrm>
        </p:spPr>
        <p:txBody>
          <a:bodyPr/>
          <a:lstStyle/>
          <a:p>
            <a:pPr>
              <a:tabLst>
                <a:tab pos="450850" algn="l"/>
              </a:tabLst>
            </a:pPr>
            <a:r>
              <a:rPr lang="en-US" altLang="ja-JP" sz="2000" b="1" dirty="0" smtClean="0"/>
              <a:t>W-armor + 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Cu alloy</a:t>
            </a:r>
            <a:r>
              <a:rPr lang="en-US" altLang="ja-JP" sz="2000" b="1" dirty="0" smtClean="0"/>
              <a:t> heat sink </a:t>
            </a:r>
          </a:p>
          <a:p>
            <a:pPr marL="0" lvl="1" indent="0">
              <a:buNone/>
              <a:tabLst>
                <a:tab pos="450850" algn="l"/>
              </a:tabLst>
            </a:pPr>
            <a:r>
              <a:rPr lang="en-US" altLang="ja-JP" sz="1800" b="1" dirty="0">
                <a:solidFill>
                  <a:srgbClr val="FF0000"/>
                </a:solidFill>
              </a:rPr>
              <a:t>	</a:t>
            </a:r>
            <a:r>
              <a:rPr lang="en-US" altLang="ja-JP" sz="1600" b="1" dirty="0" smtClean="0">
                <a:solidFill>
                  <a:srgbClr val="008000"/>
                </a:solidFill>
              </a:rPr>
              <a:t>Divertor heat </a:t>
            </a:r>
            <a:r>
              <a:rPr lang="en-US" altLang="ja-JP" sz="1600" b="1" dirty="0">
                <a:solidFill>
                  <a:srgbClr val="008000"/>
                </a:solidFill>
              </a:rPr>
              <a:t>flux</a:t>
            </a:r>
            <a:r>
              <a:rPr lang="ja-JP" altLang="en-US" sz="1600" b="1" dirty="0">
                <a:solidFill>
                  <a:srgbClr val="008000"/>
                </a:solidFill>
              </a:rPr>
              <a:t>：</a:t>
            </a:r>
            <a:r>
              <a:rPr lang="en-US" altLang="ja-JP" sz="1600" b="1" dirty="0">
                <a:solidFill>
                  <a:srgbClr val="008000"/>
                </a:solidFill>
              </a:rPr>
              <a:t>10~20MW/m</a:t>
            </a:r>
            <a:r>
              <a:rPr lang="en-US" altLang="ja-JP" sz="1600" b="1" baseline="30000" dirty="0">
                <a:solidFill>
                  <a:srgbClr val="008000"/>
                </a:solidFill>
              </a:rPr>
              <a:t>2</a:t>
            </a:r>
            <a:endParaRPr lang="en-US" altLang="ja-JP" sz="1600" b="1" dirty="0">
              <a:solidFill>
                <a:srgbClr val="008000"/>
              </a:solidFill>
            </a:endParaRPr>
          </a:p>
          <a:p>
            <a:pPr marL="0" indent="0">
              <a:buNone/>
              <a:tabLst>
                <a:tab pos="450850" algn="l"/>
              </a:tabLst>
            </a:pPr>
            <a:r>
              <a:rPr lang="en-US" altLang="ja-JP" sz="1600" b="1" dirty="0">
                <a:solidFill>
                  <a:srgbClr val="FF0000"/>
                </a:solidFill>
              </a:rPr>
              <a:t>	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Plasma </a:t>
            </a:r>
            <a:r>
              <a:rPr lang="en-US" altLang="ja-JP" sz="1600" b="1" dirty="0">
                <a:solidFill>
                  <a:srgbClr val="FF0000"/>
                </a:solidFill>
              </a:rPr>
              <a:t>current~15MA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n-US" altLang="ja-JP" sz="1600" b="1" dirty="0">
                <a:solidFill>
                  <a:srgbClr val="FF0000"/>
                </a:solidFill>
              </a:rPr>
              <a:t>	Heating power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dirty="0">
                <a:solidFill>
                  <a:srgbClr val="FF0000"/>
                </a:solidFill>
              </a:rPr>
              <a:t>100MW</a:t>
            </a:r>
            <a:endParaRPr lang="en-US" altLang="ja-JP" sz="1600" b="1" baseline="30000" dirty="0">
              <a:solidFill>
                <a:srgbClr val="FF0000"/>
              </a:solidFill>
            </a:endParaRPr>
          </a:p>
          <a:p>
            <a:pPr marL="457200" lvl="1" indent="0">
              <a:buNone/>
              <a:tabLst>
                <a:tab pos="450850" algn="l"/>
              </a:tabLst>
            </a:pPr>
            <a:r>
              <a:rPr lang="en-US" altLang="ja-JP" sz="1600" b="1" dirty="0" smtClean="0">
                <a:solidFill>
                  <a:srgbClr val="FF0000"/>
                </a:solidFill>
              </a:rPr>
              <a:t>PFC power </a:t>
            </a:r>
            <a:r>
              <a:rPr lang="en-US" altLang="ja-JP" sz="1600" b="1" dirty="0">
                <a:solidFill>
                  <a:srgbClr val="FF0000"/>
                </a:solidFill>
              </a:rPr>
              <a:t>width: </a:t>
            </a:r>
            <a:r>
              <a:rPr lang="en-US" altLang="ja-JP" sz="1600" b="1" dirty="0" err="1" smtClean="0">
                <a:solidFill>
                  <a:srgbClr val="FF0000"/>
                </a:solidFill>
              </a:rPr>
              <a:t>λ</a:t>
            </a:r>
            <a:r>
              <a:rPr lang="en-US" altLang="ja-JP" sz="1600" b="1" baseline="-25000" dirty="0" err="1" smtClean="0">
                <a:solidFill>
                  <a:srgbClr val="FF0000"/>
                </a:solidFill>
              </a:rPr>
              <a:t>q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=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</a:rPr>
              <a:t>~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</a:rPr>
              <a:t>5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㎜</a:t>
            </a:r>
            <a:endParaRPr lang="en-US" altLang="ja-JP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2" name="テキスト プレースホルダー 41"/>
          <p:cNvSpPr>
            <a:spLocks noGrp="1"/>
          </p:cNvSpPr>
          <p:nvPr>
            <p:ph type="body" sz="quarter" idx="3"/>
          </p:nvPr>
        </p:nvSpPr>
        <p:spPr>
          <a:xfrm>
            <a:off x="4716016" y="1196752"/>
            <a:ext cx="3960440" cy="461665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en-US" altLang="ja-JP" sz="2800" smtClean="0">
                <a:solidFill>
                  <a:srgbClr val="2812AE"/>
                </a:solidFill>
              </a:rPr>
              <a:t>DEMO-divertor</a:t>
            </a:r>
            <a:endParaRPr lang="en-US" altLang="ja-JP" sz="2800" dirty="0">
              <a:solidFill>
                <a:srgbClr val="2812AE"/>
              </a:solidFill>
            </a:endParaRPr>
          </a:p>
        </p:txBody>
      </p:sp>
      <p:sp>
        <p:nvSpPr>
          <p:cNvPr id="44" name="コンテンツ プレースホルダー 43"/>
          <p:cNvSpPr>
            <a:spLocks noGrp="1"/>
          </p:cNvSpPr>
          <p:nvPr>
            <p:ph sz="quarter" idx="4"/>
          </p:nvPr>
        </p:nvSpPr>
        <p:spPr>
          <a:xfrm>
            <a:off x="4529287" y="1786525"/>
            <a:ext cx="4498975" cy="504569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sz="2900" b="1" dirty="0" smtClean="0"/>
              <a:t>W-armor + </a:t>
            </a:r>
            <a:r>
              <a:rPr lang="en-US" altLang="ja-JP" sz="29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F82H</a:t>
            </a:r>
            <a:r>
              <a:rPr lang="en-US" altLang="ja-JP" sz="2900" b="1" dirty="0" smtClean="0"/>
              <a:t> heat sink</a:t>
            </a:r>
            <a:endParaRPr lang="en-US" altLang="ja-JP" sz="2600" dirty="0" smtClean="0"/>
          </a:p>
          <a:p>
            <a:pPr marL="0" lvl="1" indent="0">
              <a:lnSpc>
                <a:spcPct val="120000"/>
              </a:lnSpc>
              <a:buNone/>
              <a:tabLst>
                <a:tab pos="450850" algn="l"/>
              </a:tabLst>
            </a:pPr>
            <a:r>
              <a:rPr lang="ja-JP" altLang="en-US" sz="2300" b="1" dirty="0">
                <a:solidFill>
                  <a:srgbClr val="FF0000"/>
                </a:solidFill>
              </a:rPr>
              <a:t> </a:t>
            </a:r>
            <a:r>
              <a:rPr lang="ja-JP" altLang="en-US" sz="2300" b="1" dirty="0" smtClean="0">
                <a:solidFill>
                  <a:srgbClr val="FF0000"/>
                </a:solidFill>
              </a:rPr>
              <a:t>     </a:t>
            </a:r>
            <a:r>
              <a:rPr lang="en-US" altLang="ja-JP" sz="2300" b="1" dirty="0" smtClean="0">
                <a:solidFill>
                  <a:srgbClr val="FF0000"/>
                </a:solidFill>
              </a:rPr>
              <a:t>	</a:t>
            </a:r>
            <a:r>
              <a:rPr lang="en-US" altLang="ja-JP" sz="2300" b="1" dirty="0" smtClean="0">
                <a:solidFill>
                  <a:srgbClr val="008000"/>
                </a:solidFill>
              </a:rPr>
              <a:t>Max</a:t>
            </a:r>
            <a:r>
              <a:rPr lang="en-US" altLang="ja-JP" sz="2300" b="1" dirty="0">
                <a:solidFill>
                  <a:srgbClr val="008000"/>
                </a:solidFill>
              </a:rPr>
              <a:t>. heat flux</a:t>
            </a:r>
            <a:r>
              <a:rPr lang="ja-JP" altLang="en-US" sz="2300" b="1" dirty="0">
                <a:solidFill>
                  <a:srgbClr val="008000"/>
                </a:solidFill>
              </a:rPr>
              <a:t>：～</a:t>
            </a:r>
            <a:r>
              <a:rPr lang="en-US" altLang="ja-JP" sz="2300" b="1" dirty="0">
                <a:solidFill>
                  <a:srgbClr val="008000"/>
                </a:solidFill>
              </a:rPr>
              <a:t>8MW/m</a:t>
            </a:r>
            <a:r>
              <a:rPr lang="en-US" altLang="ja-JP" sz="2300" b="1" baseline="30000" dirty="0">
                <a:solidFill>
                  <a:srgbClr val="008000"/>
                </a:solidFill>
              </a:rPr>
              <a:t>2 </a:t>
            </a:r>
            <a:r>
              <a:rPr lang="en-US" altLang="ja-JP" sz="2300" b="1" baseline="30000" dirty="0" smtClean="0">
                <a:solidFill>
                  <a:srgbClr val="008000"/>
                </a:solidFill>
              </a:rPr>
              <a:t>	</a:t>
            </a:r>
          </a:p>
          <a:p>
            <a:pPr marL="0" lvl="1" indent="0">
              <a:lnSpc>
                <a:spcPct val="120000"/>
              </a:lnSpc>
              <a:buNone/>
              <a:tabLst>
                <a:tab pos="450850" algn="l"/>
              </a:tabLst>
            </a:pPr>
            <a:r>
              <a:rPr lang="en-US" altLang="ja-JP" sz="2300" b="1" dirty="0">
                <a:solidFill>
                  <a:srgbClr val="FF0000"/>
                </a:solidFill>
              </a:rPr>
              <a:t>	</a:t>
            </a:r>
            <a:r>
              <a:rPr lang="en-US" altLang="ja-JP" sz="2300" b="1" dirty="0" smtClean="0">
                <a:solidFill>
                  <a:srgbClr val="FF0000"/>
                </a:solidFill>
              </a:rPr>
              <a:t>Plasma current~20-30MA</a:t>
            </a:r>
          </a:p>
          <a:p>
            <a:pPr marL="0" lvl="1" indent="0">
              <a:lnSpc>
                <a:spcPct val="120000"/>
              </a:lnSpc>
              <a:buNone/>
              <a:tabLst>
                <a:tab pos="450850" algn="l"/>
              </a:tabLst>
            </a:pPr>
            <a:r>
              <a:rPr lang="en-US" altLang="ja-JP" sz="2300" b="1" dirty="0">
                <a:solidFill>
                  <a:srgbClr val="FF0000"/>
                </a:solidFill>
              </a:rPr>
              <a:t>	</a:t>
            </a:r>
            <a:r>
              <a:rPr lang="en-US" altLang="ja-JP" sz="2300" b="1" dirty="0" smtClean="0">
                <a:solidFill>
                  <a:srgbClr val="FF0000"/>
                </a:solidFill>
              </a:rPr>
              <a:t>Heating power~500MW</a:t>
            </a:r>
            <a:endParaRPr lang="en-US" altLang="ja-JP" sz="2300" b="1" baseline="30000" dirty="0">
              <a:solidFill>
                <a:srgbClr val="FF0000"/>
              </a:solidFill>
            </a:endParaRPr>
          </a:p>
          <a:p>
            <a:pPr marL="0" lvl="1" indent="0">
              <a:lnSpc>
                <a:spcPct val="120000"/>
              </a:lnSpc>
              <a:buNone/>
              <a:tabLst>
                <a:tab pos="450850" algn="l"/>
              </a:tabLst>
            </a:pPr>
            <a:r>
              <a:rPr lang="en-US" altLang="ja-JP" sz="3100" b="1" dirty="0">
                <a:solidFill>
                  <a:srgbClr val="008000"/>
                </a:solidFill>
              </a:rPr>
              <a:t>	</a:t>
            </a:r>
            <a:r>
              <a:rPr lang="en-US" altLang="ja-JP" sz="2300" b="1" dirty="0">
                <a:solidFill>
                  <a:srgbClr val="FF0000"/>
                </a:solidFill>
              </a:rPr>
              <a:t>PFC power width: </a:t>
            </a:r>
            <a:r>
              <a:rPr lang="en-US" altLang="ja-JP" sz="2300" b="1" dirty="0" err="1">
                <a:solidFill>
                  <a:srgbClr val="FF0000"/>
                </a:solidFill>
              </a:rPr>
              <a:t>λ</a:t>
            </a:r>
            <a:r>
              <a:rPr lang="en-US" altLang="ja-JP" sz="2300" b="1" baseline="-25000" dirty="0" err="1">
                <a:solidFill>
                  <a:srgbClr val="FF0000"/>
                </a:solidFill>
              </a:rPr>
              <a:t>q</a:t>
            </a:r>
            <a:r>
              <a:rPr lang="en-US" altLang="ja-JP" sz="2300" b="1" dirty="0">
                <a:solidFill>
                  <a:srgbClr val="FF0000"/>
                </a:solidFill>
              </a:rPr>
              <a:t>=</a:t>
            </a:r>
            <a:r>
              <a:rPr lang="ja-JP" altLang="en-US" sz="2300" b="1" dirty="0">
                <a:solidFill>
                  <a:srgbClr val="FF0000"/>
                </a:solidFill>
              </a:rPr>
              <a:t> </a:t>
            </a:r>
            <a:r>
              <a:rPr lang="en-US" altLang="ja-JP" sz="2300" b="1" dirty="0">
                <a:solidFill>
                  <a:srgbClr val="FF0000"/>
                </a:solidFill>
              </a:rPr>
              <a:t>~</a:t>
            </a:r>
            <a:r>
              <a:rPr lang="ja-JP" altLang="en-US" sz="2300" b="1" dirty="0">
                <a:solidFill>
                  <a:srgbClr val="FF0000"/>
                </a:solidFill>
              </a:rPr>
              <a:t> </a:t>
            </a:r>
            <a:r>
              <a:rPr lang="en-US" altLang="ja-JP" sz="2300" b="1" dirty="0" smtClean="0">
                <a:solidFill>
                  <a:srgbClr val="FF0000"/>
                </a:solidFill>
              </a:rPr>
              <a:t>1</a:t>
            </a:r>
            <a:r>
              <a:rPr lang="ja-JP" altLang="en-US" sz="2300" b="1" dirty="0" smtClean="0">
                <a:solidFill>
                  <a:srgbClr val="FF0000"/>
                </a:solidFill>
              </a:rPr>
              <a:t>㎜</a:t>
            </a:r>
            <a:endParaRPr lang="en-US" altLang="ja-JP" sz="2300" b="1" dirty="0">
              <a:solidFill>
                <a:srgbClr val="FF0000"/>
              </a:solidFill>
            </a:endParaRPr>
          </a:p>
          <a:p>
            <a:pPr marL="0" lvl="1" indent="0">
              <a:buNone/>
              <a:tabLst>
                <a:tab pos="450850" algn="l"/>
              </a:tabLst>
            </a:pPr>
            <a:endParaRPr lang="en-US" altLang="ja-JP" sz="22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ja-JP" sz="2600" b="1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endParaRPr lang="en-US" altLang="ja-JP" sz="2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/>
              <a:t>        </a:t>
            </a:r>
            <a:endParaRPr lang="en-US" altLang="ja-JP" sz="2000" dirty="0"/>
          </a:p>
          <a:p>
            <a:r>
              <a:rPr lang="en-US" altLang="ja-JP" sz="3100" b="1" dirty="0" smtClean="0">
                <a:solidFill>
                  <a:srgbClr val="FF0000"/>
                </a:solidFill>
              </a:rPr>
              <a:t>Need for an innovative PFC </a:t>
            </a:r>
            <a:r>
              <a:rPr lang="en-US" altLang="ja-JP" sz="3100" b="1" dirty="0">
                <a:solidFill>
                  <a:srgbClr val="FF0000"/>
                </a:solidFill>
              </a:rPr>
              <a:t>!</a:t>
            </a:r>
            <a:r>
              <a:rPr lang="en-US" altLang="ja-JP" sz="3100" b="1" dirty="0" smtClean="0">
                <a:solidFill>
                  <a:srgbClr val="FF0000"/>
                </a:solidFill>
              </a:rPr>
              <a:t> !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n-US" altLang="ja-JP" b="1" dirty="0" smtClean="0">
                <a:solidFill>
                  <a:srgbClr val="FF0000"/>
                </a:solidFill>
              </a:rPr>
              <a:t>       </a:t>
            </a:r>
            <a:r>
              <a:rPr lang="en-US" altLang="ja-JP" b="1" dirty="0" smtClean="0">
                <a:solidFill>
                  <a:srgbClr val="2812AE"/>
                </a:solidFill>
              </a:rPr>
              <a:t>Possible metals and/or alloys: 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n-US" altLang="ja-JP" b="1" dirty="0">
                <a:solidFill>
                  <a:srgbClr val="2812AE"/>
                </a:solidFill>
              </a:rPr>
              <a:t> </a:t>
            </a:r>
            <a:r>
              <a:rPr lang="en-US" altLang="ja-JP" b="1" dirty="0" smtClean="0">
                <a:solidFill>
                  <a:srgbClr val="2812AE"/>
                </a:solidFill>
              </a:rPr>
              <a:t>      	Ga</a:t>
            </a:r>
            <a:r>
              <a:rPr lang="ja-JP" altLang="en-US" b="1" dirty="0">
                <a:solidFill>
                  <a:srgbClr val="2812AE"/>
                </a:solidFill>
              </a:rPr>
              <a:t>（</a:t>
            </a:r>
            <a:r>
              <a:rPr lang="en-US" altLang="ja-JP" b="1" dirty="0">
                <a:solidFill>
                  <a:srgbClr val="2812AE"/>
                </a:solidFill>
              </a:rPr>
              <a:t>T</a:t>
            </a:r>
            <a:r>
              <a:rPr lang="en-US" altLang="ja-JP" b="1" baseline="-25000" dirty="0">
                <a:solidFill>
                  <a:srgbClr val="2812AE"/>
                </a:solidFill>
              </a:rPr>
              <a:t>m</a:t>
            </a:r>
            <a:r>
              <a:rPr lang="en-US" altLang="ja-JP" b="1" dirty="0">
                <a:solidFill>
                  <a:srgbClr val="2812AE"/>
                </a:solidFill>
              </a:rPr>
              <a:t>=29.8</a:t>
            </a:r>
            <a:r>
              <a:rPr lang="ja-JP" altLang="en-US" b="1" dirty="0">
                <a:solidFill>
                  <a:srgbClr val="2812AE"/>
                </a:solidFill>
              </a:rPr>
              <a:t>℃</a:t>
            </a:r>
            <a:r>
              <a:rPr lang="en-US" altLang="ja-JP" b="1" dirty="0">
                <a:solidFill>
                  <a:srgbClr val="2812AE"/>
                </a:solidFill>
              </a:rPr>
              <a:t>, Z=31</a:t>
            </a:r>
            <a:r>
              <a:rPr lang="ja-JP" altLang="en-US" b="1" dirty="0">
                <a:solidFill>
                  <a:srgbClr val="2812AE"/>
                </a:solidFill>
              </a:rPr>
              <a:t>）</a:t>
            </a:r>
            <a:endParaRPr lang="en-US" altLang="ja-JP" b="1" dirty="0">
              <a:solidFill>
                <a:srgbClr val="2812AE"/>
              </a:solidFill>
            </a:endParaRPr>
          </a:p>
          <a:p>
            <a:pPr marL="0" indent="0">
              <a:buNone/>
              <a:tabLst>
                <a:tab pos="450850" algn="l"/>
              </a:tabLst>
            </a:pPr>
            <a:r>
              <a:rPr lang="en-US" altLang="ja-JP" b="1" dirty="0" smtClean="0">
                <a:solidFill>
                  <a:srgbClr val="2812AE"/>
                </a:solidFill>
              </a:rPr>
              <a:t>	Li(T</a:t>
            </a:r>
            <a:r>
              <a:rPr lang="en-US" altLang="ja-JP" b="1" baseline="-25000" dirty="0" smtClean="0">
                <a:solidFill>
                  <a:srgbClr val="2812AE"/>
                </a:solidFill>
              </a:rPr>
              <a:t>m</a:t>
            </a:r>
            <a:r>
              <a:rPr lang="en-US" altLang="ja-JP" b="1" dirty="0" smtClean="0">
                <a:solidFill>
                  <a:srgbClr val="2812AE"/>
                </a:solidFill>
              </a:rPr>
              <a:t>=186</a:t>
            </a:r>
            <a:r>
              <a:rPr lang="ja-JP" altLang="en-US" b="1" dirty="0" smtClean="0">
                <a:solidFill>
                  <a:srgbClr val="2812AE"/>
                </a:solidFill>
              </a:rPr>
              <a:t>℃</a:t>
            </a:r>
            <a:r>
              <a:rPr lang="en-US" altLang="ja-JP" b="1" dirty="0" smtClean="0">
                <a:solidFill>
                  <a:srgbClr val="2812AE"/>
                </a:solidFill>
              </a:rPr>
              <a:t>, Z=3</a:t>
            </a:r>
            <a:r>
              <a:rPr lang="ja-JP" altLang="en-US" b="1" dirty="0" smtClean="0">
                <a:solidFill>
                  <a:srgbClr val="2812AE"/>
                </a:solidFill>
              </a:rPr>
              <a:t>）</a:t>
            </a:r>
            <a:endParaRPr lang="en-US" altLang="ja-JP" b="1" dirty="0" smtClean="0">
              <a:solidFill>
                <a:srgbClr val="2812AE"/>
              </a:solidFill>
            </a:endParaRPr>
          </a:p>
          <a:p>
            <a:pPr marL="0" indent="0">
              <a:buNone/>
              <a:tabLst>
                <a:tab pos="450850" algn="l"/>
              </a:tabLst>
            </a:pPr>
            <a:r>
              <a:rPr lang="en-US" altLang="ja-JP" b="1" dirty="0" smtClean="0">
                <a:solidFill>
                  <a:srgbClr val="2812AE"/>
                </a:solidFill>
              </a:rPr>
              <a:t>	</a:t>
            </a:r>
            <a:r>
              <a:rPr lang="en-US" altLang="ja-JP" b="1" dirty="0">
                <a:solidFill>
                  <a:srgbClr val="2812AE"/>
                </a:solidFill>
              </a:rPr>
              <a:t>Sn</a:t>
            </a:r>
            <a:r>
              <a:rPr lang="ja-JP" altLang="en-US" b="1" dirty="0">
                <a:solidFill>
                  <a:srgbClr val="2812AE"/>
                </a:solidFill>
              </a:rPr>
              <a:t>（</a:t>
            </a:r>
            <a:r>
              <a:rPr lang="en-US" altLang="ja-JP" b="1" dirty="0">
                <a:solidFill>
                  <a:srgbClr val="2812AE"/>
                </a:solidFill>
              </a:rPr>
              <a:t>T</a:t>
            </a:r>
            <a:r>
              <a:rPr lang="en-US" altLang="ja-JP" b="1" baseline="-25000" dirty="0">
                <a:solidFill>
                  <a:srgbClr val="2812AE"/>
                </a:solidFill>
              </a:rPr>
              <a:t>m</a:t>
            </a:r>
            <a:r>
              <a:rPr lang="en-US" altLang="ja-JP" b="1" dirty="0">
                <a:solidFill>
                  <a:srgbClr val="2812AE"/>
                </a:solidFill>
              </a:rPr>
              <a:t>=231℃, Z=50</a:t>
            </a:r>
            <a:r>
              <a:rPr lang="ja-JP" altLang="en-US" b="1" dirty="0">
                <a:solidFill>
                  <a:srgbClr val="2812AE"/>
                </a:solidFill>
              </a:rPr>
              <a:t>）</a:t>
            </a:r>
            <a:endParaRPr lang="en-US" altLang="ja-JP" b="1" dirty="0">
              <a:solidFill>
                <a:srgbClr val="2812AE"/>
              </a:solidFill>
            </a:endParaRPr>
          </a:p>
          <a:p>
            <a:pPr marL="0" indent="0">
              <a:buNone/>
              <a:tabLst>
                <a:tab pos="450850" algn="l"/>
              </a:tabLst>
            </a:pPr>
            <a:r>
              <a:rPr lang="en-US" altLang="ja-JP" b="1" dirty="0" smtClean="0">
                <a:solidFill>
                  <a:srgbClr val="2812AE"/>
                </a:solidFill>
              </a:rPr>
              <a:t>	Li</a:t>
            </a:r>
            <a:r>
              <a:rPr lang="en-US" altLang="ja-JP" b="1" baseline="-25000" dirty="0" smtClean="0">
                <a:solidFill>
                  <a:srgbClr val="2812AE"/>
                </a:solidFill>
              </a:rPr>
              <a:t>17</a:t>
            </a:r>
            <a:r>
              <a:rPr lang="en-US" altLang="ja-JP" b="1" dirty="0" smtClean="0">
                <a:solidFill>
                  <a:srgbClr val="2812AE"/>
                </a:solidFill>
              </a:rPr>
              <a:t>Pb</a:t>
            </a:r>
            <a:r>
              <a:rPr lang="en-US" altLang="ja-JP" b="1" baseline="-25000" dirty="0" smtClean="0">
                <a:solidFill>
                  <a:srgbClr val="2812AE"/>
                </a:solidFill>
              </a:rPr>
              <a:t>83</a:t>
            </a:r>
            <a:r>
              <a:rPr lang="ja-JP" altLang="en-US" b="1" dirty="0" smtClean="0">
                <a:solidFill>
                  <a:srgbClr val="2812AE"/>
                </a:solidFill>
              </a:rPr>
              <a:t>（</a:t>
            </a:r>
            <a:r>
              <a:rPr lang="en-US" altLang="ja-JP" b="1" dirty="0">
                <a:solidFill>
                  <a:srgbClr val="2812AE"/>
                </a:solidFill>
              </a:rPr>
              <a:t>T</a:t>
            </a:r>
            <a:r>
              <a:rPr lang="en-US" altLang="ja-JP" b="1" baseline="-25000" dirty="0">
                <a:solidFill>
                  <a:srgbClr val="2812AE"/>
                </a:solidFill>
              </a:rPr>
              <a:t>m</a:t>
            </a:r>
            <a:r>
              <a:rPr lang="en-US" altLang="ja-JP" b="1" dirty="0">
                <a:solidFill>
                  <a:srgbClr val="2812AE"/>
                </a:solidFill>
              </a:rPr>
              <a:t>=</a:t>
            </a:r>
            <a:r>
              <a:rPr lang="en-US" altLang="ja-JP" b="1" dirty="0" smtClean="0">
                <a:solidFill>
                  <a:srgbClr val="2812AE"/>
                </a:solidFill>
              </a:rPr>
              <a:t>235℃, Z=69*</a:t>
            </a:r>
            <a:r>
              <a:rPr lang="ja-JP" altLang="en-US" b="1" dirty="0" smtClean="0">
                <a:solidFill>
                  <a:srgbClr val="2812AE"/>
                </a:solidFill>
              </a:rPr>
              <a:t>）</a:t>
            </a:r>
            <a:endParaRPr lang="en-US" altLang="ja-JP" b="1" dirty="0" smtClean="0">
              <a:solidFill>
                <a:srgbClr val="2812AE"/>
              </a:solidFill>
            </a:endParaRPr>
          </a:p>
          <a:p>
            <a:pPr marL="0" indent="0">
              <a:buNone/>
              <a:tabLst>
                <a:tab pos="450850" algn="l"/>
              </a:tabLst>
            </a:pPr>
            <a:r>
              <a:rPr lang="en-US" altLang="ja-JP" b="1" dirty="0">
                <a:solidFill>
                  <a:srgbClr val="2812AE"/>
                </a:solidFill>
              </a:rPr>
              <a:t>	</a:t>
            </a:r>
            <a:endParaRPr lang="en-US" altLang="ja-JP" sz="1400" b="1" dirty="0">
              <a:solidFill>
                <a:srgbClr val="2812AE"/>
              </a:solidFill>
            </a:endParaRPr>
          </a:p>
        </p:txBody>
      </p:sp>
      <p:sp>
        <p:nvSpPr>
          <p:cNvPr id="46" name="テキスト ボックス 15"/>
          <p:cNvSpPr txBox="1">
            <a:spLocks noChangeArrowheads="1"/>
          </p:cNvSpPr>
          <p:nvPr/>
        </p:nvSpPr>
        <p:spPr bwMode="auto">
          <a:xfrm>
            <a:off x="457200" y="1196752"/>
            <a:ext cx="404018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ja-JP"/>
            </a:defPPr>
            <a:lvl1pPr marL="0" indent="0" algn="l" defTabSz="3036502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60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1517519" indent="-1095660" algn="l" defTabSz="3036502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60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3036502" indent="-2192785" algn="l" defTabSz="3036502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60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4555485" indent="-3289910" algn="l" defTabSz="3036502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60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6074469" indent="-4387035" algn="l" defTabSz="3036502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60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109292" indent="0" algn="l" defTabSz="84371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60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531151" indent="0" algn="l" defTabSz="84371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60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2953009" indent="0" algn="l" defTabSz="84371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60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374868" indent="0" algn="l" defTabSz="84371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60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altLang="ja-JP" sz="2400" dirty="0" smtClean="0">
                <a:solidFill>
                  <a:srgbClr val="2812AE"/>
                </a:solidFill>
              </a:rPr>
              <a:t>ITER-divertor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2885208" cy="270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下矢印 46"/>
          <p:cNvSpPr/>
          <p:nvPr/>
        </p:nvSpPr>
        <p:spPr>
          <a:xfrm>
            <a:off x="6326753" y="3672498"/>
            <a:ext cx="360040" cy="52682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7584" y="6165304"/>
            <a:ext cx="318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After </a:t>
            </a:r>
            <a:r>
              <a:rPr kumimoji="1" lang="en-US" altLang="ja-JP" sz="1400" b="1" dirty="0" err="1" smtClean="0">
                <a:solidFill>
                  <a:srgbClr val="FF0000"/>
                </a:solidFill>
              </a:rPr>
              <a:t>Loarte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 presented at 2014 PSI-conf. 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796619"/>
              </p:ext>
            </p:extLst>
          </p:nvPr>
        </p:nvGraphicFramePr>
        <p:xfrm>
          <a:off x="811969" y="4232134"/>
          <a:ext cx="3219026" cy="107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5" name="Equation" r:id="rId4" imgW="2120760" imgH="711000" progId="Equation.DSMT4">
                  <p:embed/>
                </p:oleObj>
              </mc:Choice>
              <mc:Fallback>
                <p:oleObj name="Equation" r:id="rId4" imgW="212076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1969" y="4232134"/>
                        <a:ext cx="3219026" cy="1079624"/>
                      </a:xfrm>
                      <a:prstGeom prst="rect">
                        <a:avLst/>
                      </a:prstGeom>
                      <a:solidFill>
                        <a:srgbClr val="BCEF0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2333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</a:rPr>
              <a:t>DBTT(~400</a:t>
            </a:r>
            <a:r>
              <a:rPr kumimoji="1" lang="ja-JP" altLang="en-US" sz="3200" b="1" dirty="0" err="1" smtClean="0">
                <a:solidFill>
                  <a:srgbClr val="FF0000"/>
                </a:solidFill>
              </a:rPr>
              <a:t>ｄ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℃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) cracking on tungsten-PFC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54607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kumimoji="1" lang="en-US" altLang="ja-JP" dirty="0" smtClean="0">
                <a:solidFill>
                  <a:srgbClr val="2812AE"/>
                </a:solidFill>
              </a:rPr>
              <a:t>Thermal cycle cracking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916833"/>
            <a:ext cx="3171440" cy="479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99" y="1978306"/>
            <a:ext cx="4470889" cy="347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6077775" y="3303827"/>
            <a:ext cx="1196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15MW/m</a:t>
            </a:r>
            <a:r>
              <a:rPr kumimoji="1" lang="en-US" altLang="ja-JP" b="1" baseline="30000" dirty="0" smtClean="0">
                <a:solidFill>
                  <a:srgbClr val="FF0000"/>
                </a:solidFill>
              </a:rPr>
              <a:t>2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79711" y="3284984"/>
            <a:ext cx="1196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50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MW/m</a:t>
            </a:r>
            <a:r>
              <a:rPr kumimoji="1" lang="en-US" altLang="ja-JP" b="1" baseline="30000" dirty="0" smtClean="0">
                <a:solidFill>
                  <a:srgbClr val="FF0000"/>
                </a:solidFill>
              </a:rPr>
              <a:t>2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プレースホルダー 9"/>
          <p:cNvSpPr txBox="1">
            <a:spLocks/>
          </p:cNvSpPr>
          <p:nvPr/>
        </p:nvSpPr>
        <p:spPr>
          <a:xfrm>
            <a:off x="4668571" y="1340768"/>
            <a:ext cx="4041775" cy="543246"/>
          </a:xfrm>
          <a:prstGeom prst="rect">
            <a:avLst/>
          </a:prstGeom>
          <a:solidFill>
            <a:srgbClr val="BCEF01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 smtClean="0">
                <a:solidFill>
                  <a:srgbClr val="2812AE"/>
                </a:solidFill>
              </a:rPr>
              <a:t>Low H retention =&gt;</a:t>
            </a:r>
            <a:r>
              <a:rPr lang="en-US" altLang="ja-JP" sz="2200" dirty="0" smtClean="0">
                <a:solidFill>
                  <a:srgbClr val="FF0000"/>
                </a:solidFill>
              </a:rPr>
              <a:t>high recycling</a:t>
            </a:r>
          </a:p>
        </p:txBody>
      </p:sp>
      <p:sp>
        <p:nvSpPr>
          <p:cNvPr id="13" name="テキスト プレースホルダー 9"/>
          <p:cNvSpPr>
            <a:spLocks noGrp="1"/>
          </p:cNvSpPr>
          <p:nvPr>
            <p:ph type="body" sz="quarter" idx="3"/>
          </p:nvPr>
        </p:nvSpPr>
        <p:spPr>
          <a:xfrm>
            <a:off x="4671355" y="1340768"/>
            <a:ext cx="4041775" cy="543246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lang="en-US" altLang="ja-JP" dirty="0" smtClean="0">
                <a:solidFill>
                  <a:srgbClr val="2812AE"/>
                </a:solidFill>
              </a:rPr>
              <a:t>Hydrogen-implantation cracking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8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Potential issues on liquid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metal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PFC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concept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s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7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898" y="2398764"/>
            <a:ext cx="3619048" cy="319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プレースホルダー 6"/>
          <p:cNvSpPr>
            <a:spLocks noGrp="1"/>
          </p:cNvSpPr>
          <p:nvPr>
            <p:ph type="body" sz="quarter" idx="3"/>
          </p:nvPr>
        </p:nvSpPr>
        <p:spPr>
          <a:xfrm>
            <a:off x="395536" y="1340768"/>
            <a:ext cx="4041775" cy="63976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kumimoji="1" lang="en-US" altLang="ja-JP" dirty="0" smtClean="0">
                <a:solidFill>
                  <a:srgbClr val="2812AE"/>
                </a:solidFill>
              </a:rPr>
              <a:t>After A. Ying (UCLA)</a:t>
            </a:r>
            <a:endParaRPr kumimoji="1" lang="ja-JP" altLang="en-US" dirty="0">
              <a:solidFill>
                <a:srgbClr val="2812AE"/>
              </a:solidFill>
            </a:endParaRPr>
          </a:p>
        </p:txBody>
      </p:sp>
      <p:sp>
        <p:nvSpPr>
          <p:cNvPr id="90" name="円/楕円 89"/>
          <p:cNvSpPr/>
          <p:nvPr/>
        </p:nvSpPr>
        <p:spPr>
          <a:xfrm>
            <a:off x="1761237" y="2367960"/>
            <a:ext cx="522778" cy="5040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円/楕円 90"/>
          <p:cNvSpPr/>
          <p:nvPr/>
        </p:nvSpPr>
        <p:spPr>
          <a:xfrm>
            <a:off x="1922374" y="2516120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円/楕円 91"/>
          <p:cNvSpPr/>
          <p:nvPr/>
        </p:nvSpPr>
        <p:spPr>
          <a:xfrm>
            <a:off x="1755723" y="2342757"/>
            <a:ext cx="540632" cy="5544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2313821" y="2359249"/>
            <a:ext cx="4282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B</a:t>
            </a:r>
            <a:endParaRPr kumimoji="1" lang="ja-JP" altLang="en-US" sz="3200" b="1" dirty="0"/>
          </a:p>
        </p:txBody>
      </p:sp>
      <p:cxnSp>
        <p:nvCxnSpPr>
          <p:cNvPr id="95" name="直線矢印コネクタ 94"/>
          <p:cNvCxnSpPr/>
          <p:nvPr/>
        </p:nvCxnSpPr>
        <p:spPr>
          <a:xfrm flipH="1">
            <a:off x="1741674" y="3573016"/>
            <a:ext cx="936104" cy="36004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/>
          <p:cNvSpPr txBox="1"/>
          <p:nvPr/>
        </p:nvSpPr>
        <p:spPr>
          <a:xfrm>
            <a:off x="2338017" y="3134112"/>
            <a:ext cx="40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v</a:t>
            </a:r>
            <a:endParaRPr kumimoji="1" lang="ja-JP" altLang="en-US" sz="3200" b="1" dirty="0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08237" y="3121804"/>
            <a:ext cx="17154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MHD drag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8" name="直線矢印コネクタ 97"/>
          <p:cNvCxnSpPr/>
          <p:nvPr/>
        </p:nvCxnSpPr>
        <p:spPr>
          <a:xfrm flipV="1">
            <a:off x="1746141" y="3368867"/>
            <a:ext cx="567680" cy="26128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4659671" y="1313882"/>
            <a:ext cx="4040188" cy="4376097"/>
            <a:chOff x="4931604" y="1493168"/>
            <a:chExt cx="4040188" cy="4376097"/>
          </a:xfrm>
        </p:grpSpPr>
        <p:sp>
          <p:nvSpPr>
            <p:cNvPr id="97" name="テキスト プレースホルダー 4"/>
            <p:cNvSpPr txBox="1">
              <a:spLocks/>
            </p:cNvSpPr>
            <p:nvPr/>
          </p:nvSpPr>
          <p:spPr>
            <a:xfrm>
              <a:off x="4931604" y="1493168"/>
              <a:ext cx="4040188" cy="639762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kumimoji="1"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kumimoji="1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kumimoji="1"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kumimoji="1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kumimoji="1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kumimoji="1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kumimoji="1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kumimoji="1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kumimoji="1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dirty="0" smtClean="0">
                  <a:solidFill>
                    <a:srgbClr val="2812AE"/>
                  </a:solidFill>
                </a:rPr>
                <a:t>After M. Ono (PPPL NSTX-U)</a:t>
              </a:r>
              <a:endParaRPr lang="ja-JP" altLang="en-US" dirty="0">
                <a:solidFill>
                  <a:srgbClr val="2812AE"/>
                </a:solidFill>
              </a:endParaRPr>
            </a:p>
          </p:txBody>
        </p:sp>
        <p:grpSp>
          <p:nvGrpSpPr>
            <p:cNvPr id="99" name="グループ化 98"/>
            <p:cNvGrpSpPr/>
            <p:nvPr/>
          </p:nvGrpSpPr>
          <p:grpSpPr>
            <a:xfrm>
              <a:off x="5010917" y="2429272"/>
              <a:ext cx="3926696" cy="3439993"/>
              <a:chOff x="4858517" y="2276872"/>
              <a:chExt cx="3926696" cy="3439993"/>
            </a:xfrm>
          </p:grpSpPr>
          <p:pic>
            <p:nvPicPr>
              <p:cNvPr id="101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30345" r="21846"/>
              <a:stretch>
                <a:fillRect/>
              </a:stretch>
            </p:blipFill>
            <p:spPr bwMode="auto">
              <a:xfrm>
                <a:off x="4858517" y="2276872"/>
                <a:ext cx="2745908" cy="2707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" name="Rectangle 5"/>
              <p:cNvSpPr>
                <a:spLocks noChangeArrowheads="1"/>
              </p:cNvSpPr>
              <p:nvPr/>
            </p:nvSpPr>
            <p:spPr bwMode="auto">
              <a:xfrm rot="4147793">
                <a:off x="6082132" y="3403466"/>
                <a:ext cx="447880" cy="11238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ja-JP" altLang="ja-JP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103" name="Rectangle 6"/>
              <p:cNvSpPr>
                <a:spLocks noChangeArrowheads="1"/>
              </p:cNvSpPr>
              <p:nvPr/>
            </p:nvSpPr>
            <p:spPr bwMode="auto">
              <a:xfrm>
                <a:off x="6309420" y="4262825"/>
                <a:ext cx="69820" cy="15670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wrap="none" anchor="ctr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ja-JP" altLang="ja-JP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104" name="Straight Connector 7"/>
              <p:cNvCxnSpPr>
                <a:cxnSpLocks noChangeShapeType="1"/>
              </p:cNvCxnSpPr>
              <p:nvPr/>
            </p:nvCxnSpPr>
            <p:spPr bwMode="auto">
              <a:xfrm rot="16200000" flipH="1">
                <a:off x="6201900" y="3766685"/>
                <a:ext cx="410153" cy="35770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5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6013884" y="3825587"/>
                <a:ext cx="447609" cy="34340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lgDash"/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5950759" y="3725950"/>
                <a:ext cx="482040" cy="389839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6083703" y="3785925"/>
                <a:ext cx="420829" cy="3646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8" name="Straight Connector 11"/>
              <p:cNvCxnSpPr>
                <a:cxnSpLocks noChangeShapeType="1"/>
              </p:cNvCxnSpPr>
              <p:nvPr/>
            </p:nvCxnSpPr>
            <p:spPr bwMode="auto">
              <a:xfrm rot="16200000" flipH="1">
                <a:off x="6159024" y="3770750"/>
                <a:ext cx="381133" cy="39213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9" name="Straight Connector 12"/>
              <p:cNvCxnSpPr>
                <a:cxnSpLocks noChangeShapeType="1"/>
              </p:cNvCxnSpPr>
              <p:nvPr/>
            </p:nvCxnSpPr>
            <p:spPr bwMode="auto">
              <a:xfrm rot="16200000" flipH="1">
                <a:off x="6184722" y="3771713"/>
                <a:ext cx="403381" cy="39118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10" name="Group 47"/>
              <p:cNvGrpSpPr>
                <a:grpSpLocks/>
              </p:cNvGrpSpPr>
              <p:nvPr/>
            </p:nvGrpSpPr>
            <p:grpSpPr bwMode="auto">
              <a:xfrm>
                <a:off x="6055010" y="4115789"/>
                <a:ext cx="700106" cy="87061"/>
                <a:chOff x="3828942" y="4423619"/>
                <a:chExt cx="1240514" cy="165092"/>
              </a:xfrm>
            </p:grpSpPr>
            <p:sp>
              <p:nvSpPr>
                <p:cNvPr id="177" name="Rectangle 71"/>
                <p:cNvSpPr>
                  <a:spLocks noChangeArrowheads="1"/>
                </p:cNvSpPr>
                <p:nvPr/>
              </p:nvSpPr>
              <p:spPr bwMode="auto">
                <a:xfrm>
                  <a:off x="3900119" y="4423619"/>
                  <a:ext cx="1169337" cy="165092"/>
                </a:xfrm>
                <a:prstGeom prst="rect">
                  <a:avLst/>
                </a:prstGeom>
                <a:solidFill>
                  <a:srgbClr val="FFD3CD"/>
                </a:solidFill>
                <a:ln w="9525">
                  <a:solidFill>
                    <a:srgbClr val="00CC98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algn="ctr" eaLnBrk="1" hangingPunct="1">
                    <a:buFontTx/>
                    <a:buNone/>
                  </a:pPr>
                  <a:endParaRPr lang="ja-JP" altLang="ja-JP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8" name="Rounded Rectangle 72"/>
                <p:cNvSpPr>
                  <a:spLocks noChangeArrowheads="1"/>
                </p:cNvSpPr>
                <p:nvPr/>
              </p:nvSpPr>
              <p:spPr bwMode="auto">
                <a:xfrm rot="5400000">
                  <a:off x="3781985" y="4470576"/>
                  <a:ext cx="165092" cy="7117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algn="ctr" eaLnBrk="1" hangingPunct="1">
                    <a:buFontTx/>
                    <a:buNone/>
                  </a:pPr>
                  <a:endParaRPr lang="ja-JP" altLang="ja-JP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9" name="Rounded Rectangle 73"/>
                <p:cNvSpPr>
                  <a:spLocks noChangeArrowheads="1"/>
                </p:cNvSpPr>
                <p:nvPr/>
              </p:nvSpPr>
              <p:spPr bwMode="auto">
                <a:xfrm rot="5400000">
                  <a:off x="4951321" y="4470576"/>
                  <a:ext cx="165092" cy="7117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algn="ctr" eaLnBrk="1" hangingPunct="1">
                    <a:buFontTx/>
                    <a:buNone/>
                  </a:pPr>
                  <a:endParaRPr lang="ja-JP" altLang="ja-JP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80" name="Rounded Rectangle 74"/>
                <p:cNvSpPr>
                  <a:spLocks noChangeArrowheads="1"/>
                </p:cNvSpPr>
                <p:nvPr/>
              </p:nvSpPr>
              <p:spPr bwMode="auto">
                <a:xfrm rot="5400000">
                  <a:off x="4418932" y="3938187"/>
                  <a:ext cx="60534" cy="124051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algn="ctr" eaLnBrk="1" hangingPunct="1">
                    <a:buFontTx/>
                    <a:buNone/>
                  </a:pPr>
                  <a:endParaRPr lang="ja-JP" altLang="ja-JP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111" name="Rectangle 37"/>
              <p:cNvSpPr>
                <a:spLocks noChangeArrowheads="1"/>
              </p:cNvSpPr>
              <p:nvPr/>
            </p:nvSpPr>
            <p:spPr bwMode="auto">
              <a:xfrm rot="20249305">
                <a:off x="5435244" y="4112887"/>
                <a:ext cx="534644" cy="119950"/>
              </a:xfrm>
              <a:prstGeom prst="rect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ja-JP"/>
              </a:p>
            </p:txBody>
          </p:sp>
          <p:sp>
            <p:nvSpPr>
              <p:cNvPr id="112" name="Snip Same Side Corner Rectangle 16"/>
              <p:cNvSpPr/>
              <p:nvPr/>
            </p:nvSpPr>
            <p:spPr bwMode="auto">
              <a:xfrm rot="20131108">
                <a:off x="5361599" y="3949407"/>
                <a:ext cx="670457" cy="160579"/>
              </a:xfrm>
              <a:prstGeom prst="snip2SameRect">
                <a:avLst>
                  <a:gd name="adj1" fmla="val 21315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>
                  <a:buFontTx/>
                  <a:buNone/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3" name="Snip and Round Single Corner Rectangle 17"/>
              <p:cNvSpPr/>
              <p:nvPr/>
            </p:nvSpPr>
            <p:spPr bwMode="auto">
              <a:xfrm rot="20194723" flipH="1">
                <a:off x="6395498" y="3537319"/>
                <a:ext cx="782359" cy="153807"/>
              </a:xfrm>
              <a:prstGeom prst="snipRoundRect">
                <a:avLst/>
              </a:prstGeom>
              <a:solidFill>
                <a:srgbClr val="D9D9D9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>
                  <a:buFontTx/>
                  <a:buNone/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4" name="Rectangle 37"/>
              <p:cNvSpPr>
                <a:spLocks noChangeArrowheads="1"/>
              </p:cNvSpPr>
              <p:nvPr/>
            </p:nvSpPr>
            <p:spPr bwMode="auto">
              <a:xfrm rot="20249305">
                <a:off x="6524617" y="3711440"/>
                <a:ext cx="516472" cy="119950"/>
              </a:xfrm>
              <a:prstGeom prst="rect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ja-JP"/>
              </a:p>
            </p:txBody>
          </p:sp>
          <p:sp>
            <p:nvSpPr>
              <p:cNvPr id="115" name="Rectangle 27"/>
              <p:cNvSpPr>
                <a:spLocks noChangeArrowheads="1"/>
              </p:cNvSpPr>
              <p:nvPr/>
            </p:nvSpPr>
            <p:spPr bwMode="auto">
              <a:xfrm>
                <a:off x="6137263" y="4173830"/>
                <a:ext cx="28693" cy="837718"/>
              </a:xfrm>
              <a:prstGeom prst="rect">
                <a:avLst/>
              </a:prstGeom>
              <a:solidFill>
                <a:srgbClr val="FFD3CD"/>
              </a:solid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ja-JP"/>
              </a:p>
            </p:txBody>
          </p:sp>
          <p:sp>
            <p:nvSpPr>
              <p:cNvPr id="116" name="Rectangle 28"/>
              <p:cNvSpPr>
                <a:spLocks noChangeArrowheads="1"/>
              </p:cNvSpPr>
              <p:nvPr/>
            </p:nvSpPr>
            <p:spPr bwMode="auto">
              <a:xfrm>
                <a:off x="6675733" y="4173830"/>
                <a:ext cx="28693" cy="981852"/>
              </a:xfrm>
              <a:prstGeom prst="rect">
                <a:avLst/>
              </a:prstGeom>
              <a:solidFill>
                <a:srgbClr val="FFD3CD"/>
              </a:solid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ja-JP"/>
              </a:p>
            </p:txBody>
          </p:sp>
          <p:sp>
            <p:nvSpPr>
              <p:cNvPr id="117" name="Rectangle 29"/>
              <p:cNvSpPr>
                <a:spLocks noChangeArrowheads="1"/>
              </p:cNvSpPr>
              <p:nvPr/>
            </p:nvSpPr>
            <p:spPr bwMode="auto">
              <a:xfrm>
                <a:off x="6206125" y="4894499"/>
                <a:ext cx="408396" cy="33470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ja-JP"/>
              </a:p>
            </p:txBody>
          </p:sp>
          <p:cxnSp>
            <p:nvCxnSpPr>
              <p:cNvPr id="118" name="Straight Arrow Connector 3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493284" y="4605759"/>
                <a:ext cx="213783" cy="1913"/>
              </a:xfrm>
              <a:prstGeom prst="straightConnector1">
                <a:avLst/>
              </a:prstGeom>
              <a:noFill/>
              <a:ln w="15875">
                <a:solidFill>
                  <a:srgbClr val="FF33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9" name="Straight Arrow Connector 32"/>
              <p:cNvCxnSpPr>
                <a:cxnSpLocks noChangeShapeType="1"/>
              </p:cNvCxnSpPr>
              <p:nvPr/>
            </p:nvCxnSpPr>
            <p:spPr bwMode="auto">
              <a:xfrm rot="16200000" flipH="1">
                <a:off x="6124102" y="4649289"/>
                <a:ext cx="213782" cy="1913"/>
              </a:xfrm>
              <a:prstGeom prst="straightConnector1">
                <a:avLst/>
              </a:prstGeom>
              <a:noFill/>
              <a:ln w="15875">
                <a:solidFill>
                  <a:srgbClr val="FF33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0" name="Snip and Round Single Corner Rectangle 24"/>
              <p:cNvSpPr/>
              <p:nvPr/>
            </p:nvSpPr>
            <p:spPr bwMode="auto">
              <a:xfrm rot="20194723" flipH="1">
                <a:off x="6487316" y="3805272"/>
                <a:ext cx="129118" cy="127689"/>
              </a:xfrm>
              <a:prstGeom prst="snipRoundRect">
                <a:avLst/>
              </a:prstGeom>
              <a:solidFill>
                <a:srgbClr val="D9D9D9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>
                  <a:buFontTx/>
                  <a:buNone/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" name="Snip and Round Single Corner Rectangle 25"/>
              <p:cNvSpPr/>
              <p:nvPr/>
            </p:nvSpPr>
            <p:spPr bwMode="auto">
              <a:xfrm rot="20194723" flipH="1">
                <a:off x="5952672" y="3993904"/>
                <a:ext cx="109033" cy="123820"/>
              </a:xfrm>
              <a:prstGeom prst="snipRoundRect">
                <a:avLst/>
              </a:prstGeom>
              <a:solidFill>
                <a:srgbClr val="D9D9D9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>
                  <a:buFontTx/>
                  <a:buNone/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2" name="Rectangle 36"/>
              <p:cNvSpPr>
                <a:spLocks noChangeArrowheads="1"/>
              </p:cNvSpPr>
              <p:nvPr/>
            </p:nvSpPr>
            <p:spPr bwMode="auto">
              <a:xfrm>
                <a:off x="6208995" y="4968017"/>
                <a:ext cx="401700" cy="258281"/>
              </a:xfrm>
              <a:prstGeom prst="rect">
                <a:avLst/>
              </a:prstGeom>
              <a:solidFill>
                <a:srgbClr val="FFD3CD"/>
              </a:solid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ja-JP" altLang="ja-JP"/>
              </a:p>
            </p:txBody>
          </p:sp>
          <p:sp>
            <p:nvSpPr>
              <p:cNvPr id="123" name="Rectangle 37"/>
              <p:cNvSpPr>
                <a:spLocks noChangeArrowheads="1"/>
              </p:cNvSpPr>
              <p:nvPr/>
            </p:nvSpPr>
            <p:spPr bwMode="auto">
              <a:xfrm>
                <a:off x="6610695" y="5128596"/>
                <a:ext cx="93730" cy="24184"/>
              </a:xfrm>
              <a:prstGeom prst="rect">
                <a:avLst/>
              </a:prstGeom>
              <a:solidFill>
                <a:srgbClr val="FFD3CD"/>
              </a:solid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ja-JP"/>
              </a:p>
            </p:txBody>
          </p:sp>
          <p:grpSp>
            <p:nvGrpSpPr>
              <p:cNvPr id="124" name="Group 60"/>
              <p:cNvGrpSpPr>
                <a:grpSpLocks/>
              </p:cNvGrpSpPr>
              <p:nvPr/>
            </p:nvGrpSpPr>
            <p:grpSpPr bwMode="auto">
              <a:xfrm>
                <a:off x="6620260" y="4550126"/>
                <a:ext cx="133900" cy="126722"/>
                <a:chOff x="3705225" y="5210175"/>
                <a:chExt cx="311150" cy="312738"/>
              </a:xfrm>
            </p:grpSpPr>
            <p:grpSp>
              <p:nvGrpSpPr>
                <p:cNvPr id="172" name="Group 47"/>
                <p:cNvGrpSpPr>
                  <a:grpSpLocks/>
                </p:cNvGrpSpPr>
                <p:nvPr/>
              </p:nvGrpSpPr>
              <p:grpSpPr bwMode="auto">
                <a:xfrm rot="2713016">
                  <a:off x="3704431" y="5210969"/>
                  <a:ext cx="312738" cy="311150"/>
                  <a:chOff x="7975600" y="2273300"/>
                  <a:chExt cx="355600" cy="355600"/>
                </a:xfrm>
              </p:grpSpPr>
              <p:sp>
                <p:nvSpPr>
                  <p:cNvPr id="174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7975600" y="2273300"/>
                    <a:ext cx="355600" cy="35560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  <p:sp>
                <p:nvSpPr>
                  <p:cNvPr id="175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7975600" y="2425700"/>
                    <a:ext cx="355600" cy="508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  <p:sp>
                <p:nvSpPr>
                  <p:cNvPr id="176" name="Rectangle 4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7975600" y="2425700"/>
                    <a:ext cx="355600" cy="508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</p:grpSp>
            <p:sp>
              <p:nvSpPr>
                <p:cNvPr id="173" name="Oval 62"/>
                <p:cNvSpPr>
                  <a:spLocks noChangeArrowheads="1"/>
                </p:cNvSpPr>
                <p:nvPr/>
              </p:nvSpPr>
              <p:spPr bwMode="auto">
                <a:xfrm>
                  <a:off x="3803650" y="530225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</p:grpSp>
          <p:sp>
            <p:nvSpPr>
              <p:cNvPr id="125" name="Rectangle 37"/>
              <p:cNvSpPr>
                <a:spLocks noChangeArrowheads="1"/>
              </p:cNvSpPr>
              <p:nvPr/>
            </p:nvSpPr>
            <p:spPr bwMode="auto">
              <a:xfrm>
                <a:off x="6134394" y="5011548"/>
                <a:ext cx="86079" cy="27086"/>
              </a:xfrm>
              <a:prstGeom prst="rect">
                <a:avLst/>
              </a:prstGeom>
              <a:solidFill>
                <a:srgbClr val="FFD3CD"/>
              </a:solid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ja-JP"/>
              </a:p>
            </p:txBody>
          </p:sp>
          <p:sp>
            <p:nvSpPr>
              <p:cNvPr id="126" name="TextBox 30"/>
              <p:cNvSpPr txBox="1">
                <a:spLocks noChangeArrowheads="1"/>
              </p:cNvSpPr>
              <p:nvPr/>
            </p:nvSpPr>
            <p:spPr bwMode="auto">
              <a:xfrm>
                <a:off x="5472845" y="4694947"/>
                <a:ext cx="81974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ja-JP" sz="1000" i="0" dirty="0" smtClean="0">
                    <a:solidFill>
                      <a:schemeClr val="tx1"/>
                    </a:solidFill>
                  </a:rPr>
                  <a:t>Valves</a:t>
                </a:r>
                <a:endParaRPr lang="en-US" altLang="ja-JP" sz="1000" i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Oval 67"/>
              <p:cNvSpPr>
                <a:spLocks noChangeArrowheads="1"/>
              </p:cNvSpPr>
              <p:nvPr/>
            </p:nvSpPr>
            <p:spPr bwMode="auto">
              <a:xfrm>
                <a:off x="6216647" y="4950605"/>
                <a:ext cx="383528" cy="40628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ja-JP"/>
              </a:p>
            </p:txBody>
          </p:sp>
          <p:sp>
            <p:nvSpPr>
              <p:cNvPr id="128" name="Oval 68"/>
              <p:cNvSpPr>
                <a:spLocks noChangeArrowheads="1"/>
              </p:cNvSpPr>
              <p:nvPr/>
            </p:nvSpPr>
            <p:spPr bwMode="auto">
              <a:xfrm>
                <a:off x="6223341" y="5185670"/>
                <a:ext cx="383528" cy="40628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ja-JP"/>
              </a:p>
            </p:txBody>
          </p:sp>
          <p:sp>
            <p:nvSpPr>
              <p:cNvPr id="129" name="TextBox 69"/>
              <p:cNvSpPr txBox="1">
                <a:spLocks noChangeArrowheads="1"/>
              </p:cNvSpPr>
              <p:nvPr/>
            </p:nvSpPr>
            <p:spPr bwMode="auto">
              <a:xfrm>
                <a:off x="5112805" y="5157192"/>
                <a:ext cx="103661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ja-JP" i="0" dirty="0">
                    <a:solidFill>
                      <a:srgbClr val="000000"/>
                    </a:solidFill>
                    <a:latin typeface="Arial" pitchFamily="34" charset="0"/>
                  </a:rPr>
                  <a:t>Impurities</a:t>
                </a:r>
              </a:p>
            </p:txBody>
          </p:sp>
          <p:cxnSp>
            <p:nvCxnSpPr>
              <p:cNvPr id="130" name="Straight Arrow Connector 71"/>
              <p:cNvCxnSpPr>
                <a:cxnSpLocks noChangeShapeType="1"/>
              </p:cNvCxnSpPr>
              <p:nvPr/>
            </p:nvCxnSpPr>
            <p:spPr bwMode="auto">
              <a:xfrm flipV="1">
                <a:off x="6177433" y="4998005"/>
                <a:ext cx="175027" cy="107375"/>
              </a:xfrm>
              <a:prstGeom prst="straightConnector1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Straight Arrow Connector 72"/>
              <p:cNvCxnSpPr>
                <a:cxnSpLocks noChangeShapeType="1"/>
              </p:cNvCxnSpPr>
              <p:nvPr/>
            </p:nvCxnSpPr>
            <p:spPr bwMode="auto">
              <a:xfrm>
                <a:off x="6184128" y="5108282"/>
                <a:ext cx="165462" cy="93832"/>
              </a:xfrm>
              <a:prstGeom prst="straightConnector1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32" name="Group 60"/>
              <p:cNvGrpSpPr>
                <a:grpSpLocks/>
              </p:cNvGrpSpPr>
              <p:nvPr/>
            </p:nvGrpSpPr>
            <p:grpSpPr bwMode="auto">
              <a:xfrm>
                <a:off x="6630780" y="5069589"/>
                <a:ext cx="133900" cy="126721"/>
                <a:chOff x="3705225" y="5210175"/>
                <a:chExt cx="311150" cy="312738"/>
              </a:xfrm>
            </p:grpSpPr>
            <p:grpSp>
              <p:nvGrpSpPr>
                <p:cNvPr id="167" name="Group 47"/>
                <p:cNvGrpSpPr>
                  <a:grpSpLocks/>
                </p:cNvGrpSpPr>
                <p:nvPr/>
              </p:nvGrpSpPr>
              <p:grpSpPr bwMode="auto">
                <a:xfrm rot="2713016">
                  <a:off x="3704431" y="5210969"/>
                  <a:ext cx="312738" cy="311150"/>
                  <a:chOff x="7975600" y="2273300"/>
                  <a:chExt cx="355600" cy="355600"/>
                </a:xfrm>
              </p:grpSpPr>
              <p:sp>
                <p:nvSpPr>
                  <p:cNvPr id="169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7975600" y="2273300"/>
                    <a:ext cx="355600" cy="35560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  <p:sp>
                <p:nvSpPr>
                  <p:cNvPr id="17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7975600" y="2425700"/>
                    <a:ext cx="355600" cy="508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  <p:sp>
                <p:nvSpPr>
                  <p:cNvPr id="171" name="Rectangle 4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7975600" y="2425700"/>
                    <a:ext cx="355600" cy="508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</p:grpSp>
            <p:sp>
              <p:nvSpPr>
                <p:cNvPr id="168" name="Oval 62"/>
                <p:cNvSpPr>
                  <a:spLocks noChangeArrowheads="1"/>
                </p:cNvSpPr>
                <p:nvPr/>
              </p:nvSpPr>
              <p:spPr bwMode="auto">
                <a:xfrm>
                  <a:off x="3803650" y="530225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</p:grpSp>
          <p:grpSp>
            <p:nvGrpSpPr>
              <p:cNvPr id="133" name="Group 60"/>
              <p:cNvGrpSpPr>
                <a:grpSpLocks/>
              </p:cNvGrpSpPr>
              <p:nvPr/>
            </p:nvGrpSpPr>
            <p:grpSpPr bwMode="auto">
              <a:xfrm>
                <a:off x="6078921" y="4949638"/>
                <a:ext cx="133900" cy="126721"/>
                <a:chOff x="3705225" y="5210175"/>
                <a:chExt cx="311150" cy="312738"/>
              </a:xfrm>
            </p:grpSpPr>
            <p:grpSp>
              <p:nvGrpSpPr>
                <p:cNvPr id="162" name="Group 47"/>
                <p:cNvGrpSpPr>
                  <a:grpSpLocks/>
                </p:cNvGrpSpPr>
                <p:nvPr/>
              </p:nvGrpSpPr>
              <p:grpSpPr bwMode="auto">
                <a:xfrm rot="2713016">
                  <a:off x="3704431" y="5210969"/>
                  <a:ext cx="312738" cy="311150"/>
                  <a:chOff x="7975600" y="2273300"/>
                  <a:chExt cx="355600" cy="355600"/>
                </a:xfrm>
              </p:grpSpPr>
              <p:sp>
                <p:nvSpPr>
                  <p:cNvPr id="164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7975600" y="2273300"/>
                    <a:ext cx="355600" cy="35560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  <p:sp>
                <p:nvSpPr>
                  <p:cNvPr id="165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7975600" y="2425700"/>
                    <a:ext cx="355600" cy="508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  <p:sp>
                <p:nvSpPr>
                  <p:cNvPr id="166" name="Rectangle 4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7975600" y="2425700"/>
                    <a:ext cx="355600" cy="508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</p:grpSp>
            <p:sp>
              <p:nvSpPr>
                <p:cNvPr id="163" name="Oval 62"/>
                <p:cNvSpPr>
                  <a:spLocks noChangeArrowheads="1"/>
                </p:cNvSpPr>
                <p:nvPr/>
              </p:nvSpPr>
              <p:spPr bwMode="auto">
                <a:xfrm>
                  <a:off x="3803650" y="530225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</p:grpSp>
          <p:grpSp>
            <p:nvGrpSpPr>
              <p:cNvPr id="134" name="Group 60"/>
              <p:cNvGrpSpPr>
                <a:grpSpLocks/>
              </p:cNvGrpSpPr>
              <p:nvPr/>
            </p:nvGrpSpPr>
            <p:grpSpPr bwMode="auto">
              <a:xfrm>
                <a:off x="6078921" y="4570440"/>
                <a:ext cx="133900" cy="126721"/>
                <a:chOff x="3705225" y="5210175"/>
                <a:chExt cx="311150" cy="312738"/>
              </a:xfrm>
            </p:grpSpPr>
            <p:grpSp>
              <p:nvGrpSpPr>
                <p:cNvPr id="157" name="Group 47"/>
                <p:cNvGrpSpPr>
                  <a:grpSpLocks/>
                </p:cNvGrpSpPr>
                <p:nvPr/>
              </p:nvGrpSpPr>
              <p:grpSpPr bwMode="auto">
                <a:xfrm rot="2713016">
                  <a:off x="3704431" y="5210969"/>
                  <a:ext cx="312738" cy="311150"/>
                  <a:chOff x="7975600" y="2273300"/>
                  <a:chExt cx="355600" cy="355600"/>
                </a:xfrm>
              </p:grpSpPr>
              <p:sp>
                <p:nvSpPr>
                  <p:cNvPr id="159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7975600" y="2273300"/>
                    <a:ext cx="355600" cy="35560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  <p:sp>
                <p:nvSpPr>
                  <p:cNvPr id="16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7975600" y="2425700"/>
                    <a:ext cx="355600" cy="508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  <p:sp>
                <p:nvSpPr>
                  <p:cNvPr id="161" name="Rectangle 4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7975600" y="2425700"/>
                    <a:ext cx="355600" cy="508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>
                    <a:lvl1pPr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200" b="1" i="1">
                        <a:solidFill>
                          <a:srgbClr val="1822CD"/>
                        </a:solidFill>
                        <a:latin typeface="Helvetica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endParaRPr lang="ja-JP" altLang="ja-JP"/>
                  </a:p>
                </p:txBody>
              </p:sp>
            </p:grpSp>
            <p:sp>
              <p:nvSpPr>
                <p:cNvPr id="158" name="Oval 62"/>
                <p:cNvSpPr>
                  <a:spLocks noChangeArrowheads="1"/>
                </p:cNvSpPr>
                <p:nvPr/>
              </p:nvSpPr>
              <p:spPr bwMode="auto">
                <a:xfrm>
                  <a:off x="3803650" y="530225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</p:grpSp>
          <p:cxnSp>
            <p:nvCxnSpPr>
              <p:cNvPr id="135" name="Straight Arrow Connector 92"/>
              <p:cNvCxnSpPr>
                <a:cxnSpLocks noChangeShapeType="1"/>
                <a:endCxn id="161" idx="3"/>
              </p:cNvCxnSpPr>
              <p:nvPr/>
            </p:nvCxnSpPr>
            <p:spPr bwMode="auto">
              <a:xfrm flipV="1">
                <a:off x="5940238" y="4677815"/>
                <a:ext cx="157811" cy="112212"/>
              </a:xfrm>
              <a:prstGeom prst="straightConnector1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" name="Straight Arrow Connector 93"/>
              <p:cNvCxnSpPr>
                <a:cxnSpLocks noChangeShapeType="1"/>
              </p:cNvCxnSpPr>
              <p:nvPr/>
            </p:nvCxnSpPr>
            <p:spPr bwMode="auto">
              <a:xfrm>
                <a:off x="5944064" y="4844198"/>
                <a:ext cx="135813" cy="113179"/>
              </a:xfrm>
              <a:prstGeom prst="straightConnector1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37" name="Group 103"/>
              <p:cNvGrpSpPr>
                <a:grpSpLocks/>
              </p:cNvGrpSpPr>
              <p:nvPr/>
            </p:nvGrpSpPr>
            <p:grpSpPr bwMode="auto">
              <a:xfrm>
                <a:off x="6625042" y="4762941"/>
                <a:ext cx="132944" cy="88028"/>
                <a:chOff x="4711700" y="5556250"/>
                <a:chExt cx="234950" cy="165100"/>
              </a:xfrm>
            </p:grpSpPr>
            <p:sp>
              <p:nvSpPr>
                <p:cNvPr id="154" name="Rectangle 96"/>
                <p:cNvSpPr>
                  <a:spLocks noChangeArrowheads="1"/>
                </p:cNvSpPr>
                <p:nvPr/>
              </p:nvSpPr>
              <p:spPr bwMode="auto">
                <a:xfrm>
                  <a:off x="4711700" y="5556250"/>
                  <a:ext cx="234950" cy="16510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  <p:sp>
              <p:nvSpPr>
                <p:cNvPr id="155" name="Rectangle 97"/>
                <p:cNvSpPr>
                  <a:spLocks noChangeArrowheads="1"/>
                </p:cNvSpPr>
                <p:nvPr/>
              </p:nvSpPr>
              <p:spPr bwMode="auto">
                <a:xfrm>
                  <a:off x="4711700" y="5568950"/>
                  <a:ext cx="57150" cy="139700"/>
                </a:xfrm>
                <a:prstGeom prst="rect">
                  <a:avLst/>
                </a:prstGeom>
                <a:solidFill>
                  <a:schemeClr val="tx1"/>
                </a:solidFill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  <p:sp>
              <p:nvSpPr>
                <p:cNvPr id="156" name="Rectangle 98"/>
                <p:cNvSpPr>
                  <a:spLocks noChangeArrowheads="1"/>
                </p:cNvSpPr>
                <p:nvPr/>
              </p:nvSpPr>
              <p:spPr bwMode="auto">
                <a:xfrm>
                  <a:off x="4889500" y="5568950"/>
                  <a:ext cx="57150" cy="139700"/>
                </a:xfrm>
                <a:prstGeom prst="rect">
                  <a:avLst/>
                </a:prstGeom>
                <a:solidFill>
                  <a:schemeClr val="tx1"/>
                </a:solidFill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</p:grpSp>
          <p:grpSp>
            <p:nvGrpSpPr>
              <p:cNvPr id="138" name="Group 102"/>
              <p:cNvGrpSpPr>
                <a:grpSpLocks/>
              </p:cNvGrpSpPr>
              <p:nvPr/>
            </p:nvGrpSpPr>
            <p:grpSpPr bwMode="auto">
              <a:xfrm>
                <a:off x="6083703" y="4760039"/>
                <a:ext cx="132944" cy="87061"/>
                <a:chOff x="4864100" y="5708650"/>
                <a:chExt cx="234950" cy="165100"/>
              </a:xfrm>
            </p:grpSpPr>
            <p:sp>
              <p:nvSpPr>
                <p:cNvPr id="151" name="Rectangle 99"/>
                <p:cNvSpPr>
                  <a:spLocks noChangeArrowheads="1"/>
                </p:cNvSpPr>
                <p:nvPr/>
              </p:nvSpPr>
              <p:spPr bwMode="auto">
                <a:xfrm>
                  <a:off x="4864100" y="5708650"/>
                  <a:ext cx="234950" cy="16510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  <p:sp>
              <p:nvSpPr>
                <p:cNvPr id="152" name="Rectangle 100"/>
                <p:cNvSpPr>
                  <a:spLocks noChangeArrowheads="1"/>
                </p:cNvSpPr>
                <p:nvPr/>
              </p:nvSpPr>
              <p:spPr bwMode="auto">
                <a:xfrm>
                  <a:off x="4864100" y="5721350"/>
                  <a:ext cx="57150" cy="139700"/>
                </a:xfrm>
                <a:prstGeom prst="rect">
                  <a:avLst/>
                </a:prstGeom>
                <a:solidFill>
                  <a:schemeClr val="tx1"/>
                </a:solidFill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  <p:sp>
              <p:nvSpPr>
                <p:cNvPr id="153" name="Rectangle 101"/>
                <p:cNvSpPr>
                  <a:spLocks noChangeArrowheads="1"/>
                </p:cNvSpPr>
                <p:nvPr/>
              </p:nvSpPr>
              <p:spPr bwMode="auto">
                <a:xfrm>
                  <a:off x="5041900" y="5721350"/>
                  <a:ext cx="57150" cy="139700"/>
                </a:xfrm>
                <a:prstGeom prst="rect">
                  <a:avLst/>
                </a:prstGeom>
                <a:solidFill>
                  <a:schemeClr val="tx1"/>
                </a:solidFill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endParaRPr lang="ja-JP" altLang="ja-JP"/>
                </a:p>
              </p:txBody>
            </p:sp>
          </p:grpSp>
          <p:sp>
            <p:nvSpPr>
              <p:cNvPr id="139" name="TextBox 43"/>
              <p:cNvSpPr txBox="1">
                <a:spLocks noChangeArrowheads="1"/>
              </p:cNvSpPr>
              <p:nvPr/>
            </p:nvSpPr>
            <p:spPr bwMode="auto">
              <a:xfrm>
                <a:off x="6076259" y="5255200"/>
                <a:ext cx="834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ja-JP" i="0" dirty="0">
                    <a:solidFill>
                      <a:schemeClr val="tx1"/>
                    </a:solidFill>
                    <a:latin typeface="Arial" pitchFamily="34" charset="0"/>
                  </a:rPr>
                  <a:t>EM Pumps</a:t>
                </a:r>
              </a:p>
            </p:txBody>
          </p:sp>
          <p:sp>
            <p:nvSpPr>
              <p:cNvPr id="140" name="Rectangle 53"/>
              <p:cNvSpPr>
                <a:spLocks noChangeArrowheads="1"/>
              </p:cNvSpPr>
              <p:nvPr/>
            </p:nvSpPr>
            <p:spPr bwMode="auto">
              <a:xfrm>
                <a:off x="7108995" y="4332474"/>
                <a:ext cx="1219448" cy="475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ja-JP" sz="1400" i="0">
                    <a:solidFill>
                      <a:srgbClr val="000000"/>
                    </a:solidFill>
                  </a:rPr>
                  <a:t>Liquid Lithium Divertor Tray (LLDT)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altLang="ja-JP" sz="1400" i="0">
                    <a:solidFill>
                      <a:srgbClr val="000000"/>
                    </a:solidFill>
                  </a:rPr>
                  <a:t>200°C – 450°C</a:t>
                </a:r>
              </a:p>
            </p:txBody>
          </p:sp>
          <p:sp>
            <p:nvSpPr>
              <p:cNvPr id="141" name="Snip and Round Single Corner Rectangle 76"/>
              <p:cNvSpPr/>
              <p:nvPr/>
            </p:nvSpPr>
            <p:spPr bwMode="auto">
              <a:xfrm rot="20194723" flipH="1">
                <a:off x="6668081" y="3872986"/>
                <a:ext cx="85122" cy="249574"/>
              </a:xfrm>
              <a:prstGeom prst="snipRoundRect">
                <a:avLst/>
              </a:prstGeom>
              <a:solidFill>
                <a:srgbClr val="D9D9D9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>
                  <a:buFontTx/>
                  <a:buNone/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2" name="Oval 77"/>
              <p:cNvSpPr>
                <a:spLocks noChangeArrowheads="1"/>
              </p:cNvSpPr>
              <p:nvPr/>
            </p:nvSpPr>
            <p:spPr bwMode="auto">
              <a:xfrm>
                <a:off x="6150653" y="4016153"/>
                <a:ext cx="492561" cy="112212"/>
              </a:xfrm>
              <a:prstGeom prst="ellipse">
                <a:avLst/>
              </a:prstGeom>
              <a:solidFill>
                <a:srgbClr val="FF0000">
                  <a:alpha val="34901"/>
                </a:srgbClr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ja-JP" altLang="ja-JP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143" name="Up Arrow 78"/>
              <p:cNvSpPr>
                <a:spLocks noChangeArrowheads="1"/>
              </p:cNvSpPr>
              <p:nvPr/>
            </p:nvSpPr>
            <p:spPr bwMode="auto">
              <a:xfrm>
                <a:off x="6223341" y="4054847"/>
                <a:ext cx="343358" cy="78355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chemeClr val="accent2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ja-JP" altLang="ja-JP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144" name="Right Arrow 79"/>
              <p:cNvSpPr>
                <a:spLocks noChangeArrowheads="1"/>
              </p:cNvSpPr>
              <p:nvPr/>
            </p:nvSpPr>
            <p:spPr bwMode="auto">
              <a:xfrm rot="3223984">
                <a:off x="5793244" y="3487805"/>
                <a:ext cx="371459" cy="222848"/>
              </a:xfrm>
              <a:prstGeom prst="rightArrow">
                <a:avLst>
                  <a:gd name="adj1" fmla="val 50000"/>
                  <a:gd name="adj2" fmla="val 49999"/>
                </a:avLst>
              </a:prstGeom>
              <a:solidFill>
                <a:srgbClr val="FFFF00">
                  <a:alpha val="89018"/>
                </a:srgbClr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ja-JP" altLang="ja-JP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145" name="TextBox 47"/>
              <p:cNvSpPr txBox="1">
                <a:spLocks noChangeArrowheads="1"/>
              </p:cNvSpPr>
              <p:nvPr/>
            </p:nvSpPr>
            <p:spPr bwMode="auto">
              <a:xfrm>
                <a:off x="6165956" y="2924944"/>
                <a:ext cx="182716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ja-JP" sz="1400" i="0" dirty="0">
                    <a:solidFill>
                      <a:schemeClr val="tx1"/>
                    </a:solidFill>
                    <a:latin typeface="Arial" pitchFamily="34" charset="0"/>
                  </a:rPr>
                  <a:t>Divertor Heat and Particle Flux</a:t>
                </a:r>
              </a:p>
            </p:txBody>
          </p:sp>
          <p:cxnSp>
            <p:nvCxnSpPr>
              <p:cNvPr id="146" name="Straight Arrow Connector 82"/>
              <p:cNvCxnSpPr>
                <a:cxnSpLocks noChangeShapeType="1"/>
              </p:cNvCxnSpPr>
              <p:nvPr/>
            </p:nvCxnSpPr>
            <p:spPr bwMode="auto">
              <a:xfrm flipH="1">
                <a:off x="6013885" y="3383568"/>
                <a:ext cx="330445" cy="232106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7" name="Rectangle 48"/>
              <p:cNvSpPr>
                <a:spLocks noChangeArrowheads="1"/>
              </p:cNvSpPr>
              <p:nvPr/>
            </p:nvSpPr>
            <p:spPr bwMode="auto">
              <a:xfrm>
                <a:off x="7323235" y="3726918"/>
                <a:ext cx="1461978" cy="738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ja-JP" sz="1400" i="0" dirty="0"/>
                  <a:t>Lithium Radiative Mantle</a:t>
                </a:r>
              </a:p>
            </p:txBody>
          </p:sp>
          <p:cxnSp>
            <p:nvCxnSpPr>
              <p:cNvPr id="148" name="Straight Arrow Connector 85"/>
              <p:cNvCxnSpPr>
                <a:cxnSpLocks noChangeShapeType="1"/>
              </p:cNvCxnSpPr>
              <p:nvPr/>
            </p:nvCxnSpPr>
            <p:spPr bwMode="auto">
              <a:xfrm rot="10800000">
                <a:off x="6280727" y="3924256"/>
                <a:ext cx="1215622" cy="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9" name="Sun 83"/>
              <p:cNvSpPr>
                <a:spLocks noChangeArrowheads="1"/>
              </p:cNvSpPr>
              <p:nvPr/>
            </p:nvSpPr>
            <p:spPr bwMode="auto">
              <a:xfrm>
                <a:off x="6081790" y="3706603"/>
                <a:ext cx="405526" cy="410153"/>
              </a:xfrm>
              <a:prstGeom prst="sun">
                <a:avLst>
                  <a:gd name="adj" fmla="val 25000"/>
                </a:avLst>
              </a:prstGeom>
              <a:solidFill>
                <a:srgbClr val="00CA00">
                  <a:alpha val="52156"/>
                </a:srgbClr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ja-JP" altLang="ja-JP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150" name="Straight Arrow Connector 87"/>
              <p:cNvCxnSpPr>
                <a:cxnSpLocks noChangeShapeType="1"/>
              </p:cNvCxnSpPr>
              <p:nvPr/>
            </p:nvCxnSpPr>
            <p:spPr bwMode="auto">
              <a:xfrm rot="10800000">
                <a:off x="6456710" y="4163189"/>
                <a:ext cx="792880" cy="189599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5" name="正方形/長方形 4"/>
          <p:cNvSpPr/>
          <p:nvPr/>
        </p:nvSpPr>
        <p:spPr>
          <a:xfrm>
            <a:off x="2728874" y="4350703"/>
            <a:ext cx="58873" cy="3168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正方形/長方形 180"/>
          <p:cNvSpPr/>
          <p:nvPr/>
        </p:nvSpPr>
        <p:spPr>
          <a:xfrm>
            <a:off x="2997442" y="4278695"/>
            <a:ext cx="48655" cy="3168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円/楕円 181"/>
          <p:cNvSpPr/>
          <p:nvPr/>
        </p:nvSpPr>
        <p:spPr>
          <a:xfrm>
            <a:off x="5829696" y="3716357"/>
            <a:ext cx="841940" cy="8117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円/楕円 182"/>
          <p:cNvSpPr/>
          <p:nvPr/>
        </p:nvSpPr>
        <p:spPr>
          <a:xfrm>
            <a:off x="5805464" y="3717032"/>
            <a:ext cx="870694" cy="8117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円/楕円 183"/>
          <p:cNvSpPr/>
          <p:nvPr/>
        </p:nvSpPr>
        <p:spPr>
          <a:xfrm>
            <a:off x="5031303" y="2374083"/>
            <a:ext cx="522778" cy="5040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円/楕円 184"/>
          <p:cNvSpPr/>
          <p:nvPr/>
        </p:nvSpPr>
        <p:spPr>
          <a:xfrm>
            <a:off x="5192440" y="2522243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円/楕円 185"/>
          <p:cNvSpPr/>
          <p:nvPr/>
        </p:nvSpPr>
        <p:spPr>
          <a:xfrm>
            <a:off x="5025789" y="2348880"/>
            <a:ext cx="540632" cy="5544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テキスト ボックス 186"/>
          <p:cNvSpPr txBox="1"/>
          <p:nvPr/>
        </p:nvSpPr>
        <p:spPr>
          <a:xfrm>
            <a:off x="5533982" y="2348880"/>
            <a:ext cx="428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B</a:t>
            </a:r>
            <a:endParaRPr kumimoji="1" lang="ja-JP" altLang="en-US" sz="3200" b="1" dirty="0"/>
          </a:p>
        </p:txBody>
      </p:sp>
      <p:sp>
        <p:nvSpPr>
          <p:cNvPr id="188" name="テキスト ボックス 187"/>
          <p:cNvSpPr txBox="1"/>
          <p:nvPr/>
        </p:nvSpPr>
        <p:spPr>
          <a:xfrm>
            <a:off x="6042503" y="3717032"/>
            <a:ext cx="689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/>
              <a:t>?</a:t>
            </a:r>
            <a:endParaRPr kumimoji="1" lang="ja-JP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403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6" grpId="0"/>
      <p:bldP spid="100" grpId="0" animBg="1"/>
      <p:bldP spid="182" grpId="0" animBg="1"/>
      <p:bldP spid="183" grpId="0" animBg="1"/>
      <p:bldP spid="1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CPS-limiter(s) in T11, FTU, TJ-II, etc.</a:t>
            </a:r>
            <a:endParaRPr kumimoji="1" lang="ja-JP" altLang="en-US" sz="4800" b="1" dirty="0">
              <a:solidFill>
                <a:srgbClr val="2812AE"/>
              </a:solidFill>
            </a:endParaRPr>
          </a:p>
        </p:txBody>
      </p:sp>
      <p:pic>
        <p:nvPicPr>
          <p:cNvPr id="9" name="Picture 2" descr="Litio 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5468"/>
            <a:ext cx="5924872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 flipH="1">
            <a:off x="4643438" y="2226468"/>
            <a:ext cx="2671762" cy="8556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2771775" y="2074068"/>
            <a:ext cx="45720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81800" y="1845468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Langmuir probes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948488" y="2912268"/>
            <a:ext cx="219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FF00"/>
                </a:solidFill>
              </a:rPr>
              <a:t>Thermocouples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1600200" y="3293268"/>
            <a:ext cx="5715000" cy="533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3810000" y="3293268"/>
            <a:ext cx="3505200" cy="762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>
            <a:off x="6019800" y="3293268"/>
            <a:ext cx="12954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911975" y="4593431"/>
            <a:ext cx="22320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>
                <a:solidFill>
                  <a:srgbClr val="3333CC"/>
                </a:solidFill>
              </a:rPr>
              <a:t>Heater electrical cables</a:t>
            </a: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H="1" flipV="1">
            <a:off x="5651500" y="3945731"/>
            <a:ext cx="1368425" cy="936625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3132138" y="4233068"/>
            <a:ext cx="3887787" cy="649288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 flipV="1">
            <a:off x="1763713" y="4233068"/>
            <a:ext cx="5184775" cy="649288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1" name="Ovale 16"/>
          <p:cNvSpPr>
            <a:spLocks noChangeArrowheads="1"/>
          </p:cNvSpPr>
          <p:nvPr/>
        </p:nvSpPr>
        <p:spPr bwMode="auto">
          <a:xfrm>
            <a:off x="1476375" y="2505868"/>
            <a:ext cx="431800" cy="358775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2" name="Ovale 17"/>
          <p:cNvSpPr>
            <a:spLocks noChangeArrowheads="1"/>
          </p:cNvSpPr>
          <p:nvPr/>
        </p:nvSpPr>
        <p:spPr bwMode="auto">
          <a:xfrm>
            <a:off x="3348038" y="2793206"/>
            <a:ext cx="431800" cy="36036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" name="Ovale 18"/>
          <p:cNvSpPr>
            <a:spLocks noChangeArrowheads="1"/>
          </p:cNvSpPr>
          <p:nvPr/>
        </p:nvSpPr>
        <p:spPr bwMode="auto">
          <a:xfrm>
            <a:off x="5148263" y="2361406"/>
            <a:ext cx="431800" cy="360362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it-IT"/>
          </a:p>
        </p:txBody>
      </p:sp>
      <p:grpSp>
        <p:nvGrpSpPr>
          <p:cNvPr id="26" name="グループ化 25"/>
          <p:cNvGrpSpPr/>
          <p:nvPr/>
        </p:nvGrpSpPr>
        <p:grpSpPr>
          <a:xfrm>
            <a:off x="1455398" y="1469409"/>
            <a:ext cx="7533309" cy="4392489"/>
            <a:chOff x="1267240" y="1628800"/>
            <a:chExt cx="7625240" cy="4221932"/>
          </a:xfrm>
          <a:solidFill>
            <a:schemeClr val="bg1"/>
          </a:solidFill>
        </p:grpSpPr>
        <p:pic>
          <p:nvPicPr>
            <p:cNvPr id="24" name="Picture 2" descr="C:\Users\Prof. Yoshi Hirooka\Dropbox\H26-TOFE 出張\Mirnov CP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40" y="1828142"/>
              <a:ext cx="6428635" cy="4022590"/>
            </a:xfrm>
            <a:prstGeom prst="rect">
              <a:avLst/>
            </a:prstGeom>
            <a:grpFill/>
            <a:extLst/>
          </p:spPr>
        </p:pic>
        <p:sp>
          <p:nvSpPr>
            <p:cNvPr id="25" name="正方形/長方形 24"/>
            <p:cNvSpPr/>
            <p:nvPr/>
          </p:nvSpPr>
          <p:spPr>
            <a:xfrm>
              <a:off x="7551859" y="1628800"/>
              <a:ext cx="1340621" cy="42219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323528" y="1475492"/>
            <a:ext cx="86112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Spray vaporized lithium over a large area of the first wall for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gettering</a:t>
            </a:r>
            <a:r>
              <a:rPr lang="en-US" altLang="ja-JP" b="1" dirty="0" smtClean="0">
                <a:solidFill>
                  <a:srgbClr val="FF0000"/>
                </a:solidFill>
              </a:rPr>
              <a:t> (reduced recycling)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24868" y="1472151"/>
            <a:ext cx="861120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2812AE"/>
                </a:solidFill>
              </a:rPr>
              <a:t>             Capillary </a:t>
            </a:r>
            <a:r>
              <a:rPr lang="en-US" altLang="ja-JP" b="1" dirty="0">
                <a:solidFill>
                  <a:srgbClr val="2812AE"/>
                </a:solidFill>
              </a:rPr>
              <a:t>effect to pump liquid lithium from the reservoir behind the mesh</a:t>
            </a:r>
            <a:endParaRPr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1340" y="1825162"/>
            <a:ext cx="1476375" cy="4185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-161027" y="1503928"/>
            <a:ext cx="9237454" cy="5086027"/>
            <a:chOff x="-81217" y="1210894"/>
            <a:chExt cx="9237454" cy="5086027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-81217" y="1210894"/>
              <a:ext cx="9237454" cy="5086027"/>
              <a:chOff x="1100987" y="1930974"/>
              <a:chExt cx="7307689" cy="5086027"/>
            </a:xfrm>
          </p:grpSpPr>
          <p:sp>
            <p:nvSpPr>
              <p:cNvPr id="2" name="正方形/長方形 1"/>
              <p:cNvSpPr/>
              <p:nvPr/>
            </p:nvSpPr>
            <p:spPr>
              <a:xfrm>
                <a:off x="1100987" y="2291014"/>
                <a:ext cx="7110906" cy="472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" name="テキスト ボックス 2"/>
              <p:cNvSpPr txBox="1"/>
              <p:nvPr/>
            </p:nvSpPr>
            <p:spPr>
              <a:xfrm>
                <a:off x="1360526" y="1930974"/>
                <a:ext cx="704815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b="1" dirty="0" smtClean="0">
                    <a:solidFill>
                      <a:srgbClr val="2812AE"/>
                    </a:solidFill>
                  </a:rPr>
                  <a:t>          Li-coatings  have induced H-mode in TJ-II</a:t>
                </a:r>
                <a:endParaRPr kumimoji="1" lang="ja-JP" altLang="en-US" b="1" dirty="0">
                  <a:solidFill>
                    <a:srgbClr val="2812AE"/>
                  </a:solidFill>
                </a:endParaRPr>
              </a:p>
            </p:txBody>
          </p:sp>
        </p:grpSp>
        <p:grpSp>
          <p:nvGrpSpPr>
            <p:cNvPr id="30" name="グループ化 29"/>
            <p:cNvGrpSpPr/>
            <p:nvPr/>
          </p:nvGrpSpPr>
          <p:grpSpPr>
            <a:xfrm>
              <a:off x="246859" y="1858966"/>
              <a:ext cx="8056942" cy="3939585"/>
              <a:chOff x="2593427" y="1697734"/>
              <a:chExt cx="8056942" cy="3939585"/>
            </a:xfrm>
          </p:grpSpPr>
          <p:pic>
            <p:nvPicPr>
              <p:cNvPr id="32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93427" y="1700261"/>
                <a:ext cx="4348039" cy="3472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021344" y="1697734"/>
                <a:ext cx="3629025" cy="3152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テキスト ボックス 33"/>
              <p:cNvSpPr txBox="1"/>
              <p:nvPr/>
            </p:nvSpPr>
            <p:spPr>
              <a:xfrm>
                <a:off x="5190728" y="5114099"/>
                <a:ext cx="371477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 smtClean="0">
                    <a:solidFill>
                      <a:srgbClr val="FF0000"/>
                    </a:solidFill>
                  </a:rPr>
                  <a:t>After Sanchez et al. </a:t>
                </a:r>
                <a:r>
                  <a:rPr kumimoji="1" lang="en-US" altLang="ja-JP" sz="1400" b="1" dirty="0" err="1" smtClean="0">
                    <a:solidFill>
                      <a:srgbClr val="FF0000"/>
                    </a:solidFill>
                  </a:rPr>
                  <a:t>Nucl</a:t>
                </a:r>
                <a:r>
                  <a:rPr kumimoji="1" lang="en-US" altLang="ja-JP" sz="1400" b="1" dirty="0" smtClean="0">
                    <a:solidFill>
                      <a:srgbClr val="FF0000"/>
                    </a:solidFill>
                  </a:rPr>
                  <a:t>. Fusion4(2009)104018.</a:t>
                </a:r>
              </a:p>
              <a:p>
                <a:endParaRPr kumimoji="1" lang="ja-JP" altLang="en-US" sz="14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9" name="テキスト ボックス 58"/>
          <p:cNvSpPr txBox="1"/>
          <p:nvPr/>
        </p:nvSpPr>
        <p:spPr>
          <a:xfrm>
            <a:off x="7665629" y="297338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ETB(?)</a:t>
            </a:r>
          </a:p>
        </p:txBody>
      </p:sp>
      <p:cxnSp>
        <p:nvCxnSpPr>
          <p:cNvPr id="60" name="直線矢印コネクタ 59"/>
          <p:cNvCxnSpPr/>
          <p:nvPr/>
        </p:nvCxnSpPr>
        <p:spPr>
          <a:xfrm flipH="1">
            <a:off x="7315200" y="3128405"/>
            <a:ext cx="421867" cy="3571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53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Lithium</a:t>
            </a:r>
            <a:r>
              <a:rPr lang="ja-JP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emission-collection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 “loop” in T11</a:t>
            </a:r>
            <a:r>
              <a:rPr kumimoji="1" lang="en-US" altLang="ja-JP" sz="1200" b="1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1200" b="1" dirty="0" smtClean="0">
                <a:solidFill>
                  <a:srgbClr val="FF0000"/>
                </a:solidFill>
              </a:rPr>
            </a:br>
            <a:r>
              <a:rPr lang="en-US" altLang="ja-JP" sz="1600" b="1" dirty="0" smtClean="0">
                <a:solidFill>
                  <a:srgbClr val="2812AE"/>
                </a:solidFill>
              </a:rPr>
              <a:t>After Mirnov, paper presented at the IAEA-FEC 2014</a:t>
            </a:r>
            <a:endParaRPr kumimoji="1" lang="ja-JP" altLang="en-US" sz="3600" b="1" dirty="0">
              <a:solidFill>
                <a:srgbClr val="2812AE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70" y="1600200"/>
            <a:ext cx="67644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9468</TotalTime>
  <Words>922</Words>
  <Application>Microsoft Macintosh PowerPoint</Application>
  <PresentationFormat>On-screen Show (4:3)</PresentationFormat>
  <Paragraphs>169</Paragraphs>
  <Slides>21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​​テーマ</vt:lpstr>
      <vt:lpstr>Equation</vt:lpstr>
      <vt:lpstr>ｸﾞﾗﾌ</vt:lpstr>
      <vt:lpstr>Present status and future prospects of the  application of liquid metals for  plasma-facing components in magnetic fusion devices </vt:lpstr>
      <vt:lpstr>Table of contents</vt:lpstr>
      <vt:lpstr>“Chicken-Egg” Boundary control effect ① Reduced edge density =&gt; improved core confinement</vt:lpstr>
      <vt:lpstr>“Chicken-Egg” Boundary control effect ② Improved core confinement =&gt; reduced edge density</vt:lpstr>
      <vt:lpstr>Technical issues with present-day PFCs</vt:lpstr>
      <vt:lpstr>DBTT(~400ｄ℃) cracking on tungsten-PFC</vt:lpstr>
      <vt:lpstr>Potential issues on liquid metal PFC concepts</vt:lpstr>
      <vt:lpstr>CPS-limiter(s) in T11, FTU, TJ-II, etc.</vt:lpstr>
      <vt:lpstr>Lithium emission-collection “loop” in T11 After Mirnov, paper presented at the IAEA-FEC 2014</vt:lpstr>
      <vt:lpstr>Active radiative liquid lithium divertor After Ono et al. FED(2014)in press.</vt:lpstr>
      <vt:lpstr>POP on particle control by Li-gettered MS-PFC (Presented at ANS-TOFE, 2002)</vt:lpstr>
      <vt:lpstr>Power/particle handling issues with the Liquid Lithium Divertor</vt:lpstr>
      <vt:lpstr>Steady state plasma device at NIFS: VEHICLE-1</vt:lpstr>
      <vt:lpstr>Liquid metal stirring experimental setup</vt:lpstr>
      <vt:lpstr>Hydrogen and helium solubility in lithium</vt:lpstr>
      <vt:lpstr>Liquid stirring effects on hydrogen recycling</vt:lpstr>
      <vt:lpstr>Liquid stirring effects on helium recycling</vt:lpstr>
      <vt:lpstr>TE-MHD: JxB force-driven liquid metal PFC</vt:lpstr>
      <vt:lpstr>ACLMD: JxB forced convection liquid metal PFC </vt:lpstr>
      <vt:lpstr>Potential issues with ACLMD</vt:lpstr>
      <vt:lpstr>Summary and technical implications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recycling over liquid lithium -　Effects of stirring –</dc:title>
  <dc:creator>Prof. Yoshi Hirooka</dc:creator>
  <cp:lastModifiedBy>Masayuki Ono</cp:lastModifiedBy>
  <cp:revision>304</cp:revision>
  <dcterms:created xsi:type="dcterms:W3CDTF">2013-10-02T05:15:43Z</dcterms:created>
  <dcterms:modified xsi:type="dcterms:W3CDTF">2014-11-06T14:57:19Z</dcterms:modified>
</cp:coreProperties>
</file>