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embeddings/Microsoft_Equation1.bin" ContentType="application/vnd.openxmlformats-officedocument.oleObject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19" r:id="rId2"/>
    <p:sldId id="516" r:id="rId3"/>
    <p:sldId id="507" r:id="rId4"/>
    <p:sldId id="521" r:id="rId5"/>
    <p:sldId id="518" r:id="rId6"/>
    <p:sldId id="506" r:id="rId7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5pPr>
    <a:lvl6pPr marL="2286000" algn="l" defTabSz="457200" rtl="0" eaLnBrk="1" latinLnBrk="0" hangingPunct="1"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6pPr>
    <a:lvl7pPr marL="2743200" algn="l" defTabSz="457200" rtl="0" eaLnBrk="1" latinLnBrk="0" hangingPunct="1"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7pPr>
    <a:lvl8pPr marL="3200400" algn="l" defTabSz="457200" rtl="0" eaLnBrk="1" latinLnBrk="0" hangingPunct="1"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8pPr>
    <a:lvl9pPr marL="3657600" algn="l" defTabSz="457200" rtl="0" eaLnBrk="1" latinLnBrk="0" hangingPunct="1">
      <a:defRPr sz="3200" kern="1200">
        <a:solidFill>
          <a:schemeClr val="tx2"/>
        </a:solidFill>
        <a:latin typeface="Arial" pitchFamily="-10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FFCC"/>
    <a:srgbClr val="00CCFF"/>
    <a:srgbClr val="00FFFF"/>
    <a:srgbClr val="009900"/>
    <a:srgbClr val="00CC00"/>
    <a:srgbClr val="CCFFCC"/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008" autoAdjust="0"/>
    <p:restoredTop sz="92366" autoAdjust="0"/>
  </p:normalViewPr>
  <p:slideViewPr>
    <p:cSldViewPr snapToGrid="0">
      <p:cViewPr varScale="1">
        <p:scale>
          <a:sx n="88" d="100"/>
          <a:sy n="88" d="100"/>
        </p:scale>
        <p:origin x="-8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77000" y="8824913"/>
            <a:ext cx="387350" cy="30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325" tIns="44862" rIns="91325" bIns="44862" anchor="ctr">
            <a:prstTxWarp prst="textNoShape">
              <a:avLst/>
            </a:prstTxWarp>
            <a:spAutoFit/>
          </a:bodyPr>
          <a:lstStyle/>
          <a:p>
            <a:pPr algn="r" defTabSz="922338"/>
            <a:fld id="{C7B86F95-5C6D-AB47-A4F5-5630D730914B}" type="slidenum">
              <a:rPr lang="en-US" sz="1400"/>
              <a:pPr algn="r" defTabSz="922338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25" tIns="44862" rIns="91325" bIns="44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3638" y="690563"/>
            <a:ext cx="4610100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77000" y="8824913"/>
            <a:ext cx="387350" cy="30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325" tIns="44862" rIns="91325" bIns="44862" anchor="ctr">
            <a:prstTxWarp prst="textNoShape">
              <a:avLst/>
            </a:prstTxWarp>
            <a:spAutoFit/>
          </a:bodyPr>
          <a:lstStyle/>
          <a:p>
            <a:pPr algn="r" defTabSz="922338"/>
            <a:fld id="{DDF7FFC8-7FF0-5D4E-98CC-BAB9D3D628C1}" type="slidenum">
              <a:rPr lang="en-US" sz="1400"/>
              <a:pPr algn="r" defTabSz="922338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8275" y="101600"/>
            <a:ext cx="1949450" cy="6180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101600"/>
            <a:ext cx="5695950" cy="6180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77800" y="6535738"/>
            <a:ext cx="8801100" cy="63500"/>
            <a:chOff x="112" y="4117"/>
            <a:chExt cx="5544" cy="40"/>
          </a:xfrm>
        </p:grpSpPr>
        <p:sp>
          <p:nvSpPr>
            <p:cNvPr id="1026" name="Line 2"/>
            <p:cNvSpPr>
              <a:spLocks noChangeShapeType="1"/>
            </p:cNvSpPr>
            <p:nvPr/>
          </p:nvSpPr>
          <p:spPr bwMode="auto">
            <a:xfrm>
              <a:off x="112" y="4157"/>
              <a:ext cx="5544" cy="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176" y="4117"/>
              <a:ext cx="5432" cy="0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95325" y="1016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800100"/>
            <a:ext cx="7772400" cy="548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65100" y="165100"/>
            <a:ext cx="8801100" cy="63500"/>
            <a:chOff x="104" y="104"/>
            <a:chExt cx="5544" cy="40"/>
          </a:xfrm>
        </p:grpSpPr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104" y="104"/>
              <a:ext cx="5544" cy="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68" y="144"/>
              <a:ext cx="5432" cy="0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68" name="Group 44"/>
          <p:cNvGrpSpPr>
            <a:grpSpLocks/>
          </p:cNvGrpSpPr>
          <p:nvPr/>
        </p:nvGrpSpPr>
        <p:grpSpPr bwMode="auto">
          <a:xfrm>
            <a:off x="533400" y="6326188"/>
            <a:ext cx="1654175" cy="519112"/>
            <a:chOff x="336" y="3985"/>
            <a:chExt cx="1042" cy="327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615" y="3985"/>
              <a:ext cx="763" cy="327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i="1">
                  <a:solidFill>
                    <a:srgbClr val="5FCAFA"/>
                  </a:solidFill>
                </a:rPr>
                <a:t>NSTX</a:t>
              </a:r>
            </a:p>
          </p:txBody>
        </p:sp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336" y="3989"/>
              <a:ext cx="270" cy="276"/>
              <a:chOff x="336" y="3989"/>
              <a:chExt cx="270" cy="276"/>
            </a:xfrm>
          </p:grpSpPr>
          <p:sp>
            <p:nvSpPr>
              <p:cNvPr id="1035" name="Oval 11"/>
              <p:cNvSpPr>
                <a:spLocks noChangeArrowheads="1"/>
              </p:cNvSpPr>
              <p:nvPr/>
            </p:nvSpPr>
            <p:spPr bwMode="auto">
              <a:xfrm>
                <a:off x="342" y="3995"/>
                <a:ext cx="260" cy="262"/>
              </a:xfrm>
              <a:prstGeom prst="ellipse">
                <a:avLst/>
              </a:prstGeom>
              <a:solidFill>
                <a:srgbClr val="FCFEB9"/>
              </a:solidFill>
              <a:ln w="12700">
                <a:solidFill>
                  <a:srgbClr val="FCFEB9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48" name="Group 24"/>
              <p:cNvGrpSpPr>
                <a:grpSpLocks/>
              </p:cNvGrpSpPr>
              <p:nvPr/>
            </p:nvGrpSpPr>
            <p:grpSpPr bwMode="auto">
              <a:xfrm>
                <a:off x="368" y="4007"/>
                <a:ext cx="204" cy="245"/>
                <a:chOff x="368" y="4007"/>
                <a:chExt cx="204" cy="245"/>
              </a:xfrm>
            </p:grpSpPr>
            <p:grpSp>
              <p:nvGrpSpPr>
                <p:cNvPr id="1038" name="Group 14"/>
                <p:cNvGrpSpPr>
                  <a:grpSpLocks/>
                </p:cNvGrpSpPr>
                <p:nvPr/>
              </p:nvGrpSpPr>
              <p:grpSpPr bwMode="auto">
                <a:xfrm>
                  <a:off x="368" y="4008"/>
                  <a:ext cx="144" cy="120"/>
                  <a:chOff x="368" y="4008"/>
                  <a:chExt cx="144" cy="120"/>
                </a:xfrm>
              </p:grpSpPr>
              <p:sp>
                <p:nvSpPr>
                  <p:cNvPr id="1036" name="Arc 12"/>
                  <p:cNvSpPr>
                    <a:spLocks/>
                  </p:cNvSpPr>
                  <p:nvPr/>
                </p:nvSpPr>
                <p:spPr bwMode="auto">
                  <a:xfrm rot="10800000">
                    <a:off x="368" y="4017"/>
                    <a:ext cx="144" cy="110"/>
                  </a:xfrm>
                  <a:custGeom>
                    <a:avLst/>
                    <a:gdLst>
                      <a:gd name="G0" fmla="+- 0 0 0"/>
                      <a:gd name="G1" fmla="+- 0 0 0"/>
                      <a:gd name="G2" fmla="+- 21600 0 0"/>
                      <a:gd name="T0" fmla="*/ 21600 w 21600"/>
                      <a:gd name="T1" fmla="*/ 0 h 21600"/>
                      <a:gd name="T2" fmla="*/ 0 w 21600"/>
                      <a:gd name="T3" fmla="*/ 21600 h 21600"/>
                      <a:gd name="T4" fmla="*/ 0 w 21600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21600" y="0"/>
                        </a:moveTo>
                        <a:cubicBezTo>
                          <a:pt x="21600" y="11929"/>
                          <a:pt x="11929" y="21599"/>
                          <a:pt x="0" y="21599"/>
                        </a:cubicBezTo>
                      </a:path>
                      <a:path w="21600" h="21600" stroke="0" extrusionOk="0">
                        <a:moveTo>
                          <a:pt x="21600" y="0"/>
                        </a:moveTo>
                        <a:cubicBezTo>
                          <a:pt x="21600" y="11929"/>
                          <a:pt x="11929" y="21599"/>
                          <a:pt x="0" y="21599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F70606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7" name="Arc 13"/>
                  <p:cNvSpPr>
                    <a:spLocks/>
                  </p:cNvSpPr>
                  <p:nvPr/>
                </p:nvSpPr>
                <p:spPr bwMode="auto">
                  <a:xfrm>
                    <a:off x="422" y="4008"/>
                    <a:ext cx="40" cy="12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F70606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1" name="Group 17"/>
                <p:cNvGrpSpPr>
                  <a:grpSpLocks/>
                </p:cNvGrpSpPr>
                <p:nvPr/>
              </p:nvGrpSpPr>
              <p:grpSpPr bwMode="auto">
                <a:xfrm>
                  <a:off x="428" y="4007"/>
                  <a:ext cx="144" cy="125"/>
                  <a:chOff x="428" y="4007"/>
                  <a:chExt cx="144" cy="125"/>
                </a:xfrm>
              </p:grpSpPr>
              <p:sp>
                <p:nvSpPr>
                  <p:cNvPr id="1039" name="Arc 15"/>
                  <p:cNvSpPr>
                    <a:spLocks/>
                  </p:cNvSpPr>
                  <p:nvPr/>
                </p:nvSpPr>
                <p:spPr bwMode="auto">
                  <a:xfrm rot="10800000">
                    <a:off x="428" y="4018"/>
                    <a:ext cx="144" cy="114"/>
                  </a:xfrm>
                  <a:custGeom>
                    <a:avLst/>
                    <a:gdLst>
                      <a:gd name="G0" fmla="+- 21600 0 0"/>
                      <a:gd name="G1" fmla="+- 190 0 0"/>
                      <a:gd name="G2" fmla="+- 21600 0 0"/>
                      <a:gd name="T0" fmla="*/ 21600 w 21600"/>
                      <a:gd name="T1" fmla="*/ 21790 h 21790"/>
                      <a:gd name="T2" fmla="*/ 1 w 21600"/>
                      <a:gd name="T3" fmla="*/ 0 h 21790"/>
                      <a:gd name="T4" fmla="*/ 21600 w 21600"/>
                      <a:gd name="T5" fmla="*/ 190 h 217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790" fill="none" extrusionOk="0">
                        <a:moveTo>
                          <a:pt x="21600" y="21789"/>
                        </a:moveTo>
                        <a:cubicBezTo>
                          <a:pt x="9670" y="21790"/>
                          <a:pt x="0" y="12119"/>
                          <a:pt x="0" y="190"/>
                        </a:cubicBezTo>
                        <a:cubicBezTo>
                          <a:pt x="0" y="126"/>
                          <a:pt x="0" y="63"/>
                          <a:pt x="0" y="-1"/>
                        </a:cubicBezTo>
                      </a:path>
                      <a:path w="21600" h="21790" stroke="0" extrusionOk="0">
                        <a:moveTo>
                          <a:pt x="21600" y="21789"/>
                        </a:moveTo>
                        <a:cubicBezTo>
                          <a:pt x="9670" y="21790"/>
                          <a:pt x="0" y="12119"/>
                          <a:pt x="0" y="190"/>
                        </a:cubicBezTo>
                        <a:cubicBezTo>
                          <a:pt x="0" y="126"/>
                          <a:pt x="0" y="63"/>
                          <a:pt x="0" y="-1"/>
                        </a:cubicBezTo>
                        <a:lnTo>
                          <a:pt x="21600" y="19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F70606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0" name="Arc 16"/>
                  <p:cNvSpPr>
                    <a:spLocks/>
                  </p:cNvSpPr>
                  <p:nvPr/>
                </p:nvSpPr>
                <p:spPr bwMode="auto">
                  <a:xfrm>
                    <a:off x="478" y="4007"/>
                    <a:ext cx="40" cy="124"/>
                  </a:xfrm>
                  <a:custGeom>
                    <a:avLst/>
                    <a:gdLst>
                      <a:gd name="G0" fmla="+- 21600 0 0"/>
                      <a:gd name="G1" fmla="+- 21593 0 0"/>
                      <a:gd name="G2" fmla="+- 21600 0 0"/>
                      <a:gd name="T0" fmla="*/ 0 w 21600"/>
                      <a:gd name="T1" fmla="*/ 21593 h 21593"/>
                      <a:gd name="T2" fmla="*/ 21060 w 21600"/>
                      <a:gd name="T3" fmla="*/ 0 h 21593"/>
                      <a:gd name="T4" fmla="*/ 21600 w 21600"/>
                      <a:gd name="T5" fmla="*/ 21593 h 215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593" fill="none" extrusionOk="0">
                        <a:moveTo>
                          <a:pt x="-1" y="21592"/>
                        </a:moveTo>
                        <a:cubicBezTo>
                          <a:pt x="-1" y="9874"/>
                          <a:pt x="9344" y="292"/>
                          <a:pt x="21059" y="-1"/>
                        </a:cubicBezTo>
                      </a:path>
                      <a:path w="21600" h="21593" stroke="0" extrusionOk="0">
                        <a:moveTo>
                          <a:pt x="-1" y="21592"/>
                        </a:moveTo>
                        <a:cubicBezTo>
                          <a:pt x="-1" y="9874"/>
                          <a:pt x="9344" y="292"/>
                          <a:pt x="21059" y="-1"/>
                        </a:cubicBezTo>
                        <a:lnTo>
                          <a:pt x="21600" y="21593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F70606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4" name="Group 20"/>
                <p:cNvGrpSpPr>
                  <a:grpSpLocks/>
                </p:cNvGrpSpPr>
                <p:nvPr/>
              </p:nvGrpSpPr>
              <p:grpSpPr bwMode="auto">
                <a:xfrm>
                  <a:off x="428" y="4129"/>
                  <a:ext cx="144" cy="123"/>
                  <a:chOff x="428" y="4129"/>
                  <a:chExt cx="144" cy="123"/>
                </a:xfrm>
              </p:grpSpPr>
              <p:sp>
                <p:nvSpPr>
                  <p:cNvPr id="1042" name="Arc 18"/>
                  <p:cNvSpPr>
                    <a:spLocks/>
                  </p:cNvSpPr>
                  <p:nvPr/>
                </p:nvSpPr>
                <p:spPr bwMode="auto">
                  <a:xfrm>
                    <a:off x="428" y="4129"/>
                    <a:ext cx="144" cy="112"/>
                  </a:xfrm>
                  <a:custGeom>
                    <a:avLst/>
                    <a:gdLst>
                      <a:gd name="G0" fmla="+- 0 0 0"/>
                      <a:gd name="G1" fmla="+- 0 0 0"/>
                      <a:gd name="G2" fmla="+- 21600 0 0"/>
                      <a:gd name="T0" fmla="*/ 21600 w 21600"/>
                      <a:gd name="T1" fmla="*/ 0 h 21600"/>
                      <a:gd name="T2" fmla="*/ 0 w 21600"/>
                      <a:gd name="T3" fmla="*/ 21600 h 21600"/>
                      <a:gd name="T4" fmla="*/ 0 w 21600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21600" y="0"/>
                        </a:moveTo>
                        <a:cubicBezTo>
                          <a:pt x="21600" y="11929"/>
                          <a:pt x="11929" y="21599"/>
                          <a:pt x="0" y="21599"/>
                        </a:cubicBezTo>
                      </a:path>
                      <a:path w="21600" h="21600" stroke="0" extrusionOk="0">
                        <a:moveTo>
                          <a:pt x="21600" y="0"/>
                        </a:moveTo>
                        <a:cubicBezTo>
                          <a:pt x="21600" y="11929"/>
                          <a:pt x="11929" y="21599"/>
                          <a:pt x="0" y="21599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F70606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3" name="Arc 19"/>
                  <p:cNvSpPr>
                    <a:spLocks/>
                  </p:cNvSpPr>
                  <p:nvPr/>
                </p:nvSpPr>
                <p:spPr bwMode="auto">
                  <a:xfrm rot="10800000">
                    <a:off x="478" y="4130"/>
                    <a:ext cx="40" cy="12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F70606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7" name="Group 23"/>
                <p:cNvGrpSpPr>
                  <a:grpSpLocks/>
                </p:cNvGrpSpPr>
                <p:nvPr/>
              </p:nvGrpSpPr>
              <p:grpSpPr bwMode="auto">
                <a:xfrm>
                  <a:off x="368" y="4127"/>
                  <a:ext cx="144" cy="122"/>
                  <a:chOff x="368" y="4127"/>
                  <a:chExt cx="144" cy="122"/>
                </a:xfrm>
              </p:grpSpPr>
              <p:sp>
                <p:nvSpPr>
                  <p:cNvPr id="1045" name="Arc 21"/>
                  <p:cNvSpPr>
                    <a:spLocks/>
                  </p:cNvSpPr>
                  <p:nvPr/>
                </p:nvSpPr>
                <p:spPr bwMode="auto">
                  <a:xfrm>
                    <a:off x="368" y="4127"/>
                    <a:ext cx="144" cy="112"/>
                  </a:xfrm>
                  <a:custGeom>
                    <a:avLst/>
                    <a:gdLst>
                      <a:gd name="G0" fmla="+- 21600 0 0"/>
                      <a:gd name="G1" fmla="+- 0 0 0"/>
                      <a:gd name="G2" fmla="+- 21600 0 0"/>
                      <a:gd name="T0" fmla="*/ 21600 w 21600"/>
                      <a:gd name="T1" fmla="*/ 21600 h 21600"/>
                      <a:gd name="T2" fmla="*/ 0 w 21600"/>
                      <a:gd name="T3" fmla="*/ 0 h 21600"/>
                      <a:gd name="T4" fmla="*/ 21600 w 21600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21600" y="21599"/>
                        </a:moveTo>
                        <a:cubicBezTo>
                          <a:pt x="9670" y="21599"/>
                          <a:pt x="-1" y="11929"/>
                          <a:pt x="-1" y="-1"/>
                        </a:cubicBezTo>
                      </a:path>
                      <a:path w="21600" h="21600" stroke="0" extrusionOk="0">
                        <a:moveTo>
                          <a:pt x="21600" y="21599"/>
                        </a:moveTo>
                        <a:cubicBezTo>
                          <a:pt x="9670" y="21599"/>
                          <a:pt x="-1" y="11929"/>
                          <a:pt x="-1" y="-1"/>
                        </a:cubicBez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F70606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6" name="Arc 22"/>
                  <p:cNvSpPr>
                    <a:spLocks/>
                  </p:cNvSpPr>
                  <p:nvPr/>
                </p:nvSpPr>
                <p:spPr bwMode="auto">
                  <a:xfrm rot="10800000">
                    <a:off x="422" y="4127"/>
                    <a:ext cx="40" cy="122"/>
                  </a:xfrm>
                  <a:custGeom>
                    <a:avLst/>
                    <a:gdLst>
                      <a:gd name="G0" fmla="+- 21600 0 0"/>
                      <a:gd name="G1" fmla="+- 21593 0 0"/>
                      <a:gd name="G2" fmla="+- 21600 0 0"/>
                      <a:gd name="T0" fmla="*/ 0 w 21600"/>
                      <a:gd name="T1" fmla="*/ 21593 h 21593"/>
                      <a:gd name="T2" fmla="*/ 21060 w 21600"/>
                      <a:gd name="T3" fmla="*/ 0 h 21593"/>
                      <a:gd name="T4" fmla="*/ 21600 w 21600"/>
                      <a:gd name="T5" fmla="*/ 21593 h 215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593" fill="none" extrusionOk="0">
                        <a:moveTo>
                          <a:pt x="-1" y="21592"/>
                        </a:moveTo>
                        <a:cubicBezTo>
                          <a:pt x="-1" y="9874"/>
                          <a:pt x="9344" y="292"/>
                          <a:pt x="21059" y="-1"/>
                        </a:cubicBezTo>
                      </a:path>
                      <a:path w="21600" h="21593" stroke="0" extrusionOk="0">
                        <a:moveTo>
                          <a:pt x="-1" y="21592"/>
                        </a:moveTo>
                        <a:cubicBezTo>
                          <a:pt x="-1" y="9874"/>
                          <a:pt x="9344" y="292"/>
                          <a:pt x="21059" y="-1"/>
                        </a:cubicBezTo>
                        <a:lnTo>
                          <a:pt x="21600" y="21593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rgbClr val="F70606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65" name="Group 41"/>
              <p:cNvGrpSpPr>
                <a:grpSpLocks/>
              </p:cNvGrpSpPr>
              <p:nvPr/>
            </p:nvGrpSpPr>
            <p:grpSpPr bwMode="auto">
              <a:xfrm>
                <a:off x="409" y="3998"/>
                <a:ext cx="119" cy="260"/>
                <a:chOff x="409" y="3998"/>
                <a:chExt cx="119" cy="260"/>
              </a:xfrm>
            </p:grpSpPr>
            <p:grpSp>
              <p:nvGrpSpPr>
                <p:cNvPr id="1057" name="Group 33"/>
                <p:cNvGrpSpPr>
                  <a:grpSpLocks/>
                </p:cNvGrpSpPr>
                <p:nvPr/>
              </p:nvGrpSpPr>
              <p:grpSpPr bwMode="auto">
                <a:xfrm>
                  <a:off x="411" y="4215"/>
                  <a:ext cx="117" cy="43"/>
                  <a:chOff x="411" y="4215"/>
                  <a:chExt cx="117" cy="43"/>
                </a:xfrm>
              </p:grpSpPr>
              <p:grpSp>
                <p:nvGrpSpPr>
                  <p:cNvPr id="1052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466" y="4215"/>
                    <a:ext cx="62" cy="43"/>
                    <a:chOff x="466" y="4215"/>
                    <a:chExt cx="62" cy="43"/>
                  </a:xfrm>
                </p:grpSpPr>
                <p:sp>
                  <p:nvSpPr>
                    <p:cNvPr id="1049" name="Rectangle 25"/>
                    <p:cNvSpPr>
                      <a:spLocks noChangeArrowheads="1"/>
                    </p:cNvSpPr>
                    <p:nvPr/>
                  </p:nvSpPr>
                  <p:spPr bwMode="auto">
                    <a:xfrm rot="3720000">
                      <a:off x="500" y="4223"/>
                      <a:ext cx="20" cy="37"/>
                    </a:xfrm>
                    <a:prstGeom prst="rect">
                      <a:avLst/>
                    </a:prstGeom>
                    <a:solidFill>
                      <a:srgbClr val="FCFEB9"/>
                    </a:solidFill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" name="Rectangle 26"/>
                    <p:cNvSpPr>
                      <a:spLocks noChangeArrowheads="1"/>
                    </p:cNvSpPr>
                    <p:nvPr/>
                  </p:nvSpPr>
                  <p:spPr bwMode="auto">
                    <a:xfrm rot="8940000">
                      <a:off x="466" y="4215"/>
                      <a:ext cx="17" cy="36"/>
                    </a:xfrm>
                    <a:prstGeom prst="rect">
                      <a:avLst/>
                    </a:prstGeom>
                    <a:solidFill>
                      <a:srgbClr val="FCFEB9"/>
                    </a:solidFill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" name="Rectangle 27"/>
                    <p:cNvSpPr>
                      <a:spLocks noChangeArrowheads="1"/>
                    </p:cNvSpPr>
                    <p:nvPr/>
                  </p:nvSpPr>
                  <p:spPr bwMode="auto">
                    <a:xfrm rot="19620000">
                      <a:off x="480" y="4232"/>
                      <a:ext cx="19" cy="26"/>
                    </a:xfrm>
                    <a:prstGeom prst="rect">
                      <a:avLst/>
                    </a:prstGeom>
                    <a:solidFill>
                      <a:srgbClr val="FCFEB9"/>
                    </a:solidFill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6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411" y="4215"/>
                    <a:ext cx="64" cy="43"/>
                    <a:chOff x="411" y="4215"/>
                    <a:chExt cx="64" cy="43"/>
                  </a:xfrm>
                </p:grpSpPr>
                <p:sp>
                  <p:nvSpPr>
                    <p:cNvPr id="1053" name="Rectangle 29"/>
                    <p:cNvSpPr>
                      <a:spLocks noChangeArrowheads="1"/>
                    </p:cNvSpPr>
                    <p:nvPr/>
                  </p:nvSpPr>
                  <p:spPr bwMode="auto">
                    <a:xfrm rot="17880000" flipH="1">
                      <a:off x="420" y="4223"/>
                      <a:ext cx="20" cy="37"/>
                    </a:xfrm>
                    <a:prstGeom prst="rect">
                      <a:avLst/>
                    </a:prstGeom>
                    <a:solidFill>
                      <a:srgbClr val="FCFEB9"/>
                    </a:solidFill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" name="Rectangle 30"/>
                    <p:cNvSpPr>
                      <a:spLocks noChangeArrowheads="1"/>
                    </p:cNvSpPr>
                    <p:nvPr/>
                  </p:nvSpPr>
                  <p:spPr bwMode="auto">
                    <a:xfrm rot="12660000" flipH="1">
                      <a:off x="458" y="4215"/>
                      <a:ext cx="17" cy="36"/>
                    </a:xfrm>
                    <a:prstGeom prst="rect">
                      <a:avLst/>
                    </a:prstGeom>
                    <a:solidFill>
                      <a:srgbClr val="FCFEB9"/>
                    </a:solidFill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" name="Rectangle 31"/>
                    <p:cNvSpPr>
                      <a:spLocks noChangeArrowheads="1"/>
                    </p:cNvSpPr>
                    <p:nvPr/>
                  </p:nvSpPr>
                  <p:spPr bwMode="auto">
                    <a:xfrm rot="1980000" flipH="1">
                      <a:off x="442" y="4232"/>
                      <a:ext cx="19" cy="26"/>
                    </a:xfrm>
                    <a:prstGeom prst="rect">
                      <a:avLst/>
                    </a:prstGeom>
                    <a:solidFill>
                      <a:srgbClr val="FCFEB9"/>
                    </a:solidFill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058" name="Rectangle 34"/>
                <p:cNvSpPr>
                  <a:spLocks noChangeArrowheads="1"/>
                </p:cNvSpPr>
                <p:nvPr/>
              </p:nvSpPr>
              <p:spPr bwMode="auto">
                <a:xfrm rot="7080000" flipH="1">
                  <a:off x="498" y="3995"/>
                  <a:ext cx="20" cy="37"/>
                </a:xfrm>
                <a:prstGeom prst="rect">
                  <a:avLst/>
                </a:prstGeom>
                <a:solidFill>
                  <a:srgbClr val="FCFEB9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9" name="Rectangle 35"/>
                <p:cNvSpPr>
                  <a:spLocks noChangeArrowheads="1"/>
                </p:cNvSpPr>
                <p:nvPr/>
              </p:nvSpPr>
              <p:spPr bwMode="auto">
                <a:xfrm rot="1860000" flipH="1">
                  <a:off x="464" y="4005"/>
                  <a:ext cx="17" cy="36"/>
                </a:xfrm>
                <a:prstGeom prst="rect">
                  <a:avLst/>
                </a:prstGeom>
                <a:solidFill>
                  <a:srgbClr val="FCFEB9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0" name="Rectangle 36"/>
                <p:cNvSpPr>
                  <a:spLocks noChangeArrowheads="1"/>
                </p:cNvSpPr>
                <p:nvPr/>
              </p:nvSpPr>
              <p:spPr bwMode="auto">
                <a:xfrm rot="12780000" flipH="1">
                  <a:off x="482" y="3998"/>
                  <a:ext cx="19" cy="26"/>
                </a:xfrm>
                <a:prstGeom prst="rect">
                  <a:avLst/>
                </a:prstGeom>
                <a:solidFill>
                  <a:srgbClr val="FCFEB9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64" name="Group 40"/>
                <p:cNvGrpSpPr>
                  <a:grpSpLocks/>
                </p:cNvGrpSpPr>
                <p:nvPr/>
              </p:nvGrpSpPr>
              <p:grpSpPr bwMode="auto">
                <a:xfrm>
                  <a:off x="409" y="3998"/>
                  <a:ext cx="64" cy="43"/>
                  <a:chOff x="409" y="3998"/>
                  <a:chExt cx="64" cy="43"/>
                </a:xfrm>
              </p:grpSpPr>
              <p:sp>
                <p:nvSpPr>
                  <p:cNvPr id="1061" name="Rectangle 37"/>
                  <p:cNvSpPr>
                    <a:spLocks noChangeArrowheads="1"/>
                  </p:cNvSpPr>
                  <p:nvPr/>
                </p:nvSpPr>
                <p:spPr bwMode="auto">
                  <a:xfrm rot="14520000">
                    <a:off x="418" y="3997"/>
                    <a:ext cx="20" cy="37"/>
                  </a:xfrm>
                  <a:prstGeom prst="rect">
                    <a:avLst/>
                  </a:prstGeom>
                  <a:solidFill>
                    <a:srgbClr val="FCFEB9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2" name="Rectangle 38"/>
                  <p:cNvSpPr>
                    <a:spLocks noChangeArrowheads="1"/>
                  </p:cNvSpPr>
                  <p:nvPr/>
                </p:nvSpPr>
                <p:spPr bwMode="auto">
                  <a:xfrm rot="19740000">
                    <a:off x="456" y="4005"/>
                    <a:ext cx="17" cy="36"/>
                  </a:xfrm>
                  <a:prstGeom prst="rect">
                    <a:avLst/>
                  </a:prstGeom>
                  <a:solidFill>
                    <a:srgbClr val="FCFEB9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3" name="Rectangle 39"/>
                  <p:cNvSpPr>
                    <a:spLocks noChangeArrowheads="1"/>
                  </p:cNvSpPr>
                  <p:nvPr/>
                </p:nvSpPr>
                <p:spPr bwMode="auto">
                  <a:xfrm rot="8820000">
                    <a:off x="440" y="3998"/>
                    <a:ext cx="19" cy="26"/>
                  </a:xfrm>
                  <a:prstGeom prst="rect">
                    <a:avLst/>
                  </a:prstGeom>
                  <a:solidFill>
                    <a:srgbClr val="FCFEB9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66" name="Oval 42"/>
              <p:cNvSpPr>
                <a:spLocks noChangeArrowheads="1"/>
              </p:cNvSpPr>
              <p:nvPr/>
            </p:nvSpPr>
            <p:spPr bwMode="auto">
              <a:xfrm>
                <a:off x="336" y="3989"/>
                <a:ext cx="270" cy="276"/>
              </a:xfrm>
              <a:prstGeom prst="ellipse">
                <a:avLst/>
              </a:prstGeom>
              <a:noFill/>
              <a:ln w="50800">
                <a:solidFill>
                  <a:srgbClr val="FC012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70" name="Text Box 46"/>
          <p:cNvSpPr txBox="1">
            <a:spLocks noChangeArrowheads="1"/>
          </p:cNvSpPr>
          <p:nvPr userDrawn="1"/>
        </p:nvSpPr>
        <p:spPr bwMode="auto">
          <a:xfrm>
            <a:off x="6588125" y="6597650"/>
            <a:ext cx="24765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chemeClr val="tx1"/>
                </a:solidFill>
              </a:rPr>
              <a:t>NSTX Forum 2008 MHD XPs - S.A. Sabbagh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-10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-10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-10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-10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-10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-10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-10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-106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70000"/>
        </a:spcBef>
        <a:spcAft>
          <a:spcPct val="0"/>
        </a:spcAft>
        <a:buClr>
          <a:srgbClr val="F70606"/>
        </a:buClr>
        <a:buSzPct val="150000"/>
        <a:buChar char="•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-106" charset="2"/>
        <a:buChar char="q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50000"/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-106" charset="2"/>
        <a:buChar char="q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d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Relationship Id="rId5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d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927100" y="2496442"/>
            <a:ext cx="6723063" cy="153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599" tIns="45048" rIns="91599" bIns="45048">
            <a:prstTxWarp prst="textNoShape">
              <a:avLst/>
            </a:prstTxWarp>
            <a:spAutoFit/>
          </a:bodyPr>
          <a:lstStyle/>
          <a:p>
            <a:pPr algn="ctr" defTabSz="954088">
              <a:lnSpc>
                <a:spcPct val="150000"/>
              </a:lnSpc>
            </a:pPr>
            <a:r>
              <a:rPr lang="en-US" sz="2000" dirty="0" err="1" smtClean="0">
                <a:solidFill>
                  <a:schemeClr val="accent1"/>
                </a:solidFill>
              </a:rPr>
              <a:t>Oksana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Katsuro-</a:t>
            </a:r>
            <a:r>
              <a:rPr lang="en-US" sz="2000" dirty="0" smtClean="0">
                <a:solidFill>
                  <a:schemeClr val="accent1"/>
                </a:solidFill>
              </a:rPr>
              <a:t>Hopkins</a:t>
            </a:r>
            <a:r>
              <a:rPr lang="en-US" sz="2000" baseline="30000" dirty="0" smtClean="0">
                <a:solidFill>
                  <a:schemeClr val="accent1"/>
                </a:solidFill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, </a:t>
            </a:r>
            <a:br>
              <a:rPr lang="en-US" sz="2000" dirty="0" smtClean="0">
                <a:solidFill>
                  <a:schemeClr val="accent1"/>
                </a:solidFill>
              </a:rPr>
            </a:br>
            <a:r>
              <a:rPr lang="en-US" sz="2000" dirty="0" smtClean="0">
                <a:solidFill>
                  <a:schemeClr val="accent1"/>
                </a:solidFill>
              </a:rPr>
              <a:t>A</a:t>
            </a:r>
            <a:r>
              <a:rPr lang="en-US" sz="2000" dirty="0">
                <a:solidFill>
                  <a:schemeClr val="accent1"/>
                </a:solidFill>
              </a:rPr>
              <a:t>. </a:t>
            </a:r>
            <a:r>
              <a:rPr lang="en-US" sz="2000" dirty="0" smtClean="0">
                <a:solidFill>
                  <a:schemeClr val="accent1"/>
                </a:solidFill>
              </a:rPr>
              <a:t>Sabbagh</a:t>
            </a:r>
            <a:r>
              <a:rPr lang="en-US" sz="2000" baseline="30000" dirty="0" smtClean="0">
                <a:solidFill>
                  <a:schemeClr val="accent1"/>
                </a:solidFill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, </a:t>
            </a:r>
            <a:r>
              <a:rPr lang="en-US" sz="2000" dirty="0">
                <a:solidFill>
                  <a:schemeClr val="accent1"/>
                </a:solidFill>
              </a:rPr>
              <a:t>J.M. </a:t>
            </a:r>
            <a:r>
              <a:rPr lang="en-US" sz="2000" dirty="0" smtClean="0">
                <a:solidFill>
                  <a:schemeClr val="accent1"/>
                </a:solidFill>
              </a:rPr>
              <a:t>Bialek</a:t>
            </a:r>
            <a:r>
              <a:rPr lang="en-US" sz="2000" baseline="30000" dirty="0" smtClean="0">
                <a:solidFill>
                  <a:schemeClr val="accent1"/>
                </a:solidFill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, </a:t>
            </a:r>
            <a:r>
              <a:rPr lang="en-US" sz="2000" dirty="0">
                <a:solidFill>
                  <a:schemeClr val="accent1"/>
                </a:solidFill>
              </a:rPr>
              <a:t>J.W. </a:t>
            </a:r>
            <a:r>
              <a:rPr lang="en-US" sz="2000" dirty="0" smtClean="0">
                <a:solidFill>
                  <a:schemeClr val="accent1"/>
                </a:solidFill>
              </a:rPr>
              <a:t>Berkery</a:t>
            </a:r>
            <a:r>
              <a:rPr lang="en-US" sz="2000" baseline="30000" dirty="0" smtClean="0">
                <a:solidFill>
                  <a:schemeClr val="accent1"/>
                </a:solidFill>
              </a:rPr>
              <a:t>1</a:t>
            </a:r>
            <a:r>
              <a:rPr lang="en-US" sz="2000" dirty="0" smtClean="0">
                <a:solidFill>
                  <a:schemeClr val="accent1"/>
                </a:solidFill>
              </a:rPr>
              <a:t>, S</a:t>
            </a:r>
            <a:r>
              <a:rPr lang="en-US" sz="2000" dirty="0">
                <a:solidFill>
                  <a:schemeClr val="accent1"/>
                </a:solidFill>
              </a:rPr>
              <a:t>.P. </a:t>
            </a:r>
            <a:r>
              <a:rPr lang="en-US" sz="2000" dirty="0" smtClean="0">
                <a:solidFill>
                  <a:schemeClr val="accent1"/>
                </a:solidFill>
              </a:rPr>
              <a:t>Gerhardt</a:t>
            </a:r>
            <a:r>
              <a:rPr lang="en-US" sz="2000" baseline="30000" dirty="0" smtClean="0">
                <a:solidFill>
                  <a:schemeClr val="accent1"/>
                </a:solidFill>
              </a:rPr>
              <a:t>2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endParaRPr lang="en-US" sz="2000" dirty="0">
              <a:solidFill>
                <a:schemeClr val="accent1"/>
              </a:solidFill>
            </a:endParaRPr>
          </a:p>
          <a:p>
            <a:pPr algn="ctr" defTabSz="954088">
              <a:lnSpc>
                <a:spcPct val="150000"/>
              </a:lnSpc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130175" y="1063625"/>
            <a:ext cx="77089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  <a:latin typeface="Helvetica" pitchFamily="-106" charset="0"/>
              </a:rPr>
              <a:t>NSTX </a:t>
            </a:r>
            <a:r>
              <a:rPr lang="en-US" b="1" u="sng" dirty="0" smtClean="0">
                <a:solidFill>
                  <a:schemeClr val="tx1"/>
                </a:solidFill>
                <a:latin typeface="Helvetica" pitchFamily="-106" charset="0"/>
              </a:rPr>
              <a:t>2010 </a:t>
            </a:r>
            <a:r>
              <a:rPr lang="en-US" b="1" u="sng" dirty="0">
                <a:solidFill>
                  <a:schemeClr val="tx1"/>
                </a:solidFill>
                <a:latin typeface="Helvetica" pitchFamily="-106" charset="0"/>
              </a:rPr>
              <a:t>experimental proposals:</a:t>
            </a:r>
            <a:r>
              <a:rPr lang="en-US" b="1" u="sng" dirty="0" smtClean="0">
                <a:solidFill>
                  <a:schemeClr val="tx1"/>
                </a:solidFill>
                <a:latin typeface="Helvetica" pitchFamily="-106" charset="0"/>
              </a:rPr>
              <a:t/>
            </a:r>
            <a:br>
              <a:rPr lang="en-US" b="1" u="sng" dirty="0" smtClean="0">
                <a:solidFill>
                  <a:schemeClr val="tx1"/>
                </a:solidFill>
                <a:latin typeface="Helvetica" pitchFamily="-106" charset="0"/>
              </a:rPr>
            </a:br>
            <a:r>
              <a:rPr lang="en-US" b="1" u="sng" dirty="0">
                <a:solidFill>
                  <a:schemeClr val="tx1"/>
                </a:solidFill>
                <a:latin typeface="Helvetica" pitchFamily="-106" charset="0"/>
              </a:rPr>
              <a:t>LQG controller for RWM</a:t>
            </a:r>
            <a:r>
              <a:rPr lang="en-US" b="1" u="sng" dirty="0" smtClean="0">
                <a:solidFill>
                  <a:schemeClr val="tx1"/>
                </a:solidFill>
                <a:latin typeface="Helvetica" pitchFamily="-106" charset="0"/>
              </a:rPr>
              <a:t> stabilization</a:t>
            </a:r>
            <a:endParaRPr lang="en-US" b="1" u="sng" dirty="0">
              <a:solidFill>
                <a:schemeClr val="tx1"/>
              </a:solidFill>
              <a:latin typeface="Helvetica" pitchFamily="-106" charset="0"/>
            </a:endParaRPr>
          </a:p>
        </p:txBody>
      </p:sp>
      <p:grpSp>
        <p:nvGrpSpPr>
          <p:cNvPr id="538628" name="Group 4"/>
          <p:cNvGrpSpPr>
            <a:grpSpLocks/>
          </p:cNvGrpSpPr>
          <p:nvPr/>
        </p:nvGrpSpPr>
        <p:grpSpPr bwMode="auto">
          <a:xfrm>
            <a:off x="5316538" y="280988"/>
            <a:ext cx="3659187" cy="476250"/>
            <a:chOff x="3302" y="177"/>
            <a:chExt cx="2352" cy="300"/>
          </a:xfrm>
        </p:grpSpPr>
        <p:pic>
          <p:nvPicPr>
            <p:cNvPr id="538629" name="Picture 5" descr="DOE-Bann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93" y="231"/>
              <a:ext cx="861" cy="223"/>
            </a:xfrm>
            <a:prstGeom prst="rect">
              <a:avLst/>
            </a:prstGeom>
            <a:noFill/>
          </p:spPr>
        </p:pic>
        <p:sp>
          <p:nvSpPr>
            <p:cNvPr id="538630" name="Text Box 6"/>
            <p:cNvSpPr txBox="1">
              <a:spLocks noChangeArrowheads="1"/>
            </p:cNvSpPr>
            <p:nvPr/>
          </p:nvSpPr>
          <p:spPr bwMode="auto">
            <a:xfrm>
              <a:off x="3302" y="265"/>
              <a:ext cx="95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b="1">
                  <a:solidFill>
                    <a:srgbClr val="0028FF"/>
                  </a:solidFill>
                </a:rPr>
                <a:t>Supported by</a:t>
              </a:r>
            </a:p>
          </p:txBody>
        </p:sp>
        <p:pic>
          <p:nvPicPr>
            <p:cNvPr id="538631" name="Picture 7" descr="OFESLogo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8" y="177"/>
              <a:ext cx="457" cy="278"/>
            </a:xfrm>
            <a:prstGeom prst="rect">
              <a:avLst/>
            </a:prstGeom>
            <a:noFill/>
          </p:spPr>
        </p:pic>
      </p:grpSp>
      <p:sp>
        <p:nvSpPr>
          <p:cNvPr id="538632" name="Text Box 8"/>
          <p:cNvSpPr txBox="1">
            <a:spLocks noChangeArrowheads="1"/>
          </p:cNvSpPr>
          <p:nvPr/>
        </p:nvSpPr>
        <p:spPr bwMode="auto">
          <a:xfrm>
            <a:off x="7845425" y="931863"/>
            <a:ext cx="1130300" cy="5441950"/>
          </a:xfrm>
          <a:prstGeom prst="rect">
            <a:avLst/>
          </a:prstGeom>
          <a:solidFill>
            <a:srgbClr val="E7FFFF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Columbia U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Comp-X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General Atomics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INEL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Johns Hopkins U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LANL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LLNL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Lodestar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MIT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Nova Photonics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NYU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ORNL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PPPL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PSI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SNL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UC Davis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UC Irvine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UCLA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UCSD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 Maryland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 New Mexico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 Rochester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 Washington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0000FF"/>
                </a:solidFill>
              </a:rPr>
              <a:t>U Wisconsin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Culham Sci Ctr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Hiroshima U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HIST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Kyushu Tokai U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Niigata U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Tsukuba U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U Tokyo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JAERI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Ioffe Inst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TRINITI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KBSI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KAIST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ENEA, Frascati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CEA, Cadarache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IPP, J</a:t>
            </a:r>
            <a:r>
              <a:rPr lang="en-US" sz="900" b="1" i="1">
                <a:solidFill>
                  <a:srgbClr val="FF0000"/>
                </a:solidFill>
                <a:ea typeface="Arial" pitchFamily="-106" charset="0"/>
                <a:cs typeface="Arial" pitchFamily="-106" charset="0"/>
              </a:rPr>
              <a:t>ü</a:t>
            </a:r>
            <a:r>
              <a:rPr lang="en-US" sz="900" b="1" i="1">
                <a:solidFill>
                  <a:srgbClr val="FF0000"/>
                </a:solidFill>
              </a:rPr>
              <a:t>lich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IPP, Garching</a:t>
            </a:r>
          </a:p>
          <a:p>
            <a:pPr algn="r">
              <a:lnSpc>
                <a:spcPct val="95000"/>
              </a:lnSpc>
            </a:pPr>
            <a:r>
              <a:rPr lang="en-US" sz="900" b="1" i="1">
                <a:solidFill>
                  <a:srgbClr val="FF0000"/>
                </a:solidFill>
              </a:rPr>
              <a:t>U Quebec</a:t>
            </a:r>
          </a:p>
        </p:txBody>
      </p:sp>
      <p:pic>
        <p:nvPicPr>
          <p:cNvPr id="5386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13" y="4019550"/>
            <a:ext cx="1979612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8634" name="Rectangle 10"/>
          <p:cNvSpPr>
            <a:spLocks noChangeArrowheads="1"/>
          </p:cNvSpPr>
          <p:nvPr/>
        </p:nvSpPr>
        <p:spPr bwMode="auto">
          <a:xfrm>
            <a:off x="1746250" y="5391700"/>
            <a:ext cx="5867400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NSTX Research Forum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December 1-3, 2009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Princeton </a:t>
            </a:r>
            <a:r>
              <a:rPr lang="en-US" sz="1800" dirty="0">
                <a:solidFill>
                  <a:schemeClr val="tx1"/>
                </a:solidFill>
              </a:rPr>
              <a:t>Plasma Physics Laboratory</a:t>
            </a:r>
          </a:p>
        </p:txBody>
      </p:sp>
      <p:sp>
        <p:nvSpPr>
          <p:cNvPr id="538635" name="Rectangle 11"/>
          <p:cNvSpPr>
            <a:spLocks noChangeArrowheads="1"/>
          </p:cNvSpPr>
          <p:nvPr/>
        </p:nvSpPr>
        <p:spPr bwMode="auto">
          <a:xfrm>
            <a:off x="1897342" y="3993683"/>
            <a:ext cx="5751218" cy="183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F70606"/>
              </a:buClr>
              <a:buSzPct val="150000"/>
            </a:pPr>
            <a:r>
              <a:rPr lang="en-US" sz="1800" baseline="30000" dirty="0" smtClean="0">
                <a:solidFill>
                  <a:schemeClr val="accent1"/>
                </a:solidFill>
              </a:rPr>
              <a:t>1</a:t>
            </a:r>
            <a:r>
              <a:rPr lang="en-US" sz="1800" i="1" dirty="0" smtClean="0">
                <a:solidFill>
                  <a:schemeClr val="tx1"/>
                </a:solidFill>
                <a:latin typeface="Times New Roman" pitchFamily="-106" charset="0"/>
              </a:rPr>
              <a:t>Department </a:t>
            </a:r>
            <a:r>
              <a:rPr lang="en-US" sz="1800" i="1" dirty="0">
                <a:solidFill>
                  <a:schemeClr val="tx1"/>
                </a:solidFill>
                <a:latin typeface="Times New Roman" pitchFamily="-106" charset="0"/>
              </a:rPr>
              <a:t>of Applied Physics and Applied Mathematics, 	Columbia University, New York, NY, </a:t>
            </a:r>
            <a:r>
              <a:rPr lang="en-US" sz="1800" i="1" dirty="0" smtClean="0">
                <a:solidFill>
                  <a:schemeClr val="tx1"/>
                </a:solidFill>
                <a:latin typeface="Times New Roman" pitchFamily="-106" charset="0"/>
              </a:rPr>
              <a:t>USA</a:t>
            </a:r>
            <a:r>
              <a:rPr lang="en-US" sz="800" i="1" dirty="0" smtClean="0">
                <a:solidFill>
                  <a:schemeClr val="tx1"/>
                </a:solidFill>
                <a:latin typeface="Times New Roman" pitchFamily="-106" charset="0"/>
              </a:rPr>
              <a:t/>
            </a:r>
            <a:br>
              <a:rPr lang="en-US" sz="800" i="1" dirty="0" smtClean="0">
                <a:solidFill>
                  <a:schemeClr val="tx1"/>
                </a:solidFill>
                <a:latin typeface="Times New Roman" pitchFamily="-106" charset="0"/>
              </a:rPr>
            </a:br>
            <a:r>
              <a:rPr lang="en-US" sz="800" i="1" dirty="0" smtClean="0">
                <a:solidFill>
                  <a:schemeClr val="tx1"/>
                </a:solidFill>
                <a:latin typeface="Times New Roman" pitchFamily="-106" charset="0"/>
              </a:rPr>
              <a:t/>
            </a:r>
            <a:br>
              <a:rPr lang="en-US" sz="800" i="1" dirty="0" smtClean="0">
                <a:solidFill>
                  <a:schemeClr val="tx1"/>
                </a:solidFill>
                <a:latin typeface="Times New Roman" pitchFamily="-106" charset="0"/>
              </a:rPr>
            </a:br>
            <a:r>
              <a:rPr lang="en-US" sz="1800" baseline="30000" dirty="0" smtClean="0">
                <a:solidFill>
                  <a:schemeClr val="accent1"/>
                </a:solidFill>
              </a:rPr>
              <a:t>2</a:t>
            </a:r>
            <a:r>
              <a:rPr lang="en-US" sz="1800" i="1" dirty="0" smtClean="0">
                <a:solidFill>
                  <a:schemeClr val="tx1"/>
                </a:solidFill>
                <a:latin typeface="Times New Roman" pitchFamily="-106" charset="0"/>
              </a:rPr>
              <a:t>Princeton </a:t>
            </a:r>
            <a:r>
              <a:rPr lang="en-US" sz="1800" i="1" dirty="0">
                <a:solidFill>
                  <a:schemeClr val="tx1"/>
                </a:solidFill>
                <a:latin typeface="Times New Roman" pitchFamily="-106" charset="0"/>
              </a:rPr>
              <a:t>Plasma Physics </a:t>
            </a:r>
            <a:r>
              <a:rPr lang="en-US" sz="1800" i="1" dirty="0" smtClean="0">
                <a:solidFill>
                  <a:schemeClr val="tx1"/>
                </a:solidFill>
                <a:latin typeface="Times New Roman" pitchFamily="-106" charset="0"/>
              </a:rPr>
              <a:t>Laboratory, Princeton, USA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F70606"/>
              </a:buClr>
              <a:buSzPct val="150000"/>
            </a:pPr>
            <a:endParaRPr lang="en-US" sz="1800" i="1" dirty="0" smtClean="0">
              <a:solidFill>
                <a:schemeClr val="tx1"/>
              </a:solidFill>
              <a:latin typeface="Times New Roman" pitchFamily="-106" charset="0"/>
            </a:endParaRPr>
          </a:p>
          <a:p>
            <a:pPr>
              <a:lnSpc>
                <a:spcPct val="105000"/>
              </a:lnSpc>
              <a:buClr>
                <a:srgbClr val="F70606"/>
              </a:buClr>
              <a:buSzPct val="150000"/>
            </a:pPr>
            <a:endParaRPr lang="en-US" sz="1600" i="1" dirty="0">
              <a:solidFill>
                <a:schemeClr val="tx1"/>
              </a:solidFill>
              <a:latin typeface="Times New Roman" pitchFamily="-106" charset="0"/>
            </a:endParaRPr>
          </a:p>
        </p:txBody>
      </p:sp>
      <p:sp>
        <p:nvSpPr>
          <p:cNvPr id="538636" name="Text Box 12"/>
          <p:cNvSpPr txBox="1">
            <a:spLocks noChangeArrowheads="1"/>
          </p:cNvSpPr>
          <p:nvPr/>
        </p:nvSpPr>
        <p:spPr bwMode="auto">
          <a:xfrm>
            <a:off x="112713" y="6602413"/>
            <a:ext cx="442912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V1.0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392113"/>
            <a:ext cx="8667750" cy="685800"/>
          </a:xfrm>
        </p:spPr>
        <p:txBody>
          <a:bodyPr/>
          <a:lstStyle/>
          <a:p>
            <a:r>
              <a:rPr lang="en-US" sz="2800" dirty="0" smtClean="0"/>
              <a:t>Linear </a:t>
            </a:r>
            <a:r>
              <a:rPr lang="en-US" sz="2800" dirty="0"/>
              <a:t>Quadratic Gaussian controller (LQG)</a:t>
            </a:r>
            <a:r>
              <a:rPr lang="en-US" sz="2800" dirty="0" smtClean="0"/>
              <a:t> is theoretically </a:t>
            </a:r>
            <a:r>
              <a:rPr lang="en-US" sz="2800" dirty="0"/>
              <a:t>capable of reaching higher beta limits </a:t>
            </a:r>
            <a:endParaRPr lang="en-US" sz="2800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325563"/>
            <a:ext cx="8562975" cy="5153642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en-US" dirty="0"/>
              <a:t>Motivation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To examine </a:t>
            </a:r>
            <a:r>
              <a:rPr lang="en-US" dirty="0"/>
              <a:t>stabilization of RWM using the newly-implemented LQG </a:t>
            </a:r>
            <a:r>
              <a:rPr lang="en-US" dirty="0" smtClean="0"/>
              <a:t>controller.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en-US" dirty="0" smtClean="0"/>
              <a:t>Goals</a:t>
            </a:r>
          </a:p>
          <a:p>
            <a:pPr lvl="1">
              <a:lnSpc>
                <a:spcPct val="70000"/>
              </a:lnSpc>
              <a:spcBef>
                <a:spcPts val="1200"/>
              </a:spcBef>
            </a:pPr>
            <a:r>
              <a:rPr lang="en-US" dirty="0" smtClean="0"/>
              <a:t>Suppress RWM using LQG controller</a:t>
            </a:r>
          </a:p>
          <a:p>
            <a:pPr lvl="1">
              <a:lnSpc>
                <a:spcPct val="70000"/>
              </a:lnSpc>
              <a:spcBef>
                <a:spcPts val="1200"/>
              </a:spcBef>
            </a:pPr>
            <a:r>
              <a:rPr lang="en-US" dirty="0" smtClean="0"/>
              <a:t>Test the theory of state space based approach to RWM stabilization</a:t>
            </a:r>
          </a:p>
          <a:p>
            <a:pPr lvl="1">
              <a:lnSpc>
                <a:spcPct val="70000"/>
              </a:lnSpc>
              <a:spcBef>
                <a:spcPts val="1200"/>
              </a:spcBef>
            </a:pPr>
            <a:r>
              <a:rPr lang="en-US" dirty="0" smtClean="0"/>
              <a:t>Investigate the parameters of LQG implementation</a:t>
            </a:r>
            <a:endParaRPr lang="en-US" dirty="0" smtClean="0">
              <a:solidFill>
                <a:srgbClr val="000000"/>
              </a:solidFill>
              <a:ea typeface="Times" pitchFamily="-106" charset="0"/>
              <a:cs typeface="Times New Roman" pitchFamily="-106" charset="0"/>
            </a:endParaRPr>
          </a:p>
          <a:p>
            <a:pPr lvl="1">
              <a:lnSpc>
                <a:spcPct val="7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Determine achievable beta normal for slow rotating plasma with LQG turned on</a:t>
            </a:r>
          </a:p>
          <a:p>
            <a:pPr lvl="1">
              <a:lnSpc>
                <a:spcPct val="7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Estimate RMS of currents and voltages with LQG</a:t>
            </a:r>
          </a:p>
          <a:p>
            <a:pPr lvl="1">
              <a:lnSpc>
                <a:spcPct val="7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Compare to PID performance</a:t>
            </a:r>
            <a:endParaRPr lang="en-US" dirty="0" smtClean="0"/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en-US" dirty="0" smtClean="0"/>
              <a:t>Addresses</a:t>
            </a:r>
          </a:p>
          <a:p>
            <a:pPr lvl="1">
              <a:lnSpc>
                <a:spcPct val="70000"/>
              </a:lnSpc>
              <a:spcBef>
                <a:spcPts val="1200"/>
              </a:spcBef>
            </a:pPr>
            <a:r>
              <a:rPr lang="en-US" dirty="0" smtClean="0"/>
              <a:t>Milestone</a:t>
            </a:r>
            <a:r>
              <a:rPr lang="en-US" dirty="0"/>
              <a:t>: NSTX R(10-01</a:t>
            </a:r>
            <a:r>
              <a:rPr lang="en-US" dirty="0" smtClean="0"/>
              <a:t>)</a:t>
            </a:r>
          </a:p>
          <a:p>
            <a:pPr lvl="1">
              <a:lnSpc>
                <a:spcPct val="70000"/>
              </a:lnSpc>
              <a:spcBef>
                <a:spcPts val="1200"/>
              </a:spcBef>
            </a:pPr>
            <a:r>
              <a:rPr lang="en-US" dirty="0" smtClean="0"/>
              <a:t>ITPA</a:t>
            </a:r>
            <a:r>
              <a:rPr lang="en-US" dirty="0"/>
              <a:t>: NSTX R(10-01)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9" name="Rectangle 9"/>
          <p:cNvSpPr>
            <a:spLocks noChangeArrowheads="1"/>
          </p:cNvSpPr>
          <p:nvPr/>
        </p:nvSpPr>
        <p:spPr bwMode="auto">
          <a:xfrm>
            <a:off x="19050" y="204788"/>
            <a:ext cx="912495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</a:bodyPr>
          <a:lstStyle/>
          <a:p>
            <a:pPr algn="ctr"/>
            <a:r>
              <a:rPr lang="en-US" sz="2400" u="sng" dirty="0" smtClean="0"/>
              <a:t>Advanced control techniques suggest significant feedback performance improvement  for NSTX up to             = 95%</a:t>
            </a:r>
            <a:endParaRPr lang="en-US" sz="2400" u="sng" dirty="0">
              <a:latin typeface="Helvetica" pitchFamily="-106" charset="0"/>
            </a:endParaRPr>
          </a:p>
        </p:txBody>
      </p:sp>
      <p:graphicFrame>
        <p:nvGraphicFramePr>
          <p:cNvPr id="512033" name="Object 33"/>
          <p:cNvGraphicFramePr>
            <a:graphicFrameLocks noChangeAspect="1"/>
          </p:cNvGraphicFramePr>
          <p:nvPr/>
        </p:nvGraphicFramePr>
        <p:xfrm>
          <a:off x="6571675" y="554506"/>
          <a:ext cx="979488" cy="390525"/>
        </p:xfrm>
        <a:graphic>
          <a:graphicData uri="http://schemas.openxmlformats.org/presentationml/2006/ole">
            <p:oleObj spid="_x0000_s512033" name="Equation" r:id="rId3" imgW="508000" imgH="203200" progId="Equation.3">
              <p:embed/>
            </p:oleObj>
          </a:graphicData>
        </a:graphic>
      </p:graphicFrame>
      <p:pic>
        <p:nvPicPr>
          <p:cNvPr id="34" name="Picture 5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6920" t="4352" r="30008" b="11499"/>
              <a:stretch>
                <a:fillRect/>
              </a:stretch>
            </p:blipFill>
          </mc:Choice>
          <mc:Fallback>
            <p:blipFill>
              <a:blip r:embed="rId5"/>
              <a:srcRect l="6920" t="4352" r="30008" b="11499"/>
              <a:stretch>
                <a:fillRect/>
              </a:stretch>
            </p:blipFill>
          </mc:Fallback>
        </mc:AlternateContent>
        <p:spPr bwMode="auto">
          <a:xfrm>
            <a:off x="1922462" y="1741590"/>
            <a:ext cx="533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Line 7"/>
          <p:cNvSpPr>
            <a:spLocks noChangeShapeType="1"/>
          </p:cNvSpPr>
          <p:nvPr/>
        </p:nvSpPr>
        <p:spPr bwMode="auto">
          <a:xfrm flipV="1">
            <a:off x="3065462" y="1817790"/>
            <a:ext cx="7938" cy="3914775"/>
          </a:xfrm>
          <a:prstGeom prst="line">
            <a:avLst/>
          </a:prstGeom>
          <a:noFill/>
          <a:ln w="12700">
            <a:solidFill>
              <a:srgbClr val="FF00FF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3582987" y="3417990"/>
            <a:ext cx="0" cy="23145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V="1">
            <a:off x="4741862" y="1741590"/>
            <a:ext cx="0" cy="39497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 rot="16200000">
            <a:off x="838200" y="3433865"/>
            <a:ext cx="1708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Helvetica" pitchFamily="-65" charset="0"/>
              </a:rPr>
              <a:t>Growth rate (1/s)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4741862" y="5932590"/>
            <a:ext cx="44891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Symbol" pitchFamily="-65" charset="2"/>
              </a:rPr>
              <a:t>b</a:t>
            </a:r>
            <a:r>
              <a:rPr lang="en-US" sz="2000" baseline="-25000" dirty="0" err="1">
                <a:solidFill>
                  <a:srgbClr val="000000"/>
                </a:solidFill>
                <a:latin typeface="Helvetica" pitchFamily="-65" charset="0"/>
              </a:rPr>
              <a:t>N</a:t>
            </a:r>
            <a:endParaRPr lang="en-US" sz="2000" baseline="-25000" dirty="0">
              <a:solidFill>
                <a:srgbClr val="000000"/>
              </a:solidFill>
              <a:latin typeface="Helvetica" pitchFamily="-65" charset="0"/>
            </a:endParaRP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3675062" y="250359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3598862" y="1893990"/>
            <a:ext cx="747713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  <a:latin typeface="Helvetica" pitchFamily="-65" charset="0"/>
              </a:rPr>
              <a:t>DCON</a:t>
            </a:r>
          </a:p>
          <a:p>
            <a:pPr algn="ctr"/>
            <a:r>
              <a:rPr lang="en-US" sz="1400">
                <a:solidFill>
                  <a:schemeClr val="tx2"/>
                </a:solidFill>
                <a:latin typeface="Helvetica" pitchFamily="-65" charset="0"/>
              </a:rPr>
              <a:t>no-wall</a:t>
            </a:r>
          </a:p>
          <a:p>
            <a:pPr algn="ctr"/>
            <a:r>
              <a:rPr lang="en-US" sz="1400">
                <a:solidFill>
                  <a:schemeClr val="tx2"/>
                </a:solidFill>
                <a:latin typeface="Helvetica" pitchFamily="-65" charset="0"/>
              </a:rPr>
              <a:t>limit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2438400" y="1151100"/>
            <a:ext cx="2438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FF00FF"/>
                </a:solidFill>
                <a:latin typeface="Helvetica" pitchFamily="-65" charset="0"/>
              </a:rPr>
              <a:t>Experimental (control off)</a:t>
            </a:r>
          </a:p>
          <a:p>
            <a:pPr algn="ctr"/>
            <a:r>
              <a:rPr lang="en-US" sz="1400">
                <a:solidFill>
                  <a:srgbClr val="FF00FF"/>
                </a:solidFill>
                <a:latin typeface="Helvetica" pitchFamily="-65" charset="0"/>
              </a:rPr>
              <a:t>(</a:t>
            </a:r>
            <a:r>
              <a:rPr lang="en-US" sz="1400">
                <a:solidFill>
                  <a:srgbClr val="FF00FF"/>
                </a:solidFill>
                <a:latin typeface="Symbol" pitchFamily="-65" charset="2"/>
              </a:rPr>
              <a:t>b </a:t>
            </a:r>
            <a:r>
              <a:rPr lang="en-US" sz="1400">
                <a:solidFill>
                  <a:srgbClr val="FF00FF"/>
                </a:solidFill>
                <a:latin typeface="Helvetica" pitchFamily="-65" charset="0"/>
              </a:rPr>
              <a:t>collapse)</a:t>
            </a:r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3065462" y="1589190"/>
            <a:ext cx="0" cy="228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5808662" y="1589190"/>
            <a:ext cx="1270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" pitchFamily="-65" charset="0"/>
              </a:rPr>
              <a:t>With-wall limit</a:t>
            </a:r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3059112" y="3051278"/>
            <a:ext cx="1530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996633"/>
                </a:solidFill>
                <a:latin typeface="Helvetica" pitchFamily="-65" charset="0"/>
              </a:rPr>
              <a:t>active control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065462" y="3417990"/>
            <a:ext cx="1524000" cy="0"/>
          </a:xfrm>
          <a:prstGeom prst="line">
            <a:avLst/>
          </a:prstGeom>
          <a:noFill/>
          <a:ln w="12700">
            <a:solidFill>
              <a:srgbClr val="996633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 flipV="1">
            <a:off x="3582987" y="1893990"/>
            <a:ext cx="15875" cy="11668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4741862" y="2732190"/>
            <a:ext cx="787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  <a:latin typeface="Helvetica" pitchFamily="-65" charset="0"/>
              </a:rPr>
              <a:t>passive</a:t>
            </a:r>
          </a:p>
          <a:p>
            <a:pPr algn="ctr"/>
            <a:r>
              <a:rPr lang="en-US" sz="1400">
                <a:solidFill>
                  <a:schemeClr val="tx2"/>
                </a:solidFill>
                <a:latin typeface="Helvetica" pitchFamily="-65" charset="0"/>
              </a:rPr>
              <a:t>growth</a:t>
            </a:r>
          </a:p>
        </p:txBody>
      </p: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3979862" y="4560990"/>
            <a:ext cx="906463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F70606"/>
                </a:solidFill>
                <a:latin typeface="Helvetica" pitchFamily="-65" charset="0"/>
              </a:rPr>
              <a:t>active</a:t>
            </a:r>
          </a:p>
          <a:p>
            <a:pPr algn="ctr"/>
            <a:r>
              <a:rPr lang="en-US" sz="1400">
                <a:solidFill>
                  <a:srgbClr val="F70606"/>
                </a:solidFill>
                <a:latin typeface="Helvetica" pitchFamily="-65" charset="0"/>
              </a:rPr>
              <a:t>feedback</a:t>
            </a:r>
          </a:p>
        </p:txBody>
      </p:sp>
      <p:sp>
        <p:nvSpPr>
          <p:cNvPr id="50" name="Line 22"/>
          <p:cNvSpPr>
            <a:spLocks noChangeShapeType="1"/>
          </p:cNvSpPr>
          <p:nvPr/>
        </p:nvSpPr>
        <p:spPr bwMode="auto">
          <a:xfrm>
            <a:off x="4970462" y="318939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4437062" y="5018190"/>
            <a:ext cx="381000" cy="304800"/>
          </a:xfrm>
          <a:prstGeom prst="line">
            <a:avLst/>
          </a:prstGeom>
          <a:noFill/>
          <a:ln w="12700">
            <a:solidFill>
              <a:srgbClr val="F70606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4572000" y="1227300"/>
            <a:ext cx="2438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F70606"/>
                </a:solidFill>
                <a:latin typeface="Helvetica" pitchFamily="-65" charset="0"/>
              </a:rPr>
              <a:t>Experimental (control on)</a:t>
            </a: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H="1">
            <a:off x="4818062" y="1589190"/>
            <a:ext cx="228600" cy="228600"/>
          </a:xfrm>
          <a:prstGeom prst="line">
            <a:avLst/>
          </a:prstGeom>
          <a:noFill/>
          <a:ln w="12700">
            <a:solidFill>
              <a:srgbClr val="F70606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4970462" y="4560990"/>
            <a:ext cx="1073150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FF00"/>
                </a:solidFill>
                <a:latin typeface="Helvetica" pitchFamily="-65" charset="0"/>
              </a:rPr>
              <a:t>Advanced</a:t>
            </a:r>
          </a:p>
          <a:p>
            <a:pPr algn="ctr"/>
            <a:r>
              <a:rPr lang="en-US" sz="1400">
                <a:solidFill>
                  <a:srgbClr val="00FF00"/>
                </a:solidFill>
                <a:latin typeface="Helvetica" pitchFamily="-65" charset="0"/>
              </a:rPr>
              <a:t>Feedback</a:t>
            </a:r>
          </a:p>
          <a:p>
            <a:pPr algn="ctr"/>
            <a:r>
              <a:rPr lang="en-US" sz="1400">
                <a:solidFill>
                  <a:srgbClr val="00FF00"/>
                </a:solidFill>
                <a:latin typeface="Helvetica" pitchFamily="-65" charset="0"/>
              </a:rPr>
              <a:t>Bp sensors</a:t>
            </a:r>
          </a:p>
        </p:txBody>
      </p:sp>
      <p:sp>
        <p:nvSpPr>
          <p:cNvPr id="55" name="Line 27"/>
          <p:cNvSpPr>
            <a:spLocks noChangeShapeType="1"/>
          </p:cNvSpPr>
          <p:nvPr/>
        </p:nvSpPr>
        <p:spPr bwMode="auto">
          <a:xfrm flipV="1">
            <a:off x="5580062" y="4408590"/>
            <a:ext cx="457200" cy="228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5046662" y="1970190"/>
            <a:ext cx="1182688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5A4BFD"/>
                </a:solidFill>
                <a:latin typeface="Helvetica" pitchFamily="-65" charset="0"/>
              </a:rPr>
              <a:t>Advanced</a:t>
            </a:r>
          </a:p>
          <a:p>
            <a:pPr algn="ctr"/>
            <a:r>
              <a:rPr lang="en-US" sz="1400">
                <a:solidFill>
                  <a:srgbClr val="5A4BFD"/>
                </a:solidFill>
                <a:latin typeface="Helvetica" pitchFamily="-65" charset="0"/>
              </a:rPr>
              <a:t>Feedback</a:t>
            </a:r>
          </a:p>
          <a:p>
            <a:pPr algn="ctr"/>
            <a:r>
              <a:rPr lang="en-US" sz="1400">
                <a:solidFill>
                  <a:srgbClr val="5A4BFD"/>
                </a:solidFill>
                <a:latin typeface="Helvetica" pitchFamily="-65" charset="0"/>
              </a:rPr>
              <a:t>M-P sensors</a:t>
            </a:r>
          </a:p>
        </p:txBody>
      </p:sp>
      <p:sp>
        <p:nvSpPr>
          <p:cNvPr id="57" name="Line 29"/>
          <p:cNvSpPr>
            <a:spLocks noChangeShapeType="1"/>
          </p:cNvSpPr>
          <p:nvPr/>
        </p:nvSpPr>
        <p:spPr bwMode="auto">
          <a:xfrm>
            <a:off x="5961062" y="2655990"/>
            <a:ext cx="381000" cy="457200"/>
          </a:xfrm>
          <a:prstGeom prst="line">
            <a:avLst/>
          </a:prstGeom>
          <a:noFill/>
          <a:ln w="9525">
            <a:solidFill>
              <a:srgbClr val="5A4BFD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RES_124708_0.1_7+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590800" y="1092200"/>
            <a:ext cx="6553200" cy="5308600"/>
          </a:xfrm>
          <a:prstGeom prst="rect">
            <a:avLst/>
          </a:prstGeom>
        </p:spPr>
      </p:pic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695325" y="318050"/>
            <a:ext cx="7772400" cy="685800"/>
          </a:xfrm>
        </p:spPr>
        <p:txBody>
          <a:bodyPr/>
          <a:lstStyle/>
          <a:p>
            <a:r>
              <a:rPr lang="en-US" sz="2600" dirty="0" smtClean="0"/>
              <a:t>Preliminary results for mode </a:t>
            </a:r>
            <a:r>
              <a:rPr lang="en-US" sz="2600" dirty="0" smtClean="0"/>
              <a:t>amplitude</a:t>
            </a:r>
            <a:r>
              <a:rPr lang="en-US" sz="2600" dirty="0" smtClean="0"/>
              <a:t> and phase reconstructed </a:t>
            </a:r>
            <a:r>
              <a:rPr lang="en-US" sz="2600" dirty="0" smtClean="0"/>
              <a:t>by optimal observer for NSTX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82000" y="6653213"/>
            <a:ext cx="762000" cy="152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2418E2A-9DEA-2A48-8447-60C9EA3163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0965" name="TextBox 10"/>
          <p:cNvSpPr txBox="1">
            <a:spLocks noChangeArrowheads="1"/>
          </p:cNvSpPr>
          <p:nvPr/>
        </p:nvSpPr>
        <p:spPr bwMode="auto">
          <a:xfrm>
            <a:off x="6934200" y="136122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400" dirty="0"/>
              <a:t>NSTX</a:t>
            </a:r>
            <a:r>
              <a:rPr lang="en-US" sz="1400" dirty="0" smtClean="0"/>
              <a:t> Fourier Analysis</a:t>
            </a:r>
            <a:endParaRPr lang="en-US" sz="1400" dirty="0"/>
          </a:p>
        </p:txBody>
      </p:sp>
      <p:sp>
        <p:nvSpPr>
          <p:cNvPr id="40966" name="TextBox 11"/>
          <p:cNvSpPr txBox="1">
            <a:spLocks noChangeArrowheads="1"/>
          </p:cNvSpPr>
          <p:nvPr/>
        </p:nvSpPr>
        <p:spPr bwMode="auto">
          <a:xfrm>
            <a:off x="7620000" y="17526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Optimal observer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0967" name="Straight Arrow Connector 13"/>
          <p:cNvCxnSpPr>
            <a:cxnSpLocks noChangeShapeType="1"/>
          </p:cNvCxnSpPr>
          <p:nvPr/>
        </p:nvCxnSpPr>
        <p:spPr bwMode="auto">
          <a:xfrm rot="5400000">
            <a:off x="7422301" y="2296426"/>
            <a:ext cx="415873" cy="325274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968" name="Straight Arrow Connector 15"/>
          <p:cNvCxnSpPr>
            <a:cxnSpLocks noChangeShapeType="1"/>
          </p:cNvCxnSpPr>
          <p:nvPr/>
        </p:nvCxnSpPr>
        <p:spPr bwMode="auto">
          <a:xfrm rot="5400000">
            <a:off x="6934200" y="1905000"/>
            <a:ext cx="457200" cy="3048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969" name="TextBox 16"/>
          <p:cNvSpPr txBox="1">
            <a:spLocks noChangeArrowheads="1"/>
          </p:cNvSpPr>
          <p:nvPr/>
        </p:nvSpPr>
        <p:spPr bwMode="auto">
          <a:xfrm>
            <a:off x="6934200" y="40386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400" dirty="0"/>
              <a:t>NSTX</a:t>
            </a:r>
            <a:r>
              <a:rPr lang="en-US" sz="1400" dirty="0" smtClean="0"/>
              <a:t> Fourier Analysis</a:t>
            </a:r>
            <a:endParaRPr lang="en-US" sz="1400" dirty="0"/>
          </a:p>
        </p:txBody>
      </p:sp>
      <p:sp>
        <p:nvSpPr>
          <p:cNvPr id="40970" name="TextBox 17"/>
          <p:cNvSpPr txBox="1">
            <a:spLocks noChangeArrowheads="1"/>
          </p:cNvSpPr>
          <p:nvPr/>
        </p:nvSpPr>
        <p:spPr bwMode="auto">
          <a:xfrm>
            <a:off x="7924800" y="41910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Optimal observer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0971" name="Straight Arrow Connector 18"/>
          <p:cNvCxnSpPr>
            <a:cxnSpLocks noChangeShapeType="1"/>
          </p:cNvCxnSpPr>
          <p:nvPr/>
        </p:nvCxnSpPr>
        <p:spPr bwMode="auto">
          <a:xfrm rot="5400000">
            <a:off x="7828282" y="4623583"/>
            <a:ext cx="273534" cy="2329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972" name="Straight Arrow Connector 19"/>
          <p:cNvCxnSpPr>
            <a:cxnSpLocks noChangeShapeType="1"/>
          </p:cNvCxnSpPr>
          <p:nvPr/>
        </p:nvCxnSpPr>
        <p:spPr bwMode="auto">
          <a:xfrm rot="5400000">
            <a:off x="6993731" y="4517232"/>
            <a:ext cx="300040" cy="266701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0" y="40386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defRPr/>
            </a:pPr>
            <a:r>
              <a:rPr lang="en-US" sz="1800" b="0" i="0" kern="0" dirty="0" smtClean="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rPr>
              <a:t>SHOT=124708</a:t>
            </a:r>
          </a:p>
          <a:p>
            <a:pPr marL="342900" indent="-342900" eaLnBrk="0" hangingPunct="0">
              <a:defRPr/>
            </a:pPr>
            <a:r>
              <a:rPr lang="en-US" sz="1800" b="0" i="0" kern="0" dirty="0" smtClean="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rPr>
              <a:t>Optimal observer parameters</a:t>
            </a:r>
            <a:r>
              <a:rPr lang="en-US" sz="1800" b="0" i="0" kern="0" dirty="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rPr>
              <a:t>:</a:t>
            </a:r>
          </a:p>
          <a:p>
            <a:pPr marL="742950" lvl="1" indent="-285750" eaLnBrk="0" hangingPunct="0">
              <a:buFontTx/>
              <a:buChar char="–"/>
              <a:defRPr/>
            </a:pPr>
            <a:r>
              <a:rPr lang="en-US" sz="1400" b="0" i="0" kern="0" dirty="0">
                <a:solidFill>
                  <a:schemeClr val="accent2"/>
                </a:solidFill>
                <a:latin typeface="+mn-lt"/>
                <a:ea typeface="ＭＳ Ｐゴシック" pitchFamily="-106" charset="-128"/>
              </a:rPr>
              <a:t>Sensor noise</a:t>
            </a:r>
            <a:r>
              <a:rPr lang="en-US" sz="1400" b="0" i="0" kern="0" dirty="0" smtClean="0">
                <a:solidFill>
                  <a:schemeClr val="accent2"/>
                </a:solidFill>
                <a:latin typeface="+mn-lt"/>
                <a:ea typeface="ＭＳ Ｐゴシック" pitchFamily="-106" charset="-128"/>
              </a:rPr>
              <a:t> </a:t>
            </a:r>
            <a:br>
              <a:rPr lang="en-US" sz="1400" b="0" i="0" kern="0" dirty="0" smtClean="0">
                <a:solidFill>
                  <a:schemeClr val="accent2"/>
                </a:solidFill>
                <a:latin typeface="+mn-lt"/>
                <a:ea typeface="ＭＳ Ｐゴシック" pitchFamily="-106" charset="-128"/>
              </a:rPr>
            </a:br>
            <a:r>
              <a:rPr lang="en-US" sz="1400" i="0" kern="0" dirty="0" smtClean="0">
                <a:solidFill>
                  <a:schemeClr val="accent2"/>
                </a:solidFill>
                <a:latin typeface="+mn-lt"/>
                <a:ea typeface="ＭＳ Ｐゴシック" pitchFamily="-106" charset="-128"/>
              </a:rPr>
              <a:t>0.1</a:t>
            </a:r>
            <a:r>
              <a:rPr lang="en-US" sz="1400" b="0" i="0" kern="0" dirty="0" smtClean="0">
                <a:solidFill>
                  <a:schemeClr val="accent2"/>
                </a:solidFill>
                <a:latin typeface="+mn-lt"/>
                <a:ea typeface="ＭＳ Ｐゴシック" pitchFamily="-106" charset="-128"/>
              </a:rPr>
              <a:t> </a:t>
            </a:r>
            <a:r>
              <a:rPr lang="en-US" sz="1400" i="0" kern="0" dirty="0">
                <a:solidFill>
                  <a:schemeClr val="accent2"/>
                </a:solidFill>
                <a:latin typeface="+mn-lt"/>
                <a:ea typeface="ＭＳ Ｐゴシック" pitchFamily="-106" charset="-128"/>
              </a:rPr>
              <a:t>Gauss</a:t>
            </a:r>
          </a:p>
          <a:p>
            <a:pPr marL="742950" lvl="1" indent="-285750" eaLnBrk="0" hangingPunct="0">
              <a:buFontTx/>
              <a:buChar char="–"/>
              <a:defRPr/>
            </a:pPr>
            <a:r>
              <a:rPr lang="en-US" sz="1400" b="0" i="0" kern="0" dirty="0">
                <a:solidFill>
                  <a:schemeClr val="accent2"/>
                </a:solidFill>
                <a:latin typeface="+mn-lt"/>
                <a:ea typeface="ＭＳ Ｐゴシック" pitchFamily="-106" charset="-128"/>
              </a:rPr>
              <a:t>Number of states 7</a:t>
            </a:r>
          </a:p>
          <a:p>
            <a:pPr marL="342900" indent="-342900" eaLnBrk="0" hangingPunct="0">
              <a:buFontTx/>
              <a:buNone/>
              <a:defRPr/>
            </a:pPr>
            <a:r>
              <a:rPr lang="en-US" sz="1800" b="0" i="0" kern="0" dirty="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rPr>
              <a:t> </a:t>
            </a:r>
          </a:p>
          <a:p>
            <a:pPr marL="342900" indent="-342900" eaLnBrk="0" hangingPunct="0">
              <a:defRPr/>
            </a:pPr>
            <a:endParaRPr lang="en-US" sz="1800" b="0" i="0" kern="0" dirty="0">
              <a:solidFill>
                <a:schemeClr val="tx1"/>
              </a:solidFill>
              <a:latin typeface="+mn-lt"/>
              <a:ea typeface="ＭＳ Ｐゴシック" pitchFamily="-110" charset="-128"/>
              <a:cs typeface="ＭＳ Ｐゴシック" pitchFamily="-110" charset="-128"/>
            </a:endParaRPr>
          </a:p>
        </p:txBody>
      </p:sp>
      <p:pic>
        <p:nvPicPr>
          <p:cNvPr id="18" name="Picture 17" descr="RES_124708_0.1_7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4431" y="1482990"/>
            <a:ext cx="2794582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3778250" y="6103938"/>
            <a:ext cx="2414588" cy="35401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42875"/>
            <a:ext cx="8667750" cy="685800"/>
          </a:xfrm>
        </p:spPr>
        <p:txBody>
          <a:bodyPr/>
          <a:lstStyle/>
          <a:p>
            <a:r>
              <a:rPr lang="en-US" dirty="0" smtClean="0"/>
              <a:t>LQG controller performance Run </a:t>
            </a:r>
            <a:r>
              <a:rPr lang="en-US" dirty="0"/>
              <a:t>plan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923925"/>
            <a:ext cx="8298812" cy="53467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</a:pPr>
            <a:r>
              <a:rPr lang="en-US" sz="1600" u="sng" dirty="0"/>
              <a:t>	</a:t>
            </a:r>
            <a:r>
              <a:rPr lang="en-US" sz="1800" u="sng" dirty="0"/>
              <a:t>Task						             Number of Shots</a:t>
            </a:r>
            <a:endParaRPr lang="en-US" sz="1800" u="sng" dirty="0" smtClean="0"/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dirty="0" smtClean="0"/>
          </a:p>
          <a:p>
            <a:pPr marL="230188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sz="1600" dirty="0" smtClean="0"/>
              <a:t>1) Create </a:t>
            </a:r>
            <a:r>
              <a:rPr lang="en-US" sz="1600" dirty="0"/>
              <a:t>a </a:t>
            </a:r>
            <a:r>
              <a:rPr lang="en-US" sz="1600" dirty="0" err="1"/>
              <a:t>fiducial</a:t>
            </a:r>
            <a:r>
              <a:rPr lang="en-US" sz="1600" dirty="0"/>
              <a:t> H-mode plasma or equivalent plasma (e.g. low </a:t>
            </a:r>
            <a:r>
              <a:rPr lang="en-US" sz="1600" dirty="0" err="1"/>
              <a:t>l</a:t>
            </a:r>
            <a:r>
              <a:rPr lang="en-US" sz="1600" baseline="-25000" dirty="0" err="1"/>
              <a:t>i</a:t>
            </a:r>
            <a:r>
              <a:rPr lang="en-US" sz="1600" dirty="0"/>
              <a:t> plasma) subject to an unstable</a:t>
            </a:r>
            <a:r>
              <a:rPr lang="en-US" sz="1600" dirty="0" smtClean="0"/>
              <a:t> </a:t>
            </a:r>
            <a:r>
              <a:rPr lang="en-US" sz="1600" dirty="0" err="1" smtClean="0"/>
              <a:t>n</a:t>
            </a:r>
            <a:r>
              <a:rPr lang="en-US" sz="1600" dirty="0" smtClean="0"/>
              <a:t> </a:t>
            </a:r>
            <a:r>
              <a:rPr lang="en-US" sz="1600" dirty="0"/>
              <a:t>= 1 RWM to be used as a target, with </a:t>
            </a:r>
            <a:r>
              <a:rPr lang="en-US" sz="1600" dirty="0" err="1"/>
              <a:t>n</a:t>
            </a:r>
            <a:r>
              <a:rPr lang="en-US" sz="1600" dirty="0"/>
              <a:t> =3 magnetic braking used to create reduced plasma rotation. </a:t>
            </a:r>
            <a:r>
              <a:rPr lang="en-US" sz="1600" dirty="0" smtClean="0"/>
              <a:t>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1600" dirty="0" smtClean="0"/>
              <a:t>2) Slow rotating plasma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1600" dirty="0"/>
              <a:t>	A)</a:t>
            </a:r>
            <a:r>
              <a:rPr lang="en-US" sz="1600" dirty="0" smtClean="0"/>
              <a:t> Test various number of states				</a:t>
            </a:r>
            <a:r>
              <a:rPr lang="en-US" sz="1600" dirty="0"/>
              <a:t>	2</a:t>
            </a:r>
            <a:endParaRPr lang="en-US" sz="1600" dirty="0" smtClean="0"/>
          </a:p>
          <a:p>
            <a:pPr>
              <a:lnSpc>
                <a:spcPct val="60000"/>
              </a:lnSpc>
              <a:buFontTx/>
              <a:buNone/>
              <a:tabLst>
                <a:tab pos="909638" algn="l"/>
                <a:tab pos="1717675" algn="l"/>
              </a:tabLst>
            </a:pPr>
            <a:r>
              <a:rPr lang="en-US" sz="1600" dirty="0" smtClean="0"/>
              <a:t>		B) </a:t>
            </a:r>
            <a:r>
              <a:rPr lang="en-US" sz="1600" dirty="0" smtClean="0"/>
              <a:t>Test various noise amplitude				</a:t>
            </a:r>
            <a:r>
              <a:rPr lang="en-US" sz="1600" dirty="0" err="1" smtClean="0"/>
              <a:t>x</a:t>
            </a:r>
            <a:r>
              <a:rPr lang="en-US" sz="1600" dirty="0" smtClean="0"/>
              <a:t> 2</a:t>
            </a:r>
            <a:endParaRPr lang="en-US" sz="1600" dirty="0" smtClean="0"/>
          </a:p>
          <a:p>
            <a:pPr>
              <a:lnSpc>
                <a:spcPct val="60000"/>
              </a:lnSpc>
              <a:spcAft>
                <a:spcPts val="600"/>
              </a:spcAft>
              <a:buFontTx/>
              <a:buNone/>
              <a:tabLst>
                <a:tab pos="1544638" algn="l"/>
              </a:tabLst>
            </a:pPr>
            <a:r>
              <a:rPr lang="en-US" sz="1600" dirty="0" smtClean="0"/>
              <a:t>		C</a:t>
            </a:r>
            <a:r>
              <a:rPr lang="en-US" sz="1600" dirty="0"/>
              <a:t>)</a:t>
            </a:r>
            <a:r>
              <a:rPr lang="en-US" sz="1600" dirty="0" smtClean="0"/>
              <a:t> Test different </a:t>
            </a:r>
            <a:r>
              <a:rPr lang="en-US" sz="16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filtered or non filtered Bp sensor </a:t>
            </a:r>
            <a:r>
              <a:rPr lang="en-US" sz="16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data		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6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smtClean="0"/>
              <a:t>2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1600" dirty="0" smtClean="0"/>
              <a:t>3</a:t>
            </a:r>
            <a:r>
              <a:rPr lang="en-US" sz="1600" dirty="0"/>
              <a:t>)</a:t>
            </a:r>
            <a:r>
              <a:rPr lang="en-US" sz="1600" dirty="0" smtClean="0"/>
              <a:t> Fast rotating plasma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A) Test various number of states					2</a:t>
            </a:r>
          </a:p>
          <a:p>
            <a:pPr>
              <a:lnSpc>
                <a:spcPct val="60000"/>
              </a:lnSpc>
              <a:buFontTx/>
              <a:buNone/>
              <a:tabLst>
                <a:tab pos="909638" algn="l"/>
                <a:tab pos="1717675" algn="l"/>
              </a:tabLst>
            </a:pPr>
            <a:r>
              <a:rPr lang="en-US" sz="1600" dirty="0" smtClean="0"/>
              <a:t>		B) Test various noise amplitude				</a:t>
            </a:r>
            <a:r>
              <a:rPr lang="en-US" sz="1600" dirty="0" err="1" smtClean="0"/>
              <a:t>x</a:t>
            </a:r>
            <a:r>
              <a:rPr lang="en-US" sz="1600" dirty="0" smtClean="0"/>
              <a:t> 2</a:t>
            </a:r>
          </a:p>
          <a:p>
            <a:pPr>
              <a:lnSpc>
                <a:spcPct val="60000"/>
              </a:lnSpc>
              <a:spcAft>
                <a:spcPts val="600"/>
              </a:spcAft>
              <a:buFontTx/>
              <a:buNone/>
              <a:tabLst>
                <a:tab pos="1544638" algn="l"/>
              </a:tabLst>
            </a:pPr>
            <a:r>
              <a:rPr lang="en-US" sz="1600" dirty="0" smtClean="0"/>
              <a:t>		C) Test different </a:t>
            </a:r>
            <a:r>
              <a:rPr lang="en-US" sz="16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filtered or non filtered Bp sensor data		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6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smtClean="0"/>
              <a:t>2</a:t>
            </a:r>
          </a:p>
          <a:p>
            <a:pPr>
              <a:lnSpc>
                <a:spcPct val="60000"/>
              </a:lnSpc>
              <a:spcAft>
                <a:spcPts val="600"/>
              </a:spcAft>
              <a:buNone/>
            </a:pPr>
            <a:r>
              <a:rPr lang="en-US" sz="1600" dirty="0" smtClean="0"/>
              <a:t>4</a:t>
            </a:r>
            <a:r>
              <a:rPr lang="en-US" sz="1600" dirty="0" smtClean="0"/>
              <a:t>) Comparison shots  </a:t>
            </a:r>
            <a:r>
              <a:rPr lang="en-US" sz="1600" dirty="0" smtClean="0"/>
              <a:t>with PID controller					4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/>
              <a:t>							       Total:   </a:t>
            </a:r>
            <a:r>
              <a:rPr lang="en-US" sz="1600" dirty="0" smtClean="0"/>
              <a:t> 20</a:t>
            </a:r>
            <a:endParaRPr lang="en-US" sz="1600" dirty="0"/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3721100" y="6092825"/>
            <a:ext cx="2520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1.5 run days requested</a:t>
            </a:r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auto">
          <a:xfrm>
            <a:off x="6297613" y="6280150"/>
            <a:ext cx="8096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3838"/>
            <a:ext cx="8705850" cy="685800"/>
          </a:xfrm>
          <a:noFill/>
          <a:ln/>
        </p:spPr>
        <p:txBody>
          <a:bodyPr/>
          <a:lstStyle/>
          <a:p>
            <a:r>
              <a:rPr lang="en-US"/>
              <a:t>RWM XPs: Required / Desired Diagnostics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96963"/>
            <a:ext cx="8566150" cy="5343525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state-space LQG</a:t>
            </a:r>
            <a:r>
              <a:rPr lang="en-US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controller software </a:t>
            </a:r>
            <a:r>
              <a:rPr lang="en-US" dirty="0" smtClean="0"/>
              <a:t>available </a:t>
            </a:r>
            <a:r>
              <a:rPr lang="en-US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PCS</a:t>
            </a:r>
            <a:endParaRPr lang="en-US" dirty="0" smtClean="0"/>
          </a:p>
          <a:p>
            <a:r>
              <a:rPr lang="en-US" dirty="0"/>
              <a:t>Required diagnostics</a:t>
            </a:r>
            <a:endParaRPr lang="en-US" dirty="0" smtClean="0"/>
          </a:p>
          <a:p>
            <a:pPr lvl="1"/>
            <a:r>
              <a:rPr lang="en-US" dirty="0" smtClean="0"/>
              <a:t>Internal </a:t>
            </a:r>
            <a:r>
              <a:rPr lang="en-US" dirty="0"/>
              <a:t>RWM </a:t>
            </a:r>
            <a:r>
              <a:rPr lang="en-US" dirty="0" smtClean="0"/>
              <a:t>sensors </a:t>
            </a:r>
          </a:p>
          <a:p>
            <a:pPr lvl="1"/>
            <a:r>
              <a:rPr lang="en-US" dirty="0" smtClean="0"/>
              <a:t>CHERS </a:t>
            </a:r>
            <a:r>
              <a:rPr lang="en-US" dirty="0" err="1"/>
              <a:t>toroidal</a:t>
            </a:r>
            <a:r>
              <a:rPr lang="en-US" dirty="0"/>
              <a:t> rotation </a:t>
            </a:r>
            <a:r>
              <a:rPr lang="en-US" dirty="0" smtClean="0"/>
              <a:t>measurement</a:t>
            </a:r>
            <a:endParaRPr lang="en-US" dirty="0"/>
          </a:p>
          <a:p>
            <a:pPr lvl="1"/>
            <a:r>
              <a:rPr lang="en-US" dirty="0" smtClean="0"/>
              <a:t>Thomson scattering</a:t>
            </a:r>
          </a:p>
          <a:p>
            <a:pPr lvl="1"/>
            <a:r>
              <a:rPr lang="en-US" dirty="0"/>
              <a:t>Diamagnetic loop</a:t>
            </a:r>
            <a:endParaRPr lang="en-US" dirty="0" smtClean="0"/>
          </a:p>
          <a:p>
            <a:r>
              <a:rPr lang="en-US" dirty="0"/>
              <a:t>Desired diagnostics</a:t>
            </a:r>
          </a:p>
          <a:p>
            <a:pPr lvl="1"/>
            <a:r>
              <a:rPr lang="en-US" dirty="0" smtClean="0"/>
              <a:t>USXR</a:t>
            </a:r>
          </a:p>
          <a:p>
            <a:pPr lvl="1"/>
            <a:r>
              <a:rPr lang="en-US" dirty="0" smtClean="0"/>
              <a:t>MSE</a:t>
            </a:r>
            <a:endParaRPr lang="en-US" dirty="0" smtClean="0"/>
          </a:p>
          <a:p>
            <a:pPr lvl="1"/>
            <a:r>
              <a:rPr lang="en-US" dirty="0" err="1"/>
              <a:t>Toroidal</a:t>
            </a:r>
            <a:r>
              <a:rPr lang="en-US" dirty="0"/>
              <a:t> </a:t>
            </a:r>
            <a:r>
              <a:rPr lang="en-US" dirty="0" err="1"/>
              <a:t>Mirnov</a:t>
            </a:r>
            <a:r>
              <a:rPr lang="en-US" dirty="0"/>
              <a:t> array</a:t>
            </a:r>
          </a:p>
          <a:p>
            <a:pPr lvl="1"/>
            <a:r>
              <a:rPr lang="en-US" dirty="0"/>
              <a:t>Fast </a:t>
            </a:r>
            <a:r>
              <a:rPr lang="en-US" dirty="0" smtClean="0"/>
              <a:t>camera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run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run pla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run 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Venus 1 HD:Tokamak XP's, etc.:TFTR, XP's, etc.:CY 96:DT-801 High li:7/96 run:DT-801 7/8 sum/run plan</Template>
  <TotalTime>19928</TotalTime>
  <Pages>13</Pages>
  <Words>588</Words>
  <Application>Microsoft Macintosh PowerPoint</Application>
  <PresentationFormat>On-screen Show (4:3)</PresentationFormat>
  <Paragraphs>121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Helvetica</vt:lpstr>
      <vt:lpstr>Monotype Sorts</vt:lpstr>
      <vt:lpstr>Wingdings</vt:lpstr>
      <vt:lpstr>Times New Roman</vt:lpstr>
      <vt:lpstr>Times</vt:lpstr>
      <vt:lpstr>Symbol</vt:lpstr>
      <vt:lpstr>run plan</vt:lpstr>
      <vt:lpstr>Microsoft Equation</vt:lpstr>
      <vt:lpstr>Slide 1</vt:lpstr>
      <vt:lpstr>Linear Quadratic Gaussian controller (LQG) is theoretically capable of reaching higher beta limits </vt:lpstr>
      <vt:lpstr>Slide 3</vt:lpstr>
      <vt:lpstr>Preliminary results for mode amplitude and phase reconstructed by optimal observer for NSTX</vt:lpstr>
      <vt:lpstr>LQG controller performance Run plan</vt:lpstr>
      <vt:lpstr>RWM XPs: Required / Desired Diagnostics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ET1 intro</dc:title>
  <dc:subject>NSTX base slide format</dc:subject>
  <dc:creator>Steven A. Sabbagh</dc:creator>
  <cp:keywords>NSTX</cp:keywords>
  <dc:description/>
  <cp:lastModifiedBy>pplcc</cp:lastModifiedBy>
  <cp:revision>3113</cp:revision>
  <cp:lastPrinted>2009-11-30T23:32:12Z</cp:lastPrinted>
  <dcterms:created xsi:type="dcterms:W3CDTF">2009-11-30T22:48:11Z</dcterms:created>
  <dcterms:modified xsi:type="dcterms:W3CDTF">2009-12-01T00:12:47Z</dcterms:modified>
</cp:coreProperties>
</file>