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1217" r:id="rId2"/>
    <p:sldId id="1337" r:id="rId3"/>
    <p:sldId id="1338" r:id="rId4"/>
    <p:sldId id="1340" r:id="rId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CCCC"/>
    <a:srgbClr val="FF3300"/>
    <a:srgbClr val="008080"/>
    <a:srgbClr val="009999"/>
    <a:srgbClr val="FFCCCC"/>
    <a:srgbClr val="9999FF"/>
    <a:srgbClr val="00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1" autoAdjust="0"/>
    <p:restoredTop sz="94558" autoAdjust="0"/>
  </p:normalViewPr>
  <p:slideViewPr>
    <p:cSldViewPr>
      <p:cViewPr>
        <p:scale>
          <a:sx n="80" d="100"/>
          <a:sy n="80" d="100"/>
        </p:scale>
        <p:origin x="-269" y="-67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28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4A8B76E-066F-4F1C-9F3C-7B0A59AF6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10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92420B3-3334-4F22-B057-47A19851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3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008D5-44D2-47AC-B613-7D6CD12137F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192EA-3211-41DA-874E-4E33D0390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597134"/>
            <a:ext cx="1022350" cy="184666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800" b="0" i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C29AF7E-0260-4534-864B-42904FBA3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6629400"/>
            <a:ext cx="548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 smtClean="0">
                <a:latin typeface="Helvetica" pitchFamily="34" charset="0"/>
                <a:cs typeface="+mn-cs"/>
              </a:rPr>
              <a:t>NSTX-U</a:t>
            </a:r>
            <a:r>
              <a:rPr lang="en-US" sz="800" i="0" baseline="0" dirty="0" smtClean="0">
                <a:latin typeface="Helvetica" pitchFamily="34" charset="0"/>
                <a:cs typeface="+mn-cs"/>
              </a:rPr>
              <a:t> Pre-forum meeting #1 – MPTSG – December 16</a:t>
            </a:r>
            <a:r>
              <a:rPr lang="en-US" sz="800" i="0" baseline="30000" dirty="0" smtClean="0">
                <a:latin typeface="Helvetica" pitchFamily="34" charset="0"/>
                <a:cs typeface="+mn-cs"/>
              </a:rPr>
              <a:t>th</a:t>
            </a:r>
            <a:r>
              <a:rPr lang="en-US" sz="800" i="0" baseline="0" dirty="0" smtClean="0">
                <a:latin typeface="Helvetica" pitchFamily="34" charset="0"/>
                <a:cs typeface="+mn-cs"/>
              </a:rPr>
              <a:t>, 2014</a:t>
            </a:r>
            <a:endParaRPr lang="en-US" sz="800" i="0" dirty="0">
              <a:latin typeface="Helvetica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381000" y="10668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200" i="0" dirty="0" smtClean="0"/>
              <a:t>M&amp;P TSG Prioritization for FY2015 and campaign startup</a:t>
            </a:r>
            <a:endParaRPr lang="en-US" sz="3200" i="0" dirty="0" smtClean="0"/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2279650" y="2263914"/>
            <a:ext cx="4502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M.A</a:t>
            </a:r>
            <a:r>
              <a:rPr lang="en-US" sz="2000" i="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US" sz="2000" i="0" dirty="0" err="1" smtClean="0">
                <a:solidFill>
                  <a:srgbClr val="000000"/>
                </a:solidFill>
                <a:latin typeface="Arial" charset="0"/>
              </a:rPr>
              <a:t>Jaworski</a:t>
            </a:r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, C.H. Skinner</a:t>
            </a:r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, </a:t>
            </a:r>
            <a:br>
              <a:rPr lang="en-US" sz="2000" i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R. </a:t>
            </a:r>
            <a:r>
              <a:rPr lang="en-US" sz="2000" i="0" dirty="0" err="1" smtClean="0">
                <a:solidFill>
                  <a:srgbClr val="000000"/>
                </a:solidFill>
                <a:latin typeface="Arial" charset="0"/>
              </a:rPr>
              <a:t>Kaita</a:t>
            </a:r>
            <a:endParaRPr lang="en-US" sz="2000" i="0" baseline="30000" dirty="0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676400" y="3886200"/>
            <a:ext cx="5715000" cy="5699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</a:rPr>
              <a:t>NSTX-U Science and Topical Science Group organizational meeting #1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600" i="0" dirty="0">
              <a:solidFill>
                <a:srgbClr val="FF0000"/>
              </a:solidFill>
            </a:endParaRPr>
          </a:p>
        </p:txBody>
      </p: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286000"/>
            <a:ext cx="129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317750"/>
            <a:ext cx="1295400" cy="43116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1" name="Picture 48" descr="ppi221.tmp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057400"/>
            <a:ext cx="1295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648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Coll of Wm &amp; Mary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CompX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Old Dominion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713" y="4419600"/>
            <a:ext cx="227488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 research milestone will drive XP/XMP development (ITPA-DSOL experiments relevant to high-Z upgrade)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R(16-2): Assess high-Z </a:t>
            </a:r>
            <a:r>
              <a:rPr lang="en-US" dirty="0" err="1" smtClean="0"/>
              <a:t>divertor</a:t>
            </a:r>
            <a:r>
              <a:rPr lang="en-US" dirty="0" smtClean="0"/>
              <a:t> PFC performance and impact on operating scenarios (joint with </a:t>
            </a:r>
            <a:r>
              <a:rPr lang="en-US" dirty="0" err="1" smtClean="0"/>
              <a:t>divertor</a:t>
            </a:r>
            <a:r>
              <a:rPr lang="en-US" dirty="0" smtClean="0"/>
              <a:t>-SOL TSG)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Carbon-only baseline </a:t>
            </a:r>
            <a:r>
              <a:rPr lang="en-US" b="1" dirty="0" smtClean="0">
                <a:solidFill>
                  <a:srgbClr val="FF0000"/>
                </a:solidFill>
              </a:rPr>
              <a:t>needed in FY2015 for comparison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Validate high-Z PFC design in actual operation</a:t>
            </a:r>
          </a:p>
          <a:p>
            <a:pPr lvl="1"/>
            <a:r>
              <a:rPr lang="en-US" dirty="0" smtClean="0"/>
              <a:t>Establish additional heat-flux mitigation schemes needed for whole-machine high-Z conversion</a:t>
            </a:r>
          </a:p>
          <a:p>
            <a:pPr lvl="1"/>
            <a:r>
              <a:rPr lang="en-US" dirty="0" smtClean="0"/>
              <a:t>Determine</a:t>
            </a:r>
            <a:r>
              <a:rPr lang="en-US" dirty="0" smtClean="0"/>
              <a:t> high-Z impurity production/influx and impact on operations and mitigate if necessary</a:t>
            </a:r>
          </a:p>
          <a:p>
            <a:r>
              <a:rPr lang="en-US" dirty="0" smtClean="0"/>
              <a:t>DSOL-31: Leading edge power loading and </a:t>
            </a:r>
            <a:r>
              <a:rPr lang="en-US" dirty="0" err="1" smtClean="0"/>
              <a:t>monoblock</a:t>
            </a:r>
            <a:r>
              <a:rPr lang="en-US" dirty="0" smtClean="0"/>
              <a:t> shaping</a:t>
            </a:r>
          </a:p>
          <a:p>
            <a:pPr lvl="1"/>
            <a:r>
              <a:rPr lang="en-US" dirty="0" smtClean="0"/>
              <a:t>High-spatial resolution IR measurements of existing carbon tile gaps to determine whether heat flux is “missing” in NSTX-U as in JET-ILW</a:t>
            </a:r>
          </a:p>
          <a:p>
            <a:r>
              <a:rPr lang="en-US" dirty="0" smtClean="0"/>
              <a:t>DSOL-34: Far-SOL fluxes and link to detachment</a:t>
            </a:r>
          </a:p>
          <a:p>
            <a:pPr lvl="1"/>
            <a:r>
              <a:rPr lang="en-US" dirty="0" smtClean="0"/>
              <a:t>Diagnose whether conditions at strike-point enhance cross-field transport into far-SOL to better predict first-wall power loading (e.g. LPs + GPI)</a:t>
            </a:r>
          </a:p>
          <a:p>
            <a:r>
              <a:rPr lang="en-US" dirty="0" smtClean="0"/>
              <a:t>DSOL-35: In/out </a:t>
            </a:r>
            <a:r>
              <a:rPr lang="en-US" dirty="0" err="1" smtClean="0"/>
              <a:t>divertor</a:t>
            </a:r>
            <a:r>
              <a:rPr lang="en-US" dirty="0" smtClean="0"/>
              <a:t> ELM-energy density asymmetries</a:t>
            </a:r>
          </a:p>
          <a:p>
            <a:pPr lvl="1"/>
            <a:r>
              <a:rPr lang="en-US" dirty="0" smtClean="0"/>
              <a:t>Determine power splitting during ELMs and impact on design margins for PFCs during </a:t>
            </a:r>
            <a:r>
              <a:rPr lang="en-US" dirty="0" err="1" smtClean="0"/>
              <a:t>ELMy</a:t>
            </a:r>
            <a:r>
              <a:rPr lang="en-US" dirty="0" smtClean="0"/>
              <a:t> discharges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75DF9-87CA-4B87-BCDB-6C5BABD0E49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77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high-Z relevant baseline discharge in FY2015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334000" cy="52439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Incremental upgrade to high-Z proposed for outboard row 2 tiles</a:t>
            </a:r>
          </a:p>
          <a:p>
            <a:endParaRPr lang="en-US" dirty="0" smtClean="0"/>
          </a:p>
          <a:p>
            <a:r>
              <a:rPr lang="en-US" dirty="0" smtClean="0"/>
              <a:t>Proposed figure-of-merit (FOM) for </a:t>
            </a:r>
            <a:r>
              <a:rPr lang="en-US" dirty="0" err="1" smtClean="0"/>
              <a:t>divertor</a:t>
            </a:r>
            <a:r>
              <a:rPr lang="en-US" dirty="0" smtClean="0"/>
              <a:t> PFC is unmitigated heat-flux to </a:t>
            </a:r>
            <a:r>
              <a:rPr lang="en-US" dirty="0" err="1" smtClean="0"/>
              <a:t>divertor</a:t>
            </a:r>
            <a:r>
              <a:rPr lang="en-US" dirty="0"/>
              <a:t> </a:t>
            </a:r>
            <a:r>
              <a:rPr lang="en-US" dirty="0" smtClean="0"/>
              <a:t>surfaces </a:t>
            </a:r>
          </a:p>
          <a:p>
            <a:pPr lvl="1"/>
            <a:r>
              <a:rPr lang="en-US" dirty="0" smtClean="0"/>
              <a:t>High-delta NSTX-U reference discharge: P</a:t>
            </a:r>
            <a:r>
              <a:rPr lang="en-US" baseline="-25000" dirty="0" smtClean="0"/>
              <a:t>inj</a:t>
            </a:r>
            <a:r>
              <a:rPr lang="en-US" dirty="0" smtClean="0"/>
              <a:t>~12MW FOM up to 60MW/m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Medium-delta, high-Z discharge: P</a:t>
            </a:r>
            <a:r>
              <a:rPr lang="en-US" baseline="-25000" dirty="0" smtClean="0"/>
              <a:t>inj</a:t>
            </a:r>
            <a:r>
              <a:rPr lang="en-US" dirty="0" smtClean="0"/>
              <a:t>~9MW FOM up to 40MW/m</a:t>
            </a:r>
            <a:r>
              <a:rPr lang="en-US" baseline="30000" dirty="0" smtClean="0"/>
              <a:t>2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FY2015 development of medium-delta shape and create “standardized” parameter scans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inj</a:t>
            </a:r>
            <a:r>
              <a:rPr lang="en-US" dirty="0" smtClean="0"/>
              <a:t>, q95, </a:t>
            </a:r>
            <a:r>
              <a:rPr lang="en-US" dirty="0" err="1" smtClean="0"/>
              <a:t>divertor</a:t>
            </a:r>
            <a:r>
              <a:rPr lang="en-US" dirty="0" smtClean="0"/>
              <a:t> gas puffing, B-field and angle-of-incidence, other mitigation</a:t>
            </a:r>
          </a:p>
          <a:p>
            <a:pPr lvl="1"/>
            <a:r>
              <a:rPr lang="en-US" dirty="0" smtClean="0"/>
              <a:t>Duplicate scans in FY2016 (single variable experiment!)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323" y="1066800"/>
            <a:ext cx="2835502" cy="251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540" y="3886200"/>
            <a:ext cx="274986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10350" y="4038600"/>
            <a:ext cx="21336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Medium-delta high-Z fiducial discharge </a:t>
            </a:r>
            <a:br>
              <a:rPr lang="en-US" dirty="0" smtClean="0"/>
            </a:br>
            <a:r>
              <a:rPr lang="en-US" dirty="0" smtClean="0"/>
              <a:t>FOM ~ 40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457950" y="1219201"/>
            <a:ext cx="222885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High-delta “fiducial”</a:t>
            </a:r>
          </a:p>
          <a:p>
            <a:pPr algn="ctr"/>
            <a:r>
              <a:rPr lang="en-US" dirty="0"/>
              <a:t>d</a:t>
            </a:r>
            <a:r>
              <a:rPr lang="en-US" dirty="0" smtClean="0"/>
              <a:t>ischarge FOM ~ 60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7540470" y="5638800"/>
            <a:ext cx="231930" cy="76200"/>
          </a:xfrm>
          <a:prstGeom prst="line">
            <a:avLst/>
          </a:prstGeom>
          <a:noFill/>
          <a:ln w="762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394726" y="6324600"/>
            <a:ext cx="1579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Row 2 Tile location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 bwMode="auto">
          <a:xfrm flipV="1">
            <a:off x="6974454" y="5715000"/>
            <a:ext cx="566016" cy="74810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994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diagnostics for milestone and DSOL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ASC-support with wall conditioning experiments</a:t>
            </a:r>
          </a:p>
          <a:p>
            <a:pPr lvl="1"/>
            <a:r>
              <a:rPr lang="en-US" dirty="0" smtClean="0"/>
              <a:t>MAPP characterization of </a:t>
            </a:r>
            <a:r>
              <a:rPr lang="en-US" dirty="0" err="1" smtClean="0"/>
              <a:t>boronization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lithiumization</a:t>
            </a:r>
            <a:endParaRPr lang="en-US" dirty="0" smtClean="0"/>
          </a:p>
          <a:p>
            <a:r>
              <a:rPr lang="en-US" dirty="0" smtClean="0"/>
              <a:t>Critical diagnostics/capabilities for milestone R16-2:</a:t>
            </a:r>
          </a:p>
          <a:p>
            <a:pPr lvl="1"/>
            <a:r>
              <a:rPr lang="en-US" dirty="0" smtClean="0"/>
              <a:t>IR thermography for heat flux, including high-spatial resolution view (DSOL-31) </a:t>
            </a:r>
          </a:p>
          <a:p>
            <a:pPr lvl="1"/>
            <a:r>
              <a:rPr lang="en-US" dirty="0" smtClean="0"/>
              <a:t>Langmuir probe for particle fluxes to </a:t>
            </a:r>
            <a:r>
              <a:rPr lang="en-US" dirty="0" err="1" smtClean="0"/>
              <a:t>divertor</a:t>
            </a:r>
            <a:r>
              <a:rPr lang="en-US" dirty="0" smtClean="0"/>
              <a:t> under different operating conditions (low-high density, detached, etc.) (also DSOL-34)</a:t>
            </a:r>
          </a:p>
          <a:p>
            <a:pPr lvl="1"/>
            <a:r>
              <a:rPr lang="en-US" dirty="0" smtClean="0"/>
              <a:t>Visible and X-ray emission spectroscopy to characterize impurity production, SOL and core conditions</a:t>
            </a:r>
          </a:p>
          <a:p>
            <a:pPr lvl="1"/>
            <a:r>
              <a:rPr lang="en-US" dirty="0" smtClean="0"/>
              <a:t>Managing plasma-surface interactions of </a:t>
            </a:r>
            <a:r>
              <a:rPr lang="en-US" dirty="0" err="1" smtClean="0"/>
              <a:t>boronized</a:t>
            </a:r>
            <a:r>
              <a:rPr lang="en-US" dirty="0" smtClean="0"/>
              <a:t> and </a:t>
            </a:r>
            <a:r>
              <a:rPr lang="en-US" dirty="0" err="1" smtClean="0"/>
              <a:t>lithiumized</a:t>
            </a:r>
            <a:r>
              <a:rPr lang="en-US" dirty="0" smtClean="0"/>
              <a:t> high-Z PFCs with MAPP and standard plasma diagnostics</a:t>
            </a:r>
          </a:p>
          <a:p>
            <a:r>
              <a:rPr lang="en-US" dirty="0" smtClean="0"/>
              <a:t>Additional diagnostics/capabilities would be beneficial:</a:t>
            </a:r>
          </a:p>
          <a:p>
            <a:pPr lvl="1"/>
            <a:r>
              <a:rPr lang="en-US" dirty="0" smtClean="0"/>
              <a:t>IR view on vertical target for DSOL-35 (or new plasma shape)</a:t>
            </a:r>
          </a:p>
          <a:p>
            <a:pPr lvl="1"/>
            <a:r>
              <a:rPr lang="en-US" dirty="0" smtClean="0"/>
              <a:t>GPI to support far-SOL effects (DSOL-34)</a:t>
            </a:r>
          </a:p>
          <a:p>
            <a:pPr lvl="1"/>
            <a:r>
              <a:rPr lang="en-US" dirty="0" err="1" smtClean="0"/>
              <a:t>Divertor</a:t>
            </a:r>
            <a:r>
              <a:rPr lang="en-US" dirty="0" smtClean="0"/>
              <a:t> </a:t>
            </a:r>
            <a:r>
              <a:rPr lang="en-US" dirty="0" err="1" smtClean="0"/>
              <a:t>bolometry</a:t>
            </a:r>
            <a:r>
              <a:rPr lang="en-US" dirty="0" smtClean="0"/>
              <a:t> for power-balance evaluation</a:t>
            </a:r>
          </a:p>
          <a:p>
            <a:pPr lvl="1"/>
            <a:r>
              <a:rPr lang="en-US" dirty="0" smtClean="0"/>
              <a:t>MAPP measurements and post-run coupon analysis for material transport studies (support new model capabilities with </a:t>
            </a:r>
            <a:r>
              <a:rPr lang="en-US" dirty="0" err="1" smtClean="0"/>
              <a:t>WallDYN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Surface science studies, e.g. mixed-material sputtering and detailed plasma-exposed sample characterization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681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73698</TotalTime>
  <Words>568</Words>
  <Application>Microsoft Office PowerPoint</Application>
  <PresentationFormat>On-screen Show (4:3)</PresentationFormat>
  <Paragraphs>109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FY 2016 research milestone will drive XP/XMP development (ITPA-DSOL experiments relevant to high-Z upgrade)</vt:lpstr>
      <vt:lpstr>Develop high-Z relevant baseline discharge in FY2015</vt:lpstr>
      <vt:lpstr>Critical diagnostics for milestone and DSOL activities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Jaworski TOFE2014</dc:title>
  <dc:creator>NSTX team member</dc:creator>
  <cp:lastModifiedBy>Michael Jaworski</cp:lastModifiedBy>
  <cp:revision>12548</cp:revision>
  <dcterms:created xsi:type="dcterms:W3CDTF">2003-10-01T16:23:57Z</dcterms:created>
  <dcterms:modified xsi:type="dcterms:W3CDTF">2014-12-16T01:16:44Z</dcterms:modified>
</cp:coreProperties>
</file>