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1467" r:id="rId2"/>
    <p:sldId id="1743" r:id="rId3"/>
    <p:sldId id="1744" r:id="rId4"/>
    <p:sldId id="1737" r:id="rId5"/>
    <p:sldId id="1736" r:id="rId6"/>
    <p:sldId id="1741" r:id="rId7"/>
    <p:sldId id="1738" r:id="rId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131" d="100"/>
          <a:sy n="131" d="100"/>
        </p:scale>
        <p:origin x="-1116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MSTSG</a:t>
            </a: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Pre-forum Meeting #1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– December 16, 2014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Macroscopic Stability TSG Pre-forum Meeting #1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J.W. Berkery</a:t>
            </a: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Pre-forum Meeting #1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December 16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2014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TSG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Error field:</a:t>
            </a:r>
          </a:p>
          <a:p>
            <a:pPr lvl="1"/>
            <a:r>
              <a:rPr lang="en-US" sz="1800" dirty="0" smtClean="0"/>
              <a:t>n=1 </a:t>
            </a:r>
            <a:r>
              <a:rPr lang="en-US" sz="1800" dirty="0"/>
              <a:t>error field compass </a:t>
            </a:r>
            <a:r>
              <a:rPr lang="en-US" sz="1800" dirty="0" smtClean="0"/>
              <a:t>scans (multiple phases and amplitudes) (use rotation as a diagnostic?)</a:t>
            </a:r>
            <a:endParaRPr lang="en-US" sz="1800" dirty="0"/>
          </a:p>
          <a:p>
            <a:pPr lvl="1"/>
            <a:r>
              <a:rPr lang="en-US" sz="1800" dirty="0" smtClean="0"/>
              <a:t>n=2, 3 </a:t>
            </a:r>
            <a:r>
              <a:rPr lang="en-US" sz="1800" dirty="0"/>
              <a:t>EF measurement and correction optimization </a:t>
            </a:r>
            <a:r>
              <a:rPr lang="en-US" sz="1800" dirty="0" smtClean="0"/>
              <a:t>(PF5 </a:t>
            </a:r>
            <a:r>
              <a:rPr lang="en-US" sz="1800" dirty="0"/>
              <a:t>shape will be different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EFs during current ramps</a:t>
            </a:r>
          </a:p>
          <a:p>
            <a:pPr lvl="1"/>
            <a:r>
              <a:rPr lang="en-US" sz="1800" dirty="0"/>
              <a:t>EFs from other </a:t>
            </a:r>
            <a:r>
              <a:rPr lang="en-US" sz="1800" dirty="0" smtClean="0"/>
              <a:t>sources (new </a:t>
            </a:r>
            <a:r>
              <a:rPr lang="en-US" sz="1800" dirty="0"/>
              <a:t>current feeds for PF-1a and </a:t>
            </a:r>
            <a:r>
              <a:rPr lang="en-US" sz="1800" dirty="0" smtClean="0"/>
              <a:t>PF-1c) </a:t>
            </a:r>
            <a:endParaRPr lang="en-US" sz="1800" dirty="0"/>
          </a:p>
          <a:p>
            <a:pPr>
              <a:spcBef>
                <a:spcPts val="1800"/>
              </a:spcBef>
            </a:pPr>
            <a:r>
              <a:rPr lang="en-US" sz="2200" dirty="0" smtClean="0"/>
              <a:t>RWM:</a:t>
            </a:r>
            <a:endParaRPr lang="en-US" sz="2200" dirty="0"/>
          </a:p>
          <a:p>
            <a:pPr lvl="1"/>
            <a:r>
              <a:rPr lang="en-US" sz="1800" dirty="0" smtClean="0"/>
              <a:t>XMP </a:t>
            </a:r>
            <a:r>
              <a:rPr lang="en-US" sz="1800" dirty="0"/>
              <a:t>for dual sensor active RWM PID control checkout</a:t>
            </a:r>
          </a:p>
          <a:p>
            <a:pPr lvl="1"/>
            <a:r>
              <a:rPr lang="en-US" sz="1800" dirty="0"/>
              <a:t>XMP for RWM state-space controller (RWMSC) checkout</a:t>
            </a:r>
          </a:p>
          <a:p>
            <a:pPr lvl="1"/>
            <a:r>
              <a:rPr lang="en-US" sz="1800" dirty="0"/>
              <a:t>XMP on MHD spectroscopy checkout (sensor signal/noise vs. f, etc.) ?</a:t>
            </a:r>
          </a:p>
          <a:p>
            <a:pPr lvl="1"/>
            <a:r>
              <a:rPr lang="en-US" sz="1800" dirty="0" smtClean="0"/>
              <a:t>XP for RWM control gain and phase optimization at higher beta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TSG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With ASC:</a:t>
            </a:r>
            <a:endParaRPr lang="en-US" sz="2200" dirty="0"/>
          </a:p>
          <a:p>
            <a:pPr lvl="1"/>
            <a:r>
              <a:rPr lang="en-US" sz="1800" dirty="0"/>
              <a:t>Should </a:t>
            </a:r>
            <a:r>
              <a:rPr lang="en-US" sz="1800" dirty="0" smtClean="0"/>
              <a:t>we have </a:t>
            </a:r>
            <a:r>
              <a:rPr lang="en-US" sz="1800" dirty="0"/>
              <a:t>NSTX-U EFIT reconstruction for CD4 plasma – magnetics ready?</a:t>
            </a:r>
          </a:p>
          <a:p>
            <a:pPr lvl="1"/>
            <a:r>
              <a:rPr lang="en-US" sz="1800" dirty="0" smtClean="0"/>
              <a:t>Get </a:t>
            </a:r>
            <a:r>
              <a:rPr lang="en-US" sz="1800" dirty="0" err="1"/>
              <a:t>rtEFIT</a:t>
            </a:r>
            <a:r>
              <a:rPr lang="en-US" sz="1800" dirty="0"/>
              <a:t> </a:t>
            </a:r>
            <a:r>
              <a:rPr lang="en-US" sz="1800" dirty="0" smtClean="0"/>
              <a:t>working</a:t>
            </a:r>
            <a:endParaRPr lang="en-US" sz="1800" dirty="0"/>
          </a:p>
          <a:p>
            <a:pPr lvl="1"/>
            <a:r>
              <a:rPr lang="en-US" sz="1800" dirty="0" smtClean="0"/>
              <a:t>Vertical </a:t>
            </a:r>
            <a:r>
              <a:rPr lang="en-US" sz="1800" dirty="0"/>
              <a:t>control</a:t>
            </a:r>
          </a:p>
          <a:p>
            <a:pPr lvl="1"/>
            <a:r>
              <a:rPr lang="en-US" sz="1800" dirty="0" smtClean="0"/>
              <a:t>Shutdown methods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Other:</a:t>
            </a:r>
          </a:p>
          <a:p>
            <a:pPr lvl="1"/>
            <a:r>
              <a:rPr lang="en-US" sz="1800" dirty="0" smtClean="0"/>
              <a:t>XP </a:t>
            </a:r>
            <a:r>
              <a:rPr lang="en-US" sz="1800" dirty="0"/>
              <a:t>for testing 3D physics capabilities including the new six independent SPAs plus n=3 magnetic braking (how it works in NSTX-U vs. NSTX)</a:t>
            </a:r>
          </a:p>
          <a:p>
            <a:pPr lvl="1"/>
            <a:r>
              <a:rPr lang="en-US" sz="1800" dirty="0" smtClean="0"/>
              <a:t>XP </a:t>
            </a:r>
            <a:r>
              <a:rPr lang="en-US" sz="1800" dirty="0"/>
              <a:t>on characterization of EPs with new NBI (Podesta, et al</a:t>
            </a:r>
            <a:r>
              <a:rPr lang="en-US" sz="1800" dirty="0" smtClean="0"/>
              <a:t>.)</a:t>
            </a:r>
          </a:p>
          <a:p>
            <a:pPr lvl="1"/>
            <a:r>
              <a:rPr lang="en-US" sz="1800" dirty="0"/>
              <a:t>XP1062: NTV steady-state rotation at reduced torque (HHFW) (Sabbagh) is an XP that could run early and can establish a pure RF plasma that might be dual-use with someone else</a:t>
            </a:r>
            <a:r>
              <a:rPr lang="en-US" sz="18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slides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r>
              <a:rPr lang="en-US" dirty="0" smtClean="0"/>
              <a:t>Recall milestones</a:t>
            </a:r>
          </a:p>
          <a:p>
            <a:pPr lvl="1"/>
            <a:r>
              <a:rPr lang="en-US" sz="1800" dirty="0" smtClean="0"/>
              <a:t>R15-3: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Develop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physics+operational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tools for high-performance discharges (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EF/RWM</a:t>
            </a:r>
            <a:r>
              <a:rPr lang="en-US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n-US" sz="1800" dirty="0" smtClean="0"/>
              <a:t>JRT15: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Quantify impact of broadened J(r) and p(r) on tokamak confinement and stability</a:t>
            </a:r>
          </a:p>
          <a:p>
            <a:pPr lvl="1"/>
            <a:r>
              <a:rPr lang="en-US" sz="1800" dirty="0" smtClean="0"/>
              <a:t>JRT16: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Assess disruption mitigation, initial tests of real-time </a:t>
            </a:r>
            <a:r>
              <a:rPr lang="en-US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warning / prediction techniques</a:t>
            </a:r>
            <a:endParaRPr lang="en-US" sz="1800" dirty="0" smtClean="0"/>
          </a:p>
          <a:p>
            <a:pPr>
              <a:spcBef>
                <a:spcPts val="1800"/>
              </a:spcBef>
            </a:pPr>
            <a:r>
              <a:rPr lang="en-US" sz="2200" dirty="0"/>
              <a:t>Look for overlaps with any groups, but in particular with Transport and Turbulence and Energetic Particles (in the Core Science Group)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3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 on EF from Stefan Gerhardt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3999" cy="5486400"/>
          </a:xfrm>
        </p:spPr>
        <p:txBody>
          <a:bodyPr/>
          <a:lstStyle/>
          <a:p>
            <a:pPr lvl="0"/>
            <a:r>
              <a:rPr lang="en-US" sz="2000" dirty="0" smtClean="0"/>
              <a:t>Assessment </a:t>
            </a:r>
            <a:r>
              <a:rPr lang="en-US" sz="2000" dirty="0"/>
              <a:t>of PF-5  EFs</a:t>
            </a:r>
          </a:p>
          <a:p>
            <a:pPr lvl="1"/>
            <a:r>
              <a:rPr lang="en-US" sz="1400" dirty="0"/>
              <a:t>Old PF-5 was squeezed back to being a mostly circular coil by some supports to the vessel.</a:t>
            </a:r>
          </a:p>
          <a:p>
            <a:pPr lvl="1"/>
            <a:r>
              <a:rPr lang="en-US" sz="1400" dirty="0"/>
              <a:t>Those supports were eliminated to provide room for thermal expansion.</a:t>
            </a:r>
          </a:p>
          <a:p>
            <a:pPr lvl="1"/>
            <a:r>
              <a:rPr lang="en-US" sz="1400" dirty="0"/>
              <a:t>So the PF-5 EFs will be different (and thermal growth will make them time dependent when the coil gets hotter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Could have n=2 terms now as well</a:t>
            </a:r>
            <a:endParaRPr lang="en-US" sz="1400" dirty="0"/>
          </a:p>
          <a:p>
            <a:pPr lvl="1"/>
            <a:r>
              <a:rPr lang="en-US" sz="1400" dirty="0"/>
              <a:t>Can we do some metrology first?</a:t>
            </a:r>
          </a:p>
          <a:p>
            <a:pPr lvl="0"/>
            <a:r>
              <a:rPr lang="en-US" sz="2000" dirty="0"/>
              <a:t>Assessment of EFs from other sources</a:t>
            </a:r>
          </a:p>
          <a:p>
            <a:pPr lvl="1"/>
            <a:r>
              <a:rPr lang="en-US" sz="1400" dirty="0"/>
              <a:t>New current feeds for PF-1a and PF-1c stand out to me, though these may have little impact on core performance.</a:t>
            </a:r>
          </a:p>
          <a:p>
            <a:pPr lvl="0"/>
            <a:r>
              <a:rPr lang="en-US" sz="2000" dirty="0"/>
              <a:t>Compass scans, using rotation and disruption as a diagnostic.</a:t>
            </a:r>
          </a:p>
          <a:p>
            <a:pPr lvl="1"/>
            <a:r>
              <a:rPr lang="en-US" sz="1400" b="1" u="sng" dirty="0"/>
              <a:t>IF</a:t>
            </a:r>
            <a:r>
              <a:rPr lang="en-US" sz="1400" dirty="0"/>
              <a:t> we can make longer pulses, we may be able to scan multiple phases and amplitudes at the same time.</a:t>
            </a:r>
          </a:p>
          <a:p>
            <a:pPr lvl="1"/>
            <a:r>
              <a:rPr lang="en-US" sz="1400" dirty="0"/>
              <a:t>See figures from Nick Logan's </a:t>
            </a:r>
            <a:r>
              <a:rPr lang="en-US" sz="1400" dirty="0" smtClean="0"/>
              <a:t>defense</a:t>
            </a:r>
          </a:p>
          <a:p>
            <a:pPr lvl="0"/>
            <a:r>
              <a:rPr lang="en-US" sz="2000" dirty="0"/>
              <a:t>EFs during the current ramp.</a:t>
            </a:r>
          </a:p>
          <a:p>
            <a:pPr lvl="1"/>
            <a:r>
              <a:rPr lang="en-US" sz="1400" dirty="0"/>
              <a:t>The vessel is a lot less axisymmetric due to the J-K cap and new bay L.</a:t>
            </a:r>
          </a:p>
          <a:p>
            <a:pPr lvl="1"/>
            <a:r>
              <a:rPr lang="en-US" sz="1400" dirty="0"/>
              <a:t>The nominally toroidal eddy currents during the ramp will lead to some level of error fields as they jog around the cap.</a:t>
            </a:r>
          </a:p>
          <a:p>
            <a:pPr lvl="1"/>
            <a:r>
              <a:rPr lang="en-US" sz="1400" dirty="0"/>
              <a:t>Probably not well corrected by DEFC?</a:t>
            </a:r>
          </a:p>
          <a:p>
            <a:pPr lvl="1"/>
            <a:r>
              <a:rPr lang="en-US" sz="1400" dirty="0"/>
              <a:t>Will this matter in the low density current ramp phase?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9BE18-EFDF-4109-BF27-8C1B637F3A73}" type="slidenum">
              <a:rPr lang="en-US" altLang="en-US">
                <a:solidFill>
                  <a:srgbClr val="3333CC"/>
                </a:solidFill>
              </a:rPr>
              <a:pPr/>
              <a:t>7</a:t>
            </a:fld>
            <a:endParaRPr lang="en-US" altLang="en-US">
              <a:solidFill>
                <a:srgbClr val="3333CC"/>
              </a:solidFill>
            </a:endParaRPr>
          </a:p>
        </p:txBody>
      </p:sp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r>
              <a:rPr lang="en-US" altLang="en-US" dirty="0" smtClean="0"/>
              <a:t>Some Columbia U. group experiments proposed for last NSTX campaign are appropriate to run in NSTX-U</a:t>
            </a:r>
            <a:endParaRPr lang="en-US" altLang="en-US" dirty="0"/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49554"/>
            <a:ext cx="8991600" cy="4546937"/>
          </a:xfrm>
        </p:spPr>
        <p:txBody>
          <a:bodyPr/>
          <a:lstStyle/>
          <a:p>
            <a:pPr marL="0" indent="0">
              <a:lnSpc>
                <a:spcPct val="70000"/>
              </a:lnSpc>
              <a:spcBef>
                <a:spcPct val="70000"/>
              </a:spcBef>
              <a:buNone/>
              <a:tabLst>
                <a:tab pos="7654925" algn="l"/>
              </a:tabLst>
            </a:pPr>
            <a:endParaRPr lang="en-US" altLang="en-US" sz="18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7654925" algn="l"/>
              </a:tabLst>
            </a:pPr>
            <a:r>
              <a:rPr lang="en-US" altLang="en-US" sz="1800" dirty="0" err="1" smtClean="0">
                <a:solidFill>
                  <a:schemeClr val="tx1"/>
                </a:solidFill>
              </a:rPr>
              <a:t>Macrostability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TSG </a:t>
            </a:r>
            <a:r>
              <a:rPr lang="en-US" altLang="en-US" sz="1800" dirty="0" smtClean="0">
                <a:solidFill>
                  <a:schemeClr val="tx1"/>
                </a:solidFill>
              </a:rPr>
              <a:t>(proposed for 2011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XP1144:</a:t>
            </a:r>
            <a:r>
              <a:rPr lang="en-US" altLang="en-US" sz="1600" dirty="0" smtClean="0">
                <a:solidFill>
                  <a:srgbClr val="0000FF"/>
                </a:solidFill>
              </a:rPr>
              <a:t> RWM </a:t>
            </a:r>
            <a:r>
              <a:rPr lang="en-US" altLang="en-US" sz="1600" dirty="0">
                <a:solidFill>
                  <a:srgbClr val="0000FF"/>
                </a:solidFill>
              </a:rPr>
              <a:t>stabilization/control, NTV </a:t>
            </a:r>
            <a:r>
              <a:rPr lang="en-US" altLang="en-US" sz="1600" dirty="0" err="1">
                <a:solidFill>
                  <a:srgbClr val="0000FF"/>
                </a:solidFill>
              </a:rPr>
              <a:t>V</a:t>
            </a:r>
            <a:r>
              <a:rPr lang="en-US" altLang="en-US" sz="1800" baseline="-25000" dirty="0" err="1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altLang="en-US" sz="1200" dirty="0">
                <a:solidFill>
                  <a:srgbClr val="0000FF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alteration of higher A ST targets (Sabbagh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XP1145: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</a:t>
            </a:r>
            <a:r>
              <a:rPr lang="en-US" altLang="en-US" sz="1600" dirty="0">
                <a:solidFill>
                  <a:srgbClr val="0000FF"/>
                </a:solidFill>
              </a:rPr>
              <a:t>state space active control physics (independent coil control)(Sabbagh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XP1146: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</a:t>
            </a:r>
            <a:r>
              <a:rPr lang="en-US" altLang="en-US" sz="1600" dirty="0">
                <a:solidFill>
                  <a:srgbClr val="0000FF"/>
                </a:solidFill>
              </a:rPr>
              <a:t>state space active control at low plasma rotation (Y-S Park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XP1062:</a:t>
            </a:r>
            <a:r>
              <a:rPr lang="en-US" altLang="en-US" sz="1600" dirty="0" smtClean="0">
                <a:solidFill>
                  <a:srgbClr val="0000FF"/>
                </a:solidFill>
              </a:rPr>
              <a:t> NTV steady-state rotation at reduced torque (HHFW) (Sabbagh)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XP1111:</a:t>
            </a:r>
            <a:r>
              <a:rPr lang="en-US" altLang="en-US" sz="1600" dirty="0" smtClean="0">
                <a:solidFill>
                  <a:srgbClr val="0000FF"/>
                </a:solidFill>
              </a:rPr>
              <a:t> RWM PID optimization (Sabbagh)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endParaRPr lang="en-US" altLang="en-US" sz="1600" dirty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7654925" algn="l"/>
              </a:tabLst>
            </a:pPr>
            <a:r>
              <a:rPr lang="en-US" altLang="en-US" sz="1800" dirty="0" err="1">
                <a:solidFill>
                  <a:schemeClr val="tx1"/>
                </a:solidFill>
              </a:rPr>
              <a:t>Macrostability</a:t>
            </a:r>
            <a:r>
              <a:rPr lang="en-US" altLang="en-US" sz="1800" dirty="0">
                <a:solidFill>
                  <a:schemeClr val="tx1"/>
                </a:solidFill>
              </a:rPr>
              <a:t> TSG </a:t>
            </a:r>
            <a:r>
              <a:rPr lang="en-US" altLang="en-US" sz="1800" dirty="0" smtClean="0">
                <a:solidFill>
                  <a:schemeClr val="tx1"/>
                </a:solidFill>
              </a:rPr>
              <a:t>(proposed for FY 2012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XP1149: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stabilization dependence on energetic particle profile (Berkery)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XP1147: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control physics with partial control coil coverage (JT-60SA) (Y-S Park)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XP1148: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</a:t>
            </a:r>
            <a:r>
              <a:rPr lang="en-US" altLang="en-US" sz="1600" dirty="0">
                <a:solidFill>
                  <a:srgbClr val="0000FF"/>
                </a:solidFill>
              </a:rPr>
              <a:t>stabilization physics at reduced </a:t>
            </a:r>
            <a:r>
              <a:rPr lang="en-US" altLang="en-US" sz="1600" dirty="0" err="1">
                <a:solidFill>
                  <a:srgbClr val="0000FF"/>
                </a:solidFill>
              </a:rPr>
              <a:t>collisionality</a:t>
            </a:r>
            <a:r>
              <a:rPr lang="en-US" altLang="en-US" sz="1600" dirty="0">
                <a:solidFill>
                  <a:srgbClr val="0000FF"/>
                </a:solidFill>
              </a:rPr>
              <a:t> (Berkery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XP1150: </a:t>
            </a:r>
            <a:r>
              <a:rPr lang="en-US" altLang="en-US" sz="1600" dirty="0" smtClean="0">
                <a:solidFill>
                  <a:srgbClr val="0000FF"/>
                </a:solidFill>
              </a:rPr>
              <a:t>Neoclassical </a:t>
            </a:r>
            <a:r>
              <a:rPr lang="en-US" altLang="en-US" sz="1600" dirty="0">
                <a:solidFill>
                  <a:srgbClr val="0000FF"/>
                </a:solidFill>
              </a:rPr>
              <a:t>toroidal viscosity at reduced </a:t>
            </a:r>
            <a:r>
              <a:rPr lang="en-US" altLang="en-US" sz="1600" dirty="0">
                <a:solidFill>
                  <a:srgbClr val="0000FF"/>
                </a:solidFill>
                <a:latin typeface="Symbol" pitchFamily="18" charset="2"/>
              </a:rPr>
              <a:t>n</a:t>
            </a:r>
            <a:r>
              <a:rPr lang="en-US" altLang="en-US" sz="1600" dirty="0">
                <a:solidFill>
                  <a:srgbClr val="0000FF"/>
                </a:solidFill>
              </a:rPr>
              <a:t> (independent coil control) (Sabbagh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014" y="1011302"/>
            <a:ext cx="8740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Columbia U. Group 2011-12 </a:t>
            </a:r>
            <a:r>
              <a:rPr lang="en-US" altLang="en-US" sz="2400" u="sng" dirty="0" err="1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Macrostability</a:t>
            </a:r>
            <a:r>
              <a:rPr lang="en-US" altLang="en-US" sz="2400" u="sng" dirty="0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 TSG </a:t>
            </a:r>
            <a:r>
              <a:rPr lang="en-US" altLang="en-US" sz="2400" u="sng" dirty="0" smtClean="0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experiments</a:t>
            </a:r>
            <a:endParaRPr lang="en-US" sz="2400" u="sng" dirty="0">
              <a:solidFill>
                <a:srgbClr val="9933FF"/>
              </a:solidFill>
              <a:latin typeface="Helvetica" pitchFamily="-8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558135"/>
            <a:ext cx="8740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Helvetica" pitchFamily="-84" charset="0"/>
                <a:cs typeface="Arial" pitchFamily="34" charset="0"/>
              </a:rPr>
              <a:t>(of course) further experiments specific to NSTX-U will be proposed</a:t>
            </a:r>
            <a:endParaRPr lang="en-US" sz="2400" dirty="0">
              <a:solidFill>
                <a:srgbClr val="0000FF"/>
              </a:solidFill>
              <a:latin typeface="Helvetica" pitchFamily="-8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91750</TotalTime>
  <Words>638</Words>
  <Application>Microsoft Office PowerPoint</Application>
  <PresentationFormat>On-screen Show (4:3)</PresentationFormat>
  <Paragraphs>141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3_Blank Presentation</vt:lpstr>
      <vt:lpstr>PowerPoint Presentation</vt:lpstr>
      <vt:lpstr>MS TSG suggestions</vt:lpstr>
      <vt:lpstr>MS TSG suggestions</vt:lpstr>
      <vt:lpstr>Supporting slides follow</vt:lpstr>
      <vt:lpstr>Other Considerations</vt:lpstr>
      <vt:lpstr>More detail on EF from Stefan Gerhardt</vt:lpstr>
      <vt:lpstr>Some Columbia U. group experiments proposed for last NSTX campaign are appropriate to run in NSTX-U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jberkery</cp:lastModifiedBy>
  <cp:revision>16456</cp:revision>
  <cp:lastPrinted>2014-10-10T06:32:42Z</cp:lastPrinted>
  <dcterms:created xsi:type="dcterms:W3CDTF">2003-10-01T16:23:57Z</dcterms:created>
  <dcterms:modified xsi:type="dcterms:W3CDTF">2014-12-12T21:40:56Z</dcterms:modified>
</cp:coreProperties>
</file>