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8" r:id="rId1"/>
  </p:sldMasterIdLst>
  <p:notesMasterIdLst>
    <p:notesMasterId r:id="rId6"/>
  </p:notesMasterIdLst>
  <p:handoutMasterIdLst>
    <p:handoutMasterId r:id="rId7"/>
  </p:handoutMasterIdLst>
  <p:sldIdLst>
    <p:sldId id="1467" r:id="rId2"/>
    <p:sldId id="1745" r:id="rId3"/>
    <p:sldId id="1746" r:id="rId4"/>
    <p:sldId id="1748" r:id="rId5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rgbClr val="1822CD"/>
        </a:solidFill>
        <a:latin typeface="Helvetic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hn (Jack) Berkery" initials="JW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FF"/>
    <a:srgbClr val="0000FF"/>
    <a:srgbClr val="009900"/>
    <a:srgbClr val="FFFFCC"/>
    <a:srgbClr val="FFFF99"/>
    <a:srgbClr val="FFFF66"/>
    <a:srgbClr val="E2E2E2"/>
    <a:srgbClr val="E0E0E0"/>
    <a:srgbClr val="E8E8E8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8" autoAdjust="0"/>
    <p:restoredTop sz="99560" autoAdjust="0"/>
  </p:normalViewPr>
  <p:slideViewPr>
    <p:cSldViewPr>
      <p:cViewPr varScale="1">
        <p:scale>
          <a:sx n="79" d="100"/>
          <a:sy n="79" d="100"/>
        </p:scale>
        <p:origin x="-1752" y="-112"/>
      </p:cViewPr>
      <p:guideLst>
        <p:guide orient="horz" pos="4224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8" d="100"/>
          <a:sy n="98" d="100"/>
        </p:scale>
        <p:origin x="-3420" y="-114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commentAuthors" Target="commentAuthors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300513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2"/>
            <a:ext cx="3005137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t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8238"/>
            <a:ext cx="3005138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235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758238"/>
            <a:ext cx="3005137" cy="461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333" tIns="46167" rIns="92333" bIns="46167" numCol="1" anchor="b" anchorCtr="0" compatLnSpc="1">
            <a:prstTxWarp prst="textNoShape">
              <a:avLst/>
            </a:prstTxWarp>
          </a:bodyPr>
          <a:lstStyle>
            <a:lvl1pPr algn="r" defTabSz="923761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F97EDBF-DAB4-477E-BB15-03AAFAEDCC5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4005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2" y="2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5063" y="684213"/>
            <a:ext cx="4667250" cy="35004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5990" y="4413250"/>
            <a:ext cx="5102225" cy="411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2" y="87503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2" tIns="45696" rIns="91392" bIns="45696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8D3C0642-66A5-4F41-8DBE-5CDCF081052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2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9E3E5D7-70FF-4193-992F-E1008B3CBCA1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8A50AD9-92D8-44DF-8264-975BA7829426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5954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3DEA0E9-30ED-41CA-856B-02BF30984E7C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7127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5875"/>
            <a:ext cx="2286000" cy="6156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5875"/>
            <a:ext cx="6705600" cy="6156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3BF3A15-0D73-4698-A027-9C0B60553F5B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33295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875"/>
            <a:ext cx="9144000" cy="815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771900"/>
            <a:ext cx="8763000" cy="2400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>
            <a:lvl1pPr>
              <a:defRPr/>
            </a:lvl1pPr>
          </a:lstStyle>
          <a:p>
            <a:fld id="{8025F55E-7626-4F3D-A3D3-A04BABD81B4D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23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 i="0"/>
            </a:lvl1pPr>
          </a:lstStyle>
          <a:p>
            <a:fld id="{51512792-B6C3-45AD-B08C-FC074EF9E523}" type="slidenum">
              <a:rPr lang="en-US" altLang="en-US" smtClean="0">
                <a:solidFill>
                  <a:srgbClr val="3333CC"/>
                </a:solidFill>
              </a:rPr>
              <a:pPr/>
              <a:t>‹#›</a:t>
            </a:fld>
            <a:endParaRPr lang="en-US" altLang="en-US" dirty="0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3686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0E88660-916B-46F3-8CAD-ED62711E7B02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1679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219200"/>
            <a:ext cx="43053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C2F503F-5E89-4907-A129-70318C9C1297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11558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AFDA75E-4D43-4D07-B349-563A1BA9625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9050C1A-1821-4063-BCC5-A2866379DCF4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3166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B17173D-07EE-4C68-85F3-E5656F3A7CFE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737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F8E6655-782C-410D-9779-7F1183A05E33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0996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AFABF0F-70C1-496C-85D8-B21AFFB1A621}" type="slidenum">
              <a:rPr lang="en-US" altLang="en-US">
                <a:solidFill>
                  <a:srgbClr val="3333CC"/>
                </a:solidFill>
              </a:rPr>
              <a:pPr/>
              <a:t>‹#›</a:t>
            </a:fld>
            <a:endParaRPr lang="en-US" altLang="en-US">
              <a:solidFill>
                <a:srgbClr val="33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518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wmf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5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219200"/>
            <a:ext cx="87630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pic>
        <p:nvPicPr>
          <p:cNvPr id="905352" name="Picture 136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39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5353" name="Rectangle 137"/>
          <p:cNvSpPr>
            <a:spLocks noGrp="1" noChangeArrowheads="1"/>
          </p:cNvSpPr>
          <p:nvPr>
            <p:ph type="title"/>
          </p:nvPr>
        </p:nvSpPr>
        <p:spPr bwMode="auto">
          <a:xfrm>
            <a:off x="0" y="15875"/>
            <a:ext cx="9144000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rgbClr val="F8F8F8">
                        <a:alpha val="30000"/>
                      </a:srgbClr>
                    </a:gs>
                    <a:gs pos="100000">
                      <a:srgbClr val="F8F8F8">
                        <a:gamma/>
                        <a:shade val="80784"/>
                        <a:invGamma/>
                        <a:alpha val="86000"/>
                      </a:srgbClr>
                    </a:gs>
                  </a:gsLst>
                  <a:lin ang="5400000" scaled="1"/>
                </a:gra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grpSp>
        <p:nvGrpSpPr>
          <p:cNvPr id="905421" name="Group 205"/>
          <p:cNvGrpSpPr>
            <a:grpSpLocks/>
          </p:cNvGrpSpPr>
          <p:nvPr/>
        </p:nvGrpSpPr>
        <p:grpSpPr bwMode="auto">
          <a:xfrm>
            <a:off x="0" y="6578600"/>
            <a:ext cx="9144000" cy="279400"/>
            <a:chOff x="0" y="4144"/>
            <a:chExt cx="5760" cy="176"/>
          </a:xfrm>
        </p:grpSpPr>
        <p:pic>
          <p:nvPicPr>
            <p:cNvPr id="905410" name="Picture 194"/>
            <p:cNvPicPr>
              <a:picLocks noChangeAspect="1" noChangeArrowheads="1"/>
            </p:cNvPicPr>
            <p:nvPr userDrawn="1"/>
          </p:nvPicPr>
          <p:blipFill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4144"/>
              <a:ext cx="5760" cy="1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05415" name="Text Box 199"/>
            <p:cNvSpPr txBox="1">
              <a:spLocks noChangeArrowheads="1"/>
            </p:cNvSpPr>
            <p:nvPr userDrawn="1"/>
          </p:nvSpPr>
          <p:spPr bwMode="auto">
            <a:xfrm>
              <a:off x="172" y="4180"/>
              <a:ext cx="452" cy="1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58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0" tIns="0" rIns="0" bIns="0">
              <a:spAutoFit/>
            </a:bodyPr>
            <a:lstStyle>
              <a:lvl1pPr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520700" indent="-228600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262063" indent="-23336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1600200" indent="-223838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0574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5146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29718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429000" indent="-223838" fontAlgn="base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>
                <a:spcBef>
                  <a:spcPct val="20000"/>
                </a:spcBef>
                <a:buFontTx/>
                <a:buNone/>
              </a:pPr>
              <a:r>
                <a:rPr lang="en-US" altLang="en-US" sz="1200" i="1" dirty="0" smtClean="0">
                  <a:solidFill>
                    <a:srgbClr val="171FC7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Helvetica" pitchFamily="34" charset="0"/>
                  <a:cs typeface="Arial" pitchFamily="34" charset="0"/>
                </a:rPr>
                <a:t>NSTX-U</a:t>
              </a:r>
            </a:p>
          </p:txBody>
        </p:sp>
      </p:grpSp>
      <p:sp>
        <p:nvSpPr>
          <p:cNvPr id="905422" name="Rectangle 206"/>
          <p:cNvSpPr>
            <a:spLocks noChangeArrowheads="1"/>
          </p:cNvSpPr>
          <p:nvPr/>
        </p:nvSpPr>
        <p:spPr bwMode="auto">
          <a:xfrm>
            <a:off x="762000" y="6580188"/>
            <a:ext cx="71628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  <a:spcBef>
                <a:spcPct val="0"/>
              </a:spcBef>
              <a:buFontTx/>
              <a:buNone/>
              <a:defRPr/>
            </a:pP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Wave Heating and Current Drive: </a:t>
            </a:r>
            <a:r>
              <a:rPr lang="en-US" sz="1000" b="1" baseline="0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Pre-forum Meeting #1</a:t>
            </a:r>
            <a:r>
              <a:rPr lang="en-US" sz="1000" b="1" dirty="0" smtClean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  <a:cs typeface="Arial" pitchFamily="34" charset="0"/>
              </a:rPr>
              <a:t> – December 16, 2014</a:t>
            </a:r>
          </a:p>
        </p:txBody>
      </p:sp>
      <p:sp>
        <p:nvSpPr>
          <p:cNvPr id="905423" name="Rectangle 20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382000" y="6653213"/>
            <a:ext cx="762000" cy="15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buFontTx/>
              <a:buNone/>
              <a:defRPr sz="900" b="1">
                <a:solidFill>
                  <a:schemeClr val="accent2"/>
                </a:solidFill>
                <a:latin typeface="+mn-lt"/>
                <a:ea typeface="ＭＳ Ｐゴシック" pitchFamily="34" charset="-128"/>
              </a:defRPr>
            </a:lvl1pPr>
          </a:lstStyle>
          <a:p>
            <a:fld id="{7854A1D3-58A8-40A6-9F2C-9F057B370B09}" type="slidenum">
              <a:rPr lang="en-US" altLang="en-US" smtClean="0">
                <a:solidFill>
                  <a:srgbClr val="3333CC"/>
                </a:solidFill>
                <a:cs typeface="Arial" pitchFamily="34" charset="0"/>
              </a:rPr>
              <a:pPr/>
              <a:t>‹#›</a:t>
            </a:fld>
            <a:endParaRPr lang="en-US" altLang="en-US" dirty="0" smtClean="0">
              <a:solidFill>
                <a:srgbClr val="3333CC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7590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FF3300"/>
        </a:buClr>
        <a:buSzPct val="75000"/>
        <a:buFont typeface="Wingdings" pitchFamily="2" charset="2"/>
        <a:buChar char="q"/>
        <a:defRPr sz="2400">
          <a:solidFill>
            <a:srgbClr val="0000F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75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80000"/>
        <a:buChar char="•"/>
        <a:defRPr>
          <a:solidFill>
            <a:srgbClr val="FF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333FF"/>
        </a:buClr>
        <a:buSzPct val="65000"/>
        <a:buFont typeface="Wingdings" pitchFamily="2" charset="2"/>
        <a:buChar char="q"/>
        <a:defRPr sz="1600">
          <a:solidFill>
            <a:srgbClr val="009999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image" Target="../media/image4.png"/><Relationship Id="rId5" Type="http://schemas.openxmlformats.org/officeDocument/2006/relationships/image" Target="../media/image5.jpeg"/><Relationship Id="rId6" Type="http://schemas.openxmlformats.org/officeDocument/2006/relationships/image" Target="../media/image6.jpeg"/><Relationship Id="rId7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50" name="Straight Connector 58"/>
          <p:cNvCxnSpPr>
            <a:cxnSpLocks noChangeShapeType="1"/>
          </p:cNvCxnSpPr>
          <p:nvPr/>
        </p:nvCxnSpPr>
        <p:spPr bwMode="auto">
          <a:xfrm>
            <a:off x="0" y="0"/>
            <a:ext cx="914400" cy="0"/>
          </a:xfrm>
          <a:prstGeom prst="line">
            <a:avLst/>
          </a:prstGeom>
          <a:noFill/>
          <a:ln w="0" algn="ctr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51" name="Straight Connector 2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2" name="Line 150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3" name="Straight Connector 2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4" name="Line 131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5" name="Straight Connector 2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762" name="Rectangle 2"/>
          <p:cNvSpPr>
            <a:spLocks noChangeArrowheads="1"/>
          </p:cNvSpPr>
          <p:nvPr/>
        </p:nvSpPr>
        <p:spPr bwMode="auto">
          <a:xfrm>
            <a:off x="0" y="984392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Wave Heating and Current Drive TSG: </a:t>
            </a:r>
          </a:p>
          <a:p>
            <a:pPr algn="ctr" eaLnBrk="0" hangingPunct="0">
              <a:spcBef>
                <a:spcPct val="0"/>
              </a:spcBef>
              <a:buFontTx/>
              <a:buNone/>
            </a:pP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XMP for </a:t>
            </a:r>
            <a:r>
              <a:rPr lang="en-US" sz="2800" b="1" dirty="0" err="1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R</a:t>
            </a:r>
            <a:r>
              <a:rPr lang="en-US" sz="2800" b="1" dirty="0" err="1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ecomissioning</a:t>
            </a:r>
            <a:r>
              <a:rPr lang="en-US" sz="28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ea typeface="ＭＳ Ｐゴシック" pitchFamily="-128" charset="-128"/>
              </a:rPr>
              <a:t> the HHFW System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" charset="0"/>
              <a:ea typeface="ＭＳ Ｐゴシック" pitchFamily="-128" charset="-128"/>
            </a:endParaRPr>
          </a:p>
        </p:txBody>
      </p:sp>
      <p:cxnSp>
        <p:nvCxnSpPr>
          <p:cNvPr id="2057" name="Straight Connector 2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58" name="Line 132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59" name="Straight Connector 2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0" name="Text Box 9"/>
          <p:cNvSpPr txBox="1">
            <a:spLocks noChangeArrowheads="1"/>
          </p:cNvSpPr>
          <p:nvPr/>
        </p:nvSpPr>
        <p:spPr bwMode="auto">
          <a:xfrm>
            <a:off x="1531626" y="2096459"/>
            <a:ext cx="6088374" cy="8515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R.J. Perkins, J. C. Hosea</a:t>
            </a:r>
          </a:p>
          <a:p>
            <a:pPr algn="ctr" eaLnBrk="1" hangingPunct="1">
              <a:spcBef>
                <a:spcPct val="0"/>
              </a:spcBef>
              <a:buNone/>
            </a:pPr>
            <a:r>
              <a:rPr lang="en-US" sz="2000" b="0" i="0" dirty="0" smtClean="0">
                <a:solidFill>
                  <a:srgbClr val="000000"/>
                </a:solidFill>
                <a:latin typeface="Arial" charset="0"/>
              </a:rPr>
              <a:t>Theory &amp; Modeling: N. </a:t>
            </a:r>
            <a:r>
              <a:rPr lang="en-US" sz="2000" b="0" i="0" dirty="0" err="1" smtClean="0">
                <a:solidFill>
                  <a:srgbClr val="000000"/>
                </a:solidFill>
                <a:latin typeface="Arial" charset="0"/>
              </a:rPr>
              <a:t>Bertelli</a:t>
            </a:r>
            <a:endParaRPr lang="en-US" sz="2000" b="0" i="0" dirty="0" smtClean="0">
              <a:solidFill>
                <a:srgbClr val="000000"/>
              </a:solidFill>
              <a:latin typeface="Arial" charset="0"/>
            </a:endParaRPr>
          </a:p>
          <a:p>
            <a:pPr algn="ctr" eaLnBrk="1" hangingPunct="1">
              <a:spcBef>
                <a:spcPct val="0"/>
              </a:spcBef>
              <a:buNone/>
            </a:pPr>
            <a:endParaRPr lang="en-US" altLang="en-US" sz="1400" b="0" baseline="30000" dirty="0" smtClean="0">
              <a:solidFill>
                <a:srgbClr val="000000"/>
              </a:solidFill>
              <a:latin typeface="Arial" pitchFamily="34" charset="0"/>
            </a:endParaRPr>
          </a:p>
        </p:txBody>
      </p:sp>
      <p:cxnSp>
        <p:nvCxnSpPr>
          <p:cNvPr id="2061" name="Straight Connector 3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2" name="Line 13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3" name="Straight Connector 3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65" name="Straight Connector 3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6" name="Line 13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7" name="Straight Connector 3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68" name="Line 13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69" name="Straight Connector 3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0" name="Line 139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1" name="Straight Connector 3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2" name="Line 143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3" name="Straight Connector 3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4" name="Line 144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5" name="Straight Connector 37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6" name="Line 14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7" name="Straight Connector 38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78" name="Line 14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79" name="Straight Connector 3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80" name="Picture 12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588"/>
            <a:ext cx="9144000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81" name="Straight Connector 4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2" name="Line 14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3" name="Straight Connector 41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25888" name="Text Box 128"/>
          <p:cNvSpPr txBox="1">
            <a:spLocks noChangeArrowheads="1"/>
          </p:cNvSpPr>
          <p:nvPr/>
        </p:nvSpPr>
        <p:spPr bwMode="auto">
          <a:xfrm>
            <a:off x="838200" y="109538"/>
            <a:ext cx="1905000" cy="554037"/>
          </a:xfrm>
          <a:prstGeom prst="rect">
            <a:avLst/>
          </a:prstGeom>
          <a:noFill/>
          <a:ln w="15875" algn="ctr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buFontTx/>
              <a:buNone/>
              <a:defRPr/>
            </a:pPr>
            <a:r>
              <a:rPr lang="en-US" sz="3600" i="1" dirty="0">
                <a:solidFill>
                  <a:srgbClr val="171FC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NSTX-U</a:t>
            </a:r>
          </a:p>
        </p:txBody>
      </p:sp>
      <p:cxnSp>
        <p:nvCxnSpPr>
          <p:cNvPr id="2085" name="Straight Connector 42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6" name="Line 148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87" name="Straight Connector 43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88" name="Rectangle 129"/>
          <p:cNvSpPr>
            <a:spLocks noChangeArrowheads="1"/>
          </p:cNvSpPr>
          <p:nvPr/>
        </p:nvSpPr>
        <p:spPr bwMode="auto">
          <a:xfrm>
            <a:off x="3651250" y="228600"/>
            <a:ext cx="15303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 algn="r" eaLnBrk="0" hangingPunct="0">
              <a:spcBef>
                <a:spcPct val="0"/>
              </a:spcBef>
              <a:buFontTx/>
              <a:buNone/>
            </a:pPr>
            <a:r>
              <a:rPr lang="en-US" sz="1800" b="1" i="1">
                <a:solidFill>
                  <a:srgbClr val="3333CC"/>
                </a:solidFill>
                <a:latin typeface="Arial" charset="0"/>
                <a:cs typeface="Arial" charset="0"/>
              </a:rPr>
              <a:t>Supported by   </a:t>
            </a:r>
          </a:p>
        </p:txBody>
      </p:sp>
      <p:cxnSp>
        <p:nvCxnSpPr>
          <p:cNvPr id="2089" name="Straight Connector 4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0" name="Line 149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0" tIns="0" rIns="0" bIns="0" anchor="ctr"/>
          <a:lstStyle/>
          <a:p>
            <a:pPr>
              <a:spcBef>
                <a:spcPct val="0"/>
              </a:spcBef>
              <a:buFontTx/>
              <a:buNone/>
            </a:pPr>
            <a:endParaRPr lang="en-US" b="1" i="1">
              <a:latin typeface="Helvetica" charset="0"/>
              <a:cs typeface="Arial" charset="0"/>
            </a:endParaRPr>
          </a:p>
        </p:txBody>
      </p:sp>
      <p:cxnSp>
        <p:nvCxnSpPr>
          <p:cNvPr id="2091" name="Straight Connector 4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2" name="Straight Connector 49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3" name="Straight Connector 50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094" name="Picture 53" descr="ppi224.tmp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33600"/>
            <a:ext cx="1295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095" name="Straight Connector 54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96" name="Text Box 153"/>
          <p:cNvSpPr txBox="1">
            <a:spLocks noChangeArrowheads="1"/>
          </p:cNvSpPr>
          <p:nvPr/>
        </p:nvSpPr>
        <p:spPr bwMode="auto">
          <a:xfrm>
            <a:off x="7696200" y="2165350"/>
            <a:ext cx="1295400" cy="4311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 anchor="b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Culham Sci Ctr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York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Chubu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Fukui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Hiroshima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Hyogo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Kyoto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Kyushu Tokai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NIFS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Niigata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U Tokyo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JAEA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800">
                <a:solidFill>
                  <a:srgbClr val="FF0000"/>
                </a:solidFill>
                <a:latin typeface="Arial" charset="0"/>
              </a:rPr>
              <a:t>Inst for Nucl Res, Kiev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Ioffe Inst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TRINITI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Chonbuk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NFRI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KAIST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POSTECH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Seoul Natl U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ASIPP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CIEMAT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FOM Inst DIFFER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ENEA, Frascati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CEA, Cadarache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Jülich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IPP, Garching</a:t>
            </a:r>
          </a:p>
          <a:p>
            <a:pPr algn="r">
              <a:lnSpc>
                <a:spcPct val="90000"/>
              </a:lnSpc>
              <a:spcBef>
                <a:spcPct val="8000"/>
              </a:spcBef>
              <a:spcAft>
                <a:spcPct val="8000"/>
              </a:spcAft>
              <a:buFontTx/>
              <a:buNone/>
            </a:pPr>
            <a:r>
              <a:rPr lang="en-US" sz="900">
                <a:solidFill>
                  <a:srgbClr val="FF0000"/>
                </a:solidFill>
                <a:latin typeface="Arial" charset="0"/>
              </a:rPr>
              <a:t>ASCR, Czech Rep</a:t>
            </a:r>
          </a:p>
        </p:txBody>
      </p:sp>
      <p:cxnSp>
        <p:nvCxnSpPr>
          <p:cNvPr id="2097" name="Straight Connector 55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8" name="Straight Connector 56"/>
          <p:cNvCxnSpPr>
            <a:cxnSpLocks noChangeShapeType="1"/>
          </p:cNvCxnSpPr>
          <p:nvPr/>
        </p:nvCxnSpPr>
        <p:spPr bwMode="auto">
          <a:xfrm>
            <a:off x="0" y="0"/>
            <a:ext cx="457200" cy="0"/>
          </a:xfrm>
          <a:prstGeom prst="line">
            <a:avLst/>
          </a:prstGeom>
          <a:noFill/>
          <a:ln w="0" algn="ctr">
            <a:solidFill>
              <a:srgbClr val="FE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99" name="Straight Connector 57"/>
          <p:cNvCxnSpPr>
            <a:cxnSpLocks noChangeShapeType="1"/>
          </p:cNvCxnSpPr>
          <p:nvPr/>
        </p:nvCxnSpPr>
        <p:spPr bwMode="auto">
          <a:xfrm>
            <a:off x="0" y="0"/>
            <a:ext cx="0" cy="457200"/>
          </a:xfrm>
          <a:prstGeom prst="line">
            <a:avLst/>
          </a:prstGeom>
          <a:noFill/>
          <a:ln w="0" algn="ctr">
            <a:solidFill>
              <a:srgbClr val="FD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100" name="Picture 3" descr="C:\Users\jmenard\Desktop\Picture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626861"/>
            <a:ext cx="2895600" cy="2078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03" name="Picture 57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6945" y="4343400"/>
            <a:ext cx="2288500" cy="2452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6" name="Text Box 10"/>
          <p:cNvSpPr txBox="1">
            <a:spLocks noChangeArrowheads="1"/>
          </p:cNvSpPr>
          <p:nvPr/>
        </p:nvSpPr>
        <p:spPr bwMode="auto">
          <a:xfrm>
            <a:off x="2819400" y="3429000"/>
            <a:ext cx="3733800" cy="1011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0" algn="ctr" eaLnBrk="0" hangingPunct="0">
              <a:lnSpc>
                <a:spcPct val="105000"/>
              </a:lnSpc>
              <a:buClr>
                <a:srgbClr val="F70606"/>
              </a:buClr>
              <a:buSzPct val="150000"/>
              <a:buNone/>
            </a:pPr>
            <a:r>
              <a:rPr lang="en-US" sz="1800" b="1" dirty="0" smtClean="0">
                <a:solidFill>
                  <a:srgbClr val="FF0000"/>
                </a:solidFill>
                <a:latin typeface="Helvetica" pitchFamily="34" charset="0"/>
              </a:rPr>
              <a:t>NSTX-U Pre-Forum Meeting 1</a:t>
            </a: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December 16</a:t>
            </a:r>
            <a:r>
              <a:rPr lang="en-US" sz="1800" b="1" baseline="30000" dirty="0" smtClean="0">
                <a:solidFill>
                  <a:srgbClr val="0000FF"/>
                </a:solidFill>
                <a:latin typeface="Helvetica" pitchFamily="34" charset="0"/>
              </a:rPr>
              <a:t>th</a:t>
            </a:r>
            <a:r>
              <a:rPr lang="en-US" sz="1800" b="1" dirty="0" smtClean="0">
                <a:solidFill>
                  <a:srgbClr val="0000FF"/>
                </a:solidFill>
                <a:latin typeface="Helvetica" pitchFamily="34" charset="0"/>
              </a:rPr>
              <a:t>, 2014</a:t>
            </a: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 </a:t>
            </a:r>
            <a:endParaRPr lang="en-US" sz="1800" b="1" dirty="0">
              <a:solidFill>
                <a:srgbClr val="000000"/>
              </a:solidFill>
              <a:latin typeface="Helvetica" pitchFamily="34" charset="0"/>
            </a:endParaRPr>
          </a:p>
          <a:p>
            <a:pPr lvl="0" algn="ctr" eaLnBrk="0" hangingPunct="0">
              <a:lnSpc>
                <a:spcPct val="130000"/>
              </a:lnSpc>
              <a:buNone/>
            </a:pPr>
            <a:r>
              <a:rPr lang="en-US" sz="1800" b="1" dirty="0" smtClean="0">
                <a:solidFill>
                  <a:srgbClr val="000000"/>
                </a:solidFill>
                <a:latin typeface="Helvetica" pitchFamily="34" charset="0"/>
              </a:rPr>
              <a:t>PPPL</a:t>
            </a:r>
          </a:p>
        </p:txBody>
      </p:sp>
      <p:sp>
        <p:nvSpPr>
          <p:cNvPr id="57" name="Text Box 144"/>
          <p:cNvSpPr txBox="1">
            <a:spLocks noChangeArrowheads="1"/>
          </p:cNvSpPr>
          <p:nvPr/>
        </p:nvSpPr>
        <p:spPr bwMode="auto">
          <a:xfrm>
            <a:off x="152400" y="6606862"/>
            <a:ext cx="31579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58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5207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262063" indent="-233363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600200" indent="-223838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0574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5146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29718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429000" indent="-223838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20000"/>
              </a:spcBef>
              <a:buFontTx/>
              <a:buNone/>
            </a:pPr>
            <a:r>
              <a:rPr lang="en-US" sz="1200" dirty="0" smtClean="0">
                <a:solidFill>
                  <a:srgbClr val="1822CD"/>
                </a:solidFill>
                <a:latin typeface="Helvetica" pitchFamily="34" charset="0"/>
              </a:rPr>
              <a:t>V1.0</a:t>
            </a:r>
            <a:endParaRPr lang="en-US" sz="1200" dirty="0">
              <a:solidFill>
                <a:srgbClr val="1822CD"/>
              </a:solidFill>
              <a:latin typeface="Helvetica" pitchFamily="34" charset="0"/>
            </a:endParaRPr>
          </a:p>
        </p:txBody>
      </p:sp>
      <p:pic>
        <p:nvPicPr>
          <p:cNvPr id="2101" name="Picture 48" descr="ppi221.tmp"/>
          <p:cNvPicPr>
            <a:picLocks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1295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02" name="Text Box 152"/>
          <p:cNvSpPr txBox="1">
            <a:spLocks noChangeArrowheads="1"/>
          </p:cNvSpPr>
          <p:nvPr/>
        </p:nvSpPr>
        <p:spPr bwMode="auto">
          <a:xfrm>
            <a:off x="152400" y="2057400"/>
            <a:ext cx="1257300" cy="4510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9" tIns="45714" rIns="91429" bIns="45714">
            <a:spAutoFit/>
          </a:bodyPr>
          <a:lstStyle>
            <a:lvl1pPr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1pPr>
            <a:lvl2pPr marL="742950" indent="-28575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2pPr>
            <a:lvl3pPr marL="11430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3pPr>
            <a:lvl4pPr marL="16002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4pPr>
            <a:lvl5pPr marL="2057400" indent="-228600" eaLnBrk="0" hangingPunct="0"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 i="1">
                <a:solidFill>
                  <a:srgbClr val="1822CD"/>
                </a:solidFill>
                <a:latin typeface="Helvetica" charset="0"/>
                <a:cs typeface="Arial" charset="0"/>
              </a:defRPr>
            </a:lvl9pPr>
          </a:lstStyle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Coll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of </a:t>
            </a: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Wm</a:t>
            </a:r>
            <a:r>
              <a:rPr lang="en-US" sz="900" dirty="0">
                <a:solidFill>
                  <a:srgbClr val="0000FF"/>
                </a:solidFill>
                <a:latin typeface="Arial" charset="0"/>
              </a:rPr>
              <a:t> &amp; Mary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Columbia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 err="1">
                <a:solidFill>
                  <a:srgbClr val="0000FF"/>
                </a:solidFill>
                <a:latin typeface="Arial" charset="0"/>
              </a:rPr>
              <a:t>CompX</a:t>
            </a:r>
            <a:endParaRPr lang="en-US" sz="900" dirty="0">
              <a:solidFill>
                <a:srgbClr val="0000FF"/>
              </a:solidFill>
              <a:latin typeface="Arial" charset="0"/>
            </a:endParaRP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General Atomics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FIU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INL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Johns Hopkins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LANL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LLNL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Lodestar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MIT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Lehigh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Nova Photonics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ORNL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PPPL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Princeton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Purdue U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SNL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Think Tank, Inc.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Davis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 Irvine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UCLA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UCSD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Colorado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Illinois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Maryland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Rochester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Tennessee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Tulsa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Washington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U Wisconsin</a:t>
            </a:r>
          </a:p>
          <a:p>
            <a:pPr>
              <a:lnSpc>
                <a:spcPct val="90000"/>
              </a:lnSpc>
              <a:spcBef>
                <a:spcPct val="5000"/>
              </a:spcBef>
              <a:spcAft>
                <a:spcPct val="5000"/>
              </a:spcAft>
              <a:buFontTx/>
              <a:buNone/>
            </a:pPr>
            <a:r>
              <a:rPr lang="en-US" sz="900" dirty="0">
                <a:solidFill>
                  <a:srgbClr val="0000FF"/>
                </a:solidFill>
                <a:latin typeface="Arial" charset="0"/>
              </a:rPr>
              <a:t>X Science LLC</a:t>
            </a:r>
          </a:p>
        </p:txBody>
      </p:sp>
    </p:spTree>
    <p:extLst>
      <p:ext uri="{BB962C8B-B14F-4D97-AF65-F5344CB8AC3E}">
        <p14:creationId xmlns:p14="http://schemas.microsoft.com/office/powerpoint/2010/main" val="30112079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1762125"/>
            <a:ext cx="8788400" cy="491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defTabSz="914400" eaLnBrk="0" hangingPunct="0">
              <a:spcBef>
                <a:spcPct val="20000"/>
              </a:spcBef>
              <a:buFontTx/>
              <a:buChar char="•"/>
            </a:pPr>
            <a:r>
              <a:rPr lang="en-US" sz="1400" b="1" dirty="0">
                <a:latin typeface="Arial" charset="0"/>
                <a:cs typeface="Arial" charset="0"/>
              </a:rPr>
              <a:t>Complete transmission and matching hookups: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Jan Finish loops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Feb Hookup to loops, set </a:t>
            </a:r>
            <a:r>
              <a:rPr lang="en-US" sz="1400" dirty="0" err="1">
                <a:latin typeface="Arial" charset="0"/>
                <a:cs typeface="Arial" charset="0"/>
              </a:rPr>
              <a:t>decouplers</a:t>
            </a:r>
            <a:r>
              <a:rPr lang="en-US" sz="1400" dirty="0">
                <a:latin typeface="Arial" charset="0"/>
                <a:cs typeface="Arial" charset="0"/>
              </a:rPr>
              <a:t>, match </a:t>
            </a:r>
            <a:r>
              <a:rPr lang="en-US" sz="1400" dirty="0" err="1">
                <a:latin typeface="Arial" charset="0"/>
                <a:cs typeface="Arial" charset="0"/>
              </a:rPr>
              <a:t>vac</a:t>
            </a:r>
            <a:r>
              <a:rPr lang="en-US" sz="1400" dirty="0">
                <a:latin typeface="Arial" charset="0"/>
                <a:cs typeface="Arial" charset="0"/>
              </a:rPr>
              <a:t> from RFE</a:t>
            </a:r>
          </a:p>
          <a:p>
            <a:pPr defTabSz="914400" eaLnBrk="0" hangingPunct="0">
              <a:spcBef>
                <a:spcPts val="1200"/>
              </a:spcBef>
              <a:buFont typeface="Arial" charset="0"/>
              <a:buChar char="•"/>
            </a:pPr>
            <a:r>
              <a:rPr lang="en-US" sz="1400" b="1" dirty="0">
                <a:latin typeface="Arial" charset="0"/>
                <a:cs typeface="Arial" charset="0"/>
              </a:rPr>
              <a:t>Complete source assembly and testing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Feb Complete source assembly and test into dummy load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March </a:t>
            </a:r>
            <a:r>
              <a:rPr lang="en-US" sz="1400" dirty="0" err="1">
                <a:latin typeface="Arial" charset="0"/>
                <a:cs typeface="Arial" charset="0"/>
              </a:rPr>
              <a:t>Labview</a:t>
            </a:r>
            <a:r>
              <a:rPr lang="en-US" sz="1400" dirty="0">
                <a:latin typeface="Arial" charset="0"/>
                <a:cs typeface="Arial" charset="0"/>
              </a:rPr>
              <a:t> updates for power/phase, EPICs system control</a:t>
            </a:r>
          </a:p>
          <a:p>
            <a:pPr defTabSz="914400" eaLnBrk="0" hangingPunct="0">
              <a:spcBef>
                <a:spcPts val="1200"/>
              </a:spcBef>
              <a:buFont typeface="Arial" charset="0"/>
              <a:buChar char="•"/>
            </a:pPr>
            <a:r>
              <a:rPr lang="en-US" sz="1400" b="1" dirty="0">
                <a:latin typeface="Arial" charset="0"/>
                <a:cs typeface="Arial" charset="0"/>
              </a:rPr>
              <a:t>NSTX-U TC &amp; RFE diagnostics re-commissioning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March Into </a:t>
            </a:r>
            <a:r>
              <a:rPr lang="en-US" sz="1400" dirty="0" err="1">
                <a:latin typeface="Arial" charset="0"/>
                <a:cs typeface="Arial" charset="0"/>
              </a:rPr>
              <a:t>MDSplus</a:t>
            </a:r>
            <a:endParaRPr lang="en-US" sz="1400" dirty="0">
              <a:latin typeface="Arial" charset="0"/>
              <a:cs typeface="Arial" charset="0"/>
            </a:endParaRPr>
          </a:p>
          <a:p>
            <a:pPr defTabSz="914400" eaLnBrk="0" hangingPunct="0">
              <a:spcBef>
                <a:spcPts val="1200"/>
              </a:spcBef>
              <a:buFont typeface="Arial" charset="0"/>
              <a:buChar char="•"/>
            </a:pPr>
            <a:r>
              <a:rPr lang="en-US" sz="1400" b="1" dirty="0">
                <a:latin typeface="Arial" charset="0"/>
                <a:cs typeface="Arial" charset="0"/>
              </a:rPr>
              <a:t>Conditioning of antenna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April Vacuum conditioning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May Plasma conditioning</a:t>
            </a:r>
          </a:p>
          <a:p>
            <a:pPr defTabSz="914400" eaLnBrk="0" hangingPunct="0">
              <a:spcBef>
                <a:spcPts val="1200"/>
              </a:spcBef>
              <a:buFont typeface="Arial" charset="0"/>
              <a:buChar char="•"/>
            </a:pPr>
            <a:r>
              <a:rPr lang="en-US" sz="1400" b="1" dirty="0">
                <a:latin typeface="Arial" charset="0"/>
                <a:cs typeface="Arial" charset="0"/>
              </a:rPr>
              <a:t>Prepare diagnostics for supporting HHFW studies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May Complete coaxial Langmuir probe electronic hookups and </a:t>
            </a:r>
            <a:r>
              <a:rPr lang="en-US" sz="1400" dirty="0" smtClean="0">
                <a:latin typeface="Arial" charset="0"/>
                <a:cs typeface="Arial" charset="0"/>
              </a:rPr>
              <a:t>connect </a:t>
            </a:r>
            <a:r>
              <a:rPr lang="en-US" sz="1400" dirty="0">
                <a:latin typeface="Arial" charset="0"/>
                <a:cs typeface="Arial" charset="0"/>
              </a:rPr>
              <a:t>to central computer (MDS plus)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May IR camera commissioning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May ORNL </a:t>
            </a:r>
            <a:r>
              <a:rPr lang="en-US" sz="1400" dirty="0" err="1">
                <a:latin typeface="Arial" charset="0"/>
                <a:cs typeface="Arial" charset="0"/>
              </a:rPr>
              <a:t>Reflectometer</a:t>
            </a:r>
            <a:r>
              <a:rPr lang="en-US" sz="1400" dirty="0">
                <a:latin typeface="Arial" charset="0"/>
                <a:cs typeface="Arial" charset="0"/>
              </a:rPr>
              <a:t>, probe, etc. reactivation</a:t>
            </a:r>
          </a:p>
          <a:p>
            <a:pPr lvl="1" defTabSz="914400" eaLnBrk="0" hangingPunct="0">
              <a:buFont typeface="Lucida Grande" charset="0"/>
              <a:buChar char="−"/>
            </a:pPr>
            <a:r>
              <a:rPr lang="en-US" sz="1400" dirty="0">
                <a:latin typeface="Arial" charset="0"/>
                <a:cs typeface="Arial" charset="0"/>
              </a:rPr>
              <a:t>May RF probes at Bay J installation, hookup, </a:t>
            </a:r>
            <a:r>
              <a:rPr lang="en-US" sz="1400" dirty="0" smtClean="0">
                <a:latin typeface="Arial" charset="0"/>
                <a:cs typeface="Arial" charset="0"/>
              </a:rPr>
              <a:t>commissioning</a:t>
            </a:r>
            <a:endParaRPr lang="en-US" sz="1400" dirty="0">
              <a:latin typeface="Arial" charset="0"/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5276850" y="1370013"/>
            <a:ext cx="3608388" cy="44132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1587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/>
          <a:p>
            <a:pPr algn="ctr">
              <a:buNone/>
            </a:pPr>
            <a:r>
              <a:rPr lang="en-US" sz="1200" b="1" dirty="0">
                <a:solidFill>
                  <a:srgbClr val="1822CD"/>
                </a:solidFill>
                <a:latin typeface="Helvetica" charset="0"/>
                <a:ea typeface="MS PGothic" charset="0"/>
                <a:cs typeface="MS PGothic" charset="0"/>
              </a:rPr>
              <a:t>Research Plasma Operation</a:t>
            </a:r>
          </a:p>
          <a:p>
            <a:pPr algn="ctr"/>
            <a:r>
              <a:rPr lang="en-US" sz="1200" b="1" dirty="0">
                <a:solidFill>
                  <a:srgbClr val="1822CD"/>
                </a:solidFill>
                <a:latin typeface="Helvetica" charset="0"/>
                <a:ea typeface="MS PGothic" charset="0"/>
                <a:cs typeface="MS PGothic" charset="0"/>
              </a:rPr>
              <a:t>14 Run Weeks</a:t>
            </a:r>
          </a:p>
        </p:txBody>
      </p:sp>
      <p:sp>
        <p:nvSpPr>
          <p:cNvPr id="13316" name="Rectangle 3"/>
          <p:cNvSpPr>
            <a:spLocks noChangeArrowheads="1"/>
          </p:cNvSpPr>
          <p:nvPr/>
        </p:nvSpPr>
        <p:spPr bwMode="auto">
          <a:xfrm>
            <a:off x="204788" y="922338"/>
            <a:ext cx="8653462" cy="244475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endParaRPr lang="en-US"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212725" y="914400"/>
            <a:ext cx="722313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 smtClean="0">
                <a:latin typeface="Calibri" charset="0"/>
                <a:cs typeface="Arial" charset="0"/>
              </a:rPr>
              <a:t>Nov</a:t>
            </a:r>
            <a:r>
              <a:rPr lang="en-US" sz="1000" dirty="0">
                <a:latin typeface="Calibri" charset="0"/>
                <a:cs typeface="Arial" charset="0"/>
              </a:rPr>
              <a:t>. 2014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949325" y="914400"/>
            <a:ext cx="892175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Dec. 2014</a:t>
            </a:r>
          </a:p>
        </p:txBody>
      </p:sp>
      <p:sp>
        <p:nvSpPr>
          <p:cNvPr id="13319" name="Rectangle 6"/>
          <p:cNvSpPr>
            <a:spLocks noChangeArrowheads="1"/>
          </p:cNvSpPr>
          <p:nvPr/>
        </p:nvSpPr>
        <p:spPr bwMode="auto">
          <a:xfrm>
            <a:off x="1833563" y="914400"/>
            <a:ext cx="722312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J</a:t>
            </a:r>
            <a:r>
              <a:rPr lang="en-US" sz="1000" dirty="0" smtClean="0">
                <a:latin typeface="Calibri" charset="0"/>
                <a:cs typeface="Arial" charset="0"/>
              </a:rPr>
              <a:t>an</a:t>
            </a:r>
            <a:r>
              <a:rPr lang="en-US" sz="1000" dirty="0">
                <a:latin typeface="Calibri" charset="0"/>
                <a:cs typeface="Arial" charset="0"/>
              </a:rPr>
              <a:t>. 2015</a:t>
            </a:r>
          </a:p>
        </p:txBody>
      </p:sp>
      <p:sp>
        <p:nvSpPr>
          <p:cNvPr id="13320" name="Rectangle 7"/>
          <p:cNvSpPr>
            <a:spLocks noChangeArrowheads="1"/>
          </p:cNvSpPr>
          <p:nvPr/>
        </p:nvSpPr>
        <p:spPr bwMode="auto">
          <a:xfrm>
            <a:off x="2563813" y="914400"/>
            <a:ext cx="722312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Feb. 2015</a:t>
            </a:r>
          </a:p>
        </p:txBody>
      </p:sp>
      <p:sp>
        <p:nvSpPr>
          <p:cNvPr id="13321" name="Rectangle 8"/>
          <p:cNvSpPr>
            <a:spLocks noChangeArrowheads="1"/>
          </p:cNvSpPr>
          <p:nvPr/>
        </p:nvSpPr>
        <p:spPr bwMode="auto">
          <a:xfrm>
            <a:off x="3294063" y="914400"/>
            <a:ext cx="890587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Mar. 2015</a:t>
            </a:r>
          </a:p>
        </p:txBody>
      </p:sp>
      <p:sp>
        <p:nvSpPr>
          <p:cNvPr id="13322" name="Rectangle 9"/>
          <p:cNvSpPr>
            <a:spLocks noChangeArrowheads="1"/>
          </p:cNvSpPr>
          <p:nvPr/>
        </p:nvSpPr>
        <p:spPr bwMode="auto">
          <a:xfrm>
            <a:off x="4184650" y="914400"/>
            <a:ext cx="723900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Apr. 2015</a:t>
            </a:r>
          </a:p>
        </p:txBody>
      </p:sp>
      <p:sp>
        <p:nvSpPr>
          <p:cNvPr id="13323" name="Rectangle 10"/>
          <p:cNvSpPr>
            <a:spLocks noChangeArrowheads="1"/>
          </p:cNvSpPr>
          <p:nvPr/>
        </p:nvSpPr>
        <p:spPr bwMode="auto">
          <a:xfrm>
            <a:off x="4914900" y="914400"/>
            <a:ext cx="723900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May 2015</a:t>
            </a:r>
          </a:p>
        </p:txBody>
      </p:sp>
      <p:sp>
        <p:nvSpPr>
          <p:cNvPr id="13324" name="Rectangle 11"/>
          <p:cNvSpPr>
            <a:spLocks noChangeArrowheads="1"/>
          </p:cNvSpPr>
          <p:nvPr/>
        </p:nvSpPr>
        <p:spPr bwMode="auto">
          <a:xfrm>
            <a:off x="5638800" y="914400"/>
            <a:ext cx="890588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Jun. 2015</a:t>
            </a:r>
          </a:p>
        </p:txBody>
      </p:sp>
      <p:sp>
        <p:nvSpPr>
          <p:cNvPr id="13325" name="Rectangle 12"/>
          <p:cNvSpPr>
            <a:spLocks noChangeArrowheads="1"/>
          </p:cNvSpPr>
          <p:nvPr/>
        </p:nvSpPr>
        <p:spPr bwMode="auto">
          <a:xfrm>
            <a:off x="7981950" y="914400"/>
            <a:ext cx="890588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Sep. 2015</a:t>
            </a:r>
          </a:p>
        </p:txBody>
      </p:sp>
      <p:sp>
        <p:nvSpPr>
          <p:cNvPr id="13326" name="Rectangle 13"/>
          <p:cNvSpPr>
            <a:spLocks noChangeArrowheads="1"/>
          </p:cNvSpPr>
          <p:nvPr/>
        </p:nvSpPr>
        <p:spPr bwMode="auto">
          <a:xfrm>
            <a:off x="6535738" y="914400"/>
            <a:ext cx="723900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Jul. 2015</a:t>
            </a:r>
          </a:p>
        </p:txBody>
      </p:sp>
      <p:sp>
        <p:nvSpPr>
          <p:cNvPr id="13327" name="Rectangle 14"/>
          <p:cNvSpPr>
            <a:spLocks noChangeArrowheads="1"/>
          </p:cNvSpPr>
          <p:nvPr/>
        </p:nvSpPr>
        <p:spPr bwMode="auto">
          <a:xfrm>
            <a:off x="7265988" y="914400"/>
            <a:ext cx="723900" cy="255588"/>
          </a:xfrm>
          <a:prstGeom prst="rect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 anchor="ctr"/>
          <a:lstStyle/>
          <a:p>
            <a:pPr algn="ctr">
              <a:buNone/>
            </a:pPr>
            <a:r>
              <a:rPr lang="en-US" sz="1000" dirty="0">
                <a:latin typeface="Calibri" charset="0"/>
                <a:cs typeface="Arial" charset="0"/>
              </a:rPr>
              <a:t>Aug 2015</a:t>
            </a:r>
          </a:p>
        </p:txBody>
      </p:sp>
      <p:sp>
        <p:nvSpPr>
          <p:cNvPr id="13328" name="Rectangle 24"/>
          <p:cNvSpPr>
            <a:spLocks noChangeArrowheads="1"/>
          </p:cNvSpPr>
          <p:nvPr/>
        </p:nvSpPr>
        <p:spPr bwMode="auto">
          <a:xfrm>
            <a:off x="3806825" y="1370013"/>
            <a:ext cx="766763" cy="446087"/>
          </a:xfrm>
          <a:prstGeom prst="rect">
            <a:avLst/>
          </a:prstGeom>
          <a:solidFill>
            <a:srgbClr val="FFD898"/>
          </a:solidFill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pPr algn="ctr">
              <a:buNone/>
            </a:pPr>
            <a:r>
              <a:rPr lang="en-US" dirty="0" err="1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Bakeout</a:t>
            </a:r>
            <a:endParaRPr lang="en-US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sp>
        <p:nvSpPr>
          <p:cNvPr id="13329" name="Rectangle 29"/>
          <p:cNvSpPr>
            <a:spLocks noChangeArrowheads="1"/>
          </p:cNvSpPr>
          <p:nvPr/>
        </p:nvSpPr>
        <p:spPr bwMode="auto">
          <a:xfrm>
            <a:off x="4565650" y="1368425"/>
            <a:ext cx="708025" cy="446088"/>
          </a:xfrm>
          <a:prstGeom prst="rect">
            <a:avLst/>
          </a:prstGeom>
          <a:solidFill>
            <a:srgbClr val="F5A59A"/>
          </a:solidFill>
          <a:ln w="15875">
            <a:solidFill>
              <a:schemeClr val="tx1"/>
            </a:solidFill>
            <a:round/>
            <a:headEnd/>
            <a:tailEnd type="triangle" w="med" len="med"/>
          </a:ln>
        </p:spPr>
        <p:txBody>
          <a:bodyPr lIns="0" tIns="0" rIns="0" bIns="0"/>
          <a:lstStyle/>
          <a:p>
            <a:pPr algn="ctr">
              <a:buNone/>
            </a:pPr>
            <a:r>
              <a:rPr lang="en-US" sz="1100" dirty="0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ISTP / </a:t>
            </a:r>
            <a:r>
              <a:rPr lang="en-US" sz="1100" dirty="0" err="1">
                <a:solidFill>
                  <a:srgbClr val="000000"/>
                </a:solidFill>
                <a:latin typeface="Calibri" charset="0"/>
                <a:ea typeface="MS PGothic" charset="0"/>
                <a:cs typeface="MS PGothic" charset="0"/>
              </a:rPr>
              <a:t>Comm</a:t>
            </a:r>
            <a:endParaRPr lang="en-US" sz="1100" dirty="0">
              <a:solidFill>
                <a:srgbClr val="000000"/>
              </a:solidFill>
              <a:latin typeface="Calibri" charset="0"/>
              <a:ea typeface="MS PGothic" charset="0"/>
              <a:cs typeface="MS PGothic" charset="0"/>
            </a:endParaRPr>
          </a:p>
        </p:txBody>
      </p:sp>
      <p:cxnSp>
        <p:nvCxnSpPr>
          <p:cNvPr id="13330" name="Straight Arrow Connector 31"/>
          <p:cNvCxnSpPr>
            <a:cxnSpLocks noChangeShapeType="1"/>
          </p:cNvCxnSpPr>
          <p:nvPr/>
        </p:nvCxnSpPr>
        <p:spPr bwMode="auto">
          <a:xfrm rot="5400000" flipH="1" flipV="1">
            <a:off x="3444875" y="1517650"/>
            <a:ext cx="620713" cy="1587"/>
          </a:xfrm>
          <a:prstGeom prst="straightConnector1">
            <a:avLst/>
          </a:prstGeom>
          <a:noFill/>
          <a:ln w="38100">
            <a:solidFill>
              <a:srgbClr val="FF0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331" name="TextBox 34"/>
          <p:cNvSpPr txBox="1">
            <a:spLocks noChangeArrowheads="1"/>
          </p:cNvSpPr>
          <p:nvPr/>
        </p:nvSpPr>
        <p:spPr bwMode="auto">
          <a:xfrm>
            <a:off x="3070225" y="1339850"/>
            <a:ext cx="60921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37931725" indent="-37474525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>
              <a:buNone/>
            </a:pPr>
            <a:r>
              <a:rPr lang="en-US" sz="2000" dirty="0">
                <a:solidFill>
                  <a:srgbClr val="FF0000"/>
                </a:solidFill>
                <a:ea typeface="MS PGothic" charset="0"/>
                <a:cs typeface="MS PGothic" charset="0"/>
              </a:rPr>
              <a:t>CD4</a:t>
            </a:r>
          </a:p>
        </p:txBody>
      </p:sp>
      <p:sp>
        <p:nvSpPr>
          <p:cNvPr id="13332" name="Rectangle 3"/>
          <p:cNvSpPr>
            <a:spLocks noChangeArrowheads="1"/>
          </p:cNvSpPr>
          <p:nvPr/>
        </p:nvSpPr>
        <p:spPr bwMode="auto">
          <a:xfrm>
            <a:off x="0" y="0"/>
            <a:ext cx="9144000" cy="66675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ts val="4325"/>
              </a:lnSpc>
              <a:buNone/>
            </a:pPr>
            <a:r>
              <a:rPr lang="en-US" sz="3200" dirty="0">
                <a:solidFill>
                  <a:srgbClr val="0000FF"/>
                </a:solidFill>
                <a:latin typeface="Calibri" charset="0"/>
              </a:rPr>
              <a:t>Nominal HHFW commissioning schedule for FY2015</a:t>
            </a:r>
            <a:endParaRPr lang="en-US" sz="2400" dirty="0">
              <a:solidFill>
                <a:srgbClr val="0000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08594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382000" y="6653213"/>
            <a:ext cx="762000" cy="152400"/>
          </a:xfrm>
        </p:spPr>
        <p:txBody>
          <a:bodyPr/>
          <a:lstStyle/>
          <a:p>
            <a:fld id="{8B17173D-07EE-4C68-85F3-E5656F3A7CFE}" type="slidenum">
              <a:rPr lang="en-US" altLang="en-US" smtClean="0">
                <a:solidFill>
                  <a:srgbClr val="3333CC"/>
                </a:solidFill>
              </a:rPr>
              <a:pPr/>
              <a:t>3</a:t>
            </a:fld>
            <a:endParaRPr lang="en-US" altLang="en-US">
              <a:solidFill>
                <a:srgbClr val="3333CC"/>
              </a:solidFill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95250"/>
            <a:ext cx="9144000" cy="66675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algn="ctr">
              <a:lnSpc>
                <a:spcPts val="4325"/>
              </a:lnSpc>
              <a:buNone/>
            </a:pPr>
            <a:r>
              <a:rPr lang="en-US" sz="2800" dirty="0">
                <a:solidFill>
                  <a:srgbClr val="0000FF"/>
                </a:solidFill>
                <a:latin typeface="Calibri" charset="0"/>
              </a:rPr>
              <a:t>XMP026: Bring HHFW System online </a:t>
            </a:r>
            <a:r>
              <a:rPr lang="en-US" sz="2800" dirty="0" smtClean="0">
                <a:solidFill>
                  <a:srgbClr val="0000FF"/>
                </a:solidFill>
                <a:latin typeface="Calibri" charset="0"/>
              </a:rPr>
              <a:t>and operate into plasma</a:t>
            </a:r>
            <a:endParaRPr lang="en-US" sz="2800" dirty="0">
              <a:solidFill>
                <a:srgbClr val="0000FF"/>
              </a:solidFill>
              <a:latin typeface="Calibri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840022"/>
            <a:ext cx="9144000" cy="5484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Evaluate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performance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and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condition antenna to maximum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voltage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Verify phase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and amplitude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control, arc control, and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plasma current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inhibit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Compare </a:t>
            </a:r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voltage limits and performance in multiple plasma configurations </a:t>
            </a: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lvl="1"/>
            <a:r>
              <a:rPr lang="en-US" sz="2400" dirty="0">
                <a:solidFill>
                  <a:schemeClr val="tx1"/>
                </a:solidFill>
                <a:latin typeface="Calibri"/>
                <a:cs typeface="Calibri"/>
              </a:rPr>
              <a:t>Monitor plasma heating utilizing magnetics and Thomson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scattering</a:t>
            </a:r>
            <a:endParaRPr lang="en-US" sz="24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Run XMP for two days followed by three days of HHFW experiments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Need to evaluate heat load of 2</a:t>
            </a:r>
            <a:r>
              <a:rPr lang="en-US" sz="2400" baseline="30000" dirty="0" smtClean="0">
                <a:solidFill>
                  <a:schemeClr val="tx1"/>
                </a:solidFill>
                <a:latin typeface="Calibri"/>
                <a:cs typeface="Calibri"/>
              </a:rPr>
              <a:t>nd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 NB on HHFW limiter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Both with and without applied HHFW power</a:t>
            </a:r>
          </a:p>
          <a:p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If </a:t>
            </a:r>
            <a:r>
              <a:rPr lang="en-US" sz="2400" smtClean="0">
                <a:solidFill>
                  <a:schemeClr val="tx1"/>
                </a:solidFill>
                <a:latin typeface="Calibri"/>
                <a:cs typeface="Calibri"/>
              </a:rPr>
              <a:t>possible, evaluate </a:t>
            </a:r>
            <a:r>
              <a:rPr lang="en-US" sz="2400" dirty="0" smtClean="0">
                <a:solidFill>
                  <a:schemeClr val="tx1"/>
                </a:solidFill>
                <a:latin typeface="Calibri"/>
                <a:cs typeface="Calibri"/>
              </a:rPr>
              <a:t>voltage standoff before and after lithium/boron conditioning</a:t>
            </a:r>
          </a:p>
          <a:p>
            <a:endParaRPr lang="en-US" sz="2400" dirty="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791090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17173D-07EE-4C68-85F3-E5656F3A7CFE}" type="slidenum">
              <a:rPr lang="en-US" altLang="en-US" smtClean="0">
                <a:solidFill>
                  <a:srgbClr val="3333CC"/>
                </a:solidFill>
              </a:rPr>
              <a:pPr/>
              <a:t>4</a:t>
            </a:fld>
            <a:endParaRPr lang="en-US" altLang="en-US">
              <a:solidFill>
                <a:srgbClr val="3333CC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1368034"/>
              </p:ext>
            </p:extLst>
          </p:nvPr>
        </p:nvGraphicFramePr>
        <p:xfrm>
          <a:off x="152400" y="914400"/>
          <a:ext cx="8915400" cy="5486400"/>
        </p:xfrm>
        <a:graphic>
          <a:graphicData uri="http://schemas.openxmlformats.org/drawingml/2006/table">
            <a:tbl>
              <a:tblPr/>
              <a:tblGrid>
                <a:gridCol w="1943100"/>
                <a:gridCol w="4071405"/>
                <a:gridCol w="2900895"/>
              </a:tblGrid>
              <a:tr h="8074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Lead Author(s)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Title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b="1" i="0" u="none" strike="noStrike" dirty="0">
                          <a:effectLst/>
                          <a:latin typeface="Arial"/>
                        </a:rPr>
                        <a:t>Collaborating TSG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538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G. Taylor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effectLst/>
                          <a:latin typeface="Arial"/>
                        </a:rPr>
                        <a:t>Low Plasma Current Fully Non-Inductive HHFW H-Mode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Solenoid-Free Start-Up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538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>
                          <a:effectLst/>
                          <a:latin typeface="Arial"/>
                        </a:rPr>
                        <a:t>G. Taylor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effectLst/>
                          <a:latin typeface="Arial"/>
                        </a:rPr>
                        <a:t>HHFW Ramp Up of Inductively Initiated Plasma from 250 to 400 kA 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en-US" sz="1500" b="0" i="0" u="none" strike="noStrike" dirty="0">
                        <a:effectLst/>
                        <a:latin typeface="Arial"/>
                      </a:endParaRP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8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>
                          <a:effectLst/>
                          <a:latin typeface="Arial"/>
                        </a:rPr>
                        <a:t>G. Taylor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effectLst/>
                          <a:latin typeface="Arial"/>
                        </a:rPr>
                        <a:t>HHFW Heating of CHI-initiated Plasma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Solenoid-Free Start-Up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538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J. </a:t>
                      </a:r>
                      <a:r>
                        <a:rPr lang="en-US" sz="1500" b="1" i="0" u="none" strike="noStrike" dirty="0" smtClean="0">
                          <a:effectLst/>
                          <a:latin typeface="Arial"/>
                        </a:rPr>
                        <a:t>Hosea</a:t>
                      </a:r>
                    </a:p>
                    <a:p>
                      <a:pPr algn="l" fontAlgn="ctr"/>
                      <a:r>
                        <a:rPr lang="en-US" sz="1500" b="1" i="0" u="none" strike="noStrike" dirty="0" smtClean="0">
                          <a:effectLst/>
                          <a:latin typeface="Arial"/>
                        </a:rPr>
                        <a:t>R</a:t>
                      </a:r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. Perkins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effectLst/>
                          <a:latin typeface="Arial"/>
                        </a:rPr>
                        <a:t>RF Heating at </a:t>
                      </a:r>
                      <a:r>
                        <a:rPr lang="en-US" sz="1500" b="0" i="0" u="none" strike="noStrike" dirty="0" err="1">
                          <a:effectLst/>
                          <a:latin typeface="Arial"/>
                        </a:rPr>
                        <a:t>Divertor</a:t>
                      </a:r>
                      <a:r>
                        <a:rPr lang="en-US" sz="1500" b="0" i="0" u="none" strike="noStrike" dirty="0">
                          <a:effectLst/>
                          <a:latin typeface="Arial"/>
                        </a:rPr>
                        <a:t>/SOL Regions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effectLst/>
                        <a:latin typeface="Verdana"/>
                      </a:endParaRPr>
                    </a:p>
                  </a:txBody>
                  <a:tcPr marL="10781" marR="10781" marT="10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N. </a:t>
                      </a:r>
                      <a:r>
                        <a:rPr lang="en-US" sz="1500" b="1" i="0" u="none" strike="noStrike" dirty="0" err="1" smtClean="0">
                          <a:effectLst/>
                          <a:latin typeface="Arial"/>
                        </a:rPr>
                        <a:t>Bertelli</a:t>
                      </a:r>
                      <a:r>
                        <a:rPr lang="en-US" sz="1500" b="1" i="0" u="none" strike="noStrike" dirty="0" smtClean="0"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500" b="1" i="0" u="none" strike="noStrike" dirty="0" smtClean="0">
                          <a:effectLst/>
                          <a:latin typeface="Arial"/>
                        </a:rPr>
                        <a:t>M</a:t>
                      </a:r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. </a:t>
                      </a:r>
                      <a:r>
                        <a:rPr lang="en-US" sz="1500" b="1" i="0" u="none" strike="noStrike" dirty="0" err="1" smtClean="0">
                          <a:effectLst/>
                          <a:latin typeface="Arial"/>
                        </a:rPr>
                        <a:t>Podesta</a:t>
                      </a:r>
                      <a:endParaRPr lang="en-US" sz="1500" b="1" i="0" u="none" strike="noStrike" dirty="0" smtClean="0">
                        <a:effectLst/>
                        <a:latin typeface="Arial"/>
                      </a:endParaRPr>
                    </a:p>
                    <a:p>
                      <a:pPr algn="l" fontAlgn="ctr"/>
                      <a:r>
                        <a:rPr lang="en-US" sz="1500" b="1" i="0" u="none" strike="noStrike" dirty="0" smtClean="0">
                          <a:effectLst/>
                          <a:latin typeface="Arial"/>
                        </a:rPr>
                        <a:t>B</a:t>
                      </a:r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. LeBlanc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effectLst/>
                          <a:latin typeface="Arial"/>
                        </a:rPr>
                        <a:t>HHFW Absorption in NBI-Heated Plasmas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 dirty="0">
                          <a:effectLst/>
                          <a:latin typeface="Arial"/>
                        </a:rPr>
                        <a:t>Energetic Particles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538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J. </a:t>
                      </a:r>
                      <a:r>
                        <a:rPr lang="en-US" sz="1500" b="1" i="0" u="none" strike="noStrike" dirty="0" smtClean="0">
                          <a:effectLst/>
                          <a:latin typeface="Arial"/>
                        </a:rPr>
                        <a:t>Hosea</a:t>
                      </a:r>
                      <a:r>
                        <a:rPr lang="en-US" sz="1500" b="1" i="0" u="none" strike="noStrike" baseline="0" dirty="0" smtClean="0">
                          <a:effectLst/>
                          <a:latin typeface="Arial"/>
                        </a:rPr>
                        <a:t> </a:t>
                      </a:r>
                    </a:p>
                    <a:p>
                      <a:pPr algn="l" fontAlgn="ctr"/>
                      <a:r>
                        <a:rPr lang="en-US" sz="1500" b="1" i="0" u="none" strike="noStrike" dirty="0" smtClean="0">
                          <a:effectLst/>
                          <a:latin typeface="Arial"/>
                        </a:rPr>
                        <a:t>R</a:t>
                      </a:r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. Perkins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Study HHFW Power Coupling Versus ELM Activity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>
                        <a:effectLst/>
                        <a:latin typeface="Verdana"/>
                      </a:endParaRPr>
                    </a:p>
                  </a:txBody>
                  <a:tcPr marL="10781" marR="10781" marT="10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456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J. Hosea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Turbulence Characteristics for HHFW Saturated Stored Energy versus RF Power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Transport and Turbulence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CDDC"/>
                    </a:solidFill>
                  </a:tcPr>
                </a:tc>
              </a:tr>
              <a:tr h="53830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1" i="0" u="none" strike="noStrike" dirty="0">
                          <a:effectLst/>
                          <a:latin typeface="Arial"/>
                        </a:rPr>
                        <a:t>M. </a:t>
                      </a:r>
                      <a:r>
                        <a:rPr lang="en-US" sz="1500" b="1" i="0" u="none" strike="noStrike" dirty="0" err="1">
                          <a:effectLst/>
                          <a:latin typeface="Arial"/>
                        </a:rPr>
                        <a:t>Podesta</a:t>
                      </a:r>
                      <a:endParaRPr lang="en-US" sz="1500" b="1" i="0" u="none" strike="noStrike" dirty="0">
                        <a:effectLst/>
                        <a:latin typeface="Arial"/>
                      </a:endParaRP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500" b="0" i="0" u="none" strike="noStrike">
                          <a:effectLst/>
                          <a:latin typeface="Arial"/>
                        </a:rPr>
                        <a:t>Clamping of Edge Rotation by HHFW</a:t>
                      </a:r>
                    </a:p>
                  </a:txBody>
                  <a:tcPr marL="10781" marR="10781" marT="1078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500" b="0" i="0" u="none" strike="noStrike" dirty="0">
                        <a:effectLst/>
                        <a:latin typeface="Verdana"/>
                      </a:endParaRPr>
                    </a:p>
                  </a:txBody>
                  <a:tcPr marL="10781" marR="10781" marT="1078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0" y="95250"/>
            <a:ext cx="9144000" cy="666750"/>
          </a:xfrm>
          <a:prstGeom prst="rect">
            <a:avLst/>
          </a:prstGeom>
          <a:gradFill rotWithShape="1">
            <a:gsLst>
              <a:gs pos="0">
                <a:srgbClr val="F8F8F8">
                  <a:alpha val="50998"/>
                </a:srgbClr>
              </a:gs>
              <a:gs pos="100000">
                <a:srgbClr val="B2B2B2">
                  <a:alpha val="50998"/>
                </a:srgbClr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en-US"/>
            </a:defPPr>
            <a:lvl1pPr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20000"/>
              </a:spcBef>
              <a:spcAft>
                <a:spcPct val="0"/>
              </a:spcAft>
              <a:buChar char="•"/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rgbClr val="1822CD"/>
                </a:solidFill>
                <a:latin typeface="Helvetica" pitchFamily="34" charset="0"/>
                <a:ea typeface="+mn-ea"/>
                <a:cs typeface="+mn-cs"/>
              </a:defRPr>
            </a:lvl9pPr>
          </a:lstStyle>
          <a:p>
            <a:pPr algn="ctr">
              <a:lnSpc>
                <a:spcPts val="4325"/>
              </a:lnSpc>
              <a:buNone/>
            </a:pPr>
            <a:r>
              <a:rPr lang="en-US" sz="2800" dirty="0" smtClean="0">
                <a:solidFill>
                  <a:srgbClr val="0000FF"/>
                </a:solidFill>
                <a:latin typeface="Calibri" charset="0"/>
              </a:rPr>
              <a:t>Preliminary outline of HHFW experiments</a:t>
            </a:r>
            <a:endParaRPr lang="en-US" sz="2800" dirty="0">
              <a:solidFill>
                <a:srgbClr val="0000FF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971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rgbClr val="1822CD"/>
            </a:solidFill>
            <a:effectLst/>
            <a:latin typeface="Helvetica" pitchFamily="34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94359</TotalTime>
  <Words>562</Words>
  <Application>Microsoft Macintosh PowerPoint</Application>
  <PresentationFormat>On-screen Show (4:3)</PresentationFormat>
  <Paragraphs>144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3_Blank Presentation</vt:lpstr>
      <vt:lpstr>PowerPoint Presentation</vt:lpstr>
      <vt:lpstr>PowerPoint Presentation</vt:lpstr>
      <vt:lpstr>PowerPoint Presentation</vt:lpstr>
      <vt:lpstr>PowerPoint Presentation</vt:lpstr>
    </vt:vector>
  </TitlesOfParts>
  <Company>Columbia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Steven Sabbagh</dc:creator>
  <cp:lastModifiedBy>Rory Perkins</cp:lastModifiedBy>
  <cp:revision>16474</cp:revision>
  <cp:lastPrinted>2014-10-10T06:32:42Z</cp:lastPrinted>
  <dcterms:created xsi:type="dcterms:W3CDTF">2003-10-01T16:23:57Z</dcterms:created>
  <dcterms:modified xsi:type="dcterms:W3CDTF">2014-12-16T14:38:55Z</dcterms:modified>
</cp:coreProperties>
</file>