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1217" r:id="rId2"/>
    <p:sldId id="1272" r:id="rId3"/>
    <p:sldId id="1284" r:id="rId4"/>
    <p:sldId id="1282" r:id="rId5"/>
    <p:sldId id="1257" r:id="rId6"/>
    <p:sldId id="1283" r:id="rId7"/>
    <p:sldId id="1281" r:id="rId8"/>
    <p:sldId id="1248" r:id="rId9"/>
    <p:sldId id="1280" r:id="rId10"/>
    <p:sldId id="1286" r:id="rId11"/>
    <p:sldId id="1247" r:id="rId12"/>
    <p:sldId id="1277" r:id="rId13"/>
    <p:sldId id="1268" r:id="rId14"/>
    <p:sldId id="1285" r:id="rId15"/>
    <p:sldId id="1271" r:id="rId16"/>
    <p:sldId id="1255" r:id="rId17"/>
    <p:sldId id="1265" r:id="rId18"/>
    <p:sldId id="1270" r:id="rId19"/>
    <p:sldId id="1241" r:id="rId20"/>
    <p:sldId id="1267" r:id="rId21"/>
    <p:sldId id="1269" r:id="rId22"/>
    <p:sldId id="1264" r:id="rId23"/>
    <p:sldId id="1263" r:id="rId24"/>
  </p:sldIdLst>
  <p:sldSz cx="9144000" cy="6858000" type="screen4x3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47" autoAdjust="0"/>
  </p:normalViewPr>
  <p:slideViewPr>
    <p:cSldViewPr>
      <p:cViewPr>
        <p:scale>
          <a:sx n="94" d="100"/>
          <a:sy n="94" d="100"/>
        </p:scale>
        <p:origin x="-680" y="-36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5868"/>
    </p:cViewPr>
  </p:sorterViewPr>
  <p:notesViewPr>
    <p:cSldViewPr>
      <p:cViewPr varScale="1">
        <p:scale>
          <a:sx n="107" d="100"/>
          <a:sy n="107" d="100"/>
        </p:scale>
        <p:origin x="-660" y="-56"/>
      </p:cViewPr>
      <p:guideLst>
        <p:guide orient="horz" pos="2188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4463" y="0"/>
            <a:ext cx="39957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9238"/>
            <a:ext cx="39957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Software and Analysis Overview</a:t>
            </a: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463" y="6599238"/>
            <a:ext cx="39957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835287B-5ABD-4EC9-8D82-9D11648DE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4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512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39512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2738" y="515938"/>
            <a:ext cx="3514725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613" y="3325813"/>
            <a:ext cx="6784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2888"/>
            <a:ext cx="39512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92888"/>
            <a:ext cx="39512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A0CC94-7AA6-48D2-AB35-699A778A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8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CE895-CE9B-49C9-AC84-5E4A24429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75FE3-A20B-4AB0-9F70-D1A15AD8D4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 columns</a:t>
            </a:r>
            <a:r>
              <a:rPr lang="en-US" altLang="en-US" baseline="0" dirty="0" smtClean="0"/>
              <a:t> shown are the min &amp; max of the last signal specified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E112F-F342-4F47-AA7F-5E8CF36972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0E5B3-797D-4482-B538-44D49BF3F6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4F620-236C-43C4-8967-96E1DE9D9DC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0CC94-7AA6-48D2-AB35-699A778A58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6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If you click on “Plotting Options” you get the next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3E414-F53D-4869-A9F7-D3795523FE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This is an attempt to show many types of data concurrently so correlations might be noticed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A3FE9-478A-4E6E-9DCE-479B3EDDDE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/>
              <a:t>DbAccess</a:t>
            </a:r>
            <a:r>
              <a:rPr lang="en-US" altLang="en-US" dirty="0" smtClean="0"/>
              <a:t> has many features developed specifically for plasma physics data 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37AE6-8270-489E-9C29-A439D2539D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Signals can be mathematical equations.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Timebases</a:t>
            </a:r>
            <a:r>
              <a:rPr lang="en-US" altLang="en-US" baseline="0" dirty="0" smtClean="0"/>
              <a:t> are automatically converted. Names and ranges can be stored in a file and pasted into the page on Internet Explorer.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ADA43-5761-4131-983C-297C6CA8A1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You</a:t>
            </a:r>
            <a:r>
              <a:rPr lang="en-US" altLang="en-US" baseline="0" dirty="0" smtClean="0"/>
              <a:t> might use this scheme to see how shots evolve through a scan of some kind.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93AC8-DB16-4701-ADC4-C7820F9B1A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If the Thomson points are checked in “Diagnostic Overlays” you can see where the </a:t>
            </a:r>
            <a:r>
              <a:rPr lang="en-US" altLang="en-US" dirty="0" err="1" smtClean="0"/>
              <a:t>separatrix</a:t>
            </a:r>
            <a:r>
              <a:rPr lang="en-US" altLang="en-US" baseline="0" dirty="0" smtClean="0"/>
              <a:t> is in relation to the Thomson points. The zoom on the right lets you see the location of strike points in the </a:t>
            </a:r>
            <a:r>
              <a:rPr lang="en-US" altLang="en-US" baseline="0" dirty="0" err="1" smtClean="0"/>
              <a:t>divertor</a:t>
            </a:r>
            <a:r>
              <a:rPr lang="en-US" altLang="en-US" baseline="0" dirty="0" smtClean="0"/>
              <a:t> region.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B5E21-0F2A-43BE-BEC4-8EDA6FED1C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Especially good for creating</a:t>
            </a:r>
            <a:r>
              <a:rPr lang="en-US" altLang="en-US" baseline="0" dirty="0" smtClean="0"/>
              <a:t> scaling laws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AC154-BDDC-46A4-9CFF-43D9553F82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2BE5-16B5-460F-89EE-6AA99D0A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E0F4-7193-4AC4-BA68-A6994A98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92100" y="65976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A3456F0-1EAD-4B09-B94B-A7B2E09CE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828800" y="6629400"/>
            <a:ext cx="548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i="0" dirty="0" smtClean="0"/>
              <a:t>Monday Physics Meeting– Software and Analysis Overview,  Bill Davis (1/28/2015)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nstx.pppl.gov/nstx/Software/Applications/SigAler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davis@pppl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Software and Analysis 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Tools 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Overview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Bill </a:t>
            </a:r>
            <a:r>
              <a:rPr lang="en-US" altLang="en-US" sz="2000" i="0" dirty="0" smtClean="0"/>
              <a:t>Davis</a:t>
            </a:r>
            <a:endParaRPr lang="en-US" altLang="en-US" sz="2000" i="0" dirty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34" charset="0"/>
              </a:rPr>
              <a:t>Physics Meeting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34" charset="0"/>
              </a:rPr>
              <a:t>B-318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 smtClean="0">
                <a:solidFill>
                  <a:srgbClr val="FF0000"/>
                </a:solidFill>
                <a:latin typeface="Helvetica" pitchFamily="34" charset="0"/>
              </a:rPr>
              <a:t>Jan. 28, 2015</a:t>
            </a:r>
            <a:endParaRPr lang="en-US" altLang="en-US" sz="1600" i="0" dirty="0">
              <a:solidFill>
                <a:srgbClr val="FF0000"/>
              </a:solidFill>
              <a:latin typeface="Helvetica" pitchFamily="34" charset="0"/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E0F4-7193-4AC4-BA68-A6994A98B9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SigAlert</a:t>
            </a:r>
            <a:r>
              <a:rPr lang="en-US" sz="2800" i="0" kern="0" dirty="0" smtClean="0"/>
              <a:t> identifies signal problems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1156901"/>
            <a:ext cx="762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An automatic task reads specified signals after a shot , and sends email if: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The signal does not exist for the current shot.</a:t>
            </a:r>
          </a:p>
          <a:p>
            <a:pPr lvl="1" eaLnBrk="0" hangingPunct="0">
              <a:buFontTx/>
              <a:buAutoNum type="arabicPeriod"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(Optional) No part of the signal reaches a minimum required value.</a:t>
            </a:r>
          </a:p>
          <a:p>
            <a:pPr lvl="1" eaLnBrk="0" hangingPunct="0">
              <a:buFontTx/>
              <a:buAutoNum type="arabicPeriod"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(Optional) Any part of the signal exceeds a maximum allowed value.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124200"/>
            <a:ext cx="790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Signal      email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checkEvent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nsmooth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max     min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idlCall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setEvent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epicsAlarm</a:t>
            </a:r>
            <a:endParaRPr lang="en-US" i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wf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pnb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bdavis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NSTX_SOP     5       800    -10     none 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en-US" i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wf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prf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bdavis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NSTX_SOP     3       1e38   -1e38   none 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en-US" i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2754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Sample input file: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86200"/>
            <a:ext cx="819968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an IDL </a:t>
            </a:r>
            <a:r>
              <a:rPr lang="en-US" sz="1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 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executed before checking the min or max, </a:t>
            </a:r>
          </a:p>
          <a:p>
            <a:r>
              <a:rPr lang="en-US" sz="1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you 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specify it in the </a:t>
            </a:r>
            <a:r>
              <a:rPr lang="en-US" sz="1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b="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idlCall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column with the "data" variable operated on, e.g.,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b="0" i="0" dirty="0">
              <a:solidFill>
                <a:schemeClr val="tx1"/>
              </a:solidFill>
            </a:endParaRPr>
          </a:p>
          <a:p>
            <a:r>
              <a:rPr lang="en-US" sz="1800" b="0" i="0" dirty="0" smtClean="0">
                <a:solidFill>
                  <a:schemeClr val="tx1"/>
                </a:solidFill>
              </a:rPr>
              <a:t>	</a:t>
            </a:r>
            <a:r>
              <a:rPr lang="en-US" sz="1800" b="0" i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data=smooth2d(data</a:t>
            </a:r>
            <a:r>
              <a:rPr lang="en-US" sz="1800" b="0" i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,/</a:t>
            </a:r>
            <a:r>
              <a:rPr lang="en-US" sz="1800" b="0" i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edge_truncate</a:t>
            </a:r>
            <a:r>
              <a:rPr lang="en-US" sz="1800" b="0" i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b="0" i="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want an </a:t>
            </a:r>
            <a:r>
              <a:rPr lang="en-US" sz="1800" b="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MDSplus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 declared when </a:t>
            </a:r>
            <a:r>
              <a:rPr lang="en-US" sz="1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alarm is raised by sigalert.pro, </a:t>
            </a:r>
            <a:endParaRPr lang="en-US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specify 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the "</a:t>
            </a:r>
            <a:r>
              <a:rPr lang="en-US" sz="1800" b="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setEvent</a:t>
            </a: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column.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1800" b="0" i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800" b="0" i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nstx.pppl.gov/nstx/Software/Applications/SigAlert.html</a:t>
            </a:r>
            <a:r>
              <a:rPr lang="en-US" sz="1800" b="0" i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details</a:t>
            </a:r>
            <a:endParaRPr lang="en-US" sz="1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-152400"/>
            <a:ext cx="7924800" cy="106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dirty="0" smtClean="0"/>
              <a:t>Database Tools are supported</a:t>
            </a:r>
          </a:p>
        </p:txBody>
      </p:sp>
      <p:pic>
        <p:nvPicPr>
          <p:cNvPr id="21508" name="Picture 6" descr="C:\Documents and Settings\bdavis\My Documents\IAEA Meeting\DbAccess Figs\First 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46238"/>
            <a:ext cx="833278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33400" y="1090613"/>
            <a:ext cx="218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IDL&gt; dbaccess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436" y="5867399"/>
            <a:ext cx="689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0" dirty="0" smtClean="0"/>
              <a:t>Manual available at:</a:t>
            </a:r>
          </a:p>
          <a:p>
            <a:r>
              <a:rPr lang="en-US" sz="1800" i="0" dirty="0" smtClean="0"/>
              <a:t>http://nstx.pppl.gov/nstx/Software/Documents/dbaccess.html</a:t>
            </a:r>
            <a:endParaRPr lang="en-US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0" kern="0" dirty="0" smtClean="0"/>
              <a:t>“Public” tables available in the NSTXLOGS Database </a:t>
            </a:r>
            <a:endParaRPr lang="en-US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28600" y="1066800"/>
            <a:ext cx="6096000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“Survey” table contains a few dozen parameters at 3 times of interest (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F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latTop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MaxIp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RampUp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) for each shot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EFITnn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tables contain most of the EFIT parameters at 6 times of interest for each shot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Neutron production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XP-specific tables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“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Haccess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” table contains parameters related to H-mode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Blob database contains blob characteristics for NSTX and CMOD shots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(Better organization and documentation of existing public tables are needed)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34" y="1143000"/>
            <a:ext cx="2657366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68" y="2667000"/>
            <a:ext cx="2564732" cy="19890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Summary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09600" y="1229305"/>
            <a:ext cx="6007768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MDSplus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and computer support is a bit challenged at the moment, but no significant risk seen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Web Tools continue to increase in utility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We should expand our expertise in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Matlab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and Python in future years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Public Databases for NSTX-U make results accessible and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archivable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; tools are available and can be supported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We need to know about increased data loads, especially for camera 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Let us know what training and tools will help your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Backup Slides Follow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533400" y="1371600"/>
            <a:ext cx="80772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Questions to Bill Davis, x-2546, or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  <a:hlinkClick r:id="rId2"/>
              </a:rPr>
              <a:t>bdavis@pppl.gov</a:t>
            </a:r>
            <a:endParaRPr lang="en-US" altLang="en-US" b="0" i="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For time-critical notification or questions, send email to nstxops@pppl.gov</a:t>
            </a:r>
          </a:p>
        </p:txBody>
      </p:sp>
    </p:spTree>
    <p:extLst>
      <p:ext uri="{BB962C8B-B14F-4D97-AF65-F5344CB8AC3E}">
        <p14:creationId xmlns:p14="http://schemas.microsoft.com/office/powerpoint/2010/main" val="15189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E31AC-8232-4F1F-9675-0BE32F3E5C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14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64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383088" y="5638800"/>
            <a:ext cx="4760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http://nstx.pppl.gov/nstx/Software/WebTools/mdsmultisig.html</a:t>
            </a: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81200"/>
            <a:ext cx="4251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Overlaying Te Profiles from different shots</a:t>
            </a:r>
          </a:p>
        </p:txBody>
      </p:sp>
      <p:sp>
        <p:nvSpPr>
          <p:cNvPr id="7" name="Right Arrow 2"/>
          <p:cNvSpPr>
            <a:spLocks noChangeArrowheads="1"/>
          </p:cNvSpPr>
          <p:nvPr/>
        </p:nvSpPr>
        <p:spPr bwMode="auto">
          <a:xfrm>
            <a:off x="4454525" y="43434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" y="2438400"/>
            <a:ext cx="129414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89340" y="1752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-138113"/>
            <a:ext cx="489267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3B0FD-A03F-41F1-92E5-69D3D7D569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4214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383088" y="3886200"/>
            <a:ext cx="4760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http://nstx.pppl.gov/nstx/Software/WebTools/mdsmultisig.html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4459288" y="4267200"/>
            <a:ext cx="4608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Can overlay different shots of same signal, different signals of same shot, etc.  </a:t>
            </a:r>
          </a:p>
        </p:txBody>
      </p:sp>
      <p:sp>
        <p:nvSpPr>
          <p:cNvPr id="7" name="Right Arrow 2"/>
          <p:cNvSpPr>
            <a:spLocks noChangeArrowheads="1"/>
          </p:cNvSpPr>
          <p:nvPr/>
        </p:nvSpPr>
        <p:spPr bwMode="auto">
          <a:xfrm>
            <a:off x="4175125" y="3168650"/>
            <a:ext cx="396875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228600" y="762000"/>
            <a:ext cx="1963567" cy="1447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66870" y="2202756"/>
            <a:ext cx="1770561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27105" y="745350"/>
            <a:ext cx="762000" cy="145740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21089" y="213486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15384-927C-4F73-B1AD-17484B568E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171575"/>
            <a:ext cx="8847137" cy="53816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Web Tools plotting has many options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28600" y="1219200"/>
            <a:ext cx="696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Shot Number: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139816+23</a:t>
            </a: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”     Color Indices for lines: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findgen(24)/24*240</a:t>
            </a: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” 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204788" y="885825"/>
            <a:ext cx="716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http://nstx.pppl.gov/nstx/Software/WebTools/mdsplotlist.html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010400" y="1171575"/>
            <a:ext cx="1981200" cy="5048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</a:endParaRP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7135813" y="1222375"/>
            <a:ext cx="168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Color Table: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10”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727F9-7B2F-409B-A76B-26362DF1E1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 - zoom in to see </a:t>
            </a:r>
          </a:p>
          <a:p>
            <a:pPr>
              <a:defRPr/>
            </a:pPr>
            <a:r>
              <a:rPr lang="en-US" sz="2800" i="0" kern="0" dirty="0" smtClean="0"/>
              <a:t>MPTS locations, strike points, e.g.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905000"/>
            <a:ext cx="3686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486400" y="9144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Ctl-clicking  on the plot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will print out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R and Z coordinates</a:t>
            </a:r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990600"/>
            <a:ext cx="5173662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842" y="-16042"/>
            <a:ext cx="4343400" cy="914400"/>
          </a:xfrm>
        </p:spPr>
        <p:txBody>
          <a:bodyPr/>
          <a:lstStyle/>
          <a:p>
            <a:r>
              <a:rPr lang="en-US" altLang="en-US" sz="3200" dirty="0" smtClean="0"/>
              <a:t>Statistical Interface </a:t>
            </a:r>
            <a:br>
              <a:rPr lang="en-US" altLang="en-US" sz="3200" dirty="0" smtClean="0"/>
            </a:br>
            <a:r>
              <a:rPr lang="en-US" altLang="en-US" sz="3200" dirty="0" smtClean="0"/>
              <a:t>in </a:t>
            </a:r>
            <a:r>
              <a:rPr lang="en-US" altLang="en-US" sz="3200" dirty="0" err="1" smtClean="0"/>
              <a:t>DbAccess</a:t>
            </a:r>
            <a:endParaRPr lang="en-US" altLang="en-US" sz="3200" dirty="0" smtClean="0"/>
          </a:p>
        </p:txBody>
      </p:sp>
      <p:pic>
        <p:nvPicPr>
          <p:cNvPr id="26628" name="Picture 4" descr="C:\Documents and Settings\bdavis\My Documents\IAEA Meeting\DbAccess Figs\Statistics Inter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203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784725" y="148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2806" y="952500"/>
            <a:ext cx="4191000" cy="449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Multiple Linear Regression</a:t>
            </a:r>
            <a:endParaRPr lang="en-US" altLang="en-US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Powers Optional </a:t>
            </a: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Weighting Optional</a:t>
            </a: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Distribution Plotting</a:t>
            </a:r>
          </a:p>
          <a:p>
            <a:pPr>
              <a:buFont typeface="Wingdings" pitchFamily="2" charset="2"/>
              <a:buNone/>
            </a:pPr>
            <a:endParaRPr lang="en-US" altLang="en-US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bdavis\My Documents\IAEA Meeting\DbAccess Figs\Regression Plot Widg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946015"/>
            <a:ext cx="4989513" cy="39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"/>
          <p:cNvSpPr>
            <a:spLocks noChangeArrowheads="1"/>
          </p:cNvSpPr>
          <p:nvPr/>
        </p:nvSpPr>
        <p:spPr bwMode="auto">
          <a:xfrm>
            <a:off x="3886200" y="56388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4619-0795-4138-B242-742521628C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29000" y="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Overview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85800" y="1712401"/>
            <a:ext cx="8077200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Status of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MDSplus</a:t>
            </a:r>
            <a:endParaRPr lang="en-US" altLang="en-US" b="0" i="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Various plotting options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What’s new in Web Tools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EFITviewer</a:t>
            </a:r>
            <a:endParaRPr lang="en-US" altLang="en-US" b="0" i="0" dirty="0" smtClean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XPC for Postscript output and scrolling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SigAlert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to watch for bad/missing signals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Databases 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at PPPL </a:t>
            </a:r>
            <a:endParaRPr lang="en-US" altLang="en-US" b="0" i="0" dirty="0" smtClean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FF0000"/>
                </a:solidFill>
                <a:latin typeface="Calibri" pitchFamily="34" charset="0"/>
              </a:rPr>
              <a:t>What other training or tools are needed?</a:t>
            </a:r>
            <a:endParaRPr lang="en-US" altLang="en-US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4" name="Picture 2" descr="http://green.uwex.edu/files/2010/11/clipart-pencil-checkl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2500"/>
            <a:ext cx="2628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A56C4-AEE3-4876-B5FC-C74C1466C5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Search EFIT Database Table</a:t>
            </a: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19200"/>
            <a:ext cx="44021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1219200"/>
          <a:ext cx="3773489" cy="5130799"/>
        </p:xfrm>
        <a:graphic>
          <a:graphicData uri="http://schemas.openxmlformats.org/drawingml/2006/table">
            <a:tbl>
              <a:tblPr/>
              <a:tblGrid>
                <a:gridCol w="707529"/>
                <a:gridCol w="613192"/>
                <a:gridCol w="537722"/>
                <a:gridCol w="707529"/>
                <a:gridCol w="688662"/>
                <a:gridCol w="518855"/>
              </a:tblGrid>
              <a:tr h="37524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shot, BETAN, IP, TAUMHD, TEMAX, TOI, TIME from EFIT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where shot&gt;=136000 AND shot &lt;=137000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IP&gt;=500000 AND TOI='maxip' order by shot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BETAN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TAUMHD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TEMAX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5.14471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751026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-1.71009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177.696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2.06752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775327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-0.006489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0.923537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3.32942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768031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405.139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3.50953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761056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0.057189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155.196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1.64804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751014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-0.021714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0.99357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2.43354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775475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-0.056866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0.739999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3.56997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788279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-0.077491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0.741862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2.76261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781949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-0.088126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1.34959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1.66388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734348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-0.048584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0.728282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2.65181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779994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-0.060781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0.681013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2.23641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768482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-0.067917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0.672851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2.46628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772562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-0.063587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0.668319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2.72194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785012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-0.053308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25.7932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6.4532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744939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-0.051581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345.731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776437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-0.045682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238.921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1.83123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757323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-0.035338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0.695359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721911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-0.019168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0.658756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1.77389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760615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-0.03144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0.836369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1.85509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766116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-0.065414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0.618252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1.78315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767601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0.029537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136020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2.95963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786564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-0.065389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1.46719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863" name="Right Arrow 8"/>
          <p:cNvSpPr>
            <a:spLocks noChangeArrowheads="1"/>
          </p:cNvSpPr>
          <p:nvPr/>
        </p:nvSpPr>
        <p:spPr bwMode="auto">
          <a:xfrm>
            <a:off x="4263106" y="3733800"/>
            <a:ext cx="685800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0864" name="Rectangle 1"/>
          <p:cNvSpPr>
            <a:spLocks noChangeArrowheads="1"/>
          </p:cNvSpPr>
          <p:nvPr/>
        </p:nvSpPr>
        <p:spPr bwMode="auto">
          <a:xfrm>
            <a:off x="133350" y="914400"/>
            <a:ext cx="565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http://nstx.pppl.gov/nstx/Software/WebTools/searchefitdb.html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04800" y="11430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2000" y="1981200"/>
            <a:ext cx="381000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5322" y="32004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6332" y="4876800"/>
            <a:ext cx="386038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6962" y="5105400"/>
            <a:ext cx="386038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8200" y="61722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420018" y="6573253"/>
            <a:ext cx="1399381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5E92D-8064-44B2-9CAA-5AB41B943D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3795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3200" smtClean="0"/>
              <a:t>Search for shots with certain criteria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990600"/>
          <a:ext cx="3276600" cy="5486393"/>
        </p:xfrm>
        <a:graphic>
          <a:graphicData uri="http://schemas.openxmlformats.org/drawingml/2006/table">
            <a:tbl>
              <a:tblPr/>
              <a:tblGrid>
                <a:gridCol w="655320"/>
                <a:gridCol w="655320"/>
                <a:gridCol w="655320"/>
                <a:gridCol w="655320"/>
                <a:gridCol w="655320"/>
              </a:tblGrid>
              <a:tr h="23026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Shots with a Max of \EFIT01::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betat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GT 2  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Shots with a Max of \wf::ip GT 700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-7.3507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800.045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-30.38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817.384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-27.772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853.651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-28.058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839.946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819.479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-31.119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826.311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-31.303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808.516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-32.047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813.431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-27.533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825.746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-29.964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811.417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-32.703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810.815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817.195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-32.254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807.92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-27.453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809.922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-26.624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806.96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-28.935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825.323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-31.572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846.212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-28.491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816.568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-30.761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805.05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-24.551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844.514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136020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-28.067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813.223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9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550"/>
            <a:ext cx="4572000" cy="573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20" name="Right Arrow 8"/>
          <p:cNvSpPr>
            <a:spLocks noChangeArrowheads="1"/>
          </p:cNvSpPr>
          <p:nvPr/>
        </p:nvSpPr>
        <p:spPr bwMode="auto">
          <a:xfrm>
            <a:off x="4495800" y="41148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62000" y="2887579"/>
            <a:ext cx="1066800" cy="457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4038600"/>
            <a:ext cx="2743200" cy="685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44070"/>
            <a:ext cx="4579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http://nstx.pppl.gov/nstx/Software/WebTools/mdsshots.html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" y="4191000"/>
            <a:ext cx="2392264" cy="1803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1AEE7-5112-4B47-B828-83C2EB3610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76350"/>
            <a:ext cx="6913562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Search the NSTX Logbook</a:t>
            </a: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2133600" y="915988"/>
            <a:ext cx="701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http://nstx.pppl.gov/nstx/Software/WebTools/weblogplus.html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038600" y="4620126"/>
            <a:ext cx="2895600" cy="762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16CF3-447F-4BE2-B5DE-BE56B9C04C6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1250"/>
            <a:ext cx="86106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323850" y="152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i="0">
                <a:solidFill>
                  <a:srgbClr val="1822CD"/>
                </a:solidFill>
                <a:latin typeface="Helvetica" pitchFamily="34" charset="0"/>
              </a:rPr>
              <a:t>Output from Searching the NSTX Logbook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E0F4-7193-4AC4-BA68-A6994A98B9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4600" y="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Status of </a:t>
            </a:r>
            <a:r>
              <a:rPr lang="en-US" sz="2800" i="0" kern="0" dirty="0" err="1" smtClean="0"/>
              <a:t>MDSplus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3400" y="1752600"/>
            <a:ext cx="80772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MDSplus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has had an extensive workout for DCPS testing</a:t>
            </a:r>
            <a:endParaRPr lang="en-US" altLang="en-US" b="0" i="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We plan to minimize changes before CD-4 to reduce risk of delays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Network trunks have increased from 1 Gb/s to 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10 Gb/s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Disks and CPUs will be beefed up before Physics Ops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CMOD is acquiring 15 GB/shot with straightforward architecture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UDP events will be used (after CD-4) with a relay to TCP/IP when needed</a:t>
            </a:r>
          </a:p>
          <a:p>
            <a:pPr eaLnBrk="1" hangingPunct="1">
              <a:spcBef>
                <a:spcPts val="600"/>
              </a:spcBef>
            </a:pPr>
            <a:endParaRPr lang="en-US" altLang="en-US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E0F4-7193-4AC4-BA68-A6994A98B9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4600" y="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Plotting Options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Scope family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DWScope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(solid; many examples available to start from)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jScope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(uses java; color, overlays, contours, animations)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chemeClr val="accent2"/>
                </a:solidFill>
                <a:latin typeface="Calibri" pitchFamily="34" charset="0"/>
              </a:rPr>
              <a:t>Web Tools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smtClean="0">
                <a:latin typeface="Calibri" pitchFamily="34" charset="0"/>
              </a:rPr>
              <a:t>Now can run from </a:t>
            </a:r>
            <a:r>
              <a:rPr lang="en-US" altLang="en-US" b="0" i="0" smtClean="0">
                <a:latin typeface="Calibri" pitchFamily="34" charset="0"/>
              </a:rPr>
              <a:t>file </a:t>
            </a:r>
            <a:r>
              <a:rPr lang="en-US" altLang="en-US" b="0" i="0" smtClean="0">
                <a:latin typeface="Calibri" pitchFamily="34" charset="0"/>
              </a:rPr>
              <a:t>input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smtClean="0">
                <a:latin typeface="Calibri" pitchFamily="34" charset="0"/>
              </a:rPr>
              <a:t> Actively </a:t>
            </a:r>
            <a:r>
              <a:rPr lang="en-US" altLang="en-US" b="0" i="0" dirty="0" smtClean="0">
                <a:latin typeface="Calibri" pitchFamily="34" charset="0"/>
              </a:rPr>
              <a:t>maintained, e.g., Open Science options coming</a:t>
            </a:r>
            <a:endParaRPr lang="en-US" altLang="en-US" b="0" i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chemeClr val="accent2"/>
                </a:solidFill>
                <a:latin typeface="Calibri" pitchFamily="34" charset="0"/>
              </a:rPr>
              <a:t>ReviewPlus</a:t>
            </a:r>
            <a:r>
              <a:rPr lang="en-US" altLang="en-US" b="0" i="0" dirty="0" smtClean="0">
                <a:solidFill>
                  <a:schemeClr val="accent2"/>
                </a:solidFill>
                <a:latin typeface="Calibri" pitchFamily="34" charset="0"/>
              </a:rPr>
              <a:t> from GA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smtClean="0">
                <a:latin typeface="Calibri" pitchFamily="34" charset="0"/>
              </a:rPr>
              <a:t>Bugs will be fixed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chemeClr val="accent2"/>
                </a:solidFill>
                <a:latin typeface="Calibri" pitchFamily="34" charset="0"/>
              </a:rPr>
              <a:t>Difficult to add features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chemeClr val="accent2"/>
                </a:solidFill>
                <a:latin typeface="Calibri" pitchFamily="34" charset="0"/>
              </a:rPr>
              <a:t>Custom written programs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smtClean="0">
                <a:latin typeface="Calibri" pitchFamily="34" charset="0"/>
              </a:rPr>
              <a:t>IDL (most widely used here)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chemeClr val="accent2"/>
                </a:solidFill>
                <a:latin typeface="Calibri" pitchFamily="34" charset="0"/>
              </a:rPr>
              <a:t>Matlab</a:t>
            </a:r>
            <a:r>
              <a:rPr lang="en-US" altLang="en-US" b="0" i="0" dirty="0" smtClean="0">
                <a:solidFill>
                  <a:schemeClr val="accent2"/>
                </a:solidFill>
                <a:latin typeface="Calibri" pitchFamily="34" charset="0"/>
              </a:rPr>
              <a:t> (a more modern choice)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0" i="0" dirty="0" smtClean="0">
                <a:latin typeface="Calibri" pitchFamily="34" charset="0"/>
              </a:rPr>
              <a:t>Python (free and being used more and more in fusion community)</a:t>
            </a:r>
            <a:endParaRPr lang="en-US" altLang="en-US" b="0" i="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C6395-274E-4EAA-AD61-1EFF1FBFEB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dirty="0" smtClean="0"/>
              <a:t>Documentation and Web Tools found at http://nstx.pppl.gov/nstx/Software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62" y="990600"/>
            <a:ext cx="46459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ight Arrow 2"/>
          <p:cNvSpPr>
            <a:spLocks noChangeArrowheads="1"/>
          </p:cNvSpPr>
          <p:nvPr/>
        </p:nvSpPr>
        <p:spPr bwMode="auto">
          <a:xfrm flipH="1">
            <a:off x="6477000" y="2057400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22" y="914400"/>
            <a:ext cx="4615322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 rot="20324650" flipH="1">
            <a:off x="914400" y="3995218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E0F4-7193-4AC4-BA68-A6994A98B9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120" y="-76200"/>
            <a:ext cx="3357880" cy="9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What’s New in </a:t>
            </a:r>
            <a:r>
              <a:rPr lang="en-US" sz="2800" i="0" kern="0" dirty="0" err="1" smtClean="0"/>
              <a:t>WebTools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55" y="0"/>
            <a:ext cx="5592445" cy="62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nstx.pppl.gov/nstx/Software/WebTools/images/webtoolscomb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2057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" y="1415058"/>
            <a:ext cx="3551554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Web 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Plotting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Tool can 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read settings from a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file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IDL code can be called within a web plotting tool (like in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ReviewPlus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Plot directly from search results output, 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e.g., </a:t>
            </a:r>
            <a:r>
              <a:rPr lang="en-US" altLang="en-US" sz="2000" b="0" i="0" dirty="0">
                <a:solidFill>
                  <a:srgbClr val="0000FF"/>
                </a:solidFill>
                <a:latin typeface="Calibri" pitchFamily="34" charset="0"/>
              </a:rPr>
              <a:t>http://</a:t>
            </a:r>
            <a:r>
              <a:rPr lang="en-US" altLang="en-US" sz="2000" b="0" i="0" dirty="0" smtClean="0">
                <a:solidFill>
                  <a:srgbClr val="0000FF"/>
                </a:solidFill>
                <a:latin typeface="Calibri" pitchFamily="34" charset="0"/>
              </a:rPr>
              <a:t>nstx.pppl.gov/nstx/Software/WebTools/treesearch.html</a:t>
            </a:r>
            <a:endParaRPr lang="en-US" altLang="en-US" sz="2000" b="0" i="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Fast Camera and Blob Tracking pages enhanced</a:t>
            </a:r>
          </a:p>
        </p:txBody>
      </p:sp>
      <p:sp>
        <p:nvSpPr>
          <p:cNvPr id="9" name="Right Arrow 2"/>
          <p:cNvSpPr>
            <a:spLocks noChangeArrowheads="1"/>
          </p:cNvSpPr>
          <p:nvPr/>
        </p:nvSpPr>
        <p:spPr bwMode="auto">
          <a:xfrm flipH="1">
            <a:off x="8305800" y="2482850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E0F4-7193-4AC4-BA68-A6994A98B9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701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 Enhancements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2400" y="1295400"/>
            <a:ext cx="2861870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Vessel geometry drawn based on shot number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Devon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Battaglia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helping with diagnostic sight lines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DCPS and various test versions of EFIT trees supported</a:t>
            </a:r>
          </a:p>
          <a:p>
            <a:pPr eaLnBrk="1" hangingPunct="1">
              <a:spcBef>
                <a:spcPts val="600"/>
              </a:spcBef>
            </a:pPr>
            <a:endParaRPr lang="en-US" altLang="en-US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90" y="1367978"/>
            <a:ext cx="605353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71E7E-6C56-44AC-B522-7C470BD6E9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68450" y="0"/>
            <a:ext cx="586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Always looking for ways to show diverse data synchronously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447800" y="1154113"/>
            <a:ext cx="598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efitmovies,"miro*135060", /thomson, /summary </a:t>
            </a: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1560095"/>
            <a:ext cx="591978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28600" y="871538"/>
            <a:ext cx="661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822CD"/>
                </a:solidFill>
                <a:latin typeface="Helvetica" pitchFamily="34" charset="0"/>
              </a:rPr>
              <a:t>Created in IDL in X-windows on the PPPL Linux cluster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E0F4-7193-4AC4-BA68-A6994A98B9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u="sng" kern="0" dirty="0" smtClean="0"/>
              <a:t>X</a:t>
            </a:r>
            <a:r>
              <a:rPr lang="en-US" sz="2800" i="0" kern="0" dirty="0" smtClean="0"/>
              <a:t>-window </a:t>
            </a:r>
            <a:r>
              <a:rPr lang="en-US" sz="2800" i="0" u="sng" kern="0" dirty="0" smtClean="0"/>
              <a:t>P</a:t>
            </a:r>
            <a:r>
              <a:rPr lang="en-US" sz="2800" i="0" kern="0" dirty="0" smtClean="0"/>
              <a:t>ostscript Plot </a:t>
            </a:r>
            <a:r>
              <a:rPr lang="en-US" sz="2800" i="0" u="sng" kern="0" dirty="0" smtClean="0"/>
              <a:t>C</a:t>
            </a:r>
            <a:r>
              <a:rPr lang="en-US" sz="2800" i="0" kern="0" dirty="0" smtClean="0"/>
              <a:t>ontrol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http://nstx.pppl.gov/nstx/Software/images/XPC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8" y="1828800"/>
            <a:ext cx="848276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40" y="1007963"/>
            <a:ext cx="833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chemeClr val="tx1"/>
                </a:solidFill>
              </a:rPr>
              <a:t>XPC allows you to "scroll back" to earlier plots created from IDL, </a:t>
            </a:r>
            <a:endParaRPr lang="en-US" sz="1800" b="0" i="0" dirty="0" smtClean="0">
              <a:solidFill>
                <a:schemeClr val="tx1"/>
              </a:solidFill>
            </a:endParaRPr>
          </a:p>
          <a:p>
            <a:r>
              <a:rPr lang="en-US" sz="1800" b="0" i="0" dirty="0" smtClean="0">
                <a:solidFill>
                  <a:schemeClr val="tx1"/>
                </a:solidFill>
              </a:rPr>
              <a:t>as </a:t>
            </a:r>
            <a:r>
              <a:rPr lang="en-US" sz="1800" b="0" i="0" dirty="0">
                <a:solidFill>
                  <a:schemeClr val="tx1"/>
                </a:solidFill>
              </a:rPr>
              <a:t>well as print or save them, without having to resend all the plot commands.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0000E5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89619</TotalTime>
  <Words>1400</Words>
  <Application>Microsoft Office PowerPoint</Application>
  <PresentationFormat>On-screen Show (4:3)</PresentationFormat>
  <Paragraphs>452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Documentation and Web Tools found at http://nstx.pppl.gov/nstx/Software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Tools are supported</vt:lpstr>
      <vt:lpstr>PowerPoint Presentation</vt:lpstr>
      <vt:lpstr>PowerPoint Presentation</vt:lpstr>
      <vt:lpstr>PowerPoint Presentation</vt:lpstr>
      <vt:lpstr>Overlaying Te Profiles from different shots</vt:lpstr>
      <vt:lpstr>PowerPoint Presentation</vt:lpstr>
      <vt:lpstr>Web Tools plotting has many options</vt:lpstr>
      <vt:lpstr>PowerPoint Presentation</vt:lpstr>
      <vt:lpstr>Statistical Interface  in DbAccess</vt:lpstr>
      <vt:lpstr>Search EFIT Database Table</vt:lpstr>
      <vt:lpstr>Search for shots with certain criteria</vt:lpstr>
      <vt:lpstr>Search the NSTX Logbook</vt:lpstr>
      <vt:lpstr>PowerPoint Presentation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Bill Davis</cp:lastModifiedBy>
  <cp:revision>12474</cp:revision>
  <cp:lastPrinted>2013-08-09T14:33:05Z</cp:lastPrinted>
  <dcterms:created xsi:type="dcterms:W3CDTF">2003-10-01T16:23:57Z</dcterms:created>
  <dcterms:modified xsi:type="dcterms:W3CDTF">2015-01-28T14:13:42Z</dcterms:modified>
</cp:coreProperties>
</file>