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1217" r:id="rId2"/>
    <p:sldId id="1342" r:id="rId3"/>
    <p:sldId id="1351" r:id="rId4"/>
    <p:sldId id="1350" r:id="rId5"/>
    <p:sldId id="1349" r:id="rId6"/>
    <p:sldId id="1343" r:id="rId7"/>
    <p:sldId id="1346" r:id="rId8"/>
    <p:sldId id="1345" r:id="rId9"/>
    <p:sldId id="1344" r:id="rId10"/>
    <p:sldId id="1348" r:id="rId11"/>
    <p:sldId id="1337" r:id="rId12"/>
    <p:sldId id="1338" r:id="rId13"/>
    <p:sldId id="1340" r:id="rId14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CCCC"/>
    <a:srgbClr val="FF3300"/>
    <a:srgbClr val="008080"/>
    <a:srgbClr val="009999"/>
    <a:srgbClr val="FFCCCC"/>
    <a:srgbClr val="9999FF"/>
    <a:srgbClr val="00CC66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1" autoAdjust="0"/>
    <p:restoredTop sz="94558" autoAdjust="0"/>
  </p:normalViewPr>
  <p:slideViewPr>
    <p:cSldViewPr>
      <p:cViewPr varScale="1">
        <p:scale>
          <a:sx n="66" d="100"/>
          <a:sy n="66" d="100"/>
        </p:scale>
        <p:origin x="-816" y="-8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28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A8B76E-066F-4F1C-9F3C-7B0A59AF6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0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2420B3-3334-4F22-B057-47A19851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63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008D5-44D2-47AC-B613-7D6CD12137F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92EA-3211-41DA-874E-4E33D039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597134"/>
            <a:ext cx="1022350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800" b="0" i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6629400"/>
            <a:ext cx="5486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latin typeface="Helvetica" pitchFamily="34" charset="0"/>
                <a:cs typeface="+mn-cs"/>
              </a:rPr>
              <a:t>NSTX-U</a:t>
            </a:r>
            <a:r>
              <a:rPr lang="en-US" sz="800" i="0" baseline="0" dirty="0" smtClean="0">
                <a:latin typeface="Helvetica" pitchFamily="34" charset="0"/>
                <a:cs typeface="+mn-cs"/>
              </a:rPr>
              <a:t> Pre-forum meeting #2 – MPTSG – January </a:t>
            </a:r>
            <a:r>
              <a:rPr lang="en-US" sz="800" i="0" baseline="0" dirty="0" smtClean="0">
                <a:latin typeface="Helvetica" pitchFamily="34" charset="0"/>
                <a:cs typeface="+mn-cs"/>
              </a:rPr>
              <a:t>29</a:t>
            </a:r>
            <a:r>
              <a:rPr lang="en-US" sz="800" i="0" baseline="30000" dirty="0" smtClean="0">
                <a:latin typeface="Helvetica" pitchFamily="34" charset="0"/>
                <a:cs typeface="+mn-cs"/>
              </a:rPr>
              <a:t>th</a:t>
            </a:r>
            <a:r>
              <a:rPr lang="en-US" sz="800" i="0" baseline="0" dirty="0" smtClean="0">
                <a:latin typeface="Helvetica" pitchFamily="34" charset="0"/>
                <a:cs typeface="+mn-cs"/>
              </a:rPr>
              <a:t>, 2015</a:t>
            </a:r>
            <a:endParaRPr lang="en-US" sz="800" i="0" dirty="0">
              <a:latin typeface="Helvetica" pitchFamily="34" charset="0"/>
              <a:cs typeface="+mn-cs"/>
            </a:endParaRP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C29AF7E-0260-4534-864B-42904FBA3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381000" y="1066800"/>
            <a:ext cx="838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200" i="0" dirty="0" smtClean="0"/>
              <a:t>Materials and Plasma-Facing Components (M&amp;P) TSG Prioritization for FY2015 and campaign startup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2279650" y="2565737"/>
            <a:ext cx="45021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M.A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2000" i="0" dirty="0" err="1" smtClean="0">
                <a:solidFill>
                  <a:srgbClr val="000000"/>
                </a:solidFill>
                <a:latin typeface="Arial" charset="0"/>
              </a:rPr>
              <a:t>Jaworski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, C.H. Skinner, </a:t>
            </a:r>
            <a:br>
              <a:rPr lang="en-US" sz="2000" i="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J.-P. </a:t>
            </a:r>
            <a:r>
              <a:rPr lang="en-US" sz="2000" i="0" dirty="0" err="1" smtClean="0">
                <a:solidFill>
                  <a:srgbClr val="000000"/>
                </a:solidFill>
                <a:latin typeface="Arial" charset="0"/>
              </a:rPr>
              <a:t>Allain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, B. Wirth, R. </a:t>
            </a:r>
            <a:r>
              <a:rPr lang="en-US" sz="2000" i="0" dirty="0" err="1" smtClean="0">
                <a:solidFill>
                  <a:srgbClr val="000000"/>
                </a:solidFill>
                <a:latin typeface="Arial" charset="0"/>
              </a:rPr>
              <a:t>Kaita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000" i="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and R. </a:t>
            </a:r>
            <a:r>
              <a:rPr lang="en-US" sz="2000" i="0" dirty="0" err="1" smtClean="0">
                <a:solidFill>
                  <a:srgbClr val="000000"/>
                </a:solidFill>
                <a:latin typeface="Arial" charset="0"/>
              </a:rPr>
              <a:t>Maingi</a:t>
            </a:r>
            <a:endParaRPr lang="en-US" sz="2000" i="0" baseline="30000" dirty="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886200"/>
            <a:ext cx="5715000" cy="3939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NSTX-U Pre-Forum Meeting #2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Jan </a:t>
            </a:r>
            <a:r>
              <a:rPr lang="en-US" sz="1600" i="0" dirty="0" smtClean="0">
                <a:solidFill>
                  <a:srgbClr val="FF0000"/>
                </a:solidFill>
              </a:rPr>
              <a:t>29, </a:t>
            </a:r>
            <a:r>
              <a:rPr lang="en-US" sz="1600" i="0" dirty="0" smtClean="0">
                <a:solidFill>
                  <a:srgbClr val="FF0000"/>
                </a:solidFill>
              </a:rPr>
              <a:t>2015 – B318, PPPL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0"/>
            <a:ext cx="1257300" cy="4648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4196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192EA-3211-41DA-874E-4E33D039059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 </a:t>
            </a:r>
            <a:r>
              <a:rPr lang="en-US" dirty="0" err="1" smtClean="0"/>
              <a:t>Olde</a:t>
            </a:r>
            <a:r>
              <a:rPr lang="en-US" dirty="0" smtClean="0"/>
              <a:t> Slides from pre-forum meeting #1 beyond here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192EA-3211-41DA-874E-4E33D039059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2016 research milestone will drive XP/XMP development (ITPA-DSOL experiments relevant to high-Z upgrade)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R(16-2): Assess high-Z </a:t>
            </a:r>
            <a:r>
              <a:rPr lang="en-US" dirty="0" err="1" smtClean="0"/>
              <a:t>divertor</a:t>
            </a:r>
            <a:r>
              <a:rPr lang="en-US" dirty="0" smtClean="0"/>
              <a:t> PFC performance and impact on operating scenarios (joint with </a:t>
            </a:r>
            <a:r>
              <a:rPr lang="en-US" dirty="0" err="1" smtClean="0"/>
              <a:t>divertor</a:t>
            </a:r>
            <a:r>
              <a:rPr lang="en-US" dirty="0" smtClean="0"/>
              <a:t>-SOL TSG)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Carbon-only baseline </a:t>
            </a:r>
            <a:r>
              <a:rPr lang="en-US" b="1" dirty="0" smtClean="0">
                <a:solidFill>
                  <a:srgbClr val="FF0000"/>
                </a:solidFill>
              </a:rPr>
              <a:t>needed in FY2015 for comparison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Validate high-Z PFC design in actual operation</a:t>
            </a:r>
          </a:p>
          <a:p>
            <a:pPr lvl="1"/>
            <a:r>
              <a:rPr lang="en-US" dirty="0" smtClean="0"/>
              <a:t>Establish additional heat-flux mitigation schemes needed for whole-machine high-Z conversion</a:t>
            </a:r>
          </a:p>
          <a:p>
            <a:pPr lvl="1"/>
            <a:r>
              <a:rPr lang="en-US" dirty="0" smtClean="0"/>
              <a:t>Determine high-Z impurity production/influx and impact on operations and mitigate if necessary</a:t>
            </a:r>
          </a:p>
          <a:p>
            <a:r>
              <a:rPr lang="en-US" dirty="0" smtClean="0"/>
              <a:t>DSOL-31: Leading edge power loading and </a:t>
            </a:r>
            <a:r>
              <a:rPr lang="en-US" dirty="0" err="1" smtClean="0"/>
              <a:t>monoblock</a:t>
            </a:r>
            <a:r>
              <a:rPr lang="en-US" dirty="0" smtClean="0"/>
              <a:t> shaping</a:t>
            </a:r>
          </a:p>
          <a:p>
            <a:pPr lvl="1"/>
            <a:r>
              <a:rPr lang="en-US" dirty="0" smtClean="0"/>
              <a:t>High-spatial resolution IR measurements of existing carbon tile gaps to determine whether heat flux is “missing” in NSTX-U as in JET-ILW</a:t>
            </a:r>
          </a:p>
          <a:p>
            <a:r>
              <a:rPr lang="en-US" dirty="0" smtClean="0"/>
              <a:t>DSOL-34: Far-SOL fluxes and link to detachment</a:t>
            </a:r>
          </a:p>
          <a:p>
            <a:pPr lvl="1"/>
            <a:r>
              <a:rPr lang="en-US" dirty="0" smtClean="0"/>
              <a:t>Diagnose whether conditions at strike-point enhance cross-field transport into far-SOL to better predict first-wall power loading (e.g. LPs + GPI)</a:t>
            </a:r>
          </a:p>
          <a:p>
            <a:r>
              <a:rPr lang="en-US" dirty="0" smtClean="0"/>
              <a:t>DSOL-35: In/out </a:t>
            </a:r>
            <a:r>
              <a:rPr lang="en-US" dirty="0" err="1" smtClean="0"/>
              <a:t>divertor</a:t>
            </a:r>
            <a:r>
              <a:rPr lang="en-US" dirty="0" smtClean="0"/>
              <a:t> ELM-energy density asymmetries</a:t>
            </a:r>
          </a:p>
          <a:p>
            <a:pPr lvl="1"/>
            <a:r>
              <a:rPr lang="en-US" dirty="0" smtClean="0"/>
              <a:t>Determine power splitting during ELMs and impact on design margins for PFCs during </a:t>
            </a:r>
            <a:r>
              <a:rPr lang="en-US" dirty="0" err="1" smtClean="0"/>
              <a:t>ELMy</a:t>
            </a:r>
            <a:r>
              <a:rPr lang="en-US" dirty="0" smtClean="0"/>
              <a:t> discharges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192EA-3211-41DA-874E-4E33D039059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high-Z relevant baseline discharge in FY2015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334000" cy="52439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Incremental upgrade to high-Z proposed for outboard row 2 tiles</a:t>
            </a:r>
          </a:p>
          <a:p>
            <a:endParaRPr lang="en-US" dirty="0" smtClean="0"/>
          </a:p>
          <a:p>
            <a:r>
              <a:rPr lang="en-US" dirty="0" smtClean="0"/>
              <a:t>Proposed figure-of-merit (FOM) for </a:t>
            </a:r>
            <a:r>
              <a:rPr lang="en-US" dirty="0" err="1" smtClean="0"/>
              <a:t>divertor</a:t>
            </a:r>
            <a:r>
              <a:rPr lang="en-US" dirty="0" smtClean="0"/>
              <a:t> PFC is unmitigated heat-flux to </a:t>
            </a:r>
            <a:r>
              <a:rPr lang="en-US" dirty="0" err="1" smtClean="0"/>
              <a:t>divertor</a:t>
            </a:r>
            <a:r>
              <a:rPr lang="en-US" dirty="0"/>
              <a:t> </a:t>
            </a:r>
            <a:r>
              <a:rPr lang="en-US" dirty="0" smtClean="0"/>
              <a:t>surfaces </a:t>
            </a:r>
          </a:p>
          <a:p>
            <a:pPr lvl="1"/>
            <a:r>
              <a:rPr lang="en-US" dirty="0" smtClean="0"/>
              <a:t>High-delta NSTX-U reference discharge: P</a:t>
            </a:r>
            <a:r>
              <a:rPr lang="en-US" baseline="-25000" dirty="0" smtClean="0"/>
              <a:t>inj</a:t>
            </a:r>
            <a:r>
              <a:rPr lang="en-US" dirty="0" smtClean="0"/>
              <a:t>~12MW FOM up to 60MW/m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Medium-delta, high-Z discharge: P</a:t>
            </a:r>
            <a:r>
              <a:rPr lang="en-US" baseline="-25000" dirty="0" smtClean="0"/>
              <a:t>inj</a:t>
            </a:r>
            <a:r>
              <a:rPr lang="en-US" dirty="0" smtClean="0"/>
              <a:t>~9MW FOM up to 40MW/m</a:t>
            </a:r>
            <a:r>
              <a:rPr lang="en-US" baseline="30000" dirty="0" smtClean="0"/>
              <a:t>2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FY2015 development of medium-delta shape and create “standardized” parameter scans</a:t>
            </a:r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inj</a:t>
            </a:r>
            <a:r>
              <a:rPr lang="en-US" dirty="0" smtClean="0"/>
              <a:t>, q95, </a:t>
            </a:r>
            <a:r>
              <a:rPr lang="en-US" dirty="0" err="1" smtClean="0"/>
              <a:t>divertor</a:t>
            </a:r>
            <a:r>
              <a:rPr lang="en-US" dirty="0" smtClean="0"/>
              <a:t> gas puffing, B-field and angle-of-incidence, other mitigation</a:t>
            </a:r>
          </a:p>
          <a:p>
            <a:pPr lvl="1"/>
            <a:r>
              <a:rPr lang="en-US" dirty="0" smtClean="0"/>
              <a:t>Duplicate scans in FY2016 (single variable experiment!)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23" y="1066800"/>
            <a:ext cx="2835502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40" y="3886200"/>
            <a:ext cx="274986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10350" y="4038600"/>
            <a:ext cx="21336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Medium-delta high-Z fiducial discharge </a:t>
            </a:r>
            <a:br>
              <a:rPr lang="en-US" dirty="0" smtClean="0"/>
            </a:br>
            <a:r>
              <a:rPr lang="en-US" dirty="0" smtClean="0"/>
              <a:t>FOM ~ 40 MW/m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6457950" y="1219201"/>
            <a:ext cx="222885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High-delta “fiducial”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ischarge FOM ~ 60 MW/m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7540470" y="5638800"/>
            <a:ext cx="231930" cy="76200"/>
          </a:xfrm>
          <a:prstGeom prst="line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394726" y="6324600"/>
            <a:ext cx="1579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Row 2 Tile location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 bwMode="auto">
          <a:xfrm flipV="1">
            <a:off x="6974454" y="5715000"/>
            <a:ext cx="566016" cy="7481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192EA-3211-41DA-874E-4E33D039059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diagnostics for milestone and DSOL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ASC-support with wall conditioning experiments</a:t>
            </a:r>
          </a:p>
          <a:p>
            <a:pPr lvl="1"/>
            <a:r>
              <a:rPr lang="en-US" dirty="0" smtClean="0"/>
              <a:t>MAPP characterization of </a:t>
            </a:r>
            <a:r>
              <a:rPr lang="en-US" dirty="0" err="1" smtClean="0"/>
              <a:t>boronization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lithiumization</a:t>
            </a:r>
            <a:endParaRPr lang="en-US" dirty="0" smtClean="0"/>
          </a:p>
          <a:p>
            <a:r>
              <a:rPr lang="en-US" dirty="0" smtClean="0"/>
              <a:t>Critical diagnostics/capabilities for milestone R16-2:</a:t>
            </a:r>
          </a:p>
          <a:p>
            <a:pPr lvl="1"/>
            <a:r>
              <a:rPr lang="en-US" dirty="0" smtClean="0"/>
              <a:t>IR thermography for heat flux, including high-spatial resolution view (DSOL-31) </a:t>
            </a:r>
          </a:p>
          <a:p>
            <a:pPr lvl="1"/>
            <a:r>
              <a:rPr lang="en-US" dirty="0" smtClean="0"/>
              <a:t>Langmuir probe for particle fluxes to </a:t>
            </a:r>
            <a:r>
              <a:rPr lang="en-US" dirty="0" err="1" smtClean="0"/>
              <a:t>divertor</a:t>
            </a:r>
            <a:r>
              <a:rPr lang="en-US" dirty="0" smtClean="0"/>
              <a:t> under different operating conditions (low-high density, detached, etc.) (also DSOL-34)</a:t>
            </a:r>
          </a:p>
          <a:p>
            <a:pPr lvl="1"/>
            <a:r>
              <a:rPr lang="en-US" dirty="0" smtClean="0"/>
              <a:t>Visible and X-ray emission spectroscopy to characterize impurity production, SOL and core conditions</a:t>
            </a:r>
          </a:p>
          <a:p>
            <a:pPr lvl="1"/>
            <a:r>
              <a:rPr lang="en-US" dirty="0" smtClean="0"/>
              <a:t>Managing plasma-surface interactions of </a:t>
            </a:r>
            <a:r>
              <a:rPr lang="en-US" dirty="0" err="1" smtClean="0"/>
              <a:t>boronized</a:t>
            </a:r>
            <a:r>
              <a:rPr lang="en-US" dirty="0" smtClean="0"/>
              <a:t> and </a:t>
            </a:r>
            <a:r>
              <a:rPr lang="en-US" dirty="0" err="1" smtClean="0"/>
              <a:t>lithiumized</a:t>
            </a:r>
            <a:r>
              <a:rPr lang="en-US" dirty="0" smtClean="0"/>
              <a:t> high-Z PFCs with MAPP and standard plasma diagnostics</a:t>
            </a:r>
          </a:p>
          <a:p>
            <a:r>
              <a:rPr lang="en-US" dirty="0" smtClean="0"/>
              <a:t>Additional diagnostics/capabilities would be beneficial:</a:t>
            </a:r>
          </a:p>
          <a:p>
            <a:pPr lvl="1"/>
            <a:r>
              <a:rPr lang="en-US" dirty="0" smtClean="0"/>
              <a:t>IR view on vertical target for DSOL-35 (or new plasma shape)</a:t>
            </a:r>
          </a:p>
          <a:p>
            <a:pPr lvl="1"/>
            <a:r>
              <a:rPr lang="en-US" dirty="0" smtClean="0"/>
              <a:t>GPI to support far-SOL effects (DSOL-34)</a:t>
            </a:r>
          </a:p>
          <a:p>
            <a:pPr lvl="1"/>
            <a:r>
              <a:rPr lang="en-US" dirty="0" err="1" smtClean="0"/>
              <a:t>Divertor</a:t>
            </a:r>
            <a:r>
              <a:rPr lang="en-US" dirty="0" smtClean="0"/>
              <a:t> </a:t>
            </a:r>
            <a:r>
              <a:rPr lang="en-US" dirty="0" err="1" smtClean="0"/>
              <a:t>bolometry</a:t>
            </a:r>
            <a:r>
              <a:rPr lang="en-US" dirty="0" smtClean="0"/>
              <a:t> for power-balance evaluation</a:t>
            </a:r>
          </a:p>
          <a:p>
            <a:pPr lvl="1"/>
            <a:r>
              <a:rPr lang="en-US" dirty="0" smtClean="0"/>
              <a:t>MAPP measurements and post-run coupon analysis for material transport studies (support new model capabilities with </a:t>
            </a:r>
            <a:r>
              <a:rPr lang="en-US" dirty="0" err="1" smtClean="0"/>
              <a:t>WallDYN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Surface science studies, e.g. mixed-material sputtering and detailed plasma-exposed sample characterization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192EA-3211-41DA-874E-4E33D039059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Boron-&gt;Lithium transition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Initial discussions indicate a lot of desire for boron campaign and establishment of </a:t>
            </a:r>
            <a:r>
              <a:rPr lang="en-US" dirty="0" err="1" smtClean="0"/>
              <a:t>boronized</a:t>
            </a:r>
            <a:r>
              <a:rPr lang="en-US" dirty="0" smtClean="0"/>
              <a:t> baseline performance</a:t>
            </a:r>
          </a:p>
          <a:p>
            <a:pPr lvl="1"/>
            <a:r>
              <a:rPr lang="en-US" dirty="0" smtClean="0"/>
              <a:t>Have </a:t>
            </a:r>
            <a:r>
              <a:rPr lang="en-US" dirty="0" smtClean="0"/>
              <a:t>unique opportunity to get surface science information on B vs. Li </a:t>
            </a:r>
            <a:r>
              <a:rPr lang="en-US" dirty="0" smtClean="0"/>
              <a:t>conditions – what is really happening?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Could complement end-of-campaign Li-&gt;B experiment and address this question for future run campaigns</a:t>
            </a:r>
          </a:p>
          <a:p>
            <a:endParaRPr lang="en-US" dirty="0"/>
          </a:p>
          <a:p>
            <a:r>
              <a:rPr lang="en-US" dirty="0" smtClean="0"/>
              <a:t>MAPP provides key capabilities not yet utilized on NSTX-U</a:t>
            </a:r>
          </a:p>
          <a:p>
            <a:endParaRPr lang="en-US" dirty="0" smtClean="0"/>
          </a:p>
          <a:p>
            <a:r>
              <a:rPr lang="en-US" dirty="0" smtClean="0"/>
              <a:t>We recommend gauging demand for B-conditions before deciding a transition date</a:t>
            </a:r>
          </a:p>
          <a:p>
            <a:pPr lvl="1"/>
            <a:r>
              <a:rPr lang="en-US" dirty="0" smtClean="0"/>
              <a:t>XP authors will be asked to specify B, or Li, or both conditions in the experiment</a:t>
            </a:r>
          </a:p>
          <a:p>
            <a:pPr lvl="1"/>
            <a:r>
              <a:rPr lang="en-US" dirty="0" smtClean="0"/>
              <a:t>XP authors will also be asked to develop a contingency plan (if possible) if Li-transition occurs early and no B data can be obtained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192EA-3211-41DA-874E-4E33D03905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7"/>
          <p:cNvGrpSpPr>
            <a:grpSpLocks/>
          </p:cNvGrpSpPr>
          <p:nvPr/>
        </p:nvGrpSpPr>
        <p:grpSpPr bwMode="auto">
          <a:xfrm>
            <a:off x="0" y="0"/>
            <a:ext cx="9144000" cy="6629400"/>
            <a:chOff x="0" y="0"/>
            <a:chExt cx="5760" cy="4176"/>
          </a:xfrm>
        </p:grpSpPr>
        <p:sp>
          <p:nvSpPr>
            <p:cNvPr id="1541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rotWithShape="0">
              <a:gsLst>
                <a:gs pos="0">
                  <a:srgbClr val="F8F8F8">
                    <a:alpha val="29999"/>
                  </a:srgbClr>
                </a:gs>
                <a:gs pos="100000">
                  <a:srgbClr val="C8C8C8">
                    <a:alpha val="85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en-US" sz="3000" b="1" dirty="0">
                  <a:solidFill>
                    <a:srgbClr val="0000FF"/>
                  </a:solidFill>
                </a:rPr>
                <a:t>Materials Analysis and Particle Probe – </a:t>
              </a:r>
              <a:r>
                <a:rPr lang="en-US" altLang="en-US" sz="3000" dirty="0">
                  <a:solidFill>
                    <a:srgbClr val="0000FF"/>
                  </a:solidFill>
                </a:rPr>
                <a:t>e</a:t>
              </a:r>
              <a:r>
                <a:rPr lang="en-US" altLang="en-US" sz="3000" b="1" dirty="0" smtClean="0">
                  <a:solidFill>
                    <a:srgbClr val="0000FF"/>
                  </a:solidFill>
                </a:rPr>
                <a:t>nabling more than “waving dead chickens”</a:t>
              </a:r>
              <a:endParaRPr lang="en-US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5420" name="Line 6"/>
            <p:cNvSpPr>
              <a:spLocks noChangeShapeType="1"/>
            </p:cNvSpPr>
            <p:nvPr/>
          </p:nvSpPr>
          <p:spPr bwMode="auto">
            <a:xfrm>
              <a:off x="0" y="576"/>
              <a:ext cx="576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1" name="Rectangle 5"/>
            <p:cNvSpPr>
              <a:spLocks noChangeArrowheads="1"/>
            </p:cNvSpPr>
            <p:nvPr/>
          </p:nvSpPr>
          <p:spPr bwMode="auto">
            <a:xfrm>
              <a:off x="0" y="3600"/>
              <a:ext cx="5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en-US" sz="2000" b="1" i="1" dirty="0">
                  <a:solidFill>
                    <a:srgbClr val="0000FF"/>
                  </a:solidFill>
                </a:rPr>
                <a:t>*Possible </a:t>
              </a:r>
              <a:r>
                <a:rPr lang="en-US" altLang="en-US" sz="2000" b="1" i="1" dirty="0" smtClean="0">
                  <a:solidFill>
                    <a:srgbClr val="0000FF"/>
                  </a:solidFill>
                </a:rPr>
                <a:t>XP </a:t>
              </a:r>
              <a:r>
                <a:rPr lang="en-US" altLang="en-US" sz="2000" b="1" i="1" dirty="0">
                  <a:solidFill>
                    <a:srgbClr val="0000FF"/>
                  </a:solidFill>
                </a:rPr>
                <a:t>– use sample heating capability to investigate effect of </a:t>
              </a:r>
              <a:r>
                <a:rPr lang="en-US" altLang="en-US" sz="2000" b="1" i="1" dirty="0" err="1">
                  <a:solidFill>
                    <a:srgbClr val="0000FF"/>
                  </a:solidFill>
                </a:rPr>
                <a:t>boronization</a:t>
              </a:r>
              <a:r>
                <a:rPr lang="en-US" altLang="en-US" sz="2000" b="1" i="1" dirty="0">
                  <a:solidFill>
                    <a:srgbClr val="0000FF"/>
                  </a:solidFill>
                </a:rPr>
                <a:t> with </a:t>
              </a:r>
              <a:r>
                <a:rPr lang="en-US" altLang="en-US" sz="2000" b="1" i="1" dirty="0" err="1">
                  <a:solidFill>
                    <a:srgbClr val="0000FF"/>
                  </a:solidFill>
                </a:rPr>
                <a:t>dTMB</a:t>
              </a:r>
              <a:r>
                <a:rPr lang="en-US" altLang="en-US" sz="2000" b="1" i="1" dirty="0">
                  <a:solidFill>
                    <a:srgbClr val="0000FF"/>
                  </a:solidFill>
                </a:rPr>
                <a:t> on PFC material at elevated temperature</a:t>
              </a:r>
            </a:p>
          </p:txBody>
        </p:sp>
      </p:grpSp>
      <p:pic>
        <p:nvPicPr>
          <p:cNvPr id="15362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40386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4"/>
          <p:cNvSpPr txBox="1">
            <a:spLocks noChangeArrowheads="1"/>
          </p:cNvSpPr>
          <p:nvPr/>
        </p:nvSpPr>
        <p:spPr bwMode="auto">
          <a:xfrm>
            <a:off x="6790179" y="1007268"/>
            <a:ext cx="2209800" cy="66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en-US" sz="1600" dirty="0">
                <a:cs typeface="Arial" pitchFamily="34" charset="0"/>
              </a:rPr>
              <a:t>Residual gas analyzer</a:t>
            </a:r>
          </a:p>
        </p:txBody>
      </p:sp>
      <p:sp>
        <p:nvSpPr>
          <p:cNvPr id="15364" name="TextBox 15"/>
          <p:cNvSpPr txBox="1">
            <a:spLocks noChangeArrowheads="1"/>
          </p:cNvSpPr>
          <p:nvPr/>
        </p:nvSpPr>
        <p:spPr bwMode="auto">
          <a:xfrm>
            <a:off x="7086600" y="20574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en-US" sz="1600" dirty="0">
                <a:cs typeface="Arial" pitchFamily="34" charset="0"/>
              </a:rPr>
              <a:t>X-ray source (Mg </a:t>
            </a:r>
            <a:r>
              <a:rPr lang="en-US" altLang="en-US" sz="1600" dirty="0" err="1">
                <a:cs typeface="Arial" pitchFamily="34" charset="0"/>
              </a:rPr>
              <a:t>Ka</a:t>
            </a:r>
            <a:r>
              <a:rPr lang="en-US" altLang="en-US" sz="1600" dirty="0">
                <a:cs typeface="Arial" pitchFamily="34" charset="0"/>
              </a:rPr>
              <a:t>, Al </a:t>
            </a:r>
            <a:r>
              <a:rPr lang="en-US" altLang="en-US" sz="1600" dirty="0" err="1">
                <a:cs typeface="Arial" pitchFamily="34" charset="0"/>
              </a:rPr>
              <a:t>Ka</a:t>
            </a:r>
            <a:r>
              <a:rPr lang="en-US" altLang="en-US" sz="1600" dirty="0">
                <a:cs typeface="Arial" pitchFamily="34" charset="0"/>
              </a:rPr>
              <a:t>)</a:t>
            </a:r>
          </a:p>
        </p:txBody>
      </p:sp>
      <p:sp>
        <p:nvSpPr>
          <p:cNvPr id="15365" name="TextBox 16"/>
          <p:cNvSpPr txBox="1">
            <a:spLocks noChangeArrowheads="1"/>
          </p:cNvSpPr>
          <p:nvPr/>
        </p:nvSpPr>
        <p:spPr bwMode="auto">
          <a:xfrm>
            <a:off x="381000" y="1589088"/>
            <a:ext cx="1752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en-US" sz="1600" dirty="0">
                <a:cs typeface="Arial" pitchFamily="34" charset="0"/>
              </a:rPr>
              <a:t>Hemispherical analyzer and microchannel plate detector</a:t>
            </a: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6858000" y="2971800"/>
            <a:ext cx="1371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en-US" sz="1600" dirty="0">
                <a:cs typeface="Arial" pitchFamily="34" charset="0"/>
              </a:rPr>
              <a:t>Ion source (He, Ne, </a:t>
            </a:r>
            <a:r>
              <a:rPr lang="en-US" altLang="en-US" sz="1600" dirty="0" err="1">
                <a:cs typeface="Arial" pitchFamily="34" charset="0"/>
              </a:rPr>
              <a:t>Ar</a:t>
            </a:r>
            <a:r>
              <a:rPr lang="en-US" altLang="en-US" sz="1600" dirty="0">
                <a:cs typeface="Arial" pitchFamily="34" charset="0"/>
              </a:rPr>
              <a:t>)</a:t>
            </a:r>
          </a:p>
        </p:txBody>
      </p:sp>
      <p:sp>
        <p:nvSpPr>
          <p:cNvPr id="15367" name="Rectangle 18"/>
          <p:cNvSpPr>
            <a:spLocks noChangeArrowheads="1"/>
          </p:cNvSpPr>
          <p:nvPr/>
        </p:nvSpPr>
        <p:spPr bwMode="auto">
          <a:xfrm>
            <a:off x="613458" y="977573"/>
            <a:ext cx="1371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en-US" sz="1600" dirty="0" err="1">
                <a:solidFill>
                  <a:srgbClr val="000000"/>
                </a:solidFill>
                <a:cs typeface="Arial" pitchFamily="34" charset="0"/>
              </a:rPr>
              <a:t>Turbopump</a:t>
            </a:r>
            <a:endParaRPr lang="en-US" altLang="en-US" sz="1600" dirty="0">
              <a:cs typeface="Arial" pitchFamily="34" charset="0"/>
            </a:endParaRPr>
          </a:p>
        </p:txBody>
      </p:sp>
      <p:sp>
        <p:nvSpPr>
          <p:cNvPr id="15368" name="TextBox 19"/>
          <p:cNvSpPr txBox="1">
            <a:spLocks noChangeArrowheads="1"/>
          </p:cNvSpPr>
          <p:nvPr/>
        </p:nvSpPr>
        <p:spPr bwMode="auto">
          <a:xfrm>
            <a:off x="381000" y="2895600"/>
            <a:ext cx="2057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en-US" sz="1600" dirty="0">
                <a:cs typeface="Arial" pitchFamily="34" charset="0"/>
              </a:rPr>
              <a:t>Translation bellows with attached rotary feedthrough</a:t>
            </a:r>
          </a:p>
        </p:txBody>
      </p:sp>
      <p:cxnSp>
        <p:nvCxnSpPr>
          <p:cNvPr id="15369" name="Straight Arrow Connector 20"/>
          <p:cNvCxnSpPr>
            <a:cxnSpLocks noChangeShapeType="1"/>
            <a:stCxn id="15366" idx="1"/>
          </p:cNvCxnSpPr>
          <p:nvPr/>
        </p:nvCxnSpPr>
        <p:spPr bwMode="auto">
          <a:xfrm flipH="1" flipV="1">
            <a:off x="4953001" y="1905000"/>
            <a:ext cx="1904999" cy="1359694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Straight Arrow Connector 21"/>
          <p:cNvCxnSpPr>
            <a:cxnSpLocks noChangeShapeType="1"/>
          </p:cNvCxnSpPr>
          <p:nvPr/>
        </p:nvCxnSpPr>
        <p:spPr bwMode="auto">
          <a:xfrm flipH="1" flipV="1">
            <a:off x="5976938" y="1600200"/>
            <a:ext cx="1185862" cy="60960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Straight Arrow Connector 22"/>
          <p:cNvCxnSpPr>
            <a:cxnSpLocks noChangeShapeType="1"/>
          </p:cNvCxnSpPr>
          <p:nvPr/>
        </p:nvCxnSpPr>
        <p:spPr bwMode="auto">
          <a:xfrm flipH="1">
            <a:off x="4876800" y="1204295"/>
            <a:ext cx="2209800" cy="113003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Straight Arrow Connector 23"/>
          <p:cNvCxnSpPr>
            <a:cxnSpLocks noChangeShapeType="1"/>
            <a:stCxn id="15367" idx="3"/>
          </p:cNvCxnSpPr>
          <p:nvPr/>
        </p:nvCxnSpPr>
        <p:spPr bwMode="auto">
          <a:xfrm>
            <a:off x="1985058" y="1147436"/>
            <a:ext cx="1672542" cy="376564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Straight Arrow Connector 24"/>
          <p:cNvCxnSpPr>
            <a:cxnSpLocks noChangeShapeType="1"/>
          </p:cNvCxnSpPr>
          <p:nvPr/>
        </p:nvCxnSpPr>
        <p:spPr bwMode="auto">
          <a:xfrm flipV="1">
            <a:off x="2209800" y="2743201"/>
            <a:ext cx="611529" cy="568324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Straight Arrow Connector 25"/>
          <p:cNvCxnSpPr>
            <a:cxnSpLocks noChangeShapeType="1"/>
            <a:stCxn id="15365" idx="3"/>
          </p:cNvCxnSpPr>
          <p:nvPr/>
        </p:nvCxnSpPr>
        <p:spPr bwMode="auto">
          <a:xfrm>
            <a:off x="2133600" y="2128044"/>
            <a:ext cx="1600200" cy="221456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05627"/>
              </p:ext>
            </p:extLst>
          </p:nvPr>
        </p:nvGraphicFramePr>
        <p:xfrm>
          <a:off x="304800" y="4100386"/>
          <a:ext cx="8610600" cy="16908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52800"/>
                <a:gridCol w="3581400"/>
                <a:gridCol w="1676400"/>
              </a:tblGrid>
              <a:tr h="3705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 Technique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Fundamental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Information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5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X-ray photoelectron spec.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(XPS)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Elemental/chemical state analysis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5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desorption spec.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(TDS)*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Binding E of surface volatiles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89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Low-E ion scattering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spec. (LEISS)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Recoil Spectroscopy (DRS)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Impurities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LEISS and H with DRS in forward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scattering geometry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development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1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Initial cut at XP/XMPs for run and B demand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680221"/>
              </p:ext>
            </p:extLst>
          </p:nvPr>
        </p:nvGraphicFramePr>
        <p:xfrm>
          <a:off x="152400" y="1295400"/>
          <a:ext cx="8915400" cy="5310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442"/>
                <a:gridCol w="1515153"/>
                <a:gridCol w="559442"/>
                <a:gridCol w="966670"/>
                <a:gridCol w="742693"/>
                <a:gridCol w="1261972"/>
                <a:gridCol w="384616"/>
                <a:gridCol w="769232"/>
                <a:gridCol w="2156180"/>
              </a:tblGrid>
              <a:tr h="404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No.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Title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XP/XMP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Candidate Lead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First 2 </a:t>
                      </a:r>
                      <a:b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months?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Candidate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</a:t>
                      </a:r>
                      <a:br>
                        <a:rPr lang="en-US" sz="1100" b="1" u="none" strike="noStrike" baseline="0" dirty="0" smtClean="0">
                          <a:effectLst/>
                        </a:rPr>
                      </a:br>
                      <a:r>
                        <a:rPr lang="en-US" sz="1100" b="1" u="none" strike="noStrike" dirty="0" smtClean="0">
                          <a:effectLst/>
                        </a:rPr>
                        <a:t>Theorist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Surf. Sci.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B and/or Li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Purpose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MP1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MAPP operational readiness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XMP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Allain</a:t>
                      </a:r>
                      <a:endParaRPr lang="en-US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Demonstration/model MAPP inter-discharge </a:t>
                      </a:r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anaylsis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MP2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Effect of B conditioning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XP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Skinner/</a:t>
                      </a:r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Allain</a:t>
                      </a:r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b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Bedoya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Wirth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Correlate B-</a:t>
                      </a:r>
                      <a:r>
                        <a:rPr lang="en-US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zation</a:t>
                      </a:r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PFCs with discharge performance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MP3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Effect of B-&gt;Li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XP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Skinner/</a:t>
                      </a:r>
                      <a:r>
                        <a:rPr lang="en-US" sz="11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Allain</a:t>
                      </a:r>
                      <a:r>
                        <a:rPr lang="en-US" sz="11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/</a:t>
                      </a:r>
                      <a:br>
                        <a:rPr lang="en-US" sz="11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</a:br>
                      <a:r>
                        <a:rPr lang="en-US" sz="11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Bedoya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Maybe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Wirth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and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accent2"/>
                          </a:solidFill>
                          <a:effectLst/>
                        </a:rPr>
                        <a:t>Characterize surface conditions during transition to Li</a:t>
                      </a:r>
                      <a:endParaRPr lang="en-US" sz="11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MP4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B vs. Li material migration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XP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Nichols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Maybe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Wirth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and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Compositional variation at MAPP and QCM mass flux with </a:t>
                      </a:r>
                      <a:r>
                        <a:rPr lang="en-US" sz="11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WallDYN</a:t>
                      </a:r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sim</a:t>
                      </a:r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.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MP5a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High-Z reference discharge development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XMP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Jaworski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Maybe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B prefer.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Develop high-Z reference shape for future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 experiments.  MP5a-can likely develop contingency for Li-only data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MP5b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accent2"/>
                          </a:solidFill>
                          <a:effectLst/>
                        </a:rPr>
                        <a:t>Impact of B vs. Li on divertor conditions</a:t>
                      </a:r>
                      <a:endParaRPr lang="en-US" sz="11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accent2"/>
                          </a:solidFill>
                          <a:effectLst/>
                        </a:rPr>
                        <a:t>XP</a:t>
                      </a:r>
                      <a:endParaRPr lang="en-US" sz="11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Jaworski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Maybe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SOLPS/UEDGE </a:t>
                      </a:r>
                      <a:r>
                        <a:rPr lang="en-US" sz="11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modeler?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yes?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and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Compare B vs. Li lifetimes and </a:t>
                      </a:r>
                      <a:r>
                        <a:rPr lang="en-US" sz="11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divertor</a:t>
                      </a:r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 impact for high-Z reference shape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MP6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Far-SOL particle fluxes </a:t>
                      </a:r>
                      <a:r>
                        <a:rPr lang="en-US" sz="1100" u="none" strike="noStrike" dirty="0" smtClean="0">
                          <a:effectLst/>
                        </a:rPr>
                        <a:t>DSOL-34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 smtClean="0">
                          <a:effectLst/>
                        </a:rPr>
                        <a:t>Zweben</a:t>
                      </a:r>
                      <a:r>
                        <a:rPr lang="en-US" sz="1100" u="none" strike="noStrike" dirty="0" smtClean="0">
                          <a:effectLst/>
                        </a:rPr>
                        <a:t>/</a:t>
                      </a:r>
                      <a:br>
                        <a:rPr lang="en-US" sz="1100" u="none" strike="noStrike" dirty="0" smtClean="0">
                          <a:effectLst/>
                        </a:rPr>
                      </a:br>
                      <a:r>
                        <a:rPr lang="en-US" sz="1100" u="none" strike="noStrike" dirty="0" err="1" smtClean="0">
                          <a:effectLst/>
                        </a:rPr>
                        <a:t>Jaworski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Myra/??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??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Or*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Examine far-sol filling and turbulence changes due to SP condition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MP7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Leading edge heat </a:t>
                      </a:r>
                      <a:r>
                        <a:rPr lang="en-US" sz="11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fluxes DSOL-31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XP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Gray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Maybe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Jaworski</a:t>
                      </a:r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 PFC/kinetic ??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??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B prefer.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Determine leading edge heating with existing graphite gaps. Compare with JET-ILW.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MP8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Li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-&gt; B transition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??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??</a:t>
                      </a: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yes?</a:t>
                      </a: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Li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Determine if B-conditions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can be re-established mid-run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192EA-3211-41DA-874E-4E33D039059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Red Text = first 2 run months,</a:t>
            </a:r>
            <a:r>
              <a:rPr lang="en-US" sz="1800" dirty="0" smtClean="0"/>
              <a:t> Blue Text = experiments before Li transition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20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192EA-3211-41DA-874E-4E33D039059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4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FY2016 milestone R16-2 needs baseline data before </a:t>
            </a:r>
            <a:br>
              <a:rPr lang="en-US" dirty="0" smtClean="0"/>
            </a:br>
            <a:r>
              <a:rPr lang="en-US" dirty="0" smtClean="0"/>
              <a:t>high-Z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Tile design process has commenced</a:t>
            </a:r>
          </a:p>
          <a:p>
            <a:pPr lvl="1"/>
            <a:r>
              <a:rPr lang="en-US" dirty="0" smtClean="0"/>
              <a:t>Still evaluating pros/cons between W vs. Mo</a:t>
            </a:r>
          </a:p>
          <a:p>
            <a:pPr lvl="1"/>
            <a:r>
              <a:rPr lang="en-US" dirty="0" smtClean="0"/>
              <a:t>Targeting row-2 of NSTX-U with minimal </a:t>
            </a:r>
            <a:r>
              <a:rPr lang="en-US" dirty="0" err="1" smtClean="0"/>
              <a:t>divertor</a:t>
            </a:r>
            <a:r>
              <a:rPr lang="en-US" dirty="0" smtClean="0"/>
              <a:t> height changes</a:t>
            </a:r>
          </a:p>
          <a:p>
            <a:endParaRPr lang="en-US" dirty="0"/>
          </a:p>
          <a:p>
            <a:r>
              <a:rPr lang="en-US" dirty="0" smtClean="0"/>
              <a:t>Development of reference, high-Z discharge proposed at previous meeting alongside reference parameter scans (e.g. power, connection length, current)</a:t>
            </a:r>
          </a:p>
          <a:p>
            <a:pPr lvl="1"/>
            <a:r>
              <a:rPr lang="en-US" dirty="0" smtClean="0"/>
              <a:t>Already expect useful information comparing B vs. Li conditions on graphite substrates (e.g. erosion vs. erosion + diffusion)</a:t>
            </a:r>
          </a:p>
          <a:p>
            <a:pPr lvl="1"/>
            <a:r>
              <a:rPr lang="en-US" dirty="0" smtClean="0"/>
              <a:t>Expect to repeat discharges with high-Z to simultaneously get 4-point experimental matrix in substrates and coatings</a:t>
            </a:r>
          </a:p>
          <a:p>
            <a:pPr lvl="1"/>
            <a:endParaRPr lang="en-US" dirty="0"/>
          </a:p>
          <a:p>
            <a:r>
              <a:rPr lang="en-US" dirty="0" smtClean="0"/>
              <a:t>Reference shape will also provide closer strike-point to MAPP location for material transport and evolution studies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192EA-3211-41DA-874E-4E33D039059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ITPA-DSOL activities have a lot of leverage with high-Z </a:t>
            </a:r>
            <a:r>
              <a:rPr lang="en-US" dirty="0" err="1" smtClean="0"/>
              <a:t>programme</a:t>
            </a:r>
            <a:r>
              <a:rPr lang="en-US" dirty="0" smtClean="0"/>
              <a:t> at this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DSOL-31: Leading edge power loading and </a:t>
            </a:r>
            <a:r>
              <a:rPr lang="en-US" dirty="0" err="1"/>
              <a:t>monoblock</a:t>
            </a:r>
            <a:r>
              <a:rPr lang="en-US" dirty="0"/>
              <a:t> shaping</a:t>
            </a:r>
          </a:p>
          <a:p>
            <a:pPr lvl="1"/>
            <a:r>
              <a:rPr lang="en-US" dirty="0"/>
              <a:t>High-spatial resolution IR measurements of existing carbon tile gaps to determine whether heat flux is “missing” in NSTX-U as in </a:t>
            </a:r>
            <a:r>
              <a:rPr lang="en-US" dirty="0" smtClean="0"/>
              <a:t>JET-ILW</a:t>
            </a:r>
          </a:p>
          <a:p>
            <a:pPr lvl="1"/>
            <a:r>
              <a:rPr lang="en-US" dirty="0" smtClean="0"/>
              <a:t>Start determining “threat level” to NSTX-U PFCs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DSOL-34</a:t>
            </a:r>
            <a:r>
              <a:rPr lang="en-US" dirty="0"/>
              <a:t>: Far-SOL fluxes and link to detachment</a:t>
            </a:r>
          </a:p>
          <a:p>
            <a:pPr lvl="1"/>
            <a:r>
              <a:rPr lang="en-US" dirty="0"/>
              <a:t>Diagnose whether conditions at strike-point enhance cross-field transport into far-SOL to better predict first-wall power loading (e.g. LPs + GPI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Also impinges Particle Control TF and </a:t>
            </a:r>
            <a:r>
              <a:rPr lang="en-US" dirty="0" err="1" smtClean="0"/>
              <a:t>cryo</a:t>
            </a:r>
            <a:r>
              <a:rPr lang="en-US" dirty="0" smtClean="0"/>
              <a:t>-pump calculations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DSOL-35</a:t>
            </a:r>
            <a:r>
              <a:rPr lang="en-US" dirty="0"/>
              <a:t>: In/out </a:t>
            </a:r>
            <a:r>
              <a:rPr lang="en-US" dirty="0" err="1"/>
              <a:t>divertor</a:t>
            </a:r>
            <a:r>
              <a:rPr lang="en-US" dirty="0"/>
              <a:t> ELM-energy density asymmetries</a:t>
            </a:r>
          </a:p>
          <a:p>
            <a:pPr lvl="1"/>
            <a:r>
              <a:rPr lang="en-US" dirty="0"/>
              <a:t>Determine power splitting during ELMs and impact on design margins for PFCs during </a:t>
            </a:r>
            <a:r>
              <a:rPr lang="en-US" dirty="0" err="1"/>
              <a:t>ELMy</a:t>
            </a:r>
            <a:r>
              <a:rPr lang="en-US" dirty="0"/>
              <a:t> discharges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192EA-3211-41DA-874E-4E33D039059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for writing strong-XPs in the M&amp;P TSG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4582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Goal: move away from “kitchen physics” branding</a:t>
            </a:r>
          </a:p>
          <a:p>
            <a:endParaRPr lang="en-US" dirty="0"/>
          </a:p>
          <a:p>
            <a:r>
              <a:rPr lang="en-US" dirty="0" smtClean="0"/>
              <a:t>Having the following items indicated in the XP idea submission will get you extra consideration from M&amp;P TSG leadership group</a:t>
            </a:r>
          </a:p>
          <a:p>
            <a:pPr lvl="1"/>
            <a:r>
              <a:rPr lang="en-US" dirty="0" smtClean="0"/>
              <a:t>Clear, hypothesis-driven experimental proposals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Strong partnering with theorists/modelers informing experimental scans/conditions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Partnering with surface-science and other materials groups who can supplement </a:t>
            </a:r>
            <a:r>
              <a:rPr lang="en-US" dirty="0" err="1" smtClean="0"/>
              <a:t>tokamak</a:t>
            </a:r>
            <a:r>
              <a:rPr lang="en-US" dirty="0" smtClean="0"/>
              <a:t> studies with lab measurements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Well-defined </a:t>
            </a:r>
            <a:r>
              <a:rPr lang="en-US" dirty="0"/>
              <a:t>initial publication strategy including XP partners and </a:t>
            </a:r>
            <a:r>
              <a:rPr lang="en-US" dirty="0" smtClean="0"/>
              <a:t>diagnosticians</a:t>
            </a:r>
          </a:p>
          <a:p>
            <a:pPr lvl="1"/>
            <a:endParaRPr lang="en-US" dirty="0"/>
          </a:p>
          <a:p>
            <a:r>
              <a:rPr lang="en-US" dirty="0" smtClean="0"/>
              <a:t>M&amp;P TSG leadership is here to help!</a:t>
            </a:r>
          </a:p>
          <a:p>
            <a:pPr lvl="1"/>
            <a:r>
              <a:rPr lang="en-US" dirty="0" smtClean="0"/>
              <a:t>Discussions to date have already started finding potential sticky parts in this, but we are here to help clarify and help make connections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192EA-3211-41DA-874E-4E33D039059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 and LGI presentations…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192EA-3211-41DA-874E-4E33D039059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6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73920</TotalTime>
  <Words>1426</Words>
  <Application>Microsoft Office PowerPoint</Application>
  <PresentationFormat>On-screen Show (4:3)</PresentationFormat>
  <Paragraphs>283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PowerPoint Presentation</vt:lpstr>
      <vt:lpstr>Boron-&gt;Lithium transition input</vt:lpstr>
      <vt:lpstr>PowerPoint Presentation</vt:lpstr>
      <vt:lpstr>Initial cut at XP/XMPs for run and B demand</vt:lpstr>
      <vt:lpstr>Old slides</vt:lpstr>
      <vt:lpstr>FY2016 milestone R16-2 needs baseline data before  high-Z upgrade</vt:lpstr>
      <vt:lpstr>ITPA-DSOL activities have a lot of leverage with high-Z programme at this time</vt:lpstr>
      <vt:lpstr>Guidance for writing strong-XPs in the M&amp;P TSG</vt:lpstr>
      <vt:lpstr>MAPP and LGI presentations…</vt:lpstr>
      <vt:lpstr>Ye Olde Slides from pre-forum meeting #1 beyond here</vt:lpstr>
      <vt:lpstr>FY 2016 research milestone will drive XP/XMP development (ITPA-DSOL experiments relevant to high-Z upgrade)</vt:lpstr>
      <vt:lpstr>Develop high-Z relevant baseline discharge in FY2015</vt:lpstr>
      <vt:lpstr>Critical diagnostics for milestone and DSOL activities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Jaworski TOFE2014</dc:title>
  <dc:creator>NSTX team member</dc:creator>
  <cp:lastModifiedBy>Michael Jaworski</cp:lastModifiedBy>
  <cp:revision>12568</cp:revision>
  <dcterms:created xsi:type="dcterms:W3CDTF">2003-10-01T16:23:57Z</dcterms:created>
  <dcterms:modified xsi:type="dcterms:W3CDTF">2015-01-29T16:54:23Z</dcterms:modified>
</cp:coreProperties>
</file>