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1467" r:id="rId2"/>
    <p:sldId id="1749" r:id="rId3"/>
    <p:sldId id="1762" r:id="rId4"/>
    <p:sldId id="1766" r:id="rId5"/>
    <p:sldId id="1744" r:id="rId6"/>
    <p:sldId id="1767" r:id="rId7"/>
    <p:sldId id="1737" r:id="rId8"/>
    <p:sldId id="1763" r:id="rId9"/>
    <p:sldId id="1768" r:id="rId10"/>
    <p:sldId id="1764" r:id="rId11"/>
    <p:sldId id="1765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4359" autoAdjust="0"/>
  </p:normalViewPr>
  <p:slideViewPr>
    <p:cSldViewPr>
      <p:cViewPr varScale="1">
        <p:scale>
          <a:sx n="86" d="100"/>
          <a:sy n="86" d="100"/>
        </p:scale>
        <p:origin x="-800" y="-11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MSTSG</a:t>
            </a: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Pre-forum Meeting #2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– January 29, 2015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Macroscopic Stability TSG Pre-forum Meeting #2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smtClean="0">
                <a:solidFill>
                  <a:srgbClr val="000000"/>
                </a:solidFill>
                <a:latin typeface="Arial" charset="0"/>
              </a:rPr>
              <a:t>J. W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. Berkery</a:t>
            </a:r>
            <a:r>
              <a:rPr lang="en-US" sz="2000" b="0" i="0" baseline="300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, J.-K. Park</a:t>
            </a: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baseline="30000" dirty="0" smtClean="0">
                <a:solidFill>
                  <a:srgbClr val="0000FF"/>
                </a:solidFill>
                <a:latin typeface="Arial" pitchFamily="34" charset="0"/>
              </a:rPr>
              <a:t>1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 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Pre-forum Meeting #2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January 29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specific XP ideas, pre-forum </a:t>
            </a:r>
            <a:br>
              <a:rPr lang="en-US" dirty="0"/>
            </a:br>
            <a:r>
              <a:rPr lang="en-US" dirty="0"/>
              <a:t>(no priority order pre-assumed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3D Fields</a:t>
            </a:r>
          </a:p>
          <a:p>
            <a:pPr lvl="1"/>
            <a:r>
              <a:rPr lang="en-US" sz="1800" dirty="0"/>
              <a:t>Low β, low density locked mode studies (Myers)</a:t>
            </a:r>
          </a:p>
          <a:p>
            <a:pPr lvl="1"/>
            <a:r>
              <a:rPr lang="en-US" sz="1800" dirty="0" smtClean="0"/>
              <a:t>High </a:t>
            </a:r>
            <a:r>
              <a:rPr lang="en-US" sz="1800" dirty="0"/>
              <a:t>β n=1,2,3 compass scans (Myers)</a:t>
            </a:r>
          </a:p>
          <a:p>
            <a:pPr lvl="1"/>
            <a:r>
              <a:rPr lang="en-US" sz="1800" dirty="0" smtClean="0"/>
              <a:t>Optimization </a:t>
            </a:r>
            <a:r>
              <a:rPr lang="en-US" sz="1800" dirty="0"/>
              <a:t>of PID Dynamic EF Correction (Myers)</a:t>
            </a:r>
          </a:p>
          <a:p>
            <a:pPr lvl="1"/>
            <a:r>
              <a:rPr lang="en-US" sz="1800" dirty="0" smtClean="0"/>
              <a:t>Assess </a:t>
            </a:r>
            <a:r>
              <a:rPr lang="en-US" sz="1800" dirty="0"/>
              <a:t>NTV profile and strength as a function of plasma </a:t>
            </a:r>
            <a:r>
              <a:rPr lang="en-US" sz="1800" dirty="0" err="1"/>
              <a:t>collisionality</a:t>
            </a:r>
            <a:r>
              <a:rPr lang="en-US" sz="1800" dirty="0"/>
              <a:t>, and examine the NTV offset rotation</a:t>
            </a:r>
          </a:p>
          <a:p>
            <a:pPr lvl="1"/>
            <a:r>
              <a:rPr lang="en-US" sz="1800" dirty="0" smtClean="0"/>
              <a:t>Investigate </a:t>
            </a:r>
            <a:r>
              <a:rPr lang="en-US" sz="1800" dirty="0"/>
              <a:t>the rotation and rotational shear vs. TM/NTM in </a:t>
            </a:r>
            <a:r>
              <a:rPr lang="en-US" sz="1800" dirty="0" smtClean="0"/>
              <a:t>NSTX-U</a:t>
            </a:r>
          </a:p>
          <a:p>
            <a:pPr lvl="1"/>
            <a:r>
              <a:rPr lang="en-US" sz="1800" dirty="0" smtClean="0"/>
              <a:t>NSTX-U </a:t>
            </a:r>
            <a:r>
              <a:rPr lang="en-US" sz="1800" dirty="0"/>
              <a:t>Tearing Mode Experiments by Varying </a:t>
            </a:r>
            <a:r>
              <a:rPr lang="en-US" sz="1800" dirty="0" smtClean="0"/>
              <a:t>Plasma Rotation </a:t>
            </a:r>
            <a:r>
              <a:rPr lang="en-US" sz="1800" dirty="0"/>
              <a:t>Through NTV Torque in Presence of External </a:t>
            </a:r>
            <a:r>
              <a:rPr lang="en-US" sz="1800" dirty="0" smtClean="0"/>
              <a:t>Fields (Wang)</a:t>
            </a:r>
          </a:p>
          <a:p>
            <a:pPr lvl="1"/>
            <a:r>
              <a:rPr lang="en-US" sz="1800" dirty="0"/>
              <a:t>Plasma Response Study with </a:t>
            </a:r>
            <a:r>
              <a:rPr lang="en-US" sz="1800" dirty="0" err="1"/>
              <a:t>Nyquist</a:t>
            </a:r>
            <a:r>
              <a:rPr lang="en-US" sz="1800" dirty="0"/>
              <a:t> Plot in </a:t>
            </a:r>
            <a:r>
              <a:rPr lang="en-US" sz="1800" dirty="0" smtClean="0"/>
              <a:t>NSTX-U (Wang)</a:t>
            </a:r>
          </a:p>
          <a:p>
            <a:pPr lvl="1"/>
            <a:r>
              <a:rPr lang="en-US" sz="1800" dirty="0" smtClean="0"/>
              <a:t>Understand </a:t>
            </a:r>
            <a:r>
              <a:rPr lang="en-US" sz="1800" dirty="0"/>
              <a:t>how n=1 tearing mode </a:t>
            </a:r>
            <a:r>
              <a:rPr lang="en-US" sz="1800" dirty="0" smtClean="0"/>
              <a:t>stability changes </a:t>
            </a:r>
            <a:r>
              <a:rPr lang="en-US" sz="1800" dirty="0"/>
              <a:t>with </a:t>
            </a:r>
            <a:r>
              <a:rPr lang="en-US" sz="1800" dirty="0" smtClean="0"/>
              <a:t>q-profile</a:t>
            </a:r>
            <a:r>
              <a:rPr lang="en-US" sz="1800" dirty="0"/>
              <a:t>. </a:t>
            </a:r>
            <a:r>
              <a:rPr lang="en-US" sz="1800" dirty="0" smtClean="0"/>
              <a:t>In particular: 1. Sensitivity </a:t>
            </a:r>
            <a:r>
              <a:rPr lang="en-US" sz="1800" dirty="0"/>
              <a:t>changes in response to error fields (to induce tearing </a:t>
            </a:r>
            <a:r>
              <a:rPr lang="en-US" sz="1800" dirty="0" smtClean="0"/>
              <a:t>modes) and 2. Changes </a:t>
            </a:r>
            <a:r>
              <a:rPr lang="en-US" sz="1800" dirty="0"/>
              <a:t>to the tearing beta </a:t>
            </a:r>
            <a:r>
              <a:rPr lang="en-US" sz="1800" dirty="0" smtClean="0"/>
              <a:t>limit (</a:t>
            </a:r>
            <a:r>
              <a:rPr lang="en-US" sz="1800" dirty="0" err="1" smtClean="0"/>
              <a:t>LaHaye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Investigate resonant error field effects on tearing mode </a:t>
            </a:r>
            <a:r>
              <a:rPr lang="en-US" sz="1800" dirty="0" smtClean="0"/>
              <a:t>onset</a:t>
            </a:r>
          </a:p>
          <a:p>
            <a:pPr lvl="1"/>
            <a:r>
              <a:rPr lang="en-US" sz="1800" dirty="0" smtClean="0"/>
              <a:t>Investigate </a:t>
            </a:r>
            <a:r>
              <a:rPr lang="en-US" sz="1800" dirty="0"/>
              <a:t>NTV physics with enhanced 3D field spectra and NBI torque profile at increased pulse lengths, and NTV behavior at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regime</a:t>
            </a:r>
          </a:p>
          <a:p>
            <a:pPr lvl="1"/>
            <a:r>
              <a:rPr lang="en-US" sz="1800" dirty="0"/>
              <a:t>Test n=1 locking threshold along with </a:t>
            </a:r>
            <a:r>
              <a:rPr lang="en-US" sz="1800" dirty="0" smtClean="0"/>
              <a:t>n=2-3 applied fields (Park)</a:t>
            </a:r>
          </a:p>
          <a:p>
            <a:pPr lvl="1"/>
            <a:r>
              <a:rPr lang="en-US" sz="1800" dirty="0"/>
              <a:t>Test single coil effects on NTV and </a:t>
            </a:r>
            <a:r>
              <a:rPr lang="en-US" sz="1800" dirty="0" smtClean="0"/>
              <a:t>confinement (Park)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10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specific XP ideas, pre-forum </a:t>
            </a:r>
            <a:br>
              <a:rPr lang="en-US" dirty="0"/>
            </a:br>
            <a:r>
              <a:rPr lang="en-US" dirty="0"/>
              <a:t>(no priority order pre-assumed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Disruptions</a:t>
            </a:r>
          </a:p>
          <a:p>
            <a:pPr lvl="1"/>
            <a:r>
              <a:rPr lang="en-US" sz="1800" dirty="0" smtClean="0"/>
              <a:t>Perform </a:t>
            </a:r>
            <a:r>
              <a:rPr lang="en-US" sz="1800" dirty="0"/>
              <a:t>initial experiments using open-loop plasma rotation, current profile, and energetic particle control to demonstrate the ability to avoid encountering disruptive global mode stability boundaries based on kinetic RWM </a:t>
            </a:r>
            <a:r>
              <a:rPr lang="en-US" sz="1800" dirty="0" smtClean="0"/>
              <a:t>models</a:t>
            </a:r>
          </a:p>
          <a:p>
            <a:pPr lvl="1"/>
            <a:r>
              <a:rPr lang="en-US" sz="1800" dirty="0" smtClean="0"/>
              <a:t>Commission </a:t>
            </a:r>
            <a:r>
              <a:rPr lang="en-US" sz="1800" dirty="0"/>
              <a:t>MGI system and diagnostics, test EPI capsule </a:t>
            </a:r>
            <a:r>
              <a:rPr lang="en-US" sz="1800" dirty="0" smtClean="0"/>
              <a:t>injection</a:t>
            </a:r>
          </a:p>
          <a:p>
            <a:pPr lvl="1"/>
            <a:r>
              <a:rPr lang="en-US" sz="1800" dirty="0"/>
              <a:t>Assess total halo current fraction, toroidal structure, and poloidal </a:t>
            </a:r>
            <a:r>
              <a:rPr lang="en-US" sz="1800" dirty="0" smtClean="0"/>
              <a:t>width</a:t>
            </a:r>
            <a:endParaRPr lang="en-US" sz="1800" dirty="0"/>
          </a:p>
          <a:p>
            <a:pPr lvl="1"/>
            <a:r>
              <a:rPr lang="en-US" sz="1800" dirty="0"/>
              <a:t>Investigate high-Z gas fractions, gas transit times, the amount of gas required, and symmetry of the radiated power </a:t>
            </a:r>
            <a:r>
              <a:rPr lang="en-US" sz="1800" dirty="0" smtClean="0"/>
              <a:t>profile</a:t>
            </a:r>
          </a:p>
          <a:p>
            <a:pPr lvl="1"/>
            <a:r>
              <a:rPr lang="en-US" sz="1800" dirty="0"/>
              <a:t>Investigate halo current loading on the center column, using newly installed center column shunt </a:t>
            </a:r>
            <a:r>
              <a:rPr lang="en-US" sz="1800" dirty="0" smtClean="0"/>
              <a:t>tiles (Gerhardt)</a:t>
            </a:r>
            <a:endParaRPr lang="en-US" sz="1800" dirty="0"/>
          </a:p>
          <a:p>
            <a:pPr lvl="1"/>
            <a:r>
              <a:rPr lang="en-US" sz="1800" dirty="0" smtClean="0"/>
              <a:t>Study </a:t>
            </a:r>
            <a:r>
              <a:rPr lang="en-US" sz="1800" dirty="0"/>
              <a:t>spatial </a:t>
            </a:r>
            <a:r>
              <a:rPr lang="en-US" sz="1800" dirty="0" smtClean="0"/>
              <a:t>extent </a:t>
            </a:r>
            <a:r>
              <a:rPr lang="en-US" sz="1800" dirty="0"/>
              <a:t>and timing of the heat deposition during </a:t>
            </a:r>
            <a:r>
              <a:rPr lang="en-US" sz="1800" dirty="0" smtClean="0"/>
              <a:t>VDEs</a:t>
            </a:r>
          </a:p>
          <a:p>
            <a:pPr lvl="1"/>
            <a:r>
              <a:rPr lang="en-US" sz="1800" dirty="0"/>
              <a:t>Construct an MHD spectroscopy database to determine the measured variation of global mode stability as a function of key parameters</a:t>
            </a:r>
          </a:p>
          <a:p>
            <a:pPr lvl="1"/>
            <a:r>
              <a:rPr lang="en-US" sz="1800" dirty="0"/>
              <a:t>Compare the mismatch between the RWMSC observer model and sensor measurements, and the occurrence of plasma disruptions </a:t>
            </a:r>
            <a:endParaRPr lang="en-US" sz="1800" dirty="0" smtClean="0"/>
          </a:p>
          <a:p>
            <a:pPr lvl="1"/>
            <a:r>
              <a:rPr lang="en-US" sz="1800" dirty="0"/>
              <a:t>Implement and test initial disruption avoidance using the RWMSC observer model in real-time, including open-loop disruption avoidance criteria in low rotation plasmas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5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Highest-level goals for MS TSG for FY15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" y="936810"/>
            <a:ext cx="9040905" cy="5486400"/>
          </a:xfrm>
        </p:spPr>
        <p:txBody>
          <a:bodyPr/>
          <a:lstStyle/>
          <a:p>
            <a:r>
              <a:rPr lang="en-US" sz="2200" dirty="0"/>
              <a:t>M</a:t>
            </a:r>
            <a:r>
              <a:rPr lang="en-US" sz="2200" dirty="0" smtClean="0"/>
              <a:t>ilestones</a:t>
            </a:r>
            <a:endParaRPr lang="en-US" sz="2200" dirty="0"/>
          </a:p>
          <a:p>
            <a:pPr lvl="1"/>
            <a:r>
              <a:rPr lang="en-US" sz="1800" dirty="0"/>
              <a:t>R15-3: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Develop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physics+operational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tools for high-performance discharges (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EF/RWM)</a:t>
            </a:r>
          </a:p>
          <a:p>
            <a:pPr lvl="1"/>
            <a:r>
              <a:rPr lang="en-US" sz="1800" dirty="0"/>
              <a:t>JRT15: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Quantify impact of broadened J(r) and p(r) on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tokamak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confinement and stability</a:t>
            </a:r>
          </a:p>
          <a:p>
            <a:pPr lvl="1"/>
            <a:r>
              <a:rPr lang="en-US" sz="1800" dirty="0"/>
              <a:t>JRT16: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Assess disruption mitigation, initial tests of real-time warning / prediction </a:t>
            </a:r>
            <a:r>
              <a:rPr lang="en-US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techniques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  <a:endParaRPr lang="en-US" sz="2200" dirty="0"/>
          </a:p>
          <a:p>
            <a:pPr lvl="1"/>
            <a:r>
              <a:rPr lang="en-US" sz="1800" dirty="0" smtClean="0"/>
              <a:t>Optimize shaping, RWM/TM control (n&gt;1 using the second SPA), validate internal mode physics, and RWM kinetic physics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3D Fields:</a:t>
            </a:r>
            <a:endParaRPr lang="en-US" sz="2200" dirty="0"/>
          </a:p>
          <a:p>
            <a:pPr lvl="1"/>
            <a:r>
              <a:rPr lang="en-US" sz="1800" dirty="0" smtClean="0"/>
              <a:t>Optimize error field correction (n&gt;1), dynamic correction, and understand NTV physics in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and controlled rotation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Disruptions:</a:t>
            </a:r>
            <a:endParaRPr lang="en-US" sz="2200" dirty="0"/>
          </a:p>
          <a:p>
            <a:pPr lvl="1"/>
            <a:r>
              <a:rPr lang="en-US" sz="1800" dirty="0" smtClean="0"/>
              <a:t>Study halo currents, disruption loads, and precursors, and test MGI or other mitigation techniques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1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XMP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 lvl="1"/>
            <a:r>
              <a:rPr lang="en-US" sz="1800" dirty="0" smtClean="0"/>
              <a:t>Magnetics calibration (with ASC</a:t>
            </a:r>
            <a:r>
              <a:rPr lang="en-US" sz="1800" dirty="0"/>
              <a:t>) </a:t>
            </a:r>
            <a:endParaRPr lang="en-US" sz="1800" dirty="0" smtClean="0"/>
          </a:p>
          <a:p>
            <a:pPr lvl="1"/>
            <a:r>
              <a:rPr lang="en-US" sz="1800" dirty="0" smtClean="0"/>
              <a:t>PTP </a:t>
            </a:r>
            <a:r>
              <a:rPr lang="en-US" sz="1800" dirty="0"/>
              <a:t>to qualify valves, control systems, gas delivery, </a:t>
            </a:r>
            <a:r>
              <a:rPr lang="en-US" sz="1800" dirty="0" smtClean="0"/>
              <a:t>interlocks </a:t>
            </a:r>
          </a:p>
          <a:p>
            <a:pPr marL="457200" lvl="1" indent="0">
              <a:buNone/>
            </a:pPr>
            <a:r>
              <a:rPr lang="en-US" sz="1800" dirty="0" smtClean="0"/>
              <a:t>    XMP </a:t>
            </a:r>
            <a:r>
              <a:rPr lang="en-US" sz="1800" dirty="0"/>
              <a:t>to test if they work in presence of </a:t>
            </a:r>
            <a:r>
              <a:rPr lang="en-US" sz="1800" dirty="0" smtClean="0"/>
              <a:t>plasma</a:t>
            </a:r>
            <a:r>
              <a:rPr lang="en-US" sz="1800" dirty="0"/>
              <a:t>.</a:t>
            </a:r>
            <a:r>
              <a:rPr lang="en-US" sz="1800" dirty="0" smtClean="0"/>
              <a:t> (Raman)</a:t>
            </a:r>
          </a:p>
          <a:p>
            <a:pPr lvl="1"/>
            <a:r>
              <a:rPr lang="en-US" sz="1800" dirty="0" smtClean="0"/>
              <a:t>Automated discharge shutdown method commissioning (Gerhardt)</a:t>
            </a:r>
          </a:p>
          <a:p>
            <a:pPr lvl="1"/>
            <a:r>
              <a:rPr lang="en-US" altLang="en-US" sz="1800" dirty="0" smtClean="0"/>
              <a:t>Software test </a:t>
            </a:r>
            <a:r>
              <a:rPr lang="en-US" altLang="en-US" sz="1800" dirty="0"/>
              <a:t>for n=1 RWM and </a:t>
            </a:r>
            <a:r>
              <a:rPr lang="en-US" altLang="en-US" sz="1800" dirty="0" smtClean="0"/>
              <a:t>error field control </a:t>
            </a:r>
            <a:r>
              <a:rPr lang="en-US" altLang="en-US" sz="1800" dirty="0"/>
              <a:t>with 6 </a:t>
            </a:r>
            <a:r>
              <a:rPr lang="en-US" altLang="en-US" sz="1800" dirty="0" smtClean="0"/>
              <a:t>SPAs (Gerhardt)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/>
              <a:t>Off-line RWM analysis software </a:t>
            </a:r>
            <a:r>
              <a:rPr lang="en-US" sz="1600" dirty="0" smtClean="0"/>
              <a:t>must first be demonstrated functional</a:t>
            </a:r>
            <a:endParaRPr lang="en-US" sz="1600" dirty="0"/>
          </a:p>
          <a:p>
            <a:pPr lvl="2">
              <a:buSzPct val="120000"/>
            </a:pPr>
            <a:r>
              <a:rPr lang="en-US" sz="1600" dirty="0"/>
              <a:t>Sensor compensations and mode-ID </a:t>
            </a:r>
            <a:r>
              <a:rPr lang="en-US" sz="1600" dirty="0" smtClean="0"/>
              <a:t>also must be </a:t>
            </a:r>
            <a:r>
              <a:rPr lang="en-US" sz="1600" dirty="0"/>
              <a:t>functional in on-line </a:t>
            </a:r>
            <a:r>
              <a:rPr lang="en-US" sz="1600" dirty="0" smtClean="0"/>
              <a:t>code</a:t>
            </a:r>
            <a:endParaRPr lang="en-US" sz="1800" dirty="0" smtClean="0"/>
          </a:p>
          <a:p>
            <a:pPr lvl="1"/>
            <a:r>
              <a:rPr lang="en-US" sz="1800" dirty="0" smtClean="0"/>
              <a:t>Quantify vessel-generated </a:t>
            </a:r>
            <a:r>
              <a:rPr lang="en-US" sz="1800" dirty="0"/>
              <a:t>EFs in AC vacuum </a:t>
            </a:r>
            <a:r>
              <a:rPr lang="en-US" sz="1800" dirty="0" smtClean="0"/>
              <a:t>shots (Myers)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/>
              <a:t>The new J/K cap is likely to carry non-axisymmetric induced currents during the current ramp </a:t>
            </a:r>
            <a:r>
              <a:rPr lang="en-US" sz="1600" dirty="0">
                <a:sym typeface="Wingdings"/>
              </a:rPr>
              <a:t> the importance of this effect is </a:t>
            </a:r>
            <a:r>
              <a:rPr lang="en-US" sz="1600" dirty="0" smtClean="0">
                <a:sym typeface="Wingdings"/>
              </a:rPr>
              <a:t>unknown</a:t>
            </a:r>
          </a:p>
          <a:p>
            <a:pPr lvl="2">
              <a:buSzPct val="120000"/>
            </a:pPr>
            <a:r>
              <a:rPr lang="en-US" sz="1600" dirty="0"/>
              <a:t>Swing the OH + PF3/4/5 during vacuum shots to quantify the </a:t>
            </a:r>
            <a:r>
              <a:rPr lang="en-US" sz="1600" dirty="0" err="1"/>
              <a:t>axisymmetry</a:t>
            </a:r>
            <a:r>
              <a:rPr lang="en-US" sz="1600" dirty="0"/>
              <a:t> of the induced vessel </a:t>
            </a:r>
            <a:r>
              <a:rPr lang="en-US" sz="1600" dirty="0" smtClean="0"/>
              <a:t>currents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1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XMP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 lvl="1"/>
            <a:r>
              <a:rPr lang="en-US" sz="1800" dirty="0" smtClean="0"/>
              <a:t>Dual </a:t>
            </a:r>
            <a:r>
              <a:rPr lang="en-US" sz="1800" dirty="0"/>
              <a:t>sensor active RWM PID control </a:t>
            </a:r>
            <a:r>
              <a:rPr lang="en-US" sz="1800" dirty="0" smtClean="0"/>
              <a:t>checkout (Myers/Gerhardt/Sabbagh)</a:t>
            </a:r>
          </a:p>
          <a:p>
            <a:pPr lvl="2">
              <a:buSzPct val="120000"/>
            </a:pPr>
            <a:r>
              <a:rPr lang="en-US" sz="1600" dirty="0" smtClean="0"/>
              <a:t>Test operation of both B</a:t>
            </a:r>
            <a:r>
              <a:rPr lang="en-US" sz="1600" baseline="-25000" dirty="0" smtClean="0"/>
              <a:t>r</a:t>
            </a:r>
            <a:r>
              <a:rPr lang="en-US" sz="1600" dirty="0" smtClean="0"/>
              <a:t> and </a:t>
            </a:r>
            <a:r>
              <a:rPr lang="en-US" sz="1600" dirty="0" err="1" smtClean="0"/>
              <a:t>B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 sensors (in real time and offline)</a:t>
            </a:r>
          </a:p>
          <a:p>
            <a:pPr lvl="2">
              <a:buSzPct val="120000"/>
            </a:pPr>
            <a:r>
              <a:rPr lang="en-US" sz="1600" dirty="0" smtClean="0"/>
              <a:t>Test that feedback works through limited phase and gain scans in a fiducial plasma</a:t>
            </a:r>
          </a:p>
          <a:p>
            <a:pPr lvl="1"/>
            <a:r>
              <a:rPr lang="en-US" sz="1800" dirty="0" smtClean="0"/>
              <a:t>RWM </a:t>
            </a:r>
            <a:r>
              <a:rPr lang="en-US" sz="1800" dirty="0"/>
              <a:t>state-space controller (RWMSC) </a:t>
            </a:r>
            <a:r>
              <a:rPr lang="en-US" sz="1800" dirty="0" smtClean="0"/>
              <a:t>checkout (Sabbagh)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 smtClean="0"/>
              <a:t>Turn on RWMSC with overall gain on feedback current set small to test functionality gather RWMSC Observer data on each shot (piggyback)</a:t>
            </a:r>
          </a:p>
          <a:p>
            <a:pPr lvl="2">
              <a:buSzPct val="120000"/>
            </a:pPr>
            <a:r>
              <a:rPr lang="en-US" sz="1600" dirty="0" smtClean="0"/>
              <a:t>Run with “standard” gain matrices and operational-level gain on feedback current and perform limited phase scan with/without pre-programmed n = 1 field</a:t>
            </a:r>
            <a:endParaRPr lang="en-US" sz="1600" dirty="0"/>
          </a:p>
          <a:p>
            <a:pPr lvl="1"/>
            <a:r>
              <a:rPr lang="en-US" sz="1800" dirty="0" smtClean="0"/>
              <a:t>MHD </a:t>
            </a:r>
            <a:r>
              <a:rPr lang="en-US" sz="1800" dirty="0"/>
              <a:t>spectroscopy checkout </a:t>
            </a:r>
            <a:r>
              <a:rPr lang="en-US" sz="1800" dirty="0" smtClean="0"/>
              <a:t>(</a:t>
            </a:r>
            <a:r>
              <a:rPr lang="en-US" sz="1800" dirty="0" err="1" smtClean="0"/>
              <a:t>Berkery</a:t>
            </a:r>
            <a:r>
              <a:rPr lang="en-US" sz="1800" dirty="0" smtClean="0"/>
              <a:t>/</a:t>
            </a:r>
            <a:r>
              <a:rPr lang="en-US" sz="1800" dirty="0" err="1" smtClean="0"/>
              <a:t>Sabbagh</a:t>
            </a:r>
            <a:r>
              <a:rPr lang="en-US" sz="1800" dirty="0" smtClean="0"/>
              <a:t>/Wang) 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 smtClean="0"/>
              <a:t>Gather sensor signal/noise vs. (positive) frequency in limited frequency scan</a:t>
            </a:r>
          </a:p>
          <a:p>
            <a:pPr lvl="2">
              <a:buSzPct val="120000"/>
            </a:pPr>
            <a:r>
              <a:rPr lang="en-US" sz="1600" dirty="0" smtClean="0"/>
              <a:t>Able to see amplitude and phase in RWM sensors</a:t>
            </a:r>
          </a:p>
          <a:p>
            <a:pPr lvl="2">
              <a:buSzPct val="120000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9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XP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 lvl="1"/>
            <a:r>
              <a:rPr lang="en-US" sz="1800" dirty="0" smtClean="0"/>
              <a:t>Low </a:t>
            </a:r>
            <a:r>
              <a:rPr lang="en-US" sz="1800" dirty="0"/>
              <a:t>β, low density locked mode </a:t>
            </a:r>
            <a:r>
              <a:rPr lang="en-US" sz="1800" dirty="0" smtClean="0"/>
              <a:t>studies (Myers/Gerhardt/Park)</a:t>
            </a:r>
            <a:endParaRPr lang="en-US" sz="1800" dirty="0"/>
          </a:p>
          <a:p>
            <a:pPr lvl="2"/>
            <a:r>
              <a:rPr lang="en-US" sz="1600" dirty="0"/>
              <a:t>n=1 compass scans (multiple phases and amplitudes)</a:t>
            </a:r>
          </a:p>
          <a:p>
            <a:pPr lvl="2"/>
            <a:r>
              <a:rPr lang="en-US" sz="1600" dirty="0"/>
              <a:t>Should run early in the campaign (the RWM sensors are required)</a:t>
            </a:r>
          </a:p>
          <a:p>
            <a:pPr lvl="2"/>
            <a:r>
              <a:rPr lang="en-US" sz="1600" dirty="0"/>
              <a:t>Disruptions as the primary diagnostic (rotation available?)</a:t>
            </a:r>
          </a:p>
          <a:p>
            <a:pPr lvl="1"/>
            <a:r>
              <a:rPr lang="en-US" sz="1800" dirty="0" smtClean="0"/>
              <a:t>High </a:t>
            </a:r>
            <a:r>
              <a:rPr lang="en-US" sz="1800" dirty="0"/>
              <a:t>β n=1,2,3 compass </a:t>
            </a:r>
            <a:r>
              <a:rPr lang="en-US" sz="1800" dirty="0" smtClean="0"/>
              <a:t>scans (Myers/Gerhardt/Park)</a:t>
            </a:r>
            <a:endParaRPr lang="en-US" sz="1800" dirty="0"/>
          </a:p>
          <a:p>
            <a:pPr lvl="2"/>
            <a:r>
              <a:rPr lang="en-US" sz="1600" dirty="0"/>
              <a:t>Intra-shot modulation and/or “spiral” n=1,2 scans during long pulse operation</a:t>
            </a:r>
          </a:p>
          <a:p>
            <a:pPr lvl="2"/>
            <a:r>
              <a:rPr lang="en-US" sz="1600" dirty="0"/>
              <a:t>Rotation and disruption as diagnostics</a:t>
            </a:r>
          </a:p>
          <a:p>
            <a:pPr lvl="2"/>
            <a:r>
              <a:rPr lang="en-US" sz="1600" dirty="0"/>
              <a:t>Flip the n=3 polarity to optimize and compare to the NSTX n=3 </a:t>
            </a:r>
            <a:r>
              <a:rPr lang="en-US" sz="1600" dirty="0" smtClean="0"/>
              <a:t>settings</a:t>
            </a:r>
          </a:p>
          <a:p>
            <a:pPr lvl="2"/>
            <a:r>
              <a:rPr lang="en-US" sz="1600" dirty="0" smtClean="0"/>
              <a:t>Also test n=3 magnetic braking in NSTX-U</a:t>
            </a:r>
            <a:endParaRPr lang="en-US" sz="1600" dirty="0"/>
          </a:p>
          <a:p>
            <a:pPr lvl="1"/>
            <a:r>
              <a:rPr lang="en-US" sz="1800" dirty="0" smtClean="0"/>
              <a:t>Optimization </a:t>
            </a:r>
            <a:r>
              <a:rPr lang="en-US" sz="1800" dirty="0"/>
              <a:t>of PID Dynamic EF </a:t>
            </a:r>
            <a:r>
              <a:rPr lang="en-US" sz="1800" dirty="0" smtClean="0"/>
              <a:t>Correction (Myers/Gerhardt)</a:t>
            </a:r>
            <a:endParaRPr lang="en-US" sz="1800" dirty="0"/>
          </a:p>
          <a:p>
            <a:pPr lvl="2"/>
            <a:r>
              <a:rPr lang="en-US" sz="1600" dirty="0"/>
              <a:t>Tune amplitudes, phases, and gains of the PID DEFC algorithm</a:t>
            </a:r>
          </a:p>
          <a:p>
            <a:pPr lvl="2"/>
            <a:r>
              <a:rPr lang="en-US" sz="1600" dirty="0"/>
              <a:t>Requires the real time RWM controller to be operational</a:t>
            </a:r>
          </a:p>
          <a:p>
            <a:pPr lvl="2"/>
            <a:r>
              <a:rPr lang="en-US" sz="1600" dirty="0"/>
              <a:t>Utilize low pass filter to isolate the effect of DEFC from fast RWM </a:t>
            </a:r>
            <a:r>
              <a:rPr lang="en-US" sz="1600" dirty="0" smtClean="0"/>
              <a:t>control</a:t>
            </a:r>
          </a:p>
          <a:p>
            <a:pPr lvl="1"/>
            <a:r>
              <a:rPr lang="en-US" sz="1800" dirty="0"/>
              <a:t>Establish dual field component n = 1 active control capability in new NSTX-U operational regime with 6 independent SPAs (Sabbagh)</a:t>
            </a:r>
          </a:p>
          <a:p>
            <a:pPr lvl="2">
              <a:buSzPct val="120000"/>
            </a:pPr>
            <a:r>
              <a:rPr lang="en-US" sz="1600" dirty="0"/>
              <a:t>For general use throughout the run</a:t>
            </a:r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XP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r>
              <a:rPr lang="en-US" sz="2200" dirty="0" smtClean="0"/>
              <a:t>Joint with other groups</a:t>
            </a:r>
            <a:endParaRPr lang="en-US" sz="2200" dirty="0"/>
          </a:p>
          <a:p>
            <a:pPr lvl="1"/>
            <a:r>
              <a:rPr lang="en-US" sz="1800" dirty="0" smtClean="0"/>
              <a:t>On-­ vs. off- axis NBI for fiducial-­like H-­mode plasmas (Podesta in EP-TSG) </a:t>
            </a:r>
          </a:p>
          <a:p>
            <a:pPr lvl="1"/>
            <a:endParaRPr lang="en-US" sz="1800" dirty="0" smtClean="0"/>
          </a:p>
          <a:p>
            <a:r>
              <a:rPr lang="en-US" sz="2200" u="sng" dirty="0" smtClean="0"/>
              <a:t>Possible</a:t>
            </a:r>
            <a:r>
              <a:rPr lang="en-US" sz="2200" dirty="0" smtClean="0"/>
              <a:t> early in run</a:t>
            </a:r>
            <a:endParaRPr lang="en-US" sz="2200" dirty="0"/>
          </a:p>
          <a:p>
            <a:pPr lvl="1"/>
            <a:r>
              <a:rPr lang="en-US" sz="1800" dirty="0" smtClean="0"/>
              <a:t>Determine n=1 </a:t>
            </a:r>
            <a:r>
              <a:rPr lang="en-US" sz="1800" dirty="0"/>
              <a:t>tearing onset </a:t>
            </a:r>
            <a:r>
              <a:rPr lang="en-US" sz="1800" dirty="0" smtClean="0"/>
              <a:t>beta and </a:t>
            </a:r>
            <a:r>
              <a:rPr lang="en-US" sz="1800" dirty="0" err="1" smtClean="0"/>
              <a:t>q</a:t>
            </a:r>
            <a:r>
              <a:rPr lang="en-US" sz="1800" baseline="-25000" dirty="0" err="1" smtClean="0"/>
              <a:t>min</a:t>
            </a:r>
            <a:r>
              <a:rPr lang="en-US" sz="1800" dirty="0" smtClean="0"/>
              <a:t> (</a:t>
            </a:r>
            <a:r>
              <a:rPr lang="en-US" sz="1800" dirty="0" err="1" smtClean="0"/>
              <a:t>LaHaye</a:t>
            </a:r>
            <a:r>
              <a:rPr lang="en-US" sz="1800" dirty="0" smtClean="0"/>
              <a:t>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/>
              <a:t>Vary relative timing of </a:t>
            </a:r>
            <a:r>
              <a:rPr lang="en-US" sz="1600" dirty="0" err="1"/>
              <a:t>q</a:t>
            </a:r>
            <a:r>
              <a:rPr lang="en-US" sz="1600" baseline="-25000" dirty="0" err="1"/>
              <a:t>min</a:t>
            </a:r>
            <a:r>
              <a:rPr lang="en-US" sz="1600" dirty="0"/>
              <a:t> dropping and raising NBI (to get H-mode transition which increases beta) to map </a:t>
            </a:r>
            <a:r>
              <a:rPr lang="en-US" sz="1600" dirty="0" err="1"/>
              <a:t>q</a:t>
            </a:r>
            <a:r>
              <a:rPr lang="en-US" sz="1600" baseline="-25000" dirty="0" err="1"/>
              <a:t>min</a:t>
            </a:r>
            <a:r>
              <a:rPr lang="en-US" sz="1600" dirty="0"/>
              <a:t> and beta for n=1 tearing onset</a:t>
            </a:r>
          </a:p>
          <a:p>
            <a:pPr lvl="2">
              <a:buSzPct val="120000"/>
            </a:pPr>
            <a:r>
              <a:rPr lang="en-US" sz="1600" dirty="0"/>
              <a:t>Follow with step down in NBI to get a marginal condition for comparison to NSTX</a:t>
            </a:r>
          </a:p>
          <a:p>
            <a:pPr lvl="1"/>
            <a:r>
              <a:rPr lang="en-US" sz="1800" dirty="0" smtClean="0"/>
              <a:t>Test </a:t>
            </a:r>
            <a:r>
              <a:rPr lang="en-US" sz="1800" dirty="0"/>
              <a:t>n=1 locking threshold along with </a:t>
            </a:r>
            <a:r>
              <a:rPr lang="en-US" sz="1800" dirty="0" smtClean="0"/>
              <a:t>n=2-3 applied fields (Park)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 smtClean="0"/>
              <a:t>After </a:t>
            </a:r>
            <a:r>
              <a:rPr lang="en-US" sz="1600" dirty="0"/>
              <a:t>n=1 error field investigation, keep </a:t>
            </a:r>
            <a:r>
              <a:rPr lang="en-US" sz="1600" dirty="0" smtClean="0"/>
              <a:t>the density </a:t>
            </a:r>
            <a:r>
              <a:rPr lang="en-US" sz="1600" dirty="0"/>
              <a:t>and ramp-up currents until locking, </a:t>
            </a:r>
            <a:r>
              <a:rPr lang="en-US" sz="1600" dirty="0" smtClean="0"/>
              <a:t>while varying </a:t>
            </a:r>
            <a:r>
              <a:rPr lang="en-US" sz="1600" dirty="0"/>
              <a:t>n=2-3 currents in </a:t>
            </a:r>
            <a:r>
              <a:rPr lang="en-US" sz="1600" dirty="0" err="1"/>
              <a:t>Ohmic</a:t>
            </a:r>
            <a:r>
              <a:rPr lang="en-US" sz="1600" dirty="0"/>
              <a:t> </a:t>
            </a:r>
            <a:r>
              <a:rPr lang="en-US" sz="1600" dirty="0" smtClean="0"/>
              <a:t>plasmas</a:t>
            </a:r>
          </a:p>
          <a:p>
            <a:pPr lvl="2">
              <a:buSzPct val="120000"/>
            </a:pPr>
            <a:r>
              <a:rPr lang="en-US" sz="1600" dirty="0"/>
              <a:t>Follow with step down in NBI to get a marginal condition for comparison to </a:t>
            </a:r>
            <a:r>
              <a:rPr lang="en-US" sz="1600" dirty="0" smtClean="0"/>
              <a:t>NSTX</a:t>
            </a:r>
            <a:endParaRPr lang="en-US" sz="1800" dirty="0"/>
          </a:p>
          <a:p>
            <a:pPr lvl="1"/>
            <a:r>
              <a:rPr lang="en-US" sz="1800" dirty="0"/>
              <a:t>Multi-mode error field correction using the RWMSC (</a:t>
            </a:r>
            <a:r>
              <a:rPr lang="en-US" sz="1800" dirty="0" err="1"/>
              <a:t>Sabbagh</a:t>
            </a:r>
            <a:r>
              <a:rPr lang="en-US" sz="1800" dirty="0"/>
              <a:t>/YS Park)</a:t>
            </a:r>
          </a:p>
          <a:p>
            <a:pPr lvl="2">
              <a:buSzPct val="120000"/>
            </a:pPr>
            <a:r>
              <a:rPr lang="en-US" sz="1600" dirty="0" smtClean="0"/>
              <a:t>Would come after “Optimization of PID dynamic EF correction” </a:t>
            </a:r>
            <a:endParaRPr lang="en-US" sz="1600" dirty="0"/>
          </a:p>
          <a:p>
            <a:pPr lvl="1"/>
            <a:r>
              <a:rPr lang="en-US" sz="1800" dirty="0" smtClean="0"/>
              <a:t>XP1062</a:t>
            </a:r>
            <a:r>
              <a:rPr lang="en-US" sz="1800" dirty="0"/>
              <a:t>: NTV steady-state rotation at reduced torque (HHFW) (Sabbagh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3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slides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specific XP ideas, pre-forum </a:t>
            </a:r>
            <a:br>
              <a:rPr lang="en-US" dirty="0" smtClean="0"/>
            </a:br>
            <a:r>
              <a:rPr lang="en-US" dirty="0" smtClean="0"/>
              <a:t>(no priority order pre-assumed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</a:p>
          <a:p>
            <a:pPr lvl="1"/>
            <a:r>
              <a:rPr lang="en-US" sz="1800" dirty="0" smtClean="0"/>
              <a:t>Assess β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and q stability limits at the increased aspect ratio of NSTX-U, with new shaping control and off-axis NBI</a:t>
            </a:r>
          </a:p>
          <a:p>
            <a:pPr lvl="1"/>
            <a:r>
              <a:rPr lang="en-US" sz="1800" dirty="0" smtClean="0"/>
              <a:t>Utilize </a:t>
            </a:r>
            <a:r>
              <a:rPr lang="en-US" sz="1800" dirty="0"/>
              <a:t>off-axis NBI to produce initial investigation determining the effect of pressure, q, and </a:t>
            </a:r>
            <a:r>
              <a:rPr lang="en-US" sz="1800" dirty="0" err="1"/>
              <a:t>v</a:t>
            </a:r>
            <a:r>
              <a:rPr lang="en-US" sz="1800" baseline="-25000" dirty="0" err="1"/>
              <a:t>ϕ</a:t>
            </a:r>
            <a:r>
              <a:rPr lang="en-US" sz="1800" dirty="0"/>
              <a:t> profile variations on RWM and NTM stability</a:t>
            </a:r>
          </a:p>
          <a:p>
            <a:pPr lvl="1"/>
            <a:r>
              <a:rPr lang="en-US" sz="1800" dirty="0"/>
              <a:t>Investigate the dependence of stability on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</a:t>
            </a:r>
            <a:r>
              <a:rPr lang="en-US" sz="1800" dirty="0"/>
              <a:t>through MHD spectroscopy, and compare to kinetic stabilization </a:t>
            </a:r>
            <a:r>
              <a:rPr lang="en-US" sz="1800" dirty="0" smtClean="0"/>
              <a:t>theory</a:t>
            </a:r>
            <a:endParaRPr lang="en-US" sz="1800" dirty="0"/>
          </a:p>
          <a:p>
            <a:pPr lvl="1"/>
            <a:r>
              <a:rPr lang="en-US" sz="1800" dirty="0"/>
              <a:t>Establish dual field component n = 1 active control capability in new NSTX-U operational regime with 6 independent </a:t>
            </a:r>
            <a:r>
              <a:rPr lang="en-US" sz="1800" dirty="0" smtClean="0"/>
              <a:t>SPAs (Sabbagh)</a:t>
            </a:r>
          </a:p>
          <a:p>
            <a:pPr lvl="1"/>
            <a:r>
              <a:rPr lang="en-US" sz="1800" dirty="0" smtClean="0"/>
              <a:t>Examine </a:t>
            </a:r>
            <a:r>
              <a:rPr lang="en-US" sz="1800" dirty="0"/>
              <a:t>effectiveness of RWM model-based state space control </a:t>
            </a:r>
            <a:r>
              <a:rPr lang="en-US" sz="1800" dirty="0" smtClean="0"/>
              <a:t>with independent </a:t>
            </a:r>
            <a:r>
              <a:rPr lang="en-US" sz="1800" dirty="0"/>
              <a:t>actuation of six control </a:t>
            </a:r>
            <a:r>
              <a:rPr lang="en-US" sz="1800" dirty="0" smtClean="0"/>
              <a:t>coils, multi-mode </a:t>
            </a:r>
            <a:r>
              <a:rPr lang="en-US" sz="1800" dirty="0"/>
              <a:t>control with n up to 3, </a:t>
            </a:r>
            <a:r>
              <a:rPr lang="en-US" sz="1800" dirty="0" smtClean="0"/>
              <a:t>and plasma </a:t>
            </a:r>
            <a:r>
              <a:rPr lang="en-US" sz="1800" dirty="0"/>
              <a:t>rotation-induced stabilization in the controller</a:t>
            </a:r>
          </a:p>
          <a:p>
            <a:pPr lvl="1"/>
            <a:r>
              <a:rPr lang="en-US" sz="1800" dirty="0" smtClean="0"/>
              <a:t>Attempt </a:t>
            </a:r>
            <a:r>
              <a:rPr lang="en-US" sz="1800" dirty="0"/>
              <a:t>initial control of internal MHD modes that appear at low density during current </a:t>
            </a:r>
            <a:r>
              <a:rPr lang="en-US" sz="1800" dirty="0" smtClean="0"/>
              <a:t>ramp-up</a:t>
            </a:r>
            <a:endParaRPr lang="en-US" sz="1800" dirty="0"/>
          </a:p>
          <a:p>
            <a:pPr lvl="1"/>
            <a:r>
              <a:rPr lang="en-US" sz="1800" dirty="0" smtClean="0"/>
              <a:t>Determine </a:t>
            </a:r>
            <a:r>
              <a:rPr lang="en-US" sz="1800" dirty="0"/>
              <a:t>the degree of global mode internalization by comparing diagnosis by magnetic and SXR means as a function of proximity to the mode marginal stability </a:t>
            </a:r>
            <a:r>
              <a:rPr lang="en-US" sz="1800" dirty="0" smtClean="0"/>
              <a:t>point</a:t>
            </a:r>
          </a:p>
          <a:p>
            <a:pPr lvl="1"/>
            <a:r>
              <a:rPr lang="en-US" sz="1800" dirty="0"/>
              <a:t>Utilize initial NSTX-U ME-SXR and poloidal USXR diagnostics to characterize the RWM </a:t>
            </a:r>
            <a:r>
              <a:rPr lang="en-US" sz="1800" dirty="0" err="1"/>
              <a:t>eigenfunction</a:t>
            </a:r>
            <a:r>
              <a:rPr lang="en-US" sz="1800" dirty="0"/>
              <a:t> by non-magnetic </a:t>
            </a:r>
            <a:r>
              <a:rPr lang="en-US" sz="1800" dirty="0" smtClean="0"/>
              <a:t>means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8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1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specific XP ideas, pre-forum </a:t>
            </a:r>
            <a:br>
              <a:rPr lang="en-US" dirty="0" smtClean="0"/>
            </a:br>
            <a:r>
              <a:rPr lang="en-US" dirty="0" smtClean="0"/>
              <a:t>(no priority order pre-assumed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</a:p>
          <a:p>
            <a:pPr lvl="1"/>
            <a:r>
              <a:rPr lang="en-US" sz="1800" dirty="0"/>
              <a:t>XP1144: RWM stabilization/control, NTV </a:t>
            </a:r>
            <a:r>
              <a:rPr lang="en-US" sz="1800" dirty="0" err="1"/>
              <a:t>Vf</a:t>
            </a:r>
            <a:r>
              <a:rPr lang="en-US" sz="1800" dirty="0"/>
              <a:t> alteration of higher A ST targets (Sabbagh)</a:t>
            </a:r>
          </a:p>
          <a:p>
            <a:pPr lvl="1"/>
            <a:r>
              <a:rPr lang="en-US" sz="1800" dirty="0"/>
              <a:t>XP1145: RWM state space active control physics (independent coil control) (Sabbagh)</a:t>
            </a:r>
          </a:p>
          <a:p>
            <a:pPr lvl="1"/>
            <a:r>
              <a:rPr lang="en-US" sz="1800" dirty="0"/>
              <a:t>XP1146: RWM state space active control at low plasma rotation (Y-S Park)</a:t>
            </a:r>
          </a:p>
          <a:p>
            <a:pPr lvl="1"/>
            <a:r>
              <a:rPr lang="en-US" sz="1800" dirty="0"/>
              <a:t>XP1062: NTV steady-state rotation at reduced torque (HHFW) (Sabbagh)</a:t>
            </a:r>
          </a:p>
          <a:p>
            <a:pPr lvl="1"/>
            <a:r>
              <a:rPr lang="en-US" sz="1800" dirty="0"/>
              <a:t>XP1111: RWM PID optimization (Sabbagh)</a:t>
            </a:r>
          </a:p>
          <a:p>
            <a:pPr lvl="1"/>
            <a:r>
              <a:rPr lang="en-US" sz="1800" dirty="0" smtClean="0"/>
              <a:t>XP1149</a:t>
            </a:r>
            <a:r>
              <a:rPr lang="en-US" sz="1800" dirty="0"/>
              <a:t>: RWM stabilization dependence on energetic particle profile (Berkery)</a:t>
            </a:r>
          </a:p>
          <a:p>
            <a:pPr lvl="1"/>
            <a:r>
              <a:rPr lang="en-US" sz="1800" dirty="0"/>
              <a:t>XP1147: RWM control physics with partial control coil coverage (JT-60SA) (Y-S Park)</a:t>
            </a:r>
          </a:p>
          <a:p>
            <a:pPr lvl="1"/>
            <a:r>
              <a:rPr lang="en-US" sz="1800" dirty="0"/>
              <a:t>XP1148: RWM stabilization physics at reduced </a:t>
            </a:r>
            <a:r>
              <a:rPr lang="en-US" sz="1800" dirty="0" err="1"/>
              <a:t>collisionality</a:t>
            </a:r>
            <a:r>
              <a:rPr lang="en-US" sz="1800" dirty="0"/>
              <a:t> (Berkery)</a:t>
            </a:r>
          </a:p>
          <a:p>
            <a:pPr lvl="1"/>
            <a:r>
              <a:rPr lang="en-US" sz="1800" dirty="0"/>
              <a:t>XP1150: Neoclassical toroidal viscosity at reduced n (independent coil control) (Sabbagh)</a:t>
            </a:r>
          </a:p>
          <a:p>
            <a:pPr lvl="1"/>
            <a:r>
              <a:rPr lang="en-US" sz="1800" dirty="0" smtClean="0"/>
              <a:t>Multi-mode </a:t>
            </a:r>
            <a:r>
              <a:rPr lang="en-US" sz="1800" dirty="0"/>
              <a:t>error field correction using the RWMSC </a:t>
            </a:r>
            <a:r>
              <a:rPr lang="en-US" sz="1800" dirty="0" smtClean="0"/>
              <a:t>(Sabbagh)</a:t>
            </a:r>
          </a:p>
          <a:p>
            <a:pPr lvl="1"/>
            <a:r>
              <a:rPr lang="en-US" sz="1800" dirty="0" smtClean="0"/>
              <a:t>Density limit study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9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9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92739</TotalTime>
  <Words>1781</Words>
  <Application>Microsoft Macintosh PowerPoint</Application>
  <PresentationFormat>On-screen Show (4:3)</PresentationFormat>
  <Paragraphs>193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3_Blank Presentation</vt:lpstr>
      <vt:lpstr>PowerPoint Presentation</vt:lpstr>
      <vt:lpstr>Highest-level goals for MS TSG for FY15 run</vt:lpstr>
      <vt:lpstr>XMP suggestions</vt:lpstr>
      <vt:lpstr>XMP suggestions</vt:lpstr>
      <vt:lpstr>Early XP suggestions</vt:lpstr>
      <vt:lpstr>Early XP suggestions</vt:lpstr>
      <vt:lpstr>Supporting slides follow</vt:lpstr>
      <vt:lpstr>Collecting specific XP ideas, pre-forum  (no priority order pre-assumed here)</vt:lpstr>
      <vt:lpstr>Collecting specific XP ideas, pre-forum  (no priority order pre-assumed here)</vt:lpstr>
      <vt:lpstr>Collecting specific XP ideas, pre-forum  (no priority order pre-assumed here)</vt:lpstr>
      <vt:lpstr>Collecting specific XP ideas, pre-forum  (no priority order pre-assumed here)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Jong-Kyu Park</cp:lastModifiedBy>
  <cp:revision>16510</cp:revision>
  <cp:lastPrinted>2014-10-10T06:32:42Z</cp:lastPrinted>
  <dcterms:created xsi:type="dcterms:W3CDTF">2003-10-01T16:23:57Z</dcterms:created>
  <dcterms:modified xsi:type="dcterms:W3CDTF">2015-01-29T16:00:58Z</dcterms:modified>
</cp:coreProperties>
</file>