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1217" r:id="rId2"/>
    <p:sldId id="1609" r:id="rId3"/>
    <p:sldId id="1610" r:id="rId4"/>
    <p:sldId id="1611" r:id="rId5"/>
    <p:sldId id="1612" r:id="rId6"/>
    <p:sldId id="1614" r:id="rId7"/>
    <p:sldId id="1615" r:id="rId8"/>
    <p:sldId id="1616" r:id="rId9"/>
    <p:sldId id="1617" r:id="rId10"/>
    <p:sldId id="1618" r:id="rId11"/>
    <p:sldId id="1619" r:id="rId12"/>
    <p:sldId id="1620" r:id="rId13"/>
    <p:sldId id="1621" r:id="rId14"/>
    <p:sldId id="1624" r:id="rId15"/>
    <p:sldId id="1625" r:id="rId1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14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293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44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58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5733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2879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026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172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008080"/>
    <a:srgbClr val="FF8A15"/>
    <a:srgbClr val="FF9933"/>
    <a:srgbClr val="CCECFF"/>
    <a:srgbClr val="F8F8F8"/>
    <a:srgbClr val="FF9966"/>
    <a:srgbClr val="009999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68" autoAdjust="0"/>
    <p:restoredTop sz="94600" autoAdjust="0"/>
  </p:normalViewPr>
  <p:slideViewPr>
    <p:cSldViewPr>
      <p:cViewPr>
        <p:scale>
          <a:sx n="140" d="100"/>
          <a:sy n="140" d="100"/>
        </p:scale>
        <p:origin x="-1170" y="-25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4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F7B4-D649-4CF1-B631-CCD81F4E6D6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1" name="Picture 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52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3" name="Picture 1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8601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1"/>
            <a:ext cx="793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0" i="1" dirty="0">
                <a:solidFill>
                  <a:srgbClr val="171FC7"/>
                </a:solidFill>
                <a:effectLst/>
                <a:latin typeface="Helvetica" pitchFamily="-128" charset="0"/>
                <a:cs typeface="Arial" pitchFamily="34" charset="0"/>
              </a:rPr>
              <a:t>NSTX-U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1"/>
            <a:ext cx="5486400" cy="215431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en-US" sz="800" i="0" baseline="0" dirty="0" smtClean="0">
                <a:solidFill>
                  <a:srgbClr val="3333CC"/>
                </a:solidFill>
              </a:rPr>
              <a:t>NSTX-U FY2015 Pre-Forum Meeting </a:t>
            </a:r>
            <a:r>
              <a:rPr lang="en-US" sz="800" i="0" baseline="0" dirty="0" smtClean="0">
                <a:solidFill>
                  <a:srgbClr val="3333CC"/>
                </a:solidFill>
              </a:rPr>
              <a:t>#2 – January 29, 2015 (Menard)</a:t>
            </a:r>
            <a:endParaRPr lang="en-US" sz="800" i="0" dirty="0">
              <a:solidFill>
                <a:srgbClr val="3333CC"/>
              </a:solidFill>
            </a:endParaRPr>
          </a:p>
        </p:txBody>
      </p:sp>
      <p:sp>
        <p:nvSpPr>
          <p:cNvPr id="9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eaLnBrk="0" hangingPunct="0">
              <a:defRPr/>
            </a:pPr>
            <a:r>
              <a:rPr lang="en-US" sz="3200" i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Program </a:t>
            </a:r>
            <a:r>
              <a:rPr lang="en-US" sz="3200" i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Update on Roles</a:t>
            </a:r>
            <a:r>
              <a:rPr lang="en-US" sz="3200" i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, Responsibilities, Goals for Task Forces and Working Groups</a:t>
            </a:r>
            <a:endParaRPr lang="en-US" sz="3200" i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209800"/>
            <a:ext cx="6019800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J. Menard</a:t>
            </a: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For the NSTX-U Research Team</a:t>
            </a:r>
            <a:endParaRPr lang="en-US" sz="1600" b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1"/>
            <a:ext cx="5715000" cy="9233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NSTX-U </a:t>
            </a:r>
            <a:r>
              <a:rPr lang="en-US" sz="2000" i="0" dirty="0" smtClean="0">
                <a:solidFill>
                  <a:srgbClr val="FF0000"/>
                </a:solidFill>
              </a:rPr>
              <a:t>Pre-Forum Meeting #2 – Day 2</a:t>
            </a:r>
            <a:endParaRPr lang="en-US" sz="2000" i="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PPPL LSB B318</a:t>
            </a:r>
          </a:p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January</a:t>
            </a:r>
            <a:r>
              <a:rPr lang="en-US" sz="2000" i="0" dirty="0" smtClean="0">
                <a:solidFill>
                  <a:srgbClr val="FF0000"/>
                </a:solidFill>
              </a:rPr>
              <a:t> </a:t>
            </a:r>
            <a:r>
              <a:rPr lang="en-US" sz="2000" i="0" dirty="0" smtClean="0">
                <a:solidFill>
                  <a:srgbClr val="FF0000"/>
                </a:solidFill>
              </a:rPr>
              <a:t>29</a:t>
            </a:r>
            <a:r>
              <a:rPr lang="en-US" sz="2000" i="0" dirty="0" smtClean="0">
                <a:solidFill>
                  <a:srgbClr val="FF0000"/>
                </a:solidFill>
              </a:rPr>
              <a:t>, </a:t>
            </a:r>
            <a:r>
              <a:rPr lang="en-US" sz="2000" i="0" dirty="0" smtClean="0">
                <a:solidFill>
                  <a:srgbClr val="FF0000"/>
                </a:solidFill>
              </a:rPr>
              <a:t>2014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9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02276"/>
            <a:ext cx="1295400" cy="43271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 dirty="0">
                <a:solidFill>
                  <a:srgbClr val="FF0000"/>
                </a:solidFill>
                <a:latin typeface="Arial" charset="0"/>
              </a:rPr>
              <a:t>Inst for </a:t>
            </a:r>
            <a:r>
              <a:rPr lang="en-US" sz="800" dirty="0" err="1">
                <a:solidFill>
                  <a:srgbClr val="FF0000"/>
                </a:solidFill>
                <a:latin typeface="Arial" charset="0"/>
              </a:rPr>
              <a:t>Nucl</a:t>
            </a:r>
            <a:r>
              <a:rPr lang="en-US" sz="800" dirty="0">
                <a:solidFill>
                  <a:srgbClr val="FF0000"/>
                </a:solidFill>
                <a:latin typeface="Arial" charset="0"/>
              </a:rPr>
              <a:t>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Chonbuk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Seoul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1"/>
            <a:ext cx="1257300" cy="47405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Coll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4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Non-axisymmetric Control Coil Specification Working Group (NCC-WG)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Leader/Deputy:  Jong-</a:t>
            </a:r>
            <a:r>
              <a:rPr lang="en-US" dirty="0" err="1" smtClean="0"/>
              <a:t>Kyu</a:t>
            </a:r>
            <a:r>
              <a:rPr lang="en-US" dirty="0" smtClean="0"/>
              <a:t> Park, John </a:t>
            </a:r>
            <a:r>
              <a:rPr lang="en-US" dirty="0" err="1" smtClean="0"/>
              <a:t>Canik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Charges</a:t>
            </a:r>
            <a:r>
              <a:rPr lang="en-US" dirty="0" smtClean="0"/>
              <a:t>: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Specify required coil current</a:t>
            </a:r>
            <a:r>
              <a:rPr lang="en-US" dirty="0"/>
              <a:t>, frequency, and </a:t>
            </a:r>
            <a:r>
              <a:rPr lang="en-US" dirty="0" smtClean="0"/>
              <a:t>location </a:t>
            </a:r>
            <a:r>
              <a:rPr lang="en-US" dirty="0"/>
              <a:t>for </a:t>
            </a:r>
            <a:r>
              <a:rPr lang="en-US" dirty="0" smtClean="0"/>
              <a:t>NCC</a:t>
            </a:r>
          </a:p>
          <a:p>
            <a:pPr marL="798513" lvl="2" indent="-225425">
              <a:lnSpc>
                <a:spcPct val="90000"/>
              </a:lnSpc>
            </a:pPr>
            <a:r>
              <a:rPr lang="en-US" dirty="0" smtClean="0"/>
              <a:t>Consider full set (24 coils) and partial set (12 coils)</a:t>
            </a:r>
          </a:p>
          <a:p>
            <a:pPr marL="798513" lvl="2" indent="-225425">
              <a:lnSpc>
                <a:spcPct val="90000"/>
              </a:lnSpc>
            </a:pPr>
            <a:r>
              <a:rPr lang="en-US" dirty="0" smtClean="0"/>
              <a:t>Consider range of applications: NTV</a:t>
            </a:r>
            <a:r>
              <a:rPr lang="en-US" dirty="0"/>
              <a:t>, EFC, RWM, RMP, ELM pacing, etc</a:t>
            </a:r>
            <a:r>
              <a:rPr lang="en-US" dirty="0" smtClean="0"/>
              <a:t>...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Specify required number of independent SPA channels vs. applications and requested capabilities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Deliverables: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Organize summary presentation(s) on IPECOPT analysis results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Give presentation(s) making </a:t>
            </a:r>
            <a:r>
              <a:rPr lang="en-US" dirty="0"/>
              <a:t>recommendations on NCC </a:t>
            </a:r>
            <a:r>
              <a:rPr lang="en-US" dirty="0" smtClean="0"/>
              <a:t>and SPA performance requirements, gather and incorporate team input 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Generate written report (5-20pp Word file) documenting NCC and SPA requirements for use in developing engineering requirements document (GRD) to drive engineering design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Due dates:  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Initial written report April 2015 if possible (no later than May)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Consult with Project/engineers/designers as needed until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10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40756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Disruption Prediction/Avoidance/Mitigation Working Group (DPAM-WG)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dirty="0" smtClean="0"/>
              <a:t>Leader/Deputy:  Steve </a:t>
            </a:r>
            <a:r>
              <a:rPr lang="en-US" dirty="0" err="1" smtClean="0"/>
              <a:t>Sabbagh</a:t>
            </a:r>
            <a:r>
              <a:rPr lang="en-US" dirty="0" smtClean="0"/>
              <a:t>, Roger Raman</a:t>
            </a:r>
          </a:p>
          <a:p>
            <a:r>
              <a:rPr lang="en-US" dirty="0" smtClean="0"/>
              <a:t>Charges:</a:t>
            </a:r>
          </a:p>
          <a:p>
            <a:pPr marL="744538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How will NSTX-U interface to the upcoming FES workshops, and longer-term, address the FESAC/FES Tier 1 issue of “Transients</a:t>
            </a:r>
            <a:r>
              <a:rPr lang="en-US" dirty="0"/>
              <a:t>" generally? </a:t>
            </a:r>
            <a:endParaRPr lang="en-US" dirty="0" smtClean="0"/>
          </a:p>
          <a:p>
            <a:pPr marL="1087437" lvl="2" indent="-342900">
              <a:lnSpc>
                <a:spcPct val="90000"/>
              </a:lnSpc>
              <a:buFont typeface="+mj-lt"/>
              <a:buAutoNum type="alphaLcPeriod"/>
            </a:pPr>
            <a:r>
              <a:rPr lang="en-US" dirty="0" smtClean="0"/>
              <a:t>In which disruption research areas can NSTX-U make leading contributions?</a:t>
            </a:r>
          </a:p>
          <a:p>
            <a:pPr marL="1087437" lvl="2" indent="-342900">
              <a:lnSpc>
                <a:spcPct val="90000"/>
              </a:lnSpc>
              <a:buFont typeface="+mj-lt"/>
              <a:buAutoNum type="alphaLcPeriod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are the </a:t>
            </a:r>
            <a:r>
              <a:rPr lang="en-US" dirty="0" smtClean="0"/>
              <a:t>associated long-term </a:t>
            </a:r>
            <a:r>
              <a:rPr lang="en-US" dirty="0"/>
              <a:t>resource needs </a:t>
            </a:r>
            <a:r>
              <a:rPr lang="en-US" dirty="0" smtClean="0"/>
              <a:t>from NSTX-U?</a:t>
            </a:r>
            <a:endParaRPr lang="en-US" dirty="0"/>
          </a:p>
          <a:p>
            <a:pPr marL="744538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leading/highest priority </a:t>
            </a:r>
            <a:r>
              <a:rPr lang="en-US" dirty="0"/>
              <a:t>NSTX-U contributions to </a:t>
            </a:r>
            <a:r>
              <a:rPr lang="en-US" dirty="0" smtClean="0"/>
              <a:t>JRT-16?</a:t>
            </a:r>
          </a:p>
          <a:p>
            <a:pPr marL="1087438" lvl="2" indent="-342900">
              <a:lnSpc>
                <a:spcPct val="90000"/>
              </a:lnSpc>
              <a:buFont typeface="+mj-lt"/>
              <a:buAutoNum type="alphaLcPeriod"/>
            </a:pPr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the required resources during FY15-16 to support JRT-16?</a:t>
            </a:r>
          </a:p>
          <a:p>
            <a:pPr marL="744538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How can NSTX-U minimize </a:t>
            </a:r>
            <a:r>
              <a:rPr lang="en-US" dirty="0" err="1" smtClean="0"/>
              <a:t>disruptivity</a:t>
            </a:r>
            <a:r>
              <a:rPr lang="en-US" dirty="0" smtClean="0"/>
              <a:t> rates?</a:t>
            </a:r>
          </a:p>
          <a:p>
            <a:pPr marL="1087438" lvl="2" indent="-342900">
              <a:lnSpc>
                <a:spcPct val="90000"/>
              </a:lnSpc>
              <a:buFont typeface="+mj-lt"/>
              <a:buAutoNum type="alphaLcPeriod"/>
            </a:pPr>
            <a:r>
              <a:rPr lang="en-US" dirty="0" smtClean="0"/>
              <a:t>What are leading causes of disruptions in NSTX &amp; during initial NSTX-U ops? </a:t>
            </a:r>
          </a:p>
          <a:p>
            <a:pPr marL="1087438" lvl="2" indent="-342900">
              <a:lnSpc>
                <a:spcPct val="90000"/>
              </a:lnSpc>
              <a:buFont typeface="+mj-lt"/>
              <a:buAutoNum type="alphaLcPeriod"/>
            </a:pPr>
            <a:r>
              <a:rPr lang="en-US" dirty="0" smtClean="0"/>
              <a:t>What prerequisites / tools are needed to prepare NSTX-U to operate a large # of sequential shot-seconds (say 1-5 shot minutes) without a disruption?</a:t>
            </a:r>
            <a:endParaRPr lang="en-US" dirty="0"/>
          </a:p>
          <a:p>
            <a:r>
              <a:rPr lang="en-US" dirty="0" smtClean="0"/>
              <a:t>Tasks:  Organize meetings/reports to address above charges</a:t>
            </a:r>
            <a:endParaRPr lang="en-US" dirty="0"/>
          </a:p>
          <a:p>
            <a:r>
              <a:rPr lang="en-US" dirty="0" smtClean="0"/>
              <a:t>Due dates:</a:t>
            </a:r>
          </a:p>
          <a:p>
            <a:pPr lvl="1"/>
            <a:r>
              <a:rPr lang="en-US" dirty="0" smtClean="0"/>
              <a:t>1a – March/April 2015, 1b May/June 2015</a:t>
            </a:r>
          </a:p>
          <a:p>
            <a:pPr lvl="1"/>
            <a:r>
              <a:rPr lang="en-US" dirty="0" smtClean="0"/>
              <a:t>2a – April 2015, 3a – end of CY 2015, 3b – TBD/long-term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11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7697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smtClean="0"/>
              <a:t>Run schedule assumptions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4438650"/>
            <a:ext cx="9144000" cy="2057400"/>
          </a:xfrm>
        </p:spPr>
        <p:txBody>
          <a:bodyPr/>
          <a:lstStyle/>
          <a:p>
            <a:r>
              <a:rPr lang="en-US" altLang="en-US" smtClean="0"/>
              <a:t>Pre-forum meeting #2 emphasized XMP/XP title, goal, author identification to cover first 2 run months (Weeks 1-8)</a:t>
            </a:r>
          </a:p>
          <a:p>
            <a:r>
              <a:rPr lang="en-US" altLang="en-US" smtClean="0"/>
              <a:t>Forum should emphasize prioritization of XPs for weeks 3-18, but also document commissioning XMP/XP goals + run-time</a:t>
            </a:r>
          </a:p>
          <a:p>
            <a:r>
              <a:rPr lang="en-US" altLang="en-US" smtClean="0"/>
              <a:t>Mid-run (re-)assessment after first 6-8 Science run-weeks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7526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solidFill>
                  <a:srgbClr val="FF0000"/>
                </a:solidFill>
                <a:latin typeface="Helvetica" pitchFamily="-128" charset="0"/>
              </a:rPr>
              <a:t> Commissioning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85800" y="1447800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Run Weeks 1-4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479675" y="1447800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Run Weeks 5-8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17526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latin typeface="Helvetica" pitchFamily="-128" charset="0"/>
              </a:rPr>
              <a:t>Science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114800" y="17526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latin typeface="Helvetica" pitchFamily="-128" charset="0"/>
              </a:rPr>
              <a:t>Science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943600" y="17526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600" i="0" dirty="0">
                <a:latin typeface="Helvetica" pitchFamily="-128" charset="0"/>
              </a:rPr>
              <a:t>           Science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4160838" y="1447800"/>
            <a:ext cx="155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Run Weeks 9-12</a:t>
            </a:r>
          </a:p>
        </p:txBody>
      </p:sp>
      <p:sp>
        <p:nvSpPr>
          <p:cNvPr id="3083" name="TextBox 10"/>
          <p:cNvSpPr txBox="1">
            <a:spLocks noChangeArrowheads="1"/>
          </p:cNvSpPr>
          <p:nvPr/>
        </p:nvSpPr>
        <p:spPr bwMode="auto">
          <a:xfrm>
            <a:off x="5995988" y="1447800"/>
            <a:ext cx="165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Run Weeks 13-16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772400" y="1752600"/>
            <a:ext cx="762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sz="1400" i="0" dirty="0">
              <a:latin typeface="Helvetica" pitchFamily="-128" charset="0"/>
            </a:endParaRP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7786688" y="1447800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i="0">
                <a:solidFill>
                  <a:schemeClr val="tx1"/>
                </a:solidFill>
              </a:rPr>
              <a:t>17-18</a:t>
            </a:r>
          </a:p>
        </p:txBody>
      </p:sp>
      <p:cxnSp>
        <p:nvCxnSpPr>
          <p:cNvPr id="3086" name="Straight Connector 13"/>
          <p:cNvCxnSpPr>
            <a:cxnSpLocks noChangeShapeType="1"/>
          </p:cNvCxnSpPr>
          <p:nvPr/>
        </p:nvCxnSpPr>
        <p:spPr bwMode="auto">
          <a:xfrm flipV="1">
            <a:off x="5943600" y="971550"/>
            <a:ext cx="0" cy="5334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7" name="TextBox 14"/>
          <p:cNvSpPr txBox="1">
            <a:spLocks noChangeArrowheads="1"/>
          </p:cNvSpPr>
          <p:nvPr/>
        </p:nvSpPr>
        <p:spPr bwMode="auto">
          <a:xfrm>
            <a:off x="2800350" y="9715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chemeClr val="tx1"/>
                </a:solidFill>
              </a:rPr>
              <a:t>FY15</a:t>
            </a:r>
          </a:p>
        </p:txBody>
      </p:sp>
      <p:sp>
        <p:nvSpPr>
          <p:cNvPr id="3088" name="TextBox 15"/>
          <p:cNvSpPr txBox="1">
            <a:spLocks noChangeArrowheads="1"/>
          </p:cNvSpPr>
          <p:nvPr/>
        </p:nvSpPr>
        <p:spPr bwMode="auto">
          <a:xfrm>
            <a:off x="6096000" y="971550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chemeClr val="tx1"/>
                </a:solidFill>
              </a:rPr>
              <a:t>Early FY16</a:t>
            </a:r>
          </a:p>
        </p:txBody>
      </p:sp>
      <p:sp>
        <p:nvSpPr>
          <p:cNvPr id="3089" name="Right Brace 16"/>
          <p:cNvSpPr>
            <a:spLocks/>
          </p:cNvSpPr>
          <p:nvPr/>
        </p:nvSpPr>
        <p:spPr bwMode="auto">
          <a:xfrm rot="5400000">
            <a:off x="2108200" y="984250"/>
            <a:ext cx="381000" cy="3632200"/>
          </a:xfrm>
          <a:prstGeom prst="rightBrace">
            <a:avLst>
              <a:gd name="adj1" fmla="val 51462"/>
              <a:gd name="adj2" fmla="val 50000"/>
            </a:avLst>
          </a:prstGeom>
          <a:noFill/>
          <a:ln w="38100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384175" y="2990850"/>
            <a:ext cx="845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i="0">
                <a:solidFill>
                  <a:srgbClr val="008080"/>
                </a:solidFill>
              </a:rPr>
              <a:t>Scope of pre-forum meeting #2 - see next page for additional details</a:t>
            </a:r>
          </a:p>
        </p:txBody>
      </p:sp>
      <p:sp>
        <p:nvSpPr>
          <p:cNvPr id="3091" name="Right Brace 18"/>
          <p:cNvSpPr>
            <a:spLocks/>
          </p:cNvSpPr>
          <p:nvPr/>
        </p:nvSpPr>
        <p:spPr bwMode="auto">
          <a:xfrm rot="5400000">
            <a:off x="4762500" y="209550"/>
            <a:ext cx="381000" cy="7162800"/>
          </a:xfrm>
          <a:prstGeom prst="rightBrace">
            <a:avLst>
              <a:gd name="adj1" fmla="val 51439"/>
              <a:gd name="adj2" fmla="val 50000"/>
            </a:avLst>
          </a:prstGeom>
          <a:noFill/>
          <a:ln w="38100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3352800" y="3981450"/>
            <a:ext cx="336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i="0">
                <a:solidFill>
                  <a:srgbClr val="008080"/>
                </a:solidFill>
              </a:rPr>
              <a:t>Scope of Research Forum</a:t>
            </a:r>
          </a:p>
        </p:txBody>
      </p:sp>
      <p:sp>
        <p:nvSpPr>
          <p:cNvPr id="3093" name="Right Brace 20"/>
          <p:cNvSpPr>
            <a:spLocks/>
          </p:cNvSpPr>
          <p:nvPr/>
        </p:nvSpPr>
        <p:spPr bwMode="auto">
          <a:xfrm rot="5400000">
            <a:off x="5353050" y="1905000"/>
            <a:ext cx="190500" cy="990600"/>
          </a:xfrm>
          <a:prstGeom prst="rightBrace">
            <a:avLst>
              <a:gd name="adj1" fmla="val 51470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3094" name="Rectangle 21"/>
          <p:cNvSpPr>
            <a:spLocks noChangeArrowheads="1"/>
          </p:cNvSpPr>
          <p:nvPr/>
        </p:nvSpPr>
        <p:spPr bwMode="auto">
          <a:xfrm>
            <a:off x="5019675" y="2530475"/>
            <a:ext cx="191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chemeClr val="accent2"/>
                </a:solidFill>
              </a:rPr>
              <a:t>Mid-run assessment</a:t>
            </a:r>
          </a:p>
        </p:txBody>
      </p:sp>
      <p:sp>
        <p:nvSpPr>
          <p:cNvPr id="23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mtClean="0"/>
              <a:t>Operations assumptions for first 2 run-months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0013" cy="5638800"/>
          </a:xfrm>
        </p:spPr>
        <p:txBody>
          <a:bodyPr/>
          <a:lstStyle/>
          <a:p>
            <a:r>
              <a:rPr lang="en-US" altLang="en-US" smtClean="0"/>
              <a:t>Machine Commissioning…assume 1 month (run weeks 1-4) </a:t>
            </a:r>
          </a:p>
          <a:p>
            <a:pPr lvl="1"/>
            <a:r>
              <a:rPr lang="en-US" altLang="en-US" smtClean="0"/>
              <a:t>Develop basic breakdown, current ramp, shape/position control, diverted plasmas, H-mode access, basic fuelling optimizations.</a:t>
            </a:r>
          </a:p>
          <a:p>
            <a:pPr lvl="1"/>
            <a:r>
              <a:rPr lang="en-US" altLang="en-US" smtClean="0"/>
              <a:t>Goal: 1 MA, 0.5 T, NBI-heated H-mode (i.e. ~NSTX fiducial levels)</a:t>
            </a:r>
          </a:p>
          <a:p>
            <a:pPr lvl="1"/>
            <a:r>
              <a:rPr lang="en-US" altLang="en-US" smtClean="0"/>
              <a:t>Diagnostic commissioning</a:t>
            </a:r>
          </a:p>
          <a:p>
            <a:pPr lvl="1"/>
            <a:r>
              <a:rPr lang="en-US" altLang="en-US" smtClean="0"/>
              <a:t>Boronized PFCs</a:t>
            </a:r>
          </a:p>
          <a:p>
            <a:pPr lvl="1"/>
            <a:r>
              <a:rPr lang="en-US" altLang="en-US" smtClean="0"/>
              <a:t>Mostly XMPs</a:t>
            </a:r>
          </a:p>
          <a:p>
            <a:pPr lvl="1"/>
            <a:r>
              <a:rPr lang="en-US" altLang="en-US" b="1" smtClean="0">
                <a:solidFill>
                  <a:srgbClr val="FF0000"/>
                </a:solidFill>
              </a:rPr>
              <a:t>What science (aka XPs) can be done during this phase?</a:t>
            </a:r>
          </a:p>
          <a:p>
            <a:r>
              <a:rPr lang="en-US" altLang="en-US" smtClean="0"/>
              <a:t>1st Month of Science Campaign (run weeks 5-8)</a:t>
            </a:r>
          </a:p>
          <a:p>
            <a:pPr lvl="1"/>
            <a:r>
              <a:rPr lang="en-US" altLang="en-US" smtClean="0"/>
              <a:t>Boronized PFCs, possibly begin lithium coatings</a:t>
            </a:r>
          </a:p>
          <a:p>
            <a:pPr lvl="1"/>
            <a:r>
              <a:rPr lang="en-US" altLang="en-US" smtClean="0"/>
              <a:t>Operations and basic profile diagnostics, neutron rate,…</a:t>
            </a:r>
          </a:p>
          <a:p>
            <a:pPr lvl="1"/>
            <a:r>
              <a:rPr lang="en-US" altLang="en-US" smtClean="0"/>
              <a:t>Operation up to 1.4 MA and 0.65 T, 2 seconds</a:t>
            </a:r>
          </a:p>
          <a:p>
            <a:pPr lvl="1"/>
            <a:r>
              <a:rPr lang="en-US" altLang="en-US" smtClean="0"/>
              <a:t>6 beam sources up to 90 kV</a:t>
            </a:r>
          </a:p>
          <a:p>
            <a:pPr lvl="1"/>
            <a:r>
              <a:rPr lang="en-US" altLang="en-US" smtClean="0"/>
              <a:t>HHFW available for commissioning</a:t>
            </a:r>
          </a:p>
          <a:p>
            <a:pPr lvl="1"/>
            <a:r>
              <a:rPr lang="en-US" altLang="en-US" b="1" smtClean="0">
                <a:solidFill>
                  <a:srgbClr val="FF0000"/>
                </a:solidFill>
              </a:rPr>
              <a:t>What critical XPs can/should be done during this phase?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dirty="0"/>
              <a:t>Strategy </a:t>
            </a:r>
            <a:r>
              <a:rPr lang="en-US" altLang="en-US" dirty="0" smtClean="0"/>
              <a:t>/ staging for achieving full </a:t>
            </a:r>
            <a:r>
              <a:rPr lang="en-US" altLang="en-US" dirty="0"/>
              <a:t>NSTX-U </a:t>
            </a:r>
            <a:r>
              <a:rPr lang="en-US" altLang="en-US" dirty="0" smtClean="0"/>
              <a:t>parameters</a:t>
            </a:r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8839200" cy="2260600"/>
          </a:xfrm>
        </p:spPr>
        <p:txBody>
          <a:bodyPr/>
          <a:lstStyle/>
          <a:p>
            <a:r>
              <a:rPr lang="en-US" altLang="en-US" sz="2200" dirty="0" smtClean="0"/>
              <a:t>1</a:t>
            </a:r>
            <a:r>
              <a:rPr lang="en-US" altLang="en-US" sz="2200" baseline="30000" dirty="0" smtClean="0"/>
              <a:t>st</a:t>
            </a:r>
            <a:r>
              <a:rPr lang="en-US" altLang="en-US" sz="2200" dirty="0" smtClean="0"/>
              <a:t> year goal: operating points with forces up to ½ the way between NSTX and NSTX-U, ½ the design-point heating of any coil</a:t>
            </a:r>
          </a:p>
          <a:p>
            <a:pPr lvl="1"/>
            <a:r>
              <a:rPr lang="en-US" altLang="en-US" sz="1800" dirty="0" smtClean="0"/>
              <a:t>Will permit up to ~5 second operation at B</a:t>
            </a:r>
            <a:r>
              <a:rPr lang="en-US" altLang="en-US" sz="1800" baseline="-25000" dirty="0" smtClean="0"/>
              <a:t>T</a:t>
            </a:r>
            <a:r>
              <a:rPr lang="en-US" altLang="en-US" sz="1800" dirty="0" smtClean="0"/>
              <a:t>~0.65</a:t>
            </a:r>
          </a:p>
          <a:p>
            <a:r>
              <a:rPr lang="en-US" altLang="en-US" sz="2200" dirty="0" smtClean="0"/>
              <a:t>2</a:t>
            </a:r>
            <a:r>
              <a:rPr lang="en-US" altLang="en-US" sz="2200" baseline="30000" dirty="0" smtClean="0"/>
              <a:t>nd</a:t>
            </a:r>
            <a:r>
              <a:rPr lang="en-US" altLang="en-US" sz="2200" dirty="0" smtClean="0"/>
              <a:t> year goal: Full field and current, but still limiting the coil heating</a:t>
            </a:r>
          </a:p>
          <a:p>
            <a:pPr lvl="1"/>
            <a:r>
              <a:rPr lang="en-US" altLang="en-US" sz="1800" dirty="0" smtClean="0"/>
              <a:t>Will revisit year 2 parameters once year 1 data has been accumulated</a:t>
            </a:r>
          </a:p>
          <a:p>
            <a:r>
              <a:rPr lang="en-US" altLang="en-US" sz="2200" dirty="0" smtClean="0"/>
              <a:t>3</a:t>
            </a:r>
            <a:r>
              <a:rPr lang="en-US" altLang="en-US" sz="2200" baseline="30000" dirty="0" smtClean="0"/>
              <a:t>rd</a:t>
            </a:r>
            <a:r>
              <a:rPr lang="en-US" altLang="en-US" sz="2200" dirty="0" smtClean="0"/>
              <a:t> year goal: Full capability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4668"/>
              </p:ext>
            </p:extLst>
          </p:nvPr>
        </p:nvGraphicFramePr>
        <p:xfrm>
          <a:off x="215900" y="1143000"/>
          <a:ext cx="8686800" cy="2501902"/>
        </p:xfrm>
        <a:graphic>
          <a:graphicData uri="http://schemas.openxmlformats.org/drawingml/2006/table">
            <a:tbl>
              <a:tblPr/>
              <a:tblGrid>
                <a:gridCol w="2755900"/>
                <a:gridCol w="825500"/>
                <a:gridCol w="1371600"/>
                <a:gridCol w="1371600"/>
                <a:gridCol w="1295400"/>
                <a:gridCol w="1066800"/>
              </a:tblGrid>
              <a:tr h="822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Parameter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NSTX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(Max.)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FY 2015 NSTX-U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Operations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FY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NSTX-U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Operations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FY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NSTX-U Operations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Ultimate Goal</a:t>
                      </a: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3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[MA]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~1.6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3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[T]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0.55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~0.8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29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Allowed TF I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 [MA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s]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7.3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79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Longest I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Flat-Top at max. I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t, I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 and B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[s]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~0.4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~3.5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dirty="0" smtClean="0"/>
              <a:t>Forum website now functional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Form for XP idea submissions will open Feb 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62" y="990600"/>
            <a:ext cx="67699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 rot="18971806">
            <a:off x="3150305" y="6248401"/>
            <a:ext cx="381000" cy="228600"/>
          </a:xfrm>
          <a:prstGeom prst="rightArrow">
            <a:avLst>
              <a:gd name="adj1" fmla="val 55369"/>
              <a:gd name="adj2" fmla="val 53175"/>
            </a:avLst>
          </a:prstGeom>
          <a:solidFill>
            <a:schemeClr val="accent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838200" y="3977640"/>
            <a:ext cx="381000" cy="228600"/>
          </a:xfrm>
          <a:prstGeom prst="rightArrow">
            <a:avLst>
              <a:gd name="adj1" fmla="val 55369"/>
              <a:gd name="adj2" fmla="val 53175"/>
            </a:avLst>
          </a:prstGeom>
          <a:solidFill>
            <a:schemeClr val="accent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495800"/>
          </a:xfrm>
        </p:spPr>
        <p:txBody>
          <a:bodyPr/>
          <a:lstStyle/>
          <a:p>
            <a:r>
              <a:rPr lang="en-US" sz="3200" dirty="0" smtClean="0"/>
              <a:t>Roles, responsibilities, charges of groups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Recap of guidance </a:t>
            </a:r>
            <a:r>
              <a:rPr lang="en-US" sz="3200" dirty="0" smtClean="0"/>
              <a:t>on run schedule, operational capability (near and long-term)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Research Forum website</a:t>
            </a:r>
          </a:p>
          <a:p>
            <a:pPr lvl="1"/>
            <a:r>
              <a:rPr lang="en-US" sz="2800" dirty="0" smtClean="0"/>
              <a:t>Open for idea submissions Feb 1</a:t>
            </a:r>
          </a:p>
          <a:p>
            <a:pPr lvl="1"/>
            <a:r>
              <a:rPr lang="en-US" sz="2800" dirty="0" smtClean="0"/>
              <a:t>Request all ideas to be submitted by Feb 22</a:t>
            </a:r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Roles / Responsibilities for Science Groups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638800"/>
          </a:xfrm>
        </p:spPr>
        <p:txBody>
          <a:bodyPr/>
          <a:lstStyle/>
          <a:p>
            <a:r>
              <a:rPr lang="en-US" dirty="0" smtClean="0"/>
              <a:t>Work with Program/TSGs to set run-time allocation guidance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Coordinate research of TSGs within the SG – promote experiments / plans that achieve multiple scientific goals</a:t>
            </a:r>
          </a:p>
          <a:p>
            <a:pPr lvl="1"/>
            <a:r>
              <a:rPr lang="en-US" dirty="0" smtClean="0"/>
              <a:t>Critical to maximizing scientific output per shot</a:t>
            </a:r>
          </a:p>
          <a:p>
            <a:pPr lvl="1"/>
            <a:r>
              <a:rPr lang="en-US" dirty="0" smtClean="0"/>
              <a:t>“Coordinated” XPs will receive higher priority / more run time</a:t>
            </a:r>
          </a:p>
          <a:p>
            <a:endParaRPr lang="en-US" sz="400" dirty="0" smtClean="0"/>
          </a:p>
          <a:p>
            <a:r>
              <a:rPr lang="en-US" dirty="0" smtClean="0"/>
              <a:t>Inform </a:t>
            </a:r>
            <a:r>
              <a:rPr lang="en-US" dirty="0"/>
              <a:t>Run Coordinator when XP is ready for final review</a:t>
            </a:r>
          </a:p>
          <a:p>
            <a:endParaRPr lang="en-US" sz="400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Provide </a:t>
            </a:r>
            <a:r>
              <a:rPr lang="en-US" dirty="0"/>
              <a:t>summaries </a:t>
            </a:r>
            <a:r>
              <a:rPr lang="en-US" dirty="0" smtClean="0"/>
              <a:t>and highlights of </a:t>
            </a:r>
            <a:r>
              <a:rPr lang="en-US" dirty="0"/>
              <a:t>scientific progress </a:t>
            </a:r>
            <a:r>
              <a:rPr lang="en-US" dirty="0" smtClean="0"/>
              <a:t>at/for </a:t>
            </a:r>
            <a:r>
              <a:rPr lang="en-US" dirty="0"/>
              <a:t>NSTX-U team </a:t>
            </a:r>
            <a:r>
              <a:rPr lang="en-US" dirty="0" smtClean="0"/>
              <a:t>meetings, FES/quarterly reviews, other venues</a:t>
            </a:r>
            <a:endParaRPr lang="en-US" dirty="0"/>
          </a:p>
          <a:p>
            <a:endParaRPr lang="en-US" sz="400" dirty="0" smtClean="0"/>
          </a:p>
          <a:p>
            <a:r>
              <a:rPr lang="en-US" dirty="0"/>
              <a:t>Aid dissemination of results with Physics Analysis Division</a:t>
            </a:r>
          </a:p>
          <a:p>
            <a:pPr lvl="1"/>
            <a:r>
              <a:rPr lang="en-US" sz="1800" dirty="0"/>
              <a:t>Journal publications, invited talks, seminars, colloquia, conferences, ITPA, BPO</a:t>
            </a:r>
          </a:p>
          <a:p>
            <a:endParaRPr lang="en-US" sz="400" dirty="0" smtClean="0"/>
          </a:p>
          <a:p>
            <a:r>
              <a:rPr lang="en-US" dirty="0" smtClean="0"/>
              <a:t>Coordinate / down-select </a:t>
            </a:r>
            <a:r>
              <a:rPr lang="en-US" dirty="0"/>
              <a:t>milestone ideas from TSGs in </a:t>
            </a:r>
            <a:r>
              <a:rPr lang="en-US" dirty="0" smtClean="0"/>
              <a:t>SG</a:t>
            </a:r>
          </a:p>
          <a:p>
            <a:endParaRPr lang="en-US" sz="400" dirty="0" smtClean="0"/>
          </a:p>
          <a:p>
            <a:r>
              <a:rPr lang="en-US" dirty="0" smtClean="0"/>
              <a:t>Provide feedback / comment on annual Field Work Proposal</a:t>
            </a:r>
          </a:p>
          <a:p>
            <a:r>
              <a:rPr lang="en-US" dirty="0" smtClean="0"/>
              <a:t>Assist </a:t>
            </a:r>
            <a:r>
              <a:rPr lang="en-US" dirty="0"/>
              <a:t>/ report to the NSTX-U Program and Project directors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Roles / Responsibilities </a:t>
            </a:r>
            <a:r>
              <a:rPr lang="en-US" sz="2800" dirty="0"/>
              <a:t>for </a:t>
            </a:r>
            <a:r>
              <a:rPr lang="en-US" sz="2800" dirty="0" smtClean="0"/>
              <a:t>Topical Science </a:t>
            </a:r>
            <a:r>
              <a:rPr lang="en-US" sz="2800" dirty="0"/>
              <a:t>Groups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0292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 smtClean="0"/>
              <a:t>Lead brainstorming, organization, writing of 5 year plan topics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Determine and address highest priority scientific issues through discussion and consensus at open meetings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Organize the NSTX-U Research Forum sessions for the TSG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Draft scientific milestone ideas utilizing expertise of the TSG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Propose and execute experiments to achieve milestones and address priorities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With SG leaders, define facility and theory resources to achieve research goals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Present TSG / SG results and plans at NSTX-U PAC meetings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Assist </a:t>
            </a:r>
            <a:r>
              <a:rPr lang="en-US" dirty="0"/>
              <a:t>/ report to the NSTX-U </a:t>
            </a:r>
            <a:r>
              <a:rPr lang="en-US" dirty="0" smtClean="0"/>
              <a:t>Science Group leaders</a:t>
            </a:r>
          </a:p>
          <a:p>
            <a:pPr>
              <a:lnSpc>
                <a:spcPct val="114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/ Responsibilities for University </a:t>
            </a:r>
            <a:r>
              <a:rPr lang="en-US" dirty="0" smtClean="0"/>
              <a:t>Representatives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r>
              <a:rPr lang="en-US" sz="2800" dirty="0" smtClean="0"/>
              <a:t>Contribute to prioritization within TSGs</a:t>
            </a:r>
          </a:p>
          <a:p>
            <a:pPr lvl="1"/>
            <a:r>
              <a:rPr lang="en-US" sz="2400" dirty="0" smtClean="0"/>
              <a:t>Help decide/draft milestones, XMP/XP prioritization</a:t>
            </a:r>
          </a:p>
          <a:p>
            <a:pPr lvl="1"/>
            <a:r>
              <a:rPr lang="en-US" sz="2400" dirty="0" smtClean="0"/>
              <a:t>Help identify how your tools/codes/diagnostics/personnel can contribute to the group and the larger NSTX-U program</a:t>
            </a:r>
          </a:p>
          <a:p>
            <a:pPr lvl="1"/>
            <a:r>
              <a:rPr lang="en-US" sz="2400" dirty="0" smtClean="0"/>
              <a:t>Advocate for your own </a:t>
            </a:r>
            <a:r>
              <a:rPr lang="en-US" sz="2400" dirty="0" smtClean="0"/>
              <a:t>research and for the needs of the larger NSTX-U research program</a:t>
            </a:r>
          </a:p>
          <a:p>
            <a:r>
              <a:rPr lang="en-US" sz="2800" dirty="0" smtClean="0"/>
              <a:t>Advocate for your TSG research </a:t>
            </a:r>
            <a:r>
              <a:rPr lang="en-US" sz="2800" i="1" u="sng" dirty="0" smtClean="0"/>
              <a:t>outside</a:t>
            </a:r>
            <a:r>
              <a:rPr lang="en-US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 smtClean="0"/>
              <a:t>NSTX-U</a:t>
            </a:r>
          </a:p>
          <a:p>
            <a:pPr lvl="1"/>
            <a:r>
              <a:rPr lang="en-US" sz="2400" dirty="0" smtClean="0"/>
              <a:t>Seek </a:t>
            </a:r>
            <a:r>
              <a:rPr lang="en-US" sz="2400" dirty="0" smtClean="0"/>
              <a:t>input/interest from those not funded by </a:t>
            </a:r>
            <a:r>
              <a:rPr lang="en-US" sz="2400" dirty="0" smtClean="0"/>
              <a:t>NSTX-U</a:t>
            </a:r>
          </a:p>
          <a:p>
            <a:pPr lvl="2"/>
            <a:r>
              <a:rPr lang="en-US" sz="2200" dirty="0" smtClean="0"/>
              <a:t>Particularly </a:t>
            </a:r>
            <a:r>
              <a:rPr lang="en-US" sz="2200" dirty="0" smtClean="0"/>
              <a:t>from your own University and other </a:t>
            </a:r>
            <a:r>
              <a:rPr lang="en-US" sz="2200" dirty="0" smtClean="0"/>
              <a:t>universities</a:t>
            </a:r>
          </a:p>
          <a:p>
            <a:pPr lvl="2"/>
            <a:r>
              <a:rPr lang="en-US" sz="2200" dirty="0" smtClean="0"/>
              <a:t>Includes giving seminars at other Universities / institutions describing NSTX-U and/or your research</a:t>
            </a:r>
          </a:p>
          <a:p>
            <a:r>
              <a:rPr lang="en-US" sz="2800" dirty="0"/>
              <a:t>Help identify best tools for remote </a:t>
            </a:r>
            <a:r>
              <a:rPr lang="en-US" sz="2800" dirty="0" smtClean="0"/>
              <a:t>participation, and remote </a:t>
            </a:r>
            <a:r>
              <a:rPr lang="en-US" sz="2800" dirty="0"/>
              <a:t>experimentation 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Roles / Responsibilities for Task Forces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953000"/>
          </a:xfrm>
        </p:spPr>
        <p:txBody>
          <a:bodyPr/>
          <a:lstStyle/>
          <a:p>
            <a:pPr marL="344488" indent="-344488"/>
            <a:r>
              <a:rPr lang="en-US" dirty="0" smtClean="0"/>
              <a:t>Address specific operational and/or scientific goal that cuts across or impacts multiple SGs / TSGs</a:t>
            </a:r>
          </a:p>
          <a:p>
            <a:pPr marL="344488" indent="-344488"/>
            <a:r>
              <a:rPr lang="en-US" dirty="0" smtClean="0"/>
              <a:t>Goal must </a:t>
            </a:r>
            <a:r>
              <a:rPr lang="en-US" dirty="0"/>
              <a:t>be very high priority </a:t>
            </a:r>
            <a:r>
              <a:rPr lang="en-US" dirty="0" smtClean="0"/>
              <a:t>within </a:t>
            </a:r>
            <a:r>
              <a:rPr lang="en-US" dirty="0"/>
              <a:t>research program</a:t>
            </a:r>
          </a:p>
          <a:p>
            <a:pPr marL="344488" indent="-344488"/>
            <a:r>
              <a:rPr lang="en-US" dirty="0" smtClean="0"/>
              <a:t>Receives </a:t>
            </a:r>
            <a:r>
              <a:rPr lang="en-US" dirty="0"/>
              <a:t>dedicated run-time, and has dedicated </a:t>
            </a:r>
            <a:r>
              <a:rPr lang="en-US" dirty="0" smtClean="0"/>
              <a:t>session at </a:t>
            </a:r>
            <a:r>
              <a:rPr lang="en-US" dirty="0"/>
              <a:t>Research Forum</a:t>
            </a:r>
          </a:p>
          <a:p>
            <a:pPr marL="744491" lvl="1" indent="-344488"/>
            <a:r>
              <a:rPr lang="en-US" dirty="0"/>
              <a:t>Similar to a TSG, but may not </a:t>
            </a:r>
            <a:r>
              <a:rPr lang="en-US" dirty="0" smtClean="0"/>
              <a:t>necessarily have theory/modelling </a:t>
            </a:r>
            <a:r>
              <a:rPr lang="en-US" dirty="0"/>
              <a:t>or university </a:t>
            </a:r>
            <a:r>
              <a:rPr lang="en-US" dirty="0" smtClean="0"/>
              <a:t>representatives – depends on duration or scope</a:t>
            </a:r>
            <a:endParaRPr lang="en-US" dirty="0"/>
          </a:p>
          <a:p>
            <a:pPr marL="344488" indent="-344488"/>
            <a:r>
              <a:rPr lang="en-US" dirty="0" smtClean="0"/>
              <a:t>Organizes experimental proposals to achieve goal</a:t>
            </a:r>
            <a:endParaRPr lang="en-US" dirty="0"/>
          </a:p>
          <a:p>
            <a:pPr marL="344488" indent="-344488"/>
            <a:r>
              <a:rPr lang="en-US" dirty="0" smtClean="0"/>
              <a:t>Finite duration - nominally 1-2 years, renewable if necessary</a:t>
            </a:r>
          </a:p>
          <a:p>
            <a:pPr marL="344488" indent="-344488"/>
            <a:r>
              <a:rPr lang="en-US" dirty="0" smtClean="0"/>
              <a:t>TF </a:t>
            </a:r>
            <a:r>
              <a:rPr lang="en-US" dirty="0"/>
              <a:t>leadership should nominally have a leader and a deputy, and should include at least 1 collaborator if possible </a:t>
            </a:r>
            <a:endParaRPr lang="en-US" dirty="0" smtClean="0"/>
          </a:p>
          <a:p>
            <a:pPr marL="344488" indent="-344488"/>
            <a:r>
              <a:rPr lang="en-US" dirty="0" smtClean="0"/>
              <a:t>Reports </a:t>
            </a:r>
            <a:r>
              <a:rPr lang="en-US" dirty="0"/>
              <a:t>directly to Program / Project</a:t>
            </a:r>
          </a:p>
          <a:p>
            <a:pPr marL="569913" lvl="1" indent="-225425"/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5712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Roles / Responsibilities </a:t>
            </a:r>
            <a:r>
              <a:rPr lang="en-US" sz="2800" dirty="0"/>
              <a:t>for </a:t>
            </a:r>
            <a:r>
              <a:rPr lang="en-US" sz="2800" dirty="0" smtClean="0"/>
              <a:t>Working Groups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4191000"/>
          </a:xfrm>
        </p:spPr>
        <p:txBody>
          <a:bodyPr/>
          <a:lstStyle/>
          <a:p>
            <a:r>
              <a:rPr lang="en-US" dirty="0"/>
              <a:t>Responds to specific </a:t>
            </a:r>
            <a:r>
              <a:rPr lang="en-US" dirty="0" smtClean="0"/>
              <a:t>programmatic or technical charge from NSTX-U Program or Project  </a:t>
            </a:r>
            <a:endParaRPr lang="en-US" dirty="0"/>
          </a:p>
          <a:p>
            <a:r>
              <a:rPr lang="en-US" dirty="0" smtClean="0"/>
              <a:t>Addresses </a:t>
            </a:r>
            <a:r>
              <a:rPr lang="en-US" dirty="0"/>
              <a:t>issues that </a:t>
            </a:r>
            <a:r>
              <a:rPr lang="en-US" dirty="0" smtClean="0"/>
              <a:t>cross-cut more than one SG or TSG</a:t>
            </a:r>
          </a:p>
          <a:p>
            <a:r>
              <a:rPr lang="en-US" dirty="0" smtClean="0"/>
              <a:t>Nominal lifetime = 1-2 years, can be extended/renewed </a:t>
            </a:r>
          </a:p>
          <a:p>
            <a:r>
              <a:rPr lang="en-US" dirty="0" smtClean="0"/>
              <a:t>Provides </a:t>
            </a:r>
            <a:r>
              <a:rPr lang="en-US" dirty="0"/>
              <a:t>points of contact </a:t>
            </a:r>
            <a:r>
              <a:rPr lang="en-US" dirty="0" smtClean="0"/>
              <a:t>between NSTX-U and other groups as necessary (e.g. PPPL theory, FESAC, ITPA) </a:t>
            </a:r>
          </a:p>
          <a:p>
            <a:r>
              <a:rPr lang="en-US" dirty="0" smtClean="0"/>
              <a:t>Does </a:t>
            </a:r>
            <a:r>
              <a:rPr lang="en-US" dirty="0"/>
              <a:t>not have </a:t>
            </a:r>
            <a:r>
              <a:rPr lang="en-US" dirty="0" smtClean="0"/>
              <a:t>dedicated NSTX-U run time, but provides recommendations on XP prioritization, other resource needs</a:t>
            </a:r>
          </a:p>
          <a:p>
            <a:r>
              <a:rPr lang="en-US" dirty="0" smtClean="0"/>
              <a:t>WG leadership should nominally have a leader </a:t>
            </a:r>
            <a:r>
              <a:rPr lang="en-US" dirty="0"/>
              <a:t>and </a:t>
            </a:r>
            <a:r>
              <a:rPr lang="en-US" dirty="0" smtClean="0"/>
              <a:t>a deputy, and should include at least 1 collaborator if possible 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/ Charges to Task Force(s) and Working Group(s)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see subsequent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Particle Control Task Force (PC-TF)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r>
              <a:rPr lang="en-US" dirty="0" smtClean="0"/>
              <a:t>Leader/Deputy:  Rajesh </a:t>
            </a:r>
            <a:r>
              <a:rPr lang="en-US" dirty="0" err="1" smtClean="0"/>
              <a:t>Maingi</a:t>
            </a:r>
            <a:r>
              <a:rPr lang="en-US" dirty="0" smtClean="0"/>
              <a:t>, John </a:t>
            </a:r>
            <a:r>
              <a:rPr lang="en-US" dirty="0" err="1" smtClean="0"/>
              <a:t>Canik</a:t>
            </a:r>
            <a:endParaRPr lang="en-US" dirty="0" smtClean="0"/>
          </a:p>
          <a:p>
            <a:r>
              <a:rPr lang="en-US" dirty="0" smtClean="0"/>
              <a:t>Task force goal:</a:t>
            </a:r>
          </a:p>
          <a:p>
            <a:pPr lvl="1"/>
            <a:r>
              <a:rPr lang="en-US" sz="2200" dirty="0" smtClean="0"/>
              <a:t>“Develop </a:t>
            </a:r>
            <a:r>
              <a:rPr lang="en-US" sz="2200" dirty="0"/>
              <a:t>pumping and fueling tools, operating scenarios, and control systems to achieve main-ion and impurity density control for </a:t>
            </a:r>
            <a:r>
              <a:rPr lang="en-US" sz="2200" dirty="0" smtClean="0"/>
              <a:t>long-pulse”</a:t>
            </a:r>
            <a:endParaRPr lang="en-US" sz="2200" dirty="0"/>
          </a:p>
          <a:p>
            <a:r>
              <a:rPr lang="en-US" dirty="0" smtClean="0"/>
              <a:t>Scope includes XPs related to:</a:t>
            </a:r>
          </a:p>
          <a:p>
            <a:pPr lvl="1"/>
            <a:r>
              <a:rPr lang="en-US" dirty="0" smtClean="0"/>
              <a:t>Main-ion fueling optimization via PCS and/or real-time control </a:t>
            </a:r>
          </a:p>
          <a:p>
            <a:pPr lvl="1"/>
            <a:r>
              <a:rPr lang="en-US" dirty="0" smtClean="0"/>
              <a:t>Wall coating and preparation optimization for increased particle pumping</a:t>
            </a:r>
          </a:p>
          <a:p>
            <a:pPr lvl="1"/>
            <a:r>
              <a:rPr lang="en-US" dirty="0"/>
              <a:t>Reduction / control of impurity ion source </a:t>
            </a:r>
            <a:r>
              <a:rPr lang="en-US" dirty="0" smtClean="0"/>
              <a:t>rates</a:t>
            </a:r>
            <a:endParaRPr lang="en-US" dirty="0"/>
          </a:p>
          <a:p>
            <a:pPr lvl="1"/>
            <a:r>
              <a:rPr lang="en-US" dirty="0" smtClean="0"/>
              <a:t>Natural and paced ELMs for impurity and main ion flushing</a:t>
            </a:r>
          </a:p>
          <a:p>
            <a:pPr lvl="1"/>
            <a:r>
              <a:rPr lang="en-US" dirty="0"/>
              <a:t>Real-time density </a:t>
            </a:r>
            <a:r>
              <a:rPr lang="en-US" dirty="0" smtClean="0"/>
              <a:t>measurements for density feed-back control</a:t>
            </a:r>
            <a:endParaRPr lang="en-US" dirty="0"/>
          </a:p>
          <a:p>
            <a:pPr lvl="1"/>
            <a:r>
              <a:rPr lang="en-US" dirty="0" smtClean="0"/>
              <a:t>Physics design and performance characterization of </a:t>
            </a:r>
            <a:r>
              <a:rPr lang="en-US" dirty="0" err="1" smtClean="0"/>
              <a:t>divertor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-pump (if/as resources permit implementation of </a:t>
            </a:r>
            <a:r>
              <a:rPr lang="en-US" dirty="0" err="1" smtClean="0"/>
              <a:t>cryo</a:t>
            </a:r>
            <a:r>
              <a:rPr lang="en-US" dirty="0" smtClean="0"/>
              <a:t>-pump)</a:t>
            </a:r>
          </a:p>
          <a:p>
            <a:r>
              <a:rPr lang="en-US" dirty="0" smtClean="0"/>
              <a:t>Due date:  ASAP, end of FY16 run for non-</a:t>
            </a:r>
            <a:r>
              <a:rPr lang="en-US" dirty="0" err="1" smtClean="0"/>
              <a:t>cryo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9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8658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87343</TotalTime>
  <Words>1562</Words>
  <Application>Microsoft Office PowerPoint</Application>
  <PresentationFormat>On-screen Show (4:3)</PresentationFormat>
  <Paragraphs>263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1_Blank Presentation</vt:lpstr>
      <vt:lpstr>PowerPoint Presentation</vt:lpstr>
      <vt:lpstr>Agenda</vt:lpstr>
      <vt:lpstr>Roles / Responsibilities for Science Groups</vt:lpstr>
      <vt:lpstr>Roles / Responsibilities for Topical Science Groups</vt:lpstr>
      <vt:lpstr>Roles / Responsibilities for University Representatives</vt:lpstr>
      <vt:lpstr>Roles / Responsibilities for Task Forces</vt:lpstr>
      <vt:lpstr>Roles / Responsibilities for Working Groups</vt:lpstr>
      <vt:lpstr>Goals / Charges to Task Force(s) and Working Group(s)</vt:lpstr>
      <vt:lpstr>Particle Control Task Force (PC-TF)</vt:lpstr>
      <vt:lpstr>Non-axisymmetric Control Coil Specification Working Group (NCC-WG)</vt:lpstr>
      <vt:lpstr>Disruption Prediction/Avoidance/Mitigation Working Group (DPAM-WG)</vt:lpstr>
      <vt:lpstr>Run schedule assumptions</vt:lpstr>
      <vt:lpstr>Operations assumptions for first 2 run-months</vt:lpstr>
      <vt:lpstr>Strategy / staging for achieving full NSTX-U parameters</vt:lpstr>
      <vt:lpstr>Forum website now functional Form for XP idea submissions will open Feb 1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Jonathan E. Menard</cp:lastModifiedBy>
  <cp:revision>13164</cp:revision>
  <dcterms:created xsi:type="dcterms:W3CDTF">2003-10-01T16:23:57Z</dcterms:created>
  <dcterms:modified xsi:type="dcterms:W3CDTF">2015-01-29T05:51:40Z</dcterms:modified>
</cp:coreProperties>
</file>