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1217" r:id="rId2"/>
    <p:sldId id="1270" r:id="rId3"/>
    <p:sldId id="1283" r:id="rId4"/>
    <p:sldId id="1279" r:id="rId5"/>
    <p:sldId id="1282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CF6FD6DA-B325-49B4-8A6F-8645DD72BFF0}">
          <p14:sldIdLst>
            <p14:sldId id="1217"/>
            <p14:sldId id="1270"/>
            <p14:sldId id="1283"/>
            <p14:sldId id="1279"/>
            <p14:sldId id="1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FEC48A"/>
    <a:srgbClr val="FF9933"/>
    <a:srgbClr val="66FF66"/>
    <a:srgbClr val="FFCC00"/>
    <a:srgbClr val="9999FF"/>
    <a:srgbClr val="FF0000"/>
    <a:srgbClr val="FFD653"/>
    <a:srgbClr val="D3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0" autoAdjust="0"/>
    <p:restoredTop sz="96383" autoAdjust="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"/>
            <a:ext cx="3170255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6" rIns="96650" bIns="48326" numCol="1" anchor="t" anchorCtr="0" compatLnSpc="1">
            <a:prstTxWarp prst="textNoShape">
              <a:avLst/>
            </a:prstTxWarp>
          </a:bodyPr>
          <a:lstStyle>
            <a:lvl1pPr defTabSz="966841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46" y="6"/>
            <a:ext cx="3170254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6" rIns="96650" bIns="48326" numCol="1" anchor="t" anchorCtr="0" compatLnSpc="1">
            <a:prstTxWarp prst="textNoShape">
              <a:avLst/>
            </a:prstTxWarp>
          </a:bodyPr>
          <a:lstStyle>
            <a:lvl1pPr algn="r" defTabSz="966841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53"/>
            <a:ext cx="3170255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6" rIns="96650" bIns="48326" numCol="1" anchor="b" anchorCtr="0" compatLnSpc="1">
            <a:prstTxWarp prst="textNoShape">
              <a:avLst/>
            </a:prstTxWarp>
          </a:bodyPr>
          <a:lstStyle>
            <a:lvl1pPr defTabSz="966841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46" y="9120153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6" rIns="96650" bIns="48326" numCol="1" anchor="b" anchorCtr="0" compatLnSpc="1">
            <a:prstTxWarp prst="textNoShape">
              <a:avLst/>
            </a:prstTxWarp>
          </a:bodyPr>
          <a:lstStyle>
            <a:lvl1pPr algn="r" defTabSz="966841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78EA975-3783-4746-88C9-96ED0DF42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87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135086" cy="47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3" rIns="95665" bIns="4783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80114" y="5"/>
            <a:ext cx="3135086" cy="47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3" rIns="95665" bIns="4783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7138" y="712788"/>
            <a:ext cx="4860925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323" y="4595616"/>
            <a:ext cx="5382567" cy="427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3" rIns="95665" bIns="47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1882"/>
            <a:ext cx="3135086" cy="47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3" rIns="95665" bIns="4783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80114" y="9111882"/>
            <a:ext cx="3135086" cy="47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3" rIns="95665" bIns="4783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5D6A612-AFB2-4C5D-BFBB-9501C1771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09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4D06AF-F6FA-409D-AC16-4AA85E2F569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D6A612-AFB2-4C5D-BFBB-9501C17719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4119-61D5-42F0-A69D-B8504F547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9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4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CB62BF92-A96D-4901-BAC3-D462BBF4B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1828800" y="6629400"/>
            <a:ext cx="5486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i="0" dirty="0"/>
              <a:t>NSTX-U </a:t>
            </a:r>
            <a:r>
              <a:rPr lang="en-US" altLang="en-US" sz="800" i="0" dirty="0" smtClean="0"/>
              <a:t>Pre-FY15</a:t>
            </a:r>
            <a:r>
              <a:rPr lang="en-US" altLang="en-US" sz="800" i="0" baseline="0" dirty="0" smtClean="0"/>
              <a:t> Forum meeting #2</a:t>
            </a:r>
            <a:r>
              <a:rPr lang="en-US" altLang="en-US" sz="800" i="0" dirty="0" smtClean="0"/>
              <a:t> (1/29/2015)</a:t>
            </a:r>
            <a:endParaRPr lang="en-US" altLang="en-US" sz="80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295400" y="9906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T&amp;T priority/early possible XMPs/XPs for FY15</a:t>
            </a: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828800" y="2438400"/>
            <a:ext cx="5257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Walter </a:t>
            </a:r>
            <a:r>
              <a:rPr lang="en-US" altLang="en-US" sz="1600" dirty="0" err="1" smtClean="0"/>
              <a:t>Guttenfelder</a:t>
            </a:r>
            <a:r>
              <a:rPr lang="en-US" altLang="en-US" sz="1600" b="0" dirty="0" smtClean="0"/>
              <a:t>, Yang Ren and NSTX-U T&amp;T TSG</a:t>
            </a:r>
            <a:endParaRPr lang="en-US" altLang="en-US" sz="1600" b="0" dirty="0"/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498850"/>
            <a:ext cx="5715000" cy="39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en-US" sz="1600" i="0" dirty="0">
                <a:solidFill>
                  <a:srgbClr val="FF0000"/>
                </a:solidFill>
                <a:latin typeface="Helvetica" pitchFamily="34" charset="0"/>
              </a:rPr>
              <a:t>NSTX-U </a:t>
            </a:r>
            <a:r>
              <a:rPr lang="en-US" altLang="en-US" sz="1600" i="0" dirty="0" smtClean="0">
                <a:solidFill>
                  <a:srgbClr val="FF0000"/>
                </a:solidFill>
                <a:latin typeface="Helvetica" pitchFamily="34" charset="0"/>
              </a:rPr>
              <a:t>T&amp;T TSG</a:t>
            </a:r>
            <a:endParaRPr lang="en-US" altLang="en-US" sz="1600" i="0" dirty="0">
              <a:solidFill>
                <a:srgbClr val="FF0000"/>
              </a:solidFill>
              <a:latin typeface="Helvetica" pitchFamily="34" charset="0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en-US" sz="1600" i="0" dirty="0" smtClean="0">
                <a:solidFill>
                  <a:srgbClr val="FF0000"/>
                </a:solidFill>
                <a:latin typeface="Helvetica" pitchFamily="34" charset="0"/>
              </a:rPr>
              <a:t>Jan. 29, 2015</a:t>
            </a:r>
            <a:endParaRPr lang="en-US" altLang="en-US" sz="1600" i="0" dirty="0">
              <a:solidFill>
                <a:srgbClr val="FF0000"/>
              </a:solidFill>
              <a:latin typeface="Helvetica" pitchFamily="34" charset="0"/>
            </a:endParaRP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800">
                <a:solidFill>
                  <a:srgbClr val="FF0000"/>
                </a:solidFill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5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43400"/>
            <a:ext cx="22748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3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Coll of Wm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CompX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Old Dominion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X Science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FY15 XMP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3429000"/>
          </a:xfrm>
        </p:spPr>
        <p:txBody>
          <a:bodyPr>
            <a:normAutofit/>
          </a:bodyPr>
          <a:lstStyle/>
          <a:p>
            <a:r>
              <a:rPr lang="en-US" b="1" dirty="0" smtClean="0"/>
              <a:t>XMP (</a:t>
            </a:r>
            <a:r>
              <a:rPr lang="en-US" b="1" dirty="0" smtClean="0"/>
              <a:t>of interest to all)</a:t>
            </a:r>
            <a:r>
              <a:rPr lang="en-US" dirty="0" smtClean="0"/>
              <a:t>: </a:t>
            </a:r>
            <a:r>
              <a:rPr lang="en-US" dirty="0" smtClean="0"/>
              <a:t>Assess </a:t>
            </a:r>
            <a:r>
              <a:rPr lang="en-US" dirty="0"/>
              <a:t>NBI modulation schemes for CHERS </a:t>
            </a:r>
            <a:r>
              <a:rPr lang="en-US" dirty="0" smtClean="0"/>
              <a:t>measurement &amp; analysis </a:t>
            </a:r>
            <a:r>
              <a:rPr lang="en-US" dirty="0"/>
              <a:t>with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NBI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Bell,Podesta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Likely want H-mode with range of densities, trying different modulation schemes</a:t>
            </a:r>
          </a:p>
          <a:p>
            <a:pPr lvl="1"/>
            <a:r>
              <a:rPr lang="en-US" dirty="0" smtClean="0"/>
              <a:t>1-2 days (split)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AFE9D361-F75F-4FBB-8BD2-938629B6E822}" type="slidenum">
              <a:rPr lang="en-US" sz="900" smtClean="0"/>
              <a:pPr algn="r">
                <a:defRPr/>
              </a:pPr>
              <a:t>2</a:t>
            </a:fld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407142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FY15 </a:t>
            </a:r>
            <a:r>
              <a:rPr lang="en-US" altLang="en-US" dirty="0" smtClean="0"/>
              <a:t>milestones relevant to T&amp;T research &amp;</a:t>
            </a:r>
            <a:br>
              <a:rPr lang="en-US" altLang="en-US" dirty="0" smtClean="0"/>
            </a:br>
            <a:r>
              <a:rPr lang="en-US" altLang="en-US" dirty="0" smtClean="0"/>
              <a:t>T&amp;T Research Plans from PAC35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05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b="1" dirty="0" smtClean="0"/>
              <a:t>(R15-1) Assess H-mode </a:t>
            </a:r>
            <a:r>
              <a:rPr lang="en-US" altLang="en-US" b="1" dirty="0" err="1" smtClean="0">
                <a:latin typeface="Symbol" panose="05050102010706020507" pitchFamily="18" charset="2"/>
              </a:rPr>
              <a:t>t</a:t>
            </a:r>
            <a:r>
              <a:rPr lang="en-US" altLang="en-US" b="1" baseline="-25000" dirty="0" err="1" smtClean="0"/>
              <a:t>E</a:t>
            </a:r>
            <a:r>
              <a:rPr lang="en-US" altLang="en-US" b="1" dirty="0" smtClean="0"/>
              <a:t>, pedestal and SOL characteristics at high B</a:t>
            </a:r>
            <a:r>
              <a:rPr lang="en-US" altLang="en-US" b="1" baseline="-25000" dirty="0" smtClean="0"/>
              <a:t>T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I</a:t>
            </a:r>
            <a:r>
              <a:rPr lang="en-US" altLang="en-US" b="1" baseline="-25000" dirty="0" err="1" smtClean="0"/>
              <a:t>p</a:t>
            </a:r>
            <a:r>
              <a:rPr lang="en-US" altLang="en-US" b="1" dirty="0" smtClean="0"/>
              <a:t>, P</a:t>
            </a:r>
            <a:r>
              <a:rPr lang="en-US" altLang="en-US" b="1" baseline="-25000" dirty="0" smtClean="0"/>
              <a:t>NBI</a:t>
            </a:r>
          </a:p>
          <a:p>
            <a:pPr>
              <a:defRPr/>
            </a:pPr>
            <a:endParaRPr lang="en-US" altLang="en-US" b="1" dirty="0" smtClean="0"/>
          </a:p>
          <a:p>
            <a:pPr>
              <a:defRPr/>
            </a:pPr>
            <a:r>
              <a:rPr lang="en-US" altLang="en-US" b="1" dirty="0" smtClean="0"/>
              <a:t>(</a:t>
            </a:r>
            <a:r>
              <a:rPr lang="en-US" altLang="en-US" b="1" dirty="0" smtClean="0"/>
              <a:t>Joint Research Target 2015)</a:t>
            </a:r>
            <a:r>
              <a:rPr lang="en-US" altLang="en-US" dirty="0" smtClean="0"/>
              <a:t> Quantify impact of broadened current and pressure profiles on confinement and stability</a:t>
            </a:r>
          </a:p>
          <a:p>
            <a:endParaRPr lang="en-US" altLang="en-US" b="1" u="sng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		</a:t>
            </a:r>
            <a:r>
              <a:rPr lang="en-US" altLang="en-US" b="1" u="sng" dirty="0" smtClean="0">
                <a:solidFill>
                  <a:srgbClr val="000000"/>
                </a:solidFill>
              </a:rPr>
              <a:t>STATED RESEARCH PLANS FROM PAC35: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Characterize </a:t>
            </a:r>
            <a:r>
              <a:rPr lang="en-US" altLang="en-US" dirty="0">
                <a:solidFill>
                  <a:srgbClr val="000000"/>
                </a:solidFill>
              </a:rPr>
              <a:t>H-mode confinement scaling at increased B</a:t>
            </a:r>
            <a:r>
              <a:rPr lang="en-US" altLang="en-US" baseline="-25000" dirty="0">
                <a:solidFill>
                  <a:srgbClr val="000000"/>
                </a:solidFill>
              </a:rPr>
              <a:t>T</a:t>
            </a:r>
            <a:r>
              <a:rPr lang="en-US" altLang="en-US" dirty="0">
                <a:solidFill>
                  <a:srgbClr val="000000"/>
                </a:solidFill>
              </a:rPr>
              <a:t>/</a:t>
            </a:r>
            <a:r>
              <a:rPr lang="en-US" altLang="en-US" dirty="0" err="1">
                <a:solidFill>
                  <a:srgbClr val="000000"/>
                </a:solidFill>
              </a:rPr>
              <a:t>I</a:t>
            </a:r>
            <a:r>
              <a:rPr lang="en-US" altLang="en-US" baseline="-25000" dirty="0" err="1">
                <a:solidFill>
                  <a:srgbClr val="000000"/>
                </a:solidFill>
              </a:rPr>
              <a:t>p</a:t>
            </a:r>
            <a:r>
              <a:rPr lang="en-US" altLang="en-US" baseline="-25000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= 0.8 T/1.6 MA</a:t>
            </a:r>
            <a:endParaRPr lang="en-US" dirty="0"/>
          </a:p>
          <a:p>
            <a:r>
              <a:rPr lang="en-US" dirty="0" smtClean="0"/>
              <a:t>Explore </a:t>
            </a:r>
            <a:r>
              <a:rPr lang="en-US" dirty="0"/>
              <a:t>parametric transport and turbulence dependencies with q and flow profiles using expanded NBI flexibility, 3D coils</a:t>
            </a:r>
          </a:p>
          <a:p>
            <a:r>
              <a:rPr lang="en-US" dirty="0" smtClean="0"/>
              <a:t>Measure </a:t>
            </a:r>
            <a:r>
              <a:rPr lang="en-US" dirty="0"/>
              <a:t>CAE/GAE mode frequencies and structure (BES, reflectometry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Plus</a:t>
            </a:r>
            <a:r>
              <a:rPr lang="en-US" dirty="0" smtClean="0"/>
              <a:t>, we got scolded for not addressing particle </a:t>
            </a:r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AFE9D361-F75F-4FBB-8BD2-938629B6E822}" type="slidenum">
              <a:rPr lang="en-US" sz="900" smtClean="0"/>
              <a:pPr algn="r">
                <a:defRPr/>
              </a:pPr>
              <a:t>3</a:t>
            </a:fld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2350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/>
              <a:t>FY15 </a:t>
            </a:r>
            <a:r>
              <a:rPr lang="en-US" dirty="0" smtClean="0"/>
              <a:t>XPs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957778"/>
              </p:ext>
            </p:extLst>
          </p:nvPr>
        </p:nvGraphicFramePr>
        <p:xfrm>
          <a:off x="76200" y="2255843"/>
          <a:ext cx="9006082" cy="38158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2629"/>
                <a:gridCol w="1002885"/>
                <a:gridCol w="707732"/>
                <a:gridCol w="551949"/>
                <a:gridCol w="283744"/>
                <a:gridCol w="426743"/>
                <a:gridCol w="277177"/>
                <a:gridCol w="277177"/>
                <a:gridCol w="567124"/>
                <a:gridCol w="692974"/>
                <a:gridCol w="852548"/>
                <a:gridCol w="533400"/>
              </a:tblGrid>
              <a:tr h="568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XP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priority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run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early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or Li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NBI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shot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TSG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lead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early run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98633">
                <a:tc rowSpan="3"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(R15-1)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100" baseline="-25000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, B</a:t>
                      </a:r>
                      <a:r>
                        <a:rPr lang="en-US" sz="1100" baseline="-25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scaling of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t</a:t>
                      </a:r>
                      <a:r>
                        <a:rPr lang="en-US" sz="1100" baseline="-25000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</a:rPr>
                        <a:t>ped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, SOL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Kaye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et al.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4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&gt;0.5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Core/boundary SGs (TT+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everyone)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 vMerge="1"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4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 vMerge="1"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3112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Measure confinement, transport relation to GAE/CAE activity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trends with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100" baseline="-25000" dirty="0" smtClean="0">
                          <a:solidFill>
                            <a:schemeClr val="tx1"/>
                          </a:solidFill>
                        </a:rPr>
                        <a:t>NBI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100" baseline="-25000" dirty="0" err="1" smtClean="0">
                          <a:solidFill>
                            <a:schemeClr val="tx1"/>
                          </a:solidFill>
                        </a:rPr>
                        <a:t>Tan</a:t>
                      </a:r>
                      <a:endParaRPr lang="en-US" sz="11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Crocker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&gt;0.5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w/ EP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Measure perturbative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particle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transport (SGI+TS)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Inner wall limited, L-mode for validation study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&gt;1 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Impurity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transport (partially overlap L-mode above)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Tritz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L+H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&gt;1 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Measure perturbative momentum transport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Guttenfelder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L+H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 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143000"/>
            <a:ext cx="8839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0" i="0" dirty="0" smtClean="0">
                <a:solidFill>
                  <a:schemeClr val="tx1"/>
                </a:solidFill>
              </a:rPr>
              <a:t>Tried to identify priority XPs that need to be run and/or those desiring B/pre-Li conditions (priority #1-2), and any XPs that could possibly run early </a:t>
            </a:r>
            <a:r>
              <a:rPr lang="en-US" sz="1800" b="0" dirty="0" smtClean="0">
                <a:solidFill>
                  <a:schemeClr val="tx1"/>
                </a:solidFill>
              </a:rPr>
              <a:t>assuming </a:t>
            </a:r>
            <a:r>
              <a:rPr lang="en-US" sz="1800" b="0" i="0" dirty="0" smtClean="0">
                <a:solidFill>
                  <a:schemeClr val="tx1"/>
                </a:solidFill>
              </a:rPr>
              <a:t>some minimum level of plasma performance established (priority #3)</a:t>
            </a:r>
            <a:endParaRPr lang="en-US" sz="1800" b="0" i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AFE9D361-F75F-4FBB-8BD2-938629B6E822}" type="slidenum">
              <a:rPr lang="en-US" sz="900" smtClean="0"/>
              <a:pPr algn="r">
                <a:defRPr/>
              </a:pPr>
              <a:t>4</a:t>
            </a:fld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548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FY15/16 XPs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8966"/>
              </p:ext>
            </p:extLst>
          </p:nvPr>
        </p:nvGraphicFramePr>
        <p:xfrm>
          <a:off x="76200" y="1143000"/>
          <a:ext cx="9006082" cy="34685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2629"/>
                <a:gridCol w="1002885"/>
                <a:gridCol w="707732"/>
                <a:gridCol w="551949"/>
                <a:gridCol w="710487"/>
                <a:gridCol w="554354"/>
                <a:gridCol w="567124"/>
                <a:gridCol w="692974"/>
                <a:gridCol w="852548"/>
                <a:gridCol w="533400"/>
              </a:tblGrid>
              <a:tr h="568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XP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priority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run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early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or Li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NBI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shot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TSG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lead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run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08398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Measure T&amp;T changes with q profile (w/ JRT15?)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&gt;0.5 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EP/TT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Confinement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scaling with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n</a:t>
                      </a:r>
                      <a:r>
                        <a:rPr lang="en-US" sz="1100" baseline="-25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(IR16-1)</a:t>
                      </a:r>
                      <a:endParaRPr lang="en-US" sz="11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Kaye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&gt;1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Measure GAE/CAE mode structure, validate HYM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Crocker/EP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&gt;0.5 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EP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Measured T&amp;T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changes with rotation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profile (plus GAE/CAE mode structure, plus high-Z impurity asymmetry)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Guttenfelder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(TT+EP)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&gt;0.5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Core SG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Investigate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CAE/KAW coupling, relation to thermal transport (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</a:rPr>
                        <a:t>FIReTIP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Crocker (TT+EP)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&gt;0.5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TT/EP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Distinguish KAW channeling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vs. stochastic transport via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HHFW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+NBI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Crocker (TT+EP)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either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1+2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&gt;0.5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TT/EP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029200"/>
            <a:ext cx="8686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0" i="0" dirty="0" smtClean="0">
                <a:solidFill>
                  <a:schemeClr val="tx1"/>
                </a:solidFill>
              </a:rPr>
              <a:t>Plenty of overlap identified between XPs, various TSG interests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0" i="0" dirty="0" smtClean="0">
                <a:solidFill>
                  <a:schemeClr val="tx1"/>
                </a:solidFill>
              </a:rPr>
              <a:t>H-mode access/L-H threshold will be discussed in Pedestal TSG</a:t>
            </a:r>
            <a:endParaRPr lang="en-US" sz="1800" b="0" i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AFE9D361-F75F-4FBB-8BD2-938629B6E822}" type="slidenum">
              <a:rPr lang="en-US" sz="900" smtClean="0"/>
              <a:pPr algn="r">
                <a:defRPr/>
              </a:pPr>
              <a:t>5</a:t>
            </a:fld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7272259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146723</TotalTime>
  <Words>620</Words>
  <Application>Microsoft Office PowerPoint</Application>
  <PresentationFormat>On-screen Show (4:3)</PresentationFormat>
  <Paragraphs>244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PowerPoint Presentation</vt:lpstr>
      <vt:lpstr>FY15 XMP</vt:lpstr>
      <vt:lpstr>FY15 milestones relevant to T&amp;T research &amp; T&amp;T Research Plans from PAC35</vt:lpstr>
      <vt:lpstr>Early FY15 XPs</vt:lpstr>
      <vt:lpstr>Additional FY15/16 XPs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Walter Guttenfelder</cp:lastModifiedBy>
  <cp:revision>13941</cp:revision>
  <cp:lastPrinted>2015-01-29T14:42:36Z</cp:lastPrinted>
  <dcterms:created xsi:type="dcterms:W3CDTF">2003-10-01T16:23:57Z</dcterms:created>
  <dcterms:modified xsi:type="dcterms:W3CDTF">2015-01-29T14:43:35Z</dcterms:modified>
</cp:coreProperties>
</file>