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21.xml" ContentType="application/vnd.openxmlformats-officedocument.presentationml.slide+xml"/>
  <Override PartName="/ppt/tags/tag3.xml" ContentType="application/vnd.openxmlformats-officedocument.presentationml.tags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1217" r:id="rId2"/>
    <p:sldId id="1259" r:id="rId3"/>
    <p:sldId id="1260" r:id="rId4"/>
    <p:sldId id="1238" r:id="rId5"/>
    <p:sldId id="1239" r:id="rId6"/>
    <p:sldId id="1240" r:id="rId7"/>
    <p:sldId id="1268" r:id="rId8"/>
    <p:sldId id="1267" r:id="rId9"/>
    <p:sldId id="1270" r:id="rId10"/>
    <p:sldId id="1255" r:id="rId11"/>
    <p:sldId id="1288" r:id="rId12"/>
    <p:sldId id="1245" r:id="rId13"/>
    <p:sldId id="1298" r:id="rId14"/>
    <p:sldId id="1287" r:id="rId15"/>
    <p:sldId id="1273" r:id="rId16"/>
    <p:sldId id="1276" r:id="rId17"/>
    <p:sldId id="1289" r:id="rId18"/>
    <p:sldId id="1292" r:id="rId19"/>
    <p:sldId id="1290" r:id="rId20"/>
    <p:sldId id="1280" r:id="rId21"/>
    <p:sldId id="1281" r:id="rId22"/>
    <p:sldId id="1282" r:id="rId23"/>
    <p:sldId id="1283" r:id="rId24"/>
    <p:sldId id="1247" r:id="rId25"/>
    <p:sldId id="1249" r:id="rId26"/>
    <p:sldId id="1293" r:id="rId27"/>
    <p:sldId id="1294" r:id="rId28"/>
    <p:sldId id="1295" r:id="rId29"/>
    <p:sldId id="1299" r:id="rId30"/>
    <p:sldId id="1300" r:id="rId3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301" autoAdjust="0"/>
    <p:restoredTop sz="94558" autoAdjust="0"/>
  </p:normalViewPr>
  <p:slideViewPr>
    <p:cSldViewPr>
      <p:cViewPr varScale="1">
        <p:scale>
          <a:sx n="173" d="100"/>
          <a:sy n="173" d="100"/>
        </p:scale>
        <p:origin x="-1032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2BC24C-DAC8-EF4B-8E47-1D489C76C29F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DC5D7-9D51-584E-BCEA-6F09AAC4C3C6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ヒラギノ角ゴ Pro W3" pitchFamily="-108" charset="-128"/>
              <a:cs typeface="ヒラギノ角ゴ Pro W3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718C7-D650-F843-8064-D040BC0469A5}" type="slidenum">
              <a:rPr lang="en-US"/>
              <a:pPr/>
              <a:t>16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D868A-92E8-3244-A284-5878944CB268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17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DA32473E-C9AA-CC46-AA60-7CECCF646B22}" type="slidenum">
              <a:rPr lang="en-US" b="0">
                <a:latin typeface="Calibri" charset="0"/>
              </a:rPr>
              <a:pPr algn="r" defTabSz="461543"/>
              <a:t>17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718C7-D650-F843-8064-D040BC0469A5}" type="slidenum">
              <a:rPr lang="en-US"/>
              <a:pPr/>
              <a:t>18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73F5C-E6AE-784A-AB88-A33110C93EF2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19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FA4A6882-83C3-EB45-A1CB-C0F6DEA611DC}" type="slidenum">
              <a:rPr lang="en-US" b="0">
                <a:latin typeface="Calibri" charset="0"/>
              </a:rPr>
              <a:pPr algn="r" defTabSz="461543"/>
              <a:t>19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D868A-92E8-3244-A284-5878944CB268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21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DA32473E-C9AA-CC46-AA60-7CECCF646B22}" type="slidenum">
              <a:rPr lang="en-US" b="0">
                <a:latin typeface="Calibri" charset="0"/>
              </a:rPr>
              <a:pPr algn="r" defTabSz="461543"/>
              <a:t>21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73F5C-E6AE-784A-AB88-A33110C93EF2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22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FA4A6882-83C3-EB45-A1CB-C0F6DEA611DC}" type="slidenum">
              <a:rPr lang="en-US" b="0">
                <a:latin typeface="Calibri" charset="0"/>
              </a:rPr>
              <a:pPr algn="r" defTabSz="461543"/>
              <a:t>22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D868A-92E8-3244-A284-5878944CB268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23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DA32473E-C9AA-CC46-AA60-7CECCF646B22}" type="slidenum">
              <a:rPr lang="en-US" b="0">
                <a:latin typeface="Calibri" charset="0"/>
              </a:rPr>
              <a:pPr algn="r" defTabSz="461543"/>
              <a:t>23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27AA7-618A-764F-8D33-13FEC5111F4B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2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AA549-19EC-AB44-BF23-8C18D13F0C1A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ヒラギノ角ゴ Pro W3" pitchFamily="-108" charset="-128"/>
              <a:cs typeface="ヒラギノ角ゴ Pro W3" pitchFamily="-10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EC208-158A-8B45-9324-E6A90B08A648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ヒラギノ角ゴ Pro W3" pitchFamily="-108" charset="-128"/>
              <a:cs typeface="ヒラギノ角ゴ Pro W3" pitchFamily="-10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DC5D7-9D51-584E-BCEA-6F09AAC4C3C6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ヒラギノ角ゴ Pro W3" pitchFamily="-108" charset="-128"/>
              <a:cs typeface="ヒラギノ角ゴ Pro W3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27AA7-618A-764F-8D33-13FEC5111F4B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3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6B402-E961-4048-8D2A-C1832EF981BE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4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DD6A8-6130-504D-9AF3-90B289EA5C42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5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57714-D91F-F14B-897A-0E0DEB3B2E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57714-D91F-F14B-897A-0E0DEB3B2E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2BC24C-DAC8-EF4B-8E47-1D489C76C29F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dirty="0" smtClean="0"/>
              <a:t>NSTX 2010 Run Results</a:t>
            </a:r>
            <a:r>
              <a:rPr lang="en-US" sz="800" i="0" baseline="0" dirty="0" smtClean="0"/>
              <a:t> Review</a:t>
            </a:r>
            <a:r>
              <a:rPr lang="en-US" sz="800" i="0" dirty="0" smtClean="0"/>
              <a:t>,  </a:t>
            </a:r>
            <a:r>
              <a:rPr lang="en-US" sz="800" i="0" dirty="0" smtClean="0"/>
              <a:t>Egemen Kolemen (11</a:t>
            </a:r>
            <a:r>
              <a:rPr lang="en-US" sz="800" i="0" dirty="0" smtClean="0"/>
              <a:t>/30</a:t>
            </a:r>
            <a:r>
              <a:rPr lang="en-US" sz="800" i="0" dirty="0" smtClean="0"/>
              <a:t>/2010)</a:t>
            </a:r>
            <a:endParaRPr lang="en-US" sz="8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6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wmf"/><Relationship Id="rId6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5.png"/><Relationship Id="rId4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6" Type="http://schemas.openxmlformats.org/officeDocument/2006/relationships/image" Target="../media/image47.png"/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44.png"/><Relationship Id="rId10" Type="http://schemas.openxmlformats.org/officeDocument/2006/relationships/image" Target="../media/image41.png"/><Relationship Id="rId5" Type="http://schemas.openxmlformats.org/officeDocument/2006/relationships/tags" Target="../tags/tag5.xml"/><Relationship Id="rId15" Type="http://schemas.openxmlformats.org/officeDocument/2006/relationships/image" Target="../media/image46.png"/><Relationship Id="rId12" Type="http://schemas.openxmlformats.org/officeDocument/2006/relationships/image" Target="../media/image43.png"/><Relationship Id="rId2" Type="http://schemas.openxmlformats.org/officeDocument/2006/relationships/tags" Target="../tags/tag2.xml"/><Relationship Id="rId9" Type="http://schemas.openxmlformats.org/officeDocument/2006/relationships/image" Target="../media/image40.png"/><Relationship Id="rId3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Relationship Id="rId5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wmf"/><Relationship Id="rId6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Relay Feedback and X-poin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t Height Control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353270"/>
            <a:ext cx="601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Egemen Kolemen</a:t>
            </a:r>
            <a:endParaRPr lang="en-US" sz="200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Gerhardt and D. A.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Gates</a:t>
            </a:r>
          </a:p>
          <a:p>
            <a:pPr algn="ctr"/>
            <a:endParaRPr lang="en-US" sz="16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4062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2010 Results Review</a:t>
            </a:r>
            <a:endParaRPr lang="en-US" sz="1600" i="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</a:t>
            </a:r>
            <a:r>
              <a:rPr lang="en-US" sz="1600" i="0" dirty="0" smtClean="0">
                <a:solidFill>
                  <a:srgbClr val="FF0000"/>
                </a:solidFill>
              </a:rPr>
              <a:t>/30</a:t>
            </a:r>
            <a:r>
              <a:rPr lang="en-US" sz="1600" i="0" dirty="0" smtClean="0">
                <a:solidFill>
                  <a:srgbClr val="FF0000"/>
                </a:solidFill>
              </a:rPr>
              <a:t>/2010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81200"/>
            <a:ext cx="13335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38100" y="1987550"/>
            <a:ext cx="1333500" cy="4794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225925"/>
            <a:ext cx="33575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1"/>
          <p:cNvSpPr txBox="1">
            <a:spLocks noChangeArrowheads="1"/>
          </p:cNvSpPr>
          <p:nvPr/>
        </p:nvSpPr>
        <p:spPr bwMode="auto">
          <a:xfrm>
            <a:off x="3352800" y="304800"/>
            <a:ext cx="579120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r>
              <a:rPr lang="en-US" sz="2200" b="0" i="0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endParaRPr lang="en-US" sz="2200" b="0" i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08000" indent="-508000" eaLnBrk="0" hangingPunct="0">
              <a:spcBef>
                <a:spcPct val="20000"/>
              </a:spcBef>
              <a:buFont typeface="+mj-lt"/>
              <a:buAutoNum type="arabicPeriod"/>
            </a:pPr>
            <a:endParaRPr lang="en-US" sz="22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508000" indent="-5080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latin typeface="Arial"/>
                <a:cs typeface="Arial"/>
              </a:rPr>
              <a:t>Motivation: Assess the physics impact of squareness variation while other shape parameters are fixed.</a:t>
            </a:r>
          </a:p>
          <a:p>
            <a:pPr marL="508000" indent="-5080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latin typeface="Arial"/>
                <a:cs typeface="Arial"/>
              </a:rPr>
              <a:t>PF4 best </a:t>
            </a:r>
            <a:r>
              <a:rPr lang="en-US" sz="22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ζ</a:t>
            </a:r>
            <a:r>
              <a:rPr lang="en-US" sz="2200" b="0" i="0" dirty="0" smtClean="0">
                <a:solidFill>
                  <a:srgbClr val="000000"/>
                </a:solidFill>
                <a:latin typeface="Arial"/>
                <a:cs typeface="Arial"/>
              </a:rPr>
              <a:t> control candidate. PF3/PF4 effect </a:t>
            </a:r>
            <a:r>
              <a:rPr lang="en-US" sz="22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ζ</a:t>
            </a:r>
            <a:r>
              <a:rPr lang="en-US" sz="2200" b="0" i="0" dirty="0" smtClean="0">
                <a:solidFill>
                  <a:srgbClr val="000000"/>
                </a:solidFill>
                <a:latin typeface="Arial"/>
                <a:cs typeface="Arial"/>
              </a:rPr>
              <a:t> but PF3 used for vertical stability. </a:t>
            </a:r>
          </a:p>
          <a:p>
            <a:pPr marL="508000" indent="-5080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latin typeface="Arial"/>
                <a:cs typeface="Arial"/>
              </a:rPr>
              <a:t>Achieved stable </a:t>
            </a:r>
            <a:r>
              <a:rPr lang="en-US" sz="22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ζ</a:t>
            </a:r>
            <a:r>
              <a:rPr lang="en-US" sz="2200" b="0" i="0" dirty="0" smtClean="0">
                <a:solidFill>
                  <a:srgbClr val="000000"/>
                </a:solidFill>
                <a:latin typeface="Arial"/>
                <a:cs typeface="Arial"/>
              </a:rPr>
              <a:t> tracking via PF4. </a:t>
            </a:r>
          </a:p>
          <a:p>
            <a:pPr marL="508000" indent="-5080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latin typeface="Arial"/>
                <a:cs typeface="Arial"/>
              </a:rPr>
              <a:t>Effect of </a:t>
            </a:r>
            <a:r>
              <a:rPr lang="en-US" sz="22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ζ</a:t>
            </a:r>
            <a:r>
              <a:rPr lang="en-US" sz="2200" b="0" i="0" dirty="0" smtClean="0">
                <a:solidFill>
                  <a:srgbClr val="000000"/>
                </a:solidFill>
                <a:latin typeface="Arial"/>
                <a:cs typeface="Arial"/>
              </a:rPr>
              <a:t> on plasma is being studied.</a:t>
            </a:r>
          </a:p>
          <a:p>
            <a:pPr marL="508000" indent="-508000" eaLnBrk="0" hangingPunct="0">
              <a:spcBef>
                <a:spcPct val="20000"/>
              </a:spcBef>
              <a:buFont typeface="Arial"/>
              <a:buChar char="•"/>
            </a:pPr>
            <a:endParaRPr lang="en-US" sz="22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endParaRPr lang="en-US" sz="2200" b="0" i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55129" y="914400"/>
            <a:ext cx="3179329" cy="5635438"/>
            <a:chOff x="6062986" y="310291"/>
            <a:chExt cx="4117123" cy="744965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062986" y="310291"/>
              <a:ext cx="4117123" cy="7449658"/>
              <a:chOff x="6473836" y="322742"/>
              <a:chExt cx="4117123" cy="7449658"/>
            </a:xfrm>
          </p:grpSpPr>
          <p:pic>
            <p:nvPicPr>
              <p:cNvPr id="57357" name="Picture 23"/>
              <p:cNvPicPr>
                <a:picLocks noChangeAspect="1"/>
              </p:cNvPicPr>
              <p:nvPr/>
            </p:nvPicPr>
            <p:blipFill>
              <a:blip r:embed="rId3"/>
              <a:srcRect l="46140" t="6441" r="642" b="1270"/>
              <a:stretch>
                <a:fillRect/>
              </a:stretch>
            </p:blipFill>
            <p:spPr bwMode="auto">
              <a:xfrm>
                <a:off x="6473836" y="322742"/>
                <a:ext cx="3584564" cy="7449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358" name="Picture 24"/>
              <p:cNvPicPr>
                <a:picLocks noChangeAspect="1"/>
              </p:cNvPicPr>
              <p:nvPr/>
            </p:nvPicPr>
            <p:blipFill>
              <a:blip r:embed="rId4"/>
              <a:srcRect b="3653"/>
              <a:stretch>
                <a:fillRect/>
              </a:stretch>
            </p:blipFill>
            <p:spPr bwMode="auto">
              <a:xfrm>
                <a:off x="9763444" y="1917420"/>
                <a:ext cx="827515" cy="454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9463101" y="2610101"/>
              <a:ext cx="24424" cy="16363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101870" tIns="50935" rIns="101870" bIns="50935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9487525" y="4593440"/>
              <a:ext cx="0" cy="1059099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101870" tIns="50935" rIns="101870" bIns="50935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 flipV="1">
              <a:off x="9873069" y="2851050"/>
              <a:ext cx="12211" cy="72284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101870" tIns="50935" rIns="101870" bIns="50935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9878302" y="3951507"/>
              <a:ext cx="64549" cy="124610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101870" tIns="50935" rIns="101870" bIns="50935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78742" y="4221225"/>
              <a:ext cx="694328" cy="386517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Times New Roman"/>
                  <a:ea typeface="ヒラギノ角ゴ Pro W3" charset="-128"/>
                  <a:cs typeface="Times New Roman"/>
                </a:rPr>
                <a:t>PF4</a:t>
              </a:r>
              <a:endParaRPr lang="en-US" sz="1300" dirty="0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13694" y="3600872"/>
              <a:ext cx="622804" cy="386517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Times New Roman"/>
                  <a:ea typeface="ヒラギノ角ゴ Pro W3" charset="-128"/>
                  <a:cs typeface="Times New Roman"/>
                </a:rPr>
                <a:t>PF5</a:t>
              </a:r>
              <a:endParaRPr lang="en-US" sz="1300" dirty="0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Squareness, </a:t>
            </a:r>
            <a:r>
              <a:rPr lang="en-US" dirty="0" err="1" smtClean="0"/>
              <a:t>ζ</a:t>
            </a:r>
            <a:r>
              <a:rPr lang="en-US" dirty="0" smtClean="0"/>
              <a:t>, Control with PF4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1600200" y="5181600"/>
            <a:ext cx="152400" cy="106680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01870" tIns="50935" rIns="101870" bIns="50935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6172200"/>
            <a:ext cx="15724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  <a:latin typeface="Arial"/>
                <a:cs typeface="Arial"/>
              </a:rPr>
              <a:t>Without PF4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0200" y="1600200"/>
            <a:ext cx="12031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  <a:latin typeface="Arial"/>
                <a:cs typeface="Arial"/>
              </a:rPr>
              <a:t>Pos. PF4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1600200" y="2057400"/>
            <a:ext cx="609600" cy="533400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01870" tIns="50935" rIns="101870" bIns="50935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 flipV="1">
            <a:off x="1828800" y="5105400"/>
            <a:ext cx="8382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01870" tIns="50935" rIns="101870" bIns="50935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/>
          <a:srcRect r="7143"/>
          <a:stretch>
            <a:fillRect/>
          </a:stretch>
        </p:blipFill>
        <p:spPr bwMode="auto">
          <a:xfrm>
            <a:off x="3200400" y="40386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/>
          <a:srcRect l="2273"/>
          <a:stretch>
            <a:fillRect/>
          </a:stretch>
        </p:blipFill>
        <p:spPr bwMode="auto">
          <a:xfrm>
            <a:off x="5943600" y="4038600"/>
            <a:ext cx="320040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057400" y="5715000"/>
            <a:ext cx="12159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  <a:latin typeface="Arial"/>
                <a:cs typeface="Arial"/>
              </a:rPr>
              <a:t>Neg. PF4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" name="Picture 15"/>
          <p:cNvPicPr>
            <a:picLocks noChangeAspect="1"/>
          </p:cNvPicPr>
          <p:nvPr/>
        </p:nvPicPr>
        <p:blipFill>
          <a:blip r:embed="rId3"/>
          <a:srcRect l="77687" t="93623" r="642" b="1270"/>
          <a:stretch>
            <a:fillRect/>
          </a:stretch>
        </p:blipFill>
        <p:spPr bwMode="auto">
          <a:xfrm>
            <a:off x="1295400" y="990600"/>
            <a:ext cx="1235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9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062558" y="152400"/>
            <a:ext cx="5081443" cy="6705600"/>
          </a:xfrm>
        </p:spPr>
        <p:txBody>
          <a:bodyPr/>
          <a:lstStyle/>
          <a:p>
            <a:pPr marL="457092" indent="-457092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solve this problem, move the PF3 and PF4 control segment.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Could not do this:</a:t>
            </a:r>
          </a:p>
          <a:p>
            <a:pPr lvl="1">
              <a:defRPr/>
            </a:pPr>
            <a:r>
              <a:rPr lang="en-US" dirty="0" smtClean="0"/>
              <a:t>Problem with PCS Segment Editor. </a:t>
            </a:r>
          </a:p>
          <a:p>
            <a:pPr lvl="1">
              <a:defRPr/>
            </a:pPr>
            <a:r>
              <a:rPr lang="en-US" dirty="0" smtClean="0"/>
              <a:t>Hopefully will be fixed for 2011.</a:t>
            </a:r>
          </a:p>
          <a:p>
            <a:pPr>
              <a:defRPr/>
            </a:pPr>
            <a:r>
              <a:rPr lang="en-US" dirty="0" smtClean="0"/>
              <a:t>To overcome the problem without changing the segments:</a:t>
            </a:r>
          </a:p>
          <a:p>
            <a:pPr>
              <a:defRPr/>
            </a:pPr>
            <a:r>
              <a:rPr lang="en-US" dirty="0" smtClean="0"/>
              <a:t>Hand adjust a non-realistic looking shape request.</a:t>
            </a:r>
          </a:p>
          <a:p>
            <a:pPr>
              <a:defRPr/>
            </a:pPr>
            <a:r>
              <a:rPr lang="en-US" dirty="0" smtClean="0"/>
              <a:t>Squareness Request of +0.4 from the normal request. </a:t>
            </a:r>
          </a:p>
          <a:p>
            <a:pPr>
              <a:defRPr/>
            </a:pPr>
            <a:r>
              <a:rPr lang="en-US" dirty="0" smtClean="0"/>
              <a:t>Works but don’t use the squareness in these shots.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XMP Control Results: PF3-PF4 interaction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143000"/>
            <a:ext cx="4267200" cy="5105400"/>
            <a:chOff x="0" y="1143000"/>
            <a:chExt cx="4267200" cy="5105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rcRect l="29275" t="4401" r="-7341" b="-2690"/>
            <a:stretch>
              <a:fillRect/>
            </a:stretch>
          </p:blipFill>
          <p:spPr>
            <a:xfrm>
              <a:off x="0" y="1143000"/>
              <a:ext cx="4267200" cy="5105400"/>
            </a:xfrm>
            <a:prstGeom prst="rect">
              <a:avLst/>
            </a:prstGeom>
          </p:spPr>
        </p:pic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2590798" y="4114800"/>
              <a:ext cx="381001" cy="4572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82058" tIns="41029" rIns="82058" bIns="41029">
              <a:prstTxWarp prst="textNoShape">
                <a:avLst/>
              </a:prstTxWarp>
            </a:bodyPr>
            <a:lstStyle/>
            <a:p>
              <a:pPr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667000" y="2514600"/>
              <a:ext cx="304802" cy="4572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82058" tIns="41029" rIns="82058" bIns="41029">
              <a:prstTxWarp prst="textNoShape">
                <a:avLst/>
              </a:prstTxWarp>
            </a:bodyPr>
            <a:lstStyle/>
            <a:p>
              <a:pPr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Pressure Profile Change as PF4 Increases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1"/>
          <p:cNvSpPr txBox="1">
            <a:spLocks noChangeArrowheads="1"/>
          </p:cNvSpPr>
          <p:nvPr/>
        </p:nvSpPr>
        <p:spPr bwMode="auto">
          <a:xfrm>
            <a:off x="-76200" y="4343400"/>
            <a:ext cx="92202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PF4 (opposing PF5) 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up to 5 kA (~2 inches in figure) increases pressure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 PF4 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interacts with the wall and plasma is not as good.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00200"/>
            <a:ext cx="3987558" cy="298354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838200" y="1143000"/>
            <a:ext cx="2057400" cy="3733800"/>
            <a:chOff x="7239000" y="228600"/>
            <a:chExt cx="1905000" cy="35693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rcRect l="72298" t="52941"/>
            <a:stretch>
              <a:fillRect/>
            </a:stretch>
          </p:blipFill>
          <p:spPr>
            <a:xfrm>
              <a:off x="7239000" y="228600"/>
              <a:ext cx="1905000" cy="3569331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 bwMode="auto">
            <a:xfrm rot="1397415" flipV="1">
              <a:off x="7391400" y="1455777"/>
              <a:ext cx="457200" cy="152401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12265218" flipV="1">
              <a:off x="8012052" y="1687893"/>
              <a:ext cx="457200" cy="152401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410200" y="1219200"/>
            <a:ext cx="196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PF4= 0, </a:t>
            </a:r>
            <a:r>
              <a:rPr lang="en-US" sz="1800" i="0" dirty="0" smtClean="0"/>
              <a:t>1, </a:t>
            </a:r>
            <a:r>
              <a:rPr lang="en-US" sz="1800" i="0" dirty="0" smtClean="0">
                <a:solidFill>
                  <a:srgbClr val="00CC66"/>
                </a:solidFill>
              </a:rPr>
              <a:t>4, </a:t>
            </a:r>
            <a:r>
              <a:rPr lang="en-US" sz="1800" i="0" dirty="0" smtClean="0">
                <a:solidFill>
                  <a:srgbClr val="FF3300"/>
                </a:solidFill>
              </a:rPr>
              <a:t>6,</a:t>
            </a:r>
            <a:r>
              <a:rPr lang="en-US" sz="1800" i="0" dirty="0" smtClean="0"/>
              <a:t> </a:t>
            </a:r>
            <a:r>
              <a:rPr lang="en-US" sz="1800" i="0" dirty="0" smtClean="0">
                <a:solidFill>
                  <a:srgbClr val="FF33CC"/>
                </a:solidFill>
              </a:rPr>
              <a:t>8</a:t>
            </a:r>
            <a:endParaRPr lang="en-US" sz="1800" i="0" dirty="0" smtClean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rcRect t="7731" b="2068"/>
          <a:stretch>
            <a:fillRect/>
          </a:stretch>
        </p:blipFill>
        <p:spPr>
          <a:xfrm>
            <a:off x="304800" y="1219200"/>
            <a:ext cx="3810000" cy="5334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Higher Performance: </a:t>
            </a:r>
            <a:r>
              <a:rPr lang="en-US" sz="2400" i="0" kern="0" dirty="0" smtClean="0">
                <a:solidFill>
                  <a:schemeClr val="accent2"/>
                </a:solidFill>
              </a:rPr>
              <a:t>PF4 of 1</a:t>
            </a:r>
            <a:r>
              <a:rPr lang="en-US" sz="2400" i="0" kern="0" dirty="0" smtClean="0">
                <a:solidFill>
                  <a:schemeClr val="accent2"/>
                </a:solidFill>
              </a:rPr>
              <a:t>-4 </a:t>
            </a:r>
            <a:r>
              <a:rPr lang="en-US" sz="2400" i="0" kern="0" dirty="0" smtClean="0">
                <a:solidFill>
                  <a:schemeClr val="accent2"/>
                </a:solidFill>
              </a:rPr>
              <a:t>kA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6400800"/>
            <a:ext cx="16247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[142353,142342,142343,142347,142348]</a:t>
            </a:r>
          </a:p>
        </p:txBody>
      </p:sp>
      <p:sp>
        <p:nvSpPr>
          <p:cNvPr id="13" name="Rectangle 41"/>
          <p:cNvSpPr txBox="1">
            <a:spLocks noChangeArrowheads="1"/>
          </p:cNvSpPr>
          <p:nvPr/>
        </p:nvSpPr>
        <p:spPr bwMode="auto">
          <a:xfrm>
            <a:off x="4800600" y="304800"/>
            <a:ext cx="434340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0" kern="0" dirty="0" smtClean="0">
                <a:solidFill>
                  <a:schemeClr val="tx1"/>
                </a:solidFill>
              </a:rPr>
              <a:t>Optimal PF4 ~1-4 kA </a:t>
            </a:r>
            <a:r>
              <a:rPr lang="en-US" sz="2400" b="0" i="0" kern="0" dirty="0" smtClean="0">
                <a:solidFill>
                  <a:schemeClr val="tx1"/>
                </a:solidFill>
              </a:rPr>
              <a:t>for performance.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Confinement time increases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Energy confinement increases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Flux consumption reduces.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 PF4 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interacts with the wall and plasma is not as good.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i="0" kern="0" baseline="0" dirty="0" smtClean="0">
                <a:solidFill>
                  <a:schemeClr val="tx1"/>
                </a:solidFill>
                <a:latin typeface="+mn-lt"/>
              </a:rPr>
              <a:t>Note for comparison: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baseline="0" dirty="0" smtClean="0">
                <a:solidFill>
                  <a:schemeClr val="tx1"/>
                </a:solidFill>
                <a:latin typeface="+mn-lt"/>
              </a:rPr>
              <a:t>Negative squareness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results were all worse than PF4=0 fiducial case.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-951717" y="3694917"/>
            <a:ext cx="4648200" cy="1566"/>
          </a:xfrm>
          <a:prstGeom prst="line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-37317" y="3694917"/>
            <a:ext cx="4648200" cy="1566"/>
          </a:xfrm>
          <a:prstGeom prst="line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PF4 at 8 kA, High Squareness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10000"/>
            <a:ext cx="31496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12631" t="55516" r="5970" b="10462"/>
          <a:stretch>
            <a:fillRect/>
          </a:stretch>
        </p:blipFill>
        <p:spPr>
          <a:xfrm>
            <a:off x="5410200" y="1143000"/>
            <a:ext cx="3733800" cy="2372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31799" t="15894" r="4603" b="10596"/>
          <a:stretch>
            <a:fillRect/>
          </a:stretch>
        </p:blipFill>
        <p:spPr>
          <a:xfrm>
            <a:off x="2743200" y="1143000"/>
            <a:ext cx="1752600" cy="2161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l="53704" t="8882"/>
          <a:stretch>
            <a:fillRect/>
          </a:stretch>
        </p:blipFill>
        <p:spPr>
          <a:xfrm>
            <a:off x="0" y="53720"/>
            <a:ext cx="1905000" cy="3908680"/>
          </a:xfrm>
          <a:prstGeom prst="rect">
            <a:avLst/>
          </a:prstGeom>
        </p:spPr>
      </p:pic>
      <p:sp>
        <p:nvSpPr>
          <p:cNvPr id="14" name="Rectangle 41"/>
          <p:cNvSpPr txBox="1">
            <a:spLocks noChangeArrowheads="1"/>
          </p:cNvSpPr>
          <p:nvPr/>
        </p:nvSpPr>
        <p:spPr bwMode="auto">
          <a:xfrm>
            <a:off x="0" y="35814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PF4 gets close to 8 kA: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closed flux 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surface gets 3-4 cm close to the wall.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 profile degrades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 bwMode="auto">
          <a:xfrm flipV="1">
            <a:off x="2362200" y="2133600"/>
            <a:ext cx="457200" cy="152401"/>
          </a:xfrm>
          <a:prstGeom prst="right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V="1">
            <a:off x="4572000" y="2133600"/>
            <a:ext cx="457200" cy="152401"/>
          </a:xfrm>
          <a:prstGeom prst="right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3429000"/>
            <a:ext cx="1927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Each Line is 1 cm apart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 bwMode="auto">
          <a:xfrm rot="2640486" flipV="1">
            <a:off x="3460556" y="4041241"/>
            <a:ext cx="3529597" cy="174111"/>
          </a:xfrm>
          <a:prstGeom prst="rightArrow">
            <a:avLst/>
          </a:prstGeom>
          <a:solidFill>
            <a:schemeClr val="tx1">
              <a:alpha val="13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>
              <a:srgbClr val="000000"/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3657600"/>
            <a:ext cx="196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PF4= 0, </a:t>
            </a:r>
            <a:r>
              <a:rPr lang="en-US" sz="1800" i="0" dirty="0" smtClean="0"/>
              <a:t>1, </a:t>
            </a:r>
            <a:r>
              <a:rPr lang="en-US" sz="1800" i="0" dirty="0" smtClean="0">
                <a:solidFill>
                  <a:srgbClr val="00CC66"/>
                </a:solidFill>
              </a:rPr>
              <a:t>4, </a:t>
            </a:r>
            <a:r>
              <a:rPr lang="en-US" sz="1800" i="0" dirty="0" smtClean="0">
                <a:solidFill>
                  <a:srgbClr val="FF3300"/>
                </a:solidFill>
              </a:rPr>
              <a:t>6,</a:t>
            </a:r>
            <a:r>
              <a:rPr lang="en-US" sz="1800" i="0" dirty="0" smtClean="0"/>
              <a:t> </a:t>
            </a:r>
            <a:r>
              <a:rPr lang="en-US" sz="1800" i="0" dirty="0" smtClean="0">
                <a:solidFill>
                  <a:srgbClr val="FF33CC"/>
                </a:solidFill>
              </a:rPr>
              <a:t>8</a:t>
            </a:r>
            <a:endParaRPr lang="en-US" sz="1800" i="0" dirty="0" smtClean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Vertical Stability for NSTX and NSTX-U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1905000"/>
            <a:ext cx="601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Egemen Kolemen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D. A. Gates, S. Gerhardt</a:t>
            </a:r>
          </a:p>
          <a:p>
            <a:pPr algn="ctr"/>
            <a:endParaRPr lang="en-US" sz="16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Monday Physics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PPPL, NJ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Nov/15/2010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81200"/>
            <a:ext cx="13335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38100" y="1987550"/>
            <a:ext cx="1333500" cy="4794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225925"/>
            <a:ext cx="33575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E79C-37ED-3248-AECA-25EECCD86106}" type="slidenum">
              <a:rPr lang="en-US"/>
              <a:pPr/>
              <a:t>16</a:t>
            </a:fld>
            <a:r>
              <a:rPr lang="en-US"/>
              <a:t>/6</a:t>
            </a:r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94325"/>
            <a:ext cx="9144000" cy="1463675"/>
          </a:xfrm>
        </p:spPr>
        <p:txBody>
          <a:bodyPr/>
          <a:lstStyle/>
          <a:p>
            <a:pPr marL="457200" indent="-457200"/>
            <a:r>
              <a:rPr lang="en-US"/>
              <a:t>At 300 ms, we turned the controller off and let the plasma drift.</a:t>
            </a:r>
          </a:p>
          <a:p>
            <a:pPr marL="457200" indent="-457200"/>
            <a:r>
              <a:rPr lang="en-US"/>
              <a:t>When we turned the control back on some of the shots recovered while others hit the wall.</a:t>
            </a:r>
          </a:p>
        </p:txBody>
      </p:sp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0" dirty="0" smtClean="0">
                <a:solidFill>
                  <a:schemeClr val="accent2"/>
                </a:solidFill>
                <a:latin typeface="Times New Roman" charset="0"/>
              </a:rPr>
              <a:t>2008 Run: Vertical </a:t>
            </a:r>
            <a:r>
              <a:rPr lang="en-US" sz="2400" i="0" dirty="0">
                <a:solidFill>
                  <a:schemeClr val="accent2"/>
                </a:solidFill>
                <a:latin typeface="Times New Roman" charset="0"/>
              </a:rPr>
              <a:t>Displacement Measurements</a:t>
            </a:r>
          </a:p>
        </p:txBody>
      </p:sp>
      <p:sp>
        <p:nvSpPr>
          <p:cNvPr id="816134" name="Rectangle 6"/>
          <p:cNvSpPr>
            <a:spLocks noChangeArrowheads="1"/>
          </p:cNvSpPr>
          <p:nvPr/>
        </p:nvSpPr>
        <p:spPr bwMode="auto">
          <a:xfrm>
            <a:off x="360363" y="4767263"/>
            <a:ext cx="3975100" cy="582612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controllable shots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(Cut off at the point of return)</a:t>
            </a:r>
          </a:p>
        </p:txBody>
      </p:sp>
      <p:pic>
        <p:nvPicPr>
          <p:cNvPr id="816137" name="Picture 9" descr="Z_vs_T_unstable_ones_290_to_350_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4413250" cy="3640138"/>
          </a:xfrm>
          <a:prstGeom prst="rect">
            <a:avLst/>
          </a:prstGeom>
          <a:noFill/>
        </p:spPr>
      </p:pic>
      <p:pic>
        <p:nvPicPr>
          <p:cNvPr id="816136" name="Picture 8" descr="Z_vs_T_all_290_to_350_ms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344988" cy="3529013"/>
          </a:xfrm>
          <a:prstGeom prst="rect">
            <a:avLst/>
          </a:prstGeom>
          <a:noFill/>
        </p:spPr>
      </p:pic>
      <p:sp>
        <p:nvSpPr>
          <p:cNvPr id="816138" name="Rectangle 10"/>
          <p:cNvSpPr>
            <a:spLocks noChangeArrowheads="1"/>
          </p:cNvSpPr>
          <p:nvPr/>
        </p:nvSpPr>
        <p:spPr bwMode="auto">
          <a:xfrm>
            <a:off x="4738688" y="4778375"/>
            <a:ext cx="4200525" cy="312738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uncontrollable shots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Experimental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LRDFIT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Growth Rate (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Gamma</a:t>
            </a:r>
            <a:r>
              <a:rPr lang="en-US" sz="2400" i="0" kern="0" dirty="0" smtClean="0">
                <a:solidFill>
                  <a:schemeClr val="accent2"/>
                </a:solidFill>
              </a:rPr>
              <a:t>) </a:t>
            </a:r>
            <a:r>
              <a:rPr lang="en-US" sz="2400" i="0" kern="0" dirty="0" smtClean="0">
                <a:solidFill>
                  <a:schemeClr val="accent2"/>
                </a:solidFill>
              </a:rPr>
              <a:t>54-95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^-1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19200"/>
          <a:ext cx="9144000" cy="5359251"/>
        </p:xfrm>
        <a:graphic>
          <a:graphicData uri="http://schemas.openxmlformats.org/drawingml/2006/table">
            <a:tbl>
              <a:tblPr/>
              <a:tblGrid>
                <a:gridCol w="762000"/>
                <a:gridCol w="457200"/>
                <a:gridCol w="457200"/>
                <a:gridCol w="762000"/>
                <a:gridCol w="609600"/>
                <a:gridCol w="609600"/>
                <a:gridCol w="609600"/>
                <a:gridCol w="609600"/>
                <a:gridCol w="609600"/>
                <a:gridCol w="533400"/>
                <a:gridCol w="685800"/>
                <a:gridCol w="609600"/>
                <a:gridCol w="381000"/>
                <a:gridCol w="609600"/>
                <a:gridCol w="838200"/>
              </a:tblGrid>
              <a:tr h="2191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Control Turned Off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Control Turned On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Peak Plasma Displacement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Gamma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Voltage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Egemen #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imes New Roman"/>
                        </a:rPr>
                        <a:t>Shot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ms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t_0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z_0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li_0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t_turn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z_turn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li_turn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t_f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z_f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li_f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s^-1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ave Pf3U&amp;2L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VDE +Z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127074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-0.0018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1.3436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0.32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0.0046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1.3865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0.325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1.3939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no </a:t>
                      </a:r>
                      <a:r>
                        <a:rPr lang="en-US" sz="1200" b="1" i="1" u="none" strike="noStrike" dirty="0" err="1">
                          <a:solidFill>
                            <a:srgbClr val="FF33CC"/>
                          </a:solidFill>
                          <a:latin typeface="Arial"/>
                        </a:rPr>
                        <a:t>vde</a:t>
                      </a:r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 at all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127075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0.0005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1.3774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0.0344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1.4927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0.329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0.0552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1.61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95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max 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D4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127076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-0.0025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1.4768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D4"/>
                          </a:solidFill>
                          <a:latin typeface="Arial"/>
                        </a:rPr>
                        <a:t>0.33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0.0663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2.1936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D4"/>
                          </a:solidFill>
                          <a:latin typeface="Arial"/>
                        </a:rPr>
                        <a:t>0.337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0.0845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3.5009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70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1400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127087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1.3482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0.0587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1.6485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0.337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0.0814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2.0792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74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un-controlled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127083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1.378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0.1176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3.5021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0.1244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3.7423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78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un-controlled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127086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-0.0025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1.3885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0.0943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3.3401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0.349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0.5268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6.3724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64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VDE -Z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127078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-0.0013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1.3602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0.335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-0.0509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1.1928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-0.0746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1.1584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61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127079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-0.0009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1.3592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0.335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-0.0865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1.1954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-0.1347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1.1683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73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0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127080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-0.0037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1.4283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-0.0066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1.4403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no </a:t>
                      </a:r>
                      <a:r>
                        <a:rPr lang="en-US" sz="1200" b="1" i="1" u="none" strike="noStrike" dirty="0" err="1">
                          <a:solidFill>
                            <a:srgbClr val="FF33CC"/>
                          </a:solidFill>
                          <a:latin typeface="Arial"/>
                        </a:rPr>
                        <a:t>vde</a:t>
                      </a:r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 - control made unstable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127081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-0.0034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1.4129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-0.1369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1.1969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-0.2491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1.0877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69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1500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max 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127085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0.0027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1.3899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-0.1504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1.1748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0.349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-0.4006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0.9388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54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un-controlled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127084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0.0001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1.3759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-0.1879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1.1783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0.353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-0.6069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0.7328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67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straight VDE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127077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none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FF33CC"/>
                          </a:solidFill>
                          <a:latin typeface="Arial"/>
                        </a:rPr>
                        <a:t>74</a:t>
                      </a:r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E79C-37ED-3248-AECA-25EECCD86106}" type="slidenum">
              <a:rPr lang="en-US"/>
              <a:pPr/>
              <a:t>18</a:t>
            </a:fld>
            <a:r>
              <a:rPr lang="en-US"/>
              <a:t>/6</a:t>
            </a:r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94325"/>
            <a:ext cx="9144000" cy="1463675"/>
          </a:xfrm>
        </p:spPr>
        <p:txBody>
          <a:bodyPr/>
          <a:lstStyle/>
          <a:p>
            <a:pPr marL="457200" indent="-457200"/>
            <a:r>
              <a:rPr lang="en-US"/>
              <a:t>At 300 ms, we turned the controller off and let the plasma drift.</a:t>
            </a:r>
          </a:p>
          <a:p>
            <a:pPr marL="457200" indent="-457200"/>
            <a:r>
              <a:rPr lang="en-US"/>
              <a:t>When we turned the control back on some of the shots recovered while others hit the wall.</a:t>
            </a:r>
          </a:p>
        </p:txBody>
      </p:sp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0" dirty="0">
                <a:solidFill>
                  <a:schemeClr val="accent2"/>
                </a:solidFill>
                <a:latin typeface="Times New Roman" charset="0"/>
              </a:rPr>
              <a:t>Vertical Displacement Measurements</a:t>
            </a:r>
          </a:p>
        </p:txBody>
      </p:sp>
      <p:sp>
        <p:nvSpPr>
          <p:cNvPr id="816134" name="Rectangle 6"/>
          <p:cNvSpPr>
            <a:spLocks noChangeArrowheads="1"/>
          </p:cNvSpPr>
          <p:nvPr/>
        </p:nvSpPr>
        <p:spPr bwMode="auto">
          <a:xfrm>
            <a:off x="360363" y="4767263"/>
            <a:ext cx="3975100" cy="582612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controllable shots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(Cut off at the point of return)</a:t>
            </a:r>
          </a:p>
        </p:txBody>
      </p:sp>
      <p:sp>
        <p:nvSpPr>
          <p:cNvPr id="816138" name="Rectangle 10"/>
          <p:cNvSpPr>
            <a:spLocks noChangeArrowheads="1"/>
          </p:cNvSpPr>
          <p:nvPr/>
        </p:nvSpPr>
        <p:spPr bwMode="auto">
          <a:xfrm>
            <a:off x="4738688" y="4778375"/>
            <a:ext cx="4200525" cy="312738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uncontrollable shots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65772" cy="647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657600"/>
            <a:ext cx="1779373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algn="ctr" eaLnBrk="1" hangingPunct="1">
              <a:buNone/>
            </a:pPr>
            <a:r>
              <a:rPr lang="en-US" u="sng" dirty="0" smtClean="0">
                <a:ea typeface="ヒラギノ角ゴ Pro W3" pitchFamily="-111" charset="-128"/>
                <a:cs typeface="ヒラギノ角ゴ Pro W3" pitchFamily="-111" charset="-128"/>
              </a:rPr>
              <a:t>Shot #   Gamma s^-1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127077  		23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78 		25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79 		24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80 		22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81 	 	24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82 		22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83 	 	20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84 		20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85  		21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86 		23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87 		21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Toksys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Results Growth Rate (Gamma) 20-25 s^-1</a:t>
            </a:r>
            <a:endParaRPr lang="en-US" sz="2400" i="0" kern="0" dirty="0" smtClean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0" y="558334"/>
            <a:ext cx="9144000" cy="6604466"/>
          </a:xfrm>
        </p:spPr>
        <p:txBody>
          <a:bodyPr/>
          <a:lstStyle/>
          <a:p>
            <a:pPr marL="455879" indent="-455879" eaLnBrk="1" hangingPunct="1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	</a:t>
            </a:r>
          </a:p>
          <a:p>
            <a:pPr marL="455879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System Id: Identify the effect of 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the actuator on 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the boundary shape.</a:t>
            </a: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Reaction Curve Method</a:t>
            </a: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From Step Response obtain:</a:t>
            </a:r>
          </a:p>
          <a:p>
            <a:pPr marL="856199" lvl="1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Time delay, rise time  </a:t>
            </a:r>
          </a:p>
          <a:p>
            <a:pPr marL="856199" lvl="1" indent="-455879" eaLnBrk="1" hangingPunct="1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	and size of change gives </a:t>
            </a:r>
          </a:p>
          <a:p>
            <a:pPr marL="856199" lvl="1" indent="-455879" eaLnBrk="1" hangingPunct="1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	the control tuning parameters.</a:t>
            </a:r>
          </a:p>
          <a:p>
            <a:pPr marL="455879" indent="-455879" eaLnBrk="1" hangingPunct="1">
              <a:lnSpc>
                <a:spcPct val="80000"/>
              </a:lnSpc>
              <a:buNone/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  <a:buNone/>
            </a:pPr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2666160"/>
            <a:ext cx="7498773" cy="1982040"/>
            <a:chOff x="73" y="660"/>
            <a:chExt cx="4724" cy="124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3" y="660"/>
              <a:ext cx="4724" cy="1249"/>
              <a:chOff x="0" y="994"/>
              <a:chExt cx="5492" cy="1773"/>
            </a:xfrm>
          </p:grpSpPr>
          <p:pic>
            <p:nvPicPr>
              <p:cNvPr id="460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40" y="994"/>
                <a:ext cx="2252" cy="1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91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 l="4965"/>
              <a:stretch>
                <a:fillRect/>
              </a:stretch>
            </p:blipFill>
            <p:spPr bwMode="auto">
              <a:xfrm>
                <a:off x="344" y="1201"/>
                <a:ext cx="2316" cy="1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2" name="Rectangle 7"/>
              <p:cNvSpPr>
                <a:spLocks noChangeArrowheads="1"/>
              </p:cNvSpPr>
              <p:nvPr/>
            </p:nvSpPr>
            <p:spPr bwMode="auto">
              <a:xfrm>
                <a:off x="0" y="1453"/>
                <a:ext cx="43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i="0" dirty="0">
                    <a:solidFill>
                      <a:srgbClr val="000000"/>
                    </a:solidFill>
                    <a:latin typeface="Symbol" pitchFamily="-111" charset="2"/>
                    <a:sym typeface="Symbol" pitchFamily="-111" charset="2"/>
                  </a:rPr>
                  <a:t></a:t>
                </a:r>
                <a:r>
                  <a:rPr lang="en-US" sz="1400" i="0" dirty="0">
                    <a:solidFill>
                      <a:srgbClr val="000000"/>
                    </a:solidFill>
                  </a:rPr>
                  <a:t>P</a:t>
                </a:r>
              </a:p>
            </p:txBody>
          </p:sp>
          <p:sp>
            <p:nvSpPr>
              <p:cNvPr id="46093" name="Line 8"/>
              <p:cNvSpPr>
                <a:spLocks noChangeShapeType="1"/>
              </p:cNvSpPr>
              <p:nvPr/>
            </p:nvSpPr>
            <p:spPr bwMode="auto">
              <a:xfrm>
                <a:off x="2734" y="1719"/>
                <a:ext cx="537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089" name="Rectangle 18"/>
            <p:cNvSpPr>
              <a:spLocks noChangeArrowheads="1"/>
            </p:cNvSpPr>
            <p:nvPr/>
          </p:nvSpPr>
          <p:spPr bwMode="auto">
            <a:xfrm>
              <a:off x="776" y="1143"/>
              <a:ext cx="1074" cy="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lg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46085" name="Picture 10"/>
          <p:cNvPicPr>
            <a:picLocks noChangeAspect="1" noChangeArrowheads="1"/>
          </p:cNvPicPr>
          <p:nvPr/>
        </p:nvPicPr>
        <p:blipFill>
          <a:blip r:embed="rId5"/>
          <a:srcRect l="1898" r="10063" b="8205"/>
          <a:stretch>
            <a:fillRect/>
          </a:stretch>
        </p:blipFill>
        <p:spPr bwMode="auto">
          <a:xfrm>
            <a:off x="4727864" y="2639546"/>
            <a:ext cx="4416136" cy="197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5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5649" y="1534646"/>
            <a:ext cx="381865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14"/>
          <p:cNvSpPr>
            <a:spLocks noChangeArrowheads="1"/>
          </p:cNvSpPr>
          <p:nvPr/>
        </p:nvSpPr>
        <p:spPr bwMode="auto">
          <a:xfrm>
            <a:off x="4765386" y="4438650"/>
            <a:ext cx="4572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marL="455879" indent="-455879" algn="ctr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Time</a:t>
            </a:r>
            <a:endParaRPr lang="en-US" sz="1600" dirty="0">
              <a:solidFill>
                <a:srgbClr val="000000"/>
              </a:solidFill>
              <a:sym typeface="Wingdings" pitchFamily="-111" charset="2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2009 Run:</a:t>
            </a:r>
            <a:r>
              <a:rPr lang="en-US" dirty="0" smtClean="0"/>
              <a:t> </a:t>
            </a:r>
            <a:r>
              <a:rPr lang="en-US" dirty="0" smtClean="0"/>
              <a:t>Experimental </a:t>
            </a:r>
            <a:r>
              <a:rPr lang="en-US" dirty="0" smtClean="0"/>
              <a:t>System ID (Open Loop)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1"/>
          <p:cNvSpPr txBox="1">
            <a:spLocks noChangeArrowheads="1"/>
          </p:cNvSpPr>
          <p:nvPr/>
        </p:nvSpPr>
        <p:spPr bwMode="auto">
          <a:xfrm>
            <a:off x="0" y="685800"/>
            <a:ext cx="914400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r>
              <a:rPr lang="en-US" sz="2400" b="0" i="0" dirty="0" smtClean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  <a:latin typeface="+mj-lt"/>
              </a:rPr>
              <a:t>XP data more unstable (3-4 times) than the model</a:t>
            </a:r>
            <a:endParaRPr lang="en-US" sz="2400" b="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Mismatch Between XP and </a:t>
            </a:r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Toksys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533" descr="growth_rate_unmachted_127077_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181600" cy="3893916"/>
          </a:xfrm>
          <a:prstGeom prst="rect">
            <a:avLst/>
          </a:prstGeom>
          <a:noFill/>
        </p:spPr>
      </p:pic>
      <p:sp>
        <p:nvSpPr>
          <p:cNvPr id="17" name="Rectangle 651"/>
          <p:cNvSpPr>
            <a:spLocks noChangeArrowheads="1"/>
          </p:cNvSpPr>
          <p:nvPr/>
        </p:nvSpPr>
        <p:spPr bwMode="auto">
          <a:xfrm>
            <a:off x="2133600" y="5867400"/>
            <a:ext cx="411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Example of a mismatch between </a:t>
            </a:r>
            <a:r>
              <a:rPr lang="en-US" b="1" dirty="0" err="1">
                <a:solidFill>
                  <a:schemeClr val="tx1"/>
                </a:solidFill>
              </a:rPr>
              <a:t>TokSys</a:t>
            </a:r>
            <a:r>
              <a:rPr lang="en-US" b="1" dirty="0">
                <a:solidFill>
                  <a:schemeClr val="tx1"/>
                </a:solidFill>
              </a:rPr>
              <a:t> numerical plasma model and the experimental data. Depending on how the model is  used plasma or </a:t>
            </a:r>
            <a:r>
              <a:rPr lang="en-US" b="1" dirty="0" err="1">
                <a:solidFill>
                  <a:schemeClr val="tx1"/>
                </a:solidFill>
              </a:rPr>
              <a:t>te</a:t>
            </a:r>
            <a:r>
              <a:rPr lang="en-US" b="1" dirty="0">
                <a:solidFill>
                  <a:schemeClr val="tx1"/>
                </a:solidFill>
              </a:rPr>
              <a:t> coil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38600" y="990600"/>
            <a:ext cx="5105400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en-US" sz="2200" b="0" i="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200" b="0" i="0" dirty="0" smtClean="0">
                <a:solidFill>
                  <a:schemeClr val="tx1"/>
                </a:solidFill>
              </a:rPr>
              <a:t>Where </a:t>
            </a:r>
            <a:r>
              <a:rPr lang="en-US" sz="2200" b="0" i="0" dirty="0" err="1" smtClean="0">
                <a:solidFill>
                  <a:schemeClr val="tx1"/>
                </a:solidFill>
                <a:latin typeface="Symbol" charset="2"/>
                <a:sym typeface="Symbol" charset="2"/>
              </a:rPr>
              <a:t></a:t>
            </a:r>
            <a:r>
              <a:rPr lang="en-US" sz="2200" b="0" i="0" dirty="0" smtClean="0">
                <a:solidFill>
                  <a:schemeClr val="tx1"/>
                </a:solidFill>
              </a:rPr>
              <a:t> =75s</a:t>
            </a:r>
            <a:r>
              <a:rPr lang="en-US" sz="2200" b="0" i="0" baseline="30000" dirty="0" smtClean="0">
                <a:solidFill>
                  <a:schemeClr val="tx1"/>
                </a:solidFill>
              </a:rPr>
              <a:t>-1</a:t>
            </a:r>
            <a:r>
              <a:rPr lang="en-US" sz="2200" b="0" i="0" dirty="0" smtClean="0">
                <a:solidFill>
                  <a:schemeClr val="tx1"/>
                </a:solidFill>
              </a:rPr>
              <a:t>. The first order effect of the coils on the vertical motion is assumed to be:           </a:t>
            </a:r>
          </a:p>
          <a:p>
            <a:pPr marL="457200" indent="-457200">
              <a:buFontTx/>
              <a:buChar char="•"/>
            </a:pPr>
            <a:endParaRPr lang="en-US" sz="2200" b="0" i="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•"/>
            </a:pPr>
            <a:endParaRPr lang="en-US" sz="2200" b="0" i="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2200" b="0" i="0" dirty="0" smtClean="0">
                <a:solidFill>
                  <a:schemeClr val="tx1"/>
                </a:solidFill>
              </a:rPr>
              <a:t>	i.e. the current changes the velocity of the rigidly moving plasma. Also during the ramp up I is proportional to </a:t>
            </a:r>
            <a:r>
              <a:rPr lang="en-US" sz="2200" b="0" i="0" dirty="0" err="1" smtClean="0">
                <a:solidFill>
                  <a:schemeClr val="tx1"/>
                </a:solidFill>
              </a:rPr>
              <a:t>t</a:t>
            </a:r>
            <a:r>
              <a:rPr lang="en-US" sz="2200" b="0" i="0" dirty="0" smtClean="0">
                <a:solidFill>
                  <a:schemeClr val="tx1"/>
                </a:solidFill>
              </a:rPr>
              <a:t>. Combining these two effects, we can find an approximation for the dynamics of the vertical motion after the control is turned on as:</a:t>
            </a:r>
          </a:p>
          <a:p>
            <a:pPr marL="457200" indent="-457200"/>
            <a:endParaRPr lang="en-US" sz="2200" b="0" i="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2200" b="0" i="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/>
            <a:r>
              <a:rPr lang="en-US" sz="2200" b="0" i="0" dirty="0" err="1" smtClean="0">
                <a:solidFill>
                  <a:schemeClr val="tx1"/>
                </a:solidFill>
                <a:latin typeface="Symbol" charset="2"/>
                <a:sym typeface="Symbol" charset="2"/>
              </a:rPr>
              <a:t></a:t>
            </a:r>
            <a:r>
              <a:rPr lang="en-US" sz="2200" b="0" i="0" dirty="0" smtClean="0">
                <a:solidFill>
                  <a:schemeClr val="tx1"/>
                </a:solidFill>
              </a:rPr>
              <a:t> is found by data fitting as 4.5e5</a:t>
            </a:r>
            <a:endParaRPr lang="en-US" sz="2200" b="0" i="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All </a:t>
            </a:r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XPs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Can Be Modeled with the Same Two Parameters</a:t>
            </a:r>
          </a:p>
        </p:txBody>
      </p:sp>
      <p:pic>
        <p:nvPicPr>
          <p:cNvPr id="37" name="Picture 69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590800"/>
            <a:ext cx="2043808" cy="358775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</p:pic>
      <p:pic>
        <p:nvPicPr>
          <p:cNvPr id="38" name="Picture 69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537" y="5562600"/>
            <a:ext cx="2892371" cy="358775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</p:pic>
      <p:pic>
        <p:nvPicPr>
          <p:cNvPr id="41" name="Picture 699" descr="Model_linear_ddx_vs_Experima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4071705"/>
            <a:ext cx="3200400" cy="2405295"/>
          </a:xfrm>
          <a:prstGeom prst="rect">
            <a:avLst/>
          </a:prstGeom>
          <a:noFill/>
        </p:spPr>
      </p:pic>
      <p:grpSp>
        <p:nvGrpSpPr>
          <p:cNvPr id="2" name="Group 708"/>
          <p:cNvGrpSpPr>
            <a:grpSpLocks/>
          </p:cNvGrpSpPr>
          <p:nvPr/>
        </p:nvGrpSpPr>
        <p:grpSpPr bwMode="auto">
          <a:xfrm>
            <a:off x="381000" y="990600"/>
            <a:ext cx="3429000" cy="3048000"/>
            <a:chOff x="872" y="774"/>
            <a:chExt cx="3403" cy="2557"/>
          </a:xfrm>
        </p:grpSpPr>
        <p:grpSp>
          <p:nvGrpSpPr>
            <p:cNvPr id="3" name="Group 709"/>
            <p:cNvGrpSpPr>
              <a:grpSpLocks/>
            </p:cNvGrpSpPr>
            <p:nvPr/>
          </p:nvGrpSpPr>
          <p:grpSpPr bwMode="auto">
            <a:xfrm>
              <a:off x="872" y="774"/>
              <a:ext cx="3403" cy="2557"/>
              <a:chOff x="872" y="774"/>
              <a:chExt cx="3403" cy="2557"/>
            </a:xfrm>
          </p:grpSpPr>
          <p:pic>
            <p:nvPicPr>
              <p:cNvPr id="48" name="Picture 710" descr="Linear_model_ddx_and_exp_Z_vs_t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72" y="774"/>
                <a:ext cx="3403" cy="2557"/>
              </a:xfrm>
              <a:prstGeom prst="rect">
                <a:avLst/>
              </a:prstGeom>
              <a:noFill/>
            </p:spPr>
          </p:pic>
          <p:sp>
            <p:nvSpPr>
              <p:cNvPr id="49" name="Line 711"/>
              <p:cNvSpPr>
                <a:spLocks noChangeShapeType="1"/>
              </p:cNvSpPr>
              <p:nvPr/>
            </p:nvSpPr>
            <p:spPr bwMode="auto">
              <a:xfrm>
                <a:off x="2854" y="966"/>
                <a:ext cx="0" cy="20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0" name="Picture 712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65" y="2336"/>
                <a:ext cx="849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" name="Picture 713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99" y="2328"/>
                <a:ext cx="928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4" name="Picture 71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79" y="1937"/>
              <a:ext cx="41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71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6" y="1013"/>
              <a:ext cx="61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Text Box 716"/>
            <p:cNvSpPr txBox="1">
              <a:spLocks noChangeArrowheads="1"/>
            </p:cNvSpPr>
            <p:nvPr/>
          </p:nvSpPr>
          <p:spPr bwMode="auto">
            <a:xfrm>
              <a:off x="3323" y="1060"/>
              <a:ext cx="195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" name="Text Box 717"/>
            <p:cNvSpPr txBox="1">
              <a:spLocks noChangeArrowheads="1"/>
            </p:cNvSpPr>
            <p:nvPr/>
          </p:nvSpPr>
          <p:spPr bwMode="auto">
            <a:xfrm>
              <a:off x="2758" y="1916"/>
              <a:ext cx="195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</a:rPr>
              <a:t>2010 </a:t>
            </a:r>
            <a:r>
              <a:rPr lang="en-US" sz="2400" i="0" kern="0" dirty="0" smtClean="0">
                <a:solidFill>
                  <a:schemeClr val="accent2"/>
                </a:solidFill>
              </a:rPr>
              <a:t>Experiment: High Aspect Ratio Vertical Growth Rate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11191" t="12351" r="2332" b="5312"/>
          <a:stretch>
            <a:fillRect/>
          </a:stretch>
        </p:blipFill>
        <p:spPr>
          <a:xfrm>
            <a:off x="1219200" y="914400"/>
            <a:ext cx="6477000" cy="4572000"/>
          </a:xfrm>
          <a:prstGeom prst="rect">
            <a:avLst/>
          </a:prstGeom>
        </p:spPr>
      </p:pic>
      <p:sp>
        <p:nvSpPr>
          <p:cNvPr id="4" name="Rectangle 41"/>
          <p:cNvSpPr txBox="1">
            <a:spLocks noChangeArrowheads="1"/>
          </p:cNvSpPr>
          <p:nvPr/>
        </p:nvSpPr>
        <p:spPr bwMode="auto">
          <a:xfrm>
            <a:off x="0" y="5181600"/>
            <a:ext cx="929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Thanks to Relay Feedback, we were able to freeze voltage 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equest in </a:t>
            </a:r>
            <a:r>
              <a:rPr lang="en-US" sz="24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Isoflux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 for the first time.</a:t>
            </a: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This enabled 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ertical 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rowth 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ate measurements</a:t>
            </a:r>
            <a:endParaRPr lang="en-US" sz="2400" b="0" i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91861" b="84905"/>
          <a:stretch>
            <a:fillRect/>
          </a:stretch>
        </p:blipFill>
        <p:spPr>
          <a:xfrm>
            <a:off x="457200" y="1524000"/>
            <a:ext cx="6096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New Experimental Growth Rate (Gamma) 45-170 s^-1</a:t>
            </a:r>
          </a:p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versus 10-42 s^-1 for Model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0" y="2046548"/>
            <a:ext cx="5553021" cy="3287452"/>
            <a:chOff x="152400" y="2046548"/>
            <a:chExt cx="5553021" cy="3287452"/>
          </a:xfrm>
        </p:grpSpPr>
        <p:grpSp>
          <p:nvGrpSpPr>
            <p:cNvPr id="2" name="Group 13"/>
            <p:cNvGrpSpPr/>
            <p:nvPr/>
          </p:nvGrpSpPr>
          <p:grpSpPr>
            <a:xfrm>
              <a:off x="152400" y="2046548"/>
              <a:ext cx="5553021" cy="3287452"/>
              <a:chOff x="228600" y="1665548"/>
              <a:chExt cx="5553021" cy="328745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665548"/>
                <a:ext cx="5553021" cy="3287452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 bwMode="auto">
              <a:xfrm>
                <a:off x="838200" y="41910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 w="158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2057400" y="3886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 w="158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276600" y="3886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 w="158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572000" y="35814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 w="158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895600" y="2971800"/>
              <a:ext cx="241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</a:rPr>
                <a:t>RED: Data</a:t>
              </a:r>
              <a:r>
                <a:rPr lang="en-US" dirty="0" smtClean="0"/>
                <a:t>, BLUE: Model</a:t>
              </a:r>
              <a:endParaRPr lang="en-US" dirty="0"/>
            </a:p>
          </p:txBody>
        </p:sp>
      </p:grpSp>
      <p:sp>
        <p:nvSpPr>
          <p:cNvPr id="16" name="Rectangle 41"/>
          <p:cNvSpPr txBox="1">
            <a:spLocks noChangeArrowheads="1"/>
          </p:cNvSpPr>
          <p:nvPr/>
        </p:nvSpPr>
        <p:spPr bwMode="auto">
          <a:xfrm>
            <a:off x="0" y="685800"/>
            <a:ext cx="9296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High Aspect Ratio More Unstable</a:t>
            </a: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Need better vertical control for Upgrade</a:t>
            </a: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4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Trying to fix the </a:t>
            </a:r>
            <a:r>
              <a:rPr lang="en-US" sz="24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TokSys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 model</a:t>
            </a:r>
            <a:endParaRPr lang="en-US" sz="2400" b="0" i="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Also, trying to update the Power Supply model (with R. Hatcher)</a:t>
            </a:r>
            <a:endParaRPr lang="en-US" sz="2400" b="0" i="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Probably need better models (3D?).</a:t>
            </a:r>
            <a:endParaRPr lang="en-US" sz="2400" b="0" i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800" dirty="0" smtClean="0"/>
              <a:t>Important main point</a:t>
            </a:r>
          </a:p>
          <a:p>
            <a:pPr lvl="1">
              <a:buClr>
                <a:srgbClr val="010000"/>
              </a:buClr>
            </a:pPr>
            <a:r>
              <a:rPr lang="en-US" dirty="0" smtClean="0"/>
              <a:t>Important detail</a:t>
            </a:r>
          </a:p>
          <a:p>
            <a:pPr lvl="2">
              <a:buClr>
                <a:srgbClr val="010000"/>
              </a:buClr>
            </a:pPr>
            <a:r>
              <a:rPr lang="en-US" dirty="0" smtClean="0"/>
              <a:t>Another important sub-detail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7"/>
          <p:cNvSpPr>
            <a:spLocks noChangeArrowheads="1"/>
          </p:cNvSpPr>
          <p:nvPr/>
        </p:nvSpPr>
        <p:spPr bwMode="auto">
          <a:xfrm>
            <a:off x="0" y="0"/>
            <a:ext cx="9144000" cy="63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341909" indent="-341909" algn="ctr">
              <a:spcBef>
                <a:spcPct val="20000"/>
              </a:spcBef>
            </a:pPr>
            <a:r>
              <a:rPr lang="en-US" sz="2400" i="0" kern="0" dirty="0" smtClean="0">
                <a:solidFill>
                  <a:srgbClr val="3333CC"/>
                </a:solidFill>
                <a:latin typeface="Arial"/>
                <a:ea typeface="+mj-ea"/>
                <a:cs typeface="+mj-cs"/>
              </a:rPr>
              <a:t>First Ever Use of PF4 for Shape Optimization</a:t>
            </a:r>
            <a:endParaRPr lang="en-US" sz="800" dirty="0">
              <a:solidFill>
                <a:srgbClr val="FF3300"/>
              </a:solidFill>
              <a:latin typeface="Times New Roman" pitchFamily="-108" charset="0"/>
            </a:endParaRPr>
          </a:p>
        </p:txBody>
      </p:sp>
      <p:sp>
        <p:nvSpPr>
          <p:cNvPr id="112029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1"/>
          </a:xfrm>
        </p:spPr>
        <p:txBody>
          <a:bodyPr/>
          <a:lstStyle/>
          <a:p>
            <a:pPr marL="457092" indent="-457092" eaLnBrk="1" hangingPunct="1">
              <a:lnSpc>
                <a:spcPct val="80000"/>
              </a:lnSpc>
              <a:buNone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	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 smtClean="0"/>
              <a:t>Ramp PF4 to 7 kA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 smtClean="0"/>
              <a:t>PF1A decreased to give the same kappa.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 smtClean="0"/>
              <a:t>PF5 decreases as PF4 increases.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 smtClean="0"/>
              <a:t>Squareness decreases.</a:t>
            </a:r>
            <a:r>
              <a:rPr lang="en-US" sz="2200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 smtClean="0"/>
              <a:t>Keep </a:t>
            </a:r>
            <a:r>
              <a:rPr lang="en-US" sz="2200" dirty="0" smtClean="0"/>
              <a:t>other things the same.</a:t>
            </a:r>
            <a:endParaRPr lang="en-US" sz="2200" dirty="0" smtClean="0"/>
          </a:p>
          <a:p>
            <a:pPr marL="457092" indent="-457092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900" dirty="0" smtClean="0">
              <a:solidFill>
                <a:srgbClr val="000000"/>
              </a:solidFill>
            </a:endParaRPr>
          </a:p>
          <a:p>
            <a:pPr marL="457092" indent="-457092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900" dirty="0" smtClean="0"/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sz="2900" dirty="0" smtClean="0"/>
          </a:p>
        </p:txBody>
      </p:sp>
      <p:pic>
        <p:nvPicPr>
          <p:cNvPr id="44036" name="Picture 21"/>
          <p:cNvPicPr>
            <a:picLocks noChangeAspect="1"/>
          </p:cNvPicPr>
          <p:nvPr/>
        </p:nvPicPr>
        <p:blipFill>
          <a:blip r:embed="rId3"/>
          <a:srcRect l="27428" t="3287" r="29507"/>
          <a:stretch>
            <a:fillRect/>
          </a:stretch>
        </p:blipFill>
        <p:spPr bwMode="auto">
          <a:xfrm>
            <a:off x="6654512" y="2073089"/>
            <a:ext cx="2489488" cy="40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2"/>
          <p:cNvPicPr>
            <a:picLocks noChangeAspect="1"/>
          </p:cNvPicPr>
          <p:nvPr/>
        </p:nvPicPr>
        <p:blipFill>
          <a:blip r:embed="rId4"/>
          <a:srcRect l="66112" t="17615" r="16145" b="19537"/>
          <a:stretch>
            <a:fillRect/>
          </a:stretch>
        </p:blipFill>
        <p:spPr bwMode="auto">
          <a:xfrm>
            <a:off x="6153727" y="770965"/>
            <a:ext cx="2990273" cy="578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914400"/>
            <a:ext cx="544258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9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457092" indent="-457092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</a:p>
          <a:p>
            <a:pPr>
              <a:defRPr/>
            </a:pPr>
            <a:r>
              <a:rPr lang="en-US" dirty="0" smtClean="0"/>
              <a:t>With PF4 control on, we reduced the gain for PF3 %30 at 360 ms.</a:t>
            </a:r>
          </a:p>
          <a:p>
            <a:pPr>
              <a:defRPr/>
            </a:pPr>
            <a:r>
              <a:rPr lang="en-US" dirty="0" smtClean="0"/>
              <a:t>PF4 compensated for the loss of inward pushing effect of PF3.</a:t>
            </a:r>
          </a:p>
          <a:p>
            <a:pPr lvl="1">
              <a:defRPr/>
            </a:pPr>
            <a:r>
              <a:rPr lang="en-US" dirty="0" smtClean="0"/>
              <a:t>PF4 can offset both PF3 and PF5.</a:t>
            </a:r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64516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67000"/>
            <a:ext cx="5257800" cy="38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XMP Control Results: PF3-PF4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9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062558" y="609600"/>
            <a:ext cx="5081443" cy="6248400"/>
          </a:xfrm>
        </p:spPr>
        <p:txBody>
          <a:bodyPr/>
          <a:lstStyle/>
          <a:p>
            <a:pPr marL="457092" indent="-457092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</a:p>
          <a:p>
            <a:pPr>
              <a:defRPr/>
            </a:pPr>
            <a:r>
              <a:rPr lang="en-US" dirty="0" smtClean="0"/>
              <a:t>Figure show the result of a ramp on PF4 from 0 to 2.6 kA.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As PF4 increases, squareness change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In order to align, PF3/4/5 control points (shown in dashed black,  dashed red and blue) X-point moves down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To solve this problem, move the PF3 and PF4 control segment. </a:t>
            </a:r>
            <a:r>
              <a:rPr lang="en-US" dirty="0" smtClean="0"/>
              <a:t>Shown in solid red, black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Could not do this:</a:t>
            </a:r>
          </a:p>
          <a:p>
            <a:pPr lvl="1">
              <a:defRPr/>
            </a:pPr>
            <a:r>
              <a:rPr lang="en-US" dirty="0" smtClean="0"/>
              <a:t>Problem with PCS Segment Editor. </a:t>
            </a:r>
          </a:p>
          <a:p>
            <a:pPr lvl="1">
              <a:defRPr/>
            </a:pPr>
            <a:r>
              <a:rPr lang="en-US" dirty="0" smtClean="0"/>
              <a:t>Hopefully will be fixed for 2011.</a:t>
            </a:r>
          </a:p>
          <a:p>
            <a:pPr>
              <a:defRPr/>
            </a:pPr>
            <a:endParaRPr lang="en-US" dirty="0" smtClean="0"/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0" y="1600200"/>
            <a:ext cx="3276600" cy="4800600"/>
            <a:chOff x="0" y="1626255"/>
            <a:chExt cx="3182217" cy="5231751"/>
          </a:xfrm>
        </p:grpSpPr>
        <p:pic>
          <p:nvPicPr>
            <p:cNvPr id="66564" name="Picture 12"/>
            <p:cNvPicPr>
              <a:picLocks noChangeAspect="1"/>
            </p:cNvPicPr>
            <p:nvPr/>
          </p:nvPicPr>
          <p:blipFill>
            <a:blip r:embed="rId3"/>
            <a:srcRect l="29988" t="10635" r="1212" b="1233"/>
            <a:stretch>
              <a:fillRect/>
            </a:stretch>
          </p:blipFill>
          <p:spPr bwMode="auto">
            <a:xfrm>
              <a:off x="0" y="1626255"/>
              <a:ext cx="3094180" cy="523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H="1" flipV="1">
              <a:off x="1710171" y="5261167"/>
              <a:ext cx="616238" cy="881064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lIns="82058" tIns="41029" rIns="82058" bIns="41029">
              <a:prstTxWarp prst="textNoShape">
                <a:avLst/>
              </a:prstTxWarp>
            </a:bodyPr>
            <a:lstStyle/>
            <a:p>
              <a:pPr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 flipV="1">
              <a:off x="1522556" y="5378829"/>
              <a:ext cx="536864" cy="100853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82058" tIns="41029" rIns="82058" bIns="41029">
              <a:prstTxWarp prst="textNoShape">
                <a:avLst/>
              </a:prstTxWarp>
            </a:bodyPr>
            <a:lstStyle/>
            <a:p>
              <a:pPr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 flipV="1">
              <a:off x="1978603" y="4769508"/>
              <a:ext cx="841375" cy="885266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lIns="82058" tIns="41029" rIns="82058" bIns="41029">
              <a:prstTxWarp prst="textNoShape">
                <a:avLst/>
              </a:prstTxWarp>
            </a:bodyPr>
            <a:lstStyle/>
            <a:p>
              <a:pPr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H="1" flipV="1">
              <a:off x="1941081" y="4912384"/>
              <a:ext cx="896215" cy="861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82058" tIns="41029" rIns="82058" bIns="41029">
              <a:prstTxWarp prst="textNoShape">
                <a:avLst/>
              </a:prstTxWarp>
            </a:bodyPr>
            <a:lstStyle/>
            <a:p>
              <a:pPr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flipH="1" flipV="1">
              <a:off x="1824183" y="4140574"/>
              <a:ext cx="1358034" cy="8404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lIns="82058" tIns="41029" rIns="82058" bIns="41029">
              <a:prstTxWarp prst="textNoShape">
                <a:avLst/>
              </a:prstTxWarp>
            </a:bodyPr>
            <a:lstStyle/>
            <a:p>
              <a:pPr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XMP Control Results: PF3-PF4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Higher Performance: </a:t>
            </a:r>
            <a:r>
              <a:rPr lang="en-US" sz="2400" i="0" kern="0" dirty="0" smtClean="0">
                <a:solidFill>
                  <a:schemeClr val="accent2"/>
                </a:solidFill>
              </a:rPr>
              <a:t>PF4 of 1</a:t>
            </a:r>
            <a:r>
              <a:rPr lang="en-US" sz="2400" i="0" kern="0" dirty="0" smtClean="0">
                <a:solidFill>
                  <a:schemeClr val="accent2"/>
                </a:solidFill>
              </a:rPr>
              <a:t>-4 </a:t>
            </a:r>
            <a:r>
              <a:rPr lang="en-US" sz="2400" i="0" kern="0" dirty="0" smtClean="0">
                <a:solidFill>
                  <a:schemeClr val="accent2"/>
                </a:solidFill>
              </a:rPr>
              <a:t>kA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1"/>
          <p:cNvSpPr txBox="1">
            <a:spLocks noChangeArrowheads="1"/>
          </p:cNvSpPr>
          <p:nvPr/>
        </p:nvSpPr>
        <p:spPr bwMode="auto">
          <a:xfrm>
            <a:off x="4800600" y="2667000"/>
            <a:ext cx="43434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0" kern="0" dirty="0" smtClean="0">
                <a:solidFill>
                  <a:schemeClr val="tx1"/>
                </a:solidFill>
              </a:rPr>
              <a:t>Optimal PF4 ~1-4 kA </a:t>
            </a:r>
            <a:r>
              <a:rPr lang="en-US" sz="2400" b="0" i="0" kern="0" dirty="0" smtClean="0">
                <a:solidFill>
                  <a:schemeClr val="tx1"/>
                </a:solidFill>
              </a:rPr>
              <a:t>for performance.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Confinement time increases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Energy confinement increases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Flux consumption reduces.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 PF4 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interacts with the wall and plasma is not as good.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6477000"/>
            <a:ext cx="16247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[142353,142342,142343,142347,142348]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152400" y="1371600"/>
            <a:ext cx="3581400" cy="5029200"/>
            <a:chOff x="76190" y="650942"/>
            <a:chExt cx="3631712" cy="59118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0" y="650942"/>
              <a:ext cx="3631712" cy="591184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 bwMode="auto">
            <a:xfrm rot="5400000">
              <a:off x="-1333642" y="3467100"/>
              <a:ext cx="4800600" cy="1588"/>
            </a:xfrm>
            <a:prstGeom prst="line">
              <a:avLst/>
            </a:prstGeom>
            <a:noFill/>
            <a:ln w="158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-495300" y="3467100"/>
              <a:ext cx="4800600" cy="1588"/>
            </a:xfrm>
            <a:prstGeom prst="line">
              <a:avLst/>
            </a:prstGeom>
            <a:noFill/>
            <a:ln w="158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14400"/>
            <a:ext cx="3454400" cy="25908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58105" y="1143000"/>
            <a:ext cx="196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PF4= 0, </a:t>
            </a:r>
            <a:r>
              <a:rPr lang="en-US" sz="1800" i="0" dirty="0" smtClean="0"/>
              <a:t>1, </a:t>
            </a:r>
            <a:r>
              <a:rPr lang="en-US" sz="1800" i="0" dirty="0" smtClean="0">
                <a:solidFill>
                  <a:srgbClr val="00CC66"/>
                </a:solidFill>
              </a:rPr>
              <a:t>4, </a:t>
            </a:r>
            <a:r>
              <a:rPr lang="en-US" sz="1800" i="0" dirty="0" smtClean="0">
                <a:solidFill>
                  <a:srgbClr val="FF3300"/>
                </a:solidFill>
              </a:rPr>
              <a:t>6,</a:t>
            </a:r>
            <a:r>
              <a:rPr lang="en-US" sz="1800" i="0" dirty="0" smtClean="0"/>
              <a:t> </a:t>
            </a:r>
            <a:r>
              <a:rPr lang="en-US" sz="1800" i="0" dirty="0" smtClean="0">
                <a:solidFill>
                  <a:srgbClr val="FF33CC"/>
                </a:solidFill>
              </a:rPr>
              <a:t>8</a:t>
            </a:r>
            <a:endParaRPr lang="en-US" sz="1800" i="0" dirty="0" smtClean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0" y="558334"/>
            <a:ext cx="9144000" cy="6604466"/>
          </a:xfrm>
        </p:spPr>
        <p:txBody>
          <a:bodyPr/>
          <a:lstStyle/>
          <a:p>
            <a:pPr marL="455879" indent="-455879" eaLnBrk="1" hangingPunct="1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	</a:t>
            </a:r>
          </a:p>
          <a:p>
            <a:pPr marL="455879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System Id: Identify the effect of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 the actuator on 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the boundary shape.</a:t>
            </a: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Reaction Curve Method</a:t>
            </a: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Problem: </a:t>
            </a:r>
          </a:p>
          <a:p>
            <a:pPr marL="856199" lvl="1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Many shots needed</a:t>
            </a:r>
          </a:p>
          <a:p>
            <a:pPr marL="856199" lvl="1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Need the actuator in open loop.</a:t>
            </a:r>
          </a:p>
          <a:p>
            <a:pPr marL="856199" lvl="1" indent="-455879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Not precise</a:t>
            </a:r>
          </a:p>
          <a:p>
            <a:pPr marL="455879" indent="-455879" eaLnBrk="1" hangingPunct="1">
              <a:lnSpc>
                <a:spcPct val="80000"/>
              </a:lnSpc>
              <a:buNone/>
            </a:pPr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</a:pPr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marL="455879" indent="-455879" eaLnBrk="1" hangingPunct="1">
              <a:lnSpc>
                <a:spcPct val="80000"/>
              </a:lnSpc>
              <a:buNone/>
            </a:pPr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2666160"/>
            <a:ext cx="7498773" cy="1982040"/>
            <a:chOff x="73" y="660"/>
            <a:chExt cx="4724" cy="124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3" y="660"/>
              <a:ext cx="4724" cy="1249"/>
              <a:chOff x="0" y="994"/>
              <a:chExt cx="5492" cy="1773"/>
            </a:xfrm>
          </p:grpSpPr>
          <p:pic>
            <p:nvPicPr>
              <p:cNvPr id="460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40" y="994"/>
                <a:ext cx="2252" cy="1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91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 l="4965"/>
              <a:stretch>
                <a:fillRect/>
              </a:stretch>
            </p:blipFill>
            <p:spPr bwMode="auto">
              <a:xfrm>
                <a:off x="344" y="1201"/>
                <a:ext cx="2316" cy="1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2" name="Rectangle 7"/>
              <p:cNvSpPr>
                <a:spLocks noChangeArrowheads="1"/>
              </p:cNvSpPr>
              <p:nvPr/>
            </p:nvSpPr>
            <p:spPr bwMode="auto">
              <a:xfrm>
                <a:off x="0" y="1453"/>
                <a:ext cx="43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i="0" dirty="0">
                    <a:solidFill>
                      <a:srgbClr val="000000"/>
                    </a:solidFill>
                    <a:latin typeface="Symbol" pitchFamily="-111" charset="2"/>
                    <a:sym typeface="Symbol" pitchFamily="-111" charset="2"/>
                  </a:rPr>
                  <a:t></a:t>
                </a:r>
                <a:r>
                  <a:rPr lang="en-US" sz="1400" i="0" dirty="0">
                    <a:solidFill>
                      <a:srgbClr val="000000"/>
                    </a:solidFill>
                  </a:rPr>
                  <a:t>P</a:t>
                </a:r>
              </a:p>
            </p:txBody>
          </p:sp>
          <p:sp>
            <p:nvSpPr>
              <p:cNvPr id="46093" name="Line 8"/>
              <p:cNvSpPr>
                <a:spLocks noChangeShapeType="1"/>
              </p:cNvSpPr>
              <p:nvPr/>
            </p:nvSpPr>
            <p:spPr bwMode="auto">
              <a:xfrm>
                <a:off x="2734" y="1719"/>
                <a:ext cx="537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089" name="Rectangle 18"/>
            <p:cNvSpPr>
              <a:spLocks noChangeArrowheads="1"/>
            </p:cNvSpPr>
            <p:nvPr/>
          </p:nvSpPr>
          <p:spPr bwMode="auto">
            <a:xfrm>
              <a:off x="776" y="1143"/>
              <a:ext cx="1074" cy="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lg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46086" name="Picture 2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5649" y="1534646"/>
            <a:ext cx="381865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2009 Run: Experimental System ID (Open Loop)</a:t>
            </a:r>
            <a:endParaRPr lang="en-US" dirty="0" smtClean="0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4580" y="2064683"/>
            <a:ext cx="4564784" cy="33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730750" y="5429250"/>
            <a:ext cx="4572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marL="455879" indent="-455879" algn="ctr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System Id results from 2009 run</a:t>
            </a:r>
            <a:endParaRPr lang="en-US" sz="1600" dirty="0">
              <a:solidFill>
                <a:srgbClr val="000000"/>
              </a:solidFill>
              <a:sym typeface="Wingdings" pitchFamily="-11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Lower </a:t>
            </a:r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BetaN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Limit for </a:t>
            </a:r>
            <a:r>
              <a:rPr lang="en-US" sz="2400" i="0" kern="0" dirty="0" smtClean="0">
                <a:solidFill>
                  <a:schemeClr val="accent2"/>
                </a:solidFill>
              </a:rPr>
              <a:t>PF4 in the positive direction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38200" y="762000"/>
            <a:ext cx="6781800" cy="5791200"/>
            <a:chOff x="1016000" y="320675"/>
            <a:chExt cx="7556500" cy="7062788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16000" y="320675"/>
              <a:ext cx="7556500" cy="706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3103563" y="1727200"/>
              <a:ext cx="752475" cy="28575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6511213" y="1216419"/>
              <a:ext cx="971678" cy="798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No PF4</a:t>
              </a: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2415081" y="1943761"/>
              <a:ext cx="1317863" cy="788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5 MW till 450 ms</a:t>
              </a:r>
            </a:p>
          </p:txBody>
        </p: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4800963" y="2029751"/>
              <a:ext cx="1309306" cy="788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5 MW </a:t>
              </a:r>
              <a:r>
                <a:rPr lang="en-US" sz="1800" dirty="0" smtClean="0"/>
                <a:t>till </a:t>
              </a:r>
              <a:r>
                <a:rPr lang="en-US" sz="1800" dirty="0"/>
                <a:t>300 ms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3609975" y="1785938"/>
              <a:ext cx="555625" cy="227012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845050" y="1631950"/>
              <a:ext cx="814388" cy="3683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699000" y="1765300"/>
              <a:ext cx="741363" cy="296863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0" kern="0" dirty="0">
                <a:solidFill>
                  <a:sysClr val="windowText" lastClr="000000"/>
                </a:solidFill>
                <a:latin typeface="Calibri"/>
                <a:ea typeface="ヒラギノ角ゴ Pro W3" charset="-128"/>
                <a:cs typeface="ヒラギノ角ゴ Pro W3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9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457092" indent="-457092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sz="3400" dirty="0" smtClean="0">
              <a:solidFill>
                <a:srgbClr val="000000"/>
              </a:solidFill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Advantages:</a:t>
            </a:r>
          </a:p>
          <a:p>
            <a:pPr marL="857412" lvl="1" indent="-457092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Only a single experiment is needed.</a:t>
            </a:r>
          </a:p>
          <a:p>
            <a:pPr marL="857412" lvl="1" indent="-457092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Closed loop: </a:t>
            </a:r>
          </a:p>
          <a:p>
            <a:pPr marL="1262216" lvl="2" indent="-461578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More stable	</a:t>
            </a:r>
          </a:p>
          <a:p>
            <a:pPr marL="1262216" lvl="2" indent="-461578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Enable system ID for actuators that can’t be open loop (for example: vertical control)</a:t>
            </a:r>
          </a:p>
          <a:p>
            <a:pPr marL="857412" lvl="1" indent="-457092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092" indent="-457092" eaLnBrk="1" hangingPunct="1">
              <a:lnSpc>
                <a:spcPct val="80000"/>
              </a:lnSpc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50180" name="Picture 26"/>
          <p:cNvPicPr>
            <a:picLocks noChangeAspect="1"/>
          </p:cNvPicPr>
          <p:nvPr/>
        </p:nvPicPr>
        <p:blipFill>
          <a:blip r:embed="rId3"/>
          <a:srcRect l="10582" r="7014" b="20247"/>
          <a:stretch>
            <a:fillRect/>
          </a:stretch>
        </p:blipFill>
        <p:spPr bwMode="auto">
          <a:xfrm>
            <a:off x="0" y="1066800"/>
            <a:ext cx="4876800" cy="19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967" y="2389655"/>
            <a:ext cx="1733261" cy="93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1" y="1219200"/>
            <a:ext cx="3531256" cy="29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4907840" y="1577789"/>
            <a:ext cx="901965" cy="584753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Control 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Output</a:t>
            </a:r>
            <a:endParaRPr lang="en-US" sz="1600" dirty="0"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29688" y="2615647"/>
            <a:ext cx="901565" cy="584753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Process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Output</a:t>
            </a:r>
            <a:endParaRPr lang="en-US" sz="1600" dirty="0">
              <a:latin typeface="Arial" charset="0"/>
            </a:endParaRPr>
          </a:p>
        </p:txBody>
      </p:sp>
      <p:sp>
        <p:nvSpPr>
          <p:cNvPr id="12" name="Rectangle 41"/>
          <p:cNvSpPr txBox="1">
            <a:spLocks noChangeArrowheads="1"/>
          </p:cNvSpPr>
          <p:nvPr/>
        </p:nvSpPr>
        <p:spPr bwMode="auto">
          <a:xfrm>
            <a:off x="0" y="2590800"/>
            <a:ext cx="5391727" cy="136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092" indent="-45709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The closed-loop plant response</a:t>
            </a:r>
            <a:r>
              <a:rPr lang="en-US" sz="2400" b="0" i="0" kern="0" dirty="0" smtClean="0">
                <a:solidFill>
                  <a:srgbClr val="000000"/>
                </a:solidFill>
                <a:latin typeface="+mn-lt"/>
              </a:rPr>
              <a:t> period </a:t>
            </a: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2400" b="0" i="0" kern="0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sz="2400" b="0" i="0" kern="0" baseline="-25000" dirty="0" err="1">
                <a:solidFill>
                  <a:srgbClr val="000000"/>
                </a:solidFill>
                <a:latin typeface="+mn-lt"/>
              </a:rPr>
              <a:t>u</a:t>
            </a: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) &amp; amplitude (A</a:t>
            </a:r>
            <a:r>
              <a:rPr lang="en-US" sz="2400" b="0" i="0" kern="0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are used for PID controller tuning. </a:t>
            </a:r>
          </a:p>
          <a:p>
            <a:pPr marL="857412" lvl="1" indent="-457092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  <a:ea typeface="ヒラギノ角ゴ Pro W3" charset="-128"/>
              <a:cs typeface="ヒラギノ角ゴ Pro W3" charset="-128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 System ID: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Closed Loop Auto-tune with Relay Feedback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2129135"/>
            <a:ext cx="5614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0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3000" i="0" dirty="0" smtClean="0">
                <a:solidFill>
                  <a:srgbClr val="000000"/>
                </a:solidFill>
              </a:rPr>
              <a:t> </a:t>
            </a:r>
            <a:endParaRPr lang="en-US" sz="300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1"/>
          <p:cNvSpPr txBox="1">
            <a:spLocks noChangeArrowheads="1"/>
          </p:cNvSpPr>
          <p:nvPr/>
        </p:nvSpPr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</a:t>
            </a:r>
          </a:p>
          <a:p>
            <a:pPr marL="857412" marR="0" lvl="1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a single experiment is needed.</a:t>
            </a:r>
          </a:p>
          <a:p>
            <a:pPr marL="857412" marR="0" lvl="1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 loop: </a:t>
            </a:r>
          </a:p>
          <a:p>
            <a:pPr marL="1262216" marR="0" lvl="2" indent="-46157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stable	</a:t>
            </a:r>
          </a:p>
          <a:p>
            <a:pPr marL="1262216" marR="0" lvl="2" indent="-46157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Enable system ID for actuators that can’t be open loop (for example: vertical control)</a:t>
            </a:r>
          </a:p>
          <a:p>
            <a:pPr marL="857412" marR="0" lvl="1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092" marR="0" lvl="0" indent="-45709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8" name="Picture 26"/>
          <p:cNvPicPr>
            <a:picLocks noChangeAspect="1"/>
          </p:cNvPicPr>
          <p:nvPr/>
        </p:nvPicPr>
        <p:blipFill>
          <a:blip r:embed="rId3"/>
          <a:srcRect l="10582" r="7014" b="20247"/>
          <a:stretch>
            <a:fillRect/>
          </a:stretch>
        </p:blipFill>
        <p:spPr bwMode="auto">
          <a:xfrm>
            <a:off x="0" y="1066800"/>
            <a:ext cx="4876800" cy="19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238041" y="1907242"/>
            <a:ext cx="901965" cy="584753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Control 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Output</a:t>
            </a:r>
            <a:endParaRPr lang="en-US" sz="1600" dirty="0"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19512" y="914400"/>
            <a:ext cx="3124488" cy="2420190"/>
            <a:chOff x="4532640" y="3353511"/>
            <a:chExt cx="5520059" cy="4885266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6200000" flipV="1">
              <a:off x="5279422" y="5009906"/>
              <a:ext cx="1703737" cy="152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arrow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19" name="TextBox 18"/>
            <p:cNvSpPr txBox="1"/>
            <p:nvPr/>
          </p:nvSpPr>
          <p:spPr>
            <a:xfrm>
              <a:off x="6421953" y="4568722"/>
              <a:ext cx="272817" cy="9629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1pPr>
              <a:lvl2pPr marL="508000" indent="-50800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2pPr>
              <a:lvl3pPr marL="1017588" indent="-103188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3pPr>
              <a:lvl4pPr marL="1527175" indent="-155575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4pPr>
              <a:lvl5pPr marL="2036763" indent="-207963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5pPr>
              <a:lvl6pPr marL="22860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6pPr>
              <a:lvl7pPr marL="27432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7pPr>
              <a:lvl8pPr marL="32004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8pPr>
              <a:lvl9pPr marL="36576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9pPr>
            </a:lstStyle>
            <a:p>
              <a:pPr>
                <a:defRPr/>
              </a:pPr>
              <a:r>
                <a:rPr lang="en-US" sz="2500" dirty="0" err="1" smtClean="0">
                  <a:solidFill>
                    <a:srgbClr val="FF3300"/>
                  </a:solidFill>
                  <a:latin typeface="+mj-lt"/>
                </a:rPr>
                <a:t>h</a:t>
              </a:r>
              <a:endParaRPr lang="en-US" sz="2500" baseline="-25000" dirty="0">
                <a:solidFill>
                  <a:srgbClr val="FF3300"/>
                </a:solidFill>
                <a:latin typeface="+mj-lt"/>
              </a:endParaRPr>
            </a:p>
          </p:txBody>
        </p:sp>
        <p:pic>
          <p:nvPicPr>
            <p:cNvPr id="52241" name="Picture 13"/>
            <p:cNvPicPr>
              <a:picLocks noChangeAspect="1" noChangeArrowheads="1"/>
            </p:cNvPicPr>
            <p:nvPr/>
          </p:nvPicPr>
          <p:blipFill>
            <a:blip r:embed="rId4"/>
            <a:srcRect r="6709"/>
            <a:stretch>
              <a:fillRect/>
            </a:stretch>
          </p:blipFill>
          <p:spPr bwMode="auto">
            <a:xfrm>
              <a:off x="4532640" y="3353511"/>
              <a:ext cx="5520059" cy="4885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19801" y="3214128"/>
            <a:ext cx="3124200" cy="2577072"/>
            <a:chOff x="1956680" y="1871727"/>
            <a:chExt cx="5574239" cy="4324529"/>
          </a:xfrm>
        </p:grpSpPr>
        <p:pic>
          <p:nvPicPr>
            <p:cNvPr id="52234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56680" y="1871727"/>
              <a:ext cx="5574239" cy="4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5203459" y="4711274"/>
              <a:ext cx="991532" cy="11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rot="16200000" flipV="1">
              <a:off x="3809965" y="4323266"/>
              <a:ext cx="1034448" cy="83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5536745" y="4654958"/>
              <a:ext cx="1347038" cy="7230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1pPr>
              <a:lvl2pPr marL="508000" indent="-50800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2pPr>
              <a:lvl3pPr marL="1017588" indent="-103188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3pPr>
              <a:lvl4pPr marL="1527175" indent="-155575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4pPr>
              <a:lvl5pPr marL="2036763" indent="-207963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5pPr>
              <a:lvl6pPr marL="22860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6pPr>
              <a:lvl7pPr marL="27432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7pPr>
              <a:lvl8pPr marL="32004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8pPr>
              <a:lvl9pPr marL="36576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9pPr>
            </a:lstStyle>
            <a:p>
              <a:pPr>
                <a:defRPr/>
              </a:pPr>
              <a:r>
                <a:rPr lang="en-US" sz="2200" dirty="0" err="1" smtClean="0">
                  <a:solidFill>
                    <a:srgbClr val="1833FE"/>
                  </a:solidFill>
                  <a:latin typeface="+mj-lt"/>
                </a:rPr>
                <a:t>P</a:t>
              </a:r>
              <a:r>
                <a:rPr lang="en-US" sz="2200" baseline="-25000" dirty="0" err="1" smtClean="0">
                  <a:solidFill>
                    <a:srgbClr val="1833FE"/>
                  </a:solidFill>
                  <a:latin typeface="+mj-lt"/>
                </a:rPr>
                <a:t>u</a:t>
              </a:r>
              <a:endParaRPr lang="en-US" sz="2200" baseline="-25000" dirty="0">
                <a:solidFill>
                  <a:srgbClr val="1833FE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1457" y="3955442"/>
              <a:ext cx="596032" cy="11018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1pPr>
              <a:lvl2pPr marL="508000" indent="-50800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2pPr>
              <a:lvl3pPr marL="1017588" indent="-103188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3pPr>
              <a:lvl4pPr marL="1527175" indent="-155575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4pPr>
              <a:lvl5pPr marL="2036763" indent="-207963" algn="l" rtl="0" fontAlgn="base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5pPr>
              <a:lvl6pPr marL="22860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6pPr>
              <a:lvl7pPr marL="27432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7pPr>
              <a:lvl8pPr marL="32004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8pPr>
              <a:lvl9pPr marL="3657600" algn="l" defTabSz="457200" rtl="0" eaLnBrk="1" latinLnBrk="0" hangingPunct="1">
                <a:defRPr sz="3800" b="1" kern="120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defRPr>
              </a:lvl9pPr>
            </a:lstStyle>
            <a:p>
              <a:pPr>
                <a:defRPr/>
              </a:pPr>
              <a:r>
                <a:rPr lang="en-US" sz="2200" dirty="0" smtClean="0">
                  <a:solidFill>
                    <a:srgbClr val="1833FE"/>
                  </a:solidFill>
                  <a:latin typeface="+mj-lt"/>
                </a:rPr>
                <a:t>A</a:t>
              </a:r>
              <a:endParaRPr lang="en-US" sz="2200" baseline="-25000" dirty="0">
                <a:solidFill>
                  <a:srgbClr val="1833FE"/>
                </a:solidFill>
                <a:latin typeface="+mj-lt"/>
              </a:endParaRP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Experimental System ID: </a:t>
            </a:r>
            <a:br>
              <a:rPr lang="en-US" dirty="0" smtClean="0"/>
            </a:br>
            <a:r>
              <a:rPr lang="en-US" dirty="0" smtClean="0"/>
              <a:t>Closed Loop Auto-tune with Relay Feedback</a:t>
            </a:r>
          </a:p>
        </p:txBody>
      </p:sp>
      <p:sp>
        <p:nvSpPr>
          <p:cNvPr id="23" name="Rectangle 41"/>
          <p:cNvSpPr txBox="1">
            <a:spLocks noChangeArrowheads="1"/>
          </p:cNvSpPr>
          <p:nvPr/>
        </p:nvSpPr>
        <p:spPr bwMode="auto">
          <a:xfrm>
            <a:off x="0" y="2590800"/>
            <a:ext cx="5391727" cy="136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092" indent="-45709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The closed-loop plant response</a:t>
            </a:r>
            <a:r>
              <a:rPr lang="en-US" sz="2400" b="0" i="0" kern="0" dirty="0" smtClean="0">
                <a:solidFill>
                  <a:srgbClr val="000000"/>
                </a:solidFill>
                <a:latin typeface="+mn-lt"/>
              </a:rPr>
              <a:t> period </a:t>
            </a: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2400" b="0" i="0" kern="0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sz="2400" b="0" i="0" kern="0" baseline="-25000" dirty="0" err="1">
                <a:solidFill>
                  <a:srgbClr val="000000"/>
                </a:solidFill>
                <a:latin typeface="+mn-lt"/>
              </a:rPr>
              <a:t>u</a:t>
            </a: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) &amp; amplitude (A</a:t>
            </a:r>
            <a:r>
              <a:rPr lang="en-US" sz="2400" b="0" i="0" kern="0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are used for PID controller tuning. </a:t>
            </a:r>
          </a:p>
          <a:p>
            <a:pPr marL="857412" lvl="1" indent="-457092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  <a:ea typeface="ヒラギノ角ゴ Pro W3" charset="-128"/>
              <a:cs typeface="ヒラギノ角ゴ Pro W3" charset="-128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</a:endParaRPr>
          </a:p>
          <a:p>
            <a:pPr marL="457092" indent="-457092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0" i="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0" y="3810000"/>
            <a:ext cx="901565" cy="584753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Process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Output</a:t>
            </a:r>
            <a:endParaRPr lang="en-US" sz="1600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2129135"/>
            <a:ext cx="5614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0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3000" i="0" dirty="0" smtClean="0">
                <a:solidFill>
                  <a:srgbClr val="000000"/>
                </a:solidFill>
              </a:rPr>
              <a:t> </a:t>
            </a:r>
            <a:endParaRPr lang="en-US" sz="300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1"/>
          <p:cNvSpPr txBox="1">
            <a:spLocks noChangeArrowheads="1"/>
          </p:cNvSpPr>
          <p:nvPr/>
        </p:nvSpPr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r>
              <a:rPr lang="en-US" sz="2400" b="0" i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endParaRPr lang="en-US" sz="2400" b="0" i="0" dirty="0">
              <a:solidFill>
                <a:srgbClr val="000000"/>
              </a:solidFill>
              <a:latin typeface="+mn-lt"/>
            </a:endParaRP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dirty="0">
                <a:solidFill>
                  <a:srgbClr val="000000"/>
                </a:solidFill>
                <a:latin typeface="+mn-lt"/>
              </a:rPr>
              <a:t>Tuned</a:t>
            </a: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 via Relay</a:t>
            </a:r>
            <a:r>
              <a:rPr lang="en-US" sz="2400" b="0" i="0" dirty="0">
                <a:solidFill>
                  <a:srgbClr val="000000"/>
                </a:solidFill>
                <a:latin typeface="+mn-lt"/>
              </a:rPr>
              <a:t>-Feedback</a:t>
            </a: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Achieved RMS </a:t>
            </a:r>
            <a:r>
              <a:rPr lang="en-US" sz="2400" b="0" i="0" dirty="0">
                <a:solidFill>
                  <a:srgbClr val="000000"/>
                </a:solidFill>
                <a:latin typeface="+mn-lt"/>
              </a:rPr>
              <a:t>&lt;1 cm X-point height error and &lt;2 cm</a:t>
            </a: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 SP.</a:t>
            </a: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Scenario </a:t>
            </a:r>
            <a:r>
              <a:rPr lang="en-US" sz="2400" b="0" i="0" dirty="0">
                <a:solidFill>
                  <a:srgbClr val="000000"/>
                </a:solidFill>
                <a:latin typeface="+mn-lt"/>
              </a:rPr>
              <a:t>used for LLD experiments. </a:t>
            </a:r>
          </a:p>
          <a:p>
            <a:pPr marL="455879" indent="-455879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0" i="0" dirty="0">
              <a:solidFill>
                <a:srgbClr val="000000"/>
              </a:solidFill>
              <a:latin typeface="+mn-lt"/>
            </a:endParaRPr>
          </a:p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endParaRPr lang="en-US" sz="2400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Successful Developed Combined X-point Height / SP Control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85" y="1828800"/>
            <a:ext cx="4548115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l="3854" r="7495" b="13665"/>
          <a:stretch>
            <a:fillRect/>
          </a:stretch>
        </p:blipFill>
        <p:spPr>
          <a:xfrm>
            <a:off x="3886200" y="914400"/>
            <a:ext cx="5257800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r="8454"/>
          <a:stretch>
            <a:fillRect/>
          </a:stretch>
        </p:blipFill>
        <p:spPr>
          <a:xfrm>
            <a:off x="3733800" y="914400"/>
            <a:ext cx="5410200" cy="351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 l="58488" t="63263" r="830" b="328"/>
          <a:stretch>
            <a:fillRect/>
          </a:stretch>
        </p:blipFill>
        <p:spPr>
          <a:xfrm>
            <a:off x="0" y="914400"/>
            <a:ext cx="3733800" cy="3124200"/>
          </a:xfrm>
          <a:prstGeom prst="rect">
            <a:avLst/>
          </a:prstGeom>
        </p:spPr>
      </p:pic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228600" y="4191000"/>
            <a:ext cx="8382000" cy="32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0" dirty="0">
                <a:solidFill>
                  <a:srgbClr val="000000"/>
                </a:solidFill>
              </a:rPr>
              <a:t>Evolution of Plasma Boundary: X-point height roughly constant as OSP ramps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1"/>
          <p:cNvSpPr txBox="1"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5879" indent="-455879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en-US" sz="2400" b="0" i="0" dirty="0" smtClean="0">
              <a:solidFill>
                <a:srgbClr val="000000"/>
              </a:solidFill>
              <a:latin typeface="+mn-lt"/>
            </a:endParaRPr>
          </a:p>
          <a:p>
            <a:pPr marL="455879" indent="-455879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Problem when </a:t>
            </a: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changing between control phases.</a:t>
            </a:r>
            <a:endParaRPr lang="en-US" sz="2400" b="0" i="0" dirty="0" smtClean="0">
              <a:solidFill>
                <a:srgbClr val="000000"/>
              </a:solidFill>
              <a:latin typeface="+mn-lt"/>
            </a:endParaRPr>
          </a:p>
          <a:p>
            <a:pPr marL="455879" indent="-455879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en-US" sz="2400" b="0" i="0" dirty="0" smtClean="0">
              <a:solidFill>
                <a:srgbClr val="000000"/>
              </a:solidFill>
              <a:latin typeface="+mn-lt"/>
            </a:endParaRPr>
          </a:p>
          <a:p>
            <a:pPr marL="455879" indent="-455879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Normal Control has two parts: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Trajectory control: Scenario Development (Feed forward) 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Feedback control: Controlling parameters close to the defined scenario.</a:t>
            </a: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</a:pPr>
            <a:endParaRPr lang="en-US" sz="2400" b="0" i="0" dirty="0" smtClean="0">
              <a:solidFill>
                <a:srgbClr val="000000"/>
              </a:solidFill>
              <a:latin typeface="+mn-lt"/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Need: Ability to add these two waveforms.</a:t>
            </a:r>
          </a:p>
          <a:p>
            <a:pPr marL="914400" lvl="1" indent="-4572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Simply be able to add PID output to the Voltage from the last phase. (We have this capability only for Relay Feedback but not for regular PID).</a:t>
            </a:r>
            <a:endParaRPr lang="en-US" sz="2400" b="0" i="0" dirty="0" smtClean="0">
              <a:solidFill>
                <a:srgbClr val="000000"/>
              </a:solidFill>
              <a:latin typeface="+mn-lt"/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</a:pPr>
            <a:endParaRPr lang="en-US" sz="2400" b="0" i="0" dirty="0" smtClean="0">
              <a:solidFill>
                <a:srgbClr val="000000"/>
              </a:solidFill>
              <a:latin typeface="+mn-lt"/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</a:rPr>
              <a:t>Then, we will avoid “hand-off” problem</a:t>
            </a:r>
          </a:p>
          <a:p>
            <a:pPr marL="1371600" lvl="2" indent="-457200" eaLnBrk="0" hangingPunct="0">
              <a:spcBef>
                <a:spcPct val="20000"/>
              </a:spcBef>
            </a:pPr>
            <a:endParaRPr lang="en-US" sz="2400" b="0" i="0" dirty="0" smtClean="0">
              <a:solidFill>
                <a:srgbClr val="000000"/>
              </a:solidFill>
              <a:latin typeface="+mn-lt"/>
            </a:endParaRPr>
          </a:p>
          <a:p>
            <a:pPr marL="455879" indent="-455879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0" i="0" dirty="0">
              <a:solidFill>
                <a:srgbClr val="000000"/>
              </a:solidFill>
              <a:latin typeface="+mn-lt"/>
            </a:endParaRPr>
          </a:p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endParaRPr lang="en-US" sz="2400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For 2011: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Solution to “Hand-off” Problem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Squareness XP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353270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Egemen Kolemen</a:t>
            </a:r>
            <a:endParaRPr lang="en-US" sz="200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Gerhardt and D. A.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Gates</a:t>
            </a:r>
          </a:p>
          <a:p>
            <a:pPr algn="ctr"/>
            <a:endParaRPr lang="en-US" sz="16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4062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2010 Results Review</a:t>
            </a:r>
            <a:endParaRPr lang="en-US" sz="1600" i="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</a:t>
            </a:r>
            <a:r>
              <a:rPr lang="en-US" sz="1600" i="0" dirty="0" smtClean="0">
                <a:solidFill>
                  <a:srgbClr val="FF0000"/>
                </a:solidFill>
              </a:rPr>
              <a:t>/30</a:t>
            </a:r>
            <a:r>
              <a:rPr lang="en-US" sz="1600" i="0" dirty="0" smtClean="0">
                <a:solidFill>
                  <a:srgbClr val="FF0000"/>
                </a:solidFill>
              </a:rPr>
              <a:t>/2010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81200"/>
            <a:ext cx="13335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38100" y="1987550"/>
            <a:ext cx="1333500" cy="4794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225925"/>
            <a:ext cx="33575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1"/>
          <p:cNvSpPr txBox="1">
            <a:spLocks noChangeArrowheads="1"/>
          </p:cNvSpPr>
          <p:nvPr/>
        </p:nvSpPr>
        <p:spPr bwMode="auto">
          <a:xfrm>
            <a:off x="3352800" y="533400"/>
            <a:ext cx="57912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r>
              <a:rPr lang="en-US" sz="2200" b="0" i="0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endParaRPr lang="en-US" sz="2200" b="0" i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5879" lvl="1" indent="-455879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/>
                <a:cs typeface="Arial"/>
              </a:rPr>
              <a:t>Motivation 1: Increased </a:t>
            </a:r>
            <a:r>
              <a:rPr lang="en-US" sz="2200" b="0" i="0" dirty="0">
                <a:solidFill>
                  <a:schemeClr val="tx1"/>
                </a:solidFill>
                <a:latin typeface="Arial"/>
                <a:cs typeface="Arial"/>
              </a:rPr>
              <a:t>current capability of NSTX Upgrade may require</a:t>
            </a:r>
            <a:r>
              <a:rPr lang="en-US" sz="2200" b="0" i="0" dirty="0" smtClean="0">
                <a:solidFill>
                  <a:schemeClr val="tx1"/>
                </a:solidFill>
                <a:latin typeface="Arial"/>
                <a:cs typeface="Arial"/>
              </a:rPr>
              <a:t> vertical </a:t>
            </a:r>
            <a:r>
              <a:rPr lang="en-US" sz="2200" b="0" i="0" dirty="0">
                <a:solidFill>
                  <a:schemeClr val="tx1"/>
                </a:solidFill>
                <a:latin typeface="Arial"/>
                <a:cs typeface="Arial"/>
              </a:rPr>
              <a:t>field from the PF4</a:t>
            </a:r>
            <a:r>
              <a:rPr lang="en-US" sz="2200" b="0" i="0" dirty="0" smtClean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en-US" sz="2200" b="0" i="0" dirty="0">
                <a:solidFill>
                  <a:schemeClr val="tx1"/>
                </a:solidFill>
                <a:latin typeface="Arial"/>
                <a:cs typeface="Arial"/>
              </a:rPr>
              <a:t>addition to </a:t>
            </a:r>
            <a:r>
              <a:rPr lang="en-US" sz="2200" b="0" i="0" dirty="0" smtClean="0">
                <a:solidFill>
                  <a:schemeClr val="tx1"/>
                </a:solidFill>
                <a:latin typeface="Arial"/>
                <a:cs typeface="Arial"/>
              </a:rPr>
              <a:t>PF5.</a:t>
            </a:r>
            <a:endParaRPr lang="en-US" sz="2000" b="0" i="0" dirty="0" smtClean="0">
              <a:solidFill>
                <a:srgbClr val="3333CC"/>
              </a:solidFill>
              <a:latin typeface="Arial"/>
              <a:cs typeface="Arial"/>
            </a:endParaRPr>
          </a:p>
          <a:p>
            <a:pPr marL="913079" lvl="2" indent="-455879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b="0" i="0" dirty="0" smtClean="0">
                <a:solidFill>
                  <a:srgbClr val="3333CC"/>
                </a:solidFill>
                <a:latin typeface="Arial"/>
                <a:cs typeface="Arial"/>
              </a:rPr>
              <a:t>Preprogram PF4 with PF5 for outer gap </a:t>
            </a:r>
            <a:r>
              <a:rPr lang="en-US" sz="2000" b="0" i="0" dirty="0" smtClean="0">
                <a:solidFill>
                  <a:srgbClr val="3333CC"/>
                </a:solidFill>
                <a:latin typeface="Arial"/>
                <a:cs typeface="Arial"/>
              </a:rPr>
              <a:t>control</a:t>
            </a:r>
          </a:p>
          <a:p>
            <a:pPr marL="913079" lvl="2" indent="-455879" eaLnBrk="0" hangingPunct="0">
              <a:spcBef>
                <a:spcPct val="20000"/>
              </a:spcBef>
              <a:buFont typeface="Arial"/>
              <a:buChar char="•"/>
            </a:pPr>
            <a:endParaRPr lang="en-US" sz="2000" b="0" i="0" dirty="0" smtClean="0">
              <a:solidFill>
                <a:srgbClr val="3333CC"/>
              </a:solidFill>
              <a:latin typeface="Arial"/>
              <a:cs typeface="Arial"/>
            </a:endParaRP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endParaRPr lang="en-US" sz="2200" b="0" i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08000" indent="-508000" eaLnBrk="0" hangingPunct="0">
              <a:spcBef>
                <a:spcPct val="20000"/>
              </a:spcBef>
              <a:buFont typeface="+mj-lt"/>
              <a:buAutoNum type="arabicPeriod"/>
            </a:pPr>
            <a:endParaRPr lang="en-US" sz="22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508000" indent="-508000" eaLnBrk="0" hangingPunct="0">
              <a:spcBef>
                <a:spcPct val="20000"/>
              </a:spcBef>
              <a:buFont typeface="+mj-lt"/>
              <a:buAutoNum type="arabicPeriod"/>
            </a:pPr>
            <a:endParaRPr lang="en-US" sz="22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508000" indent="-508000" eaLnBrk="0" hangingPunct="0">
              <a:spcBef>
                <a:spcPct val="20000"/>
              </a:spcBef>
              <a:buFont typeface="+mj-lt"/>
              <a:buAutoNum type="arabicPeriod"/>
            </a:pPr>
            <a:endParaRPr lang="en-US" sz="22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508000" indent="-508000" eaLnBrk="0" hangingPunct="0">
              <a:spcBef>
                <a:spcPct val="20000"/>
              </a:spcBef>
              <a:buFont typeface="+mj-lt"/>
              <a:buAutoNum type="arabicPeriod"/>
            </a:pPr>
            <a:endParaRPr lang="en-US" sz="22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913079" lvl="1" indent="-455879" eaLnBrk="0" hangingPunct="0">
              <a:spcBef>
                <a:spcPct val="20000"/>
              </a:spcBef>
              <a:buFont typeface="Arial"/>
              <a:buChar char="•"/>
            </a:pPr>
            <a:endParaRPr lang="en-US" sz="20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endParaRPr lang="en-US" sz="2200" b="0" i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55129" y="914400"/>
            <a:ext cx="3179329" cy="5635438"/>
            <a:chOff x="6062986" y="310291"/>
            <a:chExt cx="4117123" cy="744965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062986" y="310291"/>
              <a:ext cx="4117123" cy="7449658"/>
              <a:chOff x="6473836" y="322742"/>
              <a:chExt cx="4117123" cy="7449658"/>
            </a:xfrm>
          </p:grpSpPr>
          <p:pic>
            <p:nvPicPr>
              <p:cNvPr id="57357" name="Picture 23"/>
              <p:cNvPicPr>
                <a:picLocks noChangeAspect="1"/>
              </p:cNvPicPr>
              <p:nvPr/>
            </p:nvPicPr>
            <p:blipFill>
              <a:blip r:embed="rId3"/>
              <a:srcRect l="46140" t="6441" r="642" b="1270"/>
              <a:stretch>
                <a:fillRect/>
              </a:stretch>
            </p:blipFill>
            <p:spPr bwMode="auto">
              <a:xfrm>
                <a:off x="6473836" y="322742"/>
                <a:ext cx="3584564" cy="7449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358" name="Picture 24"/>
              <p:cNvPicPr>
                <a:picLocks noChangeAspect="1"/>
              </p:cNvPicPr>
              <p:nvPr/>
            </p:nvPicPr>
            <p:blipFill>
              <a:blip r:embed="rId4"/>
              <a:srcRect b="3653"/>
              <a:stretch>
                <a:fillRect/>
              </a:stretch>
            </p:blipFill>
            <p:spPr bwMode="auto">
              <a:xfrm>
                <a:off x="9763444" y="1917420"/>
                <a:ext cx="827515" cy="454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9463101" y="2610101"/>
              <a:ext cx="24424" cy="16363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101870" tIns="50935" rIns="101870" bIns="50935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9487525" y="4593440"/>
              <a:ext cx="0" cy="1059099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101870" tIns="50935" rIns="101870" bIns="50935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 flipV="1">
              <a:off x="9873069" y="2851050"/>
              <a:ext cx="12211" cy="72284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101870" tIns="50935" rIns="101870" bIns="50935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9878302" y="3951507"/>
              <a:ext cx="64549" cy="124610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101870" tIns="50935" rIns="101870" bIns="50935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78742" y="4221225"/>
              <a:ext cx="694328" cy="386517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Times New Roman"/>
                  <a:ea typeface="ヒラギノ角ゴ Pro W3" charset="-128"/>
                  <a:cs typeface="Times New Roman"/>
                </a:rPr>
                <a:t>PF4</a:t>
              </a:r>
              <a:endParaRPr lang="en-US" sz="1300" dirty="0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13694" y="3600872"/>
              <a:ext cx="622804" cy="386517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Times New Roman"/>
                  <a:ea typeface="ヒラギノ角ゴ Pro W3" charset="-128"/>
                  <a:cs typeface="Times New Roman"/>
                </a:rPr>
                <a:t>PF5</a:t>
              </a:r>
              <a:endParaRPr lang="en-US" sz="1300" dirty="0"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00400"/>
            <a:ext cx="433185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First Ever Use of PF4 for Shape Optimization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1600200" y="5181600"/>
            <a:ext cx="152400" cy="106680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01870" tIns="50935" rIns="101870" bIns="50935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6172200"/>
            <a:ext cx="15724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  <a:latin typeface="Arial"/>
                <a:cs typeface="Arial"/>
              </a:rPr>
              <a:t>Without PF4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5715000"/>
            <a:ext cx="12159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  <a:latin typeface="Arial"/>
                <a:cs typeface="Arial"/>
              </a:rPr>
              <a:t>Neg. PF4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1676400"/>
            <a:ext cx="12031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  <a:latin typeface="Arial"/>
                <a:cs typeface="Arial"/>
              </a:rPr>
              <a:t>Pos. PF4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1600200" y="2057400"/>
            <a:ext cx="609600" cy="533400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01870" tIns="50935" rIns="101870" bIns="50935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 flipV="1">
            <a:off x="1828800" y="5105400"/>
            <a:ext cx="8382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01870" tIns="50935" rIns="101870" bIns="50935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8" name="Picture 15"/>
          <p:cNvPicPr>
            <a:picLocks noChangeAspect="1"/>
          </p:cNvPicPr>
          <p:nvPr/>
        </p:nvPicPr>
        <p:blipFill>
          <a:blip r:embed="rId3"/>
          <a:srcRect l="77687" t="93623" r="642" b="1270"/>
          <a:stretch>
            <a:fillRect/>
          </a:stretch>
        </p:blipFill>
        <p:spPr bwMode="auto">
          <a:xfrm>
            <a:off x="1295400" y="990600"/>
            <a:ext cx="1235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\dot{Z}(t) = \gamma Z(t) 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png16m"/>
  <p:tag name="ORIGWIDTH" val="125"/>
  <p:tag name="PICTUREFILESIZE" val="2889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%\ddot{Z}(t) = \gamma \dot{Z}(t) + \beta I \\&#10;\ddot{Z}(t) = \gamma \dot{Z}(t) + \alpha t \\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bmp16m"/>
  <p:tag name="ORIGWIDTH" val="177"/>
  <p:tag name="PICTUREFILESIZE" val="1297415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\Delta Z_{max}  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png16m"/>
  <p:tag name="ORIGWIDTH" val="68"/>
  <p:tag name="PICTUREFILESIZE" val="1761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Z_{vess}-Z_{plas} 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png16m"/>
  <p:tag name="ORIGWIDTH" val="119"/>
  <p:tag name="PICTUREFILESIZE" val="27863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&amp;\textrm{Drifting Plasma:}\\&#10;&amp;\dot{Z}(t) = \gamma Z(t) 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png16m"/>
  <p:tag name="ORIGWIDTH" val="164"/>
  <p:tag name="PICTUREFILESIZE" val="65590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&amp;\textrm{Control turned on:}\\&#10;&amp;\ddot{Z}(t) = \gamma \dot{Z}(t) + \alpha t \\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bmp16m"/>
  <p:tag name="ORIGWIDTH" val="187"/>
  <p:tag name="PICTUREFILESIZE" val="3115425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83569</TotalTime>
  <Words>2590</Words>
  <Application>Microsoft Macintosh PowerPoint</Application>
  <PresentationFormat>On-screen Show (4:3)</PresentationFormat>
  <Paragraphs>745</Paragraphs>
  <Slides>30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Slide 1</vt:lpstr>
      <vt:lpstr>2009 Run: Experimental System ID (Open Loop)</vt:lpstr>
      <vt:lpstr>2009 Run: Experimental System ID (Open Loop)</vt:lpstr>
      <vt:lpstr>Slide 4</vt:lpstr>
      <vt:lpstr>Experimental System ID:  Closed Loop Auto-tune with Relay Feedback</vt:lpstr>
      <vt:lpstr>Slide 6</vt:lpstr>
      <vt:lpstr>Slide 7</vt:lpstr>
      <vt:lpstr>Slide 8</vt:lpstr>
      <vt:lpstr>First Ever Use of PF4 for Shape Optimization</vt:lpstr>
      <vt:lpstr>Squareness, ζ, Control with PF4</vt:lpstr>
      <vt:lpstr>XMP Control Results: PF3-PF4 interaction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title</vt:lpstr>
      <vt:lpstr>Slide 26</vt:lpstr>
      <vt:lpstr>XMP Control Results: PF3-PF4 interaction</vt:lpstr>
      <vt:lpstr>XMP Control Results: PF3-PF4 interaction</vt:lpstr>
      <vt:lpstr>Slide 29</vt:lpstr>
      <vt:lpstr>Slide 30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Egemen Kolemen</cp:lastModifiedBy>
  <cp:revision>12409</cp:revision>
  <dcterms:created xsi:type="dcterms:W3CDTF">2010-11-26T20:47:09Z</dcterms:created>
  <dcterms:modified xsi:type="dcterms:W3CDTF">2010-11-30T16:43:46Z</dcterms:modified>
</cp:coreProperties>
</file>