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320" r:id="rId3"/>
    <p:sldId id="299" r:id="rId4"/>
    <p:sldId id="310" r:id="rId5"/>
    <p:sldId id="319" r:id="rId6"/>
    <p:sldId id="313" r:id="rId7"/>
    <p:sldId id="315" r:id="rId8"/>
    <p:sldId id="325" r:id="rId9"/>
    <p:sldId id="323" r:id="rId10"/>
    <p:sldId id="324" r:id="rId11"/>
    <p:sldId id="317" r:id="rId12"/>
    <p:sldId id="30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336699"/>
    <a:srgbClr val="0033CC"/>
    <a:srgbClr val="008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16" autoAdjust="0"/>
  </p:normalViewPr>
  <p:slideViewPr>
    <p:cSldViewPr>
      <p:cViewPr varScale="1">
        <p:scale>
          <a:sx n="110" d="100"/>
          <a:sy n="110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XMP-151: L-mode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development 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(</a:t>
            </a:r>
            <a:r>
              <a:rPr lang="en-US" sz="1000" b="1" baseline="0" dirty="0" err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Guttenfelder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0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 smtClean="0"/>
              <a:t>W. </a:t>
            </a:r>
            <a:r>
              <a:rPr lang="en-US" sz="2400" dirty="0" err="1" smtClean="0"/>
              <a:t>Guttenfelder</a:t>
            </a:r>
            <a:r>
              <a:rPr lang="en-US" sz="2400" dirty="0" smtClean="0"/>
              <a:t>, D. </a:t>
            </a:r>
            <a:r>
              <a:rPr lang="en-US" sz="2400" dirty="0" err="1" smtClean="0"/>
              <a:t>Battaglia</a:t>
            </a:r>
            <a:r>
              <a:rPr lang="en-US" sz="2400" dirty="0" smtClean="0"/>
              <a:t>, D. Mueller, R. Raman, </a:t>
            </a:r>
            <a:r>
              <a:rPr lang="en-US" sz="2400" dirty="0" smtClean="0"/>
              <a:t>M.D. Boyer, N. Ferraro, </a:t>
            </a:r>
            <a:r>
              <a:rPr lang="en-US" sz="2400" dirty="0" smtClean="0"/>
              <a:t>S.P. Gerhardt, C. Myers, S.A. </a:t>
            </a:r>
            <a:r>
              <a:rPr lang="en-US" sz="2400" dirty="0" err="1" smtClean="0"/>
              <a:t>Sabbagh</a:t>
            </a:r>
            <a:r>
              <a:rPr lang="en-US" sz="2400" dirty="0" smtClean="0"/>
              <a:t>,  …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XMP-151: L-mode </a:t>
            </a:r>
            <a:r>
              <a:rPr lang="en-US" dirty="0" smtClean="0"/>
              <a:t>development 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NSTX-U Results Review</a:t>
            </a:r>
            <a:endParaRPr lang="en-US" dirty="0" smtClean="0"/>
          </a:p>
          <a:p>
            <a:pPr>
              <a:lnSpc>
                <a:spcPct val="85000"/>
              </a:lnSpc>
            </a:pPr>
            <a:r>
              <a:rPr lang="en-US" dirty="0"/>
              <a:t>9</a:t>
            </a:r>
            <a:r>
              <a:rPr lang="en-US" dirty="0" smtClean="0"/>
              <a:t>/21/2016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39624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(5/13/2016) 800 kA, 1 beam (1 MW) tangency scan</a:t>
            </a:r>
          </a:p>
          <a:p>
            <a:pPr lvl="1"/>
            <a:r>
              <a:rPr lang="en-US" sz="2000" dirty="0" smtClean="0"/>
              <a:t>204709 – 1C (1 MW), first shot, n=3 (2 kA), t&gt;1.0 s (L-H-L, MHD, slow vert. </a:t>
            </a:r>
            <a:r>
              <a:rPr lang="en-US" sz="2000" dirty="0" err="1" smtClean="0"/>
              <a:t>osc</a:t>
            </a:r>
            <a:r>
              <a:rPr lang="en-US" sz="2000" dirty="0" smtClean="0"/>
              <a:t>.)</a:t>
            </a:r>
          </a:p>
          <a:p>
            <a:pPr lvl="1"/>
            <a:r>
              <a:rPr lang="en-US" sz="2000" dirty="0" smtClean="0"/>
              <a:t>204710 – 1C (1 MW), long shot but no SPAs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Following shots use 1B t&lt;0.5 s &amp; t&gt;1.3 s, swap source between 0.5-1.3s</a:t>
            </a:r>
          </a:p>
          <a:p>
            <a:pPr lvl="2"/>
            <a:r>
              <a:rPr lang="en-US" sz="1600" dirty="0" smtClean="0"/>
              <a:t>Also had very weak HFS fueling due to gas pressure reading issue, issues with L-H-L, vert. </a:t>
            </a:r>
            <a:r>
              <a:rPr lang="en-US" sz="1600" dirty="0" err="1" smtClean="0"/>
              <a:t>osc</a:t>
            </a:r>
            <a:r>
              <a:rPr lang="en-US" sz="1600" dirty="0" smtClean="0"/>
              <a:t>.</a:t>
            </a:r>
          </a:p>
          <a:p>
            <a:pPr lvl="1"/>
            <a:r>
              <a:rPr lang="en-US" sz="2000" dirty="0" smtClean="0"/>
              <a:t>204713 – 2C (drops out 0.95-1.09 s)</a:t>
            </a:r>
          </a:p>
          <a:p>
            <a:pPr lvl="1"/>
            <a:r>
              <a:rPr lang="en-US" sz="2000" dirty="0" smtClean="0"/>
              <a:t>204714 – 2A (ends at 650 </a:t>
            </a:r>
            <a:r>
              <a:rPr lang="en-US" sz="2000" dirty="0" err="1" smtClean="0"/>
              <a:t>ms</a:t>
            </a:r>
            <a:r>
              <a:rPr lang="en-US" sz="2000" dirty="0" smtClean="0"/>
              <a:t> from locked mode)</a:t>
            </a:r>
          </a:p>
          <a:p>
            <a:pPr lvl="1"/>
            <a:r>
              <a:rPr lang="en-US" sz="2000" dirty="0" smtClean="0"/>
              <a:t>204715 – 2B (good, 1 L-H-L at 520 </a:t>
            </a:r>
            <a:r>
              <a:rPr lang="en-US" sz="2000" dirty="0" err="1" smtClean="0"/>
              <a:t>ms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204716 – 1A (good, 2 L-H-L)</a:t>
            </a:r>
          </a:p>
          <a:p>
            <a:pPr lvl="1"/>
            <a:r>
              <a:rPr lang="en-US" sz="2000" dirty="0" smtClean="0"/>
              <a:t>204717 – 1C (good, 1 L-H-L)</a:t>
            </a:r>
          </a:p>
          <a:p>
            <a:pPr lvl="1"/>
            <a:r>
              <a:rPr lang="en-US" sz="2000" dirty="0" smtClean="0"/>
              <a:t>204718 – 1B (good, L-H-L, vert. </a:t>
            </a:r>
            <a:r>
              <a:rPr lang="en-US" sz="2000" dirty="0" err="1" smtClean="0"/>
              <a:t>osc</a:t>
            </a:r>
            <a:r>
              <a:rPr lang="en-US" sz="2000" dirty="0" smtClean="0"/>
              <a:t>. that slowly grows)</a:t>
            </a:r>
          </a:p>
          <a:p>
            <a:pPr lvl="2"/>
            <a:r>
              <a:rPr lang="en-US" sz="1600" dirty="0" smtClean="0"/>
              <a:t>Finally realized we were getting almost no additional fueling</a:t>
            </a:r>
          </a:p>
          <a:p>
            <a:pPr lvl="1"/>
            <a:r>
              <a:rPr lang="en-US" sz="2000" dirty="0" smtClean="0"/>
              <a:t>204719 – 1B – higher fueling, too much, cools edge, plasma dies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Some of my favorite XMP-151 shots</a:t>
            </a:r>
          </a:p>
        </p:txBody>
      </p:sp>
    </p:spTree>
    <p:extLst>
      <p:ext uri="{BB962C8B-B14F-4D97-AF65-F5344CB8AC3E}">
        <p14:creationId xmlns:p14="http://schemas.microsoft.com/office/powerpoint/2010/main" val="18631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4419600" cy="5410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Many shots to vary NBI 1 power</a:t>
            </a:r>
          </a:p>
          <a:p>
            <a:pPr lvl="1"/>
            <a:r>
              <a:rPr lang="en-US" sz="1800" dirty="0" smtClean="0"/>
              <a:t>2.5 (1B+1A &amp; reversed order)</a:t>
            </a:r>
          </a:p>
          <a:p>
            <a:pPr lvl="1"/>
            <a:r>
              <a:rPr lang="en-US" sz="1800" dirty="0" smtClean="0"/>
              <a:t>2.9 MW (1B+1C)</a:t>
            </a:r>
          </a:p>
          <a:p>
            <a:pPr lvl="1"/>
            <a:r>
              <a:rPr lang="en-US" sz="1800" dirty="0" smtClean="0"/>
              <a:t>3.5-4.3 MW (1B+1A+1C) – too high to avoid H-mode and/or shot-ending MHD</a:t>
            </a:r>
          </a:p>
          <a:p>
            <a:endParaRPr lang="en-US" sz="2000" dirty="0" smtClean="0"/>
          </a:p>
          <a:p>
            <a:r>
              <a:rPr lang="en-US" sz="2000" dirty="0"/>
              <a:t>Crazy MARFE-like “dancing rings” (D. </a:t>
            </a:r>
            <a:r>
              <a:rPr lang="en-US" sz="2000" dirty="0" err="1"/>
              <a:t>Battaglia</a:t>
            </a:r>
            <a:r>
              <a:rPr lang="en-US" sz="2000" dirty="0"/>
              <a:t>) observed in </a:t>
            </a:r>
            <a:r>
              <a:rPr lang="en-US" sz="2000" dirty="0" err="1"/>
              <a:t>innerwall</a:t>
            </a:r>
            <a:r>
              <a:rPr lang="en-US" sz="2000" dirty="0"/>
              <a:t> </a:t>
            </a:r>
            <a:r>
              <a:rPr lang="en-US" sz="2000" dirty="0" err="1"/>
              <a:t>midplane</a:t>
            </a:r>
            <a:r>
              <a:rPr lang="en-US" sz="2000" dirty="0"/>
              <a:t> spectroscopy (D</a:t>
            </a:r>
            <a:r>
              <a:rPr lang="en-US" sz="2000" baseline="-25000" dirty="0">
                <a:latin typeface="Symbol" panose="05050102010706020507" pitchFamily="18" charset="2"/>
              </a:rPr>
              <a:t>a</a:t>
            </a:r>
            <a:r>
              <a:rPr lang="en-US" sz="2000" dirty="0"/>
              <a:t>, O2, C2)</a:t>
            </a:r>
          </a:p>
          <a:p>
            <a:endParaRPr lang="en-US" sz="2000" dirty="0" smtClean="0"/>
          </a:p>
          <a:p>
            <a:r>
              <a:rPr lang="en-US" sz="2000" dirty="0" smtClean="0"/>
              <a:t>Drop in n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, </a:t>
            </a:r>
            <a:r>
              <a:rPr lang="en-US" sz="2000" dirty="0" err="1" smtClean="0">
                <a:latin typeface="Symbol" panose="05050102010706020507" pitchFamily="18" charset="2"/>
              </a:rPr>
              <a:t>b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 often seen due to transition from </a:t>
            </a:r>
            <a:r>
              <a:rPr lang="en-US" sz="2000" dirty="0" err="1" smtClean="0"/>
              <a:t>sawteeth</a:t>
            </a:r>
            <a:r>
              <a:rPr lang="en-US" sz="2000" dirty="0" smtClean="0"/>
              <a:t> to n=2 MHD </a:t>
            </a:r>
            <a:r>
              <a:rPr lang="en-US" sz="2000" dirty="0"/>
              <a:t>(</a:t>
            </a:r>
            <a:r>
              <a:rPr lang="en-US" sz="2000" dirty="0" err="1"/>
              <a:t>e.g</a:t>
            </a:r>
            <a:r>
              <a:rPr lang="en-US" sz="2000" dirty="0"/>
              <a:t> ~1.2 s in 204516</a:t>
            </a:r>
            <a:r>
              <a:rPr lang="en-US" sz="2000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>
            <a:normAutofit/>
          </a:bodyPr>
          <a:lstStyle/>
          <a:p>
            <a:r>
              <a:rPr lang="en-US" sz="2800" dirty="0"/>
              <a:t>(5/5/2016) </a:t>
            </a:r>
            <a:r>
              <a:rPr lang="en-US" sz="2800" dirty="0" smtClean="0"/>
              <a:t>Many shots testing increased power up to 4.3 MW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337184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5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19400" y="1142999"/>
            <a:ext cx="6019800" cy="2286001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204710 – FPDP Watchdog timer tripped at end of shot</a:t>
            </a:r>
          </a:p>
          <a:p>
            <a:r>
              <a:rPr lang="en-US" sz="1800" dirty="0" smtClean="0"/>
              <a:t>204711-712 – no shots (didn’t reset FOMS; clock cycle)</a:t>
            </a:r>
          </a:p>
          <a:p>
            <a:r>
              <a:rPr lang="en-US" sz="1800" dirty="0" smtClean="0"/>
              <a:t>204713-718 </a:t>
            </a:r>
            <a:r>
              <a:rPr lang="en-US" sz="1800" dirty="0" smtClean="0">
                <a:sym typeface="Symbol"/>
              </a:rPr>
              <a:t></a:t>
            </a:r>
            <a:r>
              <a:rPr lang="en-US" sz="1800" dirty="0" smtClean="0"/>
              <a:t> faulty HFS pressure reading</a:t>
            </a:r>
          </a:p>
          <a:p>
            <a:pPr lvl="1"/>
            <a:r>
              <a:rPr lang="en-US" sz="1400" dirty="0" smtClean="0"/>
              <a:t>Fueling </a:t>
            </a:r>
            <a:r>
              <a:rPr lang="en-US" sz="1400" dirty="0"/>
              <a:t>very late &amp; weak </a:t>
            </a:r>
            <a:r>
              <a:rPr lang="en-US" sz="1400" dirty="0" smtClean="0"/>
              <a:t>based on </a:t>
            </a:r>
            <a:r>
              <a:rPr lang="en-US" sz="1400" dirty="0"/>
              <a:t>plasma TV &amp; EIES </a:t>
            </a:r>
            <a:r>
              <a:rPr lang="en-US" sz="1400" dirty="0" smtClean="0"/>
              <a:t>inner wall D</a:t>
            </a:r>
            <a:r>
              <a:rPr lang="en-US" sz="1400" baseline="-25000" dirty="0" smtClean="0">
                <a:latin typeface="Symbol" panose="05050102010706020507" pitchFamily="18" charset="2"/>
              </a:rPr>
              <a:t>a</a:t>
            </a:r>
            <a:r>
              <a:rPr lang="en-US" sz="1400" dirty="0" smtClean="0"/>
              <a:t> </a:t>
            </a:r>
          </a:p>
          <a:p>
            <a:r>
              <a:rPr lang="en-US" sz="1800" dirty="0" smtClean="0"/>
              <a:t>Using data from previous days, fit </a:t>
            </a:r>
            <a:r>
              <a:rPr lang="en-US" sz="1800" dirty="0" smtClean="0">
                <a:latin typeface="Symbol" panose="05050102010706020507" pitchFamily="18" charset="2"/>
              </a:rPr>
              <a:t>D</a:t>
            </a:r>
            <a:r>
              <a:rPr lang="en-US" sz="1800" dirty="0" smtClean="0"/>
              <a:t>t</a:t>
            </a:r>
            <a:r>
              <a:rPr lang="en-US" sz="1800" baseline="-25000" dirty="0" smtClean="0"/>
              <a:t>D</a:t>
            </a:r>
            <a:r>
              <a:rPr lang="en-US" sz="1800" baseline="-25000" dirty="0" smtClean="0">
                <a:latin typeface="Symbol" panose="05050102010706020507" pitchFamily="18" charset="2"/>
              </a:rPr>
              <a:t>a</a:t>
            </a:r>
            <a:r>
              <a:rPr lang="en-US" sz="1800" baseline="-25000" dirty="0" smtClean="0"/>
              <a:t>-CS</a:t>
            </a:r>
            <a:r>
              <a:rPr lang="en-US" sz="1800" dirty="0" smtClean="0"/>
              <a:t>~1/P</a:t>
            </a:r>
            <a:r>
              <a:rPr lang="en-US" sz="1800" baseline="-25000" dirty="0" smtClean="0"/>
              <a:t>HFS</a:t>
            </a:r>
            <a:r>
              <a:rPr lang="en-US" sz="1800" baseline="30000" dirty="0" smtClean="0"/>
              <a:t>1/2</a:t>
            </a:r>
            <a:r>
              <a:rPr lang="en-US" sz="1800" dirty="0" smtClean="0"/>
              <a:t> – implies HFS pressures between 60-200 </a:t>
            </a:r>
            <a:r>
              <a:rPr lang="en-US" sz="1800" dirty="0" err="1" smtClean="0"/>
              <a:t>Torr</a:t>
            </a:r>
            <a:r>
              <a:rPr lang="en-US" sz="1800" dirty="0"/>
              <a:t> </a:t>
            </a:r>
            <a:r>
              <a:rPr lang="en-US" sz="1800" dirty="0" smtClean="0"/>
              <a:t>for rest of Friday afternoon (we were requesting 400 </a:t>
            </a:r>
            <a:r>
              <a:rPr lang="en-US" sz="1800" dirty="0" err="1" smtClean="0"/>
              <a:t>Torr</a:t>
            </a:r>
            <a:r>
              <a:rPr lang="en-US" sz="1800" dirty="0" smtClean="0"/>
              <a:t>)</a:t>
            </a:r>
          </a:p>
          <a:p>
            <a:pPr lvl="1"/>
            <a:r>
              <a:rPr lang="en-US" sz="1400" dirty="0" smtClean="0"/>
              <a:t>This is based on requested pressure in the Logbook, no measurement signal available in </a:t>
            </a:r>
            <a:r>
              <a:rPr lang="en-US" sz="1400" dirty="0" err="1" smtClean="0"/>
              <a:t>MDSplus</a:t>
            </a:r>
            <a:r>
              <a:rPr lang="en-US" sz="1400" dirty="0" smtClean="0"/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Late Friday afternoon (5/13) it was observed that HFS plenum pressure reading was no longer accurate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066800"/>
            <a:ext cx="2652691" cy="541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505200"/>
            <a:ext cx="5791200" cy="264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5300990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33CC"/>
                </a:solidFill>
              </a:rPr>
              <a:t>HFS fueling</a:t>
            </a:r>
            <a:endParaRPr lang="en-US" sz="1100" dirty="0">
              <a:solidFill>
                <a:srgbClr val="0033CC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71600" y="5486400"/>
            <a:ext cx="1" cy="228600"/>
          </a:xfrm>
          <a:prstGeom prst="straightConnector1">
            <a:avLst/>
          </a:prstGeom>
          <a:ln w="2222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05200" y="539109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Data from days with known HFS plenum pressure</a:t>
            </a:r>
            <a:endParaRPr lang="en-US" sz="10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267200" y="5257802"/>
            <a:ext cx="457200" cy="1739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15100" y="5431795"/>
            <a:ext cx="95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1100" dirty="0" smtClean="0">
                <a:solidFill>
                  <a:srgbClr val="FF0000"/>
                </a:solidFill>
              </a:rPr>
              <a:t>t ~ P</a:t>
            </a:r>
            <a:r>
              <a:rPr lang="en-US" sz="1100" baseline="30000" dirty="0" smtClean="0">
                <a:solidFill>
                  <a:srgbClr val="FF0000"/>
                </a:solidFill>
              </a:rPr>
              <a:t>-1/2</a:t>
            </a:r>
            <a:r>
              <a:rPr lang="en-US" sz="1100" dirty="0" smtClean="0">
                <a:solidFill>
                  <a:srgbClr val="FF0000"/>
                </a:solidFill>
              </a:rPr>
              <a:t> fit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86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Four parts of XMP based on desires expressed in meeting on April 4, </a:t>
            </a:r>
            <a:r>
              <a:rPr lang="en-US" dirty="0" smtClean="0"/>
              <a:t>2016</a:t>
            </a:r>
          </a:p>
          <a:p>
            <a:pPr marL="514350" indent="-514350">
              <a:buFont typeface="+mj-lt"/>
              <a:buAutoNum type="arabicParenR"/>
            </a:pPr>
            <a:endParaRPr lang="en-US" sz="1300" dirty="0" smtClean="0"/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Establish </a:t>
            </a:r>
            <a:r>
              <a:rPr lang="en-US" b="1" dirty="0"/>
              <a:t>higher power </a:t>
            </a:r>
            <a:r>
              <a:rPr lang="en-US" b="1" dirty="0" smtClean="0"/>
              <a:t>L-mode</a:t>
            </a:r>
            <a:endParaRPr lang="en-US" b="1" dirty="0"/>
          </a:p>
          <a:p>
            <a:pPr lvl="1"/>
            <a:r>
              <a:rPr lang="en-US" b="1" dirty="0" smtClean="0"/>
              <a:t>Stationary, </a:t>
            </a:r>
            <a:r>
              <a:rPr lang="en-US" b="1" dirty="0" err="1" smtClean="0"/>
              <a:t>sawtoothing</a:t>
            </a:r>
            <a:r>
              <a:rPr lang="en-US" b="1" dirty="0" smtClean="0"/>
              <a:t> discharges with 2.5-2.9 MW achieved </a:t>
            </a:r>
            <a:r>
              <a:rPr lang="en-US" b="1" dirty="0" smtClean="0"/>
              <a:t>using HFS fueling </a:t>
            </a:r>
            <a:r>
              <a:rPr lang="en-US" b="1" dirty="0" smtClean="0"/>
              <a:t>and various </a:t>
            </a:r>
            <a:r>
              <a:rPr lang="en-US" b="1" dirty="0" smtClean="0"/>
              <a:t>NBI 1 </a:t>
            </a:r>
            <a:r>
              <a:rPr lang="en-US" b="1" dirty="0" smtClean="0"/>
              <a:t>combinations</a:t>
            </a:r>
          </a:p>
          <a:p>
            <a:pPr lvl="1"/>
            <a:r>
              <a:rPr lang="en-US" b="1" dirty="0" smtClean="0"/>
              <a:t>Strong n=2 mode (3/2 tearing?) often develops </a:t>
            </a:r>
          </a:p>
          <a:p>
            <a:pPr lvl="1"/>
            <a:r>
              <a:rPr lang="en-US" b="1" dirty="0" smtClean="0"/>
              <a:t>Edge rotation also likely locked by 2/1 mode</a:t>
            </a:r>
            <a:endParaRPr lang="en-US" b="1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Wanted to </a:t>
            </a:r>
            <a:r>
              <a:rPr lang="en-US" dirty="0" smtClean="0">
                <a:solidFill>
                  <a:srgbClr val="FF0000"/>
                </a:solidFill>
              </a:rPr>
              <a:t>try </a:t>
            </a:r>
            <a:r>
              <a:rPr lang="en-US" dirty="0" smtClean="0">
                <a:solidFill>
                  <a:srgbClr val="FF0000"/>
                </a:solidFill>
              </a:rPr>
              <a:t>using LFS fueling (influence on inner wall “dancing rings</a:t>
            </a:r>
            <a:r>
              <a:rPr lang="en-US" dirty="0" smtClean="0">
                <a:solidFill>
                  <a:srgbClr val="FF0000"/>
                </a:solidFill>
              </a:rPr>
              <a:t>”/MARFEs </a:t>
            </a:r>
            <a:r>
              <a:rPr lang="en-US" dirty="0" smtClean="0">
                <a:solidFill>
                  <a:srgbClr val="FF0000"/>
                </a:solidFill>
              </a:rPr>
              <a:t>&amp; MHD?)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Assess beam tangency radii</a:t>
            </a:r>
          </a:p>
          <a:p>
            <a:pPr marL="0" indent="0">
              <a:buNone/>
            </a:pPr>
            <a:r>
              <a:rPr lang="en-US" dirty="0" smtClean="0"/>
              <a:t>2A) Try </a:t>
            </a:r>
            <a:r>
              <a:rPr lang="en-US" dirty="0"/>
              <a:t>individual sources </a:t>
            </a:r>
            <a:r>
              <a:rPr lang="en-US" dirty="0" smtClean="0"/>
              <a:t>at ~ 1 MW on a shot-by-shot basis</a:t>
            </a:r>
            <a:endParaRPr lang="en-US" dirty="0" smtClean="0"/>
          </a:p>
          <a:p>
            <a:pPr lvl="1"/>
            <a:r>
              <a:rPr lang="en-US" b="1" dirty="0" smtClean="0"/>
              <a:t>Clear changes in MHD, but </a:t>
            </a:r>
            <a:r>
              <a:rPr lang="en-US" b="1" dirty="0" smtClean="0"/>
              <a:t>unreliable </a:t>
            </a:r>
            <a:r>
              <a:rPr lang="en-US" b="1" dirty="0" smtClean="0"/>
              <a:t>HFS fueling and beams </a:t>
            </a:r>
            <a:r>
              <a:rPr lang="en-US" b="1" dirty="0"/>
              <a:t>that afternoon (</a:t>
            </a:r>
            <a:r>
              <a:rPr lang="en-US" b="1" dirty="0">
                <a:sym typeface="Symbol"/>
              </a:rPr>
              <a:t></a:t>
            </a:r>
            <a:r>
              <a:rPr lang="en-US" b="1" dirty="0"/>
              <a:t>L-H-L</a:t>
            </a:r>
            <a:r>
              <a:rPr lang="en-US" b="1" dirty="0" smtClean="0"/>
              <a:t>)</a:t>
            </a:r>
            <a:endParaRPr lang="en-US" b="1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Was planning to repeat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2B) Try 2-source </a:t>
            </a:r>
            <a:r>
              <a:rPr lang="en-US" dirty="0"/>
              <a:t>combinations (~1+1 MW): </a:t>
            </a:r>
            <a:r>
              <a:rPr lang="en-US" dirty="0" smtClean="0"/>
              <a:t>peaked vs. broad</a:t>
            </a:r>
            <a:r>
              <a:rPr lang="en-US" dirty="0"/>
              <a:t>;</a:t>
            </a:r>
            <a:r>
              <a:rPr lang="en-US" dirty="0" smtClean="0"/>
              <a:t> tan. </a:t>
            </a:r>
            <a:r>
              <a:rPr lang="en-US" dirty="0"/>
              <a:t>v</a:t>
            </a:r>
            <a:r>
              <a:rPr lang="en-US" dirty="0" smtClean="0"/>
              <a:t>s. perp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Not done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 startAt="3"/>
            </a:pPr>
            <a:endParaRPr lang="en-US" dirty="0" smtClean="0"/>
          </a:p>
          <a:p>
            <a:pPr marL="514350" indent="-514350">
              <a:buFont typeface="+mj-lt"/>
              <a:buAutoNum type="arabicParenR" startAt="3"/>
            </a:pPr>
            <a:r>
              <a:rPr lang="en-US" b="1" dirty="0" smtClean="0"/>
              <a:t>Establish </a:t>
            </a:r>
            <a:r>
              <a:rPr lang="en-US" b="1" dirty="0"/>
              <a:t>upper </a:t>
            </a:r>
            <a:r>
              <a:rPr lang="en-US" b="1" dirty="0" err="1"/>
              <a:t>Ip</a:t>
            </a:r>
            <a:r>
              <a:rPr lang="en-US" b="1" dirty="0"/>
              <a:t> </a:t>
            </a:r>
            <a:r>
              <a:rPr lang="en-US" b="1" dirty="0" smtClean="0"/>
              <a:t>limit</a:t>
            </a:r>
          </a:p>
          <a:p>
            <a:pPr lvl="1"/>
            <a:r>
              <a:rPr lang="en-US" b="1" dirty="0" smtClean="0"/>
              <a:t>Achieved </a:t>
            </a:r>
            <a:r>
              <a:rPr lang="en-US" b="1" dirty="0" smtClean="0"/>
              <a:t>up to 1 MA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Did not have time to find </a:t>
            </a:r>
            <a:r>
              <a:rPr lang="en-US" dirty="0" smtClean="0">
                <a:solidFill>
                  <a:srgbClr val="FF0000"/>
                </a:solidFill>
              </a:rPr>
              <a:t>upper </a:t>
            </a:r>
            <a:r>
              <a:rPr lang="en-US" dirty="0" smtClean="0">
                <a:solidFill>
                  <a:srgbClr val="FF0000"/>
                </a:solidFill>
              </a:rPr>
              <a:t>limit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 startAt="3"/>
            </a:pPr>
            <a:endParaRPr lang="en-US" dirty="0" smtClean="0"/>
          </a:p>
          <a:p>
            <a:pPr marL="514350" indent="-514350">
              <a:buFont typeface="+mj-lt"/>
              <a:buAutoNum type="arabicParenR" startAt="3"/>
            </a:pPr>
            <a:r>
              <a:rPr lang="en-US" b="1" dirty="0" smtClean="0"/>
              <a:t>Establish </a:t>
            </a:r>
            <a:r>
              <a:rPr lang="en-US" b="1" dirty="0"/>
              <a:t>lower BT </a:t>
            </a:r>
            <a:r>
              <a:rPr lang="en-US" b="1" dirty="0" smtClean="0"/>
              <a:t>scenarios (0.55, 0.45, 0.35 T)</a:t>
            </a:r>
            <a:endParaRPr lang="en-US" b="1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Not done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Summary: Goal </a:t>
            </a:r>
            <a:r>
              <a:rPr lang="en-US" sz="2800" dirty="0"/>
              <a:t>of XMP-151 </a:t>
            </a:r>
            <a:r>
              <a:rPr lang="en-US" sz="2800" dirty="0" smtClean="0"/>
              <a:t>was </a:t>
            </a:r>
            <a:r>
              <a:rPr lang="en-US" sz="2800" dirty="0"/>
              <a:t>to establish expanded L-mode scenarios for core and boundary XPs</a:t>
            </a:r>
          </a:p>
        </p:txBody>
      </p:sp>
    </p:spTree>
    <p:extLst>
      <p:ext uri="{BB962C8B-B14F-4D97-AF65-F5344CB8AC3E}">
        <p14:creationId xmlns:p14="http://schemas.microsoft.com/office/powerpoint/2010/main" val="1425342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676400"/>
            <a:ext cx="4343400" cy="3962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204179 was last fiducial prior to April 11-29 maintenance period</a:t>
            </a:r>
          </a:p>
          <a:p>
            <a:endParaRPr lang="en-US" sz="2000" dirty="0" smtClean="0"/>
          </a:p>
          <a:p>
            <a:r>
              <a:rPr lang="en-US" sz="2000" dirty="0" smtClean="0"/>
              <a:t>All fiducials May 2-20 exhibited L-H/H-L transitions</a:t>
            </a:r>
            <a:endParaRPr lang="en-US" sz="2000" dirty="0"/>
          </a:p>
          <a:p>
            <a:pPr lvl="1"/>
            <a:r>
              <a:rPr lang="en-US" sz="1600" dirty="0" smtClean="0"/>
              <a:t>Only showing fiducials with ~1 MW</a:t>
            </a:r>
          </a:p>
          <a:p>
            <a:pPr lvl="1"/>
            <a:r>
              <a:rPr lang="en-US" sz="1600" dirty="0" smtClean="0"/>
              <a:t>A couple </a:t>
            </a:r>
            <a:r>
              <a:rPr lang="en-US" sz="1600" dirty="0" err="1" smtClean="0"/>
              <a:t>ohmic</a:t>
            </a:r>
            <a:r>
              <a:rPr lang="en-US" sz="1600" dirty="0" smtClean="0"/>
              <a:t> cases (missed beams) ran OK</a:t>
            </a:r>
          </a:p>
          <a:p>
            <a:pPr lvl="1"/>
            <a:endParaRPr lang="en-US" sz="1600" dirty="0"/>
          </a:p>
          <a:p>
            <a:r>
              <a:rPr lang="en-US" sz="2000" dirty="0" err="1" smtClean="0">
                <a:latin typeface="Symbol" panose="05050102010706020507" pitchFamily="18" charset="2"/>
              </a:rPr>
              <a:t>b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, q</a:t>
            </a:r>
            <a:r>
              <a:rPr lang="en-US" sz="2000" baseline="-25000" dirty="0" smtClean="0"/>
              <a:t>95</a:t>
            </a:r>
            <a:r>
              <a:rPr lang="en-US" sz="2000" dirty="0" smtClean="0"/>
              <a:t>, 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min</a:t>
            </a:r>
            <a:r>
              <a:rPr lang="en-US" sz="2000" dirty="0" smtClean="0"/>
              <a:t> from EFIT01 in these slides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 May L-mode fiducials (204500+) exhibit L-H/H-L and/or n=2 MHD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011" y="1066800"/>
            <a:ext cx="4365389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88211" y="4563208"/>
            <a:ext cx="9973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April fiducial</a:t>
            </a:r>
            <a:endParaRPr lang="en-US" sz="105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4038600"/>
            <a:ext cx="7296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All May</a:t>
            </a:r>
          </a:p>
          <a:p>
            <a:r>
              <a:rPr lang="en-US" sz="1050" b="1" dirty="0" smtClean="0">
                <a:solidFill>
                  <a:srgbClr val="FF0000"/>
                </a:solidFill>
              </a:rPr>
              <a:t>fiducials</a:t>
            </a:r>
            <a:endParaRPr lang="en-US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4648200" cy="5486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Increased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r>
              <a:rPr lang="en-US" dirty="0"/>
              <a:t> </a:t>
            </a:r>
            <a:r>
              <a:rPr lang="en-US" dirty="0" smtClean="0"/>
              <a:t>from 650 to 800 kA</a:t>
            </a:r>
          </a:p>
          <a:p>
            <a:r>
              <a:rPr lang="en-US" dirty="0" smtClean="0"/>
              <a:t>Increased HFS fueling to eliminate L-H</a:t>
            </a:r>
          </a:p>
          <a:p>
            <a:pPr lvl="1"/>
            <a:r>
              <a:rPr lang="en-US" dirty="0" smtClean="0"/>
              <a:t>Initial increases in LFS had little effect – </a:t>
            </a:r>
            <a:r>
              <a:rPr lang="en-US" b="1" dirty="0" smtClean="0">
                <a:solidFill>
                  <a:srgbClr val="FF0000"/>
                </a:solidFill>
              </a:rPr>
              <a:t>wanted to </a:t>
            </a:r>
            <a:r>
              <a:rPr lang="en-US" b="1" dirty="0" smtClean="0">
                <a:solidFill>
                  <a:srgbClr val="FF0000"/>
                </a:solidFill>
              </a:rPr>
              <a:t>revisit this</a:t>
            </a:r>
          </a:p>
          <a:p>
            <a:endParaRPr lang="en-US" dirty="0" smtClean="0"/>
          </a:p>
          <a:p>
            <a:r>
              <a:rPr lang="en-US" dirty="0" smtClean="0"/>
              <a:t>Sustained shots with up to 2.5 MW (1B+1A) and 2.9 MW (1B+1C),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baseline="-25000" dirty="0" smtClean="0"/>
              <a:t>N</a:t>
            </a:r>
            <a:r>
              <a:rPr lang="en-US" dirty="0">
                <a:sym typeface="Symbol"/>
              </a:rPr>
              <a:t></a:t>
            </a:r>
            <a:r>
              <a:rPr lang="en-US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Tried up to 3.5-4.3 MW but shots die from MHD (often associated with L-H/H-L)</a:t>
            </a:r>
          </a:p>
          <a:p>
            <a:endParaRPr lang="en-US" dirty="0"/>
          </a:p>
          <a:p>
            <a:r>
              <a:rPr lang="en-US" dirty="0"/>
              <a:t>Crazy MARFE-like “dancing </a:t>
            </a:r>
            <a:r>
              <a:rPr lang="en-US" dirty="0" smtClean="0"/>
              <a:t>rings” observed </a:t>
            </a:r>
            <a:r>
              <a:rPr lang="en-US" dirty="0"/>
              <a:t>in </a:t>
            </a:r>
            <a:r>
              <a:rPr lang="en-US" dirty="0" smtClean="0"/>
              <a:t>inner wall </a:t>
            </a:r>
            <a:r>
              <a:rPr lang="en-US" dirty="0" err="1"/>
              <a:t>midplane</a:t>
            </a:r>
            <a:r>
              <a:rPr lang="en-US" dirty="0"/>
              <a:t> spectroscopy (D</a:t>
            </a:r>
            <a:r>
              <a:rPr lang="en-US" baseline="-25000" dirty="0">
                <a:latin typeface="Symbol" panose="05050102010706020507" pitchFamily="18" charset="2"/>
              </a:rPr>
              <a:t>a</a:t>
            </a:r>
            <a:r>
              <a:rPr lang="en-US" dirty="0"/>
              <a:t>, </a:t>
            </a:r>
            <a:r>
              <a:rPr lang="en-US" dirty="0" smtClean="0"/>
              <a:t>O II, C II)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 shots </a:t>
            </a:r>
            <a:r>
              <a:rPr lang="en-US" dirty="0" err="1" smtClean="0"/>
              <a:t>sawtoothing</a:t>
            </a:r>
            <a:r>
              <a:rPr lang="en-US" dirty="0" smtClean="0"/>
              <a:t> (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t~35 </a:t>
            </a:r>
            <a:r>
              <a:rPr lang="en-US" dirty="0" err="1" smtClean="0"/>
              <a:t>ms</a:t>
            </a:r>
            <a:r>
              <a:rPr lang="en-US" dirty="0" smtClean="0"/>
              <a:t>, R</a:t>
            </a:r>
            <a:r>
              <a:rPr lang="en-US" baseline="-25000" dirty="0" smtClean="0"/>
              <a:t>inv</a:t>
            </a:r>
            <a:r>
              <a:rPr lang="en-US" dirty="0" smtClean="0"/>
              <a:t>~125 cm)</a:t>
            </a:r>
          </a:p>
          <a:p>
            <a:pPr lvl="1"/>
            <a:r>
              <a:rPr lang="en-US" dirty="0" smtClean="0"/>
              <a:t>Faster, weaker </a:t>
            </a:r>
            <a:r>
              <a:rPr lang="en-US" dirty="0" err="1" smtClean="0"/>
              <a:t>sawteeth</a:t>
            </a:r>
            <a:r>
              <a:rPr lang="en-US" dirty="0" smtClean="0"/>
              <a:t> (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t~20 </a:t>
            </a:r>
            <a:r>
              <a:rPr lang="en-US" dirty="0" err="1" smtClean="0"/>
              <a:t>ms</a:t>
            </a:r>
            <a:r>
              <a:rPr lang="en-US" dirty="0" smtClean="0"/>
              <a:t>) with higher density and/or NBI 1C?</a:t>
            </a:r>
            <a:endParaRPr lang="en-US" dirty="0"/>
          </a:p>
          <a:p>
            <a:endParaRPr lang="en-US" dirty="0"/>
          </a:p>
          <a:p>
            <a:r>
              <a:rPr lang="en-US" dirty="0"/>
              <a:t>Drop in n</a:t>
            </a:r>
            <a:r>
              <a:rPr lang="en-US" baseline="-25000" dirty="0"/>
              <a:t>e</a:t>
            </a:r>
            <a:r>
              <a:rPr lang="en-US" dirty="0"/>
              <a:t>, </a:t>
            </a:r>
            <a:r>
              <a:rPr lang="en-US" dirty="0" err="1">
                <a:latin typeface="Symbol" panose="05050102010706020507" pitchFamily="18" charset="2"/>
              </a:rPr>
              <a:t>b</a:t>
            </a:r>
            <a:r>
              <a:rPr lang="en-US" baseline="-25000" dirty="0" err="1"/>
              <a:t>N</a:t>
            </a:r>
            <a:r>
              <a:rPr lang="en-US" dirty="0"/>
              <a:t> often seen due to </a:t>
            </a:r>
            <a:r>
              <a:rPr lang="en-US" dirty="0" smtClean="0"/>
              <a:t>strong n=2 </a:t>
            </a:r>
            <a:r>
              <a:rPr lang="en-US" dirty="0"/>
              <a:t>MHD (</a:t>
            </a:r>
            <a:r>
              <a:rPr lang="en-US" dirty="0" err="1"/>
              <a:t>e.g</a:t>
            </a:r>
            <a:r>
              <a:rPr lang="en-US" dirty="0"/>
              <a:t> ~1.2 s in 204516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Part 1</a:t>
            </a:r>
            <a:r>
              <a:rPr lang="en-US" sz="2800" dirty="0" smtClean="0"/>
              <a:t> (5/5/2016) – 800 kA w/ increased HFS fueling &amp; NBI 1 power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62" y="1019355"/>
            <a:ext cx="43903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1" y="4903113"/>
            <a:ext cx="6857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33CC"/>
                </a:solidFill>
              </a:rPr>
              <a:t>HFS</a:t>
            </a:r>
          </a:p>
          <a:p>
            <a:r>
              <a:rPr lang="en-US" sz="1100" b="1" dirty="0" smtClean="0">
                <a:solidFill>
                  <a:srgbClr val="0033CC"/>
                </a:solidFill>
              </a:rPr>
              <a:t>fueling</a:t>
            </a:r>
            <a:endParaRPr lang="en-US" sz="1100" b="1" dirty="0">
              <a:solidFill>
                <a:srgbClr val="0033CC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105400" y="5257800"/>
            <a:ext cx="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105400" y="4724400"/>
            <a:ext cx="0" cy="228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6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19600" y="1066800"/>
            <a:ext cx="4267200" cy="609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Strong n=2 often develops after L-H-L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Otherwise duplicate 800 kA shots, 204516 develops n=2 earlier than 204551 (clamps core rotation and density)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7" y="1066800"/>
            <a:ext cx="2718034" cy="546881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" t="2101" r="3134" b="3904"/>
          <a:stretch/>
        </p:blipFill>
        <p:spPr bwMode="auto">
          <a:xfrm>
            <a:off x="4806451" y="1718475"/>
            <a:ext cx="3190949" cy="232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 bwMode="auto">
          <a:xfrm>
            <a:off x="4634494" y="4038600"/>
            <a:ext cx="3442706" cy="236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5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0" y="1066800"/>
            <a:ext cx="5791200" cy="609600"/>
          </a:xfrm>
        </p:spPr>
        <p:txBody>
          <a:bodyPr>
            <a:noAutofit/>
          </a:bodyPr>
          <a:lstStyle/>
          <a:p>
            <a:r>
              <a:rPr lang="en-US" sz="1600" dirty="0" smtClean="0"/>
              <a:t>Incorrect fueling (lots of L-H-L) and an </a:t>
            </a:r>
            <a:r>
              <a:rPr lang="en-US" sz="1600" dirty="0" smtClean="0"/>
              <a:t>unreliable beams that afternoon </a:t>
            </a:r>
            <a:r>
              <a:rPr lang="en-US" sz="1600" dirty="0" smtClean="0"/>
              <a:t>– </a:t>
            </a:r>
            <a:r>
              <a:rPr lang="en-US" sz="1600" b="1" dirty="0" smtClean="0">
                <a:solidFill>
                  <a:srgbClr val="FF0000"/>
                </a:solidFill>
              </a:rPr>
              <a:t>planned to repeat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Part 2A</a:t>
            </a:r>
            <a:r>
              <a:rPr lang="en-US" sz="2800" dirty="0" smtClean="0"/>
              <a:t> (5/13/2016) – First attempt trying all 6 NBI sources individually (1 MW)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24" y="1066800"/>
            <a:ext cx="2093776" cy="54864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162300" y="2623810"/>
            <a:ext cx="1943100" cy="105596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124200" y="4114800"/>
            <a:ext cx="2133600" cy="69727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09800" y="1143000"/>
            <a:ext cx="0" cy="51054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3375750"/>
            <a:ext cx="2438400" cy="174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99350"/>
            <a:ext cx="2438400" cy="174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116875"/>
            <a:ext cx="2438400" cy="174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6705601" y="1992675"/>
            <a:ext cx="0" cy="45720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067050" y="5682636"/>
            <a:ext cx="2133600" cy="120038"/>
          </a:xfrm>
          <a:prstGeom prst="straightConnector1">
            <a:avLst/>
          </a:prstGeom>
          <a:ln w="158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96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4495800" cy="5410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To recover high density (following </a:t>
            </a:r>
            <a:r>
              <a:rPr lang="en-US" sz="2000" dirty="0" err="1" smtClean="0"/>
              <a:t>boronization</a:t>
            </a:r>
            <a:r>
              <a:rPr lang="en-US" sz="2000" dirty="0" smtClean="0"/>
              <a:t> &amp; numerous short H-mode attempts) required HFS @ 1300 </a:t>
            </a:r>
            <a:r>
              <a:rPr lang="en-US" sz="2000" dirty="0" err="1" smtClean="0"/>
              <a:t>Torr</a:t>
            </a:r>
            <a:r>
              <a:rPr lang="en-US" sz="2000" dirty="0" smtClean="0"/>
              <a:t> for one shot</a:t>
            </a:r>
          </a:p>
          <a:p>
            <a:pPr lvl="1"/>
            <a:r>
              <a:rPr lang="en-US" sz="1600" dirty="0" smtClean="0"/>
              <a:t>Returned to 900 </a:t>
            </a:r>
            <a:r>
              <a:rPr lang="en-US" sz="1600" dirty="0" err="1" smtClean="0"/>
              <a:t>Torr</a:t>
            </a:r>
            <a:r>
              <a:rPr lang="en-US" sz="1600" dirty="0" smtClean="0"/>
              <a:t> after</a:t>
            </a:r>
            <a:endParaRPr lang="en-US" sz="1600" dirty="0"/>
          </a:p>
          <a:p>
            <a:endParaRPr lang="en-US" sz="2000" dirty="0" smtClean="0"/>
          </a:p>
          <a:p>
            <a:r>
              <a:rPr lang="en-US" sz="2000" dirty="0" smtClean="0"/>
              <a:t>Easily moved to 0.9 MA &amp; 1.0 MA (q</a:t>
            </a:r>
            <a:r>
              <a:rPr lang="en-US" sz="2000" baseline="-25000" dirty="0" smtClean="0"/>
              <a:t>95</a:t>
            </a:r>
            <a:r>
              <a:rPr lang="en-US" sz="2000" dirty="0" smtClean="0"/>
              <a:t>~3.7)</a:t>
            </a:r>
            <a:endParaRPr lang="en-US" sz="1600" dirty="0" smtClean="0"/>
          </a:p>
          <a:p>
            <a:pPr lvl="1"/>
            <a:r>
              <a:rPr lang="en-US" sz="1600" dirty="0" smtClean="0"/>
              <a:t>Did this in a couple shots at the end of a day </a:t>
            </a:r>
            <a:r>
              <a:rPr lang="en-US" sz="1600" dirty="0" smtClean="0"/>
              <a:t>– </a:t>
            </a:r>
            <a:r>
              <a:rPr lang="en-US" sz="1600" b="1" dirty="0" smtClean="0">
                <a:solidFill>
                  <a:srgbClr val="FF0000"/>
                </a:solidFill>
              </a:rPr>
              <a:t>did not clearly identify </a:t>
            </a:r>
            <a:r>
              <a:rPr lang="en-US" sz="1600" b="1" dirty="0" err="1" smtClean="0">
                <a:solidFill>
                  <a:srgbClr val="FF0000"/>
                </a:solidFill>
              </a:rPr>
              <a:t>Ip</a:t>
            </a:r>
            <a:r>
              <a:rPr lang="en-US" sz="1600" b="1" dirty="0" smtClean="0">
                <a:solidFill>
                  <a:srgbClr val="FF0000"/>
                </a:solidFill>
              </a:rPr>
              <a:t> limit</a:t>
            </a:r>
          </a:p>
          <a:p>
            <a:endParaRPr lang="en-US" sz="2000" dirty="0"/>
          </a:p>
          <a:p>
            <a:r>
              <a:rPr lang="en-US" sz="2000" dirty="0" smtClean="0"/>
              <a:t>n=2 MHD </a:t>
            </a:r>
            <a:r>
              <a:rPr lang="en-US" sz="2000" dirty="0" smtClean="0"/>
              <a:t>always develops eventually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Part 3</a:t>
            </a:r>
            <a:r>
              <a:rPr lang="en-US" sz="2800" dirty="0" smtClean="0"/>
              <a:t> (5/6/2016): Was able to increase plasma current to 0.9 &amp; 1.0 MA at higher density, fueling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8527"/>
            <a:ext cx="4297965" cy="540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8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71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(5/5/2016) 800 kA w/ increased HFS fueling &amp; power</a:t>
            </a:r>
          </a:p>
          <a:p>
            <a:pPr lvl="1"/>
            <a:r>
              <a:rPr lang="en-US" sz="2000" dirty="0" smtClean="0"/>
              <a:t>204499-507 – fiducial, then increased fueling to prevent H-mode</a:t>
            </a:r>
          </a:p>
          <a:p>
            <a:pPr lvl="1"/>
            <a:r>
              <a:rPr lang="en-US" sz="2000" b="1" dirty="0" smtClean="0"/>
              <a:t>204508 – 1 MW, 1B</a:t>
            </a:r>
            <a:r>
              <a:rPr lang="en-US" sz="2000" b="1" dirty="0"/>
              <a:t> </a:t>
            </a:r>
            <a:r>
              <a:rPr lang="en-US" sz="2000" b="1" dirty="0" smtClean="0"/>
              <a:t>(0.12 s), lasts &gt;1.5 s (3</a:t>
            </a:r>
            <a:r>
              <a:rPr lang="en-US" sz="2000" b="1" dirty="0" smtClean="0">
                <a:sym typeface="Symbol"/>
              </a:rPr>
              <a:t></a:t>
            </a:r>
            <a:r>
              <a:rPr lang="en-US" sz="2000" b="1" dirty="0" smtClean="0"/>
              <a:t>10</a:t>
            </a:r>
            <a:r>
              <a:rPr lang="en-US" sz="2000" b="1" baseline="30000" dirty="0" smtClean="0"/>
              <a:t>19</a:t>
            </a:r>
            <a:r>
              <a:rPr lang="en-US" sz="2000" b="1" dirty="0" smtClean="0"/>
              <a:t> m</a:t>
            </a:r>
            <a:r>
              <a:rPr lang="en-US" sz="2000" b="1" baseline="30000" dirty="0" smtClean="0"/>
              <a:t>-3</a:t>
            </a:r>
            <a:r>
              <a:rPr lang="en-US" sz="2000" b="1" dirty="0" smtClean="0"/>
              <a:t>)</a:t>
            </a:r>
          </a:p>
          <a:p>
            <a:pPr lvl="1"/>
            <a:r>
              <a:rPr lang="en-US" sz="2000" b="1" dirty="0" smtClean="0"/>
              <a:t>204510 – </a:t>
            </a:r>
            <a:r>
              <a:rPr lang="en-US" sz="2000" b="1" dirty="0"/>
              <a:t>2.5 MW, 1B+1A (</a:t>
            </a:r>
            <a:r>
              <a:rPr lang="en-US" sz="2000" b="1" dirty="0" smtClean="0"/>
              <a:t>0.5-1.15 </a:t>
            </a:r>
            <a:r>
              <a:rPr lang="en-US" sz="2000" b="1" dirty="0"/>
              <a:t>s</a:t>
            </a:r>
            <a:r>
              <a:rPr lang="en-US" sz="2000" b="1" dirty="0" smtClean="0"/>
              <a:t>)</a:t>
            </a:r>
          </a:p>
          <a:p>
            <a:pPr lvl="1"/>
            <a:r>
              <a:rPr lang="en-US" sz="2000" b="1" dirty="0" smtClean="0"/>
              <a:t>204511 – </a:t>
            </a:r>
            <a:r>
              <a:rPr lang="en-US" sz="2000" b="1" dirty="0"/>
              <a:t>2.5 MW, 1B+1A (</a:t>
            </a:r>
            <a:r>
              <a:rPr lang="en-US" sz="2000" b="1" dirty="0" smtClean="0"/>
              <a:t>0.5-0.98 </a:t>
            </a:r>
            <a:r>
              <a:rPr lang="en-US" sz="2000" b="1" dirty="0"/>
              <a:t>s), 2.9 MW, 1B+1C (1-1.5 s</a:t>
            </a:r>
            <a:r>
              <a:rPr lang="en-US" sz="2000" b="1" dirty="0" smtClean="0"/>
              <a:t>)</a:t>
            </a:r>
          </a:p>
          <a:p>
            <a:pPr lvl="1"/>
            <a:r>
              <a:rPr lang="en-US" sz="2000" dirty="0" smtClean="0"/>
              <a:t>204512-515 – 3.5-4.3 MW attempts (1A+1B+1C) that die from H-mode/MHD</a:t>
            </a:r>
          </a:p>
          <a:p>
            <a:pPr lvl="1"/>
            <a:r>
              <a:rPr lang="en-US" sz="2000" b="1" dirty="0" smtClean="0"/>
              <a:t>204516 – 2.5 MW, 1B+1A (0.5-1.5 s)</a:t>
            </a:r>
          </a:p>
          <a:p>
            <a:pPr lvl="1"/>
            <a:r>
              <a:rPr lang="en-US" sz="2000" b="1" dirty="0" smtClean="0"/>
              <a:t>204519 – 1A (0.12), 1B (0.5 s), lost 1A early (0.6 s)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(5/6/2016) 0.8, 0.9, 1.0 MA (1B, 1.1 MW, 0.12 s + 1A, 1.5 MW, 0.5 s)</a:t>
            </a:r>
          </a:p>
          <a:p>
            <a:pPr lvl="1"/>
            <a:r>
              <a:rPr lang="en-US" sz="2000" dirty="0" smtClean="0"/>
              <a:t>204547-550 – increase fueling to establish density &amp; prevent H-mode</a:t>
            </a:r>
          </a:p>
          <a:p>
            <a:pPr lvl="1"/>
            <a:r>
              <a:rPr lang="en-US" sz="2000" b="1" dirty="0" smtClean="0"/>
              <a:t>204551 – 800 kA (ST </a:t>
            </a:r>
            <a:r>
              <a:rPr lang="en-US" sz="2000" b="1" dirty="0" smtClean="0">
                <a:sym typeface="Symbol"/>
              </a:rPr>
              <a:t></a:t>
            </a:r>
            <a:r>
              <a:rPr lang="en-US" sz="2000" b="1" dirty="0" smtClean="0"/>
              <a:t> n=2 MHD @ 1.35 s</a:t>
            </a:r>
            <a:r>
              <a:rPr lang="en-US" sz="2000" b="1" dirty="0" smtClean="0"/>
              <a:t>)</a:t>
            </a:r>
          </a:p>
          <a:p>
            <a:pPr lvl="2"/>
            <a:r>
              <a:rPr lang="en-US" sz="1600" dirty="0" smtClean="0"/>
              <a:t>0.9-1.2 sec best conditions for T&amp;T analysis?</a:t>
            </a:r>
            <a:endParaRPr lang="en-US" sz="1600" dirty="0" smtClean="0"/>
          </a:p>
          <a:p>
            <a:pPr lvl="1"/>
            <a:r>
              <a:rPr lang="en-US" sz="2000" b="1" dirty="0" smtClean="0"/>
              <a:t>204554 – 900 kA (ST </a:t>
            </a:r>
            <a:r>
              <a:rPr lang="en-US" sz="2000" b="1" dirty="0" smtClean="0">
                <a:sym typeface="Symbol"/>
              </a:rPr>
              <a:t> n=2 MHD @ 0.68 s???)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204556 – 1.0 MA </a:t>
            </a:r>
            <a:r>
              <a:rPr lang="en-US" sz="2000" b="1" dirty="0"/>
              <a:t>(ST </a:t>
            </a:r>
            <a:r>
              <a:rPr lang="en-US" sz="2000" b="1" dirty="0">
                <a:sym typeface="Symbol"/>
              </a:rPr>
              <a:t> n=2 MHD @ </a:t>
            </a:r>
            <a:r>
              <a:rPr lang="en-US" sz="2000" b="1" dirty="0" smtClean="0">
                <a:sym typeface="Symbol"/>
              </a:rPr>
              <a:t>0.9 s, after 1A turn-off)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Some of my favorite XMP-151 shots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13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45336</TotalTime>
  <Words>1169</Words>
  <Application>Microsoft Office PowerPoint</Application>
  <PresentationFormat>On-screen Show (4:3)</PresentationFormat>
  <Paragraphs>116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NSTX Upgrade</vt:lpstr>
      <vt:lpstr>XMP-151: L-mode development results</vt:lpstr>
      <vt:lpstr>Summary: Goal of XMP-151 was to establish expanded L-mode scenarios for core and boundary XPs</vt:lpstr>
      <vt:lpstr>All May L-mode fiducials (204500+) exhibit L-H/H-L and/or n=2 MHD</vt:lpstr>
      <vt:lpstr>Part 1 (5/5/2016) – 800 kA w/ increased HFS fueling &amp; NBI 1 power</vt:lpstr>
      <vt:lpstr>Otherwise duplicate 800 kA shots, 204516 develops n=2 earlier than 204551 (clamps core rotation and density)</vt:lpstr>
      <vt:lpstr>Part 2A (5/13/2016) – First attempt trying all 6 NBI sources individually (1 MW)</vt:lpstr>
      <vt:lpstr>Part 3 (5/6/2016): Was able to increase plasma current to 0.9 &amp; 1.0 MA at higher density, fueling</vt:lpstr>
      <vt:lpstr>PowerPoint Presentation</vt:lpstr>
      <vt:lpstr>Some of my favorite XMP-151 shots</vt:lpstr>
      <vt:lpstr>Some of my favorite XMP-151 shots</vt:lpstr>
      <vt:lpstr>(5/5/2016) Many shots testing increased power up to 4.3 MW</vt:lpstr>
      <vt:lpstr>Late Friday afternoon (5/13) it was observed that HFS plenum pressure reading was no longer accurate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Walter Guttenfelder</cp:lastModifiedBy>
  <cp:revision>420</cp:revision>
  <dcterms:created xsi:type="dcterms:W3CDTF">2015-07-16T16:59:24Z</dcterms:created>
  <dcterms:modified xsi:type="dcterms:W3CDTF">2016-09-19T18:28:22Z</dcterms:modified>
</cp:coreProperties>
</file>