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59" r:id="rId3"/>
    <p:sldId id="269" r:id="rId4"/>
    <p:sldId id="271" r:id="rId5"/>
    <p:sldId id="272" r:id="rId6"/>
    <p:sldId id="27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7"/>
    <p:restoredTop sz="96395" autoAdjust="0"/>
  </p:normalViewPr>
  <p:slideViewPr>
    <p:cSldViewPr>
      <p:cViewPr varScale="1">
        <p:scale>
          <a:sx n="163" d="100"/>
          <a:sy n="163" d="100"/>
        </p:scale>
        <p:origin x="192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53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4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Results Review, BES measurements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L-H transition</a:t>
            </a: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M. Kriete, 2016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Matt Kriete, Dave </a:t>
            </a:r>
            <a:r>
              <a:rPr lang="en-US" dirty="0" smtClean="0"/>
              <a:t>Smith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Fonck</a:t>
            </a:r>
            <a:r>
              <a:rPr lang="en-US" dirty="0" smtClean="0"/>
              <a:t>, G. McKee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BES Commissioning and Initial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NSTX-U Results Review 2016</a:t>
            </a:r>
            <a:endParaRPr lang="en-US" dirty="0"/>
          </a:p>
        </p:txBody>
      </p:sp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15322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04559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BES system was reconfigured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</p:spPr>
        <p:txBody>
          <a:bodyPr/>
          <a:lstStyle/>
          <a:p>
            <a:r>
              <a:rPr lang="en-US" dirty="0" smtClean="0"/>
              <a:t>BES system expanded from 32 to 48 channels</a:t>
            </a:r>
            <a:endParaRPr lang="en-US" dirty="0"/>
          </a:p>
          <a:p>
            <a:pPr lvl="1"/>
            <a:r>
              <a:rPr lang="en-US" dirty="0" smtClean="0"/>
              <a:t>2D turbulence imaging</a:t>
            </a:r>
          </a:p>
          <a:p>
            <a:pPr lvl="1"/>
            <a:r>
              <a:rPr lang="en-US" dirty="0" smtClean="0"/>
              <a:t>2D flow analysis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/>
          <a:stretch/>
        </p:blipFill>
        <p:spPr>
          <a:xfrm>
            <a:off x="304800" y="2343150"/>
            <a:ext cx="3307907" cy="2133600"/>
          </a:xfrm>
          <a:prstGeom prst="rect">
            <a:avLst/>
          </a:prstGeom>
        </p:spPr>
      </p:pic>
      <p:pic>
        <p:nvPicPr>
          <p:cNvPr id="7" name="Picture 6" descr="R130R140_ImageSp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8" y="1504950"/>
            <a:ext cx="2203435" cy="303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8" y="1504950"/>
            <a:ext cx="2208656" cy="30312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201508" y="3020568"/>
            <a:ext cx="4572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Expanded BES system has been debugged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6389076" cy="4057650"/>
          </a:xfrm>
        </p:spPr>
        <p:txBody>
          <a:bodyPr/>
          <a:lstStyle/>
          <a:p>
            <a:r>
              <a:rPr lang="en-US" dirty="0" smtClean="0"/>
              <a:t>Noise pickup on most channels </a:t>
            </a:r>
            <a:endParaRPr lang="en-US" dirty="0" smtClean="0"/>
          </a:p>
          <a:p>
            <a:pPr lvl="1"/>
            <a:r>
              <a:rPr lang="en-US" dirty="0" smtClean="0"/>
              <a:t>8 noise-free, 8 low-noise channels</a:t>
            </a:r>
          </a:p>
          <a:p>
            <a:pPr lvl="1"/>
            <a:r>
              <a:rPr lang="en-US" dirty="0" smtClean="0"/>
              <a:t>Found proper grounding configuration after end of plasma ops</a:t>
            </a:r>
            <a:endParaRPr lang="en-US" dirty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sample</a:t>
            </a:r>
            <a:r>
              <a:rPr lang="en-US" dirty="0" smtClean="0"/>
              <a:t> mismatch between digitizers</a:t>
            </a:r>
          </a:p>
          <a:p>
            <a:pPr lvl="1"/>
            <a:r>
              <a:rPr lang="en-US" dirty="0" smtClean="0"/>
              <a:t>Debugged by</a:t>
            </a:r>
            <a:r>
              <a:rPr lang="en-US" dirty="0" smtClean="0"/>
              <a:t> Greg </a:t>
            </a:r>
            <a:r>
              <a:rPr lang="en-US" dirty="0" err="1" smtClean="0"/>
              <a:t>Tchilinguirian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161" y="752975"/>
            <a:ext cx="2904850" cy="2178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33" y="2729404"/>
            <a:ext cx="2904849" cy="2178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32222"/>
          <a:stretch/>
        </p:blipFill>
        <p:spPr>
          <a:xfrm>
            <a:off x="1561767" y="3714750"/>
            <a:ext cx="3200400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2D ELM structure 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3429000" cy="405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Bes2d_204620_405ms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36" y="769816"/>
            <a:ext cx="3744325" cy="409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610" y="2190750"/>
            <a:ext cx="5564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R. Smith, HTPD 2016 Invited Talk</a:t>
            </a:r>
          </a:p>
          <a:p>
            <a:r>
              <a:rPr lang="en-US" sz="1600" i="1" dirty="0" smtClean="0"/>
              <a:t>Investigation of ELM Evolution Patterns</a:t>
            </a:r>
            <a:r>
              <a:rPr lang="en-US" sz="1600" i="1" dirty="0"/>
              <a:t> </a:t>
            </a:r>
            <a:r>
              <a:rPr lang="en-US" sz="1600" i="1" dirty="0" smtClean="0"/>
              <a:t>on </a:t>
            </a:r>
          </a:p>
          <a:p>
            <a:r>
              <a:rPr lang="en-US" sz="1600" i="1" dirty="0" smtClean="0"/>
              <a:t>NSTX-U with Beam Emission Spectroscopy Measurements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79656" y="3257550"/>
            <a:ext cx="2784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R. Smith, IAEA FEC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5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Bimodal turbulence seen in a L-mode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65380"/>
            <a:ext cx="8991600" cy="1692370"/>
          </a:xfrm>
        </p:spPr>
        <p:txBody>
          <a:bodyPr/>
          <a:lstStyle/>
          <a:p>
            <a:r>
              <a:rPr lang="en-US" dirty="0" smtClean="0"/>
              <a:t>Modes propagate in opposite directions</a:t>
            </a:r>
          </a:p>
          <a:p>
            <a:pPr lvl="1"/>
            <a:r>
              <a:rPr lang="en-US" dirty="0" smtClean="0"/>
              <a:t>Similar spectra seen with DIII-D and TFTR BES</a:t>
            </a:r>
          </a:p>
          <a:p>
            <a:pPr lvl="1"/>
            <a:r>
              <a:rPr lang="en-US" dirty="0" smtClean="0"/>
              <a:t>Potential link to grad B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7" y="800100"/>
            <a:ext cx="3153705" cy="236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00100"/>
            <a:ext cx="3153707" cy="23652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216573">
            <a:off x="3960447" y="2362688"/>
            <a:ext cx="457200" cy="1524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47728">
            <a:off x="4901595" y="1359168"/>
            <a:ext cx="1017213" cy="32146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8000" y="1705462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13 km/s in electron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diamagnetic direction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8001" y="2428725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 km/s in 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diamagnetic direction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000" y="815077"/>
            <a:ext cx="124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ΔZ = 3 cm </a:t>
            </a:r>
          </a:p>
          <a:p>
            <a:r>
              <a:rPr lang="en-US" sz="1600" dirty="0" smtClean="0"/>
              <a:t>R = 142 cm</a:t>
            </a:r>
          </a:p>
          <a:p>
            <a:r>
              <a:rPr lang="en-US" sz="1600" dirty="0" err="1" smtClean="0"/>
              <a:t>Δt</a:t>
            </a:r>
            <a:r>
              <a:rPr lang="en-US" sz="1600" dirty="0" smtClean="0"/>
              <a:t> = 24 </a:t>
            </a:r>
            <a:r>
              <a:rPr lang="en-US" sz="1600" dirty="0" err="1" smtClean="0"/>
              <a:t>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68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Autofit/>
          </a:bodyPr>
          <a:lstStyle/>
          <a:p>
            <a:r>
              <a:rPr lang="en-US" sz="2800" dirty="0" smtClean="0"/>
              <a:t>Turbulence amplitudes decrease after L-H transition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800100"/>
            <a:ext cx="8991599" cy="704850"/>
          </a:xfrm>
        </p:spPr>
        <p:txBody>
          <a:bodyPr/>
          <a:lstStyle/>
          <a:p>
            <a:r>
              <a:rPr lang="en-US" dirty="0" smtClean="0"/>
              <a:t>Fluctuation comparison between near and far 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>
          <a:xfrm rot="16200000">
            <a:off x="6080036" y="1255515"/>
            <a:ext cx="2732466" cy="3231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8367" y="4389817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 204990,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= 0.65 MA, P</a:t>
            </a:r>
            <a:r>
              <a:rPr lang="en-US" baseline="-25000" dirty="0" smtClean="0"/>
              <a:t>NB</a:t>
            </a:r>
            <a:r>
              <a:rPr lang="en-US" dirty="0" smtClean="0"/>
              <a:t> = 1 MW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 rot="16200000">
            <a:off x="3053367" y="1270983"/>
            <a:ext cx="2732466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2609" y="173892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MHD modes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2005087"/>
            <a:ext cx="12879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76199" y="1731935"/>
            <a:ext cx="2743201" cy="265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6x reduction at pedestal top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3x reduction inward of pedestal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5519" y="4389817"/>
            <a:ext cx="30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M. Kriete, APS DPP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205</Words>
  <Application>Microsoft Macintosh PowerPoint</Application>
  <PresentationFormat>On-screen Show (16:9)</PresentationFormat>
  <Paragraphs>38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Wingdings</vt:lpstr>
      <vt:lpstr>Arial</vt:lpstr>
      <vt:lpstr>NSTX Upgrade</vt:lpstr>
      <vt:lpstr>2D BES Commissioning and Initial Results</vt:lpstr>
      <vt:lpstr>BES system was reconfigured</vt:lpstr>
      <vt:lpstr>Expanded BES system has been debugged</vt:lpstr>
      <vt:lpstr>2D ELM structure observed</vt:lpstr>
      <vt:lpstr>Bimodal turbulence seen in a L-mode shot</vt:lpstr>
      <vt:lpstr>Turbulence amplitudes decrease after L-H transition</vt:lpstr>
    </vt:vector>
  </TitlesOfParts>
  <Company>PPPL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Matt Kriete</cp:lastModifiedBy>
  <cp:revision>178</cp:revision>
  <dcterms:created xsi:type="dcterms:W3CDTF">2015-07-16T16:59:24Z</dcterms:created>
  <dcterms:modified xsi:type="dcterms:W3CDTF">2016-09-22T16:43:43Z</dcterms:modified>
</cp:coreProperties>
</file>