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1217" r:id="rId2"/>
    <p:sldId id="1609" r:id="rId3"/>
    <p:sldId id="1672" r:id="rId4"/>
    <p:sldId id="1673" r:id="rId5"/>
    <p:sldId id="1674" r:id="rId6"/>
    <p:sldId id="1675" r:id="rId7"/>
    <p:sldId id="1720" r:id="rId8"/>
    <p:sldId id="1721" r:id="rId9"/>
    <p:sldId id="1722" r:id="rId10"/>
    <p:sldId id="1687" r:id="rId11"/>
    <p:sldId id="1688" r:id="rId12"/>
    <p:sldId id="1689" r:id="rId13"/>
    <p:sldId id="1707" r:id="rId14"/>
    <p:sldId id="1703" r:id="rId15"/>
    <p:sldId id="1690" r:id="rId16"/>
    <p:sldId id="1686" r:id="rId17"/>
    <p:sldId id="1704" r:id="rId18"/>
    <p:sldId id="1705" r:id="rId1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14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293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44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58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5733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2879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026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172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8A15"/>
    <a:srgbClr val="FF9933"/>
    <a:srgbClr val="CCECFF"/>
    <a:srgbClr val="F8F8F8"/>
    <a:srgbClr val="FF9966"/>
    <a:srgbClr val="009999"/>
    <a:srgbClr val="CC9B00"/>
    <a:srgbClr val="DAA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01" autoAdjust="0"/>
    <p:restoredTop sz="94600" autoAdjust="0"/>
  </p:normalViewPr>
  <p:slideViewPr>
    <p:cSldViewPr>
      <p:cViewPr>
        <p:scale>
          <a:sx n="180" d="100"/>
          <a:sy n="180" d="100"/>
        </p:scale>
        <p:origin x="1422" y="202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4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16F611-ECB8-4400-8FF2-4EB9AEF9629D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4213"/>
            <a:ext cx="4667250" cy="35004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FA7E-0704-48A2-8C0D-E299BD23DD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7B4-D649-4CF1-B631-CCD81F4E6D6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A5AC-81EB-4DD9-B75B-8EC6FB29C08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084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1" name="Picture 1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52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3" name="Picture 1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1"/>
            <a:ext cx="793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0" i="1" dirty="0">
                <a:solidFill>
                  <a:srgbClr val="171FC7"/>
                </a:solidFill>
                <a:effectLst/>
                <a:latin typeface="Helvetica" pitchFamily="-128" charset="0"/>
                <a:cs typeface="Arial" pitchFamily="34" charset="0"/>
              </a:rPr>
              <a:t>NSTX-U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1"/>
            <a:ext cx="5486400" cy="215431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en-US" sz="800" i="0" dirty="0" smtClean="0">
                <a:solidFill>
                  <a:srgbClr val="3333CC"/>
                </a:solidFill>
              </a:rPr>
              <a:t>December</a:t>
            </a:r>
            <a:r>
              <a:rPr lang="en-US" sz="800" i="0" baseline="0" dirty="0" smtClean="0">
                <a:solidFill>
                  <a:srgbClr val="3333CC"/>
                </a:solidFill>
              </a:rPr>
              <a:t> </a:t>
            </a:r>
            <a:r>
              <a:rPr lang="en-US" sz="800" i="0" baseline="0" dirty="0" smtClean="0">
                <a:solidFill>
                  <a:srgbClr val="3333CC"/>
                </a:solidFill>
              </a:rPr>
              <a:t>2014 NSTX-U Team Meeting – Program/Menard</a:t>
            </a:r>
            <a:endParaRPr lang="en-US" sz="800" i="0" dirty="0">
              <a:solidFill>
                <a:srgbClr val="3333CC"/>
              </a:solidFill>
            </a:endParaRPr>
          </a:p>
        </p:txBody>
      </p:sp>
      <p:sp>
        <p:nvSpPr>
          <p:cNvPr id="9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8" r:id="rId3"/>
    <p:sldLayoutId id="2147483661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0" hangingPunct="0">
              <a:defRPr/>
            </a:pP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NSTX-U Program Update</a:t>
            </a:r>
            <a:endParaRPr lang="en-US" sz="3200" i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J. Menard</a:t>
            </a: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For the NSTX-U Research Team</a:t>
            </a:r>
            <a:endParaRPr lang="en-US" sz="1600" b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1"/>
            <a:ext cx="5715000" cy="9233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NSTX-U Team Meeting</a:t>
            </a:r>
          </a:p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PPPL LSB </a:t>
            </a:r>
            <a:r>
              <a:rPr lang="en-US" sz="2000" i="0" dirty="0" smtClean="0">
                <a:solidFill>
                  <a:srgbClr val="FF0000"/>
                </a:solidFill>
              </a:rPr>
              <a:t>B318</a:t>
            </a:r>
          </a:p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December 4</a:t>
            </a:r>
            <a:r>
              <a:rPr lang="en-US" sz="2000" i="0" dirty="0" smtClean="0">
                <a:solidFill>
                  <a:srgbClr val="FF0000"/>
                </a:solidFill>
              </a:rPr>
              <a:t>, 2014</a:t>
            </a:r>
            <a:endParaRPr lang="en-US" sz="2000" i="0" dirty="0" smtClean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9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02276"/>
            <a:ext cx="1295400" cy="43271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 dirty="0">
                <a:solidFill>
                  <a:srgbClr val="FF0000"/>
                </a:solidFill>
                <a:latin typeface="Arial" charset="0"/>
              </a:rPr>
              <a:t>Inst for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</a:rPr>
              <a:t>Nucl</a:t>
            </a:r>
            <a:r>
              <a:rPr lang="en-US" sz="800" dirty="0">
                <a:solidFill>
                  <a:srgbClr val="FF0000"/>
                </a:solidFill>
                <a:latin typeface="Arial" charset="0"/>
              </a:rPr>
              <a:t>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Chonbuk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Seoul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1"/>
            <a:ext cx="1257300" cy="47405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Coll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4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NSTX-U research program will be (re-)organized </a:t>
            </a:r>
            <a:br>
              <a:rPr lang="en-US" b="1" dirty="0" smtClean="0"/>
            </a:br>
            <a:r>
              <a:rPr lang="en-US" b="1" dirty="0" smtClean="0"/>
              <a:t>along 3 “Science Groups” starting with FY15 run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7338609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5674426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Each TSG will have a leader, deputy, theory rep, and at least 1 university rep to enhance university participation</a:t>
            </a:r>
            <a:endParaRPr lang="en-US" sz="20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5029200" y="5486400"/>
            <a:ext cx="156445" cy="2286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2361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Motivations for restructuring science program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9" y="1040978"/>
            <a:ext cx="8952614" cy="5359822"/>
          </a:xfrm>
        </p:spPr>
        <p:txBody>
          <a:bodyPr/>
          <a:lstStyle/>
          <a:p>
            <a:r>
              <a:rPr lang="en-US" dirty="0" smtClean="0"/>
              <a:t>TSGs provide expertise in broad range of topics, but program would benefit from better coordination between TSGs</a:t>
            </a:r>
          </a:p>
          <a:p>
            <a:pPr lvl="1"/>
            <a:r>
              <a:rPr lang="en-US" dirty="0" smtClean="0"/>
              <a:t>SG leader responsibility:  Coordinate TSG physics research plans, experimental/shot plans, diagnostic coverage &amp; usage</a:t>
            </a:r>
          </a:p>
          <a:p>
            <a:r>
              <a:rPr lang="en-US" dirty="0" smtClean="0"/>
              <a:t>Experiments that engage more than one TSG will receive increased priority for run-time </a:t>
            </a:r>
          </a:p>
          <a:p>
            <a:pPr lvl="1"/>
            <a:r>
              <a:rPr lang="en-US" dirty="0" smtClean="0"/>
              <a:t>Example: experiment on 3D fields generating data for: plasma response, turbulence, energetic particle loss</a:t>
            </a:r>
          </a:p>
          <a:p>
            <a:r>
              <a:rPr lang="en-US" dirty="0" smtClean="0"/>
              <a:t>Efficient shot usage especially important during first run year (many systems need to be re-commissioned)</a:t>
            </a:r>
          </a:p>
          <a:p>
            <a:r>
              <a:rPr lang="en-US" dirty="0" smtClean="0"/>
              <a:t>Incorporate much wider set University researchers/PIs in planning + coordination of research program (FES/PPPL goal)</a:t>
            </a:r>
          </a:p>
          <a:p>
            <a:r>
              <a:rPr lang="en-US" dirty="0" smtClean="0"/>
              <a:t>NEW:  Task-force for long-pulse particle control </a:t>
            </a:r>
            <a:r>
              <a:rPr lang="en-US" dirty="0" smtClean="0">
                <a:sym typeface="Wingdings" panose="05000000000000000000" pitchFamily="2" charset="2"/>
              </a:rPr>
              <a:t> cross-cutting goal supporting entire research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1224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b="1" dirty="0" smtClean="0"/>
              <a:t>Upcoming research planning/advisory activities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0572" cy="5334000"/>
          </a:xfrm>
        </p:spPr>
        <p:txBody>
          <a:bodyPr/>
          <a:lstStyle/>
          <a:p>
            <a:r>
              <a:rPr lang="en-US" dirty="0" smtClean="0"/>
              <a:t>Pre-forum meeting #1 </a:t>
            </a:r>
            <a:r>
              <a:rPr lang="en-US" dirty="0" smtClean="0"/>
              <a:t>– Mid </a:t>
            </a:r>
            <a:r>
              <a:rPr lang="en-US" dirty="0" smtClean="0"/>
              <a:t>Dec (~1 day</a:t>
            </a:r>
            <a:r>
              <a:rPr lang="en-US" dirty="0" smtClean="0"/>
              <a:t>) </a:t>
            </a:r>
            <a:r>
              <a:rPr lang="en-US" i="1" dirty="0" smtClean="0"/>
              <a:t>(most likely Dec 16)</a:t>
            </a:r>
            <a:endParaRPr lang="en-US" i="1" dirty="0" smtClean="0"/>
          </a:p>
          <a:p>
            <a:pPr lvl="1"/>
            <a:r>
              <a:rPr lang="en-US" dirty="0" smtClean="0"/>
              <a:t>Discuss new SG/TSG structure, roles, responsibilities, “other issues”</a:t>
            </a:r>
          </a:p>
          <a:p>
            <a:pPr lvl="1"/>
            <a:r>
              <a:rPr lang="en-US" dirty="0" smtClean="0"/>
              <a:t>Discuss actions/experiments </a:t>
            </a:r>
            <a:r>
              <a:rPr lang="en-US" dirty="0" smtClean="0"/>
              <a:t>needed </a:t>
            </a:r>
            <a:r>
              <a:rPr lang="en-US" dirty="0" smtClean="0"/>
              <a:t>for </a:t>
            </a:r>
            <a:r>
              <a:rPr lang="en-US" dirty="0" smtClean="0"/>
              <a:t>restart</a:t>
            </a:r>
            <a:r>
              <a:rPr lang="en-US" dirty="0" smtClean="0"/>
              <a:t>, </a:t>
            </a:r>
            <a:r>
              <a:rPr lang="en-US" dirty="0" smtClean="0"/>
              <a:t>initial physics-ops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Pre-forum </a:t>
            </a:r>
            <a:r>
              <a:rPr lang="en-US" dirty="0" smtClean="0"/>
              <a:t>meeting #2 – </a:t>
            </a:r>
            <a:r>
              <a:rPr lang="en-US" dirty="0"/>
              <a:t>January 28-29, 2015 (</a:t>
            </a:r>
            <a:r>
              <a:rPr lang="en-US" dirty="0" smtClean="0"/>
              <a:t>Wed, Thu)</a:t>
            </a:r>
          </a:p>
          <a:p>
            <a:pPr lvl="1"/>
            <a:r>
              <a:rPr lang="en-US" dirty="0" smtClean="0"/>
              <a:t>Goal</a:t>
            </a:r>
            <a:r>
              <a:rPr lang="en-US" dirty="0" smtClean="0"/>
              <a:t>:  Provide up-to-date operations status to aid scheduling</a:t>
            </a:r>
          </a:p>
          <a:p>
            <a:pPr lvl="1"/>
            <a:r>
              <a:rPr lang="en-US" dirty="0" smtClean="0"/>
              <a:t>Day 1: Diagnostics/operations readiness meeting</a:t>
            </a:r>
          </a:p>
          <a:p>
            <a:pPr lvl="2"/>
            <a:r>
              <a:rPr lang="en-US" dirty="0" smtClean="0"/>
              <a:t>Status updates and projections for </a:t>
            </a:r>
            <a:r>
              <a:rPr lang="en-US" u="sng" dirty="0" smtClean="0"/>
              <a:t>all</a:t>
            </a:r>
            <a:r>
              <a:rPr lang="en-US" dirty="0" smtClean="0"/>
              <a:t> systems needed for research ops</a:t>
            </a:r>
          </a:p>
          <a:p>
            <a:pPr lvl="1"/>
            <a:r>
              <a:rPr lang="en-US" dirty="0" smtClean="0"/>
              <a:t>Day </a:t>
            </a:r>
            <a:r>
              <a:rPr lang="en-US" dirty="0" smtClean="0"/>
              <a:t>2:  </a:t>
            </a:r>
            <a:r>
              <a:rPr lang="en-US" dirty="0" smtClean="0"/>
              <a:t>Update from SG/TSGs on XMP/XP solicitations</a:t>
            </a:r>
          </a:p>
          <a:p>
            <a:endParaRPr lang="en-US" sz="800" dirty="0" smtClean="0"/>
          </a:p>
          <a:p>
            <a:r>
              <a:rPr lang="en-US" dirty="0" smtClean="0"/>
              <a:t>Research </a:t>
            </a:r>
            <a:r>
              <a:rPr lang="en-US" dirty="0" smtClean="0"/>
              <a:t>Forum – Feb </a:t>
            </a:r>
            <a:r>
              <a:rPr lang="en-US" dirty="0" smtClean="0"/>
              <a:t>24-27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Tue-Fri)</a:t>
            </a:r>
            <a:r>
              <a:rPr lang="en-US" dirty="0" smtClean="0"/>
              <a:t> at </a:t>
            </a:r>
            <a:r>
              <a:rPr lang="en-US" dirty="0" smtClean="0"/>
              <a:t>PPPL</a:t>
            </a:r>
          </a:p>
          <a:p>
            <a:pPr lvl="1"/>
            <a:r>
              <a:rPr lang="en-US" dirty="0" smtClean="0"/>
              <a:t>Plenary session, TSG break-outs, SG sessions, team joint session, summary (also safety session and team photo)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NSTX-U PAC-36 – Sept/Oct 2015 (end of/after FY15 run)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4526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 bwMode="auto">
          <a:xfrm>
            <a:off x="0" y="445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i="0" dirty="0" smtClean="0">
                <a:ea typeface="ＭＳ Ｐゴシック" pitchFamily="1" charset="-128"/>
              </a:rPr>
              <a:t>FY2015-16 research milestones target exploitation of new capabilities, exploration of new regimes</a:t>
            </a:r>
            <a:endParaRPr lang="en-US" i="0" kern="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5602" y="1655486"/>
            <a:ext cx="1514246" cy="2535514"/>
            <a:chOff x="55602" y="1655486"/>
            <a:chExt cx="1514246" cy="2535514"/>
          </a:xfrm>
        </p:grpSpPr>
        <p:pic>
          <p:nvPicPr>
            <p:cNvPr id="58" name="Picture 42" descr="CS_comparis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2" y="1959641"/>
              <a:ext cx="1477722" cy="19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789560" y="3536975"/>
              <a:ext cx="780288" cy="654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18288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000" i="0" dirty="0">
                  <a:solidFill>
                    <a:schemeClr val="bg1"/>
                  </a:solidFill>
                </a:rPr>
                <a:t>TF OD = 40cm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4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auto">
            <a:xfrm>
              <a:off x="74199" y="1655486"/>
              <a:ext cx="628377" cy="270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Previous </a:t>
              </a: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center-stack</a:t>
              </a:r>
            </a:p>
          </p:txBody>
        </p:sp>
        <p:sp>
          <p:nvSpPr>
            <p:cNvPr id="61" name="Text Box 43"/>
            <p:cNvSpPr txBox="1">
              <a:spLocks noChangeArrowheads="1"/>
            </p:cNvSpPr>
            <p:nvPr/>
          </p:nvSpPr>
          <p:spPr bwMode="auto">
            <a:xfrm>
              <a:off x="74198" y="3537824"/>
              <a:ext cx="676347" cy="577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900" b="0" i="0" dirty="0">
                  <a:solidFill>
                    <a:schemeClr val="bg1"/>
                  </a:solidFill>
                  <a:latin typeface="Arial" pitchFamily="34" charset="0"/>
                </a:rPr>
                <a:t>TF OD = 20cm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9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5" name="Text Box 45"/>
            <p:cNvSpPr txBox="1">
              <a:spLocks noChangeArrowheads="1"/>
            </p:cNvSpPr>
            <p:nvPr/>
          </p:nvSpPr>
          <p:spPr bwMode="auto">
            <a:xfrm>
              <a:off x="797862" y="1667042"/>
              <a:ext cx="745396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New</a:t>
              </a:r>
            </a:p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center-stack</a:t>
              </a:r>
            </a:p>
          </p:txBody>
        </p:sp>
      </p:grpSp>
      <p:sp>
        <p:nvSpPr>
          <p:cNvPr id="96" name="Line 21"/>
          <p:cNvSpPr>
            <a:spLocks noChangeShapeType="1"/>
          </p:cNvSpPr>
          <p:nvPr/>
        </p:nvSpPr>
        <p:spPr bwMode="auto">
          <a:xfrm>
            <a:off x="0" y="60007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185588" y="1003316"/>
            <a:ext cx="5885893" cy="537706"/>
            <a:chOff x="4114800" y="973138"/>
            <a:chExt cx="4902874" cy="537706"/>
          </a:xfrm>
        </p:grpSpPr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6620370" y="973138"/>
              <a:ext cx="2397304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29" tIns="0" rIns="91429" bIns="0">
              <a:spAutoFit/>
            </a:bodyPr>
            <a:lstStyle/>
            <a:p>
              <a:pPr algn="ctr">
                <a:defRPr/>
              </a:pPr>
              <a:r>
                <a:rPr lang="en-US" sz="160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FY2016</a:t>
              </a:r>
              <a:endParaRPr lang="en-US" sz="160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114800" y="973138"/>
              <a:ext cx="2397304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29" tIns="0" rIns="91429" bIns="0">
              <a:spAutoFit/>
            </a:bodyPr>
            <a:lstStyle/>
            <a:p>
              <a:pPr algn="ctr">
                <a:defRPr/>
              </a:pPr>
              <a:r>
                <a:rPr lang="en-US" sz="160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FY2015</a:t>
              </a:r>
              <a:endParaRPr lang="en-US" sz="160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5486378" y="1295400"/>
              <a:ext cx="381022" cy="215444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14</a:t>
              </a:r>
              <a:endParaRPr lang="en-US" sz="1400" b="1" i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auto">
            <a:xfrm>
              <a:off x="5105378" y="1295400"/>
              <a:ext cx="3810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12</a:t>
              </a:r>
              <a:endParaRPr lang="en-US" sz="1400" b="1" i="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7772378" y="1295400"/>
              <a:ext cx="381022" cy="215444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20</a:t>
              </a:r>
              <a:endParaRPr lang="en-US" sz="1400" b="1" i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7391378" y="1295400"/>
              <a:ext cx="3810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16</a:t>
              </a:r>
              <a:endParaRPr lang="en-US" sz="1400" b="1" i="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185588" y="3534431"/>
            <a:ext cx="2877960" cy="45139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Characterize effects of NBI injection angle on fast-ion distribution and NBI-CD profile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3185588" y="4906031"/>
            <a:ext cx="2877960" cy="45139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sz="1300" i="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physics+operational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tools for high-performance discharges (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EF/RWM)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3185588" y="2409198"/>
            <a:ext cx="2877960" cy="45139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Develop snowflake configuration, study edge and </a:t>
            </a:r>
            <a:r>
              <a:rPr lang="en-US" sz="1300" i="0" dirty="0" err="1" smtClean="0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 properties</a:t>
            </a:r>
            <a:endParaRPr lang="en-US" sz="1300" b="0" i="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3185588" y="1881604"/>
            <a:ext cx="2877960" cy="45139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91485" y="1708646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R15-1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85588" y="3352800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R15-2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85588" y="4724400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R15-3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85588" y="2868464"/>
            <a:ext cx="464187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IR15-1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3185588" y="6147961"/>
            <a:ext cx="287796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Quantify impact of broadened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J(r) and p(r) on </a:t>
            </a:r>
            <a:r>
              <a:rPr lang="en-US" sz="1300" i="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tokamak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confinement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and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stability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6193520" y="6147961"/>
            <a:ext cx="287796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tests of real-time warning and prediction techniques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6193520" y="4601231"/>
            <a:ext cx="2877960" cy="451394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ramp-up &amp; sustainment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 Box 27"/>
          <p:cNvSpPr txBox="1">
            <a:spLocks noChangeArrowheads="1"/>
          </p:cNvSpPr>
          <p:nvPr/>
        </p:nvSpPr>
        <p:spPr bwMode="auto">
          <a:xfrm>
            <a:off x="6193520" y="2057429"/>
            <a:ext cx="2877960" cy="63093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heat-flux mitigation and PFC response using advanced </a:t>
            </a:r>
            <a:r>
              <a:rPr lang="en-US" sz="1300" i="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configurations + radiation at high q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||-div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6193520" y="5236470"/>
            <a:ext cx="2877960" cy="63093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fast-wave SOL losses and core  thermal / fast ion interactions at increased B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93520" y="1875798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93520" y="5057836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93520" y="4419600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7" name="Text Box 27"/>
          <p:cNvSpPr txBox="1">
            <a:spLocks noChangeArrowheads="1"/>
          </p:cNvSpPr>
          <p:nvPr/>
        </p:nvSpPr>
        <p:spPr bwMode="auto">
          <a:xfrm>
            <a:off x="6193520" y="3452984"/>
            <a:ext cx="2877960" cy="630930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confinement and local transport 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and turbulence </a:t>
            </a: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at low </a:t>
            </a:r>
            <a:r>
              <a:rPr lang="en-US" sz="1300" i="0" dirty="0" smtClean="0">
                <a:solidFill>
                  <a:srgbClr val="008080"/>
                </a:solidFill>
                <a:latin typeface="Symbol" panose="05050102010706020507" pitchFamily="18" charset="2"/>
              </a:rPr>
              <a:t>n</a:t>
            </a: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* with full 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range of </a:t>
            </a: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B</a:t>
            </a:r>
            <a:r>
              <a:rPr lang="en-US" sz="1300" i="0" baseline="-2500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P</a:t>
            </a: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, and 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NBI power</a:t>
            </a:r>
            <a:endParaRPr lang="en-US" sz="1300" b="0" i="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93520" y="3276600"/>
            <a:ext cx="464187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IR16-1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371600" y="1219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>
                <a:solidFill>
                  <a:srgbClr val="0000CC"/>
                </a:solidFill>
              </a:rPr>
              <a:t>Expt. Run Weeks:</a:t>
            </a: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413933" y="993983"/>
            <a:ext cx="1452123" cy="187741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18285">
            <a:spAutoFit/>
          </a:bodyPr>
          <a:lstStyle/>
          <a:p>
            <a:pPr algn="ctr"/>
            <a:r>
              <a:rPr lang="en-US" sz="1100" i="0" dirty="0" smtClean="0">
                <a:solidFill>
                  <a:srgbClr val="FFFFFF"/>
                </a:solidFill>
                <a:latin typeface="+mn-lt"/>
              </a:rPr>
              <a:t>Incremental (full ops)</a:t>
            </a:r>
            <a:endParaRPr lang="en-US" sz="110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5" name="Right Arrow 124"/>
          <p:cNvSpPr/>
          <p:nvPr/>
        </p:nvSpPr>
        <p:spPr bwMode="auto">
          <a:xfrm>
            <a:off x="714682" y="6044184"/>
            <a:ext cx="2145055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Text Box 12"/>
          <p:cNvSpPr txBox="1">
            <a:spLocks noChangeArrowheads="1"/>
          </p:cNvSpPr>
          <p:nvPr/>
        </p:nvSpPr>
        <p:spPr bwMode="auto">
          <a:xfrm>
            <a:off x="685800" y="6054608"/>
            <a:ext cx="2097738" cy="49859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45714" tIns="64008" rIns="0" bIns="4571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FES 3 Facility Joint </a:t>
            </a:r>
            <a:r>
              <a:rPr lang="en-US" sz="1800" i="0" dirty="0">
                <a:solidFill>
                  <a:schemeClr val="tx1"/>
                </a:solidFill>
                <a:latin typeface="Arial Narrow" pitchFamily="34" charset="0"/>
              </a:rPr>
              <a:t>Research </a:t>
            </a: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Target (JRT)</a:t>
            </a:r>
            <a:endParaRPr lang="en-US" sz="18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13</a:t>
            </a:fld>
            <a:endParaRPr lang="en-US" sz="9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676400" y="1690915"/>
            <a:ext cx="1219200" cy="4176485"/>
            <a:chOff x="1676400" y="1676400"/>
            <a:chExt cx="1219200" cy="4176485"/>
          </a:xfrm>
        </p:grpSpPr>
        <p:sp>
          <p:nvSpPr>
            <p:cNvPr id="113" name="Right Arrow 112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1676400" y="2096881"/>
              <a:ext cx="1142999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28322" y="3810000"/>
            <a:ext cx="1571878" cy="1625609"/>
            <a:chOff x="47886" y="4483235"/>
            <a:chExt cx="2455444" cy="2539675"/>
          </a:xfrm>
        </p:grpSpPr>
        <p:pic>
          <p:nvPicPr>
            <p:cNvPr id="70" name="Picture 47" descr="NBI_upgrade_topvie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3527" y="4483235"/>
              <a:ext cx="2209408" cy="210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1146970" y="6635415"/>
              <a:ext cx="1356360" cy="375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 New 2</a:t>
              </a:r>
              <a:r>
                <a:rPr lang="en-US" altLang="en-US" i="0" baseline="30000" dirty="0">
                  <a:solidFill>
                    <a:srgbClr val="FF0000"/>
                  </a:solidFill>
                  <a:latin typeface="Arial Narrow" pitchFamily="34" charset="0"/>
                </a:rPr>
                <a:t>nd</a:t>
              </a: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 NBI</a:t>
              </a:r>
            </a:p>
          </p:txBody>
        </p:sp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47886" y="6623815"/>
              <a:ext cx="1158240" cy="39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27432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Present NBI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097857" y="5987534"/>
            <a:ext cx="8082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i="0" dirty="0" smtClean="0">
                <a:solidFill>
                  <a:schemeClr val="tx1"/>
                </a:solidFill>
              </a:rPr>
              <a:t>C-Mod leads JRT</a:t>
            </a:r>
            <a:endParaRPr lang="en-US" sz="600" i="0" dirty="0" smtClean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24200" y="5987534"/>
            <a:ext cx="8563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i="0" dirty="0" smtClean="0">
                <a:solidFill>
                  <a:schemeClr val="tx1"/>
                </a:solidFill>
              </a:rPr>
              <a:t>NSTX-U leads JRT</a:t>
            </a:r>
            <a:endParaRPr lang="en-US" sz="600" i="0" dirty="0" smtClean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3124200" y="993982"/>
            <a:ext cx="2988684" cy="5558325"/>
          </a:xfrm>
          <a:prstGeom prst="roundRect">
            <a:avLst>
              <a:gd name="adj" fmla="val 637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14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>
          <a:xfrm>
            <a:off x="152400" y="3276600"/>
            <a:ext cx="8763000" cy="91440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9612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4938"/>
          </a:xfrm>
        </p:spPr>
        <p:txBody>
          <a:bodyPr/>
          <a:lstStyle/>
          <a:p>
            <a:r>
              <a:rPr lang="en-US" sz="3600" b="1" dirty="0" smtClean="0"/>
              <a:t>Research Forum Overview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0" y="1039737"/>
            <a:ext cx="9070230" cy="5361063"/>
          </a:xfrm>
        </p:spPr>
        <p:txBody>
          <a:bodyPr/>
          <a:lstStyle/>
          <a:p>
            <a:pPr marL="228600" indent="-228600"/>
            <a:r>
              <a:rPr lang="en-US" dirty="0" smtClean="0"/>
              <a:t>Science groups will </a:t>
            </a:r>
            <a:r>
              <a:rPr lang="en-US" dirty="0"/>
              <a:t>nominally follow </a:t>
            </a:r>
            <a:r>
              <a:rPr lang="en-US" dirty="0" smtClean="0"/>
              <a:t>priorities/detailed plans developed for 5 year plan (until they are obsolete…)</a:t>
            </a:r>
            <a:endParaRPr lang="en-US" dirty="0"/>
          </a:p>
          <a:p>
            <a:pPr marL="228600" indent="-228600"/>
            <a:r>
              <a:rPr lang="en-US" dirty="0" smtClean="0"/>
              <a:t>Abbreviated </a:t>
            </a:r>
            <a:r>
              <a:rPr lang="en-US" dirty="0" err="1" smtClean="0"/>
              <a:t>eXperimental</a:t>
            </a:r>
            <a:r>
              <a:rPr lang="en-US" dirty="0" smtClean="0"/>
              <a:t> Proposals (XPs) (developed in Dec-Jan) will be presented at the forum</a:t>
            </a:r>
          </a:p>
          <a:p>
            <a:pPr marL="628650" lvl="1" indent="-228600"/>
            <a:r>
              <a:rPr lang="en-US" dirty="0"/>
              <a:t>M</a:t>
            </a:r>
            <a:r>
              <a:rPr lang="en-US" dirty="0" smtClean="0"/>
              <a:t>otivation, goal, shot plan, # of run days, diagnostics, analysis…</a:t>
            </a:r>
          </a:p>
          <a:p>
            <a:pPr marL="228600" indent="-228600"/>
            <a:r>
              <a:rPr lang="en-US" dirty="0" smtClean="0"/>
              <a:t>Prioritization carried out at forum using abbreviated XPs</a:t>
            </a:r>
          </a:p>
          <a:p>
            <a:pPr marL="228600" indent="-228600"/>
            <a:r>
              <a:rPr lang="en-US" dirty="0" smtClean="0"/>
              <a:t>~70-90% of prioritization completed by end of forum</a:t>
            </a:r>
          </a:p>
          <a:p>
            <a:pPr marL="628650" lvl="1" indent="-228600"/>
            <a:r>
              <a:rPr lang="en-US" dirty="0"/>
              <a:t>H</a:t>
            </a:r>
            <a:r>
              <a:rPr lang="en-US" dirty="0" smtClean="0"/>
              <a:t>ighest </a:t>
            </a:r>
            <a:r>
              <a:rPr lang="en-US" dirty="0"/>
              <a:t>priority research </a:t>
            </a:r>
            <a:r>
              <a:rPr lang="en-US" dirty="0" smtClean="0"/>
              <a:t>in research milestones / task forces</a:t>
            </a:r>
            <a:endParaRPr lang="en-US" dirty="0"/>
          </a:p>
          <a:p>
            <a:pPr marL="628650" lvl="1" indent="-228600"/>
            <a:r>
              <a:rPr lang="en-US" dirty="0"/>
              <a:t>Proposals that </a:t>
            </a:r>
            <a:r>
              <a:rPr lang="en-US" dirty="0" smtClean="0"/>
              <a:t>address </a:t>
            </a:r>
            <a:r>
              <a:rPr lang="en-US" dirty="0"/>
              <a:t>milestones will receive the most run </a:t>
            </a:r>
            <a:r>
              <a:rPr lang="en-US" dirty="0" smtClean="0"/>
              <a:t>time</a:t>
            </a:r>
          </a:p>
          <a:p>
            <a:pPr marL="628650" lvl="1" indent="-228600"/>
            <a:r>
              <a:rPr lang="en-US" dirty="0" smtClean="0"/>
              <a:t>If abbreviated proposal idea is “priority 1”, the author is asked to develop full proposal for operational + program review/approval</a:t>
            </a:r>
          </a:p>
          <a:p>
            <a:pPr marL="228600" indent="-228600"/>
            <a:r>
              <a:rPr lang="en-US" dirty="0" smtClean="0"/>
              <a:t>Expect ~1/3 of all XPs for year to be approved, ready at start of physics campaign (April 2015), then roll forward</a:t>
            </a:r>
          </a:p>
          <a:p>
            <a:pPr marL="628650" lvl="1" indent="-228600"/>
            <a:r>
              <a:rPr lang="en-US" dirty="0" smtClean="0"/>
              <a:t>Typically schedule XPs ~1-2 months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8891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98"/>
            <a:ext cx="9144000" cy="80630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b="1" dirty="0" smtClean="0"/>
              <a:t>Update on increasing University </a:t>
            </a:r>
            <a:br>
              <a:rPr lang="en-US" sz="2800" b="1" dirty="0" smtClean="0"/>
            </a:br>
            <a:r>
              <a:rPr lang="en-US" sz="2800" b="1" dirty="0" smtClean="0"/>
              <a:t>engagement in the NSTX-U program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5" y="901996"/>
            <a:ext cx="9058940" cy="6794204"/>
          </a:xfrm>
        </p:spPr>
        <p:txBody>
          <a:bodyPr/>
          <a:lstStyle/>
          <a:p>
            <a:r>
              <a:rPr lang="en-US" sz="2400" dirty="0" smtClean="0"/>
              <a:t>Increasing engagement was FY2014 “Notable </a:t>
            </a:r>
            <a:r>
              <a:rPr lang="en-US" dirty="0"/>
              <a:t>O</a:t>
            </a:r>
            <a:r>
              <a:rPr lang="en-US" sz="2400" dirty="0" smtClean="0"/>
              <a:t>utcome”</a:t>
            </a:r>
          </a:p>
          <a:p>
            <a:r>
              <a:rPr lang="en-US" sz="2400" dirty="0" smtClean="0"/>
              <a:t>Previously developed ideas to enhance participation:</a:t>
            </a:r>
          </a:p>
          <a:p>
            <a:pPr marL="509588" lvl="1" indent="-276225"/>
            <a:r>
              <a:rPr lang="en-US" sz="2000" dirty="0" smtClean="0"/>
              <a:t>Expand </a:t>
            </a:r>
            <a:r>
              <a:rPr lang="en-US" sz="2000" dirty="0"/>
              <a:t>Early Career Research (ECR) awards to </a:t>
            </a:r>
            <a:r>
              <a:rPr lang="en-US" sz="2000" dirty="0" smtClean="0"/>
              <a:t>University Scientists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No support within DoE Office of Science to extend this beyond tenure-track</a:t>
            </a:r>
          </a:p>
          <a:p>
            <a:pPr marL="509588" lvl="1" indent="-276225"/>
            <a:r>
              <a:rPr lang="en-US" sz="2000" dirty="0" smtClean="0"/>
              <a:t>Support </a:t>
            </a:r>
            <a:r>
              <a:rPr lang="en-US" sz="2000" dirty="0"/>
              <a:t>students with coordinated senior projects and targeted </a:t>
            </a:r>
            <a:r>
              <a:rPr lang="en-US" sz="2000" dirty="0" smtClean="0"/>
              <a:t>run-time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Will consider once NSTX-U resumes routine/full operation (late FY15)</a:t>
            </a:r>
          </a:p>
          <a:p>
            <a:pPr marL="509588" lvl="1" indent="-276225"/>
            <a:r>
              <a:rPr lang="en-US" sz="2000" dirty="0"/>
              <a:t>I</a:t>
            </a:r>
            <a:r>
              <a:rPr lang="en-US" sz="2000" dirty="0" smtClean="0"/>
              <a:t>mplementing </a:t>
            </a:r>
            <a:r>
              <a:rPr lang="en-US" sz="2000" dirty="0"/>
              <a:t>enhanced collaboration tools (remote control </a:t>
            </a:r>
            <a:r>
              <a:rPr lang="en-US" sz="2000" dirty="0" smtClean="0"/>
              <a:t>rooms)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ill engage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NSTX-U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Science Groups to determine optimal tools (during FY15)</a:t>
            </a:r>
          </a:p>
          <a:p>
            <a:pPr marL="509588" lvl="1" indent="-276225"/>
            <a:r>
              <a:rPr lang="en-US" sz="2000" dirty="0" smtClean="0"/>
              <a:t>Implement “NSTX-U </a:t>
            </a:r>
            <a:r>
              <a:rPr lang="en-US" sz="2000" dirty="0"/>
              <a:t>Innovative Research Award (NIRA)” with funding targeting primarily university </a:t>
            </a:r>
            <a:r>
              <a:rPr lang="en-US" sz="2000" dirty="0" smtClean="0"/>
              <a:t>researchers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sz="1800" dirty="0"/>
              <a:t>N</a:t>
            </a:r>
            <a:r>
              <a:rPr lang="en-US" sz="1800" dirty="0" smtClean="0"/>
              <a:t>o FES funding available, consider funding from NSTX-U post-Upgrade</a:t>
            </a:r>
          </a:p>
          <a:p>
            <a:pPr marL="509588" lvl="1" indent="-276225"/>
            <a:r>
              <a:rPr lang="en-US" sz="2000" dirty="0" smtClean="0"/>
              <a:t>Consider </a:t>
            </a:r>
            <a:r>
              <a:rPr lang="en-US" sz="2000" dirty="0"/>
              <a:t>direct financial support for start-up and initial salary for tenure-track professor </a:t>
            </a:r>
            <a:r>
              <a:rPr lang="en-US" sz="2000" dirty="0" smtClean="0"/>
              <a:t>positions </a:t>
            </a:r>
            <a:r>
              <a:rPr lang="en-US" sz="1800" dirty="0" smtClean="0">
                <a:solidFill>
                  <a:srgbClr val="FF0000"/>
                </a:solidFill>
              </a:rPr>
              <a:t>(Same answer as previous question)</a:t>
            </a:r>
          </a:p>
          <a:p>
            <a:pPr marL="509588" lvl="1" indent="-276225"/>
            <a:r>
              <a:rPr lang="en-US" sz="2000" dirty="0" smtClean="0"/>
              <a:t>More </a:t>
            </a:r>
            <a:r>
              <a:rPr lang="en-US" sz="2000" dirty="0"/>
              <a:t>strongly engage University Principal Investigators and researchers in the management of the NSTX-U scientific </a:t>
            </a:r>
            <a:r>
              <a:rPr lang="en-US" sz="2000" dirty="0" smtClean="0"/>
              <a:t>program</a:t>
            </a:r>
          </a:p>
          <a:p>
            <a:pPr marL="800100" lvl="2" indent="-342900" defTabSz="161925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Implementing this for FY2015 run</a:t>
            </a:r>
          </a:p>
          <a:p>
            <a:pPr marL="509588" lvl="1" indent="-276225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9479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17</a:t>
            </a:fld>
            <a:endParaRPr lang="en-US" sz="900" smtClean="0"/>
          </a:p>
        </p:txBody>
      </p:sp>
      <p:sp>
        <p:nvSpPr>
          <p:cNvPr id="21" name="Pentagon 20"/>
          <p:cNvSpPr/>
          <p:nvPr/>
        </p:nvSpPr>
        <p:spPr bwMode="auto">
          <a:xfrm>
            <a:off x="76200" y="1343025"/>
            <a:ext cx="4343400" cy="381000"/>
          </a:xfrm>
          <a:prstGeom prst="homePlate">
            <a:avLst>
              <a:gd name="adj" fmla="val 0"/>
            </a:avLst>
          </a:prstGeom>
          <a:solidFill>
            <a:srgbClr val="D0DEF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i="0" dirty="0" smtClean="0">
                <a:ea typeface="ＭＳ Ｐゴシック" pitchFamily="-108" charset="-128"/>
              </a:rPr>
              <a:t>2015-2019</a:t>
            </a:r>
            <a:endParaRPr lang="en-US" sz="2400" b="1" i="0" dirty="0">
              <a:ea typeface="ＭＳ Ｐゴシック" pitchFamily="-108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381000"/>
          </a:xfrm>
        </p:spPr>
        <p:txBody>
          <a:bodyPr/>
          <a:lstStyle/>
          <a:p>
            <a:r>
              <a:rPr lang="en-US" b="1" dirty="0"/>
              <a:t>10 year goal: Integrate high-performance core + metal </a:t>
            </a:r>
            <a:r>
              <a:rPr lang="en-US" b="1" dirty="0" smtClean="0"/>
              <a:t>walls</a:t>
            </a:r>
            <a:endParaRPr lang="en-US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0" y="381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i="0" kern="0" dirty="0" smtClean="0">
                <a:solidFill>
                  <a:schemeClr val="tx1"/>
                </a:solidFill>
                <a:latin typeface="+mn-lt"/>
              </a:rPr>
              <a:t>  NSTX-U 5 year goal: Establish ST-FNSF physics/scenarios</a:t>
            </a:r>
            <a:endParaRPr lang="en-US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Pentagon 27"/>
          <p:cNvSpPr/>
          <p:nvPr/>
        </p:nvSpPr>
        <p:spPr bwMode="auto">
          <a:xfrm>
            <a:off x="76198" y="5610225"/>
            <a:ext cx="4343402" cy="8382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i="0" dirty="0" smtClean="0">
                <a:latin typeface="Arial Narrow" panose="020B0606020202030204" pitchFamily="34" charset="0"/>
              </a:rPr>
              <a:t>Lower A or higher A?</a:t>
            </a:r>
          </a:p>
          <a:p>
            <a:pPr marL="115888" marR="0" indent="-115888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i="0" dirty="0" smtClean="0">
                <a:latin typeface="Arial Narrow" panose="020B0606020202030204" pitchFamily="34" charset="0"/>
              </a:rPr>
              <a:t>Standard, snowflake, </a:t>
            </a:r>
            <a:r>
              <a:rPr lang="en-US" sz="2000" b="1" i="0" dirty="0">
                <a:latin typeface="Arial Narrow" panose="020B0606020202030204" pitchFamily="34" charset="0"/>
              </a:rPr>
              <a:t>S</a:t>
            </a:r>
            <a:r>
              <a:rPr lang="en-US" sz="2000" b="1" i="0" dirty="0" smtClean="0">
                <a:latin typeface="Arial Narrow" panose="020B0606020202030204" pitchFamily="34" charset="0"/>
              </a:rPr>
              <a:t>uper-X (MAST-U)?</a:t>
            </a:r>
            <a:endParaRPr lang="en-US" sz="2000" b="1" i="0" dirty="0">
              <a:latin typeface="Arial Narrow" panose="020B0606020202030204" pitchFamily="34" charset="0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75558" y="4836527"/>
            <a:ext cx="4344044" cy="773698"/>
          </a:xfrm>
          <a:prstGeom prst="homePlate">
            <a:avLst>
              <a:gd name="adj" fmla="val 0"/>
            </a:avLst>
          </a:prstGeom>
          <a:solidFill>
            <a:srgbClr val="D0DEF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0" dirty="0" smtClean="0">
                <a:latin typeface="Arial Narrow" panose="020B0606020202030204" pitchFamily="34" charset="0"/>
                <a:ea typeface="ＭＳ Ｐゴシック" pitchFamily="-108" charset="-128"/>
              </a:rPr>
              <a:t>Inform choice of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0" dirty="0" smtClean="0">
                <a:latin typeface="Arial Narrow" panose="020B0606020202030204" pitchFamily="34" charset="0"/>
                <a:ea typeface="ＭＳ Ｐゴシック" pitchFamily="-108" charset="-128"/>
              </a:rPr>
              <a:t>FNSF configuration: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199" y="1856740"/>
            <a:ext cx="4343402" cy="2915285"/>
            <a:chOff x="76199" y="2266315"/>
            <a:chExt cx="4343402" cy="2915285"/>
          </a:xfrm>
        </p:grpSpPr>
        <p:sp>
          <p:nvSpPr>
            <p:cNvPr id="2" name="Down Arrow 1"/>
            <p:cNvSpPr/>
            <p:nvPr/>
          </p:nvSpPr>
          <p:spPr bwMode="auto">
            <a:xfrm>
              <a:off x="838200" y="4495800"/>
              <a:ext cx="2743200" cy="685800"/>
            </a:xfrm>
            <a:prstGeom prst="downArrow">
              <a:avLst>
                <a:gd name="adj1" fmla="val 85897"/>
                <a:gd name="adj2" fmla="val 64814"/>
              </a:avLst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4" name="Pentagon 33"/>
            <p:cNvSpPr/>
            <p:nvPr/>
          </p:nvSpPr>
          <p:spPr bwMode="auto">
            <a:xfrm>
              <a:off x="76840" y="2743200"/>
              <a:ext cx="4342760" cy="190500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15888" marR="0" indent="-115888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Non-inductive start-up, ramp-up</a:t>
              </a:r>
            </a:p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i="0" dirty="0">
                  <a:latin typeface="Arial Narrow" panose="020B0606020202030204" pitchFamily="34" charset="0"/>
                </a:rPr>
                <a:t>C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onfinement vs. </a:t>
              </a:r>
              <a:r>
                <a:rPr lang="en-US" sz="2000" b="1" i="0" dirty="0" smtClean="0">
                  <a:latin typeface="Symbol" panose="05050102010706020507" pitchFamily="18" charset="2"/>
                </a:rPr>
                <a:t>b</a:t>
              </a:r>
              <a:r>
                <a:rPr lang="en-US" sz="2000" b="1" i="0" baseline="-25000" dirty="0" smtClean="0">
                  <a:latin typeface="Arial Narrow" panose="020B0606020202030204" pitchFamily="34" charset="0"/>
                </a:rPr>
                <a:t> 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, </a:t>
              </a:r>
              <a:r>
                <a:rPr lang="en-US" sz="2000" b="1" i="0" dirty="0" err="1" smtClean="0">
                  <a:latin typeface="Arial Narrow" panose="020B0606020202030204" pitchFamily="34" charset="0"/>
                </a:rPr>
                <a:t>collisionality</a:t>
              </a:r>
              <a:endParaRPr lang="en-US" sz="2000" b="1" i="0" dirty="0" smtClean="0">
                <a:latin typeface="Arial Narrow" panose="020B0606020202030204" pitchFamily="34" charset="0"/>
              </a:endParaRPr>
            </a:p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Sustain high </a:t>
              </a:r>
              <a:r>
                <a:rPr lang="en-US" sz="2000" b="1" i="0" dirty="0" smtClean="0">
                  <a:latin typeface="Symbol" panose="05050102010706020507" pitchFamily="18" charset="2"/>
                </a:rPr>
                <a:t>b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 with advanced control</a:t>
              </a:r>
              <a:endParaRPr lang="en-US" sz="2000" b="1" i="0" dirty="0">
                <a:latin typeface="Arial Narrow" panose="020B0606020202030204" pitchFamily="34" charset="0"/>
              </a:endParaRPr>
            </a:p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Mitigate </a:t>
              </a:r>
              <a:r>
                <a:rPr lang="en-US" sz="2000" b="1" i="0" dirty="0">
                  <a:latin typeface="Arial Narrow" panose="020B0606020202030204" pitchFamily="34" charset="0"/>
                </a:rPr>
                <a:t>high 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heat fluxes</a:t>
              </a:r>
            </a:p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Test high-Z </a:t>
              </a:r>
              <a:r>
                <a:rPr lang="en-US" sz="2000" b="1" i="0" dirty="0" err="1" smtClean="0">
                  <a:latin typeface="Arial Narrow" panose="020B0606020202030204" pitchFamily="34" charset="0"/>
                </a:rPr>
                <a:t>divertor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, Li vapor shielding</a:t>
              </a:r>
              <a:endParaRPr lang="en-US" sz="2000" b="1" i="0" dirty="0">
                <a:latin typeface="Arial Narrow" panose="020B0606020202030204" pitchFamily="34" charset="0"/>
              </a:endParaRPr>
            </a:p>
          </p:txBody>
        </p:sp>
        <p:sp>
          <p:nvSpPr>
            <p:cNvPr id="35" name="Pentagon 34"/>
            <p:cNvSpPr/>
            <p:nvPr/>
          </p:nvSpPr>
          <p:spPr bwMode="auto">
            <a:xfrm>
              <a:off x="76199" y="2266315"/>
              <a:ext cx="4343402" cy="470047"/>
            </a:xfrm>
            <a:prstGeom prst="homePlate">
              <a:avLst>
                <a:gd name="adj" fmla="val 0"/>
              </a:avLst>
            </a:prstGeom>
            <a:solidFill>
              <a:srgbClr val="D0DEF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i="0" dirty="0" smtClean="0">
                  <a:latin typeface="Arial Narrow" panose="020B0606020202030204" pitchFamily="34" charset="0"/>
                  <a:ea typeface="ＭＳ Ｐゴシック" pitchFamily="-108" charset="-128"/>
                </a:rPr>
                <a:t>Establish ST physics / scenarios: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1343025"/>
            <a:ext cx="4648201" cy="5105400"/>
            <a:chOff x="4419600" y="1295400"/>
            <a:chExt cx="4648201" cy="5105400"/>
          </a:xfrm>
        </p:grpSpPr>
        <p:sp>
          <p:nvSpPr>
            <p:cNvPr id="44" name="Pentagon 43"/>
            <p:cNvSpPr/>
            <p:nvPr/>
          </p:nvSpPr>
          <p:spPr bwMode="auto">
            <a:xfrm>
              <a:off x="4724400" y="5562600"/>
              <a:ext cx="4343401" cy="83820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15888" marR="0" indent="-115888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High-Z acceptable?  or need high-Z + Li?</a:t>
              </a:r>
            </a:p>
            <a:p>
              <a:pPr marL="115888" marR="0" indent="-115888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Assess for both </a:t>
              </a:r>
              <a:r>
                <a:rPr lang="en-US" sz="2000" b="1" i="0" dirty="0" err="1" smtClean="0">
                  <a:latin typeface="Arial Narrow" panose="020B0606020202030204" pitchFamily="34" charset="0"/>
                </a:rPr>
                <a:t>divertor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 and first-wall</a:t>
              </a:r>
              <a:endParaRPr lang="en-US" sz="2000" b="1" i="0" dirty="0">
                <a:latin typeface="Arial Narrow" panose="020B0606020202030204" pitchFamily="34" charset="0"/>
              </a:endParaRPr>
            </a:p>
          </p:txBody>
        </p:sp>
        <p:sp>
          <p:nvSpPr>
            <p:cNvPr id="45" name="Pentagon 44"/>
            <p:cNvSpPr/>
            <p:nvPr/>
          </p:nvSpPr>
          <p:spPr bwMode="auto">
            <a:xfrm>
              <a:off x="4724400" y="4788902"/>
              <a:ext cx="4343401" cy="773698"/>
            </a:xfrm>
            <a:prstGeom prst="homePlate">
              <a:avLst>
                <a:gd name="adj" fmla="val 0"/>
              </a:avLst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400" b="1" i="0" dirty="0" smtClean="0">
                  <a:latin typeface="Arial Narrow" panose="020B0606020202030204" pitchFamily="34" charset="0"/>
                  <a:ea typeface="ＭＳ Ｐゴシック" pitchFamily="-108" charset="-128"/>
                </a:rPr>
                <a:t>Inform choice of FNSF / DEMO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400" b="1" i="0" dirty="0" smtClean="0">
                  <a:latin typeface="Arial Narrow" panose="020B0606020202030204" pitchFamily="34" charset="0"/>
                  <a:ea typeface="ＭＳ Ｐゴシック" pitchFamily="-108" charset="-128"/>
                </a:rPr>
                <a:t>plasma facing materials:</a:t>
              </a:r>
            </a:p>
          </p:txBody>
        </p:sp>
        <p:sp>
          <p:nvSpPr>
            <p:cNvPr id="51" name="Down Arrow 50"/>
            <p:cNvSpPr/>
            <p:nvPr/>
          </p:nvSpPr>
          <p:spPr bwMode="auto">
            <a:xfrm rot="16200000">
              <a:off x="3381058" y="2847656"/>
              <a:ext cx="2381885" cy="304802"/>
            </a:xfrm>
            <a:prstGeom prst="downArrow">
              <a:avLst>
                <a:gd name="adj1" fmla="val 100000"/>
                <a:gd name="adj2" fmla="val 54730"/>
              </a:avLst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>
              <a:off x="4724400" y="1295400"/>
              <a:ext cx="4343400" cy="381000"/>
            </a:xfrm>
            <a:prstGeom prst="homePlate">
              <a:avLst>
                <a:gd name="adj" fmla="val 0"/>
              </a:avLst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i="0" dirty="0" smtClean="0">
                  <a:ea typeface="ＭＳ Ｐゴシック" pitchFamily="-108" charset="-128"/>
                </a:rPr>
                <a:t>2020-2024</a:t>
              </a:r>
              <a:endParaRPr lang="en-US" sz="2400" b="1" i="0" dirty="0">
                <a:ea typeface="ＭＳ Ｐゴシック" pitchFamily="-108" charset="-128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724400" y="1809115"/>
              <a:ext cx="4343400" cy="2915285"/>
              <a:chOff x="228601" y="2266315"/>
              <a:chExt cx="4343400" cy="2915285"/>
            </a:xfrm>
          </p:grpSpPr>
          <p:sp>
            <p:nvSpPr>
              <p:cNvPr id="54" name="Down Arrow 53"/>
              <p:cNvSpPr/>
              <p:nvPr/>
            </p:nvSpPr>
            <p:spPr bwMode="auto">
              <a:xfrm>
                <a:off x="990601" y="4495800"/>
                <a:ext cx="2743200" cy="685800"/>
              </a:xfrm>
              <a:prstGeom prst="downArrow">
                <a:avLst>
                  <a:gd name="adj1" fmla="val 85897"/>
                  <a:gd name="adj2" fmla="val 64814"/>
                </a:avLst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55" name="Pentagon 54"/>
              <p:cNvSpPr/>
              <p:nvPr/>
            </p:nvSpPr>
            <p:spPr bwMode="auto">
              <a:xfrm>
                <a:off x="228601" y="2743200"/>
                <a:ext cx="4343400" cy="1905000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5888" indent="-115888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0" dirty="0" smtClean="0">
                    <a:latin typeface="Arial Narrow" panose="020B0606020202030204" pitchFamily="34" charset="0"/>
                  </a:rPr>
                  <a:t>Convert all PFCs from C to high-Z</a:t>
                </a:r>
              </a:p>
              <a:p>
                <a:pPr marL="115888" indent="-115888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0" dirty="0">
                    <a:latin typeface="Arial Narrow" panose="020B0606020202030204" pitchFamily="34" charset="0"/>
                  </a:rPr>
                  <a:t>S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tatic </a:t>
                </a:r>
                <a:r>
                  <a:rPr lang="en-US" sz="2000" b="1" i="0" dirty="0" smtClean="0">
                    <a:latin typeface="Arial Narrow" panose="020B0606020202030204" pitchFamily="34" charset="0"/>
                    <a:sym typeface="Wingdings" panose="05000000000000000000" pitchFamily="2" charset="2"/>
                  </a:rPr>
                  <a:t> f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lowing Li </a:t>
                </a:r>
                <a:r>
                  <a:rPr lang="en-US" sz="2000" b="1" i="0" dirty="0" err="1" smtClean="0">
                    <a:latin typeface="Arial Narrow" panose="020B0606020202030204" pitchFamily="34" charset="0"/>
                  </a:rPr>
                  <a:t>divertor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 module(s), full </a:t>
                </a:r>
                <a:r>
                  <a:rPr lang="en-US" sz="2000" b="1" i="0" dirty="0" err="1" smtClean="0">
                    <a:latin typeface="Arial Narrow" panose="020B0606020202030204" pitchFamily="34" charset="0"/>
                  </a:rPr>
                  <a:t>toroidal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 flowing Li </a:t>
                </a:r>
                <a:r>
                  <a:rPr lang="en-US" sz="2000" b="1" i="0" dirty="0" err="1" smtClean="0">
                    <a:latin typeface="Arial Narrow" panose="020B0606020202030204" pitchFamily="34" charset="0"/>
                  </a:rPr>
                  <a:t>divertor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, high </a:t>
                </a:r>
                <a:r>
                  <a:rPr lang="en-US" sz="2000" b="1" i="0" dirty="0" err="1" smtClean="0">
                    <a:latin typeface="Arial Narrow" panose="020B0606020202030204" pitchFamily="34" charset="0"/>
                  </a:rPr>
                  <a:t>T</a:t>
                </a:r>
                <a:r>
                  <a:rPr lang="en-US" sz="2000" b="1" i="0" baseline="-25000" dirty="0" err="1" smtClean="0">
                    <a:latin typeface="Arial Narrow" panose="020B0606020202030204" pitchFamily="34" charset="0"/>
                  </a:rPr>
                  <a:t>wall</a:t>
                </a:r>
                <a:endParaRPr lang="en-US" sz="2000" b="1" i="0" baseline="-25000" dirty="0" smtClean="0">
                  <a:latin typeface="Arial Narrow" panose="020B0606020202030204" pitchFamily="34" charset="0"/>
                </a:endParaRPr>
              </a:p>
              <a:p>
                <a:pPr marL="115888" indent="-115888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0" dirty="0" smtClean="0">
                    <a:latin typeface="Arial Narrow" panose="020B0606020202030204" pitchFamily="34" charset="0"/>
                  </a:rPr>
                  <a:t>5s </a:t>
                </a:r>
                <a:r>
                  <a:rPr lang="en-US" sz="2000" b="1" i="0" dirty="0" smtClean="0">
                    <a:latin typeface="Arial Narrow" panose="020B0606020202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10-20s for </a:t>
                </a:r>
                <a:r>
                  <a:rPr lang="en-US" sz="2000" b="1" i="0" dirty="0">
                    <a:latin typeface="Arial Narrow" panose="020B0606020202030204" pitchFamily="34" charset="0"/>
                  </a:rPr>
                  <a:t>PFC/LM 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equilibration</a:t>
                </a:r>
              </a:p>
              <a:p>
                <a:pPr marL="115888" indent="-115888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0" dirty="0">
                    <a:latin typeface="Arial Narrow" panose="020B0606020202030204" pitchFamily="34" charset="0"/>
                  </a:rPr>
                  <a:t>Assess 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ST with high-Z</a:t>
                </a:r>
                <a:r>
                  <a:rPr lang="en-US" sz="2000" b="1" i="0" dirty="0">
                    <a:latin typeface="Arial Narrow" panose="020B0606020202030204" pitchFamily="34" charset="0"/>
                  </a:rPr>
                  <a:t>, high-Z + 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Li</a:t>
                </a:r>
                <a:endParaRPr lang="en-US" sz="2000" b="1" i="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56" name="Pentagon 55"/>
              <p:cNvSpPr/>
              <p:nvPr/>
            </p:nvSpPr>
            <p:spPr bwMode="auto">
              <a:xfrm>
                <a:off x="228601" y="2266315"/>
                <a:ext cx="4343400" cy="470047"/>
              </a:xfrm>
              <a:prstGeom prst="homePlate">
                <a:avLst>
                  <a:gd name="adj" fmla="val 0"/>
                </a:avLst>
              </a:prstGeom>
              <a:solidFill>
                <a:srgbClr val="FFCC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400" b="1" i="0" dirty="0">
                    <a:latin typeface="Arial Narrow" panose="020B0606020202030204" pitchFamily="34" charset="0"/>
                    <a:ea typeface="ＭＳ Ｐゴシック" pitchFamily="-108" charset="-128"/>
                  </a:rPr>
                  <a:t>High-performance + metal walls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505200" y="942201"/>
            <a:ext cx="2082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u="sng" dirty="0">
                <a:solidFill>
                  <a:srgbClr val="FF0000"/>
                </a:solidFill>
              </a:rPr>
              <a:t>P</a:t>
            </a:r>
            <a:r>
              <a:rPr lang="en-US" i="0" u="sng" dirty="0" smtClean="0">
                <a:solidFill>
                  <a:srgbClr val="FF0000"/>
                </a:solidFill>
              </a:rPr>
              <a:t>lan presented at FESAC:</a:t>
            </a:r>
            <a:endParaRPr lang="en-US" i="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NSTX-U facility enhancements proposed </a:t>
            </a:r>
            <a:br>
              <a:rPr lang="en-US" sz="2800" b="1" dirty="0" smtClean="0"/>
            </a:br>
            <a:r>
              <a:rPr lang="en-US" sz="2800" b="1" dirty="0" smtClean="0"/>
              <a:t>for 5 year plan support FESAC Tiers/Priorities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4400"/>
            <a:ext cx="4572001" cy="5724525"/>
          </a:xfrm>
        </p:spPr>
        <p:txBody>
          <a:bodyPr/>
          <a:lstStyle/>
          <a:p>
            <a:pPr marL="233363" indent="-233363"/>
            <a:r>
              <a:rPr lang="en-US" sz="2400" dirty="0" smtClean="0">
                <a:latin typeface="Arial Narrow" pitchFamily="34" charset="0"/>
              </a:rPr>
              <a:t>Improved particle control tools</a:t>
            </a:r>
          </a:p>
          <a:p>
            <a:pPr marL="403225" lvl="1" indent="-174625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D inventory, rapidly trigger ELMs to expel impurities</a:t>
            </a:r>
          </a:p>
          <a:p>
            <a:pPr marL="403225" lvl="1" indent="-174625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1800" dirty="0" smtClean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 to understand ST confinement to support FNSF, validation</a:t>
            </a:r>
          </a:p>
          <a:p>
            <a:endParaRPr lang="en-US" sz="500" dirty="0" smtClean="0">
              <a:latin typeface="Arial Narrow" pitchFamily="34" charset="0"/>
            </a:endParaRPr>
          </a:p>
          <a:p>
            <a:pPr marL="233363" indent="-233363"/>
            <a:r>
              <a:rPr lang="en-US" sz="2400" dirty="0" smtClean="0">
                <a:latin typeface="Arial Narrow" pitchFamily="34" charset="0"/>
              </a:rPr>
              <a:t>Disruption avoidance, mitigation</a:t>
            </a:r>
          </a:p>
          <a:p>
            <a:pPr marL="403225" lvl="1" indent="-174625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Massive gas injection, detect halos, disruptions, control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RWM, ELM</a:t>
            </a:r>
          </a:p>
          <a:p>
            <a:pPr marL="401638" lvl="1" indent="-173038"/>
            <a:endParaRPr lang="en-US" sz="500" dirty="0" smtClean="0">
              <a:latin typeface="Arial Narrow" pitchFamily="34" charset="0"/>
            </a:endParaRPr>
          </a:p>
          <a:p>
            <a:pPr marL="401638" lvl="1" indent="-173038"/>
            <a:endParaRPr lang="en-US" sz="100" dirty="0" smtClean="0">
              <a:latin typeface="Arial Narrow" pitchFamily="34" charset="0"/>
            </a:endParaRPr>
          </a:p>
          <a:p>
            <a:pPr marL="233363" indent="-233363"/>
            <a:r>
              <a:rPr lang="en-US" sz="2400" dirty="0" smtClean="0">
                <a:latin typeface="Arial Narrow" pitchFamily="34" charset="0"/>
              </a:rPr>
              <a:t>ST start-up and ramp-up tools</a:t>
            </a:r>
          </a:p>
          <a:p>
            <a:pPr marL="400050" lvl="1" indent="-171450">
              <a:lnSpc>
                <a:spcPct val="9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ECH to raise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start-up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enable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FW + NBI + BS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ramp-up</a:t>
            </a:r>
          </a:p>
          <a:p>
            <a:pPr marL="400050" lvl="1" indent="-171450">
              <a:lnSpc>
                <a:spcPct val="9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EBW-CD start-up, sustainment</a:t>
            </a:r>
          </a:p>
          <a:p>
            <a:pPr marL="400050" lvl="1" indent="-171450">
              <a:lnSpc>
                <a:spcPct val="9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Start-up/ramp-up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critical for ST-FNSF</a:t>
            </a:r>
          </a:p>
          <a:p>
            <a:endParaRPr lang="en-US" sz="500" dirty="0" smtClean="0">
              <a:latin typeface="Arial Narrow" pitchFamily="34" charset="0"/>
            </a:endParaRPr>
          </a:p>
          <a:p>
            <a:pPr marL="233363" indent="-233363"/>
            <a:endParaRPr lang="en-US" sz="100" dirty="0" smtClean="0">
              <a:latin typeface="Arial Narrow" pitchFamily="34" charset="0"/>
            </a:endParaRPr>
          </a:p>
          <a:p>
            <a:pPr marL="233363" indent="-233363">
              <a:lnSpc>
                <a:spcPct val="90000"/>
              </a:lnSpc>
            </a:pPr>
            <a:r>
              <a:rPr lang="en-US" sz="2400" dirty="0" smtClean="0">
                <a:latin typeface="Arial Narrow" pitchFamily="34" charset="0"/>
              </a:rPr>
              <a:t>Begin transition to high-Z PFCs, assess flowing liquid metals</a:t>
            </a:r>
          </a:p>
          <a:p>
            <a:pPr marL="403225" lvl="1" indent="-174625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Thomson, spectroscopy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80"/>
          <p:cNvGrpSpPr/>
          <p:nvPr/>
        </p:nvGrpSpPr>
        <p:grpSpPr>
          <a:xfrm>
            <a:off x="6019800" y="3124201"/>
            <a:ext cx="1752600" cy="1219199"/>
            <a:chOff x="4419600" y="4191001"/>
            <a:chExt cx="1752600" cy="12191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800600" y="4249821"/>
              <a:ext cx="1066800" cy="1160379"/>
            </a:xfrm>
            <a:prstGeom prst="rect">
              <a:avLst/>
            </a:prstGeom>
            <a:noFill/>
          </p:spPr>
        </p:pic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4419600" y="4191001"/>
              <a:ext cx="1752600" cy="32932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4572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b="1" i="0" dirty="0" err="1" smtClean="0">
                  <a:latin typeface="Arial Narrow" pitchFamily="34" charset="0"/>
                  <a:ea typeface="ＭＳ Ｐゴシック" pitchFamily="34" charset="-128"/>
                </a:rPr>
                <a:t>Midplane</a:t>
              </a:r>
              <a:r>
                <a:rPr lang="en-US" sz="1400" b="1" i="0" dirty="0" smtClean="0">
                  <a:latin typeface="Arial Narrow" pitchFamily="34" charset="0"/>
                  <a:ea typeface="ＭＳ Ｐゴシック" pitchFamily="34" charset="-128"/>
                </a:rPr>
                <a:t> + off-</a:t>
              </a:r>
              <a:r>
                <a:rPr lang="en-US" sz="1400" b="1" i="0" dirty="0" err="1" smtClean="0">
                  <a:latin typeface="Arial Narrow" pitchFamily="34" charset="0"/>
                  <a:ea typeface="ＭＳ Ｐゴシック" pitchFamily="34" charset="-128"/>
                </a:rPr>
                <a:t>midplane</a:t>
              </a:r>
              <a:r>
                <a:rPr lang="en-US" sz="1400" b="1" i="0" dirty="0" smtClean="0">
                  <a:latin typeface="Arial Narrow" pitchFamily="34" charset="0"/>
                  <a:ea typeface="ＭＳ Ｐゴシック" pitchFamily="34" charset="-128"/>
                </a:rPr>
                <a:t> </a:t>
              </a:r>
              <a:r>
                <a:rPr lang="en-US" sz="900" b="1" i="0" dirty="0" smtClean="0">
                  <a:latin typeface="Arial Narrow" pitchFamily="34" charset="0"/>
                  <a:ea typeface="ＭＳ Ｐゴシック" pitchFamily="34" charset="-128"/>
                </a:rPr>
                <a:t>non-</a:t>
              </a:r>
              <a:r>
                <a:rPr lang="en-US" sz="900" b="1" i="0" dirty="0" err="1" smtClean="0">
                  <a:latin typeface="Arial Narrow" pitchFamily="34" charset="0"/>
                  <a:ea typeface="ＭＳ Ｐゴシック" pitchFamily="34" charset="-128"/>
                </a:rPr>
                <a:t>axisymmetric</a:t>
              </a:r>
              <a:r>
                <a:rPr lang="en-US" sz="900" b="1" i="0" dirty="0" smtClean="0">
                  <a:latin typeface="Arial Narrow" pitchFamily="34" charset="0"/>
                  <a:ea typeface="ＭＳ Ｐゴシック" pitchFamily="34" charset="-128"/>
                </a:rPr>
                <a:t> control coils (NCC)</a:t>
              </a:r>
              <a:endParaRPr lang="en-US" b="1" i="0" baseline="-25000" dirty="0"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4495800" y="3124200"/>
            <a:ext cx="1238250" cy="982037"/>
            <a:chOff x="6076950" y="4343400"/>
            <a:chExt cx="1238250" cy="982037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6950" y="4343400"/>
              <a:ext cx="1238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6096000" y="4975726"/>
              <a:ext cx="1143000" cy="34971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45720" rIns="0" bIns="0" anchor="ctr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en-US" sz="1400" b="1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Extended low-f MHD sensor set</a:t>
              </a:r>
              <a:endParaRPr lang="en-US" sz="1400" b="1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5029200" y="4125802"/>
            <a:ext cx="1238551" cy="1589198"/>
            <a:chOff x="6953551" y="537700"/>
            <a:chExt cx="1238551" cy="1589198"/>
          </a:xfrm>
        </p:grpSpPr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5551" y="537700"/>
              <a:ext cx="476551" cy="158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6953551" y="1060098"/>
              <a:ext cx="762000" cy="5005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>
              <a:spAutoFit/>
            </a:bodyPr>
            <a:lstStyle/>
            <a:p>
              <a:pPr algn="ctr" defTabSz="912813" eaLnBrk="0" hangingPunct="0">
                <a:lnSpc>
                  <a:spcPct val="70000"/>
                </a:lnSpc>
                <a:defRPr/>
              </a:pPr>
              <a:r>
                <a:rPr lang="en-US" sz="1400" b="1" i="0" dirty="0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1MW</a:t>
              </a:r>
            </a:p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400" b="1" i="0" dirty="0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28 GHz</a:t>
              </a:r>
            </a:p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400" b="1" i="0" dirty="0" err="1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gyrotron</a:t>
              </a:r>
              <a:endParaRPr lang="en-US" sz="1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6172200" y="1039782"/>
            <a:ext cx="1524000" cy="1703420"/>
            <a:chOff x="6473538" y="2500261"/>
            <a:chExt cx="1454728" cy="1606619"/>
          </a:xfrm>
        </p:grpSpPr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 l="5" r="55959"/>
            <a:stretch>
              <a:fillRect/>
            </a:stretch>
          </p:blipFill>
          <p:spPr bwMode="auto">
            <a:xfrm>
              <a:off x="6477000" y="2514600"/>
              <a:ext cx="1447800" cy="159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6473538" y="2500261"/>
              <a:ext cx="1454728" cy="290287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91440" tIns="45720" rIns="0" bIns="4572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Divertor</a:t>
              </a:r>
              <a:r>
                <a:rPr lang="en-US" sz="1400" b="1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 </a:t>
              </a:r>
              <a:r>
                <a:rPr lang="en-US" sz="1400" b="1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cryo</a:t>
              </a:r>
              <a:r>
                <a:rPr lang="en-US" sz="1400" b="1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-pump</a:t>
              </a:r>
              <a:endParaRPr lang="en-US" sz="1400" b="1" i="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4343400" y="1041654"/>
            <a:ext cx="1828800" cy="1625345"/>
            <a:chOff x="5032375" y="969637"/>
            <a:chExt cx="1752600" cy="1515583"/>
          </a:xfrm>
        </p:grpSpPr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1450" y="1177467"/>
              <a:ext cx="1329811" cy="13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5032375" y="969637"/>
              <a:ext cx="1752600" cy="28699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b="1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Upward Li evaporator</a:t>
              </a:r>
              <a:endParaRPr lang="en-US" sz="1400" b="1" i="0" baseline="-25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7772400" y="1066800"/>
            <a:ext cx="1219200" cy="1752600"/>
            <a:chOff x="6324600" y="990600"/>
            <a:chExt cx="1219200" cy="1752600"/>
          </a:xfrm>
        </p:grpSpPr>
        <p:pic>
          <p:nvPicPr>
            <p:cNvPr id="3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9400" y="1346787"/>
              <a:ext cx="711369" cy="139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48"/>
            <p:cNvSpPr txBox="1">
              <a:spLocks noChangeArrowheads="1"/>
            </p:cNvSpPr>
            <p:nvPr/>
          </p:nvSpPr>
          <p:spPr bwMode="auto">
            <a:xfrm>
              <a:off x="6324600" y="990600"/>
              <a:ext cx="1219200" cy="34471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b="1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Li granule injector (LGI)</a:t>
              </a:r>
              <a:endParaRPr lang="en-US" sz="1400" b="1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pic>
        <p:nvPicPr>
          <p:cNvPr id="37" name="Picture 36" descr="Picture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48600" y="2895600"/>
            <a:ext cx="1219200" cy="1608700"/>
          </a:xfrm>
          <a:prstGeom prst="rect">
            <a:avLst/>
          </a:prstGeom>
        </p:spPr>
      </p:pic>
      <p:grpSp>
        <p:nvGrpSpPr>
          <p:cNvPr id="11" name="Group 67"/>
          <p:cNvGrpSpPr/>
          <p:nvPr/>
        </p:nvGrpSpPr>
        <p:grpSpPr>
          <a:xfrm>
            <a:off x="4343400" y="5715000"/>
            <a:ext cx="1524000" cy="686494"/>
            <a:chOff x="6324600" y="5790506"/>
            <a:chExt cx="1524000" cy="686494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40415" y="5791200"/>
              <a:ext cx="65942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30"/>
            <p:cNvSpPr txBox="1">
              <a:spLocks noChangeArrowheads="1"/>
            </p:cNvSpPr>
            <p:nvPr/>
          </p:nvSpPr>
          <p:spPr bwMode="auto">
            <a:xfrm>
              <a:off x="6324600" y="5790506"/>
              <a:ext cx="1524000" cy="2292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91440" bIns="45720">
              <a:spAutoFit/>
            </a:bodyPr>
            <a:lstStyle/>
            <a:p>
              <a:pPr algn="ctr">
                <a:lnSpc>
                  <a:spcPct val="85000"/>
                </a:lnSpc>
                <a:buFontTx/>
                <a:buNone/>
              </a:pPr>
              <a:r>
                <a:rPr lang="en-US" sz="1400" b="1" i="0" dirty="0" smtClean="0">
                  <a:solidFill>
                    <a:schemeClr val="tx1"/>
                  </a:solidFill>
                  <a:latin typeface="Arial Narrow" pitchFamily="34" charset="0"/>
                </a:rPr>
                <a:t>High-Z tiles</a:t>
              </a:r>
              <a:endParaRPr lang="en-US" sz="1400" b="1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6846277" y="6019800"/>
              <a:ext cx="87923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0925" y="5257800"/>
            <a:ext cx="1743075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791200" y="5867400"/>
            <a:ext cx="1627188" cy="6096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108360" tIns="63360" rIns="108360" bIns="63360">
            <a:noAutofit/>
          </a:bodyPr>
          <a:lstStyle/>
          <a:p>
            <a:pPr algn="r">
              <a:lnSpc>
                <a:spcPct val="8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i="0" dirty="0">
                <a:solidFill>
                  <a:schemeClr val="tx1"/>
                </a:solidFill>
                <a:latin typeface="Arial Narrow" pitchFamily="34" charset="0"/>
              </a:rPr>
              <a:t>Actively-supplied, capillary-restrained, gas-cooled LM-PFC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554" y="1652975"/>
            <a:ext cx="1197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(Transients, PMI)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0779" y="2234000"/>
            <a:ext cx="1260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(FNSF, Predictive)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3044" y="2743200"/>
            <a:ext cx="15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(Transients, Predictive)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8308" y="391992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(FNSF)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233" y="5920175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(PMI, FNSF)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2860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3276600"/>
          </a:xfrm>
        </p:spPr>
        <p:txBody>
          <a:bodyPr/>
          <a:lstStyle/>
          <a:p>
            <a:r>
              <a:rPr lang="en-US" sz="3200" dirty="0" smtClean="0"/>
              <a:t>FESAC </a:t>
            </a:r>
            <a:r>
              <a:rPr lang="en-US" sz="3200" dirty="0" smtClean="0"/>
              <a:t>strategic </a:t>
            </a:r>
            <a:r>
              <a:rPr lang="en-US" sz="3200" dirty="0" smtClean="0"/>
              <a:t>planning update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NSTX-U Organizational Structure</a:t>
            </a:r>
          </a:p>
          <a:p>
            <a:endParaRPr lang="en-US" sz="3200" dirty="0"/>
          </a:p>
          <a:p>
            <a:r>
              <a:rPr lang="en-US" sz="3200" dirty="0" smtClean="0"/>
              <a:t>Preparation for Research </a:t>
            </a:r>
            <a:r>
              <a:rPr lang="en-US" sz="3200" dirty="0" smtClean="0"/>
              <a:t>Forum</a:t>
            </a:r>
            <a:endParaRPr lang="en-US" sz="3200" dirty="0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en-US" sz="3600" b="1" dirty="0" smtClean="0"/>
              <a:t>NSTX Upgrade mission elements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6199" y="1400299"/>
            <a:ext cx="5715001" cy="50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38138" indent="-338138" defTabSz="804769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i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Advance </a:t>
            </a:r>
            <a:r>
              <a:rPr lang="en-US" sz="2800" i="0" kern="0" dirty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ST as candidate for Fusion Nuclear Science Facility </a:t>
            </a:r>
            <a:r>
              <a:rPr lang="en-US" sz="2800" i="0" kern="0" dirty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(FNSF)</a:t>
            </a:r>
          </a:p>
          <a:p>
            <a:pPr marL="338138" indent="-338138" defTabSz="804769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i="0" kern="0" dirty="0">
              <a:solidFill>
                <a:schemeClr val="tx1"/>
              </a:solidFill>
              <a:latin typeface="Arial Narrow" panose="020B0606020202030204" pitchFamily="34" charset="0"/>
              <a:cs typeface="+mn-cs"/>
            </a:endParaRPr>
          </a:p>
          <a:p>
            <a:pPr marL="338138" indent="-338138" defTabSz="804769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i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Develop solutions for the </a:t>
            </a:r>
            <a:r>
              <a:rPr lang="en-US" sz="2800" i="0" kern="0" dirty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plasma-material interface </a:t>
            </a:r>
            <a:r>
              <a:rPr lang="en-US" sz="28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(PMI) </a:t>
            </a:r>
            <a:r>
              <a:rPr lang="en-US" sz="2800" i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challenge</a:t>
            </a:r>
            <a:endParaRPr lang="en-US" sz="2800" i="0" kern="0" dirty="0">
              <a:solidFill>
                <a:schemeClr val="tx1"/>
              </a:solidFill>
              <a:latin typeface="Arial Narrow" panose="020B0606020202030204" pitchFamily="34" charset="0"/>
              <a:cs typeface="+mn-cs"/>
            </a:endParaRPr>
          </a:p>
          <a:p>
            <a:pPr marL="338138" indent="-338138" defTabSz="804769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i="0" kern="0" dirty="0">
              <a:solidFill>
                <a:schemeClr val="tx1"/>
              </a:solidFill>
              <a:latin typeface="Arial Narrow" panose="020B0606020202030204" pitchFamily="34" charset="0"/>
              <a:cs typeface="+mn-cs"/>
            </a:endParaRPr>
          </a:p>
          <a:p>
            <a:pPr marL="338138" indent="-338138" defTabSz="804769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i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Explore unique ST parameter regimes to advance </a:t>
            </a:r>
            <a:r>
              <a:rPr lang="en-US" sz="28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predictive </a:t>
            </a:r>
            <a:r>
              <a:rPr lang="en-US" sz="2800" i="0" kern="0" dirty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capability</a:t>
            </a:r>
            <a:r>
              <a:rPr lang="en-US" sz="2800" i="0" kern="0" dirty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en-US" sz="2800" i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- for </a:t>
            </a:r>
            <a:r>
              <a:rPr lang="en-US" sz="2800" i="0" kern="0" dirty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ITER and beyond</a:t>
            </a:r>
          </a:p>
          <a:p>
            <a:pPr marL="338138" indent="-338138" defTabSz="804769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i="0" kern="0" dirty="0">
              <a:solidFill>
                <a:schemeClr val="tx1"/>
              </a:solidFill>
              <a:latin typeface="Arial Narrow" panose="020B0606020202030204" pitchFamily="34" charset="0"/>
              <a:cs typeface="+mn-cs"/>
            </a:endParaRPr>
          </a:p>
          <a:p>
            <a:pPr marL="338138" indent="-338138" defTabSz="804769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i="0" kern="0" dirty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Develop ST as </a:t>
            </a:r>
            <a:r>
              <a:rPr lang="en-US" sz="2800" i="0" kern="0" dirty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fusion energy </a:t>
            </a:r>
            <a:r>
              <a:rPr lang="en-US" sz="2800" i="0" kern="0" dirty="0">
                <a:solidFill>
                  <a:schemeClr val="tx1"/>
                </a:solidFill>
                <a:latin typeface="Arial Narrow" panose="020B0606020202030204" pitchFamily="34" charset="0"/>
                <a:cs typeface="+mn-cs"/>
              </a:rPr>
              <a:t>system</a:t>
            </a:r>
            <a:endParaRPr lang="en-US" sz="2400" b="0" i="0" kern="0" dirty="0">
              <a:solidFill>
                <a:srgbClr val="0000FF"/>
              </a:solidFill>
              <a:latin typeface="Arial Narrow" panose="020B0606020202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15000" y="1005136"/>
            <a:ext cx="3167751" cy="5395664"/>
            <a:chOff x="5716849" y="812475"/>
            <a:chExt cx="3167751" cy="5395664"/>
          </a:xfrm>
        </p:grpSpPr>
        <p:pic>
          <p:nvPicPr>
            <p:cNvPr id="13320" name="Picture 24" descr="com_Machinecutawa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82365" y="4477764"/>
              <a:ext cx="1676400" cy="173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5971936" y="4507197"/>
              <a:ext cx="651118" cy="29238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91429" tIns="45714" rIns="91429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 i="0" dirty="0"/>
                <a:t>ITER</a:t>
              </a:r>
            </a:p>
          </p:txBody>
        </p:sp>
        <p:pic>
          <p:nvPicPr>
            <p:cNvPr id="133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0888" y="2867024"/>
              <a:ext cx="15303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5716849" y="3838575"/>
              <a:ext cx="1749175" cy="29238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91429" tIns="45714" rIns="91429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 i="0" dirty="0" smtClean="0"/>
                <a:t>Liquid metals/Li</a:t>
              </a:r>
              <a:endParaRPr lang="en-US" sz="1600" i="0" dirty="0"/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7451089" y="3838575"/>
              <a:ext cx="1404529" cy="29238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91429" tIns="45714" rIns="91429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 i="0" dirty="0"/>
                <a:t>“Snowflake”</a:t>
              </a:r>
            </a:p>
          </p:txBody>
        </p:sp>
        <p:pic>
          <p:nvPicPr>
            <p:cNvPr id="133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09838" y="2838449"/>
              <a:ext cx="1274762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191" y="812475"/>
              <a:ext cx="1502679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6878919" y="2294991"/>
              <a:ext cx="1057666" cy="246221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i="0" dirty="0"/>
                <a:t>ST-FNSF</a:t>
              </a:r>
            </a:p>
          </p:txBody>
        </p:sp>
      </p:grp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1245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838200"/>
          </a:xfrm>
        </p:spPr>
        <p:txBody>
          <a:bodyPr/>
          <a:lstStyle/>
          <a:p>
            <a:r>
              <a:rPr lang="en-US" sz="2600" b="1" dirty="0" smtClean="0"/>
              <a:t>Thank you for your FESAC SPP presentations + white-papers - they did actually influence the FESAC report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/>
          <a:lstStyle/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smtClean="0">
                <a:latin typeface="Arial Narrow" panose="020B0606020202030204" pitchFamily="34" charset="0"/>
              </a:rPr>
              <a:t>Menard</a:t>
            </a:r>
            <a:r>
              <a:rPr lang="en-US" sz="2200" dirty="0" smtClean="0">
                <a:latin typeface="Arial Narrow" panose="020B0606020202030204" pitchFamily="34" charset="0"/>
              </a:rPr>
              <a:t>, NSTX-­U</a:t>
            </a:r>
            <a:r>
              <a:rPr lang="en-US" sz="2200" dirty="0">
                <a:latin typeface="Arial Narrow" panose="020B0606020202030204" pitchFamily="34" charset="0"/>
              </a:rPr>
              <a:t>: ST research to accelerate fusion development</a:t>
            </a: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err="1" smtClean="0">
                <a:latin typeface="Arial Narrow" panose="020B0606020202030204" pitchFamily="34" charset="0"/>
              </a:rPr>
              <a:t>Majeski</a:t>
            </a:r>
            <a:r>
              <a:rPr lang="en-US" sz="2200" dirty="0" smtClean="0">
                <a:latin typeface="Arial Narrow" panose="020B0606020202030204" pitchFamily="34" charset="0"/>
              </a:rPr>
              <a:t>, LTX</a:t>
            </a:r>
            <a:r>
              <a:rPr lang="en-US" sz="2200" dirty="0">
                <a:latin typeface="Arial Narrow" panose="020B0606020202030204" pitchFamily="34" charset="0"/>
              </a:rPr>
              <a:t>: Exploring the advantages of liquid lithium </a:t>
            </a:r>
            <a:r>
              <a:rPr lang="en-US" sz="2200" dirty="0" smtClean="0">
                <a:latin typeface="Arial Narrow" panose="020B0606020202030204" pitchFamily="34" charset="0"/>
              </a:rPr>
              <a:t>walls</a:t>
            </a:r>
            <a:endParaRPr lang="en-US" sz="2200" dirty="0">
              <a:latin typeface="Arial Narrow" panose="020B0606020202030204" pitchFamily="34" charset="0"/>
            </a:endParaRP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err="1" smtClean="0">
                <a:latin typeface="Arial Narrow" panose="020B0606020202030204" pitchFamily="34" charset="0"/>
              </a:rPr>
              <a:t>Fonck</a:t>
            </a:r>
            <a:r>
              <a:rPr lang="en-US" sz="2200" dirty="0" smtClean="0">
                <a:latin typeface="Arial Narrow" panose="020B0606020202030204" pitchFamily="34" charset="0"/>
              </a:rPr>
              <a:t>, Initiatives </a:t>
            </a:r>
            <a:r>
              <a:rPr lang="en-US" sz="2200" dirty="0">
                <a:latin typeface="Arial Narrow" panose="020B0606020202030204" pitchFamily="34" charset="0"/>
              </a:rPr>
              <a:t>in non-</a:t>
            </a:r>
            <a:r>
              <a:rPr lang="en-US" sz="2200" dirty="0" smtClean="0">
                <a:latin typeface="Arial Narrow" panose="020B0606020202030204" pitchFamily="34" charset="0"/>
              </a:rPr>
              <a:t>­</a:t>
            </a:r>
            <a:r>
              <a:rPr lang="en-US" sz="2200" dirty="0" err="1" smtClean="0">
                <a:latin typeface="Arial Narrow" panose="020B0606020202030204" pitchFamily="34" charset="0"/>
              </a:rPr>
              <a:t>solenoidal</a:t>
            </a:r>
            <a:r>
              <a:rPr lang="en-US" sz="2200" dirty="0" smtClean="0">
                <a:latin typeface="Arial Narrow" panose="020B0606020202030204" pitchFamily="34" charset="0"/>
              </a:rPr>
              <a:t> </a:t>
            </a:r>
            <a:r>
              <a:rPr lang="en-US" sz="2200" dirty="0">
                <a:latin typeface="Arial Narrow" panose="020B0606020202030204" pitchFamily="34" charset="0"/>
              </a:rPr>
              <a:t>startup and edge stability dynamics at near-</a:t>
            </a:r>
            <a:r>
              <a:rPr lang="en-US" sz="2200" dirty="0" smtClean="0">
                <a:latin typeface="Arial Narrow" panose="020B0606020202030204" pitchFamily="34" charset="0"/>
              </a:rPr>
              <a:t>­unity </a:t>
            </a:r>
            <a:r>
              <a:rPr lang="en-US" sz="2200" dirty="0">
                <a:latin typeface="Arial Narrow" panose="020B0606020202030204" pitchFamily="34" charset="0"/>
              </a:rPr>
              <a:t>aspect ratio in the PEGASUS experiment</a:t>
            </a: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>
                <a:latin typeface="Arial Narrow" panose="020B0606020202030204" pitchFamily="34" charset="0"/>
              </a:rPr>
              <a:t>Raman</a:t>
            </a:r>
            <a:r>
              <a:rPr lang="en-US" sz="2200" dirty="0">
                <a:latin typeface="Arial Narrow" panose="020B0606020202030204" pitchFamily="34" charset="0"/>
              </a:rPr>
              <a:t>, Simplifying the ST &amp;</a:t>
            </a:r>
            <a:r>
              <a:rPr lang="en-US" sz="2200" dirty="0" smtClean="0">
                <a:latin typeface="Arial Narrow" panose="020B0606020202030204" pitchFamily="34" charset="0"/>
              </a:rPr>
              <a:t> </a:t>
            </a:r>
            <a:r>
              <a:rPr lang="en-US" sz="2200" dirty="0">
                <a:latin typeface="Arial Narrow" panose="020B0606020202030204" pitchFamily="34" charset="0"/>
              </a:rPr>
              <a:t>AT </a:t>
            </a:r>
            <a:r>
              <a:rPr lang="en-US" sz="2200" dirty="0" smtClean="0">
                <a:latin typeface="Arial Narrow" panose="020B0606020202030204" pitchFamily="34" charset="0"/>
              </a:rPr>
              <a:t>concepts (CT injection fueling/momentum + EBW)</a:t>
            </a:r>
            <a:endParaRPr lang="en-US" sz="2200" dirty="0">
              <a:latin typeface="Arial Narrow" panose="020B0606020202030204" pitchFamily="34" charset="0"/>
            </a:endParaRPr>
          </a:p>
          <a:p>
            <a:pPr marL="346075" indent="-346075">
              <a:lnSpc>
                <a:spcPct val="90000"/>
              </a:lnSpc>
              <a:buFont typeface="+mj-lt"/>
              <a:buAutoNum type="arabicPeriod"/>
            </a:pPr>
            <a:endParaRPr lang="en-US" sz="2000" b="1" dirty="0" smtClean="0">
              <a:latin typeface="Arial Narrow" panose="020B0606020202030204" pitchFamily="34" charset="0"/>
            </a:endParaRP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err="1" smtClean="0">
                <a:latin typeface="Arial Narrow" panose="020B0606020202030204" pitchFamily="34" charset="0"/>
              </a:rPr>
              <a:t>Maingi</a:t>
            </a:r>
            <a:r>
              <a:rPr lang="en-US" sz="2200" dirty="0">
                <a:latin typeface="Arial Narrow" panose="020B0606020202030204" pitchFamily="34" charset="0"/>
              </a:rPr>
              <a:t>, A </a:t>
            </a:r>
            <a:r>
              <a:rPr lang="en-US" sz="2200" dirty="0" smtClean="0">
                <a:latin typeface="Arial Narrow" panose="020B0606020202030204" pitchFamily="34" charset="0"/>
              </a:rPr>
              <a:t>liquid‐metal </a:t>
            </a:r>
            <a:r>
              <a:rPr lang="en-US" sz="2200" dirty="0">
                <a:latin typeface="Arial Narrow" panose="020B0606020202030204" pitchFamily="34" charset="0"/>
              </a:rPr>
              <a:t>plasma-</a:t>
            </a:r>
            <a:r>
              <a:rPr lang="en-US" sz="2200" dirty="0" smtClean="0">
                <a:latin typeface="Arial Narrow" panose="020B0606020202030204" pitchFamily="34" charset="0"/>
              </a:rPr>
              <a:t>­facing-­component </a:t>
            </a:r>
            <a:r>
              <a:rPr lang="en-US" sz="2200" dirty="0">
                <a:latin typeface="Arial Narrow" panose="020B0606020202030204" pitchFamily="34" charset="0"/>
              </a:rPr>
              <a:t>initiative</a:t>
            </a: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err="1">
                <a:latin typeface="Arial Narrow" panose="020B0606020202030204" pitchFamily="34" charset="0"/>
              </a:rPr>
              <a:t>Jaworski</a:t>
            </a:r>
            <a:r>
              <a:rPr lang="en-US" sz="2200" dirty="0">
                <a:latin typeface="Arial Narrow" panose="020B0606020202030204" pitchFamily="34" charset="0"/>
              </a:rPr>
              <a:t>, Liquid metal plasma-</a:t>
            </a:r>
            <a:r>
              <a:rPr lang="en-US" sz="2200" dirty="0" smtClean="0">
                <a:latin typeface="Arial Narrow" panose="020B0606020202030204" pitchFamily="34" charset="0"/>
              </a:rPr>
              <a:t>­material </a:t>
            </a:r>
            <a:r>
              <a:rPr lang="en-US" sz="2200" dirty="0">
                <a:latin typeface="Arial Narrow" panose="020B0606020202030204" pitchFamily="34" charset="0"/>
              </a:rPr>
              <a:t>interaction science and </a:t>
            </a:r>
            <a:r>
              <a:rPr lang="en-US" sz="2200" dirty="0" smtClean="0">
                <a:latin typeface="Arial Narrow" panose="020B0606020202030204" pitchFamily="34" charset="0"/>
              </a:rPr>
              <a:t>component development </a:t>
            </a:r>
            <a:r>
              <a:rPr lang="en-US" sz="2200" dirty="0">
                <a:latin typeface="Arial Narrow" panose="020B0606020202030204" pitchFamily="34" charset="0"/>
              </a:rPr>
              <a:t>toward integrated demonstration</a:t>
            </a: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err="1" smtClean="0">
                <a:latin typeface="Arial Narrow" panose="020B0606020202030204" pitchFamily="34" charset="0"/>
              </a:rPr>
              <a:t>Allain</a:t>
            </a:r>
            <a:r>
              <a:rPr lang="en-US" sz="2200" dirty="0">
                <a:latin typeface="Arial Narrow" panose="020B0606020202030204" pitchFamily="34" charset="0"/>
              </a:rPr>
              <a:t>, Establishing the surface science and engineering of liquid-</a:t>
            </a:r>
            <a:r>
              <a:rPr lang="en-US" sz="2200" dirty="0" smtClean="0">
                <a:latin typeface="Arial Narrow" panose="020B0606020202030204" pitchFamily="34" charset="0"/>
              </a:rPr>
              <a:t>­metal </a:t>
            </a:r>
            <a:r>
              <a:rPr lang="en-US" sz="2200" dirty="0">
                <a:latin typeface="Arial Narrow" panose="020B0606020202030204" pitchFamily="34" charset="0"/>
              </a:rPr>
              <a:t>plasma-</a:t>
            </a:r>
            <a:r>
              <a:rPr lang="en-US" sz="2200" dirty="0" smtClean="0">
                <a:latin typeface="Arial Narrow" panose="020B0606020202030204" pitchFamily="34" charset="0"/>
              </a:rPr>
              <a:t>­facing components</a:t>
            </a:r>
          </a:p>
          <a:p>
            <a:pPr marL="346075" indent="-346075">
              <a:lnSpc>
                <a:spcPct val="90000"/>
              </a:lnSpc>
              <a:buFont typeface="+mj-lt"/>
              <a:buAutoNum type="arabicPeriod"/>
            </a:pPr>
            <a:endParaRPr lang="en-US" sz="1600" b="1" dirty="0" smtClean="0">
              <a:latin typeface="Arial Narrow" panose="020B0606020202030204" pitchFamily="34" charset="0"/>
            </a:endParaRP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err="1" smtClean="0">
                <a:latin typeface="Arial Narrow" panose="020B0606020202030204" pitchFamily="34" charset="0"/>
              </a:rPr>
              <a:t>Podestá</a:t>
            </a:r>
            <a:r>
              <a:rPr lang="en-US" sz="2200" dirty="0" smtClean="0">
                <a:latin typeface="Arial Narrow" panose="020B0606020202030204" pitchFamily="34" charset="0"/>
              </a:rPr>
              <a:t>, </a:t>
            </a:r>
            <a:r>
              <a:rPr lang="en-US" sz="2200" dirty="0">
                <a:latin typeface="Arial Narrow" panose="020B0606020202030204" pitchFamily="34" charset="0"/>
              </a:rPr>
              <a:t>Development of tools for understanding, predicting and controlling </a:t>
            </a:r>
            <a:r>
              <a:rPr lang="en-US" sz="2200" dirty="0" err="1">
                <a:latin typeface="Arial Narrow" panose="020B0606020202030204" pitchFamily="34" charset="0"/>
              </a:rPr>
              <a:t>fast­ion‐driven</a:t>
            </a:r>
            <a:r>
              <a:rPr lang="en-US" sz="2200" dirty="0">
                <a:latin typeface="Arial Narrow" panose="020B0606020202030204" pitchFamily="34" charset="0"/>
              </a:rPr>
              <a:t> instabilities in burning plasmas</a:t>
            </a: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err="1">
                <a:latin typeface="Arial Narrow" panose="020B0606020202030204" pitchFamily="34" charset="0"/>
              </a:rPr>
              <a:t>Sabbagh</a:t>
            </a:r>
            <a:r>
              <a:rPr lang="en-US" sz="2200" dirty="0">
                <a:latin typeface="Arial Narrow" panose="020B0606020202030204" pitchFamily="34" charset="0"/>
              </a:rPr>
              <a:t>, Critical need for disruption prediction, avoidance, mitigation in </a:t>
            </a:r>
            <a:r>
              <a:rPr lang="en-US" sz="2200" dirty="0" err="1">
                <a:latin typeface="Arial Narrow" panose="020B0606020202030204" pitchFamily="34" charset="0"/>
              </a:rPr>
              <a:t>tokamaks</a:t>
            </a:r>
            <a:endParaRPr lang="en-US" sz="2200" dirty="0">
              <a:latin typeface="Arial Narrow" panose="020B0606020202030204" pitchFamily="34" charset="0"/>
            </a:endParaRPr>
          </a:p>
          <a:p>
            <a:pPr marL="346075" indent="-346075">
              <a:lnSpc>
                <a:spcPct val="80000"/>
              </a:lnSpc>
              <a:buFont typeface="+mj-lt"/>
              <a:buAutoNum type="arabicPeriod"/>
            </a:pPr>
            <a:r>
              <a:rPr lang="en-US" sz="2200" b="1" dirty="0" smtClean="0">
                <a:latin typeface="Arial Narrow" panose="020B0606020202030204" pitchFamily="34" charset="0"/>
              </a:rPr>
              <a:t>Crocker </a:t>
            </a:r>
            <a:r>
              <a:rPr lang="en-US" sz="2200" b="1" dirty="0">
                <a:latin typeface="Arial Narrow" panose="020B0606020202030204" pitchFamily="34" charset="0"/>
              </a:rPr>
              <a:t>/ </a:t>
            </a:r>
            <a:r>
              <a:rPr lang="en-US" sz="2200" b="1" dirty="0" err="1">
                <a:latin typeface="Arial Narrow" panose="020B0606020202030204" pitchFamily="34" charset="0"/>
              </a:rPr>
              <a:t>Guttenfelder</a:t>
            </a:r>
            <a:r>
              <a:rPr lang="en-US" sz="2200" dirty="0">
                <a:latin typeface="Arial Narrow" panose="020B0606020202030204" pitchFamily="34" charset="0"/>
              </a:rPr>
              <a:t>, Validating electromagnetic turbulence and transport effects for burning plasmas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914400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u="sng" dirty="0" smtClean="0">
                <a:solidFill>
                  <a:srgbClr val="FF0000"/>
                </a:solidFill>
              </a:rPr>
              <a:t>FNSF</a:t>
            </a:r>
            <a:endParaRPr lang="en-US" sz="1600" b="1" i="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648200"/>
            <a:ext cx="3730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u="sng" dirty="0" smtClean="0">
                <a:solidFill>
                  <a:srgbClr val="FF0000"/>
                </a:solidFill>
              </a:rPr>
              <a:t>Burning plasmas, discovery science</a:t>
            </a:r>
            <a:endParaRPr lang="en-US" sz="1600" b="1" i="0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8604" y="28956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u="sng" dirty="0" smtClean="0">
                <a:solidFill>
                  <a:srgbClr val="FF0000"/>
                </a:solidFill>
              </a:rPr>
              <a:t>PMI</a:t>
            </a:r>
            <a:endParaRPr lang="en-US" sz="1600" b="1" i="0" u="sng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8959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NSTX-U missions aligned with FESAC SPP report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85" y="1272804"/>
            <a:ext cx="8897015" cy="5204196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dirty="0" smtClean="0"/>
              <a:t>“The </a:t>
            </a:r>
            <a:r>
              <a:rPr lang="en-US" sz="2400" dirty="0"/>
              <a:t>primary mission of the NSTX-U subprogram </a:t>
            </a:r>
            <a:r>
              <a:rPr lang="en-US" sz="2400" dirty="0" smtClean="0"/>
              <a:t>element is </a:t>
            </a:r>
            <a:r>
              <a:rPr lang="en-US" sz="2400" dirty="0"/>
              <a:t>to evaluate the potential of the low-aspect </a:t>
            </a:r>
            <a:r>
              <a:rPr lang="en-US" sz="2400" dirty="0" smtClean="0"/>
              <a:t>ratio </a:t>
            </a:r>
            <a:r>
              <a:rPr lang="en-US" sz="2400" dirty="0" err="1" smtClean="0"/>
              <a:t>tokamak</a:t>
            </a:r>
            <a:r>
              <a:rPr lang="en-US" sz="2400" dirty="0"/>
              <a:t>, or spherical torus, to achieve the sustained </a:t>
            </a:r>
            <a:r>
              <a:rPr lang="en-US" sz="2400" dirty="0" smtClean="0"/>
              <a:t>high performance </a:t>
            </a:r>
            <a:r>
              <a:rPr lang="en-US" sz="2400" dirty="0"/>
              <a:t>required for a </a:t>
            </a:r>
            <a:r>
              <a:rPr lang="en-US" sz="2400" dirty="0" smtClean="0"/>
              <a:t>FNSF.”</a:t>
            </a:r>
            <a:endParaRPr lang="en-US" sz="2400" dirty="0"/>
          </a:p>
          <a:p>
            <a:pPr>
              <a:lnSpc>
                <a:spcPct val="95000"/>
              </a:lnSpc>
            </a:pPr>
            <a:endParaRPr lang="en-US" sz="800" dirty="0" smtClean="0"/>
          </a:p>
          <a:p>
            <a:pPr>
              <a:lnSpc>
                <a:spcPct val="95000"/>
              </a:lnSpc>
            </a:pPr>
            <a:r>
              <a:rPr lang="en-US" sz="2400" dirty="0"/>
              <a:t>“Innovative plasma-material-interaction (PMI) solutions are another important element of this program”</a:t>
            </a:r>
          </a:p>
          <a:p>
            <a:pPr>
              <a:lnSpc>
                <a:spcPct val="95000"/>
              </a:lnSpc>
            </a:pPr>
            <a:endParaRPr lang="en-US" sz="800" dirty="0" smtClean="0"/>
          </a:p>
          <a:p>
            <a:pPr>
              <a:lnSpc>
                <a:spcPct val="95000"/>
              </a:lnSpc>
            </a:pPr>
            <a:r>
              <a:rPr lang="en-US" sz="2400" dirty="0" smtClean="0"/>
              <a:t>“ITER-relevant </a:t>
            </a:r>
            <a:r>
              <a:rPr lang="en-US" sz="2400" dirty="0"/>
              <a:t>research on NSTX-U includes energetic </a:t>
            </a:r>
            <a:r>
              <a:rPr lang="en-US" sz="2400" dirty="0" smtClean="0"/>
              <a:t>particle behavior </a:t>
            </a:r>
            <a:r>
              <a:rPr lang="en-US" sz="2400" dirty="0"/>
              <a:t>and high-beta disruption </a:t>
            </a:r>
            <a:r>
              <a:rPr lang="en-US" sz="2400" dirty="0" smtClean="0"/>
              <a:t>control”</a:t>
            </a:r>
          </a:p>
          <a:p>
            <a:pPr marL="228600" indent="-228600">
              <a:lnSpc>
                <a:spcPct val="95000"/>
              </a:lnSpc>
            </a:pPr>
            <a:endParaRPr lang="en-US" sz="800" dirty="0" smtClean="0"/>
          </a:p>
          <a:p>
            <a:pPr marL="228600" indent="-228600">
              <a:lnSpc>
                <a:spcPct val="95000"/>
              </a:lnSpc>
            </a:pPr>
            <a:r>
              <a:rPr lang="en-US" sz="2400" dirty="0" smtClean="0"/>
              <a:t>“NSTX-U </a:t>
            </a:r>
            <a:r>
              <a:rPr lang="en-US" sz="2400" dirty="0"/>
              <a:t>should primarily focus on resolving the technical issues underpinning the FNSF-ST design.”</a:t>
            </a:r>
          </a:p>
          <a:p>
            <a:pPr marL="628650" lvl="1" indent="-228600">
              <a:lnSpc>
                <a:spcPct val="95000"/>
              </a:lnSpc>
            </a:pPr>
            <a:r>
              <a:rPr lang="en-US" sz="2000" dirty="0"/>
              <a:t>“Key issues: non-</a:t>
            </a:r>
            <a:r>
              <a:rPr lang="en-US" sz="2000" dirty="0" err="1"/>
              <a:t>solenoidal</a:t>
            </a:r>
            <a:r>
              <a:rPr lang="en-US" sz="2000" dirty="0"/>
              <a:t> startup, sustainment of the plasma current, and scaling of confinement with </a:t>
            </a:r>
            <a:r>
              <a:rPr lang="en-US" sz="2000" dirty="0" err="1"/>
              <a:t>collisionality</a:t>
            </a:r>
            <a:r>
              <a:rPr lang="en-US" sz="2000" dirty="0"/>
              <a:t>.”</a:t>
            </a:r>
          </a:p>
          <a:p>
            <a:pPr marL="628650" lvl="1" indent="-228600">
              <a:lnSpc>
                <a:spcPct val="95000"/>
              </a:lnSpc>
            </a:pPr>
            <a:r>
              <a:rPr lang="en-US" sz="2000" dirty="0"/>
              <a:t>LTX, Pegasus: important support for PMI and current initiation</a:t>
            </a:r>
          </a:p>
          <a:p>
            <a:pPr marL="228600" indent="-228600">
              <a:lnSpc>
                <a:spcPct val="95000"/>
              </a:lnSpc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0400" y="9144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u="sng" dirty="0" smtClean="0">
                <a:solidFill>
                  <a:srgbClr val="FF0000"/>
                </a:solidFill>
              </a:rPr>
              <a:t>Quotes from the report:</a:t>
            </a:r>
            <a:endParaRPr lang="en-US" sz="1800" i="0" u="sng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6485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838200"/>
          </a:xfrm>
        </p:spPr>
        <p:txBody>
          <a:bodyPr/>
          <a:lstStyle/>
          <a:p>
            <a:r>
              <a:rPr lang="en-US" sz="3600" b="1" dirty="0" smtClean="0"/>
              <a:t>FESAC SPP Report Priorities: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914400"/>
            <a:ext cx="8734426" cy="560070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Tier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514350"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of deleterious transient events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Initiative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combines experimental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theoretical, and simulation research to understand highly damaging transients and minimize their occurrence in ITER-scale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</a:p>
          <a:p>
            <a:pPr marL="514350"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Taming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the plasma-material interface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Initiative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combines experimental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theoretical, and simulation research to understand and address the plasma-materials interaction (PMI) challenges associated with long-pulse burning plasma operation.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14350"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Experimentally validated integrated predictive capabilities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Initiative develops an integrated “whole-device” predictive capability, and will rely on data from existing and planned facilities for validation.</a:t>
            </a:r>
          </a:p>
          <a:p>
            <a:pPr marL="514350"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 fusion nuclear science subprogram and facility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Initiative will take an integrated approach to address the key scientific and technological issues for harnessing fusion power.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Initiatives are higher priority than Tier 2 Initiatives.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tier, the priorities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equal.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concert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Initiatives, Discovery Plasma Science will advance the frontiers of plasma knowledge to ensure continued U.S. leadership.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0939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838200"/>
          </a:xfrm>
        </p:spPr>
        <p:txBody>
          <a:bodyPr/>
          <a:lstStyle/>
          <a:p>
            <a:r>
              <a:rPr lang="en-US" sz="3200" b="1" dirty="0" smtClean="0"/>
              <a:t>FES comments on FESAC </a:t>
            </a:r>
            <a:r>
              <a:rPr lang="en-US" sz="3200" b="1" dirty="0" smtClean="0"/>
              <a:t>SPP </a:t>
            </a:r>
            <a:r>
              <a:rPr lang="en-US" sz="3200" b="1" dirty="0" smtClean="0"/>
              <a:t>Report (1)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91535"/>
            <a:ext cx="742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From “FES Considerations for Strategic Planning” by Edmund </a:t>
            </a:r>
            <a:r>
              <a:rPr lang="en-US" i="0" dirty="0" err="1" smtClean="0">
                <a:solidFill>
                  <a:schemeClr val="tx1"/>
                </a:solidFill>
              </a:rPr>
              <a:t>Synakowski</a:t>
            </a:r>
            <a:r>
              <a:rPr lang="en-US" i="0" dirty="0" smtClean="0">
                <a:solidFill>
                  <a:schemeClr val="tx1"/>
                </a:solidFill>
              </a:rPr>
              <a:t> – Associate Director, Office of Science, Fusion Energy Sciences – UFA Meeting – October 27, 2014</a:t>
            </a:r>
            <a:endParaRPr lang="en-US" i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6023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7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818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838200"/>
          </a:xfrm>
        </p:spPr>
        <p:txBody>
          <a:bodyPr/>
          <a:lstStyle/>
          <a:p>
            <a:r>
              <a:rPr lang="en-US" sz="3200" b="1" dirty="0" smtClean="0"/>
              <a:t>FES comments on FESAC </a:t>
            </a:r>
            <a:r>
              <a:rPr lang="en-US" sz="3200" b="1" dirty="0" smtClean="0"/>
              <a:t>SPP </a:t>
            </a:r>
            <a:r>
              <a:rPr lang="en-US" sz="3200" b="1" dirty="0" smtClean="0"/>
              <a:t>Report (2)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91535"/>
            <a:ext cx="742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From “FES Considerations for Strategic Planning” by Edmund </a:t>
            </a:r>
            <a:r>
              <a:rPr lang="en-US" i="0" dirty="0" err="1" smtClean="0">
                <a:solidFill>
                  <a:schemeClr val="tx1"/>
                </a:solidFill>
              </a:rPr>
              <a:t>Synakowski</a:t>
            </a:r>
            <a:r>
              <a:rPr lang="en-US" i="0" dirty="0" smtClean="0">
                <a:solidFill>
                  <a:schemeClr val="tx1"/>
                </a:solidFill>
              </a:rPr>
              <a:t> – Associate Director, Office of Science, Fusion Energy Sciences – UFA Meeting – October 27, 2014</a:t>
            </a:r>
            <a:endParaRPr lang="en-US" i="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4201"/>
            <a:ext cx="8915400" cy="47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5318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Organization for FY2015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67" y="986246"/>
            <a:ext cx="5402433" cy="5463072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 bwMode="auto">
          <a:xfrm>
            <a:off x="5791200" y="2514600"/>
            <a:ext cx="1676400" cy="3048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>
            <a:off x="7467600" y="3657600"/>
            <a:ext cx="381000" cy="6858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9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9410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85636</TotalTime>
  <Words>1876</Words>
  <Application>Microsoft Office PowerPoint</Application>
  <PresentationFormat>On-screen Show (4:3)</PresentationFormat>
  <Paragraphs>301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1_Blank Presentation</vt:lpstr>
      <vt:lpstr>PowerPoint Presentation</vt:lpstr>
      <vt:lpstr>Outline</vt:lpstr>
      <vt:lpstr>NSTX Upgrade mission elements</vt:lpstr>
      <vt:lpstr>Thank you for your FESAC SPP presentations + white-papers - they did actually influence the FESAC report</vt:lpstr>
      <vt:lpstr>NSTX-U missions aligned with FESAC SPP report</vt:lpstr>
      <vt:lpstr>FESAC SPP Report Priorities:</vt:lpstr>
      <vt:lpstr>FES comments on FESAC SPP Report (1)</vt:lpstr>
      <vt:lpstr>FES comments on FESAC SPP Report (2)</vt:lpstr>
      <vt:lpstr>NSTX-U Organization for FY2015</vt:lpstr>
      <vt:lpstr>NSTX-U research program will be (re-)organized  along 3 “Science Groups” starting with FY15 run</vt:lpstr>
      <vt:lpstr>Motivations for restructuring science program</vt:lpstr>
      <vt:lpstr>Upcoming research planning/advisory activities</vt:lpstr>
      <vt:lpstr>PowerPoint Presentation</vt:lpstr>
      <vt:lpstr>PowerPoint Presentation</vt:lpstr>
      <vt:lpstr>Research Forum Overview </vt:lpstr>
      <vt:lpstr>Update on increasing University  engagement in the NSTX-U program</vt:lpstr>
      <vt:lpstr>10 year goal: Integrate high-performance core + metal walls</vt:lpstr>
      <vt:lpstr>NSTX-U facility enhancements proposed  for 5 year plan support FESAC Tiers/Priorities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13042</cp:revision>
  <dcterms:created xsi:type="dcterms:W3CDTF">2003-10-01T16:23:57Z</dcterms:created>
  <dcterms:modified xsi:type="dcterms:W3CDTF">2014-12-04T16:57:17Z</dcterms:modified>
</cp:coreProperties>
</file>