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69" r:id="rId3"/>
    <p:sldId id="312" r:id="rId4"/>
    <p:sldId id="313" r:id="rId5"/>
    <p:sldId id="303" r:id="rId6"/>
    <p:sldId id="309" r:id="rId7"/>
    <p:sldId id="289" r:id="rId8"/>
    <p:sldId id="290" r:id="rId9"/>
    <p:sldId id="293" r:id="rId10"/>
    <p:sldId id="287" r:id="rId11"/>
    <p:sldId id="310" r:id="rId12"/>
    <p:sldId id="311" r:id="rId13"/>
    <p:sldId id="28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399"/>
    <a:srgbClr val="3366CC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>
      <p:cViewPr>
        <p:scale>
          <a:sx n="125" d="100"/>
          <a:sy n="125" d="100"/>
        </p:scale>
        <p:origin x="-114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677863"/>
            <a:ext cx="4629150" cy="3471862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0DFA36-39CA-429C-9908-CE6906E5D9E1}" type="slidenum">
              <a:rPr lang="en-US" smtClean="0">
                <a:latin typeface="Times New Roman" charset="0"/>
              </a:rPr>
              <a:pPr>
                <a:defRPr/>
              </a:pPr>
              <a:t>8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192EA-3211-41DA-874E-4E33D0390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1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 Team Meeting</a:t>
            </a:r>
            <a:r>
              <a:rPr lang="en-US" sz="10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August 14, 2015</a:t>
            </a:r>
            <a:endParaRPr lang="en-US" sz="10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4" r:id="rId3"/>
    <p:sldLayoutId id="2147483665" r:id="rId4"/>
    <p:sldLayoutId id="2147483666" r:id="rId5"/>
    <p:sldLayoutId id="2147483668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istw-2015.pppl.gov/abstract-submissio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3400" y="2209800"/>
            <a:ext cx="8077200" cy="1066800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Arial" charset="0"/>
              </a:rPr>
              <a:t>Jon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Menard</a:t>
            </a:r>
            <a:endParaRPr lang="en-US" b="1" dirty="0">
              <a:solidFill>
                <a:srgbClr val="000000"/>
              </a:solidFill>
              <a:latin typeface="Arial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NSTX-U Program Director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 dirty="0"/>
              <a:t>NSTX-U Program </a:t>
            </a:r>
            <a:r>
              <a:rPr lang="en-US" b="1" dirty="0" smtClean="0"/>
              <a:t>Update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3352800"/>
            <a:ext cx="7315200" cy="12192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NSTX-U Team Meeting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PPPL - MGB</a:t>
            </a:r>
            <a:endParaRPr lang="en-US" dirty="0"/>
          </a:p>
          <a:p>
            <a:pPr>
              <a:lnSpc>
                <a:spcPct val="85000"/>
              </a:lnSpc>
            </a:pPr>
            <a:r>
              <a:rPr lang="en-US" dirty="0" smtClean="0"/>
              <a:t>August 14, 2015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4615190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work supported by the US DOE Contract No. DE-AC02-09CH11466</a:t>
            </a:r>
          </a:p>
        </p:txBody>
      </p:sp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Latest run plan schedule for 2016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700" dirty="0" smtClean="0">
                <a:solidFill>
                  <a:srgbClr val="920000"/>
                </a:solidFill>
              </a:rPr>
              <a:t>Goal is to operate 14-16 run weeks as per research forum</a:t>
            </a:r>
            <a:endParaRPr lang="en-US" sz="2700" dirty="0">
              <a:solidFill>
                <a:srgbClr val="92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38250"/>
            <a:ext cx="8991600" cy="51625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è"/>
            </a:pPr>
            <a:r>
              <a:rPr lang="en-US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If </a:t>
            </a:r>
            <a:r>
              <a:rPr lang="en-US" sz="2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FY16 budgets </a:t>
            </a:r>
            <a:r>
              <a:rPr lang="en-US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are </a:t>
            </a:r>
            <a:r>
              <a:rPr lang="en-US" sz="2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favorable enough, </a:t>
            </a:r>
            <a:r>
              <a:rPr lang="en-US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may run more run </a:t>
            </a:r>
            <a:r>
              <a:rPr lang="en-US" sz="2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weeks</a:t>
            </a:r>
          </a:p>
          <a:p>
            <a:pPr>
              <a:lnSpc>
                <a:spcPct val="110000"/>
              </a:lnSpc>
              <a:buFont typeface="Wingdings" pitchFamily="2" charset="2"/>
              <a:buChar char="è"/>
            </a:pPr>
            <a:r>
              <a:rPr lang="en-US" sz="2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Want as much data as possible for IAEA synopses/meeting, APS-2016</a:t>
            </a:r>
          </a:p>
          <a:p>
            <a:pPr>
              <a:lnSpc>
                <a:spcPct val="110000"/>
              </a:lnSpc>
            </a:pPr>
            <a:endParaRPr lang="en-US" sz="800" dirty="0" smtClean="0"/>
          </a:p>
          <a:p>
            <a:pPr>
              <a:lnSpc>
                <a:spcPct val="110000"/>
              </a:lnSpc>
            </a:pPr>
            <a:r>
              <a:rPr lang="en-US" sz="2800" dirty="0" smtClean="0"/>
              <a:t>October:  		0-2 run weeks (XMP)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Depends on bake-out / ISTP / NBI / diagnostic time required…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November:  	0-2 run weeks (XMP </a:t>
            </a:r>
            <a:r>
              <a:rPr lang="en-US" sz="2800" dirty="0" smtClean="0">
                <a:sym typeface="Wingdings" panose="05000000000000000000" pitchFamily="2" charset="2"/>
              </a:rPr>
              <a:t> XP)</a:t>
            </a:r>
            <a:endParaRPr lang="en-US" sz="2800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May want to slow/pause for ST workshop, APS, Thanksgiving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December:  	3 run weeks (XP)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January:		2-3 run weeks (XP)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Mid-run assessment (if applicable), PAC-37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Feb-Apr:		6-8 run weeks, complete FY16 run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Apr/May:	Start outage: install high-k, high-Z tiles, …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Resume operations fall/winter 2016 for FY17</a:t>
            </a:r>
            <a:endParaRPr lang="en-US" sz="2800" dirty="0"/>
          </a:p>
          <a:p>
            <a:pPr>
              <a:lnSpc>
                <a:spcPct val="110000"/>
              </a:lnSpc>
            </a:pPr>
            <a:endParaRPr lang="en-US" sz="2800" dirty="0" smtClean="0"/>
          </a:p>
          <a:p>
            <a:pPr>
              <a:lnSpc>
                <a:spcPct val="110000"/>
              </a:lnSpc>
            </a:pPr>
            <a:endParaRPr lang="en-US" sz="2800" dirty="0" smtClean="0"/>
          </a:p>
          <a:p>
            <a:pPr>
              <a:lnSpc>
                <a:spcPct val="11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43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6019800"/>
            <a:ext cx="89916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Here’s the link:  </a:t>
            </a:r>
            <a:r>
              <a:rPr lang="en-US" dirty="0" smtClean="0">
                <a:hlinkClick r:id="rId2" action="ppaction://hlinkfile"/>
              </a:rPr>
              <a:t>istw-2015.pppl.gov/abstract-submission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 workshop abstracts due TODAY! </a:t>
            </a:r>
            <a:br>
              <a:rPr lang="en-US" dirty="0" smtClean="0"/>
            </a:br>
            <a:r>
              <a:rPr lang="en-US" sz="2700" dirty="0" smtClean="0"/>
              <a:t>~40+ (many international) abstracts already submitted</a:t>
            </a:r>
            <a:endParaRPr lang="en-US" sz="27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1"/>
            <a:ext cx="7467600" cy="4816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4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Invitation Letter for Application of Visa: 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ASAP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Reduced rate hotel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reservations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(Nassau Inn) available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: 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</a:rPr>
              <a:t>NOW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Submission of Abstracts:  </a:t>
            </a:r>
            <a:r>
              <a:rPr lang="en-US" sz="2400" b="1" dirty="0">
                <a:solidFill>
                  <a:srgbClr val="FF0000"/>
                </a:solidFill>
              </a:rPr>
              <a:t>August 14, 2015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/>
              <a:t>Announcement of acceptance </a:t>
            </a:r>
            <a:r>
              <a:rPr lang="en-US" sz="2400" dirty="0"/>
              <a:t>of Papers: </a:t>
            </a:r>
            <a:r>
              <a:rPr lang="en-US" sz="2400" b="1" dirty="0">
                <a:solidFill>
                  <a:srgbClr val="FF0000"/>
                </a:solidFill>
              </a:rPr>
              <a:t>August 28, 2015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Registration </a:t>
            </a:r>
            <a:r>
              <a:rPr lang="en-US" sz="2400" dirty="0" smtClean="0"/>
              <a:t>Opens:</a:t>
            </a:r>
            <a:r>
              <a:rPr lang="en-US" sz="2400" dirty="0"/>
              <a:t>  </a:t>
            </a:r>
            <a:r>
              <a:rPr lang="en-US" sz="2400" dirty="0" smtClean="0"/>
              <a:t>(no later than) </a:t>
            </a:r>
            <a:r>
              <a:rPr lang="en-US" sz="2400" b="1" dirty="0" smtClean="0">
                <a:solidFill>
                  <a:srgbClr val="FF0000"/>
                </a:solidFill>
              </a:rPr>
              <a:t>September </a:t>
            </a:r>
            <a:r>
              <a:rPr lang="en-US" sz="2400" b="1" dirty="0">
                <a:solidFill>
                  <a:srgbClr val="FF0000"/>
                </a:solidFill>
              </a:rPr>
              <a:t>14, </a:t>
            </a:r>
            <a:r>
              <a:rPr lang="en-US" sz="2400" b="1" dirty="0" smtClean="0">
                <a:solidFill>
                  <a:srgbClr val="FF0000"/>
                </a:solidFill>
              </a:rPr>
              <a:t>2015</a:t>
            </a:r>
          </a:p>
          <a:p>
            <a:pPr lvl="1"/>
            <a:r>
              <a:rPr lang="en-US" sz="1800" b="1" dirty="0" smtClean="0"/>
              <a:t>Registration fee: $65</a:t>
            </a:r>
          </a:p>
          <a:p>
            <a:pPr lvl="1"/>
            <a:r>
              <a:rPr lang="en-US" sz="1800" b="1" dirty="0" smtClean="0"/>
              <a:t>Catered/wine reception at Princeton Art Museum: $35</a:t>
            </a:r>
          </a:p>
          <a:p>
            <a:pPr lvl="1"/>
            <a:r>
              <a:rPr lang="en-US" sz="1800" b="1" dirty="0" smtClean="0"/>
              <a:t>Banquet at Prospect House:  $65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Hotel at reduced rate ENDS</a:t>
            </a:r>
            <a:r>
              <a:rPr lang="en-US" sz="2400" dirty="0"/>
              <a:t>:  </a:t>
            </a:r>
            <a:r>
              <a:rPr lang="en-US" sz="2400" b="1" dirty="0">
                <a:solidFill>
                  <a:srgbClr val="FF0000"/>
                </a:solidFill>
              </a:rPr>
              <a:t>Friday, October 2, 2015 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Meeting: </a:t>
            </a:r>
            <a:r>
              <a:rPr lang="en-US" sz="2400" b="1" dirty="0">
                <a:solidFill>
                  <a:srgbClr val="FF0000"/>
                </a:solidFill>
              </a:rPr>
              <a:t>November 3-6, </a:t>
            </a:r>
            <a:r>
              <a:rPr lang="en-US" sz="2400" b="1" dirty="0" smtClean="0">
                <a:solidFill>
                  <a:srgbClr val="FF0000"/>
                </a:solidFill>
              </a:rPr>
              <a:t>2015 </a:t>
            </a:r>
            <a:r>
              <a:rPr lang="en-US" sz="2400" dirty="0" smtClean="0"/>
              <a:t>in McDonnell Hall, Princeton U.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 workshop important dates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91000"/>
            <a:ext cx="1447800" cy="107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73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 for: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72118" cy="54102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Making 1</a:t>
            </a:r>
            <a:r>
              <a:rPr lang="en-US" baseline="30000" dirty="0" smtClean="0"/>
              <a:t>st</a:t>
            </a:r>
            <a:r>
              <a:rPr lang="en-US" dirty="0" smtClean="0"/>
              <a:t> test-plasma / CD-4 happen!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Staff / lab-wide celebration being planned – stay tuned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Serving as a collaboration </a:t>
            </a:r>
            <a:r>
              <a:rPr lang="en-US" dirty="0" err="1" smtClean="0"/>
              <a:t>RoD</a:t>
            </a:r>
            <a:r>
              <a:rPr lang="en-US" dirty="0" smtClean="0"/>
              <a:t> research contact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And getting </a:t>
            </a:r>
            <a:r>
              <a:rPr lang="en-US" dirty="0" err="1" smtClean="0"/>
              <a:t>RoDs</a:t>
            </a:r>
            <a:r>
              <a:rPr lang="en-US" dirty="0" smtClean="0"/>
              <a:t> completed, reviewed, signed ASAP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Volunteering to be an NSTX-U seminar speaker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Revising reviewed XPs (so we can approve them)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And getting </a:t>
            </a:r>
            <a:r>
              <a:rPr lang="en-US" dirty="0" err="1" smtClean="0"/>
              <a:t>unreviewed</a:t>
            </a:r>
            <a:r>
              <a:rPr lang="en-US" dirty="0" smtClean="0"/>
              <a:t> XPs reviewed and approved</a:t>
            </a:r>
          </a:p>
          <a:p>
            <a:pPr>
              <a:lnSpc>
                <a:spcPct val="130000"/>
              </a:lnSpc>
            </a:pPr>
            <a:r>
              <a:rPr lang="en-US" dirty="0"/>
              <a:t>Participating in ST </a:t>
            </a:r>
            <a:r>
              <a:rPr lang="en-US" dirty="0" smtClean="0"/>
              <a:t>workshop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new collaborations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en-US" dirty="0" smtClean="0"/>
              <a:t>Get </a:t>
            </a:r>
            <a:r>
              <a:rPr lang="en-US" dirty="0"/>
              <a:t>those abstracts </a:t>
            </a:r>
            <a:r>
              <a:rPr lang="en-US" dirty="0" smtClean="0"/>
              <a:t>in TODAY!</a:t>
            </a:r>
            <a:endParaRPr lang="en-US" dirty="0" smtClean="0"/>
          </a:p>
        </p:txBody>
      </p:sp>
      <p:pic>
        <p:nvPicPr>
          <p:cNvPr id="3074" name="Picture 2" descr="http://orig11.deviantart.net/1f7a/f/2009/193/b/1/homer_eating_an_ice_cream_by_terram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104900"/>
            <a:ext cx="8382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4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Updated PPT template, logos, etc…</a:t>
            </a:r>
          </a:p>
          <a:p>
            <a:endParaRPr lang="en-US" sz="3200" dirty="0" smtClean="0"/>
          </a:p>
          <a:p>
            <a:r>
              <a:rPr lang="en-US" sz="3200" dirty="0" smtClean="0"/>
              <a:t>Outreach Seminars</a:t>
            </a:r>
          </a:p>
          <a:p>
            <a:endParaRPr lang="en-US" sz="3200" dirty="0" smtClean="0"/>
          </a:p>
          <a:p>
            <a:r>
              <a:rPr lang="en-US" sz="3200" dirty="0" smtClean="0"/>
              <a:t>Diagnostic </a:t>
            </a:r>
            <a:r>
              <a:rPr lang="en-US" sz="3200" dirty="0"/>
              <a:t>Solicitation</a:t>
            </a:r>
          </a:p>
          <a:p>
            <a:endParaRPr lang="en-US" sz="3200" dirty="0" smtClean="0"/>
          </a:p>
          <a:p>
            <a:r>
              <a:rPr lang="en-US" sz="3200" dirty="0" smtClean="0"/>
              <a:t>Updated Research </a:t>
            </a:r>
            <a:r>
              <a:rPr lang="en-US" sz="3200" dirty="0"/>
              <a:t>Milestones</a:t>
            </a:r>
          </a:p>
          <a:p>
            <a:endParaRPr lang="en-US" sz="3200" dirty="0" smtClean="0"/>
          </a:p>
          <a:p>
            <a:r>
              <a:rPr lang="en-US" sz="3200" dirty="0" smtClean="0"/>
              <a:t>XP Review Status, Draft Run Schedule</a:t>
            </a:r>
          </a:p>
          <a:p>
            <a:endParaRPr lang="en-US" sz="3200" dirty="0" smtClean="0"/>
          </a:p>
          <a:p>
            <a:r>
              <a:rPr lang="en-US" sz="3200" dirty="0" smtClean="0"/>
              <a:t>International ST Workshop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830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new PPTX template now available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21" y="1173126"/>
            <a:ext cx="758397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724400" y="5257800"/>
            <a:ext cx="1828800" cy="304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8153400" y="685800"/>
            <a:ext cx="0" cy="3505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0"/>
          </p:cNvCxnSpPr>
          <p:nvPr/>
        </p:nvCxnSpPr>
        <p:spPr>
          <a:xfrm flipV="1">
            <a:off x="5638800" y="4191000"/>
            <a:ext cx="2514600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6629400" y="5257800"/>
            <a:ext cx="800100" cy="304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7391400" y="5562600"/>
            <a:ext cx="419100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59657" y="5819648"/>
            <a:ext cx="153118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PPTX, PPT,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PNGs, JPGs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0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NSTX-U icons / logos included in template</a:t>
            </a:r>
            <a:br>
              <a:rPr lang="en-US" dirty="0" smtClean="0"/>
            </a:br>
            <a:r>
              <a:rPr lang="en-US" sz="2000" i="1" dirty="0" smtClean="0"/>
              <a:t>Usage compliance will be tracked in performance appraisals and </a:t>
            </a:r>
            <a:r>
              <a:rPr lang="en-US" sz="2000" i="1" dirty="0" err="1" smtClean="0"/>
              <a:t>RoDs</a:t>
            </a:r>
            <a:r>
              <a:rPr lang="en-US" sz="2000" i="1" dirty="0" smtClean="0"/>
              <a:t> - just kidding…</a:t>
            </a:r>
            <a:endParaRPr lang="en-US" sz="2000" i="1" dirty="0"/>
          </a:p>
        </p:txBody>
      </p:sp>
      <p:pic>
        <p:nvPicPr>
          <p:cNvPr id="1026" name="Picture 2" descr="C:\Users\jmenard\Desktop\pics\NSTXU_banner_thin_fo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71" y="3594162"/>
            <a:ext cx="3714286" cy="98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menard\Desktop\pics\NSTXU_banner_thick_fo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3815874" cy="98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menard\Desktop\pics\NSTXU_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35074"/>
            <a:ext cx="977778" cy="9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menard\Desktop\pics\NSTXU_banner_full_name_wid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5791199"/>
            <a:ext cx="866775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jmenard\Desktop\pics\NSTXU_banner_full_name_2leve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4800600"/>
            <a:ext cx="5187302" cy="81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jmenard\Desktop\pics\NSTX-U_banner_thick_font_transpare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19200"/>
            <a:ext cx="6368255" cy="98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jmenard\Desktop\pics\NSTX-U_banner_thin_font_transparen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71" y="2368673"/>
            <a:ext cx="6171429" cy="98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NSTX-U university collaborators spearheaded new outreach seminar effort – to begin this fall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676400"/>
            <a:ext cx="1143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J. </a:t>
            </a:r>
            <a:r>
              <a:rPr lang="en-US" sz="1050" i="1" dirty="0" err="1" smtClean="0"/>
              <a:t>Berkery</a:t>
            </a:r>
            <a:r>
              <a:rPr lang="en-US" sz="1050" i="1" dirty="0" smtClean="0"/>
              <a:t> (CU)</a:t>
            </a:r>
          </a:p>
          <a:p>
            <a:pPr algn="ctr"/>
            <a:r>
              <a:rPr lang="en-US" sz="1050" i="1" dirty="0" smtClean="0"/>
              <a:t> D. Smith (UW)</a:t>
            </a:r>
            <a:endParaRPr lang="en-US" sz="105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" y="1066799"/>
            <a:ext cx="8001000" cy="540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FES solicitation for U.S. University and Industry</a:t>
            </a:r>
            <a:br>
              <a:rPr lang="en-US" sz="2800" dirty="0" smtClean="0"/>
            </a:br>
            <a:r>
              <a:rPr lang="en-US" sz="2800" dirty="0" smtClean="0"/>
              <a:t>DIAGNOSTIC Collaboration on NSTX-U now available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Pre-Application was due: 07/29/2015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Pre-App required, 2-3 pages (Title, abstract, collaborators, …)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Nearly all (15-20) </a:t>
            </a:r>
            <a:r>
              <a:rPr lang="en-US" dirty="0" smtClean="0"/>
              <a:t>pre-apps accepted</a:t>
            </a:r>
            <a:endParaRPr lang="en-US" sz="600" dirty="0" smtClean="0"/>
          </a:p>
          <a:p>
            <a:pPr>
              <a:lnSpc>
                <a:spcPct val="110000"/>
              </a:lnSpc>
            </a:pPr>
            <a:r>
              <a:rPr lang="en-US" b="1" dirty="0" smtClean="0"/>
              <a:t>Application Due: 09/18/2015, 11:59 PM Eastern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rgbClr val="FF0000"/>
                </a:solidFill>
              </a:rPr>
              <a:t>Signed Records of Discussion (</a:t>
            </a:r>
            <a:r>
              <a:rPr lang="en-US" dirty="0" err="1" smtClean="0">
                <a:solidFill>
                  <a:srgbClr val="FF0000"/>
                </a:solidFill>
              </a:rPr>
              <a:t>RoDs</a:t>
            </a:r>
            <a:r>
              <a:rPr lang="en-US" dirty="0" smtClean="0">
                <a:solidFill>
                  <a:srgbClr val="FF0000"/>
                </a:solidFill>
              </a:rPr>
              <a:t>) required </a:t>
            </a:r>
            <a:r>
              <a:rPr lang="en-US" dirty="0">
                <a:solidFill>
                  <a:srgbClr val="FF0000"/>
                </a:solidFill>
              </a:rPr>
              <a:t>for </a:t>
            </a:r>
            <a:r>
              <a:rPr lang="en-US" dirty="0" smtClean="0">
                <a:solidFill>
                  <a:srgbClr val="FF0000"/>
                </a:solidFill>
              </a:rPr>
              <a:t>application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err="1" smtClean="0"/>
              <a:t>RoDs</a:t>
            </a:r>
            <a:r>
              <a:rPr lang="en-US" dirty="0" smtClean="0"/>
              <a:t> due to Jon and Masa for review by 9/10/2015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If you are a research contact – get </a:t>
            </a:r>
            <a:r>
              <a:rPr lang="en-US" dirty="0" err="1" smtClean="0"/>
              <a:t>RoDs</a:t>
            </a:r>
            <a:r>
              <a:rPr lang="en-US" dirty="0" smtClean="0"/>
              <a:t> discussed, reviewed / iterated, and signed ASAP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Be proactive, work closely with collaborators on their </a:t>
            </a:r>
            <a:r>
              <a:rPr lang="en-US" dirty="0" err="1" smtClean="0"/>
              <a:t>RoDs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FF0000"/>
                </a:solidFill>
              </a:rPr>
              <a:t>don’t wait until the last minute…</a:t>
            </a:r>
          </a:p>
          <a:p>
            <a:pPr lvl="2">
              <a:lnSpc>
                <a:spcPct val="110000"/>
              </a:lnSpc>
            </a:pPr>
            <a:r>
              <a:rPr lang="en-US" dirty="0" smtClean="0">
                <a:solidFill>
                  <a:srgbClr val="FF0000"/>
                </a:solidFill>
              </a:rPr>
              <a:t>Note: Jon will be on travel most of week of September 14</a:t>
            </a:r>
          </a:p>
        </p:txBody>
      </p:sp>
    </p:spTree>
    <p:extLst>
      <p:ext uri="{BB962C8B-B14F-4D97-AF65-F5344CB8AC3E}">
        <p14:creationId xmlns:p14="http://schemas.microsoft.com/office/powerpoint/2010/main" val="351364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2800" b="1" dirty="0" smtClean="0"/>
              <a:t>Overview of FY2015-17 NSTX-U research milestones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410200"/>
          </a:xfrm>
        </p:spPr>
        <p:txBody>
          <a:bodyPr rIns="0">
            <a:normAutofit fontScale="92500" lnSpcReduction="10000"/>
          </a:bodyPr>
          <a:lstStyle/>
          <a:p>
            <a:pPr>
              <a:lnSpc>
                <a:spcPct val="95000"/>
              </a:lnSpc>
            </a:pPr>
            <a:r>
              <a:rPr lang="en-US" b="1" dirty="0" smtClean="0"/>
              <a:t>FY2016</a:t>
            </a:r>
          </a:p>
          <a:p>
            <a:pPr marL="571500" lvl="1" indent="-228600">
              <a:lnSpc>
                <a:spcPct val="95000"/>
              </a:lnSpc>
            </a:pPr>
            <a:r>
              <a:rPr lang="en-US" dirty="0" smtClean="0"/>
              <a:t>Obtain first data at 60% higher field/current, 2-3</a:t>
            </a:r>
            <a:r>
              <a:rPr lang="en-US" dirty="0" smtClean="0">
                <a:latin typeface="Calibri"/>
              </a:rPr>
              <a:t>× </a:t>
            </a:r>
            <a:r>
              <a:rPr lang="en-US" dirty="0" smtClean="0"/>
              <a:t>longer pulse:</a:t>
            </a:r>
          </a:p>
          <a:p>
            <a:pPr marL="571500" lvl="2" indent="228600">
              <a:lnSpc>
                <a:spcPct val="95000"/>
              </a:lnSpc>
            </a:pPr>
            <a:r>
              <a:rPr lang="en-US" dirty="0" smtClean="0"/>
              <a:t>Re-establish sustained low l</a:t>
            </a:r>
            <a:r>
              <a:rPr lang="en-US" baseline="-25000" dirty="0" smtClean="0"/>
              <a:t>i</a:t>
            </a:r>
            <a:r>
              <a:rPr lang="en-US" dirty="0" smtClean="0"/>
              <a:t> / high-</a:t>
            </a:r>
            <a:r>
              <a:rPr lang="en-US" dirty="0" smtClean="0">
                <a:latin typeface="Symbol" pitchFamily="18" charset="2"/>
              </a:rPr>
              <a:t>k</a:t>
            </a:r>
            <a:r>
              <a:rPr lang="en-US" dirty="0" smtClean="0"/>
              <a:t> operation above no-wall limit</a:t>
            </a:r>
          </a:p>
          <a:p>
            <a:pPr marL="571500" lvl="2" indent="228600">
              <a:lnSpc>
                <a:spcPct val="95000"/>
              </a:lnSpc>
            </a:pPr>
            <a:r>
              <a:rPr lang="en-US" dirty="0" smtClean="0"/>
              <a:t>Study thermal confinement, pedestal structure, SOL widths</a:t>
            </a:r>
          </a:p>
          <a:p>
            <a:pPr marL="571500" lvl="2" indent="228600">
              <a:lnSpc>
                <a:spcPct val="95000"/>
              </a:lnSpc>
            </a:pPr>
            <a:r>
              <a:rPr lang="en-US" dirty="0" smtClean="0"/>
              <a:t>Assess current-drive, fast-ion instabilities from new 2</a:t>
            </a:r>
            <a:r>
              <a:rPr lang="en-US" baseline="30000" dirty="0" smtClean="0"/>
              <a:t>nd</a:t>
            </a:r>
            <a:r>
              <a:rPr lang="en-US" dirty="0" smtClean="0"/>
              <a:t> NBI</a:t>
            </a:r>
          </a:p>
          <a:p>
            <a:pPr>
              <a:lnSpc>
                <a:spcPct val="95000"/>
              </a:lnSpc>
            </a:pPr>
            <a:endParaRPr lang="en-US" sz="400" dirty="0" smtClean="0"/>
          </a:p>
          <a:p>
            <a:pPr>
              <a:lnSpc>
                <a:spcPct val="95000"/>
              </a:lnSpc>
            </a:pPr>
            <a:r>
              <a:rPr lang="en-US" b="1" dirty="0" smtClean="0"/>
              <a:t>FY2017</a:t>
            </a:r>
            <a:endParaRPr lang="en-US" b="1" dirty="0"/>
          </a:p>
          <a:p>
            <a:pPr marL="571500" lvl="1" indent="-228600">
              <a:lnSpc>
                <a:spcPct val="95000"/>
              </a:lnSpc>
            </a:pPr>
            <a:r>
              <a:rPr lang="en-US" dirty="0" smtClean="0"/>
              <a:t>Extend NSTX-U performance to full field, current (1T, 2MA)</a:t>
            </a:r>
          </a:p>
          <a:p>
            <a:pPr marL="800100" lvl="2">
              <a:lnSpc>
                <a:spcPct val="95000"/>
              </a:lnSpc>
            </a:pPr>
            <a:r>
              <a:rPr lang="en-US" dirty="0"/>
              <a:t>Assess </a:t>
            </a:r>
            <a:r>
              <a:rPr lang="en-US" dirty="0" err="1"/>
              <a:t>divertor</a:t>
            </a:r>
            <a:r>
              <a:rPr lang="en-US" dirty="0"/>
              <a:t> heat flux mitigation, confinement at full </a:t>
            </a:r>
            <a:r>
              <a:rPr lang="en-US" dirty="0" smtClean="0"/>
              <a:t>parameters</a:t>
            </a:r>
          </a:p>
          <a:p>
            <a:pPr marL="571500" lvl="1" indent="-228600">
              <a:lnSpc>
                <a:spcPct val="95000"/>
              </a:lnSpc>
            </a:pPr>
            <a:r>
              <a:rPr lang="en-US" dirty="0" smtClean="0"/>
              <a:t>Access full non-inductive, test small current over-drive</a:t>
            </a:r>
          </a:p>
          <a:p>
            <a:pPr marL="571500" lvl="1" indent="-228600">
              <a:lnSpc>
                <a:spcPct val="95000"/>
              </a:lnSpc>
            </a:pPr>
            <a:r>
              <a:rPr lang="en-US" dirty="0" smtClean="0"/>
              <a:t>First data with 2D high-k scattering, prototype high-Z tiles</a:t>
            </a:r>
          </a:p>
          <a:p>
            <a:pPr marL="119110" indent="-341313">
              <a:lnSpc>
                <a:spcPct val="95000"/>
              </a:lnSpc>
            </a:pPr>
            <a:r>
              <a:rPr lang="en-US" b="1" dirty="0" smtClean="0"/>
              <a:t>FY2018</a:t>
            </a:r>
          </a:p>
          <a:p>
            <a:pPr marL="571500" lvl="1" indent="-228600">
              <a:lnSpc>
                <a:spcPct val="95000"/>
              </a:lnSpc>
            </a:pPr>
            <a:r>
              <a:rPr lang="en-US" dirty="0" smtClean="0"/>
              <a:t>Study low-Z and high-Z impurity transport</a:t>
            </a:r>
          </a:p>
          <a:p>
            <a:pPr marL="571500" lvl="1" indent="-228600">
              <a:lnSpc>
                <a:spcPct val="95000"/>
              </a:lnSpc>
            </a:pPr>
            <a:r>
              <a:rPr lang="en-US" dirty="0" smtClean="0"/>
              <a:t>Assess causes of core electron thermal transport</a:t>
            </a:r>
          </a:p>
          <a:p>
            <a:pPr marL="571500" lvl="1" indent="-228600">
              <a:lnSpc>
                <a:spcPct val="95000"/>
              </a:lnSpc>
            </a:pPr>
            <a:r>
              <a:rPr lang="en-US" dirty="0" smtClean="0"/>
              <a:t>Test advanced q profile and rotation profile control</a:t>
            </a:r>
          </a:p>
          <a:p>
            <a:pPr marL="571500" lvl="1" indent="-228600">
              <a:lnSpc>
                <a:spcPct val="95000"/>
              </a:lnSpc>
            </a:pPr>
            <a:r>
              <a:rPr lang="en-US" dirty="0" smtClean="0"/>
              <a:t>Assess CHI plasma current start-up performance</a:t>
            </a:r>
          </a:p>
          <a:p>
            <a:pPr marL="119110" indent="-341313">
              <a:lnSpc>
                <a:spcPct val="95000"/>
              </a:lnSpc>
            </a:pPr>
            <a:endParaRPr lang="en-US" dirty="0"/>
          </a:p>
          <a:p>
            <a:pPr marL="519113" lvl="1" indent="-341313">
              <a:lnSpc>
                <a:spcPct val="95000"/>
              </a:lnSpc>
            </a:pPr>
            <a:endParaRPr lang="en-US" dirty="0" smtClean="0"/>
          </a:p>
          <a:p>
            <a:pPr marL="519113" lvl="1" indent="-341313">
              <a:lnSpc>
                <a:spcPct val="95000"/>
              </a:lnSpc>
            </a:pPr>
            <a:endParaRPr lang="en-US" dirty="0"/>
          </a:p>
          <a:p>
            <a:pPr marL="288971" lvl="1" indent="-173038">
              <a:lnSpc>
                <a:spcPct val="9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5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5pPr>
            <a:lvl6pPr marL="45714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293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44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586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tabLst>
                <a:tab pos="2743200" algn="l"/>
              </a:tabLst>
            </a:pPr>
            <a:r>
              <a:rPr lang="en-US" sz="2800" i="0" kern="0" dirty="0" smtClean="0">
                <a:solidFill>
                  <a:srgbClr val="336699"/>
                </a:solidFill>
                <a:ea typeface="ＭＳ Ｐゴシック" pitchFamily="1" charset="-128"/>
              </a:rPr>
              <a:t>NSTX-U Milestone Schedule for FY2016-18</a:t>
            </a:r>
          </a:p>
          <a:p>
            <a:pPr>
              <a:lnSpc>
                <a:spcPct val="90000"/>
              </a:lnSpc>
              <a:tabLst>
                <a:tab pos="2743200" algn="l"/>
              </a:tabLst>
            </a:pPr>
            <a:r>
              <a:rPr lang="en-US" kern="0" dirty="0" smtClean="0">
                <a:solidFill>
                  <a:srgbClr val="336699"/>
                </a:solidFill>
                <a:ea typeface="ＭＳ Ｐゴシック" pitchFamily="1" charset="-128"/>
              </a:rPr>
              <a:t>(see updated Milestone web-page for additional detail / text)</a:t>
            </a:r>
            <a:endParaRPr lang="en-US" sz="2000" i="0" kern="0" dirty="0" smtClean="0">
              <a:solidFill>
                <a:srgbClr val="336699"/>
              </a:solidFill>
            </a:endParaRPr>
          </a:p>
        </p:txBody>
      </p:sp>
      <p:sp>
        <p:nvSpPr>
          <p:cNvPr id="96" name="Line 21"/>
          <p:cNvSpPr>
            <a:spLocks noChangeShapeType="1"/>
          </p:cNvSpPr>
          <p:nvPr/>
        </p:nvSpPr>
        <p:spPr bwMode="auto">
          <a:xfrm>
            <a:off x="0" y="5925312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884473" y="1062494"/>
            <a:ext cx="2516325" cy="2462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9" tIns="0" rIns="91429" bIns="0">
            <a:spAutoFit/>
          </a:bodyPr>
          <a:lstStyle/>
          <a:p>
            <a:pPr algn="ctr">
              <a:defRPr/>
            </a:pP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FY2017</a:t>
            </a:r>
            <a:endParaRPr lang="en-US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1341698" y="1062494"/>
            <a:ext cx="2465731" cy="2462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9" tIns="0" rIns="91429" bIns="0">
            <a:spAutoFit/>
          </a:bodyPr>
          <a:lstStyle/>
          <a:p>
            <a:pPr algn="ctr">
              <a:defRPr/>
            </a:pP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FY2016</a:t>
            </a:r>
            <a:endParaRPr lang="en-US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5105183" y="1384756"/>
            <a:ext cx="457416" cy="215444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i="0" dirty="0" smtClean="0">
                <a:solidFill>
                  <a:srgbClr val="FFFFFF"/>
                </a:solidFill>
                <a:cs typeface="Arial" panose="020B0604020202020204" pitchFamily="34" charset="0"/>
              </a:rPr>
              <a:t>18</a:t>
            </a:r>
            <a:endParaRPr lang="en-US" sz="1400" b="1" i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4647793" y="1384756"/>
            <a:ext cx="4574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b="1" i="0" dirty="0" smtClean="0">
                <a:solidFill>
                  <a:srgbClr val="0000CC"/>
                </a:solidFill>
                <a:cs typeface="Arial" panose="020B0604020202020204" pitchFamily="34" charset="0"/>
              </a:rPr>
              <a:t>16</a:t>
            </a:r>
            <a:endParaRPr lang="en-US" sz="1400" b="1" i="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75" name="Text Box 27"/>
          <p:cNvSpPr txBox="1">
            <a:spLocks noChangeArrowheads="1"/>
          </p:cNvSpPr>
          <p:nvPr/>
        </p:nvSpPr>
        <p:spPr bwMode="auto">
          <a:xfrm>
            <a:off x="1341698" y="4968330"/>
            <a:ext cx="2465731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Develop physics + operational tools for high-performance: </a:t>
            </a:r>
            <a:r>
              <a:rPr lang="en-US" sz="1300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k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</a:t>
            </a:r>
            <a:r>
              <a:rPr lang="en-US" sz="1300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</a:t>
            </a:r>
            <a:r>
              <a:rPr lang="en-US" sz="1300" i="0" dirty="0" smtClean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EF/RWM</a:t>
            </a:r>
            <a:endParaRPr lang="en-US" sz="1300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8" name="Text Box 27"/>
          <p:cNvSpPr txBox="1">
            <a:spLocks noChangeArrowheads="1"/>
          </p:cNvSpPr>
          <p:nvPr/>
        </p:nvSpPr>
        <p:spPr bwMode="auto">
          <a:xfrm>
            <a:off x="1341698" y="1820133"/>
            <a:ext cx="2466575" cy="535116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 anchor="ctr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H-mode confinement, pedestal, SOL characteristics at higher B</a:t>
            </a:r>
            <a:r>
              <a:rPr lang="en-US" sz="1300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I</a:t>
            </a:r>
            <a:r>
              <a:rPr lang="en-US" sz="1300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, P</a:t>
            </a:r>
            <a:r>
              <a:rPr lang="en-US" sz="1300" i="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NBI</a:t>
            </a:r>
            <a:endParaRPr lang="en-US" sz="13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0" name="Text Box 23"/>
          <p:cNvSpPr txBox="1">
            <a:spLocks noChangeArrowheads="1"/>
          </p:cNvSpPr>
          <p:nvPr/>
        </p:nvSpPr>
        <p:spPr bwMode="auto">
          <a:xfrm>
            <a:off x="1352936" y="6087001"/>
            <a:ext cx="2457064" cy="359073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0" rIns="0" b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disruption mitigation, initial </a:t>
            </a:r>
          </a:p>
          <a:p>
            <a:pPr algn="ctr">
              <a:lnSpc>
                <a:spcPts val="14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tests of real-time warning, prediction</a:t>
            </a:r>
            <a:endParaRPr lang="en-US" sz="13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1" name="Text Box 27"/>
          <p:cNvSpPr txBox="1">
            <a:spLocks noChangeArrowheads="1"/>
          </p:cNvSpPr>
          <p:nvPr/>
        </p:nvSpPr>
        <p:spPr bwMode="auto">
          <a:xfrm>
            <a:off x="3884473" y="5453402"/>
            <a:ext cx="2516326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Develop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high-non-inductive fraction NBI H-modes for sustainment and ramp-up</a:t>
            </a:r>
            <a:endParaRPr lang="en-US" sz="1300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3" name="Text Box 27"/>
          <p:cNvSpPr txBox="1">
            <a:spLocks noChangeArrowheads="1"/>
          </p:cNvSpPr>
          <p:nvPr/>
        </p:nvSpPr>
        <p:spPr bwMode="auto">
          <a:xfrm>
            <a:off x="3884473" y="4710499"/>
            <a:ext cx="2516325" cy="553986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Assess fast-wave SOL losses, core  thermal and fast ion interactions at increased field and current</a:t>
            </a:r>
            <a:endParaRPr lang="en-US" sz="1300" b="0" i="0" baseline="-25000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7627" y="1415848"/>
            <a:ext cx="866773" cy="18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4" rIns="0" bIns="45714" anchor="ctr"/>
          <a:lstStyle/>
          <a:p>
            <a:pPr marL="342860" indent="-342860" algn="ctr" eaLnBrk="0" hangingPunct="0">
              <a:lnSpc>
                <a:spcPct val="80000"/>
              </a:lnSpc>
            </a:pPr>
            <a:r>
              <a:rPr lang="en-US" sz="1400" b="1" i="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Run </a:t>
            </a:r>
            <a:r>
              <a:rPr lang="en-US" sz="1400" b="1" i="0" dirty="0">
                <a:solidFill>
                  <a:srgbClr val="0000CC"/>
                </a:solidFill>
                <a:latin typeface="Arial Narrow" panose="020B0606020202030204" pitchFamily="34" charset="0"/>
              </a:rPr>
              <a:t>Weeks:</a:t>
            </a:r>
          </a:p>
        </p:txBody>
      </p:sp>
      <p:sp>
        <p:nvSpPr>
          <p:cNvPr id="125" name="Right Arrow 124"/>
          <p:cNvSpPr/>
          <p:nvPr/>
        </p:nvSpPr>
        <p:spPr bwMode="auto">
          <a:xfrm>
            <a:off x="117476" y="5983224"/>
            <a:ext cx="1177924" cy="493776"/>
          </a:xfrm>
          <a:prstGeom prst="rightArrow">
            <a:avLst>
              <a:gd name="adj1" fmla="val 100000"/>
              <a:gd name="adj2" fmla="val 16667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27432" rIns="0" bIns="0" anchor="ctr"/>
          <a:lstStyle/>
          <a:p>
            <a:pPr algn="ctr">
              <a:lnSpc>
                <a:spcPct val="70000"/>
              </a:lnSpc>
            </a:pPr>
            <a:r>
              <a:rPr lang="en-US" sz="1400" i="0" dirty="0">
                <a:solidFill>
                  <a:schemeClr val="tx1"/>
                </a:solidFill>
                <a:latin typeface="Arial Narrow" pitchFamily="34" charset="0"/>
              </a:rPr>
              <a:t>FES 3 Facility Joint Research Target (JRT)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200" y="1676400"/>
            <a:ext cx="1219200" cy="4176485"/>
            <a:chOff x="1676400" y="1676400"/>
            <a:chExt cx="1219200" cy="4176485"/>
          </a:xfrm>
        </p:grpSpPr>
        <p:sp>
          <p:nvSpPr>
            <p:cNvPr id="113" name="Right Arrow 112"/>
            <p:cNvSpPr/>
            <p:nvPr/>
          </p:nvSpPr>
          <p:spPr bwMode="auto">
            <a:xfrm>
              <a:off x="1717675" y="4495800"/>
              <a:ext cx="1177925" cy="1357085"/>
            </a:xfrm>
            <a:prstGeom prst="rightArrow">
              <a:avLst>
                <a:gd name="adj1" fmla="val 100000"/>
                <a:gd name="adj2" fmla="val 10156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9" name="Text Box 12"/>
            <p:cNvSpPr txBox="1">
              <a:spLocks noChangeArrowheads="1"/>
            </p:cNvSpPr>
            <p:nvPr/>
          </p:nvSpPr>
          <p:spPr bwMode="auto">
            <a:xfrm>
              <a:off x="1676400" y="4876800"/>
              <a:ext cx="1177925" cy="59091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Integrated Scenarios</a:t>
              </a:r>
              <a:endParaRPr lang="en-US" sz="18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4" name="Right Arrow 63"/>
            <p:cNvSpPr/>
            <p:nvPr/>
          </p:nvSpPr>
          <p:spPr bwMode="auto">
            <a:xfrm>
              <a:off x="1717675" y="3124201"/>
              <a:ext cx="1177925" cy="1295400"/>
            </a:xfrm>
            <a:prstGeom prst="rightArrow">
              <a:avLst>
                <a:gd name="adj1" fmla="val 100000"/>
                <a:gd name="adj2" fmla="val 9617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5" name="Right Arrow 64"/>
            <p:cNvSpPr/>
            <p:nvPr/>
          </p:nvSpPr>
          <p:spPr bwMode="auto">
            <a:xfrm>
              <a:off x="1717675" y="1676400"/>
              <a:ext cx="1177925" cy="1371600"/>
            </a:xfrm>
            <a:prstGeom prst="rightArrow">
              <a:avLst>
                <a:gd name="adj1" fmla="val 100000"/>
                <a:gd name="adj2" fmla="val 9617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spcBef>
                  <a:spcPct val="20000"/>
                </a:spcBef>
                <a:buFontTx/>
                <a:buChar char="•"/>
                <a:defRPr/>
              </a:pPr>
              <a:endParaRPr lang="en-US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6" name="Text Box 12"/>
            <p:cNvSpPr txBox="1">
              <a:spLocks noChangeArrowheads="1"/>
            </p:cNvSpPr>
            <p:nvPr/>
          </p:nvSpPr>
          <p:spPr bwMode="auto">
            <a:xfrm>
              <a:off x="1676400" y="3468481"/>
              <a:ext cx="1133475" cy="59091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Core Science</a:t>
              </a:r>
              <a:endParaRPr lang="en-US" sz="180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67" name="Text Box 12"/>
            <p:cNvSpPr txBox="1">
              <a:spLocks noChangeArrowheads="1"/>
            </p:cNvSpPr>
            <p:nvPr/>
          </p:nvSpPr>
          <p:spPr bwMode="auto">
            <a:xfrm>
              <a:off x="1676400" y="1840683"/>
              <a:ext cx="1142999" cy="103411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 lIns="45714" tIns="45714" rIns="0" bIns="45714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800" i="0" dirty="0" smtClean="0">
                  <a:solidFill>
                    <a:schemeClr val="tx1"/>
                  </a:solidFill>
                  <a:latin typeface="Arial Narrow" pitchFamily="34" charset="0"/>
                </a:rPr>
                <a:t>Boundary Science 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0" i="0" dirty="0" smtClean="0">
                  <a:solidFill>
                    <a:schemeClr val="tx1"/>
                  </a:solidFill>
                  <a:latin typeface="Arial Narrow" pitchFamily="34" charset="0"/>
                </a:rPr>
                <a:t>+ Particle Control</a:t>
              </a:r>
              <a:endParaRPr lang="en-US" sz="1600" b="0" i="0" dirty="0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371600" y="5979279"/>
            <a:ext cx="72776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i="0" dirty="0" smtClean="0">
                <a:solidFill>
                  <a:schemeClr val="tx1"/>
                </a:solidFill>
              </a:rPr>
              <a:t>C-Mod leads JRT</a:t>
            </a:r>
          </a:p>
        </p:txBody>
      </p:sp>
      <p:sp>
        <p:nvSpPr>
          <p:cNvPr id="54" name="Text Box 27"/>
          <p:cNvSpPr txBox="1">
            <a:spLocks noChangeArrowheads="1"/>
          </p:cNvSpPr>
          <p:nvPr/>
        </p:nvSpPr>
        <p:spPr bwMode="auto">
          <a:xfrm>
            <a:off x="1347594" y="3263137"/>
            <a:ext cx="2460679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Assess effects of NBI injection on fast-ion f(v) and NBI-CD profile</a:t>
            </a:r>
            <a:endParaRPr lang="en-US" sz="1300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9" name="Text Box 27"/>
          <p:cNvSpPr txBox="1">
            <a:spLocks noChangeArrowheads="1"/>
          </p:cNvSpPr>
          <p:nvPr/>
        </p:nvSpPr>
        <p:spPr bwMode="auto">
          <a:xfrm>
            <a:off x="3884475" y="1814899"/>
            <a:ext cx="2516325" cy="555353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scaling, mitigation of steady-state, transient heat-fluxes w/ 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advanced </a:t>
            </a:r>
            <a:r>
              <a:rPr lang="en-US" sz="1300" i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divertor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operation at high power density </a:t>
            </a:r>
            <a:endParaRPr lang="en-US" sz="1300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901167" y="16764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R17-1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91" name="Text Box 27"/>
          <p:cNvSpPr txBox="1">
            <a:spLocks noChangeArrowheads="1"/>
          </p:cNvSpPr>
          <p:nvPr/>
        </p:nvSpPr>
        <p:spPr bwMode="auto">
          <a:xfrm>
            <a:off x="3884474" y="2537269"/>
            <a:ext cx="2516326" cy="400097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high-Z </a:t>
            </a:r>
            <a:r>
              <a:rPr lang="en-US" sz="1300" i="0" dirty="0" err="1">
                <a:solidFill>
                  <a:srgbClr val="FF0000"/>
                </a:solidFill>
                <a:latin typeface="Arial Narrow" panose="020B0606020202030204" pitchFamily="34" charset="0"/>
              </a:rPr>
              <a:t>divertor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PFC performance and impact 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on operating scenarios</a:t>
            </a:r>
            <a:endParaRPr lang="en-US" sz="1300" b="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01167" y="2392559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R17-2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62" name="Text Box 27"/>
          <p:cNvSpPr txBox="1">
            <a:spLocks noChangeArrowheads="1"/>
          </p:cNvSpPr>
          <p:nvPr/>
        </p:nvSpPr>
        <p:spPr bwMode="auto">
          <a:xfrm>
            <a:off x="6477000" y="1811302"/>
            <a:ext cx="2516325" cy="398498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impurity sources and edge and core impurity transport</a:t>
            </a:r>
            <a:endParaRPr lang="en-US" sz="1300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477000" y="16764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R18-1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6477000" y="3259101"/>
            <a:ext cx="2516325" cy="550899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008080"/>
                </a:solidFill>
                <a:latin typeface="Arial Narrow" panose="020B0606020202030204" pitchFamily="34" charset="0"/>
              </a:rPr>
              <a:t>Assess role of fast-ion driven instabilities versus micro-turbulence in plasma thermal energy transport</a:t>
            </a:r>
            <a:endParaRPr lang="en-US" sz="1300" b="0" i="0" baseline="-25000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477000" y="31242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IR18-2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80" name="Text Box 27"/>
          <p:cNvSpPr txBox="1">
            <a:spLocks noChangeArrowheads="1"/>
          </p:cNvSpPr>
          <p:nvPr/>
        </p:nvSpPr>
        <p:spPr bwMode="auto">
          <a:xfrm>
            <a:off x="6477000" y="4710499"/>
            <a:ext cx="2516325" cy="550899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Control of current and rotation profiles to improve global stability limits and extend high performance operation</a:t>
            </a:r>
            <a:endParaRPr lang="en-US" sz="1300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476997" y="45720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R18-2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86" name="Text Box 27"/>
          <p:cNvSpPr txBox="1">
            <a:spLocks noChangeArrowheads="1"/>
          </p:cNvSpPr>
          <p:nvPr/>
        </p:nvSpPr>
        <p:spPr bwMode="auto">
          <a:xfrm>
            <a:off x="6477000" y="5455000"/>
            <a:ext cx="2516325" cy="398499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400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transient CHI current start-up potential in NSTX-U</a:t>
            </a:r>
            <a:endParaRPr lang="en-US" sz="1400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476998" y="5316867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R18-3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94" name="Text Box 27"/>
          <p:cNvSpPr txBox="1">
            <a:spLocks noChangeArrowheads="1"/>
          </p:cNvSpPr>
          <p:nvPr/>
        </p:nvSpPr>
        <p:spPr bwMode="auto">
          <a:xfrm>
            <a:off x="6477000" y="2419054"/>
            <a:ext cx="2516325" cy="521339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no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008080"/>
                </a:solidFill>
                <a:latin typeface="Arial Narrow" panose="020B0606020202030204" pitchFamily="34" charset="0"/>
              </a:rPr>
              <a:t>Investigation of power and momentum balance for high density and impurity fraction </a:t>
            </a:r>
            <a:r>
              <a:rPr lang="en-US" sz="1300" i="0" dirty="0" err="1">
                <a:solidFill>
                  <a:srgbClr val="008080"/>
                </a:solidFill>
                <a:latin typeface="Arial Narrow" panose="020B0606020202030204" pitchFamily="34" charset="0"/>
              </a:rPr>
              <a:t>divertor</a:t>
            </a:r>
            <a:r>
              <a:rPr lang="en-US" sz="1300" i="0" dirty="0">
                <a:solidFill>
                  <a:srgbClr val="008080"/>
                </a:solidFill>
                <a:latin typeface="Arial Narrow" panose="020B0606020202030204" pitchFamily="34" charset="0"/>
              </a:rPr>
              <a:t> operation</a:t>
            </a:r>
            <a:endParaRPr lang="en-US" sz="1300" b="0" i="0" baseline="-25000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476999" y="22860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IR18-1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98" name="Text Box 8"/>
          <p:cNvSpPr txBox="1">
            <a:spLocks noChangeArrowheads="1"/>
          </p:cNvSpPr>
          <p:nvPr/>
        </p:nvSpPr>
        <p:spPr bwMode="auto">
          <a:xfrm>
            <a:off x="6477000" y="1062494"/>
            <a:ext cx="2516325" cy="24622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9" tIns="0" rIns="91429" bIns="0">
            <a:spAutoFit/>
          </a:bodyPr>
          <a:lstStyle/>
          <a:p>
            <a:pPr algn="ctr">
              <a:defRPr/>
            </a:pPr>
            <a:r>
              <a:rPr lang="en-US" sz="1600" i="0" dirty="0" smtClean="0">
                <a:latin typeface="Arial" panose="020B0604020202020204" pitchFamily="34" charset="0"/>
                <a:cs typeface="Arial" panose="020B0604020202020204" pitchFamily="34" charset="0"/>
              </a:rPr>
              <a:t>FY2018</a:t>
            </a:r>
            <a:endParaRPr lang="en-US" sz="1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 Box 11"/>
          <p:cNvSpPr txBox="1">
            <a:spLocks noChangeArrowheads="1"/>
          </p:cNvSpPr>
          <p:nvPr/>
        </p:nvSpPr>
        <p:spPr bwMode="auto">
          <a:xfrm>
            <a:off x="7697710" y="1384756"/>
            <a:ext cx="457416" cy="215444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i="0" dirty="0" smtClean="0">
                <a:solidFill>
                  <a:srgbClr val="FFFFFF"/>
                </a:solidFill>
                <a:cs typeface="Arial" panose="020B0604020202020204" pitchFamily="34" charset="0"/>
              </a:rPr>
              <a:t>16</a:t>
            </a:r>
            <a:endParaRPr lang="en-US" sz="1400" b="1" i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/>
        </p:nvSpPr>
        <p:spPr bwMode="auto">
          <a:xfrm>
            <a:off x="7240320" y="1384756"/>
            <a:ext cx="4574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b="1" i="0" dirty="0" smtClean="0">
                <a:solidFill>
                  <a:srgbClr val="0000CC"/>
                </a:solidFill>
                <a:cs typeface="Arial" panose="020B0604020202020204" pitchFamily="34" charset="0"/>
              </a:rPr>
              <a:t>12</a:t>
            </a:r>
            <a:endParaRPr lang="en-US" sz="1400" b="1" i="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892173" y="45720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IR17-1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886200" y="5320099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R17-4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341698" y="1676400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R16-1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352936" y="3124638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R16-2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344684" y="4825673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R16-3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990600" y="1415848"/>
            <a:ext cx="854006" cy="170816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9144">
            <a:spAutoFit/>
          </a:bodyPr>
          <a:lstStyle/>
          <a:p>
            <a:pPr algn="ctr"/>
            <a:r>
              <a:rPr lang="en-US" sz="1050" i="0" dirty="0" smtClean="0">
                <a:solidFill>
                  <a:srgbClr val="FFFFFF"/>
                </a:solidFill>
                <a:latin typeface="+mn-lt"/>
              </a:rPr>
              <a:t>Incremental</a:t>
            </a:r>
            <a:endParaRPr lang="en-US" sz="1050" i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7" name="Text Box 23"/>
          <p:cNvSpPr txBox="1">
            <a:spLocks noChangeArrowheads="1"/>
          </p:cNvSpPr>
          <p:nvPr/>
        </p:nvSpPr>
        <p:spPr bwMode="auto">
          <a:xfrm>
            <a:off x="3887063" y="6087001"/>
            <a:ext cx="2514600" cy="359073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0" rIns="0" b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TBD… </a:t>
            </a:r>
            <a:r>
              <a:rPr lang="en-US" sz="13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possibly</a:t>
            </a: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something </a:t>
            </a:r>
          </a:p>
          <a:p>
            <a:pPr algn="ctr">
              <a:lnSpc>
                <a:spcPts val="14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on energetic particles</a:t>
            </a:r>
            <a:endParaRPr lang="en-US" sz="13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86198" y="5981186"/>
            <a:ext cx="68448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i="0" dirty="0" smtClean="0">
                <a:solidFill>
                  <a:schemeClr val="tx1"/>
                </a:solidFill>
              </a:rPr>
              <a:t>DIII-D leads JRT</a:t>
            </a:r>
          </a:p>
        </p:txBody>
      </p:sp>
      <p:sp>
        <p:nvSpPr>
          <p:cNvPr id="68" name="Text Box 11"/>
          <p:cNvSpPr txBox="1">
            <a:spLocks noChangeArrowheads="1"/>
          </p:cNvSpPr>
          <p:nvPr/>
        </p:nvSpPr>
        <p:spPr bwMode="auto">
          <a:xfrm>
            <a:off x="2285784" y="1380450"/>
            <a:ext cx="4574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b="1" i="0" dirty="0" smtClean="0">
                <a:solidFill>
                  <a:srgbClr val="0000CC"/>
                </a:solidFill>
                <a:cs typeface="Arial" panose="020B0604020202020204" pitchFamily="34" charset="0"/>
              </a:rPr>
              <a:t>14</a:t>
            </a:r>
            <a:endParaRPr lang="en-US" sz="1400" b="1" i="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3884473" y="3252987"/>
            <a:ext cx="2516325" cy="553986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45714" rIns="0" bIns="45714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Assess </a:t>
            </a:r>
            <a:r>
              <a:rPr lang="en-US" sz="1300" i="0" dirty="0">
                <a:solidFill>
                  <a:srgbClr val="FF0000"/>
                </a:solidFill>
                <a:latin typeface="Symbol" panose="05050102010706020507" pitchFamily="18" charset="2"/>
              </a:rPr>
              <a:t></a:t>
            </a:r>
            <a:r>
              <a:rPr lang="en-US" sz="1300" i="0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E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 and local transport and turbulence at low </a:t>
            </a:r>
            <a:r>
              <a:rPr lang="en-US" sz="1300" i="0" dirty="0">
                <a:solidFill>
                  <a:srgbClr val="FF0000"/>
                </a:solidFill>
                <a:latin typeface="Symbol" panose="05050102010706020507" pitchFamily="18" charset="2"/>
              </a:rPr>
              <a:t></a:t>
            </a:r>
            <a:r>
              <a:rPr lang="en-US" sz="1300" i="0" dirty="0">
                <a:solidFill>
                  <a:srgbClr val="FF0000"/>
                </a:solidFill>
                <a:latin typeface="Arial Narrow" panose="020B0606020202030204" pitchFamily="34" charset="0"/>
              </a:rPr>
              <a:t>* with full confinement and diagnostic capabilities</a:t>
            </a:r>
            <a:endParaRPr lang="en-US" sz="1300" b="0" i="0" baseline="-25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886200" y="3121173"/>
            <a:ext cx="2988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i="0" dirty="0" smtClean="0">
                <a:latin typeface="Arial Narrow" panose="020B0606020202030204" pitchFamily="34" charset="0"/>
              </a:rPr>
              <a:t>R17-3</a:t>
            </a:r>
            <a:endParaRPr lang="en-US" sz="900" i="0" dirty="0">
              <a:latin typeface="Arial Narrow" panose="020B0606020202030204" pitchFamily="34" charset="0"/>
            </a:endParaRPr>
          </a:p>
        </p:txBody>
      </p:sp>
      <p:sp>
        <p:nvSpPr>
          <p:cNvPr id="70" name="Text Box 23"/>
          <p:cNvSpPr txBox="1">
            <a:spLocks noChangeArrowheads="1"/>
          </p:cNvSpPr>
          <p:nvPr/>
        </p:nvSpPr>
        <p:spPr bwMode="auto">
          <a:xfrm>
            <a:off x="6478725" y="6084104"/>
            <a:ext cx="2514600" cy="179536"/>
          </a:xfrm>
          <a:prstGeom prst="rect">
            <a:avLst/>
          </a:prstGeom>
          <a:solidFill>
            <a:srgbClr val="EAEAEA"/>
          </a:solidFill>
          <a:ln w="3175">
            <a:solidFill>
              <a:srgbClr val="B2B2B2"/>
            </a:solidFill>
            <a:miter lim="800000"/>
            <a:headEnd/>
            <a:tailEnd/>
          </a:ln>
        </p:spPr>
        <p:txBody>
          <a:bodyPr wrap="square" lIns="45714" tIns="0" rIns="0" b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300" i="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TBD</a:t>
            </a:r>
            <a:endParaRPr lang="en-US" sz="1300" i="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477860" y="5978289"/>
            <a:ext cx="780663" cy="1077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" i="0" dirty="0" smtClean="0">
                <a:solidFill>
                  <a:schemeClr val="tx1"/>
                </a:solidFill>
              </a:rPr>
              <a:t>NSTX-U leads JRT</a:t>
            </a:r>
          </a:p>
        </p:txBody>
      </p:sp>
      <p:cxnSp>
        <p:nvCxnSpPr>
          <p:cNvPr id="79" name="Straight Connector 78"/>
          <p:cNvCxnSpPr/>
          <p:nvPr/>
        </p:nvCxnSpPr>
        <p:spPr bwMode="auto">
          <a:xfrm flipH="1">
            <a:off x="6476997" y="3810000"/>
            <a:ext cx="1728" cy="70183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flipH="1">
            <a:off x="8993325" y="3810000"/>
            <a:ext cx="1728" cy="70183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Left Arrow 81"/>
          <p:cNvSpPr/>
          <p:nvPr/>
        </p:nvSpPr>
        <p:spPr bwMode="auto">
          <a:xfrm rot="10800000">
            <a:off x="8762999" y="4052888"/>
            <a:ext cx="211538" cy="290512"/>
          </a:xfrm>
          <a:prstGeom prst="leftArrow">
            <a:avLst>
              <a:gd name="adj1" fmla="val 72186"/>
              <a:gd name="adj2" fmla="val 48622"/>
            </a:avLst>
          </a:prstGeom>
          <a:solidFill>
            <a:srgbClr val="003399"/>
          </a:solidFill>
          <a:ln w="6350" cap="flat" cmpd="sng" algn="ctr">
            <a:solidFill>
              <a:srgbClr val="3366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84" name="Left Arrow 83"/>
          <p:cNvSpPr/>
          <p:nvPr/>
        </p:nvSpPr>
        <p:spPr bwMode="auto">
          <a:xfrm>
            <a:off x="6489836" y="4038600"/>
            <a:ext cx="285988" cy="290512"/>
          </a:xfrm>
          <a:prstGeom prst="leftArrow">
            <a:avLst>
              <a:gd name="adj1" fmla="val 72186"/>
              <a:gd name="adj2" fmla="val 48622"/>
            </a:avLst>
          </a:prstGeom>
          <a:solidFill>
            <a:srgbClr val="003399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705600" y="3886200"/>
            <a:ext cx="2057399" cy="609398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i="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Begin ~1 year outage for </a:t>
            </a:r>
          </a:p>
          <a:p>
            <a:pPr algn="ctr">
              <a:lnSpc>
                <a:spcPct val="80000"/>
              </a:lnSpc>
            </a:pPr>
            <a:r>
              <a:rPr lang="en-US" sz="1400" i="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major facility enhancement(s) sometime during FY2018</a:t>
            </a: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2742984" y="1380450"/>
            <a:ext cx="381216" cy="215444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0" rIns="91429" bIns="0">
            <a:spAutoFit/>
          </a:bodyPr>
          <a:lstStyle/>
          <a:p>
            <a:pPr algn="ctr"/>
            <a:r>
              <a:rPr lang="en-US" sz="1400" i="0" dirty="0" smtClean="0">
                <a:solidFill>
                  <a:srgbClr val="FFFFFF"/>
                </a:solidFill>
                <a:cs typeface="Arial" panose="020B0604020202020204" pitchFamily="34" charset="0"/>
              </a:rPr>
              <a:t>16</a:t>
            </a:r>
            <a:endParaRPr lang="en-US" sz="1400" b="1" i="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4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Chosen first 30 experiments to review:  Order based on Priority 1 + expected period to be run during campaign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1983" y="1066800"/>
            <a:ext cx="8981380" cy="6771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lIns="0" rtlCol="0">
            <a:spAutoFit/>
          </a:bodyPr>
          <a:lstStyle/>
          <a:p>
            <a:pPr algn="ctr"/>
            <a:r>
              <a:rPr lang="en-US" sz="2000" b="1" i="0" dirty="0" smtClean="0">
                <a:solidFill>
                  <a:srgbClr val="FF0000"/>
                </a:solidFill>
              </a:rPr>
              <a:t>At least 30 XPs will be fully reviewed prior to start of research campaign</a:t>
            </a:r>
          </a:p>
          <a:p>
            <a:pPr algn="ctr"/>
            <a:r>
              <a:rPr lang="en-US" b="1" dirty="0" smtClean="0"/>
              <a:t>17 XPs already reviewed, remaining reviews will be scheduled very soon…</a:t>
            </a:r>
            <a:endParaRPr lang="en-US" b="1" i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763000" cy="440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2208467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496936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614183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033511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52399" y="3719311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741867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8183" y="5713667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58183" y="5866067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58183" y="6005311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58183" y="6157711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4351592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4494467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4786111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58183" y="5027867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52398" y="5167111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52397" y="5319511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52396" y="5471911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89560" y="1447800"/>
            <a:ext cx="22281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►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573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3067</TotalTime>
  <Words>797</Words>
  <Application>Microsoft Office PowerPoint</Application>
  <PresentationFormat>On-screen Show (4:3)</PresentationFormat>
  <Paragraphs>169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NSTX Upgrade</vt:lpstr>
      <vt:lpstr>NSTX-U Program Update</vt:lpstr>
      <vt:lpstr>Outline</vt:lpstr>
      <vt:lpstr>This new PPTX template now available</vt:lpstr>
      <vt:lpstr>NSTX-U icons / logos included in template Usage compliance will be tracked in performance appraisals and RoDs - just kidding…</vt:lpstr>
      <vt:lpstr>NSTX-U university collaborators spearheaded new outreach seminar effort – to begin this fall</vt:lpstr>
      <vt:lpstr>FES solicitation for U.S. University and Industry DIAGNOSTIC Collaboration on NSTX-U now available </vt:lpstr>
      <vt:lpstr>Overview of FY2015-17 NSTX-U research milestones</vt:lpstr>
      <vt:lpstr>PowerPoint Presentation</vt:lpstr>
      <vt:lpstr>Chosen first 30 experiments to review:  Order based on Priority 1 + expected period to be run during campaign</vt:lpstr>
      <vt:lpstr>Latest run plan schedule for 2016 Goal is to operate 14-16 run weeks as per research forum</vt:lpstr>
      <vt:lpstr>ST workshop abstracts due TODAY!  ~40+ (many international) abstracts already submitted</vt:lpstr>
      <vt:lpstr>ST workshop important dates</vt:lpstr>
      <vt:lpstr>Thank you for: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Jonathan E. Menard</cp:lastModifiedBy>
  <cp:revision>244</cp:revision>
  <dcterms:created xsi:type="dcterms:W3CDTF">2015-07-16T16:59:24Z</dcterms:created>
  <dcterms:modified xsi:type="dcterms:W3CDTF">2015-08-14T16:58:42Z</dcterms:modified>
</cp:coreProperties>
</file>