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59" r:id="rId3"/>
    <p:sldId id="274" r:id="rId4"/>
    <p:sldId id="272" r:id="rId5"/>
    <p:sldId id="271" r:id="rId6"/>
    <p:sldId id="279" r:id="rId7"/>
    <p:sldId id="273" r:id="rId8"/>
    <p:sldId id="278" r:id="rId9"/>
    <p:sldId id="275" r:id="rId10"/>
    <p:sldId id="276" r:id="rId11"/>
    <p:sldId id="281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>
      <p:cViewPr>
        <p:scale>
          <a:sx n="100" d="100"/>
          <a:sy n="100" d="100"/>
        </p:scale>
        <p:origin x="-288" y="-3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7/15/16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39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NSTX-U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Team Meeting</a:t>
            </a: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PF-1aU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Research Operations Highlights</a:t>
            </a: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Gerhardt, 7/15/2016</a:t>
            </a: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Stefan Gerhardt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-1aU and Machine History/Status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Research Operations Update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NSTX-U Team Meeting</a:t>
            </a:r>
            <a:endParaRPr lang="en-US" dirty="0"/>
          </a:p>
          <a:p>
            <a:pPr>
              <a:lnSpc>
                <a:spcPct val="85000"/>
              </a:lnSpc>
            </a:pPr>
            <a:r>
              <a:rPr lang="en-US" dirty="0" smtClean="0"/>
              <a:t>B-318 PPPL</a:t>
            </a:r>
            <a:endParaRPr lang="en-US" dirty="0"/>
          </a:p>
          <a:p>
            <a:pPr>
              <a:lnSpc>
                <a:spcPct val="85000"/>
              </a:lnSpc>
            </a:pPr>
            <a:r>
              <a:rPr lang="en-US" dirty="0" smtClean="0"/>
              <a:t>7/15/2016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RF: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Vacuum conditioning of sources 1 and 2 achieved 24/23 kV operation for 200 </a:t>
            </a:r>
            <a:r>
              <a:rPr lang="en-US" dirty="0" err="1" smtClean="0">
                <a:solidFill>
                  <a:srgbClr val="0000FF"/>
                </a:solidFill>
                <a:latin typeface="Arial"/>
                <a:cs typeface="Arial"/>
              </a:rPr>
              <a:t>ms</a:t>
            </a:r>
            <a:endParaRPr lang="en-US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Ready to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do tuning into plasma at ~ 100 kW in piggyback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mode.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Will then perform XMP-026 conditioning using dedicated discharges.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Boundary Operations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LITER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Testing </a:t>
            </a:r>
            <a:r>
              <a:rPr lang="en-US" dirty="0">
                <a:solidFill>
                  <a:srgbClr val="FF0000"/>
                </a:solidFill>
              </a:rPr>
              <a:t>of motion control for LITERs completed with successful synchronization to shot clock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err="1" smtClean="0">
                <a:solidFill>
                  <a:srgbClr val="FF0000"/>
                </a:solidFill>
              </a:rPr>
              <a:t>Bakeout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completed for LITERs on Fill Stand in South High Bay and ready for lithium </a:t>
            </a:r>
            <a:r>
              <a:rPr lang="en-US" dirty="0" smtClean="0">
                <a:solidFill>
                  <a:srgbClr val="FF0000"/>
                </a:solidFill>
              </a:rPr>
              <a:t>loading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Successful ACC review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MAPP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Remote </a:t>
            </a:r>
            <a:r>
              <a:rPr lang="en-US" dirty="0">
                <a:solidFill>
                  <a:srgbClr val="FF0000"/>
                </a:solidFill>
              </a:rPr>
              <a:t>position control being tested as final step in sample exposure and analysis capability during plasma operations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Operations Updates: </a:t>
            </a:r>
            <a:r>
              <a:rPr lang="en-US" dirty="0" smtClean="0"/>
              <a:t>RF Physics </a:t>
            </a:r>
            <a:r>
              <a:rPr lang="en-US" dirty="0" smtClean="0"/>
              <a:t>and </a:t>
            </a:r>
            <a:r>
              <a:rPr lang="en-US" dirty="0" smtClean="0"/>
              <a:t>Boundary Physics </a:t>
            </a:r>
            <a:r>
              <a:rPr lang="en-US" dirty="0" smtClean="0"/>
              <a:t>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857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41148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PCS largely uncharged as we wait to resume operations.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Biggest recent update was improved definition of boundary flux and successful inner gap control.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Some evidence that the optimal error field correction early in the shot differs from that later.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Need to assess better to determine the optimal strategy.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Mid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-Plane and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lower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divertor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MGI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valves commissioned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nitrogen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helium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, and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neon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at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full operating pressure.</a:t>
            </a:r>
          </a:p>
          <a:p>
            <a:r>
              <a:rPr lang="en-US" dirty="0"/>
              <a:t>Calibrations </a:t>
            </a:r>
            <a:r>
              <a:rPr lang="en-US" dirty="0" smtClean="0"/>
              <a:t>with TF on (XMP-136) </a:t>
            </a:r>
            <a:r>
              <a:rPr lang="en-US" dirty="0"/>
              <a:t>to be followed by MGI gas injection into </a:t>
            </a:r>
            <a:r>
              <a:rPr lang="en-US" dirty="0" smtClean="0"/>
              <a:t>plasma</a:t>
            </a:r>
          </a:p>
          <a:p>
            <a:pPr lvl="1"/>
            <a:r>
              <a:rPr lang="en-US" dirty="0" smtClean="0"/>
              <a:t>assess </a:t>
            </a:r>
            <a:r>
              <a:rPr lang="en-US" dirty="0"/>
              <a:t>gains on diagnostics</a:t>
            </a:r>
          </a:p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Updates: Physics </a:t>
            </a:r>
            <a:r>
              <a:rPr lang="en-US" dirty="0" smtClean="0"/>
              <a:t>Ops.</a:t>
            </a:r>
            <a:endParaRPr lang="en-US" dirty="0"/>
          </a:p>
        </p:txBody>
      </p:sp>
      <p:pic>
        <p:nvPicPr>
          <p:cNvPr id="4" name="Picture 3" descr="PE02 signa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66800"/>
            <a:ext cx="47799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683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Operations will resume when the TF insulation resistance is deemed acceptable, and when there is no sign of water on the machine.</a:t>
            </a:r>
          </a:p>
          <a:p>
            <a:pPr lvl="1"/>
            <a:r>
              <a:rPr lang="en-US" dirty="0" smtClean="0"/>
              <a:t>Will be w/o PF-1aU or either PF-1cU/L</a:t>
            </a:r>
          </a:p>
          <a:p>
            <a:pPr lvl="2"/>
            <a:r>
              <a:rPr lang="en-US" dirty="0" smtClean="0"/>
              <a:t>Are working on the -1c flex bus restraints.</a:t>
            </a:r>
          </a:p>
          <a:p>
            <a:r>
              <a:rPr lang="en-US" dirty="0" smtClean="0"/>
              <a:t>First plasma activity will be XMP-155 </a:t>
            </a:r>
          </a:p>
          <a:p>
            <a:pPr lvl="1"/>
            <a:r>
              <a:rPr lang="en-US" dirty="0" smtClean="0"/>
              <a:t>“L-Mode Development w/o PF-1aU” (</a:t>
            </a:r>
            <a:r>
              <a:rPr lang="en-US" dirty="0" err="1" smtClean="0"/>
              <a:t>Battaglia</a:t>
            </a:r>
            <a:r>
              <a:rPr lang="en-US" dirty="0" smtClean="0"/>
              <a:t> et al.).</a:t>
            </a:r>
          </a:p>
          <a:p>
            <a:pPr lvl="1"/>
            <a:r>
              <a:rPr lang="en-US" dirty="0" smtClean="0"/>
              <a:t>Should facilitate completing some unfinished tasks: </a:t>
            </a:r>
          </a:p>
          <a:p>
            <a:pPr lvl="2"/>
            <a:r>
              <a:rPr lang="en-US" dirty="0" smtClean="0"/>
              <a:t>EFC</a:t>
            </a:r>
            <a:endParaRPr lang="en-US" dirty="0"/>
          </a:p>
          <a:p>
            <a:pPr lvl="2"/>
            <a:r>
              <a:rPr lang="en-US" dirty="0" smtClean="0"/>
              <a:t>L-mode NB characterization</a:t>
            </a:r>
          </a:p>
          <a:p>
            <a:pPr lvl="2"/>
            <a:r>
              <a:rPr lang="en-US" dirty="0" smtClean="0"/>
              <a:t>LGI commissioning</a:t>
            </a:r>
          </a:p>
          <a:p>
            <a:pPr lvl="2"/>
            <a:r>
              <a:rPr lang="en-US" dirty="0" smtClean="0"/>
              <a:t>MGI commissioning.</a:t>
            </a:r>
          </a:p>
          <a:p>
            <a:pPr lvl="1"/>
            <a:r>
              <a:rPr lang="en-US" dirty="0" smtClean="0"/>
              <a:t>Is a stepping stone to continued H-mode development.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Resumption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4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</p:spPr>
        <p:txBody>
          <a:bodyPr/>
          <a:lstStyle/>
          <a:p>
            <a:r>
              <a:rPr lang="en-US" dirty="0" smtClean="0"/>
              <a:t>PF-1aU Status and Plans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Other Research Operations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8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</p:spPr>
        <p:txBody>
          <a:bodyPr/>
          <a:lstStyle/>
          <a:p>
            <a:r>
              <a:rPr lang="en-US" dirty="0" smtClean="0"/>
              <a:t>PF-1aU Status and Plans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Other Research Operations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2209800"/>
            <a:ext cx="5105400" cy="13716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50292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Flow restriction noted via flow switch on final shot of </a:t>
            </a:r>
            <a:r>
              <a:rPr lang="en-US" dirty="0"/>
              <a:t>T</a:t>
            </a:r>
            <a:r>
              <a:rPr lang="en-US" dirty="0" smtClean="0"/>
              <a:t>uesday 6/28/2016.</a:t>
            </a:r>
          </a:p>
          <a:p>
            <a:pPr lvl="1"/>
            <a:r>
              <a:rPr lang="en-US" dirty="0" smtClean="0"/>
              <a:t>Found to be a true flow restriction that evening.</a:t>
            </a:r>
            <a:endParaRPr lang="en-US" dirty="0"/>
          </a:p>
          <a:p>
            <a:r>
              <a:rPr lang="en-US" dirty="0" smtClean="0"/>
              <a:t>Wednesday 6/29-Friday 7/1 spend trying to understand and flush the flow blockage.</a:t>
            </a:r>
          </a:p>
          <a:p>
            <a:pPr lvl="1"/>
            <a:r>
              <a:rPr lang="en-US" dirty="0" smtClean="0"/>
              <a:t>A component of the blockage material appeared like graphite, smelled “burnt”</a:t>
            </a:r>
          </a:p>
          <a:p>
            <a:pPr lvl="1"/>
            <a:r>
              <a:rPr lang="en-US" dirty="0" smtClean="0"/>
              <a:t>A component of the blockage was likely determined to be biological.</a:t>
            </a:r>
          </a:p>
          <a:p>
            <a:pPr lvl="1"/>
            <a:r>
              <a:rPr lang="en-US" dirty="0" smtClean="0"/>
              <a:t>Flush with water mixed with Dawn, </a:t>
            </a:r>
            <a:r>
              <a:rPr lang="en-US" dirty="0" err="1" smtClean="0"/>
              <a:t>Alconox</a:t>
            </a:r>
            <a:endParaRPr lang="en-US" dirty="0" smtClean="0"/>
          </a:p>
          <a:p>
            <a:r>
              <a:rPr lang="en-US" dirty="0" smtClean="0"/>
              <a:t>Appeared to be making progress, but stopped for the long weekend.</a:t>
            </a:r>
          </a:p>
          <a:p>
            <a:pPr lvl="1"/>
            <a:r>
              <a:rPr lang="en-US" dirty="0" smtClean="0"/>
              <a:t>Left coil filled with soapy water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Chronology on PF-1aU Problems (I)</a:t>
            </a:r>
            <a:endParaRPr lang="en-US" dirty="0"/>
          </a:p>
        </p:txBody>
      </p:sp>
      <p:pic>
        <p:nvPicPr>
          <p:cNvPr id="5" name="Picture 4" descr="Screen Shot 2016-07-13 at 9.12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838200"/>
            <a:ext cx="3411674" cy="2575814"/>
          </a:xfrm>
          <a:prstGeom prst="rect">
            <a:avLst/>
          </a:prstGeom>
        </p:spPr>
      </p:pic>
      <p:pic>
        <p:nvPicPr>
          <p:cNvPr id="6" name="Picture 5" descr="Screen Shot 2016-07-14 at 5.08.4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256049"/>
            <a:ext cx="3200400" cy="352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33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62484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Tuesday 7/5/2016</a:t>
            </a:r>
          </a:p>
          <a:p>
            <a:pPr lvl="1"/>
            <a:r>
              <a:rPr lang="en-US" dirty="0" smtClean="0"/>
              <a:t>Found a copper piece in a bucked that was used to collect water on 7/1/2016</a:t>
            </a:r>
          </a:p>
          <a:p>
            <a:pPr lvl="1"/>
            <a:r>
              <a:rPr lang="en-US" dirty="0" smtClean="0"/>
              <a:t>While </a:t>
            </a:r>
            <a:r>
              <a:rPr lang="en-US" dirty="0"/>
              <a:t>using DI water to push the apparent flow restriction </a:t>
            </a:r>
            <a:r>
              <a:rPr lang="en-US" dirty="0" smtClean="0"/>
              <a:t>out, </a:t>
            </a:r>
            <a:r>
              <a:rPr lang="en-US" dirty="0"/>
              <a:t>a large water leak developed on the coil.</a:t>
            </a:r>
          </a:p>
          <a:p>
            <a:pPr lvl="1"/>
            <a:r>
              <a:rPr lang="en-US" dirty="0"/>
              <a:t>Water moved in the volume between the OH coil and CS, soaking the bottom of the machine.</a:t>
            </a:r>
          </a:p>
          <a:p>
            <a:r>
              <a:rPr lang="en-US" dirty="0"/>
              <a:t>To dry machine, did a CS bake at ~90 C from </a:t>
            </a:r>
            <a:r>
              <a:rPr lang="en-US" dirty="0" smtClean="0"/>
              <a:t>Friday 7/8 to Monday 7/11</a:t>
            </a:r>
          </a:p>
          <a:p>
            <a:r>
              <a:rPr lang="en-US" dirty="0" smtClean="0"/>
              <a:t> TF and OH insulation resistance continued to be too low, so resumed inspections.</a:t>
            </a:r>
          </a:p>
          <a:p>
            <a:pPr lvl="1"/>
            <a:r>
              <a:rPr lang="en-US" dirty="0" smtClean="0"/>
              <a:t>Found much more water in the vicinity of the lower TF and CS pedestal on Tuesday 7/12/16.</a:t>
            </a:r>
          </a:p>
          <a:p>
            <a:pPr lvl="2"/>
            <a:r>
              <a:rPr lang="en-US" dirty="0" smtClean="0"/>
              <a:t>This area deliberately kept cool during </a:t>
            </a:r>
            <a:r>
              <a:rPr lang="en-US" dirty="0" err="1" smtClean="0"/>
              <a:t>bakeout</a:t>
            </a:r>
            <a:endParaRPr lang="en-US" dirty="0" smtClean="0"/>
          </a:p>
          <a:p>
            <a:pPr lvl="1"/>
            <a:r>
              <a:rPr lang="en-US" dirty="0" smtClean="0"/>
              <a:t>Cleaned that up and started circulating additional air in the lower part of the machine.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Chronology on PF-1aU Problems (II)</a:t>
            </a:r>
          </a:p>
        </p:txBody>
      </p:sp>
      <p:pic>
        <p:nvPicPr>
          <p:cNvPr id="5" name="Picture 4" descr="Screen Shot 2016-07-13 at 9.09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066800"/>
            <a:ext cx="2590800" cy="529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07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were no obvious electrical deviations in the coil:</a:t>
            </a:r>
          </a:p>
          <a:p>
            <a:pPr lvl="1"/>
            <a:r>
              <a:rPr lang="en-US" dirty="0" smtClean="0"/>
              <a:t>On the test shot on 6/28, compared to previous test shots.</a:t>
            </a:r>
          </a:p>
          <a:p>
            <a:pPr lvl="1"/>
            <a:r>
              <a:rPr lang="en-US" dirty="0" smtClean="0"/>
              <a:t>On the final plasma shots.</a:t>
            </a:r>
          </a:p>
          <a:p>
            <a:r>
              <a:rPr lang="en-US" dirty="0" smtClean="0"/>
              <a:t>There were no obvious deviations in the coil cooling water temperature until after the final shot.</a:t>
            </a:r>
          </a:p>
          <a:p>
            <a:r>
              <a:rPr lang="en-US" dirty="0" smtClean="0"/>
              <a:t>There were no signs of water leaks on the vessel GFM on 6/28</a:t>
            </a:r>
          </a:p>
          <a:p>
            <a:pPr lvl="1"/>
            <a:r>
              <a:rPr lang="en-US" dirty="0" smtClean="0"/>
              <a:t>But large leak on 7/5 was easily observed by the GFM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Upshot: could not find any warning signs in the data that would lead us to stop operations.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Other 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270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6-07-15 at 12.24.32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0903"/>
            <a:ext cx="9144000" cy="406229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1676400"/>
          </a:xfrm>
        </p:spPr>
        <p:txBody>
          <a:bodyPr>
            <a:normAutofit/>
          </a:bodyPr>
          <a:lstStyle/>
          <a:p>
            <a:r>
              <a:rPr lang="en-US" sz="2400" dirty="0"/>
              <a:t>TF insulation resistance is improving</a:t>
            </a:r>
            <a:r>
              <a:rPr lang="en-US" sz="2400" dirty="0" smtClean="0"/>
              <a:t>…targeting ~4-8 </a:t>
            </a:r>
            <a:r>
              <a:rPr lang="en-US" sz="2400" dirty="0" err="1" smtClean="0"/>
              <a:t>MOhms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Endeavoring to improve the resistance by more targeted air flow.</a:t>
            </a:r>
          </a:p>
          <a:p>
            <a:r>
              <a:rPr lang="en-US" sz="2400" dirty="0" smtClean="0"/>
              <a:t>OH insulation resistance is back to previous values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Status: CS Coils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4267200" y="4419600"/>
            <a:ext cx="228600" cy="685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52800" y="4495800"/>
            <a:ext cx="838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Desired Range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94799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Working Hypothesis:</a:t>
            </a:r>
          </a:p>
          <a:p>
            <a:pPr lvl="1"/>
            <a:r>
              <a:rPr lang="en-US" dirty="0" smtClean="0"/>
              <a:t>There is a breach in the cooling path of the coil itself, that opens at high(</a:t>
            </a:r>
            <a:r>
              <a:rPr lang="en-US" dirty="0" err="1" smtClean="0"/>
              <a:t>er</a:t>
            </a:r>
            <a:r>
              <a:rPr lang="en-US" dirty="0" smtClean="0"/>
              <a:t>) pressure.</a:t>
            </a:r>
          </a:p>
          <a:p>
            <a:r>
              <a:rPr lang="en-US" dirty="0" smtClean="0"/>
              <a:t>Status</a:t>
            </a:r>
          </a:p>
          <a:p>
            <a:pPr lvl="1"/>
            <a:r>
              <a:rPr lang="en-US" dirty="0" smtClean="0"/>
              <a:t>Has 6 </a:t>
            </a:r>
            <a:r>
              <a:rPr lang="en-US" dirty="0" err="1" smtClean="0"/>
              <a:t>MOhm</a:t>
            </a:r>
            <a:r>
              <a:rPr lang="en-US" dirty="0" smtClean="0"/>
              <a:t> insulation resistance.</a:t>
            </a:r>
          </a:p>
          <a:p>
            <a:pPr lvl="1"/>
            <a:r>
              <a:rPr lang="en-US" dirty="0" smtClean="0"/>
              <a:t>May still have water/soap in it</a:t>
            </a:r>
          </a:p>
          <a:p>
            <a:pPr lvl="1"/>
            <a:r>
              <a:rPr lang="en-US" dirty="0" smtClean="0"/>
              <a:t>Will keep connected to FCPC ground-fault monitoring, but disable connection to any rectifier.</a:t>
            </a:r>
          </a:p>
          <a:p>
            <a:r>
              <a:rPr lang="en-US" dirty="0" smtClean="0"/>
              <a:t>Path forward</a:t>
            </a:r>
          </a:p>
          <a:p>
            <a:pPr lvl="1"/>
            <a:r>
              <a:rPr lang="en-US" dirty="0" smtClean="0"/>
              <a:t>Have “budgetary guidance” quotes for both the mandrel fabrication and the winding.</a:t>
            </a:r>
          </a:p>
          <a:p>
            <a:pPr lvl="1"/>
            <a:r>
              <a:rPr lang="en-US" dirty="0" smtClean="0"/>
              <a:t>Are assessing the most expedient path for each of these items/steps…in house at PPPL </a:t>
            </a:r>
            <a:r>
              <a:rPr lang="en-US" dirty="0" err="1" smtClean="0"/>
              <a:t>vs</a:t>
            </a:r>
            <a:r>
              <a:rPr lang="en-US" dirty="0" smtClean="0"/>
              <a:t> outside vendors.</a:t>
            </a:r>
          </a:p>
          <a:p>
            <a:pPr lvl="2"/>
            <a:r>
              <a:rPr lang="en-US" dirty="0" smtClean="0"/>
              <a:t>Would likely be willing to fabricate a mandrel before examining the existing coil. May not be comfortable with doing winding until after dissection.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Status: PF-1aU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16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</p:spPr>
        <p:txBody>
          <a:bodyPr/>
          <a:lstStyle/>
          <a:p>
            <a:r>
              <a:rPr lang="en-US" dirty="0" smtClean="0"/>
              <a:t>PF-1aU Status and Plans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Other Research Operations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990600"/>
            <a:ext cx="5105400" cy="13716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3555</TotalTime>
  <Words>899</Words>
  <Application>Microsoft Macintosh PowerPoint</Application>
  <PresentationFormat>On-screen Show (4:3)</PresentationFormat>
  <Paragraphs>97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NSTX Upgrade</vt:lpstr>
      <vt:lpstr>-1aU and Machine History/Status  Research Operations Update</vt:lpstr>
      <vt:lpstr>Slide title</vt:lpstr>
      <vt:lpstr>Slide title</vt:lpstr>
      <vt:lpstr>Chronology on PF-1aU Problems (I)</vt:lpstr>
      <vt:lpstr>Chronology on PF-1aU Problems (II)</vt:lpstr>
      <vt:lpstr>A Few Other Observations</vt:lpstr>
      <vt:lpstr>Present Status: CS Coils</vt:lpstr>
      <vt:lpstr>Present Status: PF-1aU</vt:lpstr>
      <vt:lpstr>Slide title</vt:lpstr>
      <vt:lpstr>Operations Updates: RF Physics and Boundary Physics Operations</vt:lpstr>
      <vt:lpstr>Operations Updates: Physics Ops.</vt:lpstr>
      <vt:lpstr>Operations Resumption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Stefan Gerhardt</cp:lastModifiedBy>
  <cp:revision>127</cp:revision>
  <dcterms:created xsi:type="dcterms:W3CDTF">2015-07-16T16:59:24Z</dcterms:created>
  <dcterms:modified xsi:type="dcterms:W3CDTF">2016-07-15T16:36:16Z</dcterms:modified>
</cp:coreProperties>
</file>