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68" r:id="rId2"/>
    <p:sldId id="335" r:id="rId3"/>
    <p:sldId id="337" r:id="rId4"/>
    <p:sldId id="340" r:id="rId5"/>
    <p:sldId id="338" r:id="rId6"/>
    <p:sldId id="366" r:id="rId7"/>
    <p:sldId id="351" r:id="rId8"/>
    <p:sldId id="354" r:id="rId9"/>
    <p:sldId id="355" r:id="rId10"/>
    <p:sldId id="356" r:id="rId11"/>
    <p:sldId id="357" r:id="rId12"/>
    <p:sldId id="358" r:id="rId13"/>
    <p:sldId id="359" r:id="rId14"/>
    <p:sldId id="360" r:id="rId15"/>
    <p:sldId id="361" r:id="rId16"/>
    <p:sldId id="362" r:id="rId17"/>
    <p:sldId id="363" r:id="rId18"/>
    <p:sldId id="364" r:id="rId19"/>
    <p:sldId id="365" r:id="rId20"/>
    <p:sldId id="352" r:id="rId21"/>
    <p:sldId id="367" r:id="rId22"/>
    <p:sldId id="368" r:id="rId23"/>
    <p:sldId id="369" r:id="rId24"/>
    <p:sldId id="370" r:id="rId25"/>
    <p:sldId id="371" r:id="rId26"/>
    <p:sldId id="372" r:id="rId27"/>
    <p:sldId id="373" r:id="rId28"/>
    <p:sldId id="374" r:id="rId29"/>
    <p:sldId id="375" r:id="rId30"/>
    <p:sldId id="376" r:id="rId31"/>
    <p:sldId id="377" r:id="rId32"/>
    <p:sldId id="378" r:id="rId33"/>
    <p:sldId id="379" r:id="rId34"/>
    <p:sldId id="380" r:id="rId35"/>
    <p:sldId id="381"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 id="394" r:id="rId49"/>
    <p:sldId id="395" r:id="rId50"/>
    <p:sldId id="396" r:id="rId51"/>
    <p:sldId id="397" r:id="rId52"/>
    <p:sldId id="398" r:id="rId53"/>
    <p:sldId id="353" r:id="rId54"/>
    <p:sldId id="343" r:id="rId55"/>
    <p:sldId id="344" r:id="rId56"/>
    <p:sldId id="345" r:id="rId57"/>
    <p:sldId id="336" r:id="rId58"/>
    <p:sldId id="350" r:id="rId59"/>
    <p:sldId id="347" r:id="rId60"/>
    <p:sldId id="33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30" autoAdjust="0"/>
  </p:normalViewPr>
  <p:slideViewPr>
    <p:cSldViewPr>
      <p:cViewPr>
        <p:scale>
          <a:sx n="75" d="100"/>
          <a:sy n="75" d="100"/>
        </p:scale>
        <p:origin x="-2580" y="-948"/>
      </p:cViewPr>
      <p:guideLst>
        <p:guide orient="horz" pos="2160"/>
        <p:guide pos="2880"/>
      </p:guideLst>
    </p:cSldViewPr>
  </p:slideViewPr>
  <p:notesTextViewPr>
    <p:cViewPr>
      <p:scale>
        <a:sx n="1" d="1"/>
        <a:sy n="1" d="1"/>
      </p:scale>
      <p:origin x="0" y="0"/>
    </p:cViewPr>
  </p:notesTextViewPr>
  <p:sorterViewPr>
    <p:cViewPr>
      <p:scale>
        <a:sx n="160" d="100"/>
        <a:sy n="1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46C3C-6671-4B05-8C04-A564177E6221}" type="datetimeFigureOut">
              <a:rPr lang="en-US" smtClean="0"/>
              <a:t>12/2/2016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37322-5B01-4894-A3A3-56232F48BE61}" type="slidenum">
              <a:rPr lang="en-US" smtClean="0"/>
              <a:t>‹#›</a:t>
            </a:fld>
            <a:endParaRPr lang="en-US"/>
          </a:p>
        </p:txBody>
      </p:sp>
    </p:spTree>
    <p:extLst>
      <p:ext uri="{BB962C8B-B14F-4D97-AF65-F5344CB8AC3E}">
        <p14:creationId xmlns:p14="http://schemas.microsoft.com/office/powerpoint/2010/main" val="139583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A37322-5B01-4894-A3A3-56232F48BE61}" type="slidenum">
              <a:rPr lang="en-US" smtClean="0"/>
              <a:pPr/>
              <a:t>11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F9BA2D-74A7-A44F-A638-86D4EBE5BA9E}" type="slidenum">
              <a:rPr/>
              <a:pPr/>
              <a:t>13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62094717-5555-4FE0-99BC-926893B091C2}" type="slidenum">
              <a:rPr lang="en-US" smtClean="0"/>
              <a:pPr/>
              <a:t>17</a:t>
            </a:fld>
            <a:endParaRPr 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xfrm>
            <a:off x="686098" y="4343704"/>
            <a:ext cx="5485805" cy="4113893"/>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23622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1143000"/>
            <a:ext cx="8839200" cy="1143000"/>
          </a:xfrm>
          <a:prstGeom prst="rect">
            <a:avLst/>
          </a:prstGeom>
        </p:spPr>
        <p:txBody>
          <a:bodyPr lIns="0" rIns="0" anchor="ctr" anchorCtr="1"/>
          <a:lstStyle>
            <a:lvl1pPr>
              <a:defRPr/>
            </a:lvl1pPr>
          </a:lstStyle>
          <a:p>
            <a:r>
              <a:rPr lang="en-US" dirty="0" smtClean="0"/>
              <a:t>Click to edit presentation title</a:t>
            </a:r>
            <a:endParaRPr lang="en-US" dirty="0"/>
          </a:p>
        </p:txBody>
      </p:sp>
      <p:pic>
        <p:nvPicPr>
          <p:cNvPr id="102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9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56400" y="4844896"/>
            <a:ext cx="4831200" cy="189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p:cNvSpPr>
            <a:spLocks noGrp="1"/>
          </p:cNvSpPr>
          <p:nvPr>
            <p:ph type="body" sz="quarter" idx="10" hasCustomPrompt="1"/>
          </p:nvPr>
        </p:nvSpPr>
        <p:spPr>
          <a:xfrm>
            <a:off x="914400" y="35052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pic>
        <p:nvPicPr>
          <p:cNvPr id="29" name="Picture 6" descr="http://nstx.pppl.gov/DragNDrop/Presentation_Template/NSTX-U_cutaway_low_res.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9000" y="4953000"/>
            <a:ext cx="1668672" cy="1752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0"/>
          <p:cNvSpPr>
            <a:spLocks noGrp="1"/>
          </p:cNvSpPr>
          <p:nvPr>
            <p:ph type="body" sz="quarter" idx="12" hasCustomPrompt="1"/>
          </p:nvPr>
        </p:nvSpPr>
        <p:spPr>
          <a:xfrm>
            <a:off x="53400" y="4876800"/>
            <a:ext cx="2080200" cy="609600"/>
          </a:xfrm>
        </p:spPr>
        <p:txBody>
          <a:bodyPr>
            <a:noAutofit/>
          </a:bodyPr>
          <a:lstStyle>
            <a:lvl1pPr marL="0" indent="0" algn="ctr">
              <a:buNone/>
              <a:defRPr sz="1400"/>
            </a:lvl1pPr>
          </a:lstStyle>
          <a:p>
            <a:pPr lvl="0"/>
            <a:r>
              <a:rPr lang="en-US" dirty="0" smtClean="0"/>
              <a:t>Place your institutional logo(s) here:</a:t>
            </a:r>
            <a:endParaRPr lang="en-US" dirty="0"/>
          </a:p>
        </p:txBody>
      </p:sp>
    </p:spTree>
    <p:extLst>
      <p:ext uri="{BB962C8B-B14F-4D97-AF65-F5344CB8AC3E}">
        <p14:creationId xmlns:p14="http://schemas.microsoft.com/office/powerpoint/2010/main" val="34839610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26670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1143000"/>
            <a:ext cx="8839200" cy="1143000"/>
          </a:xfrm>
          <a:prstGeom prst="rect">
            <a:avLst/>
          </a:prstGeom>
        </p:spPr>
        <p:txBody>
          <a:bodyPr lIns="0" rIns="0" anchor="ctr" anchorCtr="1"/>
          <a:lstStyle>
            <a:lvl1pPr>
              <a:defRPr/>
            </a:lvl1pPr>
          </a:lstStyle>
          <a:p>
            <a:r>
              <a:rPr lang="en-US" dirty="0" smtClean="0"/>
              <a:t>Click to edit presentation title</a:t>
            </a:r>
            <a:endParaRPr lang="en-US" dirty="0"/>
          </a:p>
        </p:txBody>
      </p:sp>
      <p:pic>
        <p:nvPicPr>
          <p:cNvPr id="102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9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914400" y="40386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sp>
        <p:nvSpPr>
          <p:cNvPr id="11" name="Text Placeholder 20"/>
          <p:cNvSpPr>
            <a:spLocks noGrp="1"/>
          </p:cNvSpPr>
          <p:nvPr>
            <p:ph type="body" sz="quarter" idx="12" hasCustomPrompt="1"/>
          </p:nvPr>
        </p:nvSpPr>
        <p:spPr>
          <a:xfrm>
            <a:off x="76200" y="5562600"/>
            <a:ext cx="2080200" cy="609600"/>
          </a:xfrm>
        </p:spPr>
        <p:txBody>
          <a:bodyPr>
            <a:noAutofit/>
          </a:bodyPr>
          <a:lstStyle>
            <a:lvl1pPr marL="0" indent="0" algn="ctr">
              <a:buNone/>
              <a:defRPr sz="1400"/>
            </a:lvl1pPr>
          </a:lstStyle>
          <a:p>
            <a:pPr lvl="0"/>
            <a:r>
              <a:rPr lang="en-US" dirty="0" smtClean="0"/>
              <a:t>Place your institutional logo(s) here:</a:t>
            </a:r>
            <a:endParaRPr lang="en-US" dirty="0"/>
          </a:p>
        </p:txBody>
      </p:sp>
    </p:spTree>
    <p:extLst>
      <p:ext uri="{BB962C8B-B14F-4D97-AF65-F5344CB8AC3E}">
        <p14:creationId xmlns:p14="http://schemas.microsoft.com/office/powerpoint/2010/main" val="41699949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46713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hasCustomPrompt="1"/>
          </p:nvPr>
        </p:nvSpPr>
        <p:spPr>
          <a:xfrm>
            <a:off x="76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idx="10" hasCustomPrompt="1"/>
          </p:nvPr>
        </p:nvSpPr>
        <p:spPr>
          <a:xfrm>
            <a:off x="4648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09272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61591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54096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5E95E7B-AAC5-0C42-8102-AB83102177AC}" type="datetimeFigureOut">
              <a:rPr lang="en-US"/>
              <a:pPr/>
              <a:t>12/2/2016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DD4F2AC-E906-F64E-B75F-404CC811BA30}" type="slidenum">
              <a:rPr/>
              <a:pPr/>
              <a:t>‹#›</a:t>
            </a:fld>
            <a:endParaRPr lang="en-US"/>
          </a:p>
        </p:txBody>
      </p:sp>
    </p:spTree>
    <p:extLst>
      <p:ext uri="{BB962C8B-B14F-4D97-AF65-F5344CB8AC3E}">
        <p14:creationId xmlns:p14="http://schemas.microsoft.com/office/powerpoint/2010/main" val="407070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066800"/>
            <a:ext cx="8991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C:\Users\jmenard\My Files\PPPL\Projects\NSTX-U\Presentation template\2015 - New template\logo and banner source\Gray_banner_red_line.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144000" cy="99797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0" y="0"/>
            <a:ext cx="9144000" cy="960120"/>
          </a:xfrm>
          <a:prstGeom prst="rect">
            <a:avLst/>
          </a:prstGeom>
        </p:spPr>
        <p:txBody>
          <a:bodyPr vert="horz" lIns="45720" tIns="45720" rIns="45720" bIns="45720" rtlCol="0" anchor="ctr" anchorCtr="1">
            <a:normAutofit/>
          </a:bodyPr>
          <a:lstStyle/>
          <a:p>
            <a:r>
              <a:rPr lang="en-US" dirty="0" smtClean="0"/>
              <a:t>Click to edit Master title style</a:t>
            </a:r>
            <a:endParaRPr lang="en-US" dirty="0"/>
          </a:p>
        </p:txBody>
      </p:sp>
      <p:pic>
        <p:nvPicPr>
          <p:cNvPr id="2052" name="Picture 4" descr="C:\Users\jmenard\My Files\PPPL\Projects\NSTX-U\Presentation template\2015 - New template\logo and banner source\Gray_banner_red_line_bottom_NSTXU_log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6555100"/>
            <a:ext cx="9144000" cy="302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8458224" y="6583439"/>
            <a:ext cx="609576" cy="246221"/>
          </a:xfrm>
          <a:prstGeom prst="rect">
            <a:avLst/>
          </a:prstGeom>
          <a:noFill/>
        </p:spPr>
        <p:txBody>
          <a:bodyPr wrap="square" lIns="0" tIns="45720" rIns="0" bIns="45720" rtlCol="0">
            <a:spAutoFit/>
          </a:bodyPr>
          <a:lstStyle/>
          <a:p>
            <a:pPr algn="r"/>
            <a:fld id="{F117DE82-C9A9-43C8-BFFE-CF607F10B2C3}" type="slidenum">
              <a:rPr lang="en-US" sz="1000" b="1" smtClean="0">
                <a:solidFill>
                  <a:srgbClr val="336699"/>
                </a:solidFill>
                <a:latin typeface="Arial" panose="020B0604020202020204" pitchFamily="34" charset="0"/>
                <a:cs typeface="Arial" panose="020B0604020202020204" pitchFamily="34" charset="0"/>
              </a:rPr>
              <a:pPr algn="r"/>
              <a:t>‹#›</a:t>
            </a:fld>
            <a:endParaRPr lang="en-US" sz="1000" b="1" dirty="0">
              <a:solidFill>
                <a:srgbClr val="336699"/>
              </a:solidFill>
              <a:latin typeface="Arial" panose="020B0604020202020204" pitchFamily="34" charset="0"/>
              <a:cs typeface="Arial" panose="020B0604020202020204" pitchFamily="34" charset="0"/>
            </a:endParaRPr>
          </a:p>
        </p:txBody>
      </p:sp>
      <p:sp>
        <p:nvSpPr>
          <p:cNvPr id="10" name="TextBox 9"/>
          <p:cNvSpPr txBox="1"/>
          <p:nvPr userDrawn="1"/>
        </p:nvSpPr>
        <p:spPr>
          <a:xfrm>
            <a:off x="914400" y="6583439"/>
            <a:ext cx="7315200" cy="246221"/>
          </a:xfrm>
          <a:prstGeom prst="rect">
            <a:avLst/>
          </a:prstGeom>
          <a:noFill/>
        </p:spPr>
        <p:txBody>
          <a:bodyPr wrap="square" lIns="0" tIns="45720" rIns="0" bIns="45720"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336699"/>
                </a:solidFill>
                <a:latin typeface="Arial" panose="020B0604020202020204" pitchFamily="34" charset="0"/>
                <a:cs typeface="Arial" panose="020B0604020202020204" pitchFamily="34" charset="0"/>
              </a:rPr>
              <a:t>NSTX-U Team Meeting</a:t>
            </a:r>
          </a:p>
        </p:txBody>
      </p:sp>
    </p:spTree>
    <p:extLst>
      <p:ext uri="{BB962C8B-B14F-4D97-AF65-F5344CB8AC3E}">
        <p14:creationId xmlns:p14="http://schemas.microsoft.com/office/powerpoint/2010/main" val="179420560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64" r:id="rId4"/>
    <p:sldLayoutId id="2147483665" r:id="rId5"/>
    <p:sldLayoutId id="2147483666" r:id="rId6"/>
    <p:sldLayoutId id="2147483668" r:id="rId7"/>
  </p:sldLayoutIdLst>
  <p:timing>
    <p:tnLst>
      <p:par>
        <p:cTn id="1" dur="indefinite" restart="never" nodeType="tmRoot"/>
      </p:par>
    </p:tnLst>
  </p:timing>
  <p:hf hdr="0" dt="0"/>
  <p:txStyles>
    <p:titleStyle>
      <a:lvl1pPr algn="ctr" defTabSz="914400" rtl="0" eaLnBrk="1" latinLnBrk="0" hangingPunct="1">
        <a:lnSpc>
          <a:spcPct val="85000"/>
        </a:lnSpc>
        <a:spcBef>
          <a:spcPct val="0"/>
        </a:spcBef>
        <a:buNone/>
        <a:defRPr sz="4000" kern="1200">
          <a:solidFill>
            <a:srgbClr val="33669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2362200"/>
            <a:ext cx="9144000" cy="1066800"/>
          </a:xfrm>
        </p:spPr>
        <p:txBody>
          <a:bodyPr>
            <a:noAutofit/>
          </a:bodyPr>
          <a:lstStyle/>
          <a:p>
            <a:r>
              <a:rPr lang="en-US" dirty="0" smtClean="0"/>
              <a:t>J. Menard, R. </a:t>
            </a:r>
            <a:r>
              <a:rPr lang="en-US" dirty="0" err="1" smtClean="0"/>
              <a:t>Hawryluk</a:t>
            </a:r>
            <a:r>
              <a:rPr lang="en-US" dirty="0" smtClean="0"/>
              <a:t>, M. Ono, S. Gerhardt, S. Kaye</a:t>
            </a:r>
          </a:p>
        </p:txBody>
      </p:sp>
      <p:sp>
        <p:nvSpPr>
          <p:cNvPr id="3" name="Title 2"/>
          <p:cNvSpPr>
            <a:spLocks noGrp="1"/>
          </p:cNvSpPr>
          <p:nvPr>
            <p:ph type="title"/>
          </p:nvPr>
        </p:nvSpPr>
        <p:spPr/>
        <p:txBody>
          <a:bodyPr>
            <a:normAutofit/>
          </a:bodyPr>
          <a:lstStyle/>
          <a:p>
            <a:r>
              <a:rPr lang="en-US" sz="4400" dirty="0" smtClean="0"/>
              <a:t>NSTX-U Team Meeting</a:t>
            </a:r>
            <a:endParaRPr lang="en-US" sz="5400" dirty="0"/>
          </a:p>
        </p:txBody>
      </p:sp>
      <p:sp>
        <p:nvSpPr>
          <p:cNvPr id="4" name="Text Placeholder 3"/>
          <p:cNvSpPr>
            <a:spLocks noGrp="1"/>
          </p:cNvSpPr>
          <p:nvPr>
            <p:ph type="body" sz="quarter" idx="10"/>
          </p:nvPr>
        </p:nvSpPr>
        <p:spPr/>
        <p:txBody>
          <a:bodyPr>
            <a:normAutofit/>
          </a:bodyPr>
          <a:lstStyle/>
          <a:p>
            <a:pPr>
              <a:lnSpc>
                <a:spcPct val="85000"/>
              </a:lnSpc>
            </a:pPr>
            <a:r>
              <a:rPr lang="en-US" sz="2400" dirty="0" smtClean="0"/>
              <a:t>MBG </a:t>
            </a:r>
            <a:r>
              <a:rPr lang="en-US" sz="2400" dirty="0"/>
              <a:t>A</a:t>
            </a:r>
            <a:r>
              <a:rPr lang="en-US" sz="2400" dirty="0" smtClean="0"/>
              <a:t>uditorium</a:t>
            </a:r>
            <a:endParaRPr lang="en-US" sz="2400" dirty="0"/>
          </a:p>
          <a:p>
            <a:pPr>
              <a:lnSpc>
                <a:spcPct val="85000"/>
              </a:lnSpc>
            </a:pPr>
            <a:r>
              <a:rPr lang="en-US" sz="2400" dirty="0" smtClean="0"/>
              <a:t>December 2, 2016</a:t>
            </a:r>
            <a:endParaRPr lang="en-US" sz="2400" dirty="0"/>
          </a:p>
        </p:txBody>
      </p:sp>
      <p:sp>
        <p:nvSpPr>
          <p:cNvPr id="5" name="Text Placeholder 4"/>
          <p:cNvSpPr>
            <a:spLocks noGrp="1"/>
          </p:cNvSpPr>
          <p:nvPr>
            <p:ph type="body" sz="quarter" idx="12"/>
          </p:nvPr>
        </p:nvSpPr>
        <p:spPr/>
        <p:txBody>
          <a:bodyPr/>
          <a:lstStyle/>
          <a:p>
            <a:endParaRPr lang="en-US" dirty="0"/>
          </a:p>
        </p:txBody>
      </p:sp>
      <p:pic>
        <p:nvPicPr>
          <p:cNvPr id="6"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615025"/>
            <a:ext cx="1606138" cy="56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03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sz="3600" b="1" dirty="0"/>
              <a:t>Notable Outcomes Issued Sept 20, 2016</a:t>
            </a:r>
          </a:p>
        </p:txBody>
      </p:sp>
      <p:sp>
        <p:nvSpPr>
          <p:cNvPr id="3" name="Content Placeholder 2"/>
          <p:cNvSpPr>
            <a:spLocks noGrp="1"/>
          </p:cNvSpPr>
          <p:nvPr>
            <p:ph idx="1"/>
          </p:nvPr>
        </p:nvSpPr>
        <p:spPr>
          <a:xfrm>
            <a:off x="227627" y="1258506"/>
            <a:ext cx="8613869" cy="5218494"/>
          </a:xfrm>
        </p:spPr>
        <p:txBody>
          <a:bodyPr>
            <a:normAutofit fontScale="92500" lnSpcReduction="20000"/>
          </a:bodyPr>
          <a:lstStyle/>
          <a:p>
            <a:pPr>
              <a:lnSpc>
                <a:spcPct val="120000"/>
              </a:lnSpc>
              <a:spcBef>
                <a:spcPts val="0"/>
              </a:spcBef>
            </a:pPr>
            <a:r>
              <a:rPr lang="en-US" i="1" dirty="0">
                <a:solidFill>
                  <a:srgbClr val="000000"/>
                </a:solidFill>
              </a:rPr>
              <a:t>EXTENT OF CONDITION</a:t>
            </a:r>
          </a:p>
          <a:p>
            <a:pPr lvl="1">
              <a:lnSpc>
                <a:spcPct val="120000"/>
              </a:lnSpc>
              <a:spcBef>
                <a:spcPts val="0"/>
              </a:spcBef>
            </a:pPr>
            <a:r>
              <a:rPr lang="en-US" i="1" dirty="0">
                <a:solidFill>
                  <a:srgbClr val="000000"/>
                </a:solidFill>
              </a:rPr>
              <a:t>FES: Complete an extensive extent-of-condition review of NSTX-U to identify all design, construction, and operational issues.  Prepare corrective action plan (CAP) to include cost, schedule, scope, and technical specifications of actions.   Complete the CAP review and report to DOE by March 31, 2017.</a:t>
            </a:r>
          </a:p>
          <a:p>
            <a:pPr>
              <a:lnSpc>
                <a:spcPct val="120000"/>
              </a:lnSpc>
              <a:spcBef>
                <a:spcPts val="0"/>
              </a:spcBef>
              <a:buNone/>
            </a:pPr>
            <a:endParaRPr lang="en-US" dirty="0">
              <a:solidFill>
                <a:srgbClr val="000000"/>
              </a:solidFill>
            </a:endParaRPr>
          </a:p>
          <a:p>
            <a:pPr>
              <a:lnSpc>
                <a:spcPct val="120000"/>
              </a:lnSpc>
              <a:spcBef>
                <a:spcPts val="0"/>
              </a:spcBef>
            </a:pPr>
            <a:r>
              <a:rPr lang="en-US" i="1" dirty="0">
                <a:solidFill>
                  <a:srgbClr val="000000"/>
                </a:solidFill>
              </a:rPr>
              <a:t>EXTENT OF CAUSE</a:t>
            </a:r>
          </a:p>
          <a:p>
            <a:pPr lvl="1">
              <a:lnSpc>
                <a:spcPct val="120000"/>
              </a:lnSpc>
              <a:spcBef>
                <a:spcPts val="0"/>
              </a:spcBef>
            </a:pPr>
            <a:r>
              <a:rPr lang="en-US" i="1" dirty="0">
                <a:solidFill>
                  <a:srgbClr val="000000"/>
                </a:solidFill>
              </a:rPr>
              <a:t>SC/PSO:  Conduct a review of policies and procedures for design, construction, installation, commissioning and operations of NSTX-U and other construction activities and projects.   Develop corrective actions to ensure the highest quality project management across the lab.</a:t>
            </a:r>
          </a:p>
        </p:txBody>
      </p:sp>
    </p:spTree>
    <p:extLst>
      <p:ext uri="{BB962C8B-B14F-4D97-AF65-F5344CB8AC3E}">
        <p14:creationId xmlns:p14="http://schemas.microsoft.com/office/powerpoint/2010/main" val="6305718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19200"/>
            <a:ext cx="8839200" cy="5334000"/>
          </a:xfrm>
        </p:spPr>
        <p:txBody>
          <a:bodyPr>
            <a:normAutofit/>
          </a:bodyPr>
          <a:lstStyle/>
          <a:p>
            <a:pPr marL="341313" indent="-341313">
              <a:lnSpc>
                <a:spcPct val="120000"/>
              </a:lnSpc>
              <a:spcBef>
                <a:spcPts val="0"/>
              </a:spcBef>
            </a:pPr>
            <a:r>
              <a:rPr lang="en-US" sz="2000" dirty="0" smtClean="0">
                <a:solidFill>
                  <a:srgbClr val="000000"/>
                </a:solidFill>
                <a:latin typeface="Cambria"/>
                <a:cs typeface="Cambria"/>
              </a:rPr>
              <a:t>Strategy</a:t>
            </a:r>
          </a:p>
          <a:p>
            <a:pPr marL="638493" lvl="1" indent="-341313">
              <a:lnSpc>
                <a:spcPct val="120000"/>
              </a:lnSpc>
              <a:spcBef>
                <a:spcPts val="0"/>
              </a:spcBef>
            </a:pPr>
            <a:r>
              <a:rPr lang="en-US" sz="2000" dirty="0" smtClean="0">
                <a:solidFill>
                  <a:srgbClr val="000000"/>
                </a:solidFill>
                <a:latin typeface="Cambria"/>
                <a:cs typeface="Cambria"/>
              </a:rPr>
              <a:t>Structured process to identify issues with NSTX-U</a:t>
            </a:r>
          </a:p>
          <a:p>
            <a:pPr marL="1038543" lvl="2" indent="-341313">
              <a:lnSpc>
                <a:spcPct val="120000"/>
              </a:lnSpc>
              <a:spcBef>
                <a:spcPts val="0"/>
              </a:spcBef>
            </a:pPr>
            <a:r>
              <a:rPr lang="en-US" sz="2000" dirty="0" smtClean="0">
                <a:solidFill>
                  <a:srgbClr val="000000"/>
                </a:solidFill>
                <a:latin typeface="Cambria"/>
                <a:cs typeface="Cambria"/>
              </a:rPr>
              <a:t>Update and generate Systems Design Descriptions</a:t>
            </a:r>
          </a:p>
          <a:p>
            <a:pPr marL="1038543" lvl="2" indent="-341313">
              <a:lnSpc>
                <a:spcPct val="120000"/>
              </a:lnSpc>
              <a:spcBef>
                <a:spcPts val="0"/>
              </a:spcBef>
            </a:pPr>
            <a:r>
              <a:rPr lang="en-US" sz="2000" dirty="0" smtClean="0">
                <a:solidFill>
                  <a:srgbClr val="000000"/>
                </a:solidFill>
                <a:latin typeface="Cambria"/>
                <a:cs typeface="Cambria"/>
              </a:rPr>
              <a:t>Collect data describing the design and existing components</a:t>
            </a:r>
          </a:p>
          <a:p>
            <a:pPr marL="1038543" lvl="2" indent="-341313">
              <a:lnSpc>
                <a:spcPct val="120000"/>
              </a:lnSpc>
              <a:spcBef>
                <a:spcPts val="0"/>
              </a:spcBef>
            </a:pPr>
            <a:r>
              <a:rPr lang="en-US" sz="2000" dirty="0" smtClean="0">
                <a:solidFill>
                  <a:srgbClr val="000000"/>
                </a:solidFill>
                <a:latin typeface="Cambria"/>
                <a:cs typeface="Cambria"/>
              </a:rPr>
              <a:t>Identify all issues with the components</a:t>
            </a:r>
          </a:p>
          <a:p>
            <a:pPr marL="638493" lvl="1" indent="-341313">
              <a:lnSpc>
                <a:spcPct val="120000"/>
              </a:lnSpc>
              <a:spcBef>
                <a:spcPts val="0"/>
              </a:spcBef>
            </a:pPr>
            <a:r>
              <a:rPr lang="en-US" sz="2000" dirty="0" smtClean="0">
                <a:solidFill>
                  <a:srgbClr val="000000"/>
                </a:solidFill>
                <a:latin typeface="Cambria"/>
                <a:cs typeface="Cambria"/>
              </a:rPr>
              <a:t>Perform “Design Validation &amp; Verification Reviews” to identify other potential issues</a:t>
            </a:r>
          </a:p>
          <a:p>
            <a:pPr marL="569913" lvl="1" indent="-341313">
              <a:lnSpc>
                <a:spcPct val="120000"/>
              </a:lnSpc>
              <a:spcBef>
                <a:spcPts val="0"/>
              </a:spcBef>
            </a:pPr>
            <a:r>
              <a:rPr lang="en-US" sz="2000" dirty="0" smtClean="0">
                <a:solidFill>
                  <a:srgbClr val="000000"/>
                </a:solidFill>
                <a:latin typeface="Cambria"/>
                <a:cs typeface="Cambria"/>
              </a:rPr>
              <a:t>Develop Corrective Action Plan (CAP)</a:t>
            </a:r>
          </a:p>
          <a:p>
            <a:pPr marL="969963" lvl="2" indent="-341313">
              <a:lnSpc>
                <a:spcPct val="120000"/>
              </a:lnSpc>
              <a:spcBef>
                <a:spcPts val="0"/>
              </a:spcBef>
            </a:pPr>
            <a:r>
              <a:rPr lang="en-US" sz="2000" dirty="0" smtClean="0">
                <a:solidFill>
                  <a:srgbClr val="000000"/>
                </a:solidFill>
                <a:latin typeface="Cambria"/>
                <a:cs typeface="Cambria"/>
              </a:rPr>
              <a:t>Risk based approach</a:t>
            </a:r>
          </a:p>
          <a:p>
            <a:pPr marL="569913" lvl="1" indent="-341313">
              <a:lnSpc>
                <a:spcPct val="120000"/>
              </a:lnSpc>
              <a:spcBef>
                <a:spcPts val="0"/>
              </a:spcBef>
            </a:pPr>
            <a:r>
              <a:rPr lang="en-US" sz="2000" dirty="0" smtClean="0">
                <a:solidFill>
                  <a:srgbClr val="000000"/>
                </a:solidFill>
                <a:latin typeface="Cambria"/>
                <a:cs typeface="Cambria"/>
              </a:rPr>
              <a:t>Convene External Extent of Condition Review</a:t>
            </a:r>
          </a:p>
          <a:p>
            <a:pPr marL="569913" lvl="1" indent="-341313">
              <a:lnSpc>
                <a:spcPct val="120000"/>
              </a:lnSpc>
              <a:spcBef>
                <a:spcPts val="0"/>
              </a:spcBef>
            </a:pPr>
            <a:r>
              <a:rPr lang="en-US" sz="2000" dirty="0" smtClean="0">
                <a:solidFill>
                  <a:srgbClr val="000000"/>
                </a:solidFill>
                <a:latin typeface="Cambria"/>
                <a:cs typeface="Cambria"/>
              </a:rPr>
              <a:t>Revise Corrective Action Plan in response to review findings and deliver to DOE</a:t>
            </a:r>
          </a:p>
          <a:p>
            <a:pPr marL="169863" indent="-341313">
              <a:lnSpc>
                <a:spcPct val="120000"/>
              </a:lnSpc>
              <a:spcBef>
                <a:spcPts val="0"/>
              </a:spcBef>
            </a:pPr>
            <a:r>
              <a:rPr lang="en-US" sz="2400" b="1" dirty="0" smtClean="0">
                <a:solidFill>
                  <a:srgbClr val="000000"/>
                </a:solidFill>
                <a:latin typeface="Cambria"/>
                <a:cs typeface="Cambria"/>
              </a:rPr>
              <a:t>Imperative that we get moving on this immediately.</a:t>
            </a:r>
          </a:p>
          <a:p>
            <a:pPr marL="569913" lvl="1" indent="-341313">
              <a:lnSpc>
                <a:spcPct val="120000"/>
              </a:lnSpc>
              <a:spcBef>
                <a:spcPts val="0"/>
              </a:spcBef>
            </a:pPr>
            <a:r>
              <a:rPr lang="en-US" sz="2000" b="1" dirty="0" smtClean="0">
                <a:solidFill>
                  <a:srgbClr val="000000"/>
                </a:solidFill>
                <a:latin typeface="Cambria"/>
                <a:cs typeface="Cambria"/>
              </a:rPr>
              <a:t>Training will occur next week.</a:t>
            </a:r>
          </a:p>
          <a:p>
            <a:pPr marL="169863" indent="-341313">
              <a:lnSpc>
                <a:spcPct val="120000"/>
              </a:lnSpc>
              <a:spcBef>
                <a:spcPts val="0"/>
              </a:spcBef>
            </a:pPr>
            <a:endParaRPr lang="en-US" sz="2400" dirty="0" smtClean="0">
              <a:solidFill>
                <a:srgbClr val="000000"/>
              </a:solidFill>
              <a:latin typeface="Cambria"/>
              <a:cs typeface="Cambria"/>
            </a:endParaRPr>
          </a:p>
          <a:p>
            <a:pPr>
              <a:lnSpc>
                <a:spcPct val="120000"/>
              </a:lnSpc>
              <a:spcBef>
                <a:spcPts val="0"/>
              </a:spcBef>
            </a:pPr>
            <a:endParaRPr lang="en-US" sz="2000" dirty="0">
              <a:solidFill>
                <a:srgbClr val="000000"/>
              </a:solidFill>
              <a:latin typeface="Cambria"/>
              <a:cs typeface="Cambria"/>
            </a:endParaRPr>
          </a:p>
        </p:txBody>
      </p:sp>
      <p:sp>
        <p:nvSpPr>
          <p:cNvPr id="3" name="Title 2"/>
          <p:cNvSpPr>
            <a:spLocks noGrp="1"/>
          </p:cNvSpPr>
          <p:nvPr>
            <p:ph type="title"/>
          </p:nvPr>
        </p:nvSpPr>
        <p:spPr>
          <a:xfrm>
            <a:off x="0" y="0"/>
            <a:ext cx="9144000" cy="914400"/>
          </a:xfrm>
        </p:spPr>
        <p:txBody>
          <a:bodyPr>
            <a:noAutofit/>
          </a:bodyPr>
          <a:lstStyle/>
          <a:p>
            <a:r>
              <a:rPr lang="en-US" sz="3600" b="1" dirty="0" smtClean="0"/>
              <a:t>Strategy - Extent of Condition Process</a:t>
            </a:r>
            <a:endParaRPr lang="en-US" sz="3600" b="1" dirty="0"/>
          </a:p>
        </p:txBody>
      </p:sp>
    </p:spTree>
    <p:extLst>
      <p:ext uri="{BB962C8B-B14F-4D97-AF65-F5344CB8AC3E}">
        <p14:creationId xmlns:p14="http://schemas.microsoft.com/office/powerpoint/2010/main" val="1835637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48950"/>
            <a:ext cx="8229600" cy="1058863"/>
          </a:xfrm>
        </p:spPr>
        <p:txBody>
          <a:bodyPr>
            <a:normAutofit/>
          </a:bodyPr>
          <a:lstStyle/>
          <a:p>
            <a:r>
              <a:rPr lang="en-US" dirty="0" smtClean="0"/>
              <a:t>We need everyone’s input to ensure safe and predictable operation!</a:t>
            </a:r>
            <a:endParaRPr lang="en-US" dirty="0"/>
          </a:p>
        </p:txBody>
      </p:sp>
      <p:pic>
        <p:nvPicPr>
          <p:cNvPr id="4" name="Picture 3" descr="if-you-see-somethin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100" y="57944"/>
            <a:ext cx="5448300" cy="5240206"/>
          </a:xfrm>
          <a:prstGeom prst="rect">
            <a:avLst/>
          </a:prstGeom>
        </p:spPr>
      </p:pic>
    </p:spTree>
    <p:extLst>
      <p:ext uri="{BB962C8B-B14F-4D97-AF65-F5344CB8AC3E}">
        <p14:creationId xmlns:p14="http://schemas.microsoft.com/office/powerpoint/2010/main" val="45394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1"/>
          <p:cNvSpPr txBox="1">
            <a:spLocks/>
          </p:cNvSpPr>
          <p:nvPr/>
        </p:nvSpPr>
        <p:spPr>
          <a:xfrm>
            <a:off x="0" y="-36894"/>
            <a:ext cx="9144000" cy="1027494"/>
          </a:xfrm>
          <a:prstGeom prst="rect">
            <a:avLst/>
          </a:prstGeom>
        </p:spPr>
        <p:txBody>
          <a:bodyPr vert="horz" lIns="91440" tIns="45720" rIns="91440" bIns="45720" rtlCol="0" anchor="ctr">
            <a:noAutofit/>
          </a:bodyPr>
          <a:lstStyle/>
          <a:p>
            <a:pPr algn="ctr">
              <a:spcBef>
                <a:spcPct val="0"/>
              </a:spcBef>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Design </a:t>
            </a:r>
            <a:r>
              <a:rPr lang="en-US" sz="3200" dirty="0" smtClean="0"/>
              <a:t>Verification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&amp; V</a:t>
            </a:r>
            <a:r>
              <a:rPr lang="en-US" sz="3200" dirty="0" err="1" smtClean="0"/>
              <a:t>alidation</a:t>
            </a:r>
            <a:r>
              <a:rPr lang="en-US" sz="3200" dirty="0" smtClean="0"/>
              <a:t>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Review (DVVR)</a:t>
            </a:r>
          </a:p>
        </p:txBody>
      </p:sp>
      <p:sp>
        <p:nvSpPr>
          <p:cNvPr id="134" name="Content Placeholder 2"/>
          <p:cNvSpPr txBox="1">
            <a:spLocks/>
          </p:cNvSpPr>
          <p:nvPr/>
        </p:nvSpPr>
        <p:spPr>
          <a:xfrm>
            <a:off x="111525" y="983421"/>
            <a:ext cx="8812615" cy="122827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smtClean="0">
                <a:ln>
                  <a:noFill/>
                </a:ln>
                <a:solidFill>
                  <a:srgbClr val="0000FF"/>
                </a:solidFill>
                <a:effectLst/>
                <a:uLnTx/>
                <a:uFillTx/>
                <a:latin typeface="+mn-lt"/>
                <a:ea typeface="+mn-ea"/>
                <a:cs typeface="+mn-cs"/>
              </a:rPr>
              <a:t>DVVR looks for potential gaps in design basis</a:t>
            </a:r>
            <a:r>
              <a:rPr kumimoji="0" lang="en-US" sz="2000" b="0" i="0" u="none" strike="noStrike" kern="1200" cap="none" spc="0" normalizeH="0" noProof="0" dirty="0" smtClean="0">
                <a:ln>
                  <a:noFill/>
                </a:ln>
                <a:solidFill>
                  <a:srgbClr val="0000FF"/>
                </a:solidFill>
                <a:effectLst/>
                <a:uLnTx/>
                <a:uFillTx/>
                <a:latin typeface="+mn-lt"/>
                <a:ea typeface="+mn-ea"/>
                <a:cs typeface="+mn-cs"/>
              </a:rPr>
              <a:t> </a:t>
            </a:r>
            <a:r>
              <a:rPr kumimoji="0" lang="en-US" sz="2000" b="0" i="0" u="none" strike="noStrike" kern="1200" cap="none" spc="0" normalizeH="0" baseline="0" noProof="0" dirty="0" smtClean="0">
                <a:ln>
                  <a:noFill/>
                </a:ln>
                <a:solidFill>
                  <a:srgbClr val="0000FF"/>
                </a:solidFill>
                <a:effectLst/>
                <a:uLnTx/>
                <a:uFillTx/>
                <a:latin typeface="+mn-lt"/>
                <a:ea typeface="+mn-ea"/>
                <a:cs typeface="+mn-cs"/>
              </a:rPr>
              <a:t>or as-built configuration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sz="2000" dirty="0">
                <a:solidFill>
                  <a:srgbClr val="0000FF"/>
                </a:solidFill>
              </a:rPr>
              <a:t>Corrective Action Plan (CAP) determines path forward</a:t>
            </a:r>
            <a:endParaRPr kumimoji="0" lang="en-US" sz="2000" b="0" i="0" u="none" strike="noStrike" kern="1200" cap="none" spc="0" normalizeH="0" baseline="0" noProof="0" dirty="0" smtClean="0">
              <a:ln>
                <a:noFill/>
              </a:ln>
              <a:solidFill>
                <a:srgbClr val="0000FF"/>
              </a:solidFill>
              <a:effectLst/>
              <a:uLnTx/>
              <a:uFillTx/>
              <a:latin typeface="+mn-lt"/>
              <a:ea typeface="+mn-ea"/>
              <a:cs typeface="+mn-cs"/>
            </a:endParaRPr>
          </a:p>
        </p:txBody>
      </p:sp>
      <p:grpSp>
        <p:nvGrpSpPr>
          <p:cNvPr id="3" name="Group 2"/>
          <p:cNvGrpSpPr/>
          <p:nvPr/>
        </p:nvGrpSpPr>
        <p:grpSpPr>
          <a:xfrm>
            <a:off x="64226" y="2049329"/>
            <a:ext cx="8945132" cy="4772776"/>
            <a:chOff x="109967" y="1969435"/>
            <a:chExt cx="8945132" cy="4772776"/>
          </a:xfrm>
        </p:grpSpPr>
        <p:pic>
          <p:nvPicPr>
            <p:cNvPr id="85" name="Picture 84"/>
            <p:cNvPicPr>
              <a:picLocks noChangeAspect="1"/>
            </p:cNvPicPr>
            <p:nvPr/>
          </p:nvPicPr>
          <p:blipFill>
            <a:blip r:embed="rId3"/>
            <a:stretch>
              <a:fillRect/>
            </a:stretch>
          </p:blipFill>
          <p:spPr>
            <a:xfrm>
              <a:off x="166285" y="2330218"/>
              <a:ext cx="4495800" cy="3873500"/>
            </a:xfrm>
            <a:prstGeom prst="rect">
              <a:avLst/>
            </a:prstGeom>
          </p:spPr>
        </p:pic>
        <p:sp>
          <p:nvSpPr>
            <p:cNvPr id="87" name="TextBox 86"/>
            <p:cNvSpPr txBox="1"/>
            <p:nvPr/>
          </p:nvSpPr>
          <p:spPr>
            <a:xfrm rot="18039944">
              <a:off x="-245008" y="3831577"/>
              <a:ext cx="2776684" cy="646331"/>
            </a:xfrm>
            <a:prstGeom prst="rect">
              <a:avLst/>
            </a:prstGeom>
            <a:noFill/>
          </p:spPr>
          <p:txBody>
            <a:bodyPr wrap="none" rtlCol="0">
              <a:spAutoFit/>
            </a:bodyPr>
            <a:lstStyle/>
            <a:p>
              <a:r>
                <a:rPr lang="en-US" dirty="0"/>
                <a:t>Requirements, calculations, </a:t>
              </a:r>
              <a:endParaRPr lang="en-US" dirty="0" smtClean="0"/>
            </a:p>
            <a:p>
              <a:r>
                <a:rPr lang="en-US" dirty="0" smtClean="0"/>
                <a:t>reports</a:t>
              </a:r>
              <a:r>
                <a:rPr lang="en-US" dirty="0"/>
                <a:t>, drawings, </a:t>
              </a:r>
              <a:r>
                <a:rPr lang="en-US" dirty="0" err="1"/>
                <a:t>etc</a:t>
              </a:r>
              <a:endParaRPr lang="en-US" dirty="0"/>
            </a:p>
          </p:txBody>
        </p:sp>
        <p:sp>
          <p:nvSpPr>
            <p:cNvPr id="88" name="TextBox 87"/>
            <p:cNvSpPr txBox="1"/>
            <p:nvPr/>
          </p:nvSpPr>
          <p:spPr>
            <a:xfrm>
              <a:off x="2151210" y="2643214"/>
              <a:ext cx="584790" cy="369332"/>
            </a:xfrm>
            <a:prstGeom prst="rect">
              <a:avLst/>
            </a:prstGeom>
            <a:solidFill>
              <a:schemeClr val="bg1"/>
            </a:solidFill>
          </p:spPr>
          <p:txBody>
            <a:bodyPr wrap="none" rtlCol="0">
              <a:spAutoFit/>
            </a:bodyPr>
            <a:lstStyle/>
            <a:p>
              <a:r>
                <a:rPr lang="en-US" b="1" dirty="0"/>
                <a:t>SDD</a:t>
              </a:r>
            </a:p>
          </p:txBody>
        </p:sp>
        <p:pic>
          <p:nvPicPr>
            <p:cNvPr id="89" name="Picture 88"/>
            <p:cNvPicPr>
              <a:picLocks noChangeAspect="1"/>
            </p:cNvPicPr>
            <p:nvPr/>
          </p:nvPicPr>
          <p:blipFill>
            <a:blip r:embed="rId3"/>
            <a:stretch>
              <a:fillRect/>
            </a:stretch>
          </p:blipFill>
          <p:spPr>
            <a:xfrm>
              <a:off x="4572200" y="2330218"/>
              <a:ext cx="4470199" cy="3873500"/>
            </a:xfrm>
            <a:prstGeom prst="rect">
              <a:avLst/>
            </a:prstGeom>
          </p:spPr>
        </p:pic>
        <p:sp>
          <p:nvSpPr>
            <p:cNvPr id="102" name="TextBox 101"/>
            <p:cNvSpPr txBox="1"/>
            <p:nvPr/>
          </p:nvSpPr>
          <p:spPr>
            <a:xfrm rot="18039944">
              <a:off x="4082459" y="3789068"/>
              <a:ext cx="2923209" cy="646331"/>
            </a:xfrm>
            <a:prstGeom prst="rect">
              <a:avLst/>
            </a:prstGeom>
            <a:noFill/>
          </p:spPr>
          <p:txBody>
            <a:bodyPr wrap="none" rtlCol="0">
              <a:spAutoFit/>
            </a:bodyPr>
            <a:lstStyle/>
            <a:p>
              <a:r>
                <a:rPr lang="en-US" dirty="0"/>
                <a:t>Mfg. + installation records, </a:t>
              </a:r>
              <a:endParaRPr lang="en-US" dirty="0" smtClean="0"/>
            </a:p>
            <a:p>
              <a:r>
                <a:rPr lang="en-US" dirty="0" smtClean="0"/>
                <a:t>test </a:t>
              </a:r>
              <a:r>
                <a:rPr lang="en-US" dirty="0"/>
                <a:t>reports</a:t>
              </a:r>
              <a:r>
                <a:rPr lang="en-US" dirty="0" smtClean="0"/>
                <a:t>, </a:t>
              </a:r>
              <a:r>
                <a:rPr lang="en-US" dirty="0"/>
                <a:t>NCRs, ECNs, etc. </a:t>
              </a:r>
            </a:p>
          </p:txBody>
        </p:sp>
        <p:sp>
          <p:nvSpPr>
            <p:cNvPr id="103" name="TextBox 102"/>
            <p:cNvSpPr txBox="1"/>
            <p:nvPr/>
          </p:nvSpPr>
          <p:spPr>
            <a:xfrm>
              <a:off x="6237393" y="2599587"/>
              <a:ext cx="1361821" cy="369332"/>
            </a:xfrm>
            <a:prstGeom prst="rect">
              <a:avLst/>
            </a:prstGeom>
            <a:solidFill>
              <a:srgbClr val="FFFFFF"/>
            </a:solidFill>
          </p:spPr>
          <p:txBody>
            <a:bodyPr wrap="none" rtlCol="0">
              <a:spAutoFit/>
            </a:bodyPr>
            <a:lstStyle/>
            <a:p>
              <a:r>
                <a:rPr lang="en-US" b="1" dirty="0" smtClean="0">
                  <a:solidFill>
                    <a:srgbClr val="000000"/>
                  </a:solidFill>
                </a:rPr>
                <a:t>Certification</a:t>
              </a:r>
              <a:endParaRPr lang="en-US" b="1" dirty="0">
                <a:solidFill>
                  <a:srgbClr val="000000"/>
                </a:solidFill>
              </a:endParaRPr>
            </a:p>
          </p:txBody>
        </p:sp>
        <p:sp>
          <p:nvSpPr>
            <p:cNvPr id="8" name="TextBox 7"/>
            <p:cNvSpPr txBox="1"/>
            <p:nvPr/>
          </p:nvSpPr>
          <p:spPr>
            <a:xfrm>
              <a:off x="996992" y="5863706"/>
              <a:ext cx="2663242" cy="646331"/>
            </a:xfrm>
            <a:prstGeom prst="rect">
              <a:avLst/>
            </a:prstGeom>
            <a:noFill/>
          </p:spPr>
          <p:txBody>
            <a:bodyPr wrap="square" rtlCol="0">
              <a:spAutoFit/>
            </a:bodyPr>
            <a:lstStyle/>
            <a:p>
              <a:pPr algn="ctr"/>
              <a:r>
                <a:rPr lang="en-US" dirty="0"/>
                <a:t>System Design Description (</a:t>
              </a:r>
              <a:r>
                <a:rPr lang="en-US" b="1" dirty="0"/>
                <a:t>SDD</a:t>
              </a:r>
              <a:r>
                <a:rPr lang="en-US" dirty="0"/>
                <a:t>)</a:t>
              </a:r>
            </a:p>
          </p:txBody>
        </p:sp>
        <p:sp>
          <p:nvSpPr>
            <p:cNvPr id="104" name="TextBox 103"/>
            <p:cNvSpPr txBox="1"/>
            <p:nvPr/>
          </p:nvSpPr>
          <p:spPr>
            <a:xfrm>
              <a:off x="5174785" y="5863706"/>
              <a:ext cx="3217684" cy="646331"/>
            </a:xfrm>
            <a:prstGeom prst="rect">
              <a:avLst/>
            </a:prstGeom>
            <a:noFill/>
          </p:spPr>
          <p:txBody>
            <a:bodyPr wrap="square" rtlCol="0">
              <a:spAutoFit/>
            </a:bodyPr>
            <a:lstStyle/>
            <a:p>
              <a:pPr algn="ctr"/>
              <a:r>
                <a:rPr lang="en-US" dirty="0"/>
                <a:t>As-Built </a:t>
              </a:r>
              <a:r>
                <a:rPr lang="en-US" dirty="0" smtClean="0"/>
                <a:t>Documentation,</a:t>
              </a:r>
            </a:p>
            <a:p>
              <a:pPr algn="ctr"/>
              <a:r>
                <a:rPr lang="en-US" dirty="0" smtClean="0"/>
                <a:t>Physical Inspections </a:t>
              </a:r>
              <a:endParaRPr lang="en-US" dirty="0"/>
            </a:p>
          </p:txBody>
        </p:sp>
        <p:sp>
          <p:nvSpPr>
            <p:cNvPr id="105" name="TextBox 104"/>
            <p:cNvSpPr txBox="1"/>
            <p:nvPr/>
          </p:nvSpPr>
          <p:spPr>
            <a:xfrm>
              <a:off x="1143334" y="1969435"/>
              <a:ext cx="2535971" cy="461665"/>
            </a:xfrm>
            <a:prstGeom prst="rect">
              <a:avLst/>
            </a:prstGeom>
            <a:noFill/>
          </p:spPr>
          <p:txBody>
            <a:bodyPr wrap="none" rtlCol="0">
              <a:spAutoFit/>
            </a:bodyPr>
            <a:lstStyle/>
            <a:p>
              <a:r>
                <a:rPr lang="en-US" sz="2400" dirty="0"/>
                <a:t>Design </a:t>
              </a:r>
              <a:r>
                <a:rPr lang="en-US" sz="2400" dirty="0" smtClean="0"/>
                <a:t>Verification</a:t>
              </a:r>
              <a:endParaRPr lang="en-US" sz="2400" dirty="0"/>
            </a:p>
          </p:txBody>
        </p:sp>
        <p:sp>
          <p:nvSpPr>
            <p:cNvPr id="106" name="TextBox 105"/>
            <p:cNvSpPr txBox="1"/>
            <p:nvPr/>
          </p:nvSpPr>
          <p:spPr>
            <a:xfrm>
              <a:off x="5400674" y="2029569"/>
              <a:ext cx="2998086" cy="461665"/>
            </a:xfrm>
            <a:prstGeom prst="rect">
              <a:avLst/>
            </a:prstGeom>
            <a:noFill/>
          </p:spPr>
          <p:txBody>
            <a:bodyPr wrap="none" rtlCol="0">
              <a:spAutoFit/>
            </a:bodyPr>
            <a:lstStyle/>
            <a:p>
              <a:r>
                <a:rPr lang="en-US" sz="2400" dirty="0" smtClean="0"/>
                <a:t>Component Validation</a:t>
              </a:r>
              <a:endParaRPr lang="en-US" sz="2400" dirty="0"/>
            </a:p>
          </p:txBody>
        </p:sp>
        <p:sp>
          <p:nvSpPr>
            <p:cNvPr id="120" name="Rectangle 119"/>
            <p:cNvSpPr/>
            <p:nvPr/>
          </p:nvSpPr>
          <p:spPr>
            <a:xfrm>
              <a:off x="1416050" y="4345002"/>
              <a:ext cx="633560" cy="31661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1" name="TextBox 120"/>
            <p:cNvSpPr txBox="1"/>
            <p:nvPr/>
          </p:nvSpPr>
          <p:spPr>
            <a:xfrm>
              <a:off x="1476889" y="4345002"/>
              <a:ext cx="560570" cy="307777"/>
            </a:xfrm>
            <a:prstGeom prst="rect">
              <a:avLst/>
            </a:prstGeom>
            <a:noFill/>
          </p:spPr>
          <p:txBody>
            <a:bodyPr wrap="none" rtlCol="0">
              <a:spAutoFit/>
            </a:bodyPr>
            <a:lstStyle/>
            <a:p>
              <a:r>
                <a:rPr lang="en-US" sz="1400" dirty="0">
                  <a:solidFill>
                    <a:srgbClr val="FF0000"/>
                  </a:solidFill>
                </a:rPr>
                <a:t>GAP</a:t>
              </a:r>
            </a:p>
          </p:txBody>
        </p:sp>
        <p:grpSp>
          <p:nvGrpSpPr>
            <p:cNvPr id="127" name="Group 126"/>
            <p:cNvGrpSpPr/>
            <p:nvPr/>
          </p:nvGrpSpPr>
          <p:grpSpPr>
            <a:xfrm>
              <a:off x="3070575" y="5283200"/>
              <a:ext cx="633560" cy="307777"/>
              <a:chOff x="3172175" y="4724400"/>
              <a:chExt cx="633560" cy="307777"/>
            </a:xfrm>
          </p:grpSpPr>
          <p:sp>
            <p:nvSpPr>
              <p:cNvPr id="125" name="Rectangle 124"/>
              <p:cNvSpPr/>
              <p:nvPr/>
            </p:nvSpPr>
            <p:spPr>
              <a:xfrm>
                <a:off x="3172175" y="4724400"/>
                <a:ext cx="633560" cy="29756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6" name="TextBox 125"/>
              <p:cNvSpPr txBox="1"/>
              <p:nvPr/>
            </p:nvSpPr>
            <p:spPr>
              <a:xfrm>
                <a:off x="3233014" y="4724400"/>
                <a:ext cx="560570" cy="307777"/>
              </a:xfrm>
              <a:prstGeom prst="rect">
                <a:avLst/>
              </a:prstGeom>
              <a:noFill/>
            </p:spPr>
            <p:txBody>
              <a:bodyPr wrap="square" rtlCol="0">
                <a:spAutoFit/>
              </a:bodyPr>
              <a:lstStyle/>
              <a:p>
                <a:r>
                  <a:rPr lang="en-US" sz="1400" dirty="0">
                    <a:solidFill>
                      <a:srgbClr val="FF0000"/>
                    </a:solidFill>
                  </a:rPr>
                  <a:t>GAP</a:t>
                </a:r>
              </a:p>
            </p:txBody>
          </p:sp>
        </p:grpSp>
        <p:grpSp>
          <p:nvGrpSpPr>
            <p:cNvPr id="128" name="Group 127"/>
            <p:cNvGrpSpPr/>
            <p:nvPr/>
          </p:nvGrpSpPr>
          <p:grpSpPr>
            <a:xfrm>
              <a:off x="5483224" y="5283200"/>
              <a:ext cx="633560" cy="307777"/>
              <a:chOff x="3172175" y="4724400"/>
              <a:chExt cx="633560" cy="307777"/>
            </a:xfrm>
          </p:grpSpPr>
          <p:sp>
            <p:nvSpPr>
              <p:cNvPr id="129" name="Rectangle 128"/>
              <p:cNvSpPr/>
              <p:nvPr/>
            </p:nvSpPr>
            <p:spPr>
              <a:xfrm>
                <a:off x="3172175" y="4724400"/>
                <a:ext cx="633560" cy="29756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0" name="TextBox 129"/>
              <p:cNvSpPr txBox="1"/>
              <p:nvPr/>
            </p:nvSpPr>
            <p:spPr>
              <a:xfrm>
                <a:off x="3233014" y="4724400"/>
                <a:ext cx="560570" cy="307777"/>
              </a:xfrm>
              <a:prstGeom prst="rect">
                <a:avLst/>
              </a:prstGeom>
              <a:noFill/>
            </p:spPr>
            <p:txBody>
              <a:bodyPr wrap="square" rtlCol="0">
                <a:spAutoFit/>
              </a:bodyPr>
              <a:lstStyle/>
              <a:p>
                <a:r>
                  <a:rPr lang="en-US" sz="1400" dirty="0">
                    <a:solidFill>
                      <a:srgbClr val="FF0000"/>
                    </a:solidFill>
                  </a:rPr>
                  <a:t>GAP</a:t>
                </a:r>
              </a:p>
            </p:txBody>
          </p:sp>
        </p:grpSp>
        <p:grpSp>
          <p:nvGrpSpPr>
            <p:cNvPr id="131" name="Group 130"/>
            <p:cNvGrpSpPr/>
            <p:nvPr/>
          </p:nvGrpSpPr>
          <p:grpSpPr>
            <a:xfrm>
              <a:off x="6153949" y="4043575"/>
              <a:ext cx="633560" cy="307777"/>
              <a:chOff x="3172175" y="4724400"/>
              <a:chExt cx="633560" cy="307777"/>
            </a:xfrm>
          </p:grpSpPr>
          <p:sp>
            <p:nvSpPr>
              <p:cNvPr id="132" name="Rectangle 131"/>
              <p:cNvSpPr/>
              <p:nvPr/>
            </p:nvSpPr>
            <p:spPr>
              <a:xfrm>
                <a:off x="3172175" y="4724400"/>
                <a:ext cx="633560" cy="297566"/>
              </a:xfrm>
              <a:prstGeom prst="rect">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3" name="TextBox 132"/>
              <p:cNvSpPr txBox="1"/>
              <p:nvPr/>
            </p:nvSpPr>
            <p:spPr>
              <a:xfrm>
                <a:off x="3233014" y="4724400"/>
                <a:ext cx="560570" cy="307777"/>
              </a:xfrm>
              <a:prstGeom prst="rect">
                <a:avLst/>
              </a:prstGeom>
              <a:noFill/>
            </p:spPr>
            <p:txBody>
              <a:bodyPr wrap="square" rtlCol="0">
                <a:spAutoFit/>
              </a:bodyPr>
              <a:lstStyle/>
              <a:p>
                <a:r>
                  <a:rPr lang="en-US" sz="1400" dirty="0">
                    <a:solidFill>
                      <a:srgbClr val="FF0000"/>
                    </a:solidFill>
                  </a:rPr>
                  <a:t>GAP</a:t>
                </a:r>
              </a:p>
            </p:txBody>
          </p:sp>
        </p:grpSp>
        <p:sp>
          <p:nvSpPr>
            <p:cNvPr id="135" name="Rectangle 134"/>
            <p:cNvSpPr/>
            <p:nvPr/>
          </p:nvSpPr>
          <p:spPr>
            <a:xfrm>
              <a:off x="109967" y="1969435"/>
              <a:ext cx="4462233" cy="477277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6" name="Rectangle 135"/>
            <p:cNvSpPr/>
            <p:nvPr/>
          </p:nvSpPr>
          <p:spPr>
            <a:xfrm>
              <a:off x="4572200" y="1969435"/>
              <a:ext cx="4482899" cy="477277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8" name="Straight Arrow Connector 137"/>
            <p:cNvCxnSpPr>
              <a:endCxn id="142" idx="1"/>
            </p:cNvCxnSpPr>
            <p:nvPr/>
          </p:nvCxnSpPr>
          <p:spPr>
            <a:xfrm flipV="1">
              <a:off x="2049610" y="2980393"/>
              <a:ext cx="1434765" cy="137095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rot="5400000" flipH="1" flipV="1">
              <a:off x="2535186" y="4114251"/>
              <a:ext cx="2118139" cy="2197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2" name="TextBox 141"/>
            <p:cNvSpPr txBox="1"/>
            <p:nvPr/>
          </p:nvSpPr>
          <p:spPr>
            <a:xfrm>
              <a:off x="3484375" y="2795727"/>
              <a:ext cx="667859" cy="369332"/>
            </a:xfrm>
            <a:prstGeom prst="rect">
              <a:avLst/>
            </a:prstGeom>
            <a:noFill/>
            <a:ln>
              <a:solidFill>
                <a:schemeClr val="tx1"/>
              </a:solidFill>
            </a:ln>
          </p:spPr>
          <p:txBody>
            <a:bodyPr wrap="none" rtlCol="0">
              <a:spAutoFit/>
            </a:bodyPr>
            <a:lstStyle/>
            <a:p>
              <a:r>
                <a:rPr lang="en-US" b="1" dirty="0">
                  <a:solidFill>
                    <a:srgbClr val="008000"/>
                  </a:solidFill>
                </a:rPr>
                <a:t>CAP</a:t>
              </a:r>
            </a:p>
          </p:txBody>
        </p:sp>
        <p:cxnSp>
          <p:nvCxnSpPr>
            <p:cNvPr id="146" name="Straight Arrow Connector 145"/>
            <p:cNvCxnSpPr>
              <a:stCxn id="133" idx="0"/>
              <a:endCxn id="148" idx="1"/>
            </p:cNvCxnSpPr>
            <p:nvPr/>
          </p:nvCxnSpPr>
          <p:spPr>
            <a:xfrm rot="5400000" flipH="1" flipV="1">
              <a:off x="6670050" y="2743862"/>
              <a:ext cx="1124737" cy="147469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stCxn id="130" idx="3"/>
            </p:cNvCxnSpPr>
            <p:nvPr/>
          </p:nvCxnSpPr>
          <p:spPr>
            <a:xfrm flipV="1">
              <a:off x="6104633" y="3103507"/>
              <a:ext cx="2084892" cy="23335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8" name="TextBox 147"/>
            <p:cNvSpPr txBox="1"/>
            <p:nvPr/>
          </p:nvSpPr>
          <p:spPr>
            <a:xfrm>
              <a:off x="7969764" y="2734172"/>
              <a:ext cx="667859" cy="369332"/>
            </a:xfrm>
            <a:prstGeom prst="rect">
              <a:avLst/>
            </a:prstGeom>
            <a:noFill/>
            <a:ln>
              <a:solidFill>
                <a:schemeClr val="tx1"/>
              </a:solidFill>
            </a:ln>
          </p:spPr>
          <p:txBody>
            <a:bodyPr wrap="none" rtlCol="0">
              <a:spAutoFit/>
            </a:bodyPr>
            <a:lstStyle/>
            <a:p>
              <a:r>
                <a:rPr lang="en-US" b="1" dirty="0">
                  <a:solidFill>
                    <a:srgbClr val="008000"/>
                  </a:solidFill>
                </a:rPr>
                <a:t>CAP</a:t>
              </a:r>
            </a:p>
          </p:txBody>
        </p:sp>
      </p:grpSp>
      <p:sp>
        <p:nvSpPr>
          <p:cNvPr id="2" name="TextBox 1"/>
          <p:cNvSpPr txBox="1"/>
          <p:nvPr/>
        </p:nvSpPr>
        <p:spPr>
          <a:xfrm>
            <a:off x="0" y="1688068"/>
            <a:ext cx="5373257" cy="369332"/>
          </a:xfrm>
          <a:prstGeom prst="rect">
            <a:avLst/>
          </a:prstGeom>
          <a:noFill/>
        </p:spPr>
        <p:txBody>
          <a:bodyPr wrap="square" rtlCol="0">
            <a:spAutoFit/>
          </a:bodyPr>
          <a:lstStyle/>
          <a:p>
            <a:r>
              <a:rPr lang="en-US" dirty="0" smtClean="0">
                <a:solidFill>
                  <a:srgbClr val="FF0000"/>
                </a:solidFill>
              </a:rPr>
              <a:t>Does the design satisfy project requirements?</a:t>
            </a:r>
            <a:endParaRPr lang="en-US" dirty="0">
              <a:solidFill>
                <a:srgbClr val="FF0000"/>
              </a:solidFill>
            </a:endParaRPr>
          </a:p>
        </p:txBody>
      </p:sp>
      <p:sp>
        <p:nvSpPr>
          <p:cNvPr id="34" name="TextBox 33"/>
          <p:cNvSpPr txBox="1"/>
          <p:nvPr/>
        </p:nvSpPr>
        <p:spPr>
          <a:xfrm>
            <a:off x="5257800" y="1691922"/>
            <a:ext cx="3352200" cy="369332"/>
          </a:xfrm>
          <a:prstGeom prst="rect">
            <a:avLst/>
          </a:prstGeom>
          <a:noFill/>
        </p:spPr>
        <p:txBody>
          <a:bodyPr wrap="none" rtlCol="0">
            <a:spAutoFit/>
          </a:bodyPr>
          <a:lstStyle/>
          <a:p>
            <a:r>
              <a:rPr lang="en-US" dirty="0" smtClean="0">
                <a:solidFill>
                  <a:srgbClr val="FF0000"/>
                </a:solidFill>
              </a:rPr>
              <a:t>Is the component fit for function?</a:t>
            </a:r>
            <a:endParaRPr lang="en-US" dirty="0">
              <a:solidFill>
                <a:srgbClr val="FF0000"/>
              </a:solidFill>
            </a:endParaRPr>
          </a:p>
        </p:txBody>
      </p:sp>
    </p:spTree>
    <p:extLst>
      <p:ext uri="{BB962C8B-B14F-4D97-AF65-F5344CB8AC3E}">
        <p14:creationId xmlns:p14="http://schemas.microsoft.com/office/powerpoint/2010/main" val="32875252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Autofit/>
          </a:bodyPr>
          <a:lstStyle/>
          <a:p>
            <a:r>
              <a:rPr lang="en-US" sz="3600" dirty="0"/>
              <a:t>Component Classification Strategy</a:t>
            </a:r>
          </a:p>
        </p:txBody>
      </p:sp>
      <p:graphicFrame>
        <p:nvGraphicFramePr>
          <p:cNvPr id="5" name="Table 4"/>
          <p:cNvGraphicFramePr>
            <a:graphicFrameLocks noGrp="1"/>
          </p:cNvGraphicFramePr>
          <p:nvPr>
            <p:extLst>
              <p:ext uri="{D42A27DB-BD31-4B8C-83A1-F6EECF244321}">
                <p14:modId xmlns:p14="http://schemas.microsoft.com/office/powerpoint/2010/main" val="414440058"/>
              </p:ext>
            </p:extLst>
          </p:nvPr>
        </p:nvGraphicFramePr>
        <p:xfrm>
          <a:off x="457200" y="1371601"/>
          <a:ext cx="7988300" cy="2692399"/>
        </p:xfrm>
        <a:graphic>
          <a:graphicData uri="http://schemas.openxmlformats.org/drawingml/2006/table">
            <a:tbl>
              <a:tblPr firstRow="1" bandRow="1">
                <a:tableStyleId>{5C22544A-7EE6-4342-B048-85BDC9FD1C3A}</a:tableStyleId>
              </a:tblPr>
              <a:tblGrid>
                <a:gridCol w="1997075"/>
                <a:gridCol w="1997075"/>
                <a:gridCol w="1997075"/>
                <a:gridCol w="1997075"/>
              </a:tblGrid>
              <a:tr h="406399">
                <a:tc>
                  <a:txBody>
                    <a:bodyPr/>
                    <a:lstStyle/>
                    <a:p>
                      <a:pPr algn="ctr"/>
                      <a:r>
                        <a:rPr lang="en-US" dirty="0"/>
                        <a:t>Category</a:t>
                      </a:r>
                      <a:r>
                        <a:rPr lang="en-US" baseline="0" dirty="0"/>
                        <a:t> 1</a:t>
                      </a:r>
                      <a:endParaRPr lang="en-US" dirty="0"/>
                    </a:p>
                  </a:txBody>
                  <a:tcPr/>
                </a:tc>
                <a:tc>
                  <a:txBody>
                    <a:bodyPr/>
                    <a:lstStyle/>
                    <a:p>
                      <a:pPr algn="ctr"/>
                      <a:r>
                        <a:rPr lang="en-US" dirty="0"/>
                        <a:t>Category 2</a:t>
                      </a:r>
                    </a:p>
                  </a:txBody>
                  <a:tcPr/>
                </a:tc>
                <a:tc>
                  <a:txBody>
                    <a:bodyPr/>
                    <a:lstStyle/>
                    <a:p>
                      <a:pPr algn="ctr"/>
                      <a:r>
                        <a:rPr lang="en-US" dirty="0"/>
                        <a:t>Category 3</a:t>
                      </a:r>
                    </a:p>
                  </a:txBody>
                  <a:tcPr/>
                </a:tc>
                <a:tc>
                  <a:txBody>
                    <a:bodyPr/>
                    <a:lstStyle/>
                    <a:p>
                      <a:pPr algn="ctr"/>
                      <a:r>
                        <a:rPr lang="en-US" dirty="0"/>
                        <a:t>Category</a:t>
                      </a:r>
                      <a:r>
                        <a:rPr lang="en-US" baseline="0" dirty="0"/>
                        <a:t> 4</a:t>
                      </a:r>
                      <a:endParaRPr lang="en-US" dirty="0"/>
                    </a:p>
                  </a:txBody>
                  <a:tcPr/>
                </a:tc>
              </a:tr>
              <a:tr h="2243965">
                <a:tc>
                  <a:txBody>
                    <a:bodyPr/>
                    <a:lstStyle/>
                    <a:p>
                      <a:r>
                        <a:rPr lang="en-US" dirty="0"/>
                        <a:t>Design OK: </a:t>
                      </a:r>
                      <a:r>
                        <a:rPr lang="en-US" b="1" dirty="0">
                          <a:solidFill>
                            <a:srgbClr val="008000"/>
                          </a:solidFill>
                        </a:rPr>
                        <a:t>Y</a:t>
                      </a:r>
                    </a:p>
                    <a:p>
                      <a:r>
                        <a:rPr lang="en-US" dirty="0"/>
                        <a:t>Function</a:t>
                      </a:r>
                      <a:r>
                        <a:rPr lang="en-US" baseline="0" dirty="0"/>
                        <a:t> OK: </a:t>
                      </a:r>
                      <a:r>
                        <a:rPr lang="en-US" b="1" dirty="0">
                          <a:solidFill>
                            <a:srgbClr val="008000"/>
                          </a:solidFill>
                        </a:rPr>
                        <a:t>Y</a:t>
                      </a:r>
                      <a:endParaRPr lang="en-US" baseline="0" dirty="0"/>
                    </a:p>
                    <a:p>
                      <a:r>
                        <a:rPr lang="en-US" baseline="0" dirty="0"/>
                        <a:t>Remaining life: </a:t>
                      </a:r>
                      <a:r>
                        <a:rPr lang="en-US" b="1" dirty="0">
                          <a:solidFill>
                            <a:srgbClr val="008000"/>
                          </a:solidFill>
                        </a:rPr>
                        <a:t>Y</a:t>
                      </a:r>
                      <a:endParaRPr lang="en-US" baseline="0" dirty="0"/>
                    </a:p>
                    <a:p>
                      <a:endParaRPr lang="en-US" baseline="0" dirty="0"/>
                    </a:p>
                    <a:p>
                      <a:pPr algn="ctr"/>
                      <a:r>
                        <a:rPr lang="en-US" i="1" baseline="0" dirty="0"/>
                        <a:t>No further action required</a:t>
                      </a:r>
                      <a:endParaRPr lang="en-US" i="1" dirty="0"/>
                    </a:p>
                  </a:txBody>
                  <a:tcPr/>
                </a:tc>
                <a:tc>
                  <a:txBody>
                    <a:bodyPr/>
                    <a:lstStyle/>
                    <a:p>
                      <a:r>
                        <a:rPr lang="en-US" dirty="0"/>
                        <a:t>Design OK: </a:t>
                      </a:r>
                      <a:r>
                        <a:rPr lang="en-US" b="1" dirty="0">
                          <a:solidFill>
                            <a:srgbClr val="008000"/>
                          </a:solidFill>
                        </a:rPr>
                        <a:t>Y</a:t>
                      </a:r>
                      <a:endParaRPr lang="en-US" dirty="0"/>
                    </a:p>
                    <a:p>
                      <a:r>
                        <a:rPr lang="en-US" dirty="0"/>
                        <a:t>Function</a:t>
                      </a:r>
                      <a:r>
                        <a:rPr lang="en-US" baseline="0" dirty="0"/>
                        <a:t> OK: </a:t>
                      </a:r>
                      <a:r>
                        <a:rPr lang="en-US" b="1" dirty="0">
                          <a:solidFill>
                            <a:srgbClr val="008000"/>
                          </a:solidFill>
                        </a:rPr>
                        <a:t>Y</a:t>
                      </a:r>
                      <a:endParaRPr lang="en-US" baseline="0" dirty="0"/>
                    </a:p>
                    <a:p>
                      <a:r>
                        <a:rPr lang="en-US" baseline="0" dirty="0"/>
                        <a:t>Remaining life: </a:t>
                      </a:r>
                      <a:r>
                        <a:rPr lang="en-US" b="1" baseline="0" dirty="0">
                          <a:solidFill>
                            <a:srgbClr val="FF0000"/>
                          </a:solidFill>
                        </a:rPr>
                        <a:t>N</a:t>
                      </a:r>
                      <a:endParaRPr lang="en-US" baseline="0" dirty="0"/>
                    </a:p>
                    <a:p>
                      <a:endParaRPr lang="en-US" baseline="0" dirty="0"/>
                    </a:p>
                    <a:p>
                      <a:pPr algn="ctr"/>
                      <a:r>
                        <a:rPr lang="en-US" i="1" baseline="0" dirty="0"/>
                        <a:t>Deferred maintenance plan</a:t>
                      </a:r>
                    </a:p>
                  </a:txBody>
                  <a:tcPr/>
                </a:tc>
                <a:tc>
                  <a:txBody>
                    <a:bodyPr/>
                    <a:lstStyle/>
                    <a:p>
                      <a:r>
                        <a:rPr lang="en-US" dirty="0"/>
                        <a:t>Design OK: </a:t>
                      </a:r>
                      <a:r>
                        <a:rPr lang="en-US" b="1" baseline="0" dirty="0">
                          <a:solidFill>
                            <a:srgbClr val="FFFF00"/>
                          </a:solidFill>
                        </a:rPr>
                        <a:t>U</a:t>
                      </a:r>
                      <a:endParaRPr lang="en-US" dirty="0"/>
                    </a:p>
                    <a:p>
                      <a:r>
                        <a:rPr lang="en-US" dirty="0"/>
                        <a:t>Function</a:t>
                      </a:r>
                      <a:r>
                        <a:rPr lang="en-US" baseline="0" dirty="0"/>
                        <a:t> OK: </a:t>
                      </a:r>
                      <a:r>
                        <a:rPr lang="en-US" b="1" baseline="0" dirty="0">
                          <a:solidFill>
                            <a:srgbClr val="FFFF00"/>
                          </a:solidFill>
                        </a:rPr>
                        <a:t>U</a:t>
                      </a:r>
                      <a:endParaRPr lang="en-US" baseline="0" dirty="0"/>
                    </a:p>
                    <a:p>
                      <a:r>
                        <a:rPr lang="en-US" baseline="0" dirty="0"/>
                        <a:t>Remaining life: </a:t>
                      </a:r>
                      <a:r>
                        <a:rPr lang="en-US" b="1" baseline="0" dirty="0">
                          <a:solidFill>
                            <a:srgbClr val="FFFF00"/>
                          </a:solidFill>
                        </a:rPr>
                        <a:t>U</a:t>
                      </a:r>
                    </a:p>
                    <a:p>
                      <a:endParaRPr lang="en-US" baseline="0" dirty="0"/>
                    </a:p>
                    <a:p>
                      <a:pPr algn="ctr"/>
                      <a:r>
                        <a:rPr lang="en-US" i="1" baseline="0" dirty="0"/>
                        <a:t>Testing </a:t>
                      </a:r>
                      <a:r>
                        <a:rPr lang="en-US" i="1" baseline="0" dirty="0" smtClean="0"/>
                        <a:t>or analysis plan </a:t>
                      </a:r>
                      <a:r>
                        <a:rPr lang="en-US" i="1" baseline="0" dirty="0"/>
                        <a:t>required</a:t>
                      </a:r>
                      <a:endParaRPr lang="en-US" i="1" dirty="0"/>
                    </a:p>
                    <a:p>
                      <a:endParaRPr lang="en-US" dirty="0"/>
                    </a:p>
                  </a:txBody>
                  <a:tcPr/>
                </a:tc>
                <a:tc>
                  <a:txBody>
                    <a:bodyPr/>
                    <a:lstStyle/>
                    <a:p>
                      <a:r>
                        <a:rPr lang="en-US" dirty="0"/>
                        <a:t>Design OK: </a:t>
                      </a:r>
                      <a:r>
                        <a:rPr lang="en-US" b="1" dirty="0">
                          <a:solidFill>
                            <a:srgbClr val="FF0000"/>
                          </a:solidFill>
                        </a:rPr>
                        <a:t>N</a:t>
                      </a:r>
                    </a:p>
                    <a:p>
                      <a:r>
                        <a:rPr lang="en-US" dirty="0"/>
                        <a:t>Function</a:t>
                      </a:r>
                      <a:r>
                        <a:rPr lang="en-US" baseline="0" dirty="0"/>
                        <a:t> OK: </a:t>
                      </a:r>
                      <a:r>
                        <a:rPr lang="en-US" b="1" baseline="0" dirty="0">
                          <a:solidFill>
                            <a:srgbClr val="FF0000"/>
                          </a:solidFill>
                        </a:rPr>
                        <a:t>N</a:t>
                      </a:r>
                    </a:p>
                    <a:p>
                      <a:r>
                        <a:rPr lang="en-US" baseline="0" dirty="0"/>
                        <a:t>Remaining life: </a:t>
                      </a:r>
                      <a:r>
                        <a:rPr lang="en-US" b="1" baseline="0" dirty="0">
                          <a:solidFill>
                            <a:srgbClr val="FF0000"/>
                          </a:solidFill>
                        </a:rPr>
                        <a:t>N</a:t>
                      </a:r>
                      <a:endParaRPr lang="en-US" baseline="0" dirty="0"/>
                    </a:p>
                    <a:p>
                      <a:endParaRPr lang="en-US" baseline="0" dirty="0"/>
                    </a:p>
                    <a:p>
                      <a:pPr algn="ctr"/>
                      <a:r>
                        <a:rPr lang="en-US" i="1" baseline="0" dirty="0"/>
                        <a:t>Replacement plan required</a:t>
                      </a:r>
                      <a:endParaRPr lang="en-US" i="1" dirty="0"/>
                    </a:p>
                    <a:p>
                      <a:endParaRPr lang="en-US" dirty="0"/>
                    </a:p>
                  </a:txBody>
                  <a:tcPr/>
                </a:tc>
              </a:tr>
            </a:tbl>
          </a:graphicData>
        </a:graphic>
      </p:graphicFrame>
      <p:sp>
        <p:nvSpPr>
          <p:cNvPr id="6" name="Left Brace 5"/>
          <p:cNvSpPr/>
          <p:nvPr/>
        </p:nvSpPr>
        <p:spPr>
          <a:xfrm rot="16200000">
            <a:off x="6315075" y="2384425"/>
            <a:ext cx="419100" cy="3841750"/>
          </a:xfrm>
          <a:prstGeom prst="leftBrac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TextBox 6"/>
          <p:cNvSpPr txBox="1"/>
          <p:nvPr/>
        </p:nvSpPr>
        <p:spPr>
          <a:xfrm>
            <a:off x="4826000" y="4514850"/>
            <a:ext cx="3276783" cy="369332"/>
          </a:xfrm>
          <a:prstGeom prst="rect">
            <a:avLst/>
          </a:prstGeom>
          <a:noFill/>
        </p:spPr>
        <p:txBody>
          <a:bodyPr wrap="none" rtlCol="0">
            <a:spAutoFit/>
          </a:bodyPr>
          <a:lstStyle/>
          <a:p>
            <a:r>
              <a:rPr lang="en-US" dirty="0"/>
              <a:t>Risk-based decisions required</a:t>
            </a:r>
          </a:p>
        </p:txBody>
      </p:sp>
    </p:spTree>
    <p:extLst>
      <p:ext uri="{BB962C8B-B14F-4D97-AF65-F5344CB8AC3E}">
        <p14:creationId xmlns:p14="http://schemas.microsoft.com/office/powerpoint/2010/main" val="185447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Need to Define Scope of Recovery Project</a:t>
            </a:r>
            <a:endParaRPr lang="en-US" dirty="0"/>
          </a:p>
        </p:txBody>
      </p:sp>
      <p:sp>
        <p:nvSpPr>
          <p:cNvPr id="3" name="Content Placeholder 2"/>
          <p:cNvSpPr>
            <a:spLocks noGrp="1"/>
          </p:cNvSpPr>
          <p:nvPr>
            <p:ph idx="1"/>
          </p:nvPr>
        </p:nvSpPr>
        <p:spPr/>
        <p:txBody>
          <a:bodyPr>
            <a:normAutofit/>
          </a:bodyPr>
          <a:lstStyle/>
          <a:p>
            <a:r>
              <a:rPr lang="en-US" dirty="0" smtClean="0"/>
              <a:t>Without a well defined scope, we cannot organize this as a project.</a:t>
            </a:r>
          </a:p>
          <a:p>
            <a:pPr lvl="1"/>
            <a:r>
              <a:rPr lang="en-US" dirty="0" smtClean="0"/>
              <a:t>Scope</a:t>
            </a:r>
          </a:p>
          <a:p>
            <a:pPr lvl="1"/>
            <a:r>
              <a:rPr lang="en-US" dirty="0" smtClean="0"/>
              <a:t>Cost </a:t>
            </a:r>
          </a:p>
          <a:p>
            <a:pPr lvl="1"/>
            <a:r>
              <a:rPr lang="en-US" dirty="0" smtClean="0"/>
              <a:t>Schedule</a:t>
            </a:r>
          </a:p>
          <a:p>
            <a:r>
              <a:rPr lang="en-US" dirty="0" smtClean="0"/>
              <a:t>This is a critical and urgent first step</a:t>
            </a:r>
          </a:p>
          <a:p>
            <a:pPr lvl="1"/>
            <a:r>
              <a:rPr lang="en-US" dirty="0" smtClean="0"/>
              <a:t>Needed to establish a baseline</a:t>
            </a:r>
          </a:p>
          <a:p>
            <a:r>
              <a:rPr lang="en-US" dirty="0" smtClean="0"/>
              <a:t>Responsible Engineers will take the lead on this but we will be involving many many people in this effort.</a:t>
            </a:r>
            <a:endParaRPr lang="en-US" dirty="0"/>
          </a:p>
        </p:txBody>
      </p:sp>
    </p:spTree>
    <p:extLst>
      <p:ext uri="{BB962C8B-B14F-4D97-AF65-F5344CB8AC3E}">
        <p14:creationId xmlns:p14="http://schemas.microsoft.com/office/powerpoint/2010/main" val="1227053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914400"/>
          </a:xfrm>
        </p:spPr>
        <p:txBody>
          <a:bodyPr>
            <a:noAutofit/>
          </a:bodyPr>
          <a:lstStyle/>
          <a:p>
            <a:r>
              <a:rPr lang="en-US" sz="3600" b="1" dirty="0" smtClean="0"/>
              <a:t>Strategy - Extent of Cause (L. Hill)</a:t>
            </a:r>
            <a:endParaRPr lang="en-US" sz="3600" b="1" dirty="0"/>
          </a:p>
        </p:txBody>
      </p:sp>
      <p:sp>
        <p:nvSpPr>
          <p:cNvPr id="6" name="Content Placeholder 2"/>
          <p:cNvSpPr>
            <a:spLocks noGrp="1"/>
          </p:cNvSpPr>
          <p:nvPr>
            <p:ph idx="1"/>
          </p:nvPr>
        </p:nvSpPr>
        <p:spPr>
          <a:xfrm>
            <a:off x="9698" y="1066800"/>
            <a:ext cx="9144000" cy="5486400"/>
          </a:xfrm>
        </p:spPr>
        <p:txBody>
          <a:bodyPr>
            <a:noAutofit/>
          </a:bodyPr>
          <a:lstStyle/>
          <a:p>
            <a:pPr>
              <a:spcBef>
                <a:spcPts val="0"/>
              </a:spcBef>
            </a:pPr>
            <a:r>
              <a:rPr lang="en-US" sz="2400" dirty="0" smtClean="0">
                <a:latin typeface="+mn-lt"/>
              </a:rPr>
              <a:t>Objective: Review and develop plan to revise/realign programmatic infrastructure as needed to deliver PPPL project outcomes that consistently meet high standards of performance </a:t>
            </a:r>
          </a:p>
          <a:p>
            <a:pPr>
              <a:spcBef>
                <a:spcPts val="0"/>
              </a:spcBef>
            </a:pPr>
            <a:endParaRPr lang="en-US" sz="700" dirty="0" smtClean="0">
              <a:latin typeface="+mn-lt"/>
            </a:endParaRPr>
          </a:p>
          <a:p>
            <a:pPr>
              <a:spcBef>
                <a:spcPts val="0"/>
              </a:spcBef>
            </a:pPr>
            <a:r>
              <a:rPr lang="en-US" sz="2400" dirty="0" smtClean="0">
                <a:latin typeface="+mn-lt"/>
              </a:rPr>
              <a:t>Program review is project management-centric but will necessarily extend to supporting policies, programs, procedures and work practices in areas such as engineering design, configuration management, conduct of operations, etc.  </a:t>
            </a:r>
          </a:p>
          <a:p>
            <a:pPr marL="0" indent="0">
              <a:spcBef>
                <a:spcPts val="0"/>
              </a:spcBef>
              <a:buNone/>
            </a:pPr>
            <a:endParaRPr lang="en-US" sz="1000" dirty="0" smtClean="0">
              <a:latin typeface="+mn-lt"/>
            </a:endParaRPr>
          </a:p>
          <a:p>
            <a:pPr>
              <a:spcBef>
                <a:spcPts val="0"/>
              </a:spcBef>
            </a:pPr>
            <a:r>
              <a:rPr lang="en-US" sz="2400" dirty="0" smtClean="0">
                <a:latin typeface="+mn-lt"/>
              </a:rPr>
              <a:t>Phase approach adopted to support NSTX-U recovery, restart</a:t>
            </a:r>
          </a:p>
          <a:p>
            <a:pPr lvl="1">
              <a:spcBef>
                <a:spcPts val="0"/>
              </a:spcBef>
            </a:pPr>
            <a:r>
              <a:rPr lang="en-US" dirty="0" smtClean="0">
                <a:latin typeface="+mn-lt"/>
              </a:rPr>
              <a:t>Phase I: Critical review of NSTX-U issues and identification/implementation of near-term actions to preclude recurrence of equipment deficiencies on time line needed to support NSTX-U recovery schedule</a:t>
            </a:r>
          </a:p>
          <a:p>
            <a:pPr lvl="1">
              <a:spcBef>
                <a:spcPts val="0"/>
              </a:spcBef>
            </a:pPr>
            <a:r>
              <a:rPr lang="en-US" dirty="0" smtClean="0">
                <a:latin typeface="+mn-lt"/>
              </a:rPr>
              <a:t>Phase II: Balance of program reviews and development of corrective action plan by end of FY17</a:t>
            </a:r>
          </a:p>
        </p:txBody>
      </p:sp>
    </p:spTree>
    <p:extLst>
      <p:ext uri="{BB962C8B-B14F-4D97-AF65-F5344CB8AC3E}">
        <p14:creationId xmlns:p14="http://schemas.microsoft.com/office/powerpoint/2010/main" val="2450546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1242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ine 14"/>
          <p:cNvSpPr>
            <a:spLocks noChangeAspect="1" noChangeShapeType="1"/>
          </p:cNvSpPr>
          <p:nvPr/>
        </p:nvSpPr>
        <p:spPr bwMode="auto">
          <a:xfrm>
            <a:off x="3352800" y="3429000"/>
            <a:ext cx="685800" cy="0"/>
          </a:xfrm>
          <a:prstGeom prst="line">
            <a:avLst/>
          </a:prstGeom>
          <a:noFill/>
          <a:ln w="38100">
            <a:solidFill>
              <a:schemeClr val="tx1"/>
            </a:solidFill>
            <a:round/>
            <a:headEnd/>
            <a:tailEnd/>
          </a:ln>
          <a:effectLst/>
        </p:spPr>
        <p:txBody>
          <a:bodyPr/>
          <a:lstStyle/>
          <a:p>
            <a:endParaRPr lang="en-US" sz="1000" u="sng" dirty="0"/>
          </a:p>
        </p:txBody>
      </p:sp>
      <p:sp>
        <p:nvSpPr>
          <p:cNvPr id="50" name="Line 23"/>
          <p:cNvSpPr>
            <a:spLocks noChangeAspect="1" noChangeShapeType="1"/>
          </p:cNvSpPr>
          <p:nvPr/>
        </p:nvSpPr>
        <p:spPr bwMode="auto">
          <a:xfrm>
            <a:off x="985344" y="2209800"/>
            <a:ext cx="0" cy="931279"/>
          </a:xfrm>
          <a:prstGeom prst="line">
            <a:avLst/>
          </a:prstGeom>
          <a:noFill/>
          <a:ln w="28575" cap="flat" cmpd="sng" algn="ctr">
            <a:solidFill>
              <a:schemeClr val="tx1"/>
            </a:solidFill>
            <a:prstDash val="solid"/>
            <a:round/>
            <a:headEnd type="none" w="med" len="med"/>
            <a:tailEnd type="none" w="med" len="med"/>
          </a:ln>
          <a:effectLst/>
        </p:spPr>
        <p:txBody>
          <a:bodyPr/>
          <a:lstStyle/>
          <a:p>
            <a:endParaRPr lang="en-US" u="sng" dirty="0"/>
          </a:p>
        </p:txBody>
      </p:sp>
      <p:cxnSp>
        <p:nvCxnSpPr>
          <p:cNvPr id="51" name="Straight Connector 50"/>
          <p:cNvCxnSpPr/>
          <p:nvPr/>
        </p:nvCxnSpPr>
        <p:spPr>
          <a:xfrm rot="5400000">
            <a:off x="7925594" y="2437606"/>
            <a:ext cx="456406" cy="794"/>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63" idx="0"/>
          </p:cNvCxnSpPr>
          <p:nvPr/>
        </p:nvCxnSpPr>
        <p:spPr>
          <a:xfrm>
            <a:off x="4610100" y="286008"/>
            <a:ext cx="38100" cy="192379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0" name="Rectangle 69"/>
          <p:cNvSpPr>
            <a:spLocks noChangeAspect="1" noChangeArrowheads="1"/>
          </p:cNvSpPr>
          <p:nvPr/>
        </p:nvSpPr>
        <p:spPr bwMode="auto">
          <a:xfrm>
            <a:off x="261444" y="2438400"/>
            <a:ext cx="1447800" cy="533400"/>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smtClean="0"/>
              <a:t>Systems Engineering &amp;</a:t>
            </a:r>
          </a:p>
          <a:p>
            <a:pPr algn="ctr"/>
            <a:r>
              <a:rPr lang="en-US" sz="1000" u="sng" dirty="0" smtClean="0"/>
              <a:t> Integration</a:t>
            </a:r>
            <a:endParaRPr lang="en-US" sz="1000" u="sng" dirty="0"/>
          </a:p>
          <a:p>
            <a:pPr algn="ctr"/>
            <a:r>
              <a:rPr lang="en-US" sz="1000" dirty="0" smtClean="0"/>
              <a:t>C. Neumeyer</a:t>
            </a:r>
            <a:endParaRPr lang="en-US" sz="1000" dirty="0"/>
          </a:p>
        </p:txBody>
      </p:sp>
      <p:sp>
        <p:nvSpPr>
          <p:cNvPr id="63" name="Rectangle 62"/>
          <p:cNvSpPr>
            <a:spLocks noChangeAspect="1" noChangeArrowheads="1"/>
          </p:cNvSpPr>
          <p:nvPr/>
        </p:nvSpPr>
        <p:spPr bwMode="auto">
          <a:xfrm>
            <a:off x="3429000" y="286008"/>
            <a:ext cx="2362200" cy="1676400"/>
          </a:xfrm>
          <a:prstGeom prst="rect">
            <a:avLst/>
          </a:prstGeom>
          <a:solidFill>
            <a:srgbClr val="FFFF99"/>
          </a:solidFill>
          <a:ln w="9525">
            <a:solidFill>
              <a:schemeClr val="tx1"/>
            </a:solidFill>
            <a:miter lim="800000"/>
            <a:headEnd/>
            <a:tailEnd/>
          </a:ln>
          <a:effectLst/>
        </p:spPr>
        <p:txBody>
          <a:bodyPr wrap="square" anchor="ctr"/>
          <a:lstStyle/>
          <a:p>
            <a:pPr algn="ctr">
              <a:spcBef>
                <a:spcPts val="0"/>
              </a:spcBef>
            </a:pPr>
            <a:r>
              <a:rPr lang="en-US" sz="1400" b="1" dirty="0" smtClean="0"/>
              <a:t>NSTX-U Recovery Project</a:t>
            </a:r>
            <a:endParaRPr lang="en-US" sz="1400" b="1" u="sng" dirty="0"/>
          </a:p>
          <a:p>
            <a:pPr algn="ctr">
              <a:spcBef>
                <a:spcPts val="600"/>
              </a:spcBef>
            </a:pPr>
            <a:r>
              <a:rPr lang="en-US" sz="1200" b="1" u="sng" dirty="0"/>
              <a:t>Project Director</a:t>
            </a:r>
          </a:p>
          <a:p>
            <a:pPr algn="ctr">
              <a:spcBef>
                <a:spcPts val="0"/>
              </a:spcBef>
              <a:spcAft>
                <a:spcPts val="600"/>
              </a:spcAft>
            </a:pPr>
            <a:r>
              <a:rPr lang="en-US" sz="1200" dirty="0"/>
              <a:t>R. J. Hawryluk</a:t>
            </a:r>
          </a:p>
          <a:p>
            <a:pPr algn="ctr"/>
            <a:r>
              <a:rPr lang="en-US" sz="1200" dirty="0"/>
              <a:t> </a:t>
            </a:r>
            <a:r>
              <a:rPr lang="en-US" sz="1200" b="1" u="sng" dirty="0"/>
              <a:t>Engineering Director</a:t>
            </a:r>
          </a:p>
          <a:p>
            <a:pPr algn="ctr"/>
            <a:r>
              <a:rPr lang="en-US" sz="1200" dirty="0"/>
              <a:t>C. Neumeyer</a:t>
            </a:r>
          </a:p>
          <a:p>
            <a:pPr algn="ctr"/>
            <a:r>
              <a:rPr lang="en-US" sz="1200" dirty="0"/>
              <a:t>Deputy: S. </a:t>
            </a:r>
            <a:r>
              <a:rPr lang="en-US" sz="1200" dirty="0" smtClean="0"/>
              <a:t>Gerhardt</a:t>
            </a:r>
            <a:endParaRPr lang="en-US" sz="1200" dirty="0"/>
          </a:p>
        </p:txBody>
      </p:sp>
      <p:sp>
        <p:nvSpPr>
          <p:cNvPr id="64" name="Rectangle 7"/>
          <p:cNvSpPr>
            <a:spLocks noChangeAspect="1" noChangeArrowheads="1"/>
          </p:cNvSpPr>
          <p:nvPr/>
        </p:nvSpPr>
        <p:spPr bwMode="auto">
          <a:xfrm>
            <a:off x="7467600" y="2438400"/>
            <a:ext cx="1447800" cy="492125"/>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smtClean="0"/>
              <a:t>Outage Manager</a:t>
            </a:r>
            <a:endParaRPr lang="en-US" sz="1000" u="sng" dirty="0"/>
          </a:p>
          <a:p>
            <a:pPr algn="ctr"/>
            <a:r>
              <a:rPr lang="en-US" sz="1000" dirty="0" smtClean="0"/>
              <a:t>D. Loesser</a:t>
            </a:r>
            <a:endParaRPr lang="en-US" sz="1000" dirty="0"/>
          </a:p>
        </p:txBody>
      </p:sp>
      <p:cxnSp>
        <p:nvCxnSpPr>
          <p:cNvPr id="66" name="Straight Connector 65"/>
          <p:cNvCxnSpPr/>
          <p:nvPr/>
        </p:nvCxnSpPr>
        <p:spPr>
          <a:xfrm>
            <a:off x="3429000" y="672972"/>
            <a:ext cx="2362200"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990600" y="2209800"/>
            <a:ext cx="71628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 name="Rectangle 3"/>
          <p:cNvSpPr>
            <a:spLocks noChangeArrowheads="1"/>
          </p:cNvSpPr>
          <p:nvPr/>
        </p:nvSpPr>
        <p:spPr bwMode="auto">
          <a:xfrm>
            <a:off x="299544" y="3163824"/>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smtClean="0"/>
              <a:t>Integrated Design </a:t>
            </a:r>
          </a:p>
          <a:p>
            <a:pPr algn="ctr"/>
            <a:r>
              <a:rPr lang="en-US" sz="1000" u="sng" dirty="0" smtClean="0"/>
              <a:t>&amp; Analysis</a:t>
            </a:r>
          </a:p>
          <a:p>
            <a:pPr algn="ctr"/>
            <a:r>
              <a:rPr lang="en-US" sz="900" dirty="0" smtClean="0"/>
              <a:t>P. Titus</a:t>
            </a:r>
            <a:endParaRPr lang="en-US" sz="900" dirty="0"/>
          </a:p>
        </p:txBody>
      </p:sp>
      <p:sp>
        <p:nvSpPr>
          <p:cNvPr id="71" name="Line 14"/>
          <p:cNvSpPr>
            <a:spLocks noChangeAspect="1" noChangeShapeType="1"/>
          </p:cNvSpPr>
          <p:nvPr/>
        </p:nvSpPr>
        <p:spPr bwMode="auto">
          <a:xfrm>
            <a:off x="3319418" y="3990860"/>
            <a:ext cx="685800" cy="0"/>
          </a:xfrm>
          <a:prstGeom prst="line">
            <a:avLst/>
          </a:prstGeom>
          <a:noFill/>
          <a:ln w="38100">
            <a:solidFill>
              <a:schemeClr val="tx1"/>
            </a:solidFill>
            <a:round/>
            <a:headEnd/>
            <a:tailEnd/>
          </a:ln>
          <a:effectLst/>
        </p:spPr>
        <p:txBody>
          <a:bodyPr/>
          <a:lstStyle/>
          <a:p>
            <a:endParaRPr lang="en-US" sz="1000" u="sng" dirty="0"/>
          </a:p>
        </p:txBody>
      </p:sp>
      <p:sp>
        <p:nvSpPr>
          <p:cNvPr id="72" name="Line 14"/>
          <p:cNvSpPr>
            <a:spLocks noChangeAspect="1" noChangeShapeType="1"/>
          </p:cNvSpPr>
          <p:nvPr/>
        </p:nvSpPr>
        <p:spPr bwMode="auto">
          <a:xfrm>
            <a:off x="3319418" y="4551744"/>
            <a:ext cx="685800" cy="0"/>
          </a:xfrm>
          <a:prstGeom prst="line">
            <a:avLst/>
          </a:prstGeom>
          <a:noFill/>
          <a:ln w="38100">
            <a:solidFill>
              <a:schemeClr val="tx1"/>
            </a:solidFill>
            <a:round/>
            <a:headEnd/>
            <a:tailEnd/>
          </a:ln>
          <a:effectLst/>
        </p:spPr>
        <p:txBody>
          <a:bodyPr/>
          <a:lstStyle/>
          <a:p>
            <a:endParaRPr lang="en-US" sz="1000" u="sng" dirty="0"/>
          </a:p>
        </p:txBody>
      </p:sp>
      <p:sp>
        <p:nvSpPr>
          <p:cNvPr id="74" name="Line 14"/>
          <p:cNvSpPr>
            <a:spLocks noChangeAspect="1" noChangeShapeType="1"/>
          </p:cNvSpPr>
          <p:nvPr/>
        </p:nvSpPr>
        <p:spPr bwMode="auto">
          <a:xfrm>
            <a:off x="3319418" y="5113848"/>
            <a:ext cx="685800" cy="0"/>
          </a:xfrm>
          <a:prstGeom prst="line">
            <a:avLst/>
          </a:prstGeom>
          <a:noFill/>
          <a:ln w="38100">
            <a:solidFill>
              <a:schemeClr val="tx1"/>
            </a:solidFill>
            <a:round/>
            <a:headEnd/>
            <a:tailEnd/>
          </a:ln>
          <a:effectLst/>
        </p:spPr>
        <p:txBody>
          <a:bodyPr/>
          <a:lstStyle/>
          <a:p>
            <a:endParaRPr lang="en-US" sz="1000" u="sng" dirty="0"/>
          </a:p>
        </p:txBody>
      </p:sp>
      <p:sp>
        <p:nvSpPr>
          <p:cNvPr id="75" name="Line 14"/>
          <p:cNvSpPr>
            <a:spLocks noChangeAspect="1" noChangeShapeType="1"/>
          </p:cNvSpPr>
          <p:nvPr/>
        </p:nvSpPr>
        <p:spPr bwMode="auto">
          <a:xfrm>
            <a:off x="3319418" y="5669135"/>
            <a:ext cx="685800" cy="0"/>
          </a:xfrm>
          <a:prstGeom prst="line">
            <a:avLst/>
          </a:prstGeom>
          <a:noFill/>
          <a:ln w="38100">
            <a:solidFill>
              <a:schemeClr val="tx1"/>
            </a:solidFill>
            <a:round/>
            <a:headEnd/>
            <a:tailEnd/>
          </a:ln>
          <a:effectLst/>
        </p:spPr>
        <p:txBody>
          <a:bodyPr/>
          <a:lstStyle/>
          <a:p>
            <a:endParaRPr lang="en-US" sz="1000" u="sng" dirty="0"/>
          </a:p>
        </p:txBody>
      </p:sp>
      <p:sp>
        <p:nvSpPr>
          <p:cNvPr id="76" name="Rectangle 7"/>
          <p:cNvSpPr>
            <a:spLocks noChangeArrowheads="1"/>
          </p:cNvSpPr>
          <p:nvPr/>
        </p:nvSpPr>
        <p:spPr bwMode="auto">
          <a:xfrm>
            <a:off x="2024018" y="5422247"/>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Diagnostics</a:t>
            </a:r>
          </a:p>
          <a:p>
            <a:pPr algn="ctr"/>
            <a:r>
              <a:rPr lang="en-US" sz="900" dirty="0"/>
              <a:t>R. Ellis III</a:t>
            </a:r>
          </a:p>
        </p:txBody>
      </p:sp>
      <p:sp>
        <p:nvSpPr>
          <p:cNvPr id="77" name="Rectangle 2"/>
          <p:cNvSpPr>
            <a:spLocks noChangeArrowheads="1"/>
          </p:cNvSpPr>
          <p:nvPr/>
        </p:nvSpPr>
        <p:spPr bwMode="auto">
          <a:xfrm>
            <a:off x="3886200" y="4304856"/>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Heating </a:t>
            </a:r>
            <a:r>
              <a:rPr lang="en-US" sz="1000" u="sng" dirty="0" smtClean="0"/>
              <a:t>Systems</a:t>
            </a:r>
            <a:endParaRPr lang="en-US" sz="1000" u="sng" dirty="0"/>
          </a:p>
          <a:p>
            <a:pPr algn="ctr"/>
            <a:r>
              <a:rPr lang="en-US" sz="900" dirty="0"/>
              <a:t>T. Stevenson</a:t>
            </a:r>
          </a:p>
        </p:txBody>
      </p:sp>
      <p:sp>
        <p:nvSpPr>
          <p:cNvPr id="78" name="Rectangle 5"/>
          <p:cNvSpPr>
            <a:spLocks noChangeArrowheads="1"/>
          </p:cNvSpPr>
          <p:nvPr/>
        </p:nvSpPr>
        <p:spPr bwMode="auto">
          <a:xfrm>
            <a:off x="2024018" y="4866960"/>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Real Time Control</a:t>
            </a:r>
          </a:p>
          <a:p>
            <a:pPr algn="ctr"/>
            <a:r>
              <a:rPr lang="en-US" sz="1000" u="sng" dirty="0"/>
              <a:t>&amp; Protection</a:t>
            </a:r>
          </a:p>
          <a:p>
            <a:pPr algn="ctr"/>
            <a:r>
              <a:rPr lang="en-US" sz="900" dirty="0"/>
              <a:t>F. Hoffmann</a:t>
            </a:r>
          </a:p>
        </p:txBody>
      </p:sp>
      <p:sp>
        <p:nvSpPr>
          <p:cNvPr id="79" name="Rectangle 6"/>
          <p:cNvSpPr>
            <a:spLocks noChangeArrowheads="1"/>
          </p:cNvSpPr>
          <p:nvPr/>
        </p:nvSpPr>
        <p:spPr bwMode="auto">
          <a:xfrm>
            <a:off x="2024018" y="4304856"/>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Power </a:t>
            </a:r>
            <a:r>
              <a:rPr lang="en-US" sz="1000" u="sng" dirty="0" smtClean="0"/>
              <a:t>Systems</a:t>
            </a:r>
            <a:endParaRPr lang="en-US" sz="1000" u="sng" dirty="0"/>
          </a:p>
          <a:p>
            <a:pPr algn="ctr"/>
            <a:r>
              <a:rPr lang="en-US" sz="900" dirty="0"/>
              <a:t>J. </a:t>
            </a:r>
            <a:r>
              <a:rPr lang="en-US" sz="900" dirty="0" err="1"/>
              <a:t>Dellas</a:t>
            </a:r>
            <a:endParaRPr lang="en-US" sz="900" dirty="0"/>
          </a:p>
        </p:txBody>
      </p:sp>
      <p:sp>
        <p:nvSpPr>
          <p:cNvPr id="80" name="Rectangle 7"/>
          <p:cNvSpPr>
            <a:spLocks noChangeArrowheads="1"/>
          </p:cNvSpPr>
          <p:nvPr/>
        </p:nvSpPr>
        <p:spPr bwMode="auto">
          <a:xfrm>
            <a:off x="3886200" y="3743972"/>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Cooling </a:t>
            </a:r>
            <a:r>
              <a:rPr lang="en-US" sz="1000" u="sng" dirty="0" smtClean="0"/>
              <a:t>Systems</a:t>
            </a:r>
            <a:endParaRPr lang="en-US" sz="1000" u="sng" dirty="0"/>
          </a:p>
          <a:p>
            <a:pPr algn="ctr"/>
            <a:r>
              <a:rPr lang="en-US" sz="900" dirty="0"/>
              <a:t>N. Atnafu</a:t>
            </a:r>
          </a:p>
        </p:txBody>
      </p:sp>
      <p:sp>
        <p:nvSpPr>
          <p:cNvPr id="81" name="Rectangle 4"/>
          <p:cNvSpPr>
            <a:spLocks noChangeArrowheads="1"/>
          </p:cNvSpPr>
          <p:nvPr/>
        </p:nvSpPr>
        <p:spPr bwMode="auto">
          <a:xfrm>
            <a:off x="2024018" y="3743972"/>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smtClean="0"/>
              <a:t>Vacuum &amp; Fueling </a:t>
            </a:r>
          </a:p>
          <a:p>
            <a:pPr algn="ctr"/>
            <a:r>
              <a:rPr lang="en-US" sz="1000" u="sng" dirty="0" smtClean="0"/>
              <a:t>Systems</a:t>
            </a:r>
            <a:endParaRPr lang="en-US" sz="1000" u="sng" dirty="0"/>
          </a:p>
          <a:p>
            <a:pPr algn="ctr"/>
            <a:r>
              <a:rPr lang="en-US" sz="900" dirty="0"/>
              <a:t>W. Blanchard</a:t>
            </a:r>
          </a:p>
        </p:txBody>
      </p:sp>
      <p:sp>
        <p:nvSpPr>
          <p:cNvPr id="82" name="Rectangle 2"/>
          <p:cNvSpPr>
            <a:spLocks noChangeArrowheads="1"/>
          </p:cNvSpPr>
          <p:nvPr/>
        </p:nvSpPr>
        <p:spPr bwMode="auto">
          <a:xfrm>
            <a:off x="2024018" y="3182112"/>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VV &amp; Internal Hdwe</a:t>
            </a:r>
          </a:p>
          <a:p>
            <a:pPr algn="ctr"/>
            <a:r>
              <a:rPr lang="en-US" sz="900" dirty="0"/>
              <a:t>M. Sibilia</a:t>
            </a:r>
          </a:p>
        </p:txBody>
      </p:sp>
      <p:sp>
        <p:nvSpPr>
          <p:cNvPr id="83" name="Rectangle 2"/>
          <p:cNvSpPr>
            <a:spLocks noChangeArrowheads="1"/>
          </p:cNvSpPr>
          <p:nvPr/>
        </p:nvSpPr>
        <p:spPr bwMode="auto">
          <a:xfrm>
            <a:off x="3886200" y="3182112"/>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Magnets</a:t>
            </a:r>
          </a:p>
          <a:p>
            <a:pPr algn="ctr"/>
            <a:r>
              <a:rPr lang="en-US" sz="900" dirty="0"/>
              <a:t>S. Raftopoulos</a:t>
            </a:r>
          </a:p>
        </p:txBody>
      </p:sp>
      <p:sp>
        <p:nvSpPr>
          <p:cNvPr id="84" name="Rectangle 5"/>
          <p:cNvSpPr>
            <a:spLocks noChangeArrowheads="1"/>
          </p:cNvSpPr>
          <p:nvPr/>
        </p:nvSpPr>
        <p:spPr bwMode="auto">
          <a:xfrm>
            <a:off x="3886200" y="4866960"/>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Central I&amp;</a:t>
            </a:r>
            <a:r>
              <a:rPr lang="en-US" sz="1000" u="sng" dirty="0" smtClean="0"/>
              <a:t>C</a:t>
            </a:r>
            <a:endParaRPr lang="en-US" sz="1000" u="sng" dirty="0"/>
          </a:p>
          <a:p>
            <a:pPr algn="ctr"/>
            <a:r>
              <a:rPr lang="en-US" sz="900" dirty="0"/>
              <a:t>G. Tchilinguirian</a:t>
            </a:r>
          </a:p>
        </p:txBody>
      </p:sp>
      <p:sp>
        <p:nvSpPr>
          <p:cNvPr id="85" name="Rectangle 2"/>
          <p:cNvSpPr>
            <a:spLocks noChangeArrowheads="1"/>
          </p:cNvSpPr>
          <p:nvPr/>
        </p:nvSpPr>
        <p:spPr bwMode="auto">
          <a:xfrm>
            <a:off x="2955018" y="5980522"/>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Test Cell</a:t>
            </a:r>
          </a:p>
          <a:p>
            <a:pPr algn="ctr"/>
            <a:r>
              <a:rPr lang="en-US" sz="900" dirty="0"/>
              <a:t>E. Perry</a:t>
            </a:r>
          </a:p>
        </p:txBody>
      </p:sp>
      <p:sp>
        <p:nvSpPr>
          <p:cNvPr id="86" name="Rectangle 7"/>
          <p:cNvSpPr>
            <a:spLocks noChangeArrowheads="1"/>
          </p:cNvSpPr>
          <p:nvPr/>
        </p:nvSpPr>
        <p:spPr bwMode="auto">
          <a:xfrm>
            <a:off x="3886200" y="5422247"/>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Bakeout </a:t>
            </a:r>
            <a:r>
              <a:rPr lang="en-US" sz="1000" u="sng" dirty="0" smtClean="0"/>
              <a:t>Systems</a:t>
            </a:r>
            <a:endParaRPr lang="en-US" sz="1000" u="sng" dirty="0"/>
          </a:p>
          <a:p>
            <a:pPr algn="ctr"/>
            <a:r>
              <a:rPr lang="en-US" sz="900" dirty="0"/>
              <a:t>J. Petrella</a:t>
            </a:r>
          </a:p>
        </p:txBody>
      </p:sp>
      <p:cxnSp>
        <p:nvCxnSpPr>
          <p:cNvPr id="87" name="Straight Connector 86"/>
          <p:cNvCxnSpPr/>
          <p:nvPr/>
        </p:nvCxnSpPr>
        <p:spPr>
          <a:xfrm rot="5400000">
            <a:off x="5600700" y="2819400"/>
            <a:ext cx="121920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8" name="Line 24"/>
          <p:cNvSpPr>
            <a:spLocks noChangeAspect="1" noChangeShapeType="1"/>
          </p:cNvSpPr>
          <p:nvPr/>
        </p:nvSpPr>
        <p:spPr bwMode="auto">
          <a:xfrm rot="16200000">
            <a:off x="3290816" y="941087"/>
            <a:ext cx="0" cy="312762"/>
          </a:xfrm>
          <a:prstGeom prst="line">
            <a:avLst/>
          </a:prstGeom>
          <a:noFill/>
          <a:ln w="38100">
            <a:solidFill>
              <a:schemeClr val="tx1"/>
            </a:solidFill>
            <a:round/>
            <a:headEnd/>
            <a:tailEnd/>
          </a:ln>
          <a:effectLst/>
        </p:spPr>
        <p:txBody>
          <a:bodyPr/>
          <a:lstStyle/>
          <a:p>
            <a:endParaRPr lang="en-US" sz="1600"/>
          </a:p>
        </p:txBody>
      </p:sp>
      <p:sp>
        <p:nvSpPr>
          <p:cNvPr id="89" name="Rectangle 3"/>
          <p:cNvSpPr>
            <a:spLocks noChangeArrowheads="1"/>
          </p:cNvSpPr>
          <p:nvPr/>
        </p:nvSpPr>
        <p:spPr bwMode="auto">
          <a:xfrm>
            <a:off x="1752600" y="838200"/>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smtClean="0"/>
              <a:t>Quality Assurance</a:t>
            </a:r>
          </a:p>
          <a:p>
            <a:pPr algn="ctr"/>
            <a:r>
              <a:rPr lang="en-US" sz="900" dirty="0" smtClean="0"/>
              <a:t>F. Malinowski</a:t>
            </a:r>
            <a:endParaRPr lang="en-US" sz="900" dirty="0"/>
          </a:p>
        </p:txBody>
      </p:sp>
      <p:sp>
        <p:nvSpPr>
          <p:cNvPr id="90" name="Line 24"/>
          <p:cNvSpPr>
            <a:spLocks noChangeAspect="1" noChangeShapeType="1"/>
          </p:cNvSpPr>
          <p:nvPr/>
        </p:nvSpPr>
        <p:spPr bwMode="auto">
          <a:xfrm rot="16200000">
            <a:off x="5953170" y="1273527"/>
            <a:ext cx="0" cy="312762"/>
          </a:xfrm>
          <a:prstGeom prst="line">
            <a:avLst/>
          </a:prstGeom>
          <a:noFill/>
          <a:ln w="38100">
            <a:solidFill>
              <a:schemeClr val="tx1"/>
            </a:solidFill>
            <a:round/>
            <a:headEnd/>
            <a:tailEnd/>
          </a:ln>
          <a:effectLst/>
        </p:spPr>
        <p:txBody>
          <a:bodyPr/>
          <a:lstStyle/>
          <a:p>
            <a:endParaRPr lang="en-US" sz="1800"/>
          </a:p>
        </p:txBody>
      </p:sp>
      <p:sp>
        <p:nvSpPr>
          <p:cNvPr id="91" name="Line 24"/>
          <p:cNvSpPr>
            <a:spLocks noChangeAspect="1" noChangeShapeType="1"/>
          </p:cNvSpPr>
          <p:nvPr/>
        </p:nvSpPr>
        <p:spPr bwMode="auto">
          <a:xfrm rot="16200000">
            <a:off x="5953170" y="679864"/>
            <a:ext cx="0" cy="312762"/>
          </a:xfrm>
          <a:prstGeom prst="line">
            <a:avLst/>
          </a:prstGeom>
          <a:noFill/>
          <a:ln w="38100">
            <a:solidFill>
              <a:schemeClr val="tx1"/>
            </a:solidFill>
            <a:round/>
            <a:headEnd/>
            <a:tailEnd/>
          </a:ln>
          <a:effectLst/>
        </p:spPr>
        <p:txBody>
          <a:bodyPr/>
          <a:lstStyle/>
          <a:p>
            <a:endParaRPr lang="en-US" sz="1800"/>
          </a:p>
        </p:txBody>
      </p:sp>
      <p:sp>
        <p:nvSpPr>
          <p:cNvPr id="92" name="Rectangle 3"/>
          <p:cNvSpPr>
            <a:spLocks noChangeArrowheads="1"/>
          </p:cNvSpPr>
          <p:nvPr/>
        </p:nvSpPr>
        <p:spPr bwMode="auto">
          <a:xfrm>
            <a:off x="6019800" y="609600"/>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smtClean="0"/>
              <a:t>Planning &amp; Control</a:t>
            </a:r>
          </a:p>
          <a:p>
            <a:pPr algn="ctr"/>
            <a:r>
              <a:rPr lang="en-US" sz="900" dirty="0" smtClean="0"/>
              <a:t>T. </a:t>
            </a:r>
            <a:r>
              <a:rPr lang="en-US" sz="900" dirty="0" err="1" smtClean="0"/>
              <a:t>Egebo</a:t>
            </a:r>
            <a:endParaRPr lang="en-US" sz="900" smtClean="0"/>
          </a:p>
          <a:p>
            <a:pPr algn="ctr"/>
            <a:r>
              <a:rPr lang="en-US" sz="900" smtClean="0"/>
              <a:t>S</a:t>
            </a:r>
            <a:r>
              <a:rPr lang="en-US" sz="900" dirty="0" smtClean="0"/>
              <a:t>. Langish</a:t>
            </a:r>
            <a:endParaRPr lang="en-US" sz="900" dirty="0"/>
          </a:p>
        </p:txBody>
      </p:sp>
      <p:sp>
        <p:nvSpPr>
          <p:cNvPr id="93" name="Rectangle 3"/>
          <p:cNvSpPr>
            <a:spLocks noChangeArrowheads="1"/>
          </p:cNvSpPr>
          <p:nvPr/>
        </p:nvSpPr>
        <p:spPr bwMode="auto">
          <a:xfrm>
            <a:off x="6019800" y="1203262"/>
            <a:ext cx="1371600" cy="493776"/>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smtClean="0"/>
              <a:t>Procurement Liaison</a:t>
            </a:r>
          </a:p>
          <a:p>
            <a:pPr algn="ctr"/>
            <a:r>
              <a:rPr lang="en-US" sz="900" dirty="0" smtClean="0"/>
              <a:t>TBD</a:t>
            </a:r>
            <a:endParaRPr lang="en-US" sz="900" dirty="0"/>
          </a:p>
        </p:txBody>
      </p:sp>
      <p:sp>
        <p:nvSpPr>
          <p:cNvPr id="94" name="Rectangle 3"/>
          <p:cNvSpPr>
            <a:spLocks noChangeAspect="1" noChangeArrowheads="1"/>
          </p:cNvSpPr>
          <p:nvPr/>
        </p:nvSpPr>
        <p:spPr bwMode="auto">
          <a:xfrm>
            <a:off x="5524500" y="3191360"/>
            <a:ext cx="1371600" cy="466240"/>
          </a:xfrm>
          <a:prstGeom prst="rect">
            <a:avLst/>
          </a:prstGeom>
          <a:solidFill>
            <a:srgbClr val="CCFFFF"/>
          </a:solidFill>
          <a:ln w="9525">
            <a:solidFill>
              <a:schemeClr val="tx1"/>
            </a:solidFill>
            <a:miter lim="800000"/>
            <a:headEnd/>
            <a:tailEnd/>
          </a:ln>
          <a:effectLst/>
        </p:spPr>
        <p:txBody>
          <a:bodyPr wrap="none" anchor="ctr"/>
          <a:lstStyle/>
          <a:p>
            <a:pPr algn="ctr"/>
            <a:r>
              <a:rPr lang="en-US" sz="1000" dirty="0" smtClean="0"/>
              <a:t>COEs</a:t>
            </a:r>
          </a:p>
        </p:txBody>
      </p:sp>
      <p:cxnSp>
        <p:nvCxnSpPr>
          <p:cNvPr id="95" name="Straight Connector 94"/>
          <p:cNvCxnSpPr>
            <a:endCxn id="85" idx="0"/>
          </p:cNvCxnSpPr>
          <p:nvPr/>
        </p:nvCxnSpPr>
        <p:spPr>
          <a:xfrm rot="16200000" flipH="1">
            <a:off x="1750532" y="4090236"/>
            <a:ext cx="3770722" cy="984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6" name="Rectangle 2"/>
          <p:cNvSpPr>
            <a:spLocks noChangeAspect="1" noChangeArrowheads="1"/>
          </p:cNvSpPr>
          <p:nvPr/>
        </p:nvSpPr>
        <p:spPr bwMode="auto">
          <a:xfrm>
            <a:off x="2895600" y="2438400"/>
            <a:ext cx="1447800" cy="492125"/>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smtClean="0"/>
              <a:t>Engineering</a:t>
            </a:r>
            <a:endParaRPr lang="en-US" sz="1000" u="sng" dirty="0"/>
          </a:p>
          <a:p>
            <a:pPr algn="ctr"/>
            <a:r>
              <a:rPr lang="en-US" sz="1000" dirty="0" smtClean="0"/>
              <a:t>C. </a:t>
            </a:r>
            <a:r>
              <a:rPr lang="en-US" sz="1000" dirty="0" err="1" smtClean="0"/>
              <a:t>Neumeyer</a:t>
            </a:r>
            <a:endParaRPr lang="en-US" sz="1000" dirty="0"/>
          </a:p>
        </p:txBody>
      </p:sp>
      <p:sp>
        <p:nvSpPr>
          <p:cNvPr id="97" name="Rectangle 69"/>
          <p:cNvSpPr>
            <a:spLocks noChangeAspect="1" noChangeArrowheads="1"/>
          </p:cNvSpPr>
          <p:nvPr/>
        </p:nvSpPr>
        <p:spPr bwMode="auto">
          <a:xfrm>
            <a:off x="5486400" y="2438400"/>
            <a:ext cx="1447800" cy="533400"/>
          </a:xfrm>
          <a:prstGeom prst="rect">
            <a:avLst/>
          </a:prstGeom>
          <a:solidFill>
            <a:srgbClr val="CCFFFF"/>
          </a:solidFill>
          <a:ln w="9525">
            <a:solidFill>
              <a:schemeClr val="tx1"/>
            </a:solidFill>
            <a:miter lim="800000"/>
            <a:headEnd/>
            <a:tailEnd/>
          </a:ln>
          <a:effectLst/>
        </p:spPr>
        <p:txBody>
          <a:bodyPr wrap="none" anchor="ctr"/>
          <a:lstStyle/>
          <a:p>
            <a:pPr algn="ctr"/>
            <a:r>
              <a:rPr lang="en-US" sz="1000" u="sng" dirty="0"/>
              <a:t>Operations</a:t>
            </a:r>
          </a:p>
          <a:p>
            <a:pPr algn="ctr"/>
            <a:r>
              <a:rPr lang="en-US" sz="1000" dirty="0"/>
              <a:t>A. von Halle</a:t>
            </a:r>
          </a:p>
          <a:p>
            <a:pPr algn="ctr"/>
            <a:r>
              <a:rPr lang="en-US" sz="1000" dirty="0"/>
              <a:t>T. Stevenson (deputy)</a:t>
            </a:r>
          </a:p>
          <a:p>
            <a:pPr algn="ctr"/>
            <a:r>
              <a:rPr lang="en-US" sz="300" dirty="0"/>
              <a:t> </a:t>
            </a:r>
          </a:p>
        </p:txBody>
      </p:sp>
    </p:spTree>
    <p:extLst>
      <p:ext uri="{BB962C8B-B14F-4D97-AF65-F5344CB8AC3E}">
        <p14:creationId xmlns:p14="http://schemas.microsoft.com/office/powerpoint/2010/main" val="1573985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a:t>
            </a:r>
            <a:endParaRPr lang="en-US" dirty="0"/>
          </a:p>
        </p:txBody>
      </p:sp>
      <p:sp>
        <p:nvSpPr>
          <p:cNvPr id="3" name="Content Placeholder 2"/>
          <p:cNvSpPr>
            <a:spLocks noGrp="1"/>
          </p:cNvSpPr>
          <p:nvPr>
            <p:ph idx="1"/>
          </p:nvPr>
        </p:nvSpPr>
        <p:spPr/>
        <p:txBody>
          <a:bodyPr/>
          <a:lstStyle/>
          <a:p>
            <a:r>
              <a:rPr lang="en-US" dirty="0" smtClean="0"/>
              <a:t>Yes, there will be a great deal of work to do.</a:t>
            </a:r>
          </a:p>
          <a:p>
            <a:pPr marL="0" indent="0">
              <a:buNone/>
            </a:pPr>
            <a:endParaRPr lang="en-US" dirty="0" smtClean="0"/>
          </a:p>
          <a:p>
            <a:r>
              <a:rPr lang="en-US" dirty="0" smtClean="0"/>
              <a:t>Safety must and will take precedence over schedule pressure.</a:t>
            </a:r>
            <a:endParaRPr lang="en-US" dirty="0"/>
          </a:p>
          <a:p>
            <a:pPr lvl="1"/>
            <a:r>
              <a:rPr lang="en-US" dirty="0" smtClean="0"/>
              <a:t>Cannot afford to take shortcuts that endanger anyone.</a:t>
            </a:r>
          </a:p>
        </p:txBody>
      </p:sp>
    </p:spTree>
    <p:extLst>
      <p:ext uri="{BB962C8B-B14F-4D97-AF65-F5344CB8AC3E}">
        <p14:creationId xmlns:p14="http://schemas.microsoft.com/office/powerpoint/2010/main" val="3277128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76200" y="2743200"/>
            <a:ext cx="8991600" cy="3733800"/>
          </a:xfrm>
        </p:spPr>
        <p:txBody>
          <a:bodyPr>
            <a:normAutofit/>
          </a:bodyPr>
          <a:lstStyle/>
          <a:p>
            <a:pPr marL="0" indent="0" algn="ctr">
              <a:buNone/>
            </a:pPr>
            <a:r>
              <a:rPr lang="en-US" sz="4000" dirty="0" smtClean="0"/>
              <a:t>Any questions on Recovery Project? </a:t>
            </a:r>
            <a:endParaRPr lang="en-US" sz="4000" dirty="0"/>
          </a:p>
        </p:txBody>
      </p:sp>
    </p:spTree>
    <p:extLst>
      <p:ext uri="{BB962C8B-B14F-4D97-AF65-F5344CB8AC3E}">
        <p14:creationId xmlns:p14="http://schemas.microsoft.com/office/powerpoint/2010/main" val="780701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371600"/>
            <a:ext cx="8991600" cy="4572000"/>
          </a:xfrm>
        </p:spPr>
        <p:txBody>
          <a:bodyPr>
            <a:noAutofit/>
          </a:bodyPr>
          <a:lstStyle/>
          <a:p>
            <a:pPr>
              <a:lnSpc>
                <a:spcPct val="150000"/>
              </a:lnSpc>
            </a:pPr>
            <a:r>
              <a:rPr lang="en-US" sz="3200" dirty="0" smtClean="0"/>
              <a:t>Masa </a:t>
            </a:r>
            <a:r>
              <a:rPr lang="en-US" sz="3200" dirty="0"/>
              <a:t>(for Jerry) - Safety update</a:t>
            </a:r>
          </a:p>
          <a:p>
            <a:r>
              <a:rPr lang="en-US" sz="3200" dirty="0" smtClean="0"/>
              <a:t>Rich</a:t>
            </a:r>
            <a:r>
              <a:rPr lang="en-US" sz="3200" dirty="0"/>
              <a:t>, Jon, and Masa - NSTX-U </a:t>
            </a:r>
            <a:r>
              <a:rPr lang="en-US" sz="3200" dirty="0" smtClean="0"/>
              <a:t>organizational changes</a:t>
            </a:r>
            <a:r>
              <a:rPr lang="en-US" sz="3200" dirty="0"/>
              <a:t>, new roles for Masa</a:t>
            </a:r>
          </a:p>
          <a:p>
            <a:pPr>
              <a:lnSpc>
                <a:spcPct val="150000"/>
              </a:lnSpc>
            </a:pPr>
            <a:r>
              <a:rPr lang="en-US" sz="3200" dirty="0" smtClean="0"/>
              <a:t>Rich </a:t>
            </a:r>
            <a:r>
              <a:rPr lang="en-US" sz="3200" dirty="0"/>
              <a:t>- Overview of Recovery Project</a:t>
            </a:r>
          </a:p>
          <a:p>
            <a:r>
              <a:rPr lang="en-US" sz="3200" dirty="0" smtClean="0"/>
              <a:t>Stefan </a:t>
            </a:r>
            <a:r>
              <a:rPr lang="en-US" sz="3200" dirty="0"/>
              <a:t>- </a:t>
            </a:r>
            <a:r>
              <a:rPr lang="en-US" sz="3200" dirty="0" smtClean="0"/>
              <a:t>Outage </a:t>
            </a:r>
            <a:r>
              <a:rPr lang="en-US" sz="3200" dirty="0"/>
              <a:t>status, PF1AU forensics</a:t>
            </a:r>
          </a:p>
          <a:p>
            <a:pPr>
              <a:lnSpc>
                <a:spcPct val="150000"/>
              </a:lnSpc>
            </a:pPr>
            <a:r>
              <a:rPr lang="en-US" sz="3200" dirty="0" smtClean="0"/>
              <a:t>Jon </a:t>
            </a:r>
            <a:r>
              <a:rPr lang="en-US" sz="3200" dirty="0"/>
              <a:t>- Program status, collaborations, 5YP prep</a:t>
            </a:r>
          </a:p>
        </p:txBody>
      </p:sp>
      <p:sp>
        <p:nvSpPr>
          <p:cNvPr id="3" name="Title 2"/>
          <p:cNvSpPr>
            <a:spLocks noGrp="1"/>
          </p:cNvSpPr>
          <p:nvPr>
            <p:ph type="title"/>
          </p:nvPr>
        </p:nvSpPr>
        <p:spPr/>
        <p:txBody>
          <a:bodyPr>
            <a:normAutofit/>
          </a:bodyPr>
          <a:lstStyle/>
          <a:p>
            <a:r>
              <a:rPr lang="en-US" sz="4800" dirty="0" smtClean="0"/>
              <a:t>Agenda</a:t>
            </a:r>
            <a:endParaRPr lang="en-US" sz="4800" dirty="0"/>
          </a:p>
        </p:txBody>
      </p:sp>
    </p:spTree>
    <p:extLst>
      <p:ext uri="{BB962C8B-B14F-4D97-AF65-F5344CB8AC3E}">
        <p14:creationId xmlns:p14="http://schemas.microsoft.com/office/powerpoint/2010/main" val="3144947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371600"/>
            <a:ext cx="8991600" cy="4572000"/>
          </a:xfrm>
        </p:spPr>
        <p:txBody>
          <a:bodyPr>
            <a:noAutofit/>
          </a:bodyPr>
          <a:lstStyle/>
          <a:p>
            <a:pPr>
              <a:lnSpc>
                <a:spcPct val="150000"/>
              </a:lnSpc>
            </a:pPr>
            <a:r>
              <a:rPr lang="en-US" sz="3200" dirty="0" smtClean="0">
                <a:solidFill>
                  <a:schemeClr val="bg1">
                    <a:lumMod val="75000"/>
                  </a:schemeClr>
                </a:solidFill>
              </a:rPr>
              <a:t>Masa </a:t>
            </a:r>
            <a:r>
              <a:rPr lang="en-US" sz="3200" dirty="0">
                <a:solidFill>
                  <a:schemeClr val="bg1">
                    <a:lumMod val="75000"/>
                  </a:schemeClr>
                </a:solidFill>
              </a:rPr>
              <a:t>(for Jerry) - Safety update</a:t>
            </a:r>
          </a:p>
          <a:p>
            <a:r>
              <a:rPr lang="en-US" sz="3200" dirty="0" smtClean="0">
                <a:solidFill>
                  <a:schemeClr val="bg1">
                    <a:lumMod val="75000"/>
                  </a:schemeClr>
                </a:solidFill>
              </a:rPr>
              <a:t>Rich</a:t>
            </a:r>
            <a:r>
              <a:rPr lang="en-US" sz="3200" dirty="0">
                <a:solidFill>
                  <a:schemeClr val="bg1">
                    <a:lumMod val="75000"/>
                  </a:schemeClr>
                </a:solidFill>
              </a:rPr>
              <a:t>, Jon, and Masa - NSTX-U </a:t>
            </a:r>
            <a:r>
              <a:rPr lang="en-US" sz="3200" dirty="0" smtClean="0">
                <a:solidFill>
                  <a:schemeClr val="bg1">
                    <a:lumMod val="75000"/>
                  </a:schemeClr>
                </a:solidFill>
              </a:rPr>
              <a:t>organizational changes</a:t>
            </a:r>
            <a:r>
              <a:rPr lang="en-US" sz="3200" dirty="0">
                <a:solidFill>
                  <a:schemeClr val="bg1">
                    <a:lumMod val="75000"/>
                  </a:schemeClr>
                </a:solidFill>
              </a:rPr>
              <a:t>, new roles for Masa</a:t>
            </a:r>
          </a:p>
          <a:p>
            <a:pPr>
              <a:lnSpc>
                <a:spcPct val="150000"/>
              </a:lnSpc>
            </a:pPr>
            <a:r>
              <a:rPr lang="en-US" sz="3200" dirty="0" smtClean="0">
                <a:solidFill>
                  <a:schemeClr val="bg1">
                    <a:lumMod val="75000"/>
                  </a:schemeClr>
                </a:solidFill>
              </a:rPr>
              <a:t>Rich </a:t>
            </a:r>
            <a:r>
              <a:rPr lang="en-US" sz="3200" dirty="0">
                <a:solidFill>
                  <a:schemeClr val="bg1">
                    <a:lumMod val="75000"/>
                  </a:schemeClr>
                </a:solidFill>
              </a:rPr>
              <a:t>- Overview of Recovery Project</a:t>
            </a:r>
          </a:p>
          <a:p>
            <a:r>
              <a:rPr lang="en-US" sz="3200" dirty="0" smtClean="0"/>
              <a:t>Stefan </a:t>
            </a:r>
            <a:r>
              <a:rPr lang="en-US" sz="3200" dirty="0"/>
              <a:t>- </a:t>
            </a:r>
            <a:r>
              <a:rPr lang="en-US" sz="3200" dirty="0" smtClean="0"/>
              <a:t>Outage </a:t>
            </a:r>
            <a:r>
              <a:rPr lang="en-US" sz="3200" dirty="0"/>
              <a:t>status, PF1AU forensics</a:t>
            </a:r>
          </a:p>
          <a:p>
            <a:pPr>
              <a:lnSpc>
                <a:spcPct val="150000"/>
              </a:lnSpc>
            </a:pPr>
            <a:r>
              <a:rPr lang="en-US" sz="3200" dirty="0" smtClean="0">
                <a:solidFill>
                  <a:schemeClr val="bg1">
                    <a:lumMod val="75000"/>
                  </a:schemeClr>
                </a:solidFill>
              </a:rPr>
              <a:t>Jon </a:t>
            </a:r>
            <a:r>
              <a:rPr lang="en-US" sz="3200" dirty="0">
                <a:solidFill>
                  <a:schemeClr val="bg1">
                    <a:lumMod val="75000"/>
                  </a:schemeClr>
                </a:solidFill>
              </a:rPr>
              <a:t>- Program status, collaborations, 5YP prep</a:t>
            </a:r>
          </a:p>
        </p:txBody>
      </p:sp>
      <p:sp>
        <p:nvSpPr>
          <p:cNvPr id="3" name="Title 2"/>
          <p:cNvSpPr>
            <a:spLocks noGrp="1"/>
          </p:cNvSpPr>
          <p:nvPr>
            <p:ph type="title"/>
          </p:nvPr>
        </p:nvSpPr>
        <p:spPr/>
        <p:txBody>
          <a:bodyPr>
            <a:normAutofit/>
          </a:bodyPr>
          <a:lstStyle/>
          <a:p>
            <a:r>
              <a:rPr lang="en-US" sz="4800" dirty="0" smtClean="0"/>
              <a:t>Agenda</a:t>
            </a:r>
            <a:endParaRPr lang="en-US" sz="4800" dirty="0"/>
          </a:p>
        </p:txBody>
      </p:sp>
    </p:spTree>
    <p:extLst>
      <p:ext uri="{BB962C8B-B14F-4D97-AF65-F5344CB8AC3E}">
        <p14:creationId xmlns:p14="http://schemas.microsoft.com/office/powerpoint/2010/main" val="1878270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Stefan Gerhardt</a:t>
            </a:r>
            <a:endParaRPr lang="en-US" dirty="0"/>
          </a:p>
        </p:txBody>
      </p:sp>
      <p:sp>
        <p:nvSpPr>
          <p:cNvPr id="3" name="Title 2"/>
          <p:cNvSpPr>
            <a:spLocks noGrp="1"/>
          </p:cNvSpPr>
          <p:nvPr>
            <p:ph type="title"/>
          </p:nvPr>
        </p:nvSpPr>
        <p:spPr>
          <a:xfrm>
            <a:off x="381000" y="1371600"/>
            <a:ext cx="8305800" cy="1143000"/>
          </a:xfrm>
        </p:spPr>
        <p:txBody>
          <a:bodyPr>
            <a:normAutofit fontScale="90000"/>
          </a:bodyPr>
          <a:lstStyle/>
          <a:p>
            <a:r>
              <a:rPr lang="en-US" dirty="0" smtClean="0"/>
              <a:t>NSTX-U Team Meeting</a:t>
            </a:r>
            <a:br>
              <a:rPr lang="en-US" dirty="0" smtClean="0"/>
            </a:br>
            <a:r>
              <a:rPr lang="en-US" dirty="0" smtClean="0"/>
              <a:t>Some Research &amp; Engineering Operations Updates</a:t>
            </a:r>
            <a:endParaRPr lang="en-US" dirty="0"/>
          </a:p>
        </p:txBody>
      </p:sp>
      <p:sp>
        <p:nvSpPr>
          <p:cNvPr id="4" name="Text Placeholder 3"/>
          <p:cNvSpPr>
            <a:spLocks noGrp="1"/>
          </p:cNvSpPr>
          <p:nvPr>
            <p:ph type="body" sz="quarter" idx="10"/>
          </p:nvPr>
        </p:nvSpPr>
        <p:spPr/>
        <p:txBody>
          <a:bodyPr/>
          <a:lstStyle/>
          <a:p>
            <a:pPr>
              <a:lnSpc>
                <a:spcPct val="85000"/>
              </a:lnSpc>
            </a:pPr>
            <a:r>
              <a:rPr lang="en-US" dirty="0" smtClean="0"/>
              <a:t>NSTX-U Team Meeting</a:t>
            </a:r>
            <a:endParaRPr lang="en-US" dirty="0"/>
          </a:p>
          <a:p>
            <a:pPr>
              <a:lnSpc>
                <a:spcPct val="85000"/>
              </a:lnSpc>
            </a:pPr>
            <a:r>
              <a:rPr lang="en-US" dirty="0" smtClean="0"/>
              <a:t>MBG Auditorium</a:t>
            </a:r>
            <a:endParaRPr lang="en-US" dirty="0"/>
          </a:p>
          <a:p>
            <a:pPr>
              <a:lnSpc>
                <a:spcPct val="85000"/>
              </a:lnSpc>
            </a:pPr>
            <a:r>
              <a:rPr lang="en-US" dirty="0" smtClean="0"/>
              <a:t>12/2/2016</a:t>
            </a:r>
            <a:endParaRPr lang="en-US" dirty="0"/>
          </a:p>
        </p:txBody>
      </p:sp>
      <p:sp>
        <p:nvSpPr>
          <p:cNvPr id="5" name="Text Placeholder 4"/>
          <p:cNvSpPr>
            <a:spLocks noGrp="1"/>
          </p:cNvSpPr>
          <p:nvPr>
            <p:ph type="body" sz="quarter" idx="12"/>
          </p:nvPr>
        </p:nvSpPr>
        <p:spPr/>
        <p:txBody>
          <a:bodyPr/>
          <a:lstStyle/>
          <a:p>
            <a:endParaRPr lang="en-US" dirty="0"/>
          </a:p>
        </p:txBody>
      </p:sp>
      <p:pic>
        <p:nvPicPr>
          <p:cNvPr id="6"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615025"/>
            <a:ext cx="1606138" cy="56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8314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Field work since the last team meeting</a:t>
            </a:r>
          </a:p>
          <a:p>
            <a:r>
              <a:rPr lang="en-US" dirty="0" smtClean="0"/>
              <a:t>PF-1aU forensic analysis</a:t>
            </a:r>
          </a:p>
          <a:p>
            <a:r>
              <a:rPr lang="en-US" dirty="0"/>
              <a:t>Metrology </a:t>
            </a:r>
            <a:r>
              <a:rPr lang="en-US" dirty="0" smtClean="0"/>
              <a:t>results</a:t>
            </a:r>
          </a:p>
          <a:p>
            <a:r>
              <a:rPr lang="en-US" dirty="0" smtClean="0"/>
              <a:t>Other updates</a:t>
            </a:r>
            <a:endParaRPr lang="en-US" dirty="0"/>
          </a:p>
        </p:txBody>
      </p:sp>
      <p:sp>
        <p:nvSpPr>
          <p:cNvPr id="3" name="Title 2"/>
          <p:cNvSpPr>
            <a:spLocks noGrp="1"/>
          </p:cNvSpPr>
          <p:nvPr>
            <p:ph type="title"/>
          </p:nvPr>
        </p:nvSpPr>
        <p:spPr/>
        <p:txBody>
          <a:bodyPr/>
          <a:lstStyle/>
          <a:p>
            <a:r>
              <a:rPr lang="en-US" dirty="0" smtClean="0"/>
              <a:t>Outline of This Talk</a:t>
            </a:r>
            <a:endParaRPr lang="en-US" dirty="0"/>
          </a:p>
        </p:txBody>
      </p:sp>
    </p:spTree>
    <p:extLst>
      <p:ext uri="{BB962C8B-B14F-4D97-AF65-F5344CB8AC3E}">
        <p14:creationId xmlns:p14="http://schemas.microsoft.com/office/powerpoint/2010/main" val="3398039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Field work since the last team meeting</a:t>
            </a:r>
          </a:p>
          <a:p>
            <a:r>
              <a:rPr lang="en-US" dirty="0" smtClean="0"/>
              <a:t>PF-1aU </a:t>
            </a:r>
            <a:r>
              <a:rPr lang="en-US" dirty="0"/>
              <a:t>forensic analysis</a:t>
            </a:r>
          </a:p>
          <a:p>
            <a:r>
              <a:rPr lang="en-US" dirty="0" smtClean="0"/>
              <a:t>Metrology results</a:t>
            </a:r>
          </a:p>
          <a:p>
            <a:r>
              <a:rPr lang="en-US" dirty="0" smtClean="0"/>
              <a:t>Other updates</a:t>
            </a:r>
            <a:endParaRPr lang="en-US" dirty="0"/>
          </a:p>
        </p:txBody>
      </p:sp>
      <p:sp>
        <p:nvSpPr>
          <p:cNvPr id="3" name="Title 2"/>
          <p:cNvSpPr>
            <a:spLocks noGrp="1"/>
          </p:cNvSpPr>
          <p:nvPr>
            <p:ph type="title"/>
          </p:nvPr>
        </p:nvSpPr>
        <p:spPr/>
        <p:txBody>
          <a:bodyPr/>
          <a:lstStyle/>
          <a:p>
            <a:r>
              <a:rPr lang="en-US" dirty="0" smtClean="0"/>
              <a:t>Outline of This Talk</a:t>
            </a:r>
            <a:endParaRPr lang="en-US" dirty="0"/>
          </a:p>
        </p:txBody>
      </p:sp>
      <p:sp>
        <p:nvSpPr>
          <p:cNvPr id="4" name="Left Arrow 3"/>
          <p:cNvSpPr/>
          <p:nvPr/>
        </p:nvSpPr>
        <p:spPr>
          <a:xfrm>
            <a:off x="6553200" y="1308100"/>
            <a:ext cx="1219200" cy="171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588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PF-1aU Was Removed on 8/24/16</a:t>
            </a:r>
            <a:endParaRPr lang="en-US" dirty="0"/>
          </a:p>
        </p:txBody>
      </p:sp>
      <p:pic>
        <p:nvPicPr>
          <p:cNvPr id="4" name="Picture 3" descr="20160824_105839_0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013885"/>
            <a:ext cx="7368115" cy="5526086"/>
          </a:xfrm>
          <a:prstGeom prst="rect">
            <a:avLst/>
          </a:prstGeom>
        </p:spPr>
      </p:pic>
      <p:sp>
        <p:nvSpPr>
          <p:cNvPr id="2" name="TextBox 1"/>
          <p:cNvSpPr txBox="1"/>
          <p:nvPr/>
        </p:nvSpPr>
        <p:spPr>
          <a:xfrm>
            <a:off x="1295400" y="3276600"/>
            <a:ext cx="1828800" cy="1200329"/>
          </a:xfrm>
          <a:prstGeom prst="rect">
            <a:avLst/>
          </a:prstGeom>
          <a:solidFill>
            <a:schemeClr val="accent1">
              <a:lumMod val="20000"/>
              <a:lumOff val="80000"/>
            </a:schemeClr>
          </a:solidFill>
          <a:ln>
            <a:solidFill>
              <a:schemeClr val="tx1"/>
            </a:solidFill>
          </a:ln>
        </p:spPr>
        <p:txBody>
          <a:bodyPr wrap="square" rtlCol="0">
            <a:spAutoFit/>
          </a:bodyPr>
          <a:lstStyle/>
          <a:p>
            <a:r>
              <a:rPr lang="en-US" dirty="0" smtClean="0"/>
              <a:t>Forensic Analysis of this Coil Discussed Later in the Talk</a:t>
            </a:r>
            <a:endParaRPr lang="en-US" dirty="0"/>
          </a:p>
        </p:txBody>
      </p:sp>
    </p:spTree>
    <p:extLst>
      <p:ext uri="{BB962C8B-B14F-4D97-AF65-F5344CB8AC3E}">
        <p14:creationId xmlns:p14="http://schemas.microsoft.com/office/powerpoint/2010/main" val="428855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Diagnostic Calibrations Were Complete on the Advertised 3 Week Schedule</a:t>
            </a:r>
            <a:endParaRPr lang="en-US" dirty="0"/>
          </a:p>
        </p:txBody>
      </p:sp>
      <p:pic>
        <p:nvPicPr>
          <p:cNvPr id="4" name="Picture 3" descr="Screen Shot 2016-12-01 at 9.12.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7696200" cy="5038471"/>
          </a:xfrm>
          <a:prstGeom prst="rect">
            <a:avLst/>
          </a:prstGeom>
        </p:spPr>
      </p:pic>
      <p:sp>
        <p:nvSpPr>
          <p:cNvPr id="2" name="TextBox 1"/>
          <p:cNvSpPr txBox="1"/>
          <p:nvPr/>
        </p:nvSpPr>
        <p:spPr>
          <a:xfrm>
            <a:off x="1346200" y="6146800"/>
            <a:ext cx="6809714"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smtClean="0"/>
              <a:t>Thanks to everybody who worked together to make this efficient.</a:t>
            </a:r>
            <a:endParaRPr lang="en-US" dirty="0"/>
          </a:p>
        </p:txBody>
      </p:sp>
    </p:spTree>
    <p:extLst>
      <p:ext uri="{BB962C8B-B14F-4D97-AF65-F5344CB8AC3E}">
        <p14:creationId xmlns:p14="http://schemas.microsoft.com/office/powerpoint/2010/main" val="2271311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Calorimeter Removals Followed on 10/12 &amp; 10/13</a:t>
            </a:r>
            <a:endParaRPr lang="en-US" dirty="0"/>
          </a:p>
        </p:txBody>
      </p:sp>
      <p:pic>
        <p:nvPicPr>
          <p:cNvPr id="4" name="Picture 3" descr="20161013_10223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66725" y="1685925"/>
            <a:ext cx="5562600" cy="4171950"/>
          </a:xfrm>
          <a:prstGeom prst="rect">
            <a:avLst/>
          </a:prstGeom>
        </p:spPr>
      </p:pic>
      <p:pic>
        <p:nvPicPr>
          <p:cNvPr id="5" name="Picture 4" descr="20161012_1021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97350" y="1746250"/>
            <a:ext cx="5435600" cy="4076700"/>
          </a:xfrm>
          <a:prstGeom prst="rect">
            <a:avLst/>
          </a:prstGeom>
        </p:spPr>
      </p:pic>
    </p:spTree>
    <p:extLst>
      <p:ext uri="{BB962C8B-B14F-4D97-AF65-F5344CB8AC3E}">
        <p14:creationId xmlns:p14="http://schemas.microsoft.com/office/powerpoint/2010/main" val="1338914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Calorimeters Are Now Located in TTC For Repairs</a:t>
            </a:r>
            <a:endParaRPr lang="en-US" dirty="0"/>
          </a:p>
        </p:txBody>
      </p:sp>
      <p:pic>
        <p:nvPicPr>
          <p:cNvPr id="4" name="Picture 3" descr="20161201_08070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219200"/>
            <a:ext cx="6781800" cy="5086350"/>
          </a:xfrm>
          <a:prstGeom prst="rect">
            <a:avLst/>
          </a:prstGeom>
        </p:spPr>
      </p:pic>
      <p:sp>
        <p:nvSpPr>
          <p:cNvPr id="5" name="TextBox 4"/>
          <p:cNvSpPr txBox="1"/>
          <p:nvPr/>
        </p:nvSpPr>
        <p:spPr>
          <a:xfrm>
            <a:off x="76200" y="1447800"/>
            <a:ext cx="2057400" cy="3477875"/>
          </a:xfrm>
          <a:prstGeom prst="rect">
            <a:avLst/>
          </a:prstGeom>
          <a:solidFill>
            <a:schemeClr val="tx2">
              <a:lumMod val="20000"/>
              <a:lumOff val="80000"/>
            </a:schemeClr>
          </a:solidFill>
          <a:ln>
            <a:solidFill>
              <a:schemeClr val="tx1"/>
            </a:solidFill>
          </a:ln>
        </p:spPr>
        <p:txBody>
          <a:bodyPr wrap="square" rtlCol="0">
            <a:spAutoFit/>
          </a:bodyPr>
          <a:lstStyle/>
          <a:p>
            <a:r>
              <a:rPr lang="en-US" sz="2000" u="sng" dirty="0" smtClean="0"/>
              <a:t>Calorimeter #1</a:t>
            </a:r>
          </a:p>
          <a:p>
            <a:endParaRPr lang="en-US" sz="2000" dirty="0"/>
          </a:p>
          <a:p>
            <a:r>
              <a:rPr lang="en-US" sz="2000" dirty="0" smtClean="0"/>
              <a:t>Water leaks under repair</a:t>
            </a:r>
          </a:p>
          <a:p>
            <a:endParaRPr lang="en-US" sz="2000" dirty="0"/>
          </a:p>
          <a:p>
            <a:endParaRPr lang="en-US" sz="2000" dirty="0" smtClean="0"/>
          </a:p>
          <a:p>
            <a:r>
              <a:rPr lang="en-US" sz="2000" u="sng" dirty="0" smtClean="0"/>
              <a:t>Calorimeter #2</a:t>
            </a:r>
          </a:p>
          <a:p>
            <a:endParaRPr lang="en-US" sz="2000" dirty="0"/>
          </a:p>
          <a:p>
            <a:r>
              <a:rPr lang="en-US" sz="2000" dirty="0" smtClean="0"/>
              <a:t>Bearings and alignment have been repaired</a:t>
            </a:r>
            <a:endParaRPr lang="en-US" sz="2000" dirty="0"/>
          </a:p>
        </p:txBody>
      </p:sp>
    </p:spTree>
    <p:extLst>
      <p:ext uri="{BB962C8B-B14F-4D97-AF65-F5344CB8AC3E}">
        <p14:creationId xmlns:p14="http://schemas.microsoft.com/office/powerpoint/2010/main" val="1887940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smtClean="0"/>
              <a:t>Ceramic Break Assembly Holds the Inner-Outer Vessel Insulator, the PF-1c Coil, and Various Connection Parts</a:t>
            </a:r>
            <a:endParaRPr lang="en-US" sz="2800" dirty="0"/>
          </a:p>
        </p:txBody>
      </p:sp>
      <p:pic>
        <p:nvPicPr>
          <p:cNvPr id="5" name="Picture 4" descr="Screen Shot 2016-11-16 at 9.18.04 PM.png"/>
          <p:cNvPicPr>
            <a:picLocks noChangeAspect="1"/>
          </p:cNvPicPr>
          <p:nvPr/>
        </p:nvPicPr>
        <p:blipFill rotWithShape="1">
          <a:blip r:embed="rId2">
            <a:extLst>
              <a:ext uri="{28A0092B-C50C-407E-A947-70E740481C1C}">
                <a14:useLocalDpi xmlns:a14="http://schemas.microsoft.com/office/drawing/2010/main" val="0"/>
              </a:ext>
            </a:extLst>
          </a:blip>
          <a:srcRect l="34375"/>
          <a:stretch/>
        </p:blipFill>
        <p:spPr>
          <a:xfrm>
            <a:off x="1828800" y="1027611"/>
            <a:ext cx="5867400" cy="5392420"/>
          </a:xfrm>
          <a:prstGeom prst="rect">
            <a:avLst/>
          </a:prstGeom>
        </p:spPr>
      </p:pic>
      <p:sp>
        <p:nvSpPr>
          <p:cNvPr id="6" name="TextBox 5"/>
          <p:cNvSpPr txBox="1"/>
          <p:nvPr/>
        </p:nvSpPr>
        <p:spPr>
          <a:xfrm>
            <a:off x="304800" y="5257800"/>
            <a:ext cx="1262072" cy="369332"/>
          </a:xfrm>
          <a:prstGeom prst="rect">
            <a:avLst/>
          </a:prstGeom>
          <a:solidFill>
            <a:schemeClr val="accent6">
              <a:lumMod val="20000"/>
              <a:lumOff val="80000"/>
            </a:schemeClr>
          </a:solidFill>
          <a:ln>
            <a:solidFill>
              <a:schemeClr val="tx1"/>
            </a:solidFill>
          </a:ln>
        </p:spPr>
        <p:txBody>
          <a:bodyPr wrap="none" rtlCol="0">
            <a:spAutoFit/>
          </a:bodyPr>
          <a:lstStyle/>
          <a:p>
            <a:r>
              <a:rPr lang="en-US" dirty="0" smtClean="0"/>
              <a:t>PF-1c Coil</a:t>
            </a:r>
            <a:endParaRPr lang="en-US" dirty="0"/>
          </a:p>
        </p:txBody>
      </p:sp>
      <p:sp>
        <p:nvSpPr>
          <p:cNvPr id="7" name="TextBox 6"/>
          <p:cNvSpPr txBox="1"/>
          <p:nvPr/>
        </p:nvSpPr>
        <p:spPr>
          <a:xfrm>
            <a:off x="7848600" y="4800600"/>
            <a:ext cx="1143000" cy="646331"/>
          </a:xfrm>
          <a:prstGeom prst="rect">
            <a:avLst/>
          </a:prstGeom>
          <a:solidFill>
            <a:schemeClr val="accent6">
              <a:lumMod val="20000"/>
              <a:lumOff val="80000"/>
            </a:schemeClr>
          </a:solidFill>
          <a:ln>
            <a:solidFill>
              <a:schemeClr val="tx1"/>
            </a:solidFill>
          </a:ln>
        </p:spPr>
        <p:txBody>
          <a:bodyPr wrap="square" rtlCol="0">
            <a:spAutoFit/>
          </a:bodyPr>
          <a:lstStyle/>
          <a:p>
            <a:r>
              <a:rPr lang="en-US" dirty="0" smtClean="0"/>
              <a:t>Ceramic Break</a:t>
            </a:r>
            <a:endParaRPr lang="en-US" dirty="0"/>
          </a:p>
        </p:txBody>
      </p:sp>
      <p:cxnSp>
        <p:nvCxnSpPr>
          <p:cNvPr id="9" name="Straight Arrow Connector 8"/>
          <p:cNvCxnSpPr>
            <a:stCxn id="7" idx="1"/>
          </p:cNvCxnSpPr>
          <p:nvPr/>
        </p:nvCxnSpPr>
        <p:spPr>
          <a:xfrm flipH="1" flipV="1">
            <a:off x="4495800" y="4343400"/>
            <a:ext cx="3352800" cy="7803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6" idx="0"/>
          </p:cNvCxnSpPr>
          <p:nvPr/>
        </p:nvCxnSpPr>
        <p:spPr>
          <a:xfrm flipV="1">
            <a:off x="935836" y="4495800"/>
            <a:ext cx="3331364"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05600" y="1447800"/>
            <a:ext cx="1326768" cy="369332"/>
          </a:xfrm>
          <a:prstGeom prst="rect">
            <a:avLst/>
          </a:prstGeom>
          <a:solidFill>
            <a:schemeClr val="accent6">
              <a:lumMod val="20000"/>
              <a:lumOff val="80000"/>
            </a:schemeClr>
          </a:solidFill>
          <a:ln>
            <a:solidFill>
              <a:schemeClr val="tx1"/>
            </a:solidFill>
          </a:ln>
        </p:spPr>
        <p:txBody>
          <a:bodyPr wrap="none" rtlCol="0">
            <a:spAutoFit/>
          </a:bodyPr>
          <a:lstStyle/>
          <a:p>
            <a:r>
              <a:rPr lang="en-US" dirty="0" smtClean="0"/>
              <a:t>Top Flange</a:t>
            </a:r>
            <a:endParaRPr lang="en-US" dirty="0"/>
          </a:p>
        </p:txBody>
      </p:sp>
      <p:cxnSp>
        <p:nvCxnSpPr>
          <p:cNvPr id="14" name="Straight Arrow Connector 13"/>
          <p:cNvCxnSpPr>
            <a:stCxn id="13" idx="2"/>
          </p:cNvCxnSpPr>
          <p:nvPr/>
        </p:nvCxnSpPr>
        <p:spPr>
          <a:xfrm flipH="1">
            <a:off x="4419600" y="1817132"/>
            <a:ext cx="2949384" cy="2221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9769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0120"/>
          </a:xfrm>
        </p:spPr>
        <p:txBody>
          <a:bodyPr lIns="0" tIns="0" rIns="0" bIns="0" anchor="ctr" anchorCtr="1">
            <a:normAutofit fontScale="90000"/>
          </a:bodyPr>
          <a:lstStyle/>
          <a:p>
            <a:r>
              <a:rPr lang="en-US" dirty="0" smtClean="0"/>
              <a:t>Upper Ceramic Break was Removed on 11/14/16</a:t>
            </a:r>
            <a:endParaRPr lang="en-US" dirty="0"/>
          </a:p>
        </p:txBody>
      </p:sp>
      <p:pic>
        <p:nvPicPr>
          <p:cNvPr id="5" name="Picture 4" descr="20161114_080849_0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219200"/>
            <a:ext cx="6781800" cy="5086350"/>
          </a:xfrm>
          <a:prstGeom prst="rect">
            <a:avLst/>
          </a:prstGeom>
        </p:spPr>
      </p:pic>
    </p:spTree>
    <p:extLst>
      <p:ext uri="{BB962C8B-B14F-4D97-AF65-F5344CB8AC3E}">
        <p14:creationId xmlns:p14="http://schemas.microsoft.com/office/powerpoint/2010/main" val="1767073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03853" y="1066800"/>
            <a:ext cx="8877300" cy="552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4344988" algn="l"/>
              </a:tabLst>
              <a:defRPr sz="1200" b="1" i="1">
                <a:solidFill>
                  <a:srgbClr val="1822CD"/>
                </a:solidFill>
                <a:latin typeface="Helvetica" charset="0"/>
                <a:ea typeface="ＭＳ Ｐゴシック" charset="0"/>
                <a:cs typeface="ＭＳ Ｐゴシック" charset="0"/>
              </a:defRPr>
            </a:lvl1pPr>
            <a:lvl2pPr marL="37931725" indent="-37474525" eaLnBrk="0" hangingPunct="0">
              <a:tabLst>
                <a:tab pos="4344988" algn="l"/>
              </a:tabLst>
              <a:defRPr sz="1200" b="1" i="1">
                <a:solidFill>
                  <a:srgbClr val="1822CD"/>
                </a:solidFill>
                <a:latin typeface="Helvetica" charset="0"/>
                <a:ea typeface="ＭＳ Ｐゴシック" charset="0"/>
              </a:defRPr>
            </a:lvl2pPr>
            <a:lvl3pPr marL="1143000" indent="-228600" eaLnBrk="0" hangingPunct="0">
              <a:tabLst>
                <a:tab pos="4344988" algn="l"/>
              </a:tabLst>
              <a:defRPr sz="1200" b="1" i="1">
                <a:solidFill>
                  <a:srgbClr val="1822CD"/>
                </a:solidFill>
                <a:latin typeface="Helvetica" charset="0"/>
                <a:ea typeface="ＭＳ Ｐゴシック" charset="0"/>
              </a:defRPr>
            </a:lvl3pPr>
            <a:lvl4pPr marL="1600200" indent="-228600" eaLnBrk="0" hangingPunct="0">
              <a:tabLst>
                <a:tab pos="4344988" algn="l"/>
              </a:tabLst>
              <a:defRPr sz="1200" b="1" i="1">
                <a:solidFill>
                  <a:srgbClr val="1822CD"/>
                </a:solidFill>
                <a:latin typeface="Helvetica" charset="0"/>
                <a:ea typeface="ＭＳ Ｐゴシック" charset="0"/>
              </a:defRPr>
            </a:lvl4pPr>
            <a:lvl5pPr marL="2057400" indent="-228600" eaLnBrk="0" hangingPunct="0">
              <a:tabLst>
                <a:tab pos="4344988" algn="l"/>
              </a:tabLst>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tabLst>
                <a:tab pos="4344988" algn="l"/>
              </a:tabLs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tabLst>
                <a:tab pos="4344988" algn="l"/>
              </a:tabLs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tabLst>
                <a:tab pos="4344988" algn="l"/>
              </a:tabLs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tabLst>
                <a:tab pos="4344988" algn="l"/>
              </a:tabLst>
              <a:defRPr sz="1200" b="1" i="1">
                <a:solidFill>
                  <a:srgbClr val="1822CD"/>
                </a:solidFill>
                <a:latin typeface="Helvetica" charset="0"/>
                <a:ea typeface="ＭＳ Ｐゴシック" charset="0"/>
              </a:defRPr>
            </a:lvl9pPr>
          </a:lstStyle>
          <a:p>
            <a:pPr marL="182880" indent="-274320">
              <a:lnSpc>
                <a:spcPct val="110000"/>
              </a:lnSpc>
              <a:spcAft>
                <a:spcPts val="1800"/>
              </a:spcAft>
              <a:defRPr/>
            </a:pPr>
            <a:r>
              <a:rPr lang="en-US" sz="2000" b="0" i="0" dirty="0" smtClean="0">
                <a:solidFill>
                  <a:schemeClr val="tx1"/>
                </a:solidFill>
                <a:latin typeface="Helvetica Neue" charset="0"/>
                <a:cs typeface="Helvetica Neue" charset="0"/>
              </a:rPr>
              <a:t>•  Safety message from Jerry Levine – </a:t>
            </a:r>
            <a:r>
              <a:rPr lang="en-US" sz="2000" b="0" i="0" dirty="0" smtClean="0">
                <a:solidFill>
                  <a:srgbClr val="0000FF"/>
                </a:solidFill>
                <a:latin typeface="Helvetica Neue" charset="0"/>
                <a:cs typeface="Helvetica Neue" charset="0"/>
              </a:rPr>
              <a:t>It is </a:t>
            </a:r>
            <a:r>
              <a:rPr lang="en-US" sz="2000" b="0" i="0" dirty="0" smtClean="0">
                <a:solidFill>
                  <a:srgbClr val="0000FF"/>
                </a:solidFill>
              </a:rPr>
              <a:t>timely for </a:t>
            </a:r>
            <a:r>
              <a:rPr lang="en-US" sz="2000" b="0" i="0" dirty="0">
                <a:solidFill>
                  <a:srgbClr val="0000FF"/>
                </a:solidFill>
              </a:rPr>
              <a:t>everyone to review his or her areas for housekeeping issues and clutter that have arisen, and to take the time to clean them up.  Having lots of clutter around is not only unsightly, but can cause safety problems such as trip, slip and fall hazards and possibly fire hazards, to name a few consequences.  Also, when our housekeeping improves, we work more efficiently.  So please take the time to clean your workspaces regularly</a:t>
            </a:r>
            <a:r>
              <a:rPr lang="en-US" sz="2000" b="0" i="0" dirty="0" smtClean="0">
                <a:solidFill>
                  <a:srgbClr val="0000FF"/>
                </a:solidFill>
              </a:rPr>
              <a:t>.</a:t>
            </a:r>
          </a:p>
          <a:p>
            <a:pPr marL="182880" indent="-274320">
              <a:lnSpc>
                <a:spcPct val="110000"/>
              </a:lnSpc>
              <a:spcAft>
                <a:spcPts val="1800"/>
              </a:spcAft>
              <a:defRPr/>
            </a:pPr>
            <a:r>
              <a:rPr lang="en-US" sz="2000" b="0" dirty="0" smtClean="0"/>
              <a:t>• </a:t>
            </a:r>
            <a:r>
              <a:rPr lang="en-US" sz="2000" b="0" i="0" dirty="0" smtClean="0">
                <a:solidFill>
                  <a:schemeClr val="tx1"/>
                </a:solidFill>
              </a:rPr>
              <a:t>You </a:t>
            </a:r>
            <a:r>
              <a:rPr lang="en-US" sz="2000" b="0" i="0" dirty="0">
                <a:solidFill>
                  <a:schemeClr val="tx1"/>
                </a:solidFill>
              </a:rPr>
              <a:t>can find the lessons learned link on the PPPL Employee Home Page, 2nd bullet under "Environment, Safety &amp; Health (ES&amp;H)".  The direct link is </a:t>
            </a:r>
            <a:r>
              <a:rPr lang="en-US" sz="2000" b="0" i="0" u="sng" dirty="0">
                <a:solidFill>
                  <a:srgbClr val="0000FF"/>
                </a:solidFill>
              </a:rPr>
              <a:t>https://fmp-srv.pppl.gov/fmi/</a:t>
            </a:r>
            <a:r>
              <a:rPr lang="en-US" sz="2000" b="0" i="0" u="sng" dirty="0" err="1">
                <a:solidFill>
                  <a:srgbClr val="0000FF"/>
                </a:solidFill>
              </a:rPr>
              <a:t>webd#LessonsLearned</a:t>
            </a:r>
            <a:r>
              <a:rPr lang="en-US" sz="2000" b="0" i="0" u="sng" dirty="0">
                <a:solidFill>
                  <a:srgbClr val="0000FF"/>
                </a:solidFill>
              </a:rPr>
              <a:t> </a:t>
            </a:r>
            <a:r>
              <a:rPr lang="en-US" sz="2000" b="0" u="sng" dirty="0" smtClean="0">
                <a:solidFill>
                  <a:srgbClr val="0000FF"/>
                </a:solidFill>
              </a:rPr>
              <a:t>.</a:t>
            </a:r>
            <a:endParaRPr lang="en-US" sz="2000" b="0" i="0" dirty="0" smtClean="0">
              <a:solidFill>
                <a:srgbClr val="0000FF"/>
              </a:solidFill>
              <a:latin typeface="Helvetica Neue" charset="0"/>
              <a:cs typeface="Helvetica Neue" charset="0"/>
            </a:endParaRPr>
          </a:p>
          <a:p>
            <a:pPr>
              <a:lnSpc>
                <a:spcPct val="110000"/>
              </a:lnSpc>
              <a:spcAft>
                <a:spcPts val="1800"/>
              </a:spcAft>
              <a:defRPr/>
            </a:pPr>
            <a:r>
              <a:rPr lang="en-US" sz="2000" b="0" i="0" dirty="0" smtClean="0">
                <a:solidFill>
                  <a:schemeClr val="tx1"/>
                </a:solidFill>
                <a:latin typeface="Helvetica Neue" charset="0"/>
                <a:cs typeface="Helvetica Neue" charset="0"/>
              </a:rPr>
              <a:t>• </a:t>
            </a:r>
            <a:r>
              <a:rPr lang="en-US" sz="2000" b="0" i="0" dirty="0" smtClean="0">
                <a:solidFill>
                  <a:srgbClr val="000000"/>
                </a:solidFill>
                <a:latin typeface="Helvetica Neue" charset="0"/>
                <a:cs typeface="Helvetica Neue" charset="0"/>
              </a:rPr>
              <a:t>Winter weather is here!</a:t>
            </a:r>
          </a:p>
          <a:p>
            <a:pPr marL="274320" lvl="1" indent="-274320">
              <a:lnSpc>
                <a:spcPts val="680"/>
              </a:lnSpc>
              <a:spcAft>
                <a:spcPts val="0"/>
              </a:spcAft>
              <a:buFontTx/>
              <a:buChar char="-"/>
              <a:defRPr/>
            </a:pPr>
            <a:r>
              <a:rPr lang="en-US" sz="1800" b="0" i="0" dirty="0" smtClean="0">
                <a:solidFill>
                  <a:srgbClr val="0B21FF"/>
                </a:solidFill>
                <a:latin typeface="Helvetica Neue" charset="0"/>
                <a:cs typeface="Helvetica Neue" charset="0"/>
              </a:rPr>
              <a:t>Ware proper </a:t>
            </a:r>
            <a:r>
              <a:rPr lang="en-US" sz="1800" b="0" i="0" dirty="0">
                <a:solidFill>
                  <a:srgbClr val="0B21FF"/>
                </a:solidFill>
                <a:latin typeface="Helvetica Neue" charset="0"/>
                <a:cs typeface="Helvetica Neue" charset="0"/>
              </a:rPr>
              <a:t>protective clothing / equipment for outdoor work, </a:t>
            </a:r>
            <a:r>
              <a:rPr lang="en-US" sz="1800" b="0" i="0" dirty="0" smtClean="0">
                <a:solidFill>
                  <a:srgbClr val="0B21FF"/>
                </a:solidFill>
                <a:latin typeface="Helvetica Neue" charset="0"/>
                <a:cs typeface="Helvetica Neue" charset="0"/>
              </a:rPr>
              <a:t>and keep warm!</a:t>
            </a:r>
          </a:p>
          <a:p>
            <a:pPr marL="274320" lvl="1" indent="-274320">
              <a:lnSpc>
                <a:spcPts val="2480"/>
              </a:lnSpc>
              <a:spcAft>
                <a:spcPts val="0"/>
              </a:spcAft>
              <a:buFontTx/>
              <a:buChar char="-"/>
              <a:defRPr/>
            </a:pPr>
            <a:r>
              <a:rPr lang="en-US" sz="1800" b="0" i="0" dirty="0" smtClean="0">
                <a:solidFill>
                  <a:srgbClr val="0B21FF"/>
                </a:solidFill>
                <a:latin typeface="Helvetica Neue" charset="0"/>
                <a:cs typeface="Helvetica Neue" charset="0"/>
              </a:rPr>
              <a:t>Slippery </a:t>
            </a:r>
            <a:r>
              <a:rPr lang="en-US" sz="1800" b="0" i="0" dirty="0">
                <a:solidFill>
                  <a:srgbClr val="0B21FF"/>
                </a:solidFill>
                <a:latin typeface="Helvetica Neue" charset="0"/>
                <a:cs typeface="Helvetica Neue" charset="0"/>
              </a:rPr>
              <a:t>road and walk-way </a:t>
            </a:r>
            <a:r>
              <a:rPr lang="en-US" sz="1800" b="0" i="0" dirty="0" smtClean="0">
                <a:solidFill>
                  <a:srgbClr val="0B21FF"/>
                </a:solidFill>
                <a:latin typeface="Helvetica Neue" charset="0"/>
                <a:cs typeface="Helvetica Neue" charset="0"/>
              </a:rPr>
              <a:t>conditions – Wear rubber sole shoes and be mindful of surfaces conditions – slips and falls are most frequent cause of injuries!</a:t>
            </a:r>
          </a:p>
          <a:p>
            <a:pPr marL="274320" lvl="1" indent="-274320">
              <a:lnSpc>
                <a:spcPts val="2480"/>
              </a:lnSpc>
              <a:spcAft>
                <a:spcPts val="0"/>
              </a:spcAft>
              <a:buFontTx/>
              <a:buChar char="-"/>
              <a:defRPr/>
            </a:pPr>
            <a:r>
              <a:rPr lang="en-US" sz="1800" b="0" i="0" dirty="0" smtClean="0">
                <a:solidFill>
                  <a:srgbClr val="0B21FF"/>
                </a:solidFill>
                <a:latin typeface="Helvetica Neue" charset="0"/>
                <a:cs typeface="Helvetica Neue" charset="0"/>
              </a:rPr>
              <a:t>Proper exercise – to relax muscles and warm up to reduce the chance of injury</a:t>
            </a:r>
            <a:endParaRPr lang="en-US" sz="1800" b="0" i="0" dirty="0">
              <a:solidFill>
                <a:srgbClr val="0B21FF"/>
              </a:solidFill>
              <a:latin typeface="Helvetica Neue" charset="0"/>
              <a:cs typeface="Helvetica Neue" charset="0"/>
            </a:endParaRPr>
          </a:p>
        </p:txBody>
      </p:sp>
      <p:sp>
        <p:nvSpPr>
          <p:cNvPr id="19458" name="Text Box 3"/>
          <p:cNvSpPr txBox="1">
            <a:spLocks noChangeArrowheads="1"/>
          </p:cNvSpPr>
          <p:nvPr/>
        </p:nvSpPr>
        <p:spPr bwMode="auto">
          <a:xfrm>
            <a:off x="466725" y="49213"/>
            <a:ext cx="8208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a:r>
              <a:rPr lang="en-US" sz="3600" i="0">
                <a:solidFill>
                  <a:srgbClr val="FF0000"/>
                </a:solidFill>
              </a:rPr>
              <a:t>Safely, Safely, Safely</a:t>
            </a:r>
          </a:p>
        </p:txBody>
      </p:sp>
      <p:sp>
        <p:nvSpPr>
          <p:cNvPr id="19460" name="TextBox 1"/>
          <p:cNvSpPr txBox="1">
            <a:spLocks noChangeArrowheads="1"/>
          </p:cNvSpPr>
          <p:nvPr/>
        </p:nvSpPr>
        <p:spPr bwMode="auto">
          <a:xfrm>
            <a:off x="12128500" y="72517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endParaRPr lang="en-US"/>
          </a:p>
        </p:txBody>
      </p:sp>
    </p:spTree>
    <p:extLst>
      <p:ext uri="{BB962C8B-B14F-4D97-AF65-F5344CB8AC3E}">
        <p14:creationId xmlns:p14="http://schemas.microsoft.com/office/powerpoint/2010/main" val="459499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 Was Removed on 11/17 </a:t>
            </a:r>
            <a:endParaRPr lang="en-US" dirty="0"/>
          </a:p>
        </p:txBody>
      </p:sp>
      <p:pic>
        <p:nvPicPr>
          <p:cNvPr id="5" name="Picture 4" descr="20161117_103134_0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59250" y="1746250"/>
            <a:ext cx="5435600" cy="4076700"/>
          </a:xfrm>
          <a:prstGeom prst="rect">
            <a:avLst/>
          </a:prstGeom>
        </p:spPr>
      </p:pic>
      <p:pic>
        <p:nvPicPr>
          <p:cNvPr id="7" name="Picture 6" descr="20161117_101717_0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9550" y="1733550"/>
            <a:ext cx="5334000" cy="4000500"/>
          </a:xfrm>
          <a:prstGeom prst="rect">
            <a:avLst/>
          </a:prstGeom>
        </p:spPr>
      </p:pic>
    </p:spTree>
    <p:extLst>
      <p:ext uri="{BB962C8B-B14F-4D97-AF65-F5344CB8AC3E}">
        <p14:creationId xmlns:p14="http://schemas.microsoft.com/office/powerpoint/2010/main" val="3380170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CS on Stand</a:t>
            </a:r>
            <a:endParaRPr lang="en-US" dirty="0"/>
          </a:p>
        </p:txBody>
      </p:sp>
      <p:sp>
        <p:nvSpPr>
          <p:cNvPr id="2" name="TextBox 1"/>
          <p:cNvSpPr txBox="1"/>
          <p:nvPr/>
        </p:nvSpPr>
        <p:spPr>
          <a:xfrm>
            <a:off x="457200" y="1371600"/>
            <a:ext cx="3429000" cy="2062103"/>
          </a:xfrm>
          <a:prstGeom prst="rect">
            <a:avLst/>
          </a:prstGeom>
          <a:solidFill>
            <a:schemeClr val="accent2">
              <a:lumMod val="20000"/>
              <a:lumOff val="80000"/>
            </a:schemeClr>
          </a:solidFill>
          <a:ln>
            <a:solidFill>
              <a:schemeClr val="tx1"/>
            </a:solidFill>
          </a:ln>
        </p:spPr>
        <p:txBody>
          <a:bodyPr wrap="square" rtlCol="0">
            <a:spAutoFit/>
          </a:bodyPr>
          <a:lstStyle/>
          <a:p>
            <a:r>
              <a:rPr lang="en-US" sz="3200" dirty="0" smtClean="0"/>
              <a:t>This is what you will see if you go to the south high bay right now</a:t>
            </a:r>
            <a:endParaRPr lang="en-US" sz="3200" dirty="0"/>
          </a:p>
        </p:txBody>
      </p:sp>
      <p:pic>
        <p:nvPicPr>
          <p:cNvPr id="5" name="Picture 4" descr="P10507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41775" y="1749425"/>
            <a:ext cx="5461000" cy="4095750"/>
          </a:xfrm>
          <a:prstGeom prst="rect">
            <a:avLst/>
          </a:prstGeom>
        </p:spPr>
      </p:pic>
      <p:sp>
        <p:nvSpPr>
          <p:cNvPr id="6" name="TextBox 5"/>
          <p:cNvSpPr txBox="1"/>
          <p:nvPr/>
        </p:nvSpPr>
        <p:spPr>
          <a:xfrm>
            <a:off x="533400" y="3962400"/>
            <a:ext cx="3429000" cy="1477328"/>
          </a:xfrm>
          <a:prstGeom prst="rect">
            <a:avLst/>
          </a:prstGeom>
          <a:solidFill>
            <a:schemeClr val="accent1">
              <a:lumMod val="20000"/>
              <a:lumOff val="80000"/>
            </a:schemeClr>
          </a:solidFill>
          <a:ln>
            <a:solidFill>
              <a:schemeClr val="tx1"/>
            </a:solidFill>
          </a:ln>
        </p:spPr>
        <p:txBody>
          <a:bodyPr wrap="square" rtlCol="0">
            <a:spAutoFit/>
          </a:bodyPr>
          <a:lstStyle/>
          <a:p>
            <a:pPr marL="457200" indent="-457200">
              <a:buFont typeface="Arial"/>
              <a:buChar char="•"/>
            </a:pPr>
            <a:r>
              <a:rPr lang="en-US" dirty="0" smtClean="0"/>
              <a:t>Inspections showed that one of the PF-1aL leads was bent</a:t>
            </a:r>
          </a:p>
          <a:p>
            <a:pPr marL="457200" indent="-457200">
              <a:buFont typeface="Arial"/>
              <a:buChar char="•"/>
            </a:pPr>
            <a:r>
              <a:rPr lang="en-US" dirty="0" smtClean="0"/>
              <a:t>Will be addressed as an extent-of-condition issue</a:t>
            </a:r>
            <a:endParaRPr lang="en-US" dirty="0"/>
          </a:p>
        </p:txBody>
      </p:sp>
    </p:spTree>
    <p:extLst>
      <p:ext uri="{BB962C8B-B14F-4D97-AF65-F5344CB8AC3E}">
        <p14:creationId xmlns:p14="http://schemas.microsoft.com/office/powerpoint/2010/main" val="2155244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4572000" cy="5410200"/>
          </a:xfrm>
        </p:spPr>
        <p:txBody>
          <a:bodyPr>
            <a:normAutofit fontScale="92500" lnSpcReduction="10000"/>
          </a:bodyPr>
          <a:lstStyle/>
          <a:p>
            <a:r>
              <a:rPr lang="en-US" dirty="0" smtClean="0"/>
              <a:t>Winding line set up in the C-Site Test Cell</a:t>
            </a:r>
          </a:p>
          <a:p>
            <a:r>
              <a:rPr lang="en-US" dirty="0" smtClean="0"/>
              <a:t>Winding line uses parts from the OH coil winding system.</a:t>
            </a:r>
          </a:p>
          <a:p>
            <a:r>
              <a:rPr lang="en-US" dirty="0" smtClean="0"/>
              <a:t>In process of making modifications to account for single conductor</a:t>
            </a:r>
          </a:p>
          <a:p>
            <a:pPr lvl="1"/>
            <a:r>
              <a:rPr lang="en-US" dirty="0" smtClean="0"/>
              <a:t>OH was wound two in hand.</a:t>
            </a:r>
          </a:p>
          <a:p>
            <a:r>
              <a:rPr lang="en-US" dirty="0" smtClean="0"/>
              <a:t>Conductor has arrived at PPPL</a:t>
            </a:r>
            <a:endParaRPr lang="en-US" dirty="0"/>
          </a:p>
          <a:p>
            <a:pPr lvl="1"/>
            <a:r>
              <a:rPr lang="en-US" dirty="0" smtClean="0"/>
              <a:t>we are now working on SoW/RFP on the grit blasting and priming</a:t>
            </a:r>
            <a:endParaRPr lang="en-US" dirty="0"/>
          </a:p>
        </p:txBody>
      </p:sp>
      <p:sp>
        <p:nvSpPr>
          <p:cNvPr id="3" name="Title 2"/>
          <p:cNvSpPr>
            <a:spLocks noGrp="1"/>
          </p:cNvSpPr>
          <p:nvPr>
            <p:ph type="title"/>
          </p:nvPr>
        </p:nvSpPr>
        <p:spPr/>
        <p:txBody>
          <a:bodyPr>
            <a:normAutofit fontScale="90000"/>
          </a:bodyPr>
          <a:lstStyle/>
          <a:p>
            <a:r>
              <a:rPr lang="en-US" dirty="0" smtClean="0"/>
              <a:t>Coil Shop is Preparing to to Wind PF-1a Coils Following their FDR</a:t>
            </a:r>
            <a:endParaRPr lang="en-US" dirty="0"/>
          </a:p>
        </p:txBody>
      </p:sp>
      <p:pic>
        <p:nvPicPr>
          <p:cNvPr id="4" name="Picture 3" descr="P102095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48138" y="1719263"/>
            <a:ext cx="52197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326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Considerable Progress Has Been Made in Preparation for Coil Fabrication</a:t>
            </a:r>
            <a:endParaRPr lang="en-US" dirty="0"/>
          </a:p>
        </p:txBody>
      </p:sp>
      <p:pic>
        <p:nvPicPr>
          <p:cNvPr id="4" name="Picture 3" descr="P102099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914400"/>
            <a:ext cx="3733800" cy="2800350"/>
          </a:xfrm>
          <a:prstGeom prst="rect">
            <a:avLst/>
          </a:prstGeom>
        </p:spPr>
      </p:pic>
      <p:pic>
        <p:nvPicPr>
          <p:cNvPr id="5" name="Picture 4" descr="P103000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0225" y="2676525"/>
            <a:ext cx="4343400" cy="3257550"/>
          </a:xfrm>
          <a:prstGeom prst="rect">
            <a:avLst/>
          </a:prstGeom>
        </p:spPr>
      </p:pic>
      <p:pic>
        <p:nvPicPr>
          <p:cNvPr id="7" name="Picture 6" descr="P103000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3733800"/>
            <a:ext cx="3759200" cy="2819400"/>
          </a:xfrm>
          <a:prstGeom prst="rect">
            <a:avLst/>
          </a:prstGeom>
        </p:spPr>
      </p:pic>
      <p:sp>
        <p:nvSpPr>
          <p:cNvPr id="8" name="TextBox 7"/>
          <p:cNvSpPr txBox="1"/>
          <p:nvPr/>
        </p:nvSpPr>
        <p:spPr>
          <a:xfrm>
            <a:off x="12700" y="1066800"/>
            <a:ext cx="2806700" cy="923330"/>
          </a:xfrm>
          <a:prstGeom prst="rect">
            <a:avLst/>
          </a:prstGeom>
          <a:solidFill>
            <a:schemeClr val="accent4">
              <a:lumMod val="20000"/>
              <a:lumOff val="80000"/>
            </a:schemeClr>
          </a:solidFill>
          <a:ln>
            <a:solidFill>
              <a:schemeClr val="tx1"/>
            </a:solidFill>
          </a:ln>
        </p:spPr>
        <p:txBody>
          <a:bodyPr wrap="square" rtlCol="0">
            <a:spAutoFit/>
          </a:bodyPr>
          <a:lstStyle/>
          <a:p>
            <a:r>
              <a:rPr lang="en-US" dirty="0" smtClean="0"/>
              <a:t>Setup for </a:t>
            </a:r>
            <a:r>
              <a:rPr lang="en-US" dirty="0"/>
              <a:t>m</a:t>
            </a:r>
            <a:r>
              <a:rPr lang="en-US" dirty="0" smtClean="0"/>
              <a:t>ixing the CTD-425 Epoxy/Cyanate Ester for VPI</a:t>
            </a:r>
            <a:endParaRPr lang="en-US" dirty="0"/>
          </a:p>
        </p:txBody>
      </p:sp>
      <p:sp>
        <p:nvSpPr>
          <p:cNvPr id="9" name="TextBox 8"/>
          <p:cNvSpPr txBox="1"/>
          <p:nvPr/>
        </p:nvSpPr>
        <p:spPr>
          <a:xfrm>
            <a:off x="3124200" y="1066800"/>
            <a:ext cx="2044700" cy="646331"/>
          </a:xfrm>
          <a:prstGeom prst="rect">
            <a:avLst/>
          </a:prstGeom>
          <a:solidFill>
            <a:schemeClr val="accent4">
              <a:lumMod val="20000"/>
              <a:lumOff val="80000"/>
            </a:schemeClr>
          </a:solidFill>
          <a:ln>
            <a:solidFill>
              <a:schemeClr val="tx1"/>
            </a:solidFill>
          </a:ln>
        </p:spPr>
        <p:txBody>
          <a:bodyPr wrap="square" rtlCol="0">
            <a:spAutoFit/>
          </a:bodyPr>
          <a:lstStyle/>
          <a:p>
            <a:pPr algn="r"/>
            <a:r>
              <a:rPr lang="en-US" dirty="0" smtClean="0"/>
              <a:t>Oven for curing following VPI</a:t>
            </a:r>
            <a:endParaRPr lang="en-US" dirty="0"/>
          </a:p>
        </p:txBody>
      </p:sp>
      <p:sp>
        <p:nvSpPr>
          <p:cNvPr id="10" name="TextBox 9"/>
          <p:cNvSpPr txBox="1"/>
          <p:nvPr/>
        </p:nvSpPr>
        <p:spPr>
          <a:xfrm>
            <a:off x="3429000" y="4572000"/>
            <a:ext cx="1739900" cy="1477328"/>
          </a:xfrm>
          <a:prstGeom prst="rect">
            <a:avLst/>
          </a:prstGeom>
          <a:solidFill>
            <a:schemeClr val="accent4">
              <a:lumMod val="20000"/>
              <a:lumOff val="80000"/>
            </a:schemeClr>
          </a:solidFill>
          <a:ln>
            <a:solidFill>
              <a:schemeClr val="tx1"/>
            </a:solidFill>
          </a:ln>
        </p:spPr>
        <p:txBody>
          <a:bodyPr wrap="square" rtlCol="0">
            <a:spAutoFit/>
          </a:bodyPr>
          <a:lstStyle/>
          <a:p>
            <a:pPr algn="r"/>
            <a:r>
              <a:rPr lang="en-US" dirty="0" smtClean="0"/>
              <a:t>Clean room for preparing </a:t>
            </a:r>
            <a:r>
              <a:rPr lang="en-US" dirty="0"/>
              <a:t>k</a:t>
            </a:r>
            <a:r>
              <a:rPr lang="en-US" dirty="0" smtClean="0"/>
              <a:t>apton/glass tape combination</a:t>
            </a:r>
            <a:endParaRPr lang="en-US" dirty="0"/>
          </a:p>
        </p:txBody>
      </p:sp>
    </p:spTree>
    <p:extLst>
      <p:ext uri="{BB962C8B-B14F-4D97-AF65-F5344CB8AC3E}">
        <p14:creationId xmlns:p14="http://schemas.microsoft.com/office/powerpoint/2010/main" val="1881834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PF-1a Mandrels are Nearly Finished</a:t>
            </a:r>
            <a:endParaRPr lang="en-US" dirty="0"/>
          </a:p>
        </p:txBody>
      </p:sp>
      <p:sp>
        <p:nvSpPr>
          <p:cNvPr id="5" name="TextBox 4"/>
          <p:cNvSpPr txBox="1"/>
          <p:nvPr/>
        </p:nvSpPr>
        <p:spPr>
          <a:xfrm>
            <a:off x="4876800" y="1106269"/>
            <a:ext cx="4038600"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en-US" dirty="0" smtClean="0"/>
              <a:t>PF-1aL Mandrel Ready for Final Machining at the PPPL Shop</a:t>
            </a:r>
            <a:endParaRPr lang="en-US" dirty="0"/>
          </a:p>
        </p:txBody>
      </p:sp>
      <p:pic>
        <p:nvPicPr>
          <p:cNvPr id="8" name="Picture 7" descr="PF1A Upper Mandrel.jpg"/>
          <p:cNvPicPr>
            <a:picLocks noChangeAspect="1"/>
          </p:cNvPicPr>
          <p:nvPr/>
        </p:nvPicPr>
        <p:blipFill rotWithShape="1">
          <a:blip r:embed="rId2">
            <a:extLst>
              <a:ext uri="{28A0092B-C50C-407E-A947-70E740481C1C}">
                <a14:useLocalDpi xmlns:a14="http://schemas.microsoft.com/office/drawing/2010/main" val="0"/>
              </a:ext>
            </a:extLst>
          </a:blip>
          <a:srcRect l="28571" t="18777" r="19403"/>
          <a:stretch/>
        </p:blipFill>
        <p:spPr>
          <a:xfrm>
            <a:off x="283581" y="1752600"/>
            <a:ext cx="3907419" cy="4572000"/>
          </a:xfrm>
          <a:prstGeom prst="rect">
            <a:avLst/>
          </a:prstGeom>
        </p:spPr>
      </p:pic>
      <p:sp>
        <p:nvSpPr>
          <p:cNvPr id="9" name="TextBox 8"/>
          <p:cNvSpPr txBox="1"/>
          <p:nvPr/>
        </p:nvSpPr>
        <p:spPr>
          <a:xfrm>
            <a:off x="381000" y="1030069"/>
            <a:ext cx="3810000"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en-US" dirty="0" smtClean="0"/>
              <a:t>PF-1aU Mandrel in Final Machining at Vendor, Shipping in ~2 Weeks</a:t>
            </a:r>
            <a:endParaRPr lang="en-US" dirty="0"/>
          </a:p>
        </p:txBody>
      </p:sp>
      <p:pic>
        <p:nvPicPr>
          <p:cNvPr id="2" name="Picture 1" descr="PF1AL mandrell.jpg"/>
          <p:cNvPicPr>
            <a:picLocks noChangeAspect="1"/>
          </p:cNvPicPr>
          <p:nvPr/>
        </p:nvPicPr>
        <p:blipFill rotWithShape="1">
          <a:blip r:embed="rId3" cstate="print">
            <a:extLst>
              <a:ext uri="{28A0092B-C50C-407E-A947-70E740481C1C}">
                <a14:useLocalDpi xmlns:a14="http://schemas.microsoft.com/office/drawing/2010/main" val="0"/>
              </a:ext>
            </a:extLst>
          </a:blip>
          <a:srcRect l="6265" r="6024"/>
          <a:stretch/>
        </p:blipFill>
        <p:spPr>
          <a:xfrm>
            <a:off x="4419600" y="2057400"/>
            <a:ext cx="4622800" cy="3962400"/>
          </a:xfrm>
          <a:prstGeom prst="rect">
            <a:avLst/>
          </a:prstGeom>
        </p:spPr>
      </p:pic>
    </p:spTree>
    <p:extLst>
      <p:ext uri="{BB962C8B-B14F-4D97-AF65-F5344CB8AC3E}">
        <p14:creationId xmlns:p14="http://schemas.microsoft.com/office/powerpoint/2010/main" val="2170797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Week of December 5</a:t>
            </a:r>
            <a:r>
              <a:rPr lang="en-US" baseline="30000" dirty="0"/>
              <a:t>th</a:t>
            </a:r>
            <a:r>
              <a:rPr lang="en-US" dirty="0"/>
              <a:t>: </a:t>
            </a:r>
            <a:r>
              <a:rPr lang="en-US" dirty="0" smtClean="0"/>
              <a:t>Begin installation of OH water heater in NTC</a:t>
            </a:r>
          </a:p>
          <a:p>
            <a:pPr lvl="1"/>
            <a:r>
              <a:rPr lang="en-US" dirty="0" smtClean="0"/>
              <a:t>There will be significant access restrictions next Tuesday-Thursday due to some stair removals.</a:t>
            </a:r>
            <a:endParaRPr lang="en-US" dirty="0"/>
          </a:p>
          <a:p>
            <a:endParaRPr lang="en-US" dirty="0" smtClean="0"/>
          </a:p>
          <a:p>
            <a:r>
              <a:rPr lang="en-US" dirty="0" smtClean="0"/>
              <a:t>Week of December 5</a:t>
            </a:r>
            <a:r>
              <a:rPr lang="en-US" baseline="30000" dirty="0" smtClean="0"/>
              <a:t>th</a:t>
            </a:r>
            <a:r>
              <a:rPr lang="en-US" dirty="0" smtClean="0"/>
              <a:t>: Remove casing from magnet bundle</a:t>
            </a:r>
          </a:p>
          <a:p>
            <a:pPr marL="0" indent="0">
              <a:buNone/>
            </a:pPr>
            <a:endParaRPr lang="en-US" dirty="0" smtClean="0"/>
          </a:p>
          <a:p>
            <a:r>
              <a:rPr lang="en-US" dirty="0"/>
              <a:t>Week of December </a:t>
            </a:r>
            <a:r>
              <a:rPr lang="en-US" dirty="0" smtClean="0"/>
              <a:t>12</a:t>
            </a:r>
            <a:r>
              <a:rPr lang="en-US" baseline="30000" dirty="0" smtClean="0"/>
              <a:t>th</a:t>
            </a:r>
            <a:r>
              <a:rPr lang="en-US" dirty="0" smtClean="0"/>
              <a:t>: Remove the PF-1aL coil</a:t>
            </a:r>
          </a:p>
          <a:p>
            <a:endParaRPr lang="en-US" dirty="0"/>
          </a:p>
        </p:txBody>
      </p:sp>
      <p:sp>
        <p:nvSpPr>
          <p:cNvPr id="3" name="Title 2"/>
          <p:cNvSpPr>
            <a:spLocks noGrp="1"/>
          </p:cNvSpPr>
          <p:nvPr>
            <p:ph type="title"/>
          </p:nvPr>
        </p:nvSpPr>
        <p:spPr/>
        <p:txBody>
          <a:bodyPr/>
          <a:lstStyle/>
          <a:p>
            <a:r>
              <a:rPr lang="en-US" dirty="0" smtClean="0"/>
              <a:t>Near Term Activities</a:t>
            </a:r>
            <a:endParaRPr lang="en-US" dirty="0"/>
          </a:p>
        </p:txBody>
      </p:sp>
    </p:spTree>
    <p:extLst>
      <p:ext uri="{BB962C8B-B14F-4D97-AF65-F5344CB8AC3E}">
        <p14:creationId xmlns:p14="http://schemas.microsoft.com/office/powerpoint/2010/main" val="3184241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Field work since the last team meeting</a:t>
            </a:r>
          </a:p>
          <a:p>
            <a:r>
              <a:rPr lang="en-US" dirty="0" smtClean="0"/>
              <a:t>PF-</a:t>
            </a:r>
            <a:r>
              <a:rPr lang="en-US" dirty="0"/>
              <a:t>1a forensic </a:t>
            </a:r>
            <a:r>
              <a:rPr lang="en-US" dirty="0" smtClean="0"/>
              <a:t>analysis</a:t>
            </a:r>
          </a:p>
          <a:p>
            <a:r>
              <a:rPr lang="en-US" dirty="0" smtClean="0"/>
              <a:t>Metrology results</a:t>
            </a:r>
          </a:p>
          <a:p>
            <a:r>
              <a:rPr lang="en-US" dirty="0" smtClean="0"/>
              <a:t>Other updates</a:t>
            </a:r>
            <a:endParaRPr lang="en-US" dirty="0"/>
          </a:p>
        </p:txBody>
      </p:sp>
      <p:sp>
        <p:nvSpPr>
          <p:cNvPr id="3" name="Title 2"/>
          <p:cNvSpPr>
            <a:spLocks noGrp="1"/>
          </p:cNvSpPr>
          <p:nvPr>
            <p:ph type="title"/>
          </p:nvPr>
        </p:nvSpPr>
        <p:spPr/>
        <p:txBody>
          <a:bodyPr/>
          <a:lstStyle/>
          <a:p>
            <a:r>
              <a:rPr lang="en-US" dirty="0" smtClean="0"/>
              <a:t>Outline of This Talk</a:t>
            </a:r>
            <a:endParaRPr lang="en-US" dirty="0"/>
          </a:p>
        </p:txBody>
      </p:sp>
      <p:sp>
        <p:nvSpPr>
          <p:cNvPr id="4" name="Left Arrow 3"/>
          <p:cNvSpPr/>
          <p:nvPr/>
        </p:nvSpPr>
        <p:spPr>
          <a:xfrm>
            <a:off x="4191000" y="1752600"/>
            <a:ext cx="1219200" cy="171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955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6800"/>
            <a:ext cx="9144000" cy="3657600"/>
          </a:xfrm>
        </p:spPr>
        <p:txBody>
          <a:bodyPr/>
          <a:lstStyle/>
          <a:p>
            <a:r>
              <a:rPr lang="en-US" dirty="0" smtClean="0"/>
              <a:t>Goal of Phase 1: </a:t>
            </a:r>
          </a:p>
          <a:p>
            <a:pPr lvl="1"/>
            <a:r>
              <a:rPr lang="en-US" dirty="0" smtClean="0"/>
              <a:t>Identify locations with potential issue</a:t>
            </a:r>
          </a:p>
          <a:p>
            <a:pPr lvl="1"/>
            <a:r>
              <a:rPr lang="en-US" dirty="0" smtClean="0"/>
              <a:t>Section the coil in ways that do not destroy regions of interest</a:t>
            </a:r>
          </a:p>
          <a:p>
            <a:pPr lvl="1"/>
            <a:r>
              <a:rPr lang="en-US" dirty="0" smtClean="0"/>
              <a:t>Do visual, electrical, pressure, and vacuum testing on the section.</a:t>
            </a:r>
          </a:p>
          <a:p>
            <a:r>
              <a:rPr lang="en-US" dirty="0" smtClean="0"/>
              <a:t>Desired to not destroy any faulted regions in the coil.</a:t>
            </a:r>
          </a:p>
          <a:p>
            <a:r>
              <a:rPr lang="en-US" dirty="0" smtClean="0"/>
              <a:t>Have documented the results of these tests, discussed with various parties, developing next step plans.</a:t>
            </a:r>
          </a:p>
          <a:p>
            <a:pPr marL="0" indent="0">
              <a:buNone/>
            </a:pPr>
            <a:endParaRPr lang="en-US" dirty="0" smtClean="0"/>
          </a:p>
          <a:p>
            <a:pPr lvl="1"/>
            <a:endParaRPr lang="en-US" dirty="0"/>
          </a:p>
        </p:txBody>
      </p:sp>
      <p:sp>
        <p:nvSpPr>
          <p:cNvPr id="3" name="Title 2"/>
          <p:cNvSpPr>
            <a:spLocks noGrp="1"/>
          </p:cNvSpPr>
          <p:nvPr>
            <p:ph type="title"/>
          </p:nvPr>
        </p:nvSpPr>
        <p:spPr/>
        <p:txBody>
          <a:bodyPr/>
          <a:lstStyle/>
          <a:p>
            <a:r>
              <a:rPr lang="en-US" dirty="0" smtClean="0"/>
              <a:t>Forensic Analysis Overview</a:t>
            </a:r>
            <a:endParaRPr lang="en-US" dirty="0"/>
          </a:p>
        </p:txBody>
      </p:sp>
      <p:sp>
        <p:nvSpPr>
          <p:cNvPr id="4" name="TextBox 3"/>
          <p:cNvSpPr txBox="1"/>
          <p:nvPr/>
        </p:nvSpPr>
        <p:spPr>
          <a:xfrm>
            <a:off x="1752600" y="5410200"/>
            <a:ext cx="6514223" cy="830997"/>
          </a:xfrm>
          <a:prstGeom prst="rect">
            <a:avLst/>
          </a:prstGeom>
          <a:solidFill>
            <a:schemeClr val="tx2">
              <a:lumMod val="20000"/>
              <a:lumOff val="80000"/>
            </a:schemeClr>
          </a:solidFill>
          <a:ln>
            <a:solidFill>
              <a:schemeClr val="tx1"/>
            </a:solidFill>
          </a:ln>
        </p:spPr>
        <p:txBody>
          <a:bodyPr wrap="none" rtlCol="0">
            <a:spAutoFit/>
          </a:bodyPr>
          <a:lstStyle/>
          <a:p>
            <a:r>
              <a:rPr lang="en-US" sz="2400" dirty="0" smtClean="0"/>
              <a:t>Effort led by Joe Petrella and Irv Zatz</a:t>
            </a:r>
          </a:p>
          <a:p>
            <a:r>
              <a:rPr lang="en-US" sz="2400" dirty="0" smtClean="0"/>
              <a:t>Lots of great help from tech shop, FCPC techs</a:t>
            </a:r>
            <a:endParaRPr lang="en-US" sz="2400" dirty="0"/>
          </a:p>
        </p:txBody>
      </p:sp>
    </p:spTree>
    <p:extLst>
      <p:ext uri="{BB962C8B-B14F-4D97-AF65-F5344CB8AC3E}">
        <p14:creationId xmlns:p14="http://schemas.microsoft.com/office/powerpoint/2010/main" val="1097952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X-Rays Identified a Number of Anomalies</a:t>
            </a:r>
            <a:br>
              <a:rPr lang="en-US" dirty="0" smtClean="0"/>
            </a:br>
            <a:r>
              <a:rPr lang="en-US" dirty="0" smtClean="0"/>
              <a:t>(9/1/16, 9/8/16)</a:t>
            </a:r>
            <a:endParaRPr lang="en-US" dirty="0"/>
          </a:p>
        </p:txBody>
      </p:sp>
      <p:pic>
        <p:nvPicPr>
          <p:cNvPr id="5" name="Picture 4" descr="ANOMALIE 1B.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286000"/>
            <a:ext cx="5181600" cy="4270920"/>
          </a:xfrm>
          <a:prstGeom prst="rect">
            <a:avLst/>
          </a:prstGeom>
        </p:spPr>
      </p:pic>
      <p:pic>
        <p:nvPicPr>
          <p:cNvPr id="6" name="Shape 243"/>
          <p:cNvPicPr preferRelativeResize="0"/>
          <p:nvPr/>
        </p:nvPicPr>
        <p:blipFill rotWithShape="1">
          <a:blip r:embed="rId3">
            <a:alphaModFix/>
          </a:blip>
          <a:srcRect l="38641" t="31380" r="37883" b="47838"/>
          <a:stretch/>
        </p:blipFill>
        <p:spPr>
          <a:xfrm>
            <a:off x="152400" y="5014127"/>
            <a:ext cx="2209800" cy="1462873"/>
          </a:xfrm>
          <a:prstGeom prst="rect">
            <a:avLst/>
          </a:prstGeom>
          <a:noFill/>
          <a:ln>
            <a:noFill/>
          </a:ln>
        </p:spPr>
      </p:pic>
      <p:sp>
        <p:nvSpPr>
          <p:cNvPr id="7" name="TextBox 6"/>
          <p:cNvSpPr txBox="1"/>
          <p:nvPr/>
        </p:nvSpPr>
        <p:spPr>
          <a:xfrm>
            <a:off x="3200400" y="1009471"/>
            <a:ext cx="5943600" cy="1200329"/>
          </a:xfrm>
          <a:prstGeom prst="rect">
            <a:avLst/>
          </a:prstGeom>
          <a:noFill/>
        </p:spPr>
        <p:txBody>
          <a:bodyPr wrap="square" rtlCol="0">
            <a:spAutoFit/>
          </a:bodyPr>
          <a:lstStyle/>
          <a:p>
            <a:r>
              <a:rPr lang="en-US" dirty="0" smtClean="0"/>
              <a:t>Image shows:</a:t>
            </a:r>
          </a:p>
          <a:p>
            <a:pPr marL="285750" indent="-285750">
              <a:buFont typeface="Arial"/>
              <a:buChar char="•"/>
            </a:pPr>
            <a:r>
              <a:rPr lang="en-US" dirty="0" smtClean="0"/>
              <a:t>Joggles (semi-abrupt transitions in conductor height)</a:t>
            </a:r>
          </a:p>
          <a:p>
            <a:pPr marL="285750" indent="-285750">
              <a:buFont typeface="Arial"/>
              <a:buChar char="•"/>
            </a:pPr>
            <a:r>
              <a:rPr lang="en-US" dirty="0" smtClean="0"/>
              <a:t>Region of apparent lower density</a:t>
            </a:r>
            <a:endParaRPr lang="en-US" dirty="0"/>
          </a:p>
          <a:p>
            <a:r>
              <a:rPr lang="en-US" dirty="0" smtClean="0"/>
              <a:t>Other X-rays located all braze joints.</a:t>
            </a:r>
            <a:endParaRPr lang="en-US" dirty="0"/>
          </a:p>
        </p:txBody>
      </p:sp>
      <p:sp>
        <p:nvSpPr>
          <p:cNvPr id="8" name="Rectangle 7"/>
          <p:cNvSpPr/>
          <p:nvPr/>
        </p:nvSpPr>
        <p:spPr>
          <a:xfrm>
            <a:off x="5029200" y="3581400"/>
            <a:ext cx="16764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flipH="1">
            <a:off x="152400" y="3581400"/>
            <a:ext cx="4876800" cy="1447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362200" y="4572000"/>
            <a:ext cx="4343400" cy="190500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PF1AU Cutaway Image.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990600"/>
            <a:ext cx="3143911" cy="3581400"/>
          </a:xfrm>
          <a:prstGeom prst="rect">
            <a:avLst/>
          </a:prstGeom>
        </p:spPr>
      </p:pic>
    </p:spTree>
    <p:extLst>
      <p:ext uri="{BB962C8B-B14F-4D97-AF65-F5344CB8AC3E}">
        <p14:creationId xmlns:p14="http://schemas.microsoft.com/office/powerpoint/2010/main" val="2854474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Coil Was Sectioned Using a Milling Machine</a:t>
            </a:r>
            <a:endParaRPr lang="en-US" dirty="0"/>
          </a:p>
        </p:txBody>
      </p:sp>
      <p:pic>
        <p:nvPicPr>
          <p:cNvPr id="4" name="Picture 1" descr="Screen Shot 2016-10-12 at 3.42.56 P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2286000"/>
            <a:ext cx="2590800" cy="367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creen Shot 2016-10-12 at 3.42.13 P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00200"/>
            <a:ext cx="29702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191000" y="5943600"/>
            <a:ext cx="4953000" cy="523220"/>
          </a:xfrm>
          <a:prstGeom prst="rect">
            <a:avLst/>
          </a:prstGeom>
          <a:noFill/>
        </p:spPr>
        <p:txBody>
          <a:bodyPr wrap="square" rtlCol="0">
            <a:spAutoFit/>
          </a:bodyPr>
          <a:lstStyle/>
          <a:p>
            <a:pPr algn="ctr"/>
            <a:r>
              <a:rPr lang="en-US" sz="2800" dirty="0" smtClean="0"/>
              <a:t>Detail of an Initial Cut</a:t>
            </a:r>
            <a:endParaRPr lang="en-US" sz="2800" dirty="0"/>
          </a:p>
        </p:txBody>
      </p:sp>
      <p:sp>
        <p:nvSpPr>
          <p:cNvPr id="2" name="TextBox 1"/>
          <p:cNvSpPr txBox="1"/>
          <p:nvPr/>
        </p:nvSpPr>
        <p:spPr>
          <a:xfrm>
            <a:off x="4495800" y="1219200"/>
            <a:ext cx="4191000" cy="830997"/>
          </a:xfrm>
          <a:prstGeom prst="rect">
            <a:avLst/>
          </a:prstGeom>
          <a:solidFill>
            <a:schemeClr val="tx2">
              <a:lumMod val="20000"/>
              <a:lumOff val="80000"/>
            </a:schemeClr>
          </a:solidFill>
          <a:ln>
            <a:solidFill>
              <a:schemeClr val="tx1"/>
            </a:solidFill>
          </a:ln>
        </p:spPr>
        <p:txBody>
          <a:bodyPr wrap="square" rtlCol="0">
            <a:spAutoFit/>
          </a:bodyPr>
          <a:lstStyle/>
          <a:p>
            <a:pPr algn="ctr"/>
            <a:r>
              <a:rPr lang="en-US" sz="2400" dirty="0" smtClean="0">
                <a:solidFill>
                  <a:srgbClr val="FF0000"/>
                </a:solidFill>
              </a:rPr>
              <a:t>Section Planes Chosen to Avoid Any Regions of Interest</a:t>
            </a:r>
            <a:endParaRPr lang="en-US" sz="2400" dirty="0">
              <a:solidFill>
                <a:srgbClr val="FF0000"/>
              </a:solidFill>
            </a:endParaRPr>
          </a:p>
        </p:txBody>
      </p:sp>
    </p:spTree>
    <p:extLst>
      <p:ext uri="{BB962C8B-B14F-4D97-AF65-F5344CB8AC3E}">
        <p14:creationId xmlns:p14="http://schemas.microsoft.com/office/powerpoint/2010/main" val="676872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2057400"/>
            <a:ext cx="4495800" cy="3505795"/>
          </a:xfrm>
        </p:spPr>
        <p:txBody>
          <a:bodyPr>
            <a:normAutofit/>
          </a:bodyPr>
          <a:lstStyle/>
          <a:p>
            <a:pPr marL="0" indent="0" algn="ctr">
              <a:buNone/>
            </a:pPr>
            <a:r>
              <a:rPr lang="en-US" sz="2400" u="sng" dirty="0" smtClean="0"/>
              <a:t>Motivations for Org changes</a:t>
            </a:r>
          </a:p>
          <a:p>
            <a:pPr marL="0" indent="0" algn="ctr">
              <a:buNone/>
            </a:pPr>
            <a:endParaRPr lang="en-US" sz="500" dirty="0" smtClean="0"/>
          </a:p>
          <a:p>
            <a:r>
              <a:rPr lang="en-US" sz="1800" dirty="0" smtClean="0"/>
              <a:t>Recovery Project has grown sufficiently far-reaching in scope and institutionally important to require its own department</a:t>
            </a:r>
            <a:endParaRPr lang="en-US" sz="1800" dirty="0"/>
          </a:p>
          <a:p>
            <a:endParaRPr lang="en-US" sz="600" dirty="0" smtClean="0"/>
          </a:p>
          <a:p>
            <a:r>
              <a:rPr lang="en-US" sz="1800" dirty="0" smtClean="0"/>
              <a:t>Organization should reflect department responsibility and functionality, and have single line of authority in dept.</a:t>
            </a:r>
          </a:p>
          <a:p>
            <a:endParaRPr lang="en-US" sz="600" dirty="0" smtClean="0"/>
          </a:p>
          <a:p>
            <a:r>
              <a:rPr lang="en-US" sz="1800" dirty="0" smtClean="0"/>
              <a:t>Organization needs to be changeable to be responsive to present needs, and is also subject to change in the future</a:t>
            </a:r>
            <a:endParaRPr lang="en-US" sz="1800" dirty="0"/>
          </a:p>
        </p:txBody>
      </p:sp>
      <p:sp>
        <p:nvSpPr>
          <p:cNvPr id="3" name="Title 2"/>
          <p:cNvSpPr>
            <a:spLocks noGrp="1"/>
          </p:cNvSpPr>
          <p:nvPr>
            <p:ph type="title"/>
          </p:nvPr>
        </p:nvSpPr>
        <p:spPr/>
        <p:txBody>
          <a:bodyPr/>
          <a:lstStyle/>
          <a:p>
            <a:r>
              <a:rPr lang="en-US" dirty="0" smtClean="0"/>
              <a:t>NSTX-U Organizational Changes</a:t>
            </a:r>
            <a:endParaRPr lang="en-US" dirty="0"/>
          </a:p>
        </p:txBody>
      </p:sp>
      <p:sp>
        <p:nvSpPr>
          <p:cNvPr id="4" name="Line 17"/>
          <p:cNvSpPr>
            <a:spLocks noChangeAspect="1" noChangeShapeType="1"/>
          </p:cNvSpPr>
          <p:nvPr/>
        </p:nvSpPr>
        <p:spPr bwMode="auto">
          <a:xfrm>
            <a:off x="4878795" y="4307284"/>
            <a:ext cx="280987" cy="0"/>
          </a:xfrm>
          <a:prstGeom prst="line">
            <a:avLst/>
          </a:prstGeom>
          <a:noFill/>
          <a:ln w="38100">
            <a:solidFill>
              <a:schemeClr val="tx1"/>
            </a:solidFill>
            <a:round/>
            <a:headEnd/>
            <a:tailEnd/>
          </a:ln>
        </p:spPr>
        <p:txBody>
          <a:bodyPr/>
          <a:lstStyle/>
          <a:p>
            <a:endParaRPr lang="en-US"/>
          </a:p>
        </p:txBody>
      </p:sp>
      <p:sp>
        <p:nvSpPr>
          <p:cNvPr id="5" name="Line 18"/>
          <p:cNvSpPr>
            <a:spLocks noChangeAspect="1" noChangeShapeType="1"/>
          </p:cNvSpPr>
          <p:nvPr/>
        </p:nvSpPr>
        <p:spPr bwMode="auto">
          <a:xfrm>
            <a:off x="4888320" y="4897834"/>
            <a:ext cx="280987" cy="0"/>
          </a:xfrm>
          <a:prstGeom prst="line">
            <a:avLst/>
          </a:prstGeom>
          <a:noFill/>
          <a:ln w="38100">
            <a:solidFill>
              <a:schemeClr val="tx1"/>
            </a:solidFill>
            <a:round/>
            <a:headEnd/>
            <a:tailEnd/>
          </a:ln>
        </p:spPr>
        <p:txBody>
          <a:bodyPr/>
          <a:lstStyle/>
          <a:p>
            <a:endParaRPr lang="en-US"/>
          </a:p>
        </p:txBody>
      </p:sp>
      <p:sp>
        <p:nvSpPr>
          <p:cNvPr id="6" name="Line 19"/>
          <p:cNvSpPr>
            <a:spLocks noChangeAspect="1" noChangeShapeType="1"/>
          </p:cNvSpPr>
          <p:nvPr/>
        </p:nvSpPr>
        <p:spPr bwMode="auto">
          <a:xfrm>
            <a:off x="4878795" y="5501878"/>
            <a:ext cx="280987" cy="0"/>
          </a:xfrm>
          <a:prstGeom prst="line">
            <a:avLst/>
          </a:prstGeom>
          <a:noFill/>
          <a:ln w="38100">
            <a:solidFill>
              <a:schemeClr val="tx1"/>
            </a:solidFill>
            <a:round/>
            <a:headEnd/>
            <a:tailEnd/>
          </a:ln>
        </p:spPr>
        <p:txBody>
          <a:bodyPr/>
          <a:lstStyle/>
          <a:p>
            <a:endParaRPr lang="en-US"/>
          </a:p>
        </p:txBody>
      </p:sp>
      <p:sp>
        <p:nvSpPr>
          <p:cNvPr id="7" name="Line 21"/>
          <p:cNvSpPr>
            <a:spLocks noChangeAspect="1" noChangeShapeType="1"/>
          </p:cNvSpPr>
          <p:nvPr/>
        </p:nvSpPr>
        <p:spPr bwMode="auto">
          <a:xfrm>
            <a:off x="4864507" y="6193631"/>
            <a:ext cx="280988" cy="0"/>
          </a:xfrm>
          <a:prstGeom prst="line">
            <a:avLst/>
          </a:prstGeom>
          <a:noFill/>
          <a:ln w="38100">
            <a:solidFill>
              <a:schemeClr val="tx1"/>
            </a:solidFill>
            <a:round/>
            <a:headEnd/>
            <a:tailEnd/>
          </a:ln>
        </p:spPr>
        <p:txBody>
          <a:bodyPr/>
          <a:lstStyle/>
          <a:p>
            <a:endParaRPr lang="en-US"/>
          </a:p>
        </p:txBody>
      </p:sp>
      <p:sp>
        <p:nvSpPr>
          <p:cNvPr id="8" name="Line 23"/>
          <p:cNvSpPr>
            <a:spLocks noChangeAspect="1" noChangeShapeType="1"/>
          </p:cNvSpPr>
          <p:nvPr/>
        </p:nvSpPr>
        <p:spPr bwMode="auto">
          <a:xfrm>
            <a:off x="6941751" y="3040459"/>
            <a:ext cx="0" cy="304800"/>
          </a:xfrm>
          <a:prstGeom prst="line">
            <a:avLst/>
          </a:prstGeom>
          <a:noFill/>
          <a:ln w="38100">
            <a:solidFill>
              <a:schemeClr val="tx1"/>
            </a:solidFill>
            <a:round/>
            <a:headEnd/>
            <a:tailEnd/>
          </a:ln>
        </p:spPr>
        <p:txBody>
          <a:bodyPr/>
          <a:lstStyle/>
          <a:p>
            <a:endParaRPr lang="en-US"/>
          </a:p>
        </p:txBody>
      </p:sp>
      <p:sp>
        <p:nvSpPr>
          <p:cNvPr id="9" name="Line 24"/>
          <p:cNvSpPr>
            <a:spLocks noChangeAspect="1" noChangeShapeType="1"/>
          </p:cNvSpPr>
          <p:nvPr/>
        </p:nvSpPr>
        <p:spPr bwMode="auto">
          <a:xfrm>
            <a:off x="5415370" y="3040459"/>
            <a:ext cx="0" cy="309563"/>
          </a:xfrm>
          <a:prstGeom prst="line">
            <a:avLst/>
          </a:prstGeom>
          <a:noFill/>
          <a:ln w="38100">
            <a:solidFill>
              <a:schemeClr val="tx1"/>
            </a:solidFill>
            <a:round/>
            <a:headEnd/>
            <a:tailEnd/>
          </a:ln>
        </p:spPr>
        <p:txBody>
          <a:bodyPr/>
          <a:lstStyle/>
          <a:p>
            <a:endParaRPr lang="en-US"/>
          </a:p>
        </p:txBody>
      </p:sp>
      <p:sp>
        <p:nvSpPr>
          <p:cNvPr id="10" name="Line 25"/>
          <p:cNvSpPr>
            <a:spLocks noChangeAspect="1" noChangeShapeType="1"/>
          </p:cNvSpPr>
          <p:nvPr/>
        </p:nvSpPr>
        <p:spPr bwMode="auto">
          <a:xfrm>
            <a:off x="6390888" y="3621484"/>
            <a:ext cx="0" cy="2169716"/>
          </a:xfrm>
          <a:prstGeom prst="line">
            <a:avLst/>
          </a:prstGeom>
          <a:noFill/>
          <a:ln w="38100">
            <a:solidFill>
              <a:schemeClr val="tx1"/>
            </a:solidFill>
            <a:round/>
            <a:headEnd/>
            <a:tailEnd/>
          </a:ln>
        </p:spPr>
        <p:txBody>
          <a:bodyPr/>
          <a:lstStyle/>
          <a:p>
            <a:endParaRPr lang="en-US"/>
          </a:p>
        </p:txBody>
      </p:sp>
      <p:sp>
        <p:nvSpPr>
          <p:cNvPr id="11" name="Line 29"/>
          <p:cNvSpPr>
            <a:spLocks noChangeAspect="1" noChangeShapeType="1"/>
          </p:cNvSpPr>
          <p:nvPr/>
        </p:nvSpPr>
        <p:spPr bwMode="auto">
          <a:xfrm>
            <a:off x="7762488" y="3040459"/>
            <a:ext cx="0" cy="3153172"/>
          </a:xfrm>
          <a:prstGeom prst="line">
            <a:avLst/>
          </a:prstGeom>
          <a:noFill/>
          <a:ln w="38100">
            <a:solidFill>
              <a:schemeClr val="tx1"/>
            </a:solidFill>
            <a:round/>
            <a:headEnd/>
            <a:tailEnd/>
          </a:ln>
        </p:spPr>
        <p:txBody>
          <a:bodyPr/>
          <a:lstStyle/>
          <a:p>
            <a:endParaRPr lang="en-US"/>
          </a:p>
        </p:txBody>
      </p:sp>
      <p:sp>
        <p:nvSpPr>
          <p:cNvPr id="12" name="Line 32"/>
          <p:cNvSpPr>
            <a:spLocks noChangeAspect="1" noChangeShapeType="1"/>
          </p:cNvSpPr>
          <p:nvPr/>
        </p:nvSpPr>
        <p:spPr bwMode="auto">
          <a:xfrm>
            <a:off x="7772014" y="3657600"/>
            <a:ext cx="228600" cy="0"/>
          </a:xfrm>
          <a:prstGeom prst="line">
            <a:avLst/>
          </a:prstGeom>
          <a:noFill/>
          <a:ln w="38100">
            <a:solidFill>
              <a:schemeClr val="tx1"/>
            </a:solidFill>
            <a:round/>
            <a:headEnd/>
            <a:tailEnd/>
          </a:ln>
        </p:spPr>
        <p:txBody>
          <a:bodyPr/>
          <a:lstStyle/>
          <a:p>
            <a:endParaRPr lang="en-US"/>
          </a:p>
        </p:txBody>
      </p:sp>
      <p:sp>
        <p:nvSpPr>
          <p:cNvPr id="13" name="Rectangle 47"/>
          <p:cNvSpPr>
            <a:spLocks noChangeArrowheads="1"/>
          </p:cNvSpPr>
          <p:nvPr/>
        </p:nvSpPr>
        <p:spPr bwMode="auto">
          <a:xfrm>
            <a:off x="4731156" y="3189684"/>
            <a:ext cx="1331913" cy="731838"/>
          </a:xfrm>
          <a:prstGeom prst="rect">
            <a:avLst/>
          </a:prstGeom>
          <a:solidFill>
            <a:srgbClr val="CCFFFF"/>
          </a:solidFill>
          <a:ln w="9525">
            <a:solidFill>
              <a:schemeClr val="tx1"/>
            </a:solidFill>
            <a:miter lim="800000"/>
            <a:headEnd/>
            <a:tailEnd/>
          </a:ln>
        </p:spPr>
        <p:txBody>
          <a:bodyPr wrap="none" anchor="ctr"/>
          <a:lstStyle/>
          <a:p>
            <a:pPr algn="ctr"/>
            <a:r>
              <a:rPr lang="en-US" sz="1000" u="sng" dirty="0"/>
              <a:t>Experimental</a:t>
            </a:r>
          </a:p>
          <a:p>
            <a:pPr algn="ctr"/>
            <a:r>
              <a:rPr lang="en-US" sz="1000" u="sng" dirty="0"/>
              <a:t>Research </a:t>
            </a:r>
            <a:r>
              <a:rPr lang="en-US" sz="1000" u="sng" dirty="0" smtClean="0"/>
              <a:t>Operations</a:t>
            </a:r>
            <a:endParaRPr lang="en-US" sz="1000" dirty="0"/>
          </a:p>
          <a:p>
            <a:pPr algn="ctr"/>
            <a:r>
              <a:rPr lang="en-US" sz="1000" dirty="0" smtClean="0"/>
              <a:t>Stefan Gerhardt</a:t>
            </a:r>
            <a:endParaRPr lang="en-US" sz="1000" dirty="0"/>
          </a:p>
          <a:p>
            <a:pPr algn="ctr"/>
            <a:r>
              <a:rPr lang="en-US" sz="1000" dirty="0" smtClean="0"/>
              <a:t>Deputy: Robert </a:t>
            </a:r>
            <a:r>
              <a:rPr lang="en-US" sz="1000" dirty="0" err="1" smtClean="0"/>
              <a:t>Kaita</a:t>
            </a:r>
            <a:endParaRPr lang="en-US" sz="1000" dirty="0"/>
          </a:p>
        </p:txBody>
      </p:sp>
      <p:sp>
        <p:nvSpPr>
          <p:cNvPr id="14" name="Rectangle 58"/>
          <p:cNvSpPr>
            <a:spLocks noChangeAspect="1" noChangeArrowheads="1"/>
          </p:cNvSpPr>
          <p:nvPr/>
        </p:nvSpPr>
        <p:spPr bwMode="auto">
          <a:xfrm>
            <a:off x="5016907" y="4653756"/>
            <a:ext cx="1143000" cy="492125"/>
          </a:xfrm>
          <a:prstGeom prst="rect">
            <a:avLst/>
          </a:prstGeom>
          <a:solidFill>
            <a:srgbClr val="CCFFFF"/>
          </a:solidFill>
          <a:ln w="9525">
            <a:solidFill>
              <a:schemeClr val="tx1"/>
            </a:solidFill>
            <a:miter lim="800000"/>
            <a:headEnd/>
            <a:tailEnd/>
          </a:ln>
        </p:spPr>
        <p:txBody>
          <a:bodyPr wrap="none" anchor="ctr"/>
          <a:lstStyle/>
          <a:p>
            <a:pPr algn="ctr"/>
            <a:r>
              <a:rPr lang="en-US" sz="1000" u="sng" dirty="0"/>
              <a:t>RF </a:t>
            </a:r>
            <a:r>
              <a:rPr lang="en-US" sz="1000" u="sng" dirty="0" smtClean="0"/>
              <a:t>Operations</a:t>
            </a:r>
            <a:endParaRPr lang="en-US" sz="1000" u="sng" dirty="0"/>
          </a:p>
          <a:p>
            <a:pPr algn="ctr"/>
            <a:r>
              <a:rPr lang="en-US" sz="1000" dirty="0"/>
              <a:t>J. Hosea</a:t>
            </a:r>
          </a:p>
        </p:txBody>
      </p:sp>
      <p:sp>
        <p:nvSpPr>
          <p:cNvPr id="15" name="Rectangle 59"/>
          <p:cNvSpPr>
            <a:spLocks noChangeAspect="1" noChangeArrowheads="1"/>
          </p:cNvSpPr>
          <p:nvPr/>
        </p:nvSpPr>
        <p:spPr bwMode="auto">
          <a:xfrm>
            <a:off x="5016907" y="4031059"/>
            <a:ext cx="1143000" cy="533400"/>
          </a:xfrm>
          <a:prstGeom prst="rect">
            <a:avLst/>
          </a:prstGeom>
          <a:solidFill>
            <a:srgbClr val="CCFFFF"/>
          </a:solidFill>
          <a:ln w="9525">
            <a:solidFill>
              <a:schemeClr val="tx1"/>
            </a:solidFill>
            <a:miter lim="800000"/>
            <a:headEnd/>
            <a:tailEnd/>
          </a:ln>
        </p:spPr>
        <p:txBody>
          <a:bodyPr wrap="none" anchor="ctr"/>
          <a:lstStyle/>
          <a:p>
            <a:pPr algn="ctr"/>
            <a:r>
              <a:rPr lang="en-US" sz="1000" u="sng" dirty="0"/>
              <a:t>Physics </a:t>
            </a:r>
            <a:r>
              <a:rPr lang="en-US" sz="1000" u="sng" dirty="0" smtClean="0"/>
              <a:t>Operations</a:t>
            </a:r>
            <a:endParaRPr lang="en-US" sz="1000" u="sng" dirty="0"/>
          </a:p>
          <a:p>
            <a:pPr algn="ctr"/>
            <a:r>
              <a:rPr lang="en-US" sz="1000" dirty="0"/>
              <a:t>D. Mueller</a:t>
            </a:r>
          </a:p>
        </p:txBody>
      </p:sp>
      <p:sp>
        <p:nvSpPr>
          <p:cNvPr id="16" name="Rectangle 61"/>
          <p:cNvSpPr>
            <a:spLocks noChangeArrowheads="1"/>
          </p:cNvSpPr>
          <p:nvPr/>
        </p:nvSpPr>
        <p:spPr bwMode="auto">
          <a:xfrm>
            <a:off x="5016907" y="5235178"/>
            <a:ext cx="1143000" cy="533400"/>
          </a:xfrm>
          <a:prstGeom prst="rect">
            <a:avLst/>
          </a:prstGeom>
          <a:solidFill>
            <a:srgbClr val="CCFFFF"/>
          </a:solidFill>
          <a:ln w="9525">
            <a:solidFill>
              <a:schemeClr val="tx1"/>
            </a:solidFill>
            <a:miter lim="800000"/>
            <a:headEnd/>
            <a:tailEnd/>
          </a:ln>
        </p:spPr>
        <p:txBody>
          <a:bodyPr wrap="none" anchor="ctr"/>
          <a:lstStyle/>
          <a:p>
            <a:pPr algn="ctr"/>
            <a:r>
              <a:rPr lang="en-US" sz="1000" u="sng" dirty="0" smtClean="0"/>
              <a:t>Diagnostic</a:t>
            </a:r>
          </a:p>
          <a:p>
            <a:pPr algn="ctr"/>
            <a:r>
              <a:rPr lang="en-US" sz="1000" u="sng" dirty="0" smtClean="0"/>
              <a:t>Operations &amp; R&amp;D</a:t>
            </a:r>
            <a:endParaRPr lang="en-US" sz="1000" dirty="0"/>
          </a:p>
          <a:p>
            <a:pPr algn="ctr"/>
            <a:r>
              <a:rPr lang="en-US" sz="1000" dirty="0"/>
              <a:t>B. Stratton</a:t>
            </a:r>
          </a:p>
        </p:txBody>
      </p:sp>
      <p:sp>
        <p:nvSpPr>
          <p:cNvPr id="17" name="Rectangle 62"/>
          <p:cNvSpPr>
            <a:spLocks noChangeArrowheads="1"/>
          </p:cNvSpPr>
          <p:nvPr/>
        </p:nvSpPr>
        <p:spPr bwMode="auto">
          <a:xfrm>
            <a:off x="5016907" y="5878512"/>
            <a:ext cx="1143000" cy="598488"/>
          </a:xfrm>
          <a:prstGeom prst="rect">
            <a:avLst/>
          </a:prstGeom>
          <a:solidFill>
            <a:srgbClr val="CCFFFF"/>
          </a:solidFill>
          <a:ln w="9525">
            <a:solidFill>
              <a:schemeClr val="tx1"/>
            </a:solidFill>
            <a:miter lim="800000"/>
            <a:headEnd/>
            <a:tailEnd/>
          </a:ln>
        </p:spPr>
        <p:txBody>
          <a:bodyPr wrap="none" anchor="ctr"/>
          <a:lstStyle/>
          <a:p>
            <a:pPr algn="ctr"/>
            <a:r>
              <a:rPr lang="en-US" sz="1000" u="sng" dirty="0"/>
              <a:t>Boundary Physics</a:t>
            </a:r>
          </a:p>
          <a:p>
            <a:pPr algn="ctr"/>
            <a:r>
              <a:rPr lang="en-US" sz="1000" u="sng" dirty="0"/>
              <a:t>Operations</a:t>
            </a:r>
          </a:p>
          <a:p>
            <a:pPr algn="ctr"/>
            <a:r>
              <a:rPr lang="en-US" sz="1000" dirty="0"/>
              <a:t>R. </a:t>
            </a:r>
            <a:r>
              <a:rPr lang="en-US" sz="1000" dirty="0" err="1" smtClean="0"/>
              <a:t>Kaita</a:t>
            </a:r>
            <a:endParaRPr lang="en-US" sz="1000" dirty="0"/>
          </a:p>
        </p:txBody>
      </p:sp>
      <p:sp>
        <p:nvSpPr>
          <p:cNvPr id="18" name="Rectangle 78"/>
          <p:cNvSpPr>
            <a:spLocks noChangeArrowheads="1"/>
          </p:cNvSpPr>
          <p:nvPr/>
        </p:nvSpPr>
        <p:spPr bwMode="auto">
          <a:xfrm>
            <a:off x="6349795" y="2286000"/>
            <a:ext cx="1400175" cy="614047"/>
          </a:xfrm>
          <a:prstGeom prst="rect">
            <a:avLst/>
          </a:prstGeom>
          <a:solidFill>
            <a:srgbClr val="FFFF99"/>
          </a:solidFill>
          <a:ln w="9525">
            <a:solidFill>
              <a:schemeClr val="tx1"/>
            </a:solidFill>
            <a:miter lim="800000"/>
            <a:headEnd/>
            <a:tailEnd/>
          </a:ln>
        </p:spPr>
        <p:txBody>
          <a:bodyPr wrap="none" anchor="ctr"/>
          <a:lstStyle/>
          <a:p>
            <a:pPr algn="ctr"/>
            <a:r>
              <a:rPr lang="en-US" sz="1000" u="sng" dirty="0"/>
              <a:t>Run </a:t>
            </a:r>
            <a:r>
              <a:rPr lang="en-US" sz="1000" u="sng" dirty="0" smtClean="0"/>
              <a:t>Coordination</a:t>
            </a:r>
            <a:endParaRPr lang="en-US" sz="1000" u="sng" dirty="0"/>
          </a:p>
          <a:p>
            <a:pPr algn="ctr"/>
            <a:r>
              <a:rPr lang="en-US" sz="900" dirty="0" smtClean="0"/>
              <a:t>TBD for next run</a:t>
            </a:r>
            <a:endParaRPr lang="en-US" sz="900" dirty="0"/>
          </a:p>
          <a:p>
            <a:pPr algn="ctr"/>
            <a:r>
              <a:rPr lang="en-US" sz="900" dirty="0" smtClean="0"/>
              <a:t>Deputy:  TBD</a:t>
            </a:r>
            <a:endParaRPr lang="en-US" sz="900" dirty="0"/>
          </a:p>
        </p:txBody>
      </p:sp>
      <p:sp>
        <p:nvSpPr>
          <p:cNvPr id="19" name="Line 86"/>
          <p:cNvSpPr>
            <a:spLocks noChangeAspect="1" noChangeShapeType="1"/>
          </p:cNvSpPr>
          <p:nvPr/>
        </p:nvSpPr>
        <p:spPr bwMode="auto">
          <a:xfrm>
            <a:off x="6390888" y="5791200"/>
            <a:ext cx="280988" cy="0"/>
          </a:xfrm>
          <a:prstGeom prst="line">
            <a:avLst/>
          </a:prstGeom>
          <a:noFill/>
          <a:ln w="38100">
            <a:solidFill>
              <a:schemeClr val="tx1"/>
            </a:solidFill>
            <a:round/>
            <a:headEnd/>
            <a:tailEnd/>
          </a:ln>
        </p:spPr>
        <p:txBody>
          <a:bodyPr/>
          <a:lstStyle/>
          <a:p>
            <a:endParaRPr lang="en-US"/>
          </a:p>
        </p:txBody>
      </p:sp>
      <p:sp>
        <p:nvSpPr>
          <p:cNvPr id="20" name="Line 104"/>
          <p:cNvSpPr>
            <a:spLocks noChangeAspect="1" noChangeShapeType="1"/>
          </p:cNvSpPr>
          <p:nvPr/>
        </p:nvSpPr>
        <p:spPr bwMode="auto">
          <a:xfrm>
            <a:off x="7783767" y="4904184"/>
            <a:ext cx="228600" cy="0"/>
          </a:xfrm>
          <a:prstGeom prst="line">
            <a:avLst/>
          </a:prstGeom>
          <a:noFill/>
          <a:ln w="38100">
            <a:solidFill>
              <a:schemeClr val="tx1"/>
            </a:solidFill>
            <a:round/>
            <a:headEnd/>
            <a:tailEnd/>
          </a:ln>
        </p:spPr>
        <p:txBody>
          <a:bodyPr/>
          <a:lstStyle/>
          <a:p>
            <a:endParaRPr lang="en-US"/>
          </a:p>
        </p:txBody>
      </p:sp>
      <p:sp>
        <p:nvSpPr>
          <p:cNvPr id="21" name="Rectangle 110"/>
          <p:cNvSpPr>
            <a:spLocks noChangeArrowheads="1"/>
          </p:cNvSpPr>
          <p:nvPr/>
        </p:nvSpPr>
        <p:spPr bwMode="auto">
          <a:xfrm>
            <a:off x="6543288" y="5410200"/>
            <a:ext cx="990600" cy="762000"/>
          </a:xfrm>
          <a:prstGeom prst="rect">
            <a:avLst/>
          </a:prstGeom>
          <a:solidFill>
            <a:srgbClr val="CCFFFF"/>
          </a:solidFill>
          <a:ln w="9525">
            <a:solidFill>
              <a:schemeClr val="tx1"/>
            </a:solidFill>
            <a:miter lim="800000"/>
            <a:headEnd/>
            <a:tailEnd/>
          </a:ln>
        </p:spPr>
        <p:txBody>
          <a:bodyPr wrap="none" anchor="ctr"/>
          <a:lstStyle/>
          <a:p>
            <a:pPr algn="ctr"/>
            <a:r>
              <a:rPr lang="en-US" sz="1000" u="sng" dirty="0"/>
              <a:t>Theory &amp;</a:t>
            </a:r>
          </a:p>
          <a:p>
            <a:pPr algn="ctr"/>
            <a:r>
              <a:rPr lang="en-US" sz="1000" u="sng" dirty="0"/>
              <a:t>Simulation</a:t>
            </a:r>
          </a:p>
          <a:p>
            <a:pPr algn="ctr"/>
            <a:endParaRPr lang="en-US" sz="500" dirty="0"/>
          </a:p>
          <a:p>
            <a:pPr algn="ctr"/>
            <a:r>
              <a:rPr lang="en-US" sz="1000" dirty="0" smtClean="0"/>
              <a:t>A. </a:t>
            </a:r>
            <a:r>
              <a:rPr lang="en-US" sz="1000" dirty="0" err="1" smtClean="0"/>
              <a:t>Bhattacharjee</a:t>
            </a:r>
            <a:endParaRPr lang="en-US" sz="1000" dirty="0"/>
          </a:p>
        </p:txBody>
      </p:sp>
      <p:sp>
        <p:nvSpPr>
          <p:cNvPr id="22" name="Line 111"/>
          <p:cNvSpPr>
            <a:spLocks noChangeAspect="1" noChangeShapeType="1"/>
          </p:cNvSpPr>
          <p:nvPr/>
        </p:nvSpPr>
        <p:spPr bwMode="auto">
          <a:xfrm>
            <a:off x="7000488" y="3657600"/>
            <a:ext cx="0" cy="452438"/>
          </a:xfrm>
          <a:prstGeom prst="line">
            <a:avLst/>
          </a:prstGeom>
          <a:noFill/>
          <a:ln w="38100">
            <a:solidFill>
              <a:schemeClr val="tx1"/>
            </a:solidFill>
            <a:round/>
            <a:headEnd/>
            <a:tailEnd/>
          </a:ln>
        </p:spPr>
        <p:txBody>
          <a:bodyPr/>
          <a:lstStyle/>
          <a:p>
            <a:endParaRPr lang="en-US"/>
          </a:p>
        </p:txBody>
      </p:sp>
      <p:sp>
        <p:nvSpPr>
          <p:cNvPr id="23" name="Rectangle 112"/>
          <p:cNvSpPr>
            <a:spLocks noChangeAspect="1" noChangeArrowheads="1"/>
          </p:cNvSpPr>
          <p:nvPr/>
        </p:nvSpPr>
        <p:spPr bwMode="auto">
          <a:xfrm>
            <a:off x="6314688" y="3202384"/>
            <a:ext cx="1176338" cy="495300"/>
          </a:xfrm>
          <a:prstGeom prst="rect">
            <a:avLst/>
          </a:prstGeom>
          <a:solidFill>
            <a:srgbClr val="CCFFFF"/>
          </a:solidFill>
          <a:ln w="9525">
            <a:solidFill>
              <a:schemeClr val="tx1"/>
            </a:solidFill>
            <a:miter lim="800000"/>
            <a:headEnd/>
            <a:tailEnd/>
          </a:ln>
        </p:spPr>
        <p:txBody>
          <a:bodyPr wrap="none" anchor="ctr"/>
          <a:lstStyle/>
          <a:p>
            <a:pPr algn="ctr"/>
            <a:r>
              <a:rPr lang="en-US" sz="1000" u="sng" dirty="0"/>
              <a:t>Physics Analysis </a:t>
            </a:r>
          </a:p>
          <a:p>
            <a:pPr algn="ctr"/>
            <a:endParaRPr lang="en-US" sz="500" u="sng" dirty="0"/>
          </a:p>
          <a:p>
            <a:pPr algn="ctr"/>
            <a:r>
              <a:rPr lang="en-US" sz="1000" dirty="0"/>
              <a:t>Stan Kaye</a:t>
            </a:r>
          </a:p>
        </p:txBody>
      </p:sp>
      <p:sp>
        <p:nvSpPr>
          <p:cNvPr id="24" name="Rectangle 113"/>
          <p:cNvSpPr>
            <a:spLocks noChangeArrowheads="1"/>
          </p:cNvSpPr>
          <p:nvPr/>
        </p:nvSpPr>
        <p:spPr bwMode="auto">
          <a:xfrm>
            <a:off x="6543288" y="3810000"/>
            <a:ext cx="962025" cy="395288"/>
          </a:xfrm>
          <a:prstGeom prst="rect">
            <a:avLst/>
          </a:prstGeom>
          <a:solidFill>
            <a:srgbClr val="CCFFFF"/>
          </a:solidFill>
          <a:ln w="9525">
            <a:solidFill>
              <a:schemeClr val="tx1"/>
            </a:solidFill>
            <a:miter lim="800000"/>
            <a:headEnd/>
            <a:tailEnd/>
          </a:ln>
        </p:spPr>
        <p:txBody>
          <a:bodyPr wrap="none" anchor="ctr"/>
          <a:lstStyle/>
          <a:p>
            <a:pPr algn="ctr"/>
            <a:r>
              <a:rPr lang="en-US" sz="1000"/>
              <a:t>Publications &amp; </a:t>
            </a:r>
          </a:p>
          <a:p>
            <a:pPr algn="ctr"/>
            <a:r>
              <a:rPr lang="en-US" sz="1000"/>
              <a:t>Presentations</a:t>
            </a:r>
          </a:p>
        </p:txBody>
      </p:sp>
      <p:sp>
        <p:nvSpPr>
          <p:cNvPr id="25" name="Line 114"/>
          <p:cNvSpPr>
            <a:spLocks noChangeAspect="1" noChangeShapeType="1"/>
          </p:cNvSpPr>
          <p:nvPr/>
        </p:nvSpPr>
        <p:spPr bwMode="auto">
          <a:xfrm>
            <a:off x="6390888" y="4876800"/>
            <a:ext cx="280988" cy="0"/>
          </a:xfrm>
          <a:prstGeom prst="line">
            <a:avLst/>
          </a:prstGeom>
          <a:noFill/>
          <a:ln w="38100">
            <a:solidFill>
              <a:schemeClr val="tx1"/>
            </a:solidFill>
            <a:round/>
            <a:headEnd/>
            <a:tailEnd/>
          </a:ln>
        </p:spPr>
        <p:txBody>
          <a:bodyPr/>
          <a:lstStyle/>
          <a:p>
            <a:endParaRPr lang="en-US"/>
          </a:p>
        </p:txBody>
      </p:sp>
      <p:sp>
        <p:nvSpPr>
          <p:cNvPr id="26" name="Rectangle 115"/>
          <p:cNvSpPr>
            <a:spLocks noChangeArrowheads="1"/>
          </p:cNvSpPr>
          <p:nvPr/>
        </p:nvSpPr>
        <p:spPr bwMode="auto">
          <a:xfrm>
            <a:off x="6543288" y="4419600"/>
            <a:ext cx="962025" cy="838200"/>
          </a:xfrm>
          <a:prstGeom prst="rect">
            <a:avLst/>
          </a:prstGeom>
          <a:solidFill>
            <a:srgbClr val="CCFFFF"/>
          </a:solidFill>
          <a:ln w="9525">
            <a:solidFill>
              <a:schemeClr val="tx1"/>
            </a:solidFill>
            <a:miter lim="800000"/>
            <a:headEnd/>
            <a:tailEnd/>
          </a:ln>
        </p:spPr>
        <p:txBody>
          <a:bodyPr wrap="none" anchor="ctr"/>
          <a:lstStyle/>
          <a:p>
            <a:pPr algn="ctr"/>
            <a:r>
              <a:rPr lang="en-US" sz="1000" u="sng" dirty="0" smtClean="0"/>
              <a:t>Computational</a:t>
            </a:r>
          </a:p>
          <a:p>
            <a:pPr algn="ctr"/>
            <a:r>
              <a:rPr lang="en-US" sz="1000" u="sng" dirty="0" smtClean="0"/>
              <a:t>Support</a:t>
            </a:r>
          </a:p>
          <a:p>
            <a:pPr algn="ctr"/>
            <a:r>
              <a:rPr lang="en-US" sz="1000" dirty="0"/>
              <a:t>W</a:t>
            </a:r>
            <a:r>
              <a:rPr lang="en-US" sz="1000" dirty="0" smtClean="0"/>
              <a:t>. Davis</a:t>
            </a:r>
          </a:p>
        </p:txBody>
      </p:sp>
      <p:sp>
        <p:nvSpPr>
          <p:cNvPr id="27" name="Rectangle 40"/>
          <p:cNvSpPr>
            <a:spLocks noChangeArrowheads="1"/>
          </p:cNvSpPr>
          <p:nvPr/>
        </p:nvSpPr>
        <p:spPr bwMode="auto">
          <a:xfrm>
            <a:off x="7896223" y="4625578"/>
            <a:ext cx="1171577" cy="556419"/>
          </a:xfrm>
          <a:prstGeom prst="rect">
            <a:avLst/>
          </a:prstGeom>
          <a:solidFill>
            <a:srgbClr val="CCFFFF"/>
          </a:solidFill>
          <a:ln w="9525">
            <a:solidFill>
              <a:schemeClr val="tx1"/>
            </a:solidFill>
            <a:miter lim="800000"/>
            <a:headEnd/>
            <a:tailEnd/>
          </a:ln>
        </p:spPr>
        <p:txBody>
          <a:bodyPr wrap="none" anchor="ctr"/>
          <a:lstStyle/>
          <a:p>
            <a:pPr algn="ctr"/>
            <a:r>
              <a:rPr lang="en-US" sz="1000" u="sng" dirty="0" smtClean="0"/>
              <a:t>Integrated Scenarios</a:t>
            </a:r>
          </a:p>
          <a:p>
            <a:pPr algn="ctr"/>
            <a:r>
              <a:rPr lang="en-US" sz="1000" dirty="0" smtClean="0"/>
              <a:t>S. Gerhardt</a:t>
            </a:r>
            <a:endParaRPr lang="en-US" sz="1000" dirty="0"/>
          </a:p>
        </p:txBody>
      </p:sp>
      <p:sp>
        <p:nvSpPr>
          <p:cNvPr id="28" name="Line 8"/>
          <p:cNvSpPr>
            <a:spLocks noChangeAspect="1" noChangeShapeType="1"/>
          </p:cNvSpPr>
          <p:nvPr/>
        </p:nvSpPr>
        <p:spPr bwMode="auto">
          <a:xfrm>
            <a:off x="5415370" y="3040459"/>
            <a:ext cx="2334600" cy="0"/>
          </a:xfrm>
          <a:prstGeom prst="line">
            <a:avLst/>
          </a:prstGeom>
          <a:noFill/>
          <a:ln w="38100">
            <a:solidFill>
              <a:schemeClr val="tx1"/>
            </a:solidFill>
            <a:round/>
            <a:headEnd/>
            <a:tailEnd/>
          </a:ln>
        </p:spPr>
        <p:txBody>
          <a:bodyPr/>
          <a:lstStyle/>
          <a:p>
            <a:endParaRPr lang="en-US"/>
          </a:p>
        </p:txBody>
      </p:sp>
      <p:sp>
        <p:nvSpPr>
          <p:cNvPr id="29" name="Line 30"/>
          <p:cNvSpPr>
            <a:spLocks noChangeAspect="1" noChangeShapeType="1"/>
          </p:cNvSpPr>
          <p:nvPr/>
        </p:nvSpPr>
        <p:spPr bwMode="auto">
          <a:xfrm>
            <a:off x="7768838" y="4266313"/>
            <a:ext cx="277813" cy="0"/>
          </a:xfrm>
          <a:prstGeom prst="line">
            <a:avLst/>
          </a:prstGeom>
          <a:noFill/>
          <a:ln w="38100">
            <a:solidFill>
              <a:schemeClr val="tx1"/>
            </a:solidFill>
            <a:round/>
            <a:headEnd/>
            <a:tailEnd/>
          </a:ln>
        </p:spPr>
        <p:txBody>
          <a:bodyPr/>
          <a:lstStyle/>
          <a:p>
            <a:endParaRPr lang="en-US"/>
          </a:p>
        </p:txBody>
      </p:sp>
      <p:sp>
        <p:nvSpPr>
          <p:cNvPr id="30" name="Rectangle 50"/>
          <p:cNvSpPr>
            <a:spLocks noChangeArrowheads="1"/>
          </p:cNvSpPr>
          <p:nvPr/>
        </p:nvSpPr>
        <p:spPr bwMode="auto">
          <a:xfrm>
            <a:off x="7894252" y="3352800"/>
            <a:ext cx="1173546" cy="573484"/>
          </a:xfrm>
          <a:prstGeom prst="rect">
            <a:avLst/>
          </a:prstGeom>
          <a:solidFill>
            <a:srgbClr val="CCFFFF"/>
          </a:solidFill>
          <a:ln w="9525">
            <a:solidFill>
              <a:schemeClr val="tx1"/>
            </a:solidFill>
            <a:miter lim="800000"/>
            <a:headEnd/>
            <a:tailEnd/>
          </a:ln>
        </p:spPr>
        <p:txBody>
          <a:bodyPr wrap="none" anchor="ctr"/>
          <a:lstStyle/>
          <a:p>
            <a:pPr algn="ctr"/>
            <a:r>
              <a:rPr lang="en-US" sz="1000" u="sng" dirty="0" smtClean="0"/>
              <a:t>Boundary Science</a:t>
            </a:r>
          </a:p>
          <a:p>
            <a:pPr algn="ctr"/>
            <a:r>
              <a:rPr lang="en-US" sz="1000" dirty="0" smtClean="0"/>
              <a:t>R. </a:t>
            </a:r>
            <a:r>
              <a:rPr lang="en-US" sz="1000" dirty="0" err="1" smtClean="0"/>
              <a:t>Maingi</a:t>
            </a:r>
            <a:endParaRPr lang="en-US" sz="1000" dirty="0"/>
          </a:p>
        </p:txBody>
      </p:sp>
      <p:sp>
        <p:nvSpPr>
          <p:cNvPr id="31" name="Rectangle 41"/>
          <p:cNvSpPr>
            <a:spLocks noChangeArrowheads="1"/>
          </p:cNvSpPr>
          <p:nvPr/>
        </p:nvSpPr>
        <p:spPr bwMode="auto">
          <a:xfrm>
            <a:off x="7894252" y="4015979"/>
            <a:ext cx="1173548" cy="533400"/>
          </a:xfrm>
          <a:prstGeom prst="rect">
            <a:avLst/>
          </a:prstGeom>
          <a:solidFill>
            <a:srgbClr val="CCFFFF"/>
          </a:solidFill>
          <a:ln w="9525">
            <a:solidFill>
              <a:schemeClr val="tx1"/>
            </a:solidFill>
            <a:miter lim="800000"/>
            <a:headEnd/>
            <a:tailEnd/>
          </a:ln>
        </p:spPr>
        <p:txBody>
          <a:bodyPr wrap="none" anchor="ctr"/>
          <a:lstStyle/>
          <a:p>
            <a:pPr algn="ctr"/>
            <a:r>
              <a:rPr lang="en-US" sz="1000" u="sng" dirty="0" smtClean="0"/>
              <a:t>Core Science</a:t>
            </a:r>
          </a:p>
          <a:p>
            <a:pPr algn="ctr"/>
            <a:r>
              <a:rPr lang="en-US" sz="1000" dirty="0" smtClean="0"/>
              <a:t>S. Kaye</a:t>
            </a:r>
            <a:endParaRPr lang="en-US" sz="1000" dirty="0">
              <a:cs typeface="Arial" charset="0"/>
            </a:endParaRPr>
          </a:p>
        </p:txBody>
      </p:sp>
      <p:sp>
        <p:nvSpPr>
          <p:cNvPr id="32" name="Line 24"/>
          <p:cNvSpPr>
            <a:spLocks noChangeAspect="1" noChangeShapeType="1"/>
          </p:cNvSpPr>
          <p:nvPr/>
        </p:nvSpPr>
        <p:spPr bwMode="auto">
          <a:xfrm>
            <a:off x="6121195" y="2173684"/>
            <a:ext cx="0" cy="866775"/>
          </a:xfrm>
          <a:prstGeom prst="line">
            <a:avLst/>
          </a:prstGeom>
          <a:noFill/>
          <a:ln w="38100">
            <a:solidFill>
              <a:schemeClr val="tx1"/>
            </a:solidFill>
            <a:round/>
            <a:headEnd/>
            <a:tailEnd/>
          </a:ln>
        </p:spPr>
        <p:txBody>
          <a:bodyPr/>
          <a:lstStyle/>
          <a:p>
            <a:endParaRPr lang="en-US"/>
          </a:p>
        </p:txBody>
      </p:sp>
      <p:sp>
        <p:nvSpPr>
          <p:cNvPr id="33" name="Text Box 52"/>
          <p:cNvSpPr txBox="1">
            <a:spLocks noChangeArrowheads="1"/>
          </p:cNvSpPr>
          <p:nvPr/>
        </p:nvSpPr>
        <p:spPr bwMode="auto">
          <a:xfrm>
            <a:off x="7886314" y="2833402"/>
            <a:ext cx="1181484" cy="443198"/>
          </a:xfrm>
          <a:prstGeom prst="rect">
            <a:avLst/>
          </a:prstGeom>
          <a:noFill/>
          <a:ln w="9525">
            <a:noFill/>
            <a:miter lim="800000"/>
            <a:headEnd/>
            <a:tailEnd/>
          </a:ln>
        </p:spPr>
        <p:txBody>
          <a:bodyPr wrap="square" lIns="0" tIns="0" rIns="0" bIns="0">
            <a:spAutoFit/>
          </a:bodyPr>
          <a:lstStyle/>
          <a:p>
            <a:pPr algn="ctr">
              <a:lnSpc>
                <a:spcPct val="80000"/>
              </a:lnSpc>
            </a:pPr>
            <a:r>
              <a:rPr lang="en-US" sz="1200" b="1" dirty="0" smtClean="0">
                <a:latin typeface="Arial Narrow" panose="020B0606020202030204" pitchFamily="34" charset="0"/>
              </a:rPr>
              <a:t>Science Groups, Task Forces, and Working Groups</a:t>
            </a:r>
            <a:endParaRPr lang="en-US" sz="1200" b="1" dirty="0">
              <a:latin typeface="Arial Narrow" panose="020B0606020202030204" pitchFamily="34" charset="0"/>
            </a:endParaRPr>
          </a:p>
        </p:txBody>
      </p:sp>
      <p:grpSp>
        <p:nvGrpSpPr>
          <p:cNvPr id="34" name="Group 33"/>
          <p:cNvGrpSpPr/>
          <p:nvPr/>
        </p:nvGrpSpPr>
        <p:grpSpPr>
          <a:xfrm>
            <a:off x="5181600" y="1074040"/>
            <a:ext cx="1856764" cy="1099644"/>
            <a:chOff x="2135547" y="119556"/>
            <a:chExt cx="2512654" cy="1099644"/>
          </a:xfrm>
        </p:grpSpPr>
        <p:sp>
          <p:nvSpPr>
            <p:cNvPr id="35" name="Rectangle 68"/>
            <p:cNvSpPr>
              <a:spLocks noChangeAspect="1" noChangeArrowheads="1"/>
            </p:cNvSpPr>
            <p:nvPr/>
          </p:nvSpPr>
          <p:spPr bwMode="auto">
            <a:xfrm>
              <a:off x="2135547" y="533400"/>
              <a:ext cx="2512654" cy="685800"/>
            </a:xfrm>
            <a:prstGeom prst="rect">
              <a:avLst/>
            </a:prstGeom>
            <a:solidFill>
              <a:srgbClr val="FFFF99"/>
            </a:solidFill>
            <a:ln w="9525">
              <a:solidFill>
                <a:schemeClr val="tx1"/>
              </a:solidFill>
              <a:miter lim="800000"/>
              <a:headEnd/>
              <a:tailEnd/>
            </a:ln>
          </p:spPr>
          <p:txBody>
            <a:bodyPr wrap="none" anchor="ctr"/>
            <a:lstStyle/>
            <a:p>
              <a:pPr algn="ctr"/>
              <a:r>
                <a:rPr lang="en-US" sz="1200" b="1" dirty="0" smtClean="0"/>
                <a:t>Head: </a:t>
              </a:r>
              <a:r>
                <a:rPr lang="en-US" sz="1200" dirty="0" smtClean="0"/>
                <a:t>Jon </a:t>
              </a:r>
              <a:r>
                <a:rPr lang="en-US" sz="1200" dirty="0"/>
                <a:t>Menard</a:t>
              </a:r>
            </a:p>
            <a:p>
              <a:pPr algn="ctr"/>
              <a:r>
                <a:rPr lang="en-US" sz="1200" b="1" dirty="0"/>
                <a:t>Deputy: </a:t>
              </a:r>
              <a:r>
                <a:rPr lang="en-US" sz="1200" dirty="0"/>
                <a:t>Stan Kaye</a:t>
              </a:r>
            </a:p>
          </p:txBody>
        </p:sp>
        <p:sp>
          <p:nvSpPr>
            <p:cNvPr id="36" name="Rectangle 68"/>
            <p:cNvSpPr>
              <a:spLocks noChangeAspect="1" noChangeArrowheads="1"/>
            </p:cNvSpPr>
            <p:nvPr/>
          </p:nvSpPr>
          <p:spPr bwMode="auto">
            <a:xfrm>
              <a:off x="2135547" y="119556"/>
              <a:ext cx="2512653" cy="449960"/>
            </a:xfrm>
            <a:prstGeom prst="rect">
              <a:avLst/>
            </a:prstGeom>
            <a:solidFill>
              <a:srgbClr val="FFFF99"/>
            </a:solidFill>
            <a:ln w="9525">
              <a:solidFill>
                <a:schemeClr val="tx1"/>
              </a:solidFill>
              <a:miter lim="800000"/>
              <a:headEnd/>
              <a:tailEnd/>
            </a:ln>
          </p:spPr>
          <p:txBody>
            <a:bodyPr wrap="none" anchor="ctr"/>
            <a:lstStyle/>
            <a:p>
              <a:pPr algn="ctr"/>
              <a:r>
                <a:rPr lang="en-US" sz="1200" b="1" dirty="0" smtClean="0"/>
                <a:t>NSTX-U Research</a:t>
              </a:r>
              <a:endParaRPr lang="en-US" sz="1200" b="1" dirty="0"/>
            </a:p>
          </p:txBody>
        </p:sp>
      </p:grpSp>
      <p:sp>
        <p:nvSpPr>
          <p:cNvPr id="37" name="Line 32"/>
          <p:cNvSpPr>
            <a:spLocks noChangeAspect="1" noChangeShapeType="1"/>
          </p:cNvSpPr>
          <p:nvPr/>
        </p:nvSpPr>
        <p:spPr bwMode="auto">
          <a:xfrm>
            <a:off x="6121195" y="2590800"/>
            <a:ext cx="234338" cy="0"/>
          </a:xfrm>
          <a:prstGeom prst="line">
            <a:avLst/>
          </a:prstGeom>
          <a:noFill/>
          <a:ln w="38100">
            <a:solidFill>
              <a:schemeClr val="tx1"/>
            </a:solidFill>
            <a:round/>
            <a:headEnd/>
            <a:tailEnd/>
          </a:ln>
        </p:spPr>
        <p:txBody>
          <a:bodyPr/>
          <a:lstStyle/>
          <a:p>
            <a:endParaRPr lang="en-US"/>
          </a:p>
        </p:txBody>
      </p:sp>
      <p:sp>
        <p:nvSpPr>
          <p:cNvPr id="38" name="Line 104"/>
          <p:cNvSpPr>
            <a:spLocks noChangeAspect="1" noChangeShapeType="1"/>
          </p:cNvSpPr>
          <p:nvPr/>
        </p:nvSpPr>
        <p:spPr bwMode="auto">
          <a:xfrm>
            <a:off x="7772397" y="5535811"/>
            <a:ext cx="228600" cy="0"/>
          </a:xfrm>
          <a:prstGeom prst="line">
            <a:avLst/>
          </a:prstGeom>
          <a:noFill/>
          <a:ln w="38100">
            <a:solidFill>
              <a:schemeClr val="tx1"/>
            </a:solidFill>
            <a:round/>
            <a:headEnd/>
            <a:tailEnd/>
          </a:ln>
        </p:spPr>
        <p:txBody>
          <a:bodyPr/>
          <a:lstStyle/>
          <a:p>
            <a:endParaRPr lang="en-US"/>
          </a:p>
        </p:txBody>
      </p:sp>
      <p:sp>
        <p:nvSpPr>
          <p:cNvPr id="39" name="Rectangle 112"/>
          <p:cNvSpPr>
            <a:spLocks noChangeAspect="1" noChangeArrowheads="1"/>
          </p:cNvSpPr>
          <p:nvPr/>
        </p:nvSpPr>
        <p:spPr bwMode="auto">
          <a:xfrm>
            <a:off x="7898067" y="5257800"/>
            <a:ext cx="1169732" cy="556022"/>
          </a:xfrm>
          <a:prstGeom prst="rect">
            <a:avLst/>
          </a:prstGeom>
          <a:solidFill>
            <a:srgbClr val="CCFFFF"/>
          </a:solidFill>
          <a:ln w="9525">
            <a:solidFill>
              <a:schemeClr val="tx1"/>
            </a:solidFill>
            <a:miter lim="800000"/>
            <a:headEnd/>
            <a:tailEnd/>
          </a:ln>
        </p:spPr>
        <p:txBody>
          <a:bodyPr wrap="square" anchor="ctr">
            <a:noAutofit/>
          </a:bodyPr>
          <a:lstStyle/>
          <a:p>
            <a:pPr algn="ctr"/>
            <a:r>
              <a:rPr lang="en-US" sz="1000" u="sng" dirty="0" smtClean="0">
                <a:latin typeface="+mn-lt"/>
              </a:rPr>
              <a:t>Particle Control Task Force</a:t>
            </a:r>
          </a:p>
          <a:p>
            <a:pPr algn="ctr"/>
            <a:r>
              <a:rPr lang="en-US" sz="1000" dirty="0" smtClean="0">
                <a:latin typeface="+mn-lt"/>
              </a:rPr>
              <a:t>J. </a:t>
            </a:r>
            <a:r>
              <a:rPr lang="en-US" sz="1000" dirty="0" err="1" smtClean="0">
                <a:latin typeface="+mn-lt"/>
              </a:rPr>
              <a:t>Canik</a:t>
            </a:r>
            <a:endParaRPr lang="en-US" sz="1000" dirty="0" smtClean="0">
              <a:latin typeface="+mn-lt"/>
            </a:endParaRPr>
          </a:p>
          <a:p>
            <a:pPr algn="ctr"/>
            <a:endParaRPr lang="en-US" sz="400" b="1" dirty="0" smtClean="0">
              <a:latin typeface="Arial Narrow" panose="020B0606020202030204" pitchFamily="34" charset="0"/>
            </a:endParaRPr>
          </a:p>
        </p:txBody>
      </p:sp>
      <p:sp>
        <p:nvSpPr>
          <p:cNvPr id="40" name="Line 29"/>
          <p:cNvSpPr>
            <a:spLocks noChangeAspect="1" noChangeShapeType="1"/>
          </p:cNvSpPr>
          <p:nvPr/>
        </p:nvSpPr>
        <p:spPr bwMode="auto">
          <a:xfrm>
            <a:off x="4877820" y="3921523"/>
            <a:ext cx="0" cy="2256234"/>
          </a:xfrm>
          <a:prstGeom prst="line">
            <a:avLst/>
          </a:prstGeom>
          <a:noFill/>
          <a:ln w="38100">
            <a:solidFill>
              <a:schemeClr val="tx1"/>
            </a:solidFill>
            <a:round/>
            <a:headEnd/>
            <a:tailEnd/>
          </a:ln>
        </p:spPr>
        <p:txBody>
          <a:bodyPr/>
          <a:lstStyle/>
          <a:p>
            <a:endParaRPr lang="en-US"/>
          </a:p>
        </p:txBody>
      </p:sp>
      <p:sp>
        <p:nvSpPr>
          <p:cNvPr id="41" name="Line 104"/>
          <p:cNvSpPr>
            <a:spLocks noChangeAspect="1" noChangeShapeType="1"/>
          </p:cNvSpPr>
          <p:nvPr/>
        </p:nvSpPr>
        <p:spPr bwMode="auto">
          <a:xfrm>
            <a:off x="7772397" y="6177757"/>
            <a:ext cx="228600" cy="0"/>
          </a:xfrm>
          <a:prstGeom prst="line">
            <a:avLst/>
          </a:prstGeom>
          <a:noFill/>
          <a:ln w="38100">
            <a:solidFill>
              <a:schemeClr val="tx1"/>
            </a:solidFill>
            <a:round/>
            <a:headEnd/>
            <a:tailEnd/>
          </a:ln>
        </p:spPr>
        <p:txBody>
          <a:bodyPr/>
          <a:lstStyle/>
          <a:p>
            <a:endParaRPr lang="en-US"/>
          </a:p>
        </p:txBody>
      </p:sp>
      <p:sp>
        <p:nvSpPr>
          <p:cNvPr id="42" name="Rectangle 112"/>
          <p:cNvSpPr>
            <a:spLocks noChangeAspect="1" noChangeArrowheads="1"/>
          </p:cNvSpPr>
          <p:nvPr/>
        </p:nvSpPr>
        <p:spPr bwMode="auto">
          <a:xfrm>
            <a:off x="7898068" y="5899746"/>
            <a:ext cx="1169730" cy="556022"/>
          </a:xfrm>
          <a:prstGeom prst="rect">
            <a:avLst/>
          </a:prstGeom>
          <a:solidFill>
            <a:srgbClr val="CCFFFF"/>
          </a:solidFill>
          <a:ln w="9525">
            <a:solidFill>
              <a:schemeClr val="tx1"/>
            </a:solidFill>
            <a:miter lim="800000"/>
            <a:headEnd/>
            <a:tailEnd/>
          </a:ln>
        </p:spPr>
        <p:txBody>
          <a:bodyPr wrap="square" anchor="ctr">
            <a:noAutofit/>
          </a:bodyPr>
          <a:lstStyle/>
          <a:p>
            <a:pPr algn="ctr"/>
            <a:r>
              <a:rPr lang="en-US" sz="1000" u="sng" dirty="0" smtClean="0">
                <a:latin typeface="+mn-lt"/>
              </a:rPr>
              <a:t>Disruption PAM Working Group</a:t>
            </a:r>
          </a:p>
          <a:p>
            <a:pPr algn="ctr"/>
            <a:r>
              <a:rPr lang="en-US" sz="1000" dirty="0" smtClean="0">
                <a:latin typeface="+mn-lt"/>
              </a:rPr>
              <a:t>S. </a:t>
            </a:r>
            <a:r>
              <a:rPr lang="en-US" sz="1000" dirty="0" err="1" smtClean="0">
                <a:latin typeface="+mn-lt"/>
              </a:rPr>
              <a:t>Sabbagh</a:t>
            </a:r>
            <a:endParaRPr lang="en-US" sz="1000" dirty="0" smtClean="0">
              <a:latin typeface="+mn-lt"/>
            </a:endParaRPr>
          </a:p>
          <a:p>
            <a:pPr algn="ctr"/>
            <a:endParaRPr lang="en-US" sz="400" b="1" dirty="0" smtClean="0">
              <a:latin typeface="Arial Narrow" panose="020B0606020202030204" pitchFamily="34" charset="0"/>
            </a:endParaRPr>
          </a:p>
        </p:txBody>
      </p:sp>
      <p:sp>
        <p:nvSpPr>
          <p:cNvPr id="43" name="Rectangle 42"/>
          <p:cNvSpPr>
            <a:spLocks noChangeAspect="1" noChangeArrowheads="1"/>
          </p:cNvSpPr>
          <p:nvPr/>
        </p:nvSpPr>
        <p:spPr bwMode="auto">
          <a:xfrm>
            <a:off x="1143000" y="1074040"/>
            <a:ext cx="2438400" cy="449960"/>
          </a:xfrm>
          <a:prstGeom prst="rect">
            <a:avLst/>
          </a:prstGeom>
          <a:solidFill>
            <a:srgbClr val="FFFF99"/>
          </a:solidFill>
          <a:ln w="9525">
            <a:solidFill>
              <a:schemeClr val="tx1"/>
            </a:solidFill>
            <a:miter lim="800000"/>
            <a:headEnd/>
            <a:tailEnd/>
          </a:ln>
        </p:spPr>
        <p:txBody>
          <a:bodyPr wrap="square" anchor="ctr"/>
          <a:lstStyle/>
          <a:p>
            <a:pPr algn="ctr">
              <a:spcBef>
                <a:spcPts val="0"/>
              </a:spcBef>
            </a:pPr>
            <a:r>
              <a:rPr lang="en-US" sz="1200" b="1" dirty="0" smtClean="0"/>
              <a:t>NSTX-U Recovery Project</a:t>
            </a:r>
            <a:endParaRPr lang="en-US" sz="1200" b="1" u="sng" dirty="0"/>
          </a:p>
        </p:txBody>
      </p:sp>
      <p:sp>
        <p:nvSpPr>
          <p:cNvPr id="44" name="TextBox 43"/>
          <p:cNvSpPr txBox="1"/>
          <p:nvPr/>
        </p:nvSpPr>
        <p:spPr>
          <a:xfrm>
            <a:off x="381000" y="1524000"/>
            <a:ext cx="3962400" cy="369332"/>
          </a:xfrm>
          <a:prstGeom prst="rect">
            <a:avLst/>
          </a:prstGeom>
          <a:noFill/>
        </p:spPr>
        <p:txBody>
          <a:bodyPr wrap="square" rtlCol="0">
            <a:spAutoFit/>
          </a:bodyPr>
          <a:lstStyle/>
          <a:p>
            <a:pPr algn="ctr"/>
            <a:r>
              <a:rPr lang="en-US" b="1" i="1" dirty="0" smtClean="0">
                <a:solidFill>
                  <a:srgbClr val="FF0000"/>
                </a:solidFill>
              </a:rPr>
              <a:t>To be described by Rich </a:t>
            </a:r>
            <a:r>
              <a:rPr lang="en-US" b="1" i="1" dirty="0" err="1" smtClean="0">
                <a:solidFill>
                  <a:srgbClr val="FF0000"/>
                </a:solidFill>
              </a:rPr>
              <a:t>Hawryluk</a:t>
            </a:r>
            <a:endParaRPr lang="en-US" b="1" i="1" dirty="0">
              <a:solidFill>
                <a:srgbClr val="FF0000"/>
              </a:solidFill>
            </a:endParaRPr>
          </a:p>
        </p:txBody>
      </p:sp>
      <p:sp>
        <p:nvSpPr>
          <p:cNvPr id="45" name="TextBox 44"/>
          <p:cNvSpPr txBox="1"/>
          <p:nvPr/>
        </p:nvSpPr>
        <p:spPr>
          <a:xfrm>
            <a:off x="76200" y="5563195"/>
            <a:ext cx="4419600" cy="923330"/>
          </a:xfrm>
          <a:prstGeom prst="rect">
            <a:avLst/>
          </a:prstGeom>
          <a:noFill/>
        </p:spPr>
        <p:txBody>
          <a:bodyPr wrap="square" rtlCol="0">
            <a:spAutoFit/>
          </a:bodyPr>
          <a:lstStyle/>
          <a:p>
            <a:pPr algn="ctr"/>
            <a:r>
              <a:rPr lang="en-US" b="1" i="1" dirty="0" smtClean="0">
                <a:solidFill>
                  <a:srgbClr val="FF0000"/>
                </a:solidFill>
              </a:rPr>
              <a:t>Research and Recovery will work closely to incorporate research priorities into NSTX-U recovery </a:t>
            </a:r>
            <a:endParaRPr lang="en-US" b="1" i="1" dirty="0">
              <a:solidFill>
                <a:srgbClr val="FF0000"/>
              </a:solidFill>
            </a:endParaRPr>
          </a:p>
        </p:txBody>
      </p:sp>
    </p:spTree>
    <p:extLst>
      <p:ext uri="{BB962C8B-B14F-4D97-AF65-F5344CB8AC3E}">
        <p14:creationId xmlns:p14="http://schemas.microsoft.com/office/powerpoint/2010/main" val="13220988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
          <p:cNvSpPr>
            <a:spLocks noGrp="1"/>
          </p:cNvSpPr>
          <p:nvPr>
            <p:ph type="title"/>
          </p:nvPr>
        </p:nvSpPr>
        <p:spPr/>
        <p:txBody>
          <a:bodyPr>
            <a:normAutofit fontScale="90000"/>
          </a:bodyPr>
          <a:lstStyle/>
          <a:p>
            <a:r>
              <a:rPr lang="en-US" sz="3600" dirty="0" smtClean="0">
                <a:latin typeface="Arial" charset="0"/>
              </a:rPr>
              <a:t>A Battery of Tests Was Performed on the Three Sections</a:t>
            </a:r>
            <a:endParaRPr lang="en-US" sz="3600" dirty="0">
              <a:latin typeface="Arial" charset="0"/>
            </a:endParaRPr>
          </a:p>
        </p:txBody>
      </p:sp>
      <p:pic>
        <p:nvPicPr>
          <p:cNvPr id="17410" name="Picture 4" descr="IMG_108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54483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descr="IMG_109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02200" y="2260600"/>
            <a:ext cx="4876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228600" y="1066800"/>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Electrical Tests</a:t>
            </a:r>
          </a:p>
        </p:txBody>
      </p:sp>
      <p:sp>
        <p:nvSpPr>
          <p:cNvPr id="17413" name="TextBox 7"/>
          <p:cNvSpPr txBox="1">
            <a:spLocks noChangeArrowheads="1"/>
          </p:cNvSpPr>
          <p:nvPr/>
        </p:nvSpPr>
        <p:spPr bwMode="auto">
          <a:xfrm>
            <a:off x="6172200" y="990600"/>
            <a:ext cx="258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Videoscope Tests</a:t>
            </a:r>
          </a:p>
        </p:txBody>
      </p:sp>
      <p:sp>
        <p:nvSpPr>
          <p:cNvPr id="17414" name="TextBox 6"/>
          <p:cNvSpPr txBox="1">
            <a:spLocks noChangeArrowheads="1"/>
          </p:cNvSpPr>
          <p:nvPr/>
        </p:nvSpPr>
        <p:spPr bwMode="auto">
          <a:xfrm>
            <a:off x="152400" y="5486400"/>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Also </a:t>
            </a:r>
            <a:r>
              <a:rPr lang="en-US" dirty="0" smtClean="0">
                <a:solidFill>
                  <a:srgbClr val="FF0000"/>
                </a:solidFill>
              </a:rPr>
              <a:t>vacuum </a:t>
            </a:r>
            <a:r>
              <a:rPr lang="en-US" dirty="0">
                <a:solidFill>
                  <a:srgbClr val="FF0000"/>
                </a:solidFill>
              </a:rPr>
              <a:t>&amp; pressure testing on individual channels</a:t>
            </a:r>
          </a:p>
        </p:txBody>
      </p:sp>
      <p:cxnSp>
        <p:nvCxnSpPr>
          <p:cNvPr id="8" name="Straight Arrow Connector 7"/>
          <p:cNvCxnSpPr/>
          <p:nvPr/>
        </p:nvCxnSpPr>
        <p:spPr>
          <a:xfrm>
            <a:off x="3076714" y="2057400"/>
            <a:ext cx="123686" cy="685800"/>
          </a:xfrm>
          <a:prstGeom prst="straightConnector1">
            <a:avLst/>
          </a:prstGeom>
          <a:ln w="28575">
            <a:solidFill>
              <a:srgbClr val="FF0000"/>
            </a:solidFill>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74445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
          <p:cNvSpPr>
            <a:spLocks noGrp="1"/>
          </p:cNvSpPr>
          <p:nvPr>
            <p:ph type="title"/>
          </p:nvPr>
        </p:nvSpPr>
        <p:spPr/>
        <p:txBody>
          <a:bodyPr>
            <a:normAutofit fontScale="90000"/>
          </a:bodyPr>
          <a:lstStyle/>
          <a:p>
            <a:r>
              <a:rPr lang="en-US" dirty="0">
                <a:latin typeface="Arial" charset="0"/>
              </a:rPr>
              <a:t>Anomalies Found Via Videoscope in Four Locations (1)</a:t>
            </a:r>
          </a:p>
        </p:txBody>
      </p:sp>
      <p:pic>
        <p:nvPicPr>
          <p:cNvPr id="18434" name="Picture 3" descr="IMG_11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514600"/>
            <a:ext cx="4229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100IV7R1_000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566569" y="1367631"/>
            <a:ext cx="301942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2590800" y="3124200"/>
            <a:ext cx="381000" cy="3810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8438" name="TextBox 9"/>
          <p:cNvSpPr txBox="1">
            <a:spLocks noChangeArrowheads="1"/>
          </p:cNvSpPr>
          <p:nvPr/>
        </p:nvSpPr>
        <p:spPr bwMode="auto">
          <a:xfrm>
            <a:off x="457200" y="1371600"/>
            <a:ext cx="4046538" cy="830263"/>
          </a:xfrm>
          <a:prstGeom prst="rect">
            <a:avLst/>
          </a:prstGeom>
          <a:solidFill>
            <a:srgbClr val="FFFF00"/>
          </a:solidFill>
          <a:ln>
            <a:solidFill>
              <a:schemeClr val="tx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Section A-B, Layer 2, Row 3</a:t>
            </a:r>
          </a:p>
          <a:p>
            <a:pPr eaLnBrk="1" hangingPunct="1"/>
            <a:r>
              <a:rPr lang="en-US" dirty="0"/>
              <a:t>Anomaly in Braze Joint</a:t>
            </a:r>
          </a:p>
        </p:txBody>
      </p:sp>
      <p:sp>
        <p:nvSpPr>
          <p:cNvPr id="18439" name="TextBox 10"/>
          <p:cNvSpPr txBox="1">
            <a:spLocks noChangeArrowheads="1"/>
          </p:cNvSpPr>
          <p:nvPr/>
        </p:nvSpPr>
        <p:spPr bwMode="auto">
          <a:xfrm>
            <a:off x="381000" y="5638800"/>
            <a:ext cx="4038600" cy="646331"/>
          </a:xfrm>
          <a:prstGeom prst="rect">
            <a:avLst/>
          </a:prstGeom>
          <a:solidFill>
            <a:schemeClr val="tx2">
              <a:lumMod val="20000"/>
              <a:lumOff val="80000"/>
            </a:schemeClr>
          </a:solidFill>
          <a:ln>
            <a:solidFill>
              <a:schemeClr val="tx1"/>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t>Braze joint passed pressure &amp; vacuum </a:t>
            </a:r>
            <a:r>
              <a:rPr lang="en-US" sz="1800" dirty="0" smtClean="0"/>
              <a:t>test</a:t>
            </a:r>
            <a:endParaRPr lang="en-US" sz="1800" dirty="0"/>
          </a:p>
        </p:txBody>
      </p:sp>
      <p:pic>
        <p:nvPicPr>
          <p:cNvPr id="18440" name="Picture 1" descr="100IV7R1_000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257800" y="394335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608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2"/>
          <p:cNvSpPr>
            <a:spLocks noGrp="1"/>
          </p:cNvSpPr>
          <p:nvPr>
            <p:ph type="title"/>
          </p:nvPr>
        </p:nvSpPr>
        <p:spPr/>
        <p:txBody>
          <a:bodyPr>
            <a:normAutofit fontScale="90000"/>
          </a:bodyPr>
          <a:lstStyle/>
          <a:p>
            <a:r>
              <a:rPr lang="en-US" dirty="0">
                <a:latin typeface="Arial" charset="0"/>
              </a:rPr>
              <a:t>Anomalies Found Via Videoscope in Four Locations (2)</a:t>
            </a:r>
          </a:p>
        </p:txBody>
      </p:sp>
      <p:pic>
        <p:nvPicPr>
          <p:cNvPr id="19458" name="Picture 3" descr="IMG_11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4229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 descr="100IV7R1_0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0668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057400" y="2819400"/>
            <a:ext cx="381000" cy="3810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462" name="TextBox 8"/>
          <p:cNvSpPr txBox="1">
            <a:spLocks noChangeArrowheads="1"/>
          </p:cNvSpPr>
          <p:nvPr/>
        </p:nvSpPr>
        <p:spPr bwMode="auto">
          <a:xfrm>
            <a:off x="25400" y="914400"/>
            <a:ext cx="5181600" cy="400110"/>
          </a:xfrm>
          <a:prstGeom prst="rect">
            <a:avLst/>
          </a:prstGeom>
          <a:solidFill>
            <a:srgbClr val="FFFF00"/>
          </a:solidFill>
          <a:ln>
            <a:solidFill>
              <a:schemeClr val="tx1"/>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Section A-B, Layer 3, Row </a:t>
            </a:r>
            <a:r>
              <a:rPr lang="en-US" sz="2000" dirty="0" smtClean="0"/>
              <a:t>9 Void </a:t>
            </a:r>
            <a:r>
              <a:rPr lang="en-US" sz="2000" dirty="0"/>
              <a:t>Anomaly</a:t>
            </a:r>
          </a:p>
        </p:txBody>
      </p:sp>
      <p:sp>
        <p:nvSpPr>
          <p:cNvPr id="19463" name="TextBox 10"/>
          <p:cNvSpPr txBox="1">
            <a:spLocks noChangeArrowheads="1"/>
          </p:cNvSpPr>
          <p:nvPr/>
        </p:nvSpPr>
        <p:spPr bwMode="auto">
          <a:xfrm>
            <a:off x="3581400" y="4191000"/>
            <a:ext cx="1524000" cy="923330"/>
          </a:xfrm>
          <a:prstGeom prst="rect">
            <a:avLst/>
          </a:prstGeom>
          <a:solidFill>
            <a:schemeClr val="tx2">
              <a:lumMod val="20000"/>
              <a:lumOff val="80000"/>
            </a:schemeClr>
          </a:solidFill>
          <a:ln>
            <a:solidFill>
              <a:schemeClr val="tx1"/>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Note: this turn </a:t>
            </a:r>
            <a:r>
              <a:rPr lang="en-US" sz="1800" u="sng" dirty="0"/>
              <a:t>did not</a:t>
            </a:r>
            <a:r>
              <a:rPr lang="en-US" sz="1800" dirty="0"/>
              <a:t> hold vacuum</a:t>
            </a:r>
          </a:p>
        </p:txBody>
      </p:sp>
      <p:pic>
        <p:nvPicPr>
          <p:cNvPr id="19464" name="Picture 2" descr="100IV7R1_002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962400"/>
            <a:ext cx="3759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descr="C:\Users\jpetrell\Google Drive\PPPL NSTX-U Document Repository\PF1AU Study Document Repository\PF1AU Photographs\PF1AU Procedure Testing Photos\Void Anomaly\100IV7R1_00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114800"/>
            <a:ext cx="3230880" cy="2423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62200" y="6172200"/>
            <a:ext cx="1223412" cy="369332"/>
          </a:xfrm>
          <a:prstGeom prst="rect">
            <a:avLst/>
          </a:prstGeom>
          <a:noFill/>
        </p:spPr>
        <p:txBody>
          <a:bodyPr wrap="none" rtlCol="0">
            <a:spAutoFit/>
          </a:bodyPr>
          <a:lstStyle/>
          <a:p>
            <a:r>
              <a:rPr lang="en-US" dirty="0" smtClean="0">
                <a:solidFill>
                  <a:srgbClr val="FFFF00"/>
                </a:solidFill>
              </a:rPr>
              <a:t>Side View</a:t>
            </a:r>
            <a:endParaRPr lang="en-US" dirty="0">
              <a:solidFill>
                <a:srgbClr val="FFFF00"/>
              </a:solidFill>
            </a:endParaRPr>
          </a:p>
        </p:txBody>
      </p:sp>
      <p:sp>
        <p:nvSpPr>
          <p:cNvPr id="11" name="TextBox 10"/>
          <p:cNvSpPr txBox="1">
            <a:spLocks noChangeArrowheads="1"/>
          </p:cNvSpPr>
          <p:nvPr/>
        </p:nvSpPr>
        <p:spPr bwMode="auto">
          <a:xfrm>
            <a:off x="3581400" y="5257800"/>
            <a:ext cx="1524000" cy="1200329"/>
          </a:xfrm>
          <a:prstGeom prst="rect">
            <a:avLst/>
          </a:prstGeom>
          <a:solidFill>
            <a:schemeClr val="accent2">
              <a:lumMod val="20000"/>
              <a:lumOff val="80000"/>
            </a:schemeClr>
          </a:solidFill>
          <a:ln>
            <a:solidFill>
              <a:schemeClr val="tx1"/>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t>This is at the void location identified by X-rays</a:t>
            </a:r>
            <a:endParaRPr lang="en-US" sz="1800" dirty="0"/>
          </a:p>
        </p:txBody>
      </p:sp>
    </p:spTree>
    <p:extLst>
      <p:ext uri="{BB962C8B-B14F-4D97-AF65-F5344CB8AC3E}">
        <p14:creationId xmlns:p14="http://schemas.microsoft.com/office/powerpoint/2010/main" val="3150875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
          <p:cNvSpPr>
            <a:spLocks noGrp="1"/>
          </p:cNvSpPr>
          <p:nvPr>
            <p:ph type="title"/>
          </p:nvPr>
        </p:nvSpPr>
        <p:spPr/>
        <p:txBody>
          <a:bodyPr>
            <a:normAutofit fontScale="90000"/>
          </a:bodyPr>
          <a:lstStyle/>
          <a:p>
            <a:r>
              <a:rPr lang="en-US" dirty="0">
                <a:latin typeface="Arial" charset="0"/>
              </a:rPr>
              <a:t>Anomalies Found Via Videoscope in Four Locations (3)</a:t>
            </a:r>
          </a:p>
        </p:txBody>
      </p:sp>
      <p:pic>
        <p:nvPicPr>
          <p:cNvPr id="20482" name="Picture 3" descr="IMG_110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514600"/>
            <a:ext cx="4229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1676400" y="4343400"/>
            <a:ext cx="381000" cy="3810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0486" name="TextBox 8"/>
          <p:cNvSpPr txBox="1">
            <a:spLocks noChangeArrowheads="1"/>
          </p:cNvSpPr>
          <p:nvPr/>
        </p:nvSpPr>
        <p:spPr bwMode="auto">
          <a:xfrm>
            <a:off x="228600" y="1066800"/>
            <a:ext cx="4519613" cy="830263"/>
          </a:xfrm>
          <a:prstGeom prst="rect">
            <a:avLst/>
          </a:prstGeom>
          <a:solidFill>
            <a:srgbClr val="FFFF00"/>
          </a:solidFill>
          <a:ln>
            <a:solidFill>
              <a:schemeClr val="tx1"/>
            </a:solid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t>Section A-B, Layer 3, Row 13</a:t>
            </a:r>
          </a:p>
          <a:p>
            <a:pPr eaLnBrk="1" hangingPunct="1"/>
            <a:r>
              <a:rPr lang="en-US" dirty="0"/>
              <a:t>Material Anomaly at Braze Joint</a:t>
            </a:r>
          </a:p>
        </p:txBody>
      </p:sp>
      <p:sp>
        <p:nvSpPr>
          <p:cNvPr id="20488" name="TextBox 10"/>
          <p:cNvSpPr txBox="1">
            <a:spLocks noChangeArrowheads="1"/>
          </p:cNvSpPr>
          <p:nvPr/>
        </p:nvSpPr>
        <p:spPr bwMode="auto">
          <a:xfrm>
            <a:off x="381001" y="5638800"/>
            <a:ext cx="3352799" cy="646331"/>
          </a:xfrm>
          <a:prstGeom prst="rect">
            <a:avLst/>
          </a:prstGeom>
          <a:solidFill>
            <a:schemeClr val="tx2">
              <a:lumMod val="20000"/>
              <a:lumOff val="80000"/>
            </a:schemeClr>
          </a:solidFill>
          <a:ln>
            <a:solidFill>
              <a:schemeClr val="tx1"/>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t>Braze joint passed pressure &amp; vacuum </a:t>
            </a:r>
            <a:r>
              <a:rPr lang="en-US" sz="1800" dirty="0" smtClean="0"/>
              <a:t>test</a:t>
            </a:r>
            <a:endParaRPr lang="en-US" sz="1800" dirty="0"/>
          </a:p>
        </p:txBody>
      </p:sp>
      <p:pic>
        <p:nvPicPr>
          <p:cNvPr id="9" name="Picture 9" descr="C:\Users\jpetrell\Google Drive\PPPL NSTX-U Document Repository\PF1AU Study Document Repository\PF1AU Photographs\PF1AU Procedure Testing Photos\Blockage Sampling\100IV7R1_01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057400"/>
            <a:ext cx="2145792" cy="1609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Users\jpetrell\Google Drive\PPPL NSTX-U Document Repository\PF1AU Study Document Repository\PF1AU Photographs\PF1AU Procedure Testing Photos\Blockage Sampling\100IV7R1_01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733800"/>
            <a:ext cx="2145792" cy="16093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jpetrell\Google Drive\PPPL NSTX-U Document Repository\PF1AU Study Document Repository\PF1AU Photographs\PF1AU Procedure Testing Photos\Blockage Sampling\100IV7R1_013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3733800"/>
            <a:ext cx="2145792" cy="16093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jpetrell\Google Drive\PPPL NSTX-U Document Repository\PF1AU Study Document Repository\PF1AU Photographs\PF1AU Procedure Testing Photos\Blockage Sampling\100IV7R1_01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0" y="2057400"/>
            <a:ext cx="2145792" cy="1609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876800" y="1676400"/>
            <a:ext cx="1890787" cy="307777"/>
          </a:xfrm>
          <a:prstGeom prst="rect">
            <a:avLst/>
          </a:prstGeom>
          <a:noFill/>
        </p:spPr>
        <p:txBody>
          <a:bodyPr wrap="none" rtlCol="0">
            <a:spAutoFit/>
          </a:bodyPr>
          <a:lstStyle/>
          <a:p>
            <a:r>
              <a:rPr lang="en-US" sz="1400" dirty="0" smtClean="0"/>
              <a:t>After Debris Removal</a:t>
            </a:r>
            <a:endParaRPr lang="en-US" sz="1400" dirty="0"/>
          </a:p>
        </p:txBody>
      </p:sp>
      <p:sp>
        <p:nvSpPr>
          <p:cNvPr id="14" name="TextBox 13"/>
          <p:cNvSpPr txBox="1"/>
          <p:nvPr/>
        </p:nvSpPr>
        <p:spPr>
          <a:xfrm>
            <a:off x="6934200" y="1676400"/>
            <a:ext cx="2040605" cy="307777"/>
          </a:xfrm>
          <a:prstGeom prst="rect">
            <a:avLst/>
          </a:prstGeom>
          <a:noFill/>
        </p:spPr>
        <p:txBody>
          <a:bodyPr wrap="none" rtlCol="0">
            <a:spAutoFit/>
          </a:bodyPr>
          <a:lstStyle/>
          <a:p>
            <a:r>
              <a:rPr lang="en-US" sz="1400" dirty="0" smtClean="0"/>
              <a:t>Before Debris Removal</a:t>
            </a:r>
            <a:endParaRPr lang="en-US" sz="1400" dirty="0"/>
          </a:p>
        </p:txBody>
      </p:sp>
    </p:spTree>
    <p:extLst>
      <p:ext uri="{BB962C8B-B14F-4D97-AF65-F5344CB8AC3E}">
        <p14:creationId xmlns:p14="http://schemas.microsoft.com/office/powerpoint/2010/main" val="2806033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
          <p:cNvSpPr>
            <a:spLocks noGrp="1"/>
          </p:cNvSpPr>
          <p:nvPr>
            <p:ph type="title"/>
          </p:nvPr>
        </p:nvSpPr>
        <p:spPr/>
        <p:txBody>
          <a:bodyPr>
            <a:normAutofit fontScale="90000"/>
          </a:bodyPr>
          <a:lstStyle/>
          <a:p>
            <a:r>
              <a:rPr lang="en-US" dirty="0">
                <a:latin typeface="Arial" charset="0"/>
              </a:rPr>
              <a:t>Anomalies Found Via Videoscope in Four Locations (4)</a:t>
            </a:r>
          </a:p>
        </p:txBody>
      </p:sp>
      <p:sp>
        <p:nvSpPr>
          <p:cNvPr id="21507" name="Rectangle 5"/>
          <p:cNvSpPr>
            <a:spLocks noChangeArrowheads="1"/>
          </p:cNvSpPr>
          <p:nvPr/>
        </p:nvSpPr>
        <p:spPr bwMode="auto">
          <a:xfrm>
            <a:off x="76200" y="1522273"/>
            <a:ext cx="1996440" cy="2031325"/>
          </a:xfrm>
          <a:prstGeom prst="rect">
            <a:avLst/>
          </a:prstGeom>
          <a:solidFill>
            <a:srgbClr val="FFFF00"/>
          </a:solidFill>
          <a:ln>
            <a:solidFill>
              <a:schemeClr val="tx1"/>
            </a:solidFill>
          </a:ln>
          <a:extLst/>
        </p:spPr>
        <p:txBody>
          <a:bodyPr wrap="square">
            <a:spAutoFit/>
          </a:bodyPr>
          <a:lstStyle/>
          <a:p>
            <a:r>
              <a:rPr lang="en-US" dirty="0"/>
              <a:t>Proximal to Braze Joint #1 (Section C-A, Layer 1, Row 15</a:t>
            </a:r>
            <a:r>
              <a:rPr lang="en-US" dirty="0" smtClean="0"/>
              <a:t>)</a:t>
            </a:r>
          </a:p>
          <a:p>
            <a:endParaRPr lang="en-US" dirty="0"/>
          </a:p>
          <a:p>
            <a:r>
              <a:rPr lang="en-US" dirty="0"/>
              <a:t>Material Anomaly at Braze </a:t>
            </a:r>
            <a:r>
              <a:rPr lang="en-US" dirty="0" smtClean="0"/>
              <a:t>Joint</a:t>
            </a:r>
          </a:p>
        </p:txBody>
      </p:sp>
      <p:pic>
        <p:nvPicPr>
          <p:cNvPr id="5" name="Picture 4" descr="C:\Users\jpetrell\Google Drive\PPPL NSTX-U Document Repository\PF1AU Study Document Repository\PF1AU Photographs\PF1AU Procedure Testing Photos\Braze Joint 1\100IV7R1_01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040" y="3962400"/>
            <a:ext cx="3413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jpetrell\Google Drive\PPPL NSTX-U Document Repository\PF1AU Study Document Repository\PF1AU Photographs\PF1AU Procedure Testing Photos\Blockage Sampling\100IV7R1_01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040" y="1325880"/>
            <a:ext cx="3413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jpetrell\Google Drive\PPPL NSTX-U Document Repository\PF1AU Study Document Repository\PF1AU Photographs\PF1AU Procedure Testing Photos\Blockage Sampling\100IV7R1_01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840" y="1325880"/>
            <a:ext cx="341376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jpetrell\Google Drive\PPPL NSTX-U Document Repository\PF1AU Study Document Repository\PF1AU Photographs\PF1AU Procedure Testing Photos\Blockage Sampling\100IV7R1_018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916680"/>
            <a:ext cx="341376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66726" y="990600"/>
            <a:ext cx="2391074" cy="369332"/>
          </a:xfrm>
          <a:prstGeom prst="rect">
            <a:avLst/>
          </a:prstGeom>
          <a:noFill/>
        </p:spPr>
        <p:txBody>
          <a:bodyPr wrap="none" rtlCol="0">
            <a:spAutoFit/>
          </a:bodyPr>
          <a:lstStyle/>
          <a:p>
            <a:r>
              <a:rPr lang="en-US" dirty="0" smtClean="0"/>
              <a:t>After Debris Removal</a:t>
            </a:r>
            <a:endParaRPr lang="en-US" dirty="0"/>
          </a:p>
        </p:txBody>
      </p:sp>
      <p:sp>
        <p:nvSpPr>
          <p:cNvPr id="10" name="TextBox 9"/>
          <p:cNvSpPr txBox="1"/>
          <p:nvPr/>
        </p:nvSpPr>
        <p:spPr>
          <a:xfrm>
            <a:off x="6111240" y="990600"/>
            <a:ext cx="2570874" cy="369332"/>
          </a:xfrm>
          <a:prstGeom prst="rect">
            <a:avLst/>
          </a:prstGeom>
          <a:noFill/>
        </p:spPr>
        <p:txBody>
          <a:bodyPr wrap="none" rtlCol="0">
            <a:spAutoFit/>
          </a:bodyPr>
          <a:lstStyle/>
          <a:p>
            <a:r>
              <a:rPr lang="en-US" dirty="0" smtClean="0"/>
              <a:t>Before Debris Removal</a:t>
            </a:r>
            <a:endParaRPr lang="en-US" dirty="0"/>
          </a:p>
        </p:txBody>
      </p:sp>
      <p:sp>
        <p:nvSpPr>
          <p:cNvPr id="3" name="TextBox 2"/>
          <p:cNvSpPr txBox="1"/>
          <p:nvPr/>
        </p:nvSpPr>
        <p:spPr>
          <a:xfrm>
            <a:off x="25400" y="4419600"/>
            <a:ext cx="2032000" cy="92333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US" dirty="0"/>
              <a:t>Braze joint passed </a:t>
            </a:r>
            <a:r>
              <a:rPr lang="en-US" dirty="0" smtClean="0"/>
              <a:t>pressure &amp; vacuum test</a:t>
            </a:r>
            <a:endParaRPr lang="en-US" dirty="0"/>
          </a:p>
        </p:txBody>
      </p:sp>
    </p:spTree>
    <p:extLst>
      <p:ext uri="{BB962C8B-B14F-4D97-AF65-F5344CB8AC3E}">
        <p14:creationId xmlns:p14="http://schemas.microsoft.com/office/powerpoint/2010/main" val="2595356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6800"/>
            <a:ext cx="3810000" cy="5486400"/>
          </a:xfrm>
        </p:spPr>
        <p:txBody>
          <a:bodyPr>
            <a:normAutofit fontScale="70000" lnSpcReduction="20000"/>
          </a:bodyPr>
          <a:lstStyle/>
          <a:p>
            <a:pPr>
              <a:defRPr/>
            </a:pPr>
            <a:r>
              <a:rPr lang="en-US" dirty="0"/>
              <a:t>Some apparent separation between layers 2 &amp; 3 at some </a:t>
            </a:r>
            <a:r>
              <a:rPr lang="en-US" dirty="0" smtClean="0"/>
              <a:t>locations</a:t>
            </a:r>
          </a:p>
          <a:p>
            <a:pPr>
              <a:defRPr/>
            </a:pPr>
            <a:r>
              <a:rPr lang="en-US" dirty="0" smtClean="0"/>
              <a:t>Large group of turns are electrically communicating</a:t>
            </a:r>
          </a:p>
          <a:p>
            <a:pPr lvl="1">
              <a:defRPr/>
            </a:pPr>
            <a:r>
              <a:rPr lang="en-US" i="1" u="sng" dirty="0" smtClean="0"/>
              <a:t>Approximately</a:t>
            </a:r>
            <a:r>
              <a:rPr lang="en-US" dirty="0" smtClean="0"/>
              <a:t> in red box region</a:t>
            </a:r>
          </a:p>
          <a:p>
            <a:pPr>
              <a:defRPr/>
            </a:pPr>
            <a:r>
              <a:rPr lang="en-US" dirty="0" smtClean="0"/>
              <a:t>Some regions of dry glass and imperfect VPI.</a:t>
            </a:r>
          </a:p>
          <a:p>
            <a:pPr>
              <a:defRPr/>
            </a:pPr>
            <a:endParaRPr lang="en-US" dirty="0" smtClean="0"/>
          </a:p>
          <a:p>
            <a:pPr marL="0" indent="0" algn="ctr">
              <a:buNone/>
              <a:defRPr/>
            </a:pPr>
            <a:r>
              <a:rPr lang="en-US" u="sng" dirty="0" smtClean="0"/>
              <a:t>Preliminary Observations</a:t>
            </a:r>
            <a:endParaRPr lang="en-US" u="sng" dirty="0"/>
          </a:p>
          <a:p>
            <a:pPr>
              <a:defRPr/>
            </a:pPr>
            <a:r>
              <a:rPr lang="en-US" dirty="0" smtClean="0"/>
              <a:t>The large breach is not near any braze joint, “joggle”, or lead…no clear cause yet determined.</a:t>
            </a:r>
          </a:p>
          <a:p>
            <a:pPr>
              <a:defRPr/>
            </a:pPr>
            <a:endParaRPr lang="en-US" dirty="0"/>
          </a:p>
          <a:p>
            <a:pPr>
              <a:defRPr/>
            </a:pPr>
            <a:r>
              <a:rPr lang="en-US" dirty="0" smtClean="0"/>
              <a:t>Considering strategy for further disassembly of the section with the breach, following consultation with all interested parties</a:t>
            </a:r>
          </a:p>
          <a:p>
            <a:pPr marL="0" indent="0">
              <a:buNone/>
              <a:defRPr/>
            </a:pPr>
            <a:endParaRPr lang="en-US" dirty="0"/>
          </a:p>
          <a:p>
            <a:pPr>
              <a:defRPr/>
            </a:pPr>
            <a:endParaRPr lang="en-US" dirty="0"/>
          </a:p>
        </p:txBody>
      </p:sp>
      <p:sp>
        <p:nvSpPr>
          <p:cNvPr id="22530" name="Title 2"/>
          <p:cNvSpPr>
            <a:spLocks noGrp="1"/>
          </p:cNvSpPr>
          <p:nvPr>
            <p:ph type="title"/>
          </p:nvPr>
        </p:nvSpPr>
        <p:spPr/>
        <p:txBody>
          <a:bodyPr/>
          <a:lstStyle/>
          <a:p>
            <a:r>
              <a:rPr lang="en-US" dirty="0">
                <a:latin typeface="Arial" charset="0"/>
              </a:rPr>
              <a:t>Other </a:t>
            </a:r>
            <a:r>
              <a:rPr lang="en-US" dirty="0" smtClean="0">
                <a:latin typeface="Arial" charset="0"/>
              </a:rPr>
              <a:t>Observations</a:t>
            </a:r>
            <a:endParaRPr lang="en-US" dirty="0">
              <a:latin typeface="Arial" charset="0"/>
            </a:endParaRPr>
          </a:p>
        </p:txBody>
      </p:sp>
      <p:pic>
        <p:nvPicPr>
          <p:cNvPr id="22531" name="Picture 5" descr="IMG_1093.JPG"/>
          <p:cNvPicPr>
            <a:picLocks noChangeAspect="1"/>
          </p:cNvPicPr>
          <p:nvPr/>
        </p:nvPicPr>
        <p:blipFill rotWithShape="1">
          <a:blip r:embed="rId2" cstate="print">
            <a:extLst>
              <a:ext uri="{28A0092B-C50C-407E-A947-70E740481C1C}">
                <a14:useLocalDpi xmlns:a14="http://schemas.microsoft.com/office/drawing/2010/main" val="0"/>
              </a:ext>
            </a:extLst>
          </a:blip>
          <a:srcRect b="17969"/>
          <a:stretch/>
        </p:blipFill>
        <p:spPr bwMode="auto">
          <a:xfrm rot="-5400000">
            <a:off x="5295900" y="2628900"/>
            <a:ext cx="4876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rot="191701">
            <a:off x="7858937" y="2507831"/>
            <a:ext cx="325438" cy="176340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rgbClr val="FF0000"/>
                </a:solidFill>
              </a:ln>
              <a:noFill/>
            </a:endParaRPr>
          </a:p>
        </p:txBody>
      </p:sp>
      <p:pic>
        <p:nvPicPr>
          <p:cNvPr id="22533" name="Picture 5" descr="IMG_1000.JPG"/>
          <p:cNvPicPr>
            <a:picLocks noChangeAspect="1"/>
          </p:cNvPicPr>
          <p:nvPr/>
        </p:nvPicPr>
        <p:blipFill rotWithShape="1">
          <a:blip r:embed="rId3" cstate="print">
            <a:extLst>
              <a:ext uri="{28A0092B-C50C-407E-A947-70E740481C1C}">
                <a14:useLocalDpi xmlns:a14="http://schemas.microsoft.com/office/drawing/2010/main" val="0"/>
              </a:ext>
            </a:extLst>
          </a:blip>
          <a:srcRect t="17544"/>
          <a:stretch/>
        </p:blipFill>
        <p:spPr bwMode="auto">
          <a:xfrm rot="-5400000">
            <a:off x="3009900" y="2806700"/>
            <a:ext cx="43434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962400" y="1371600"/>
            <a:ext cx="2340492" cy="369332"/>
          </a:xfrm>
          <a:prstGeom prst="rect">
            <a:avLst/>
          </a:prstGeom>
          <a:solidFill>
            <a:schemeClr val="tx2">
              <a:lumMod val="20000"/>
              <a:lumOff val="80000"/>
            </a:schemeClr>
          </a:solidFill>
          <a:ln>
            <a:solidFill>
              <a:schemeClr val="tx1"/>
            </a:solidFill>
          </a:ln>
        </p:spPr>
        <p:txBody>
          <a:bodyPr wrap="none" rtlCol="0">
            <a:spAutoFit/>
          </a:bodyPr>
          <a:lstStyle/>
          <a:p>
            <a:r>
              <a:rPr lang="en-US" dirty="0" smtClean="0"/>
              <a:t>Layer 2-3 Separation</a:t>
            </a:r>
            <a:endParaRPr lang="en-US" dirty="0"/>
          </a:p>
        </p:txBody>
      </p:sp>
      <p:sp>
        <p:nvSpPr>
          <p:cNvPr id="8" name="TextBox 7"/>
          <p:cNvSpPr txBox="1"/>
          <p:nvPr/>
        </p:nvSpPr>
        <p:spPr>
          <a:xfrm>
            <a:off x="6380947" y="1066800"/>
            <a:ext cx="2686853" cy="369332"/>
          </a:xfrm>
          <a:prstGeom prst="rect">
            <a:avLst/>
          </a:prstGeom>
          <a:solidFill>
            <a:schemeClr val="tx2">
              <a:lumMod val="20000"/>
              <a:lumOff val="80000"/>
            </a:schemeClr>
          </a:solidFill>
          <a:ln>
            <a:solidFill>
              <a:schemeClr val="tx1"/>
            </a:solidFill>
          </a:ln>
        </p:spPr>
        <p:txBody>
          <a:bodyPr wrap="none" rtlCol="0">
            <a:spAutoFit/>
          </a:bodyPr>
          <a:lstStyle/>
          <a:p>
            <a:r>
              <a:rPr lang="en-US" dirty="0" smtClean="0"/>
              <a:t>Region of Shorted Turns</a:t>
            </a:r>
            <a:endParaRPr lang="en-US" dirty="0"/>
          </a:p>
        </p:txBody>
      </p:sp>
      <p:sp>
        <p:nvSpPr>
          <p:cNvPr id="4" name="TextBox 3"/>
          <p:cNvSpPr txBox="1"/>
          <p:nvPr/>
        </p:nvSpPr>
        <p:spPr>
          <a:xfrm>
            <a:off x="6477000" y="2667000"/>
            <a:ext cx="1219200" cy="923330"/>
          </a:xfrm>
          <a:prstGeom prst="rect">
            <a:avLst/>
          </a:prstGeom>
          <a:noFill/>
        </p:spPr>
        <p:txBody>
          <a:bodyPr wrap="square" rtlCol="0">
            <a:spAutoFit/>
          </a:bodyPr>
          <a:lstStyle/>
          <a:p>
            <a:r>
              <a:rPr lang="en-US" dirty="0" smtClean="0">
                <a:solidFill>
                  <a:srgbClr val="FFFF00"/>
                </a:solidFill>
              </a:rPr>
              <a:t>Large Void on This Turn</a:t>
            </a:r>
            <a:endParaRPr lang="en-US" dirty="0">
              <a:solidFill>
                <a:srgbClr val="FFFF00"/>
              </a:solidFill>
            </a:endParaRPr>
          </a:p>
        </p:txBody>
      </p:sp>
      <p:cxnSp>
        <p:nvCxnSpPr>
          <p:cNvPr id="7" name="Straight Arrow Connector 6"/>
          <p:cNvCxnSpPr/>
          <p:nvPr/>
        </p:nvCxnSpPr>
        <p:spPr>
          <a:xfrm>
            <a:off x="7086600" y="3581400"/>
            <a:ext cx="7620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1392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Field work since the last team meeting</a:t>
            </a:r>
          </a:p>
          <a:p>
            <a:r>
              <a:rPr lang="en-US" dirty="0"/>
              <a:t>PF-1a forensic </a:t>
            </a:r>
            <a:r>
              <a:rPr lang="en-US" dirty="0" smtClean="0"/>
              <a:t>analysis</a:t>
            </a:r>
            <a:endParaRPr lang="en-US" dirty="0"/>
          </a:p>
          <a:p>
            <a:r>
              <a:rPr lang="en-US" dirty="0"/>
              <a:t>Metrology </a:t>
            </a:r>
            <a:r>
              <a:rPr lang="en-US" dirty="0" smtClean="0"/>
              <a:t>results</a:t>
            </a:r>
            <a:endParaRPr lang="en-US" dirty="0"/>
          </a:p>
          <a:p>
            <a:r>
              <a:rPr lang="en-US" dirty="0"/>
              <a:t>Other </a:t>
            </a:r>
            <a:r>
              <a:rPr lang="en-US" dirty="0" smtClean="0"/>
              <a:t>updates</a:t>
            </a:r>
            <a:endParaRPr lang="en-US" dirty="0"/>
          </a:p>
        </p:txBody>
      </p:sp>
      <p:sp>
        <p:nvSpPr>
          <p:cNvPr id="3" name="Title 2"/>
          <p:cNvSpPr>
            <a:spLocks noGrp="1"/>
          </p:cNvSpPr>
          <p:nvPr>
            <p:ph type="title"/>
          </p:nvPr>
        </p:nvSpPr>
        <p:spPr/>
        <p:txBody>
          <a:bodyPr/>
          <a:lstStyle/>
          <a:p>
            <a:r>
              <a:rPr lang="en-US" dirty="0" smtClean="0"/>
              <a:t>Outline of This Talk</a:t>
            </a:r>
            <a:endParaRPr lang="en-US" dirty="0"/>
          </a:p>
        </p:txBody>
      </p:sp>
      <p:sp>
        <p:nvSpPr>
          <p:cNvPr id="4" name="Left Arrow 3"/>
          <p:cNvSpPr/>
          <p:nvPr/>
        </p:nvSpPr>
        <p:spPr>
          <a:xfrm>
            <a:off x="3352800" y="2286000"/>
            <a:ext cx="1219200" cy="171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9154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0120"/>
          </a:xfrm>
        </p:spPr>
        <p:txBody>
          <a:bodyPr lIns="0" tIns="0" rIns="0" bIns="0" anchor="ctr" anchorCtr="1">
            <a:normAutofit/>
          </a:bodyPr>
          <a:lstStyle/>
          <a:p>
            <a:pPr>
              <a:lnSpc>
                <a:spcPct val="100000"/>
              </a:lnSpc>
            </a:pPr>
            <a:r>
              <a:rPr lang="en-US" sz="2700" dirty="0" smtClean="0"/>
              <a:t>Precision Metrology </a:t>
            </a:r>
            <a:r>
              <a:rPr lang="en-US" sz="2700" dirty="0"/>
              <a:t>D</a:t>
            </a:r>
            <a:r>
              <a:rPr lang="en-US" sz="2700" dirty="0" smtClean="0"/>
              <a:t>one on Magnetic </a:t>
            </a:r>
            <a:r>
              <a:rPr lang="en-US" sz="2700" dirty="0"/>
              <a:t>F</a:t>
            </a:r>
            <a:r>
              <a:rPr lang="en-US" sz="2700" dirty="0" smtClean="0"/>
              <a:t>ield </a:t>
            </a:r>
            <a:r>
              <a:rPr lang="en-US" sz="2700" dirty="0"/>
              <a:t>C</a:t>
            </a:r>
            <a:r>
              <a:rPr lang="en-US" sz="2700" dirty="0" smtClean="0"/>
              <a:t>oils and Passive </a:t>
            </a:r>
            <a:r>
              <a:rPr lang="en-US" sz="2700" dirty="0"/>
              <a:t>S</a:t>
            </a:r>
            <a:r>
              <a:rPr lang="en-US" sz="2700" dirty="0" smtClean="0"/>
              <a:t>tructures </a:t>
            </a:r>
            <a:endParaRPr lang="en-US" sz="2700" dirty="0"/>
          </a:p>
        </p:txBody>
      </p:sp>
      <p:sp>
        <p:nvSpPr>
          <p:cNvPr id="6" name="Content Placeholder 2"/>
          <p:cNvSpPr>
            <a:spLocks noGrp="1"/>
          </p:cNvSpPr>
          <p:nvPr>
            <p:ph idx="1"/>
          </p:nvPr>
        </p:nvSpPr>
        <p:spPr>
          <a:xfrm>
            <a:off x="76200" y="1066800"/>
            <a:ext cx="4800600" cy="5105400"/>
          </a:xfrm>
        </p:spPr>
        <p:txBody>
          <a:bodyPr>
            <a:normAutofit fontScale="92500" lnSpcReduction="10000"/>
          </a:bodyPr>
          <a:lstStyle/>
          <a:p>
            <a:r>
              <a:rPr lang="en-US" sz="2000" dirty="0" smtClean="0"/>
              <a:t>The performance of the plasma is maddeningly sensitive to small field errors.</a:t>
            </a:r>
          </a:p>
          <a:p>
            <a:endParaRPr lang="en-US" sz="2000" dirty="0"/>
          </a:p>
          <a:p>
            <a:r>
              <a:rPr lang="en-US" sz="2000" dirty="0" smtClean="0"/>
              <a:t>The </a:t>
            </a:r>
            <a:r>
              <a:rPr lang="en-US" sz="2000" dirty="0"/>
              <a:t>plasma behavior in NSTX-U indicates multiple error field sources</a:t>
            </a:r>
          </a:p>
          <a:p>
            <a:pPr marL="571500" lvl="1"/>
            <a:r>
              <a:rPr lang="en-US" sz="2000" dirty="0"/>
              <a:t>Need to identify and correct</a:t>
            </a:r>
          </a:p>
          <a:p>
            <a:pPr marL="571500" lvl="1"/>
            <a:r>
              <a:rPr lang="en-US" sz="2000" dirty="0"/>
              <a:t>Leading candidates: PF5, TF tilt</a:t>
            </a:r>
          </a:p>
          <a:p>
            <a:endParaRPr lang="en-US" sz="2000" dirty="0" smtClean="0"/>
          </a:p>
          <a:p>
            <a:r>
              <a:rPr lang="en-US" sz="2000" dirty="0" smtClean="0"/>
              <a:t>Use a precision probe (a ROMER Arm) to measure in-vessel components</a:t>
            </a:r>
          </a:p>
          <a:p>
            <a:endParaRPr lang="en-US" sz="2000" dirty="0" smtClean="0"/>
          </a:p>
          <a:p>
            <a:pPr>
              <a:spcBef>
                <a:spcPts val="1200"/>
              </a:spcBef>
            </a:pPr>
            <a:r>
              <a:rPr lang="en-US" sz="2000" dirty="0" smtClean="0"/>
              <a:t>Used rulers to measure from the vessel outer wall to the PF-5 ID &amp; OD</a:t>
            </a:r>
          </a:p>
          <a:p>
            <a:pPr lvl="1">
              <a:spcBef>
                <a:spcPts val="1200"/>
              </a:spcBef>
            </a:pPr>
            <a:r>
              <a:rPr lang="en-US" sz="2000" dirty="0" smtClean="0"/>
              <a:t>Can thus assess the PF-5 (non-)circularity in the same frame</a:t>
            </a:r>
          </a:p>
        </p:txBody>
      </p:sp>
      <p:pic>
        <p:nvPicPr>
          <p:cNvPr id="4" name="Picture 3" descr="ROMER_2016_10.png"/>
          <p:cNvPicPr>
            <a:picLocks noChangeAspect="1"/>
          </p:cNvPicPr>
          <p:nvPr/>
        </p:nvPicPr>
        <p:blipFill rotWithShape="1">
          <a:blip r:embed="rId2" cstate="print">
            <a:extLst>
              <a:ext uri="{28A0092B-C50C-407E-A947-70E740481C1C}">
                <a14:useLocalDpi xmlns:a14="http://schemas.microsoft.com/office/drawing/2010/main" val="0"/>
              </a:ext>
            </a:extLst>
          </a:blip>
          <a:srcRect l="22600" t="19153" r="16647" b="22626"/>
          <a:stretch/>
        </p:blipFill>
        <p:spPr>
          <a:xfrm>
            <a:off x="4724400" y="1600200"/>
            <a:ext cx="4134725" cy="3962400"/>
          </a:xfrm>
          <a:prstGeom prst="rect">
            <a:avLst/>
          </a:prstGeom>
        </p:spPr>
      </p:pic>
      <p:sp>
        <p:nvSpPr>
          <p:cNvPr id="5" name="TextBox 4"/>
          <p:cNvSpPr txBox="1"/>
          <p:nvPr/>
        </p:nvSpPr>
        <p:spPr>
          <a:xfrm>
            <a:off x="4953000" y="5648979"/>
            <a:ext cx="3733800" cy="523220"/>
          </a:xfrm>
          <a:prstGeom prst="rect">
            <a:avLst/>
          </a:prstGeom>
          <a:noFill/>
        </p:spPr>
        <p:txBody>
          <a:bodyPr wrap="square" rtlCol="0">
            <a:spAutoFit/>
          </a:bodyPr>
          <a:lstStyle/>
          <a:p>
            <a:pPr algn="ctr"/>
            <a:r>
              <a:rPr lang="en-US" sz="1400" dirty="0" smtClean="0"/>
              <a:t>In-vessel ROMER Arm measurements</a:t>
            </a:r>
          </a:p>
          <a:p>
            <a:pPr algn="ctr"/>
            <a:r>
              <a:rPr lang="en-US" sz="1400" dirty="0" smtClean="0"/>
              <a:t>NSTX-U – October 2016</a:t>
            </a:r>
            <a:endParaRPr lang="en-US" sz="1400" dirty="0"/>
          </a:p>
        </p:txBody>
      </p:sp>
      <p:sp>
        <p:nvSpPr>
          <p:cNvPr id="7" name="TextBox 6"/>
          <p:cNvSpPr txBox="1"/>
          <p:nvPr/>
        </p:nvSpPr>
        <p:spPr>
          <a:xfrm>
            <a:off x="0" y="6245423"/>
            <a:ext cx="902811" cy="307777"/>
          </a:xfrm>
          <a:prstGeom prst="rect">
            <a:avLst/>
          </a:prstGeom>
          <a:noFill/>
        </p:spPr>
        <p:txBody>
          <a:bodyPr wrap="none" rtlCol="0">
            <a:spAutoFit/>
          </a:bodyPr>
          <a:lstStyle/>
          <a:p>
            <a:r>
              <a:rPr lang="en-US" sz="1400" dirty="0" smtClean="0"/>
              <a:t>C. Myers</a:t>
            </a:r>
            <a:endParaRPr lang="en-US" sz="1400" dirty="0"/>
          </a:p>
        </p:txBody>
      </p:sp>
    </p:spTree>
    <p:extLst>
      <p:ext uri="{BB962C8B-B14F-4D97-AF65-F5344CB8AC3E}">
        <p14:creationId xmlns:p14="http://schemas.microsoft.com/office/powerpoint/2010/main" val="42879930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0120"/>
          </a:xfrm>
        </p:spPr>
        <p:txBody>
          <a:bodyPr lIns="0" tIns="0" rIns="0" bIns="0" anchor="ctr" anchorCtr="1">
            <a:normAutofit/>
          </a:bodyPr>
          <a:lstStyle/>
          <a:p>
            <a:pPr>
              <a:lnSpc>
                <a:spcPct val="100000"/>
              </a:lnSpc>
            </a:pPr>
            <a:r>
              <a:rPr lang="en-US" dirty="0" smtClean="0"/>
              <a:t>This Week: Tilt of the TF center rod</a:t>
            </a:r>
            <a:endParaRPr lang="en-US" sz="2800" dirty="0"/>
          </a:p>
        </p:txBody>
      </p:sp>
      <p:grpSp>
        <p:nvGrpSpPr>
          <p:cNvPr id="4" name="Group 3"/>
          <p:cNvGrpSpPr/>
          <p:nvPr/>
        </p:nvGrpSpPr>
        <p:grpSpPr>
          <a:xfrm>
            <a:off x="5181600" y="1097226"/>
            <a:ext cx="3352800" cy="5379774"/>
            <a:chOff x="5257800" y="1097226"/>
            <a:chExt cx="3352800" cy="5379774"/>
          </a:xfrm>
        </p:grpSpPr>
        <p:pic>
          <p:nvPicPr>
            <p:cNvPr id="3" name="Picture 2" descr="NSTX-U_centerstack-fullvie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097226"/>
              <a:ext cx="1524000" cy="5379774"/>
            </a:xfrm>
            <a:prstGeom prst="rect">
              <a:avLst/>
            </a:prstGeom>
          </p:spPr>
        </p:pic>
        <p:pic>
          <p:nvPicPr>
            <p:cNvPr id="7" name="Picture 6" descr="CSC_TF_2016_11.png"/>
            <p:cNvPicPr>
              <a:picLocks noChangeAspect="1"/>
            </p:cNvPicPr>
            <p:nvPr/>
          </p:nvPicPr>
          <p:blipFill rotWithShape="1">
            <a:blip r:embed="rId3" cstate="print">
              <a:alphaModFix/>
              <a:extLst>
                <a:ext uri="{28A0092B-C50C-407E-A947-70E740481C1C}">
                  <a14:useLocalDpi xmlns:a14="http://schemas.microsoft.com/office/drawing/2010/main" val="0"/>
                </a:ext>
              </a:extLst>
            </a:blip>
            <a:srcRect l="45988" t="23362" r="41646" b="29476"/>
            <a:stretch/>
          </p:blipFill>
          <p:spPr>
            <a:xfrm>
              <a:off x="7269584" y="1243944"/>
              <a:ext cx="1341016" cy="5114525"/>
            </a:xfrm>
            <a:prstGeom prst="rect">
              <a:avLst/>
            </a:prstGeom>
            <a:solidFill>
              <a:srgbClr val="FFFFFF">
                <a:shade val="85000"/>
              </a:srgbClr>
            </a:solidFill>
            <a:ln w="12700" cap="sq">
              <a:solidFill>
                <a:schemeClr val="tx1"/>
              </a:solidFill>
              <a:miter lim="800000"/>
            </a:ln>
            <a:effectLst/>
            <a:scene3d>
              <a:camera prst="orthographicFront"/>
              <a:lightRig rig="twoPt" dir="t">
                <a:rot lat="0" lon="0" rev="7200000"/>
              </a:lightRig>
            </a:scene3d>
            <a:sp3d>
              <a:bevelT w="25400" h="19050"/>
              <a:contourClr>
                <a:srgbClr val="FFFFFF"/>
              </a:contourClr>
            </a:sp3d>
          </p:spPr>
        </p:pic>
        <p:cxnSp>
          <p:nvCxnSpPr>
            <p:cNvPr id="9" name="Straight Connector 8"/>
            <p:cNvCxnSpPr/>
            <p:nvPr/>
          </p:nvCxnSpPr>
          <p:spPr>
            <a:xfrm>
              <a:off x="6248400" y="1676400"/>
              <a:ext cx="1371600"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245352" y="6080760"/>
              <a:ext cx="1280160"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00800" y="2706624"/>
              <a:ext cx="1066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391656" y="5029200"/>
              <a:ext cx="1066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6" name="Content Placeholder 2"/>
          <p:cNvSpPr txBox="1">
            <a:spLocks/>
          </p:cNvSpPr>
          <p:nvPr/>
        </p:nvSpPr>
        <p:spPr>
          <a:xfrm>
            <a:off x="0" y="1066800"/>
            <a:ext cx="5257800" cy="4724400"/>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2000" dirty="0" smtClean="0"/>
              <a:t>The TF bundle (gold) is </a:t>
            </a:r>
            <a:r>
              <a:rPr lang="en-US" sz="2000" i="1" dirty="0" smtClean="0"/>
              <a:t>slightly</a:t>
            </a:r>
            <a:r>
              <a:rPr lang="en-US" sz="2000" dirty="0" smtClean="0"/>
              <a:t> tilted inside the casing (black)</a:t>
            </a:r>
          </a:p>
          <a:p>
            <a:pPr>
              <a:spcBef>
                <a:spcPts val="1200"/>
              </a:spcBef>
            </a:pPr>
            <a:r>
              <a:rPr lang="en-US" sz="2000" dirty="0" smtClean="0"/>
              <a:t>Performed metrology to quantify the tilt:</a:t>
            </a:r>
          </a:p>
          <a:p>
            <a:pPr lvl="1"/>
            <a:r>
              <a:rPr lang="en-US" sz="2000" dirty="0" smtClean="0"/>
              <a:t>Laser tracker used to measure the tile surface (red) and the TF bundle (blue)</a:t>
            </a:r>
          </a:p>
          <a:p>
            <a:pPr lvl="2"/>
            <a:r>
              <a:rPr lang="en-US" sz="1600" dirty="0" smtClean="0"/>
              <a:t>Note: tile surfaces previously located via ROMER arm</a:t>
            </a:r>
          </a:p>
          <a:p>
            <a:pPr lvl="1"/>
            <a:r>
              <a:rPr lang="en-US" sz="2000" dirty="0" smtClean="0"/>
              <a:t>The tilt is ~5 mm over ~5 m</a:t>
            </a:r>
          </a:p>
          <a:p>
            <a:pPr lvl="1"/>
            <a:r>
              <a:rPr lang="en-US" sz="2000" dirty="0" smtClean="0"/>
              <a:t>Seems small, but the plasma cares</a:t>
            </a:r>
          </a:p>
          <a:p>
            <a:pPr>
              <a:spcBef>
                <a:spcPts val="1200"/>
              </a:spcBef>
            </a:pPr>
            <a:r>
              <a:rPr lang="en-US" sz="2000" dirty="0" smtClean="0">
                <a:solidFill>
                  <a:srgbClr val="800000"/>
                </a:solidFill>
              </a:rPr>
              <a:t>The tilt can be corrected since the center stack is out for repairs.</a:t>
            </a:r>
            <a:endParaRPr lang="en-US" sz="2000" dirty="0">
              <a:solidFill>
                <a:srgbClr val="800000"/>
              </a:solidFill>
            </a:endParaRPr>
          </a:p>
        </p:txBody>
      </p:sp>
      <p:sp>
        <p:nvSpPr>
          <p:cNvPr id="11" name="TextBox 10"/>
          <p:cNvSpPr txBox="1"/>
          <p:nvPr/>
        </p:nvSpPr>
        <p:spPr>
          <a:xfrm>
            <a:off x="0" y="6245423"/>
            <a:ext cx="902811" cy="307777"/>
          </a:xfrm>
          <a:prstGeom prst="rect">
            <a:avLst/>
          </a:prstGeom>
          <a:noFill/>
        </p:spPr>
        <p:txBody>
          <a:bodyPr wrap="none" rtlCol="0">
            <a:spAutoFit/>
          </a:bodyPr>
          <a:lstStyle/>
          <a:p>
            <a:r>
              <a:rPr lang="en-US" sz="1400" dirty="0" smtClean="0"/>
              <a:t>C. Myers</a:t>
            </a:r>
            <a:endParaRPr lang="en-US" sz="1400" dirty="0"/>
          </a:p>
        </p:txBody>
      </p:sp>
      <p:sp>
        <p:nvSpPr>
          <p:cNvPr id="5" name="TextBox 4"/>
          <p:cNvSpPr txBox="1"/>
          <p:nvPr/>
        </p:nvSpPr>
        <p:spPr>
          <a:xfrm>
            <a:off x="2057400" y="5791200"/>
            <a:ext cx="2667000" cy="646331"/>
          </a:xfrm>
          <a:prstGeom prst="rect">
            <a:avLst/>
          </a:prstGeom>
          <a:solidFill>
            <a:srgbClr val="FFFF00"/>
          </a:solidFill>
          <a:ln>
            <a:solidFill>
              <a:schemeClr val="accent2"/>
            </a:solidFill>
          </a:ln>
        </p:spPr>
        <p:txBody>
          <a:bodyPr wrap="square" rtlCol="0">
            <a:spAutoFit/>
          </a:bodyPr>
          <a:lstStyle/>
          <a:p>
            <a:r>
              <a:rPr lang="en-US" dirty="0" smtClean="0"/>
              <a:t>Thanks to the crew that supported this activity</a:t>
            </a:r>
            <a:endParaRPr lang="en-US" dirty="0"/>
          </a:p>
        </p:txBody>
      </p:sp>
    </p:spTree>
    <p:extLst>
      <p:ext uri="{BB962C8B-B14F-4D97-AF65-F5344CB8AC3E}">
        <p14:creationId xmlns:p14="http://schemas.microsoft.com/office/powerpoint/2010/main" val="15513701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Field work since the last team meeting</a:t>
            </a:r>
          </a:p>
          <a:p>
            <a:r>
              <a:rPr lang="en-US" dirty="0"/>
              <a:t>PF-1a forensic </a:t>
            </a:r>
            <a:r>
              <a:rPr lang="en-US" dirty="0" smtClean="0"/>
              <a:t>analysis</a:t>
            </a:r>
            <a:endParaRPr lang="en-US" dirty="0"/>
          </a:p>
          <a:p>
            <a:r>
              <a:rPr lang="en-US" dirty="0"/>
              <a:t>Metrology </a:t>
            </a:r>
            <a:r>
              <a:rPr lang="en-US" dirty="0" smtClean="0"/>
              <a:t>results</a:t>
            </a:r>
            <a:endParaRPr lang="en-US" dirty="0"/>
          </a:p>
          <a:p>
            <a:r>
              <a:rPr lang="en-US" dirty="0"/>
              <a:t>Other </a:t>
            </a:r>
            <a:r>
              <a:rPr lang="en-US" dirty="0" smtClean="0"/>
              <a:t>updates</a:t>
            </a:r>
            <a:endParaRPr lang="en-US" dirty="0"/>
          </a:p>
        </p:txBody>
      </p:sp>
      <p:sp>
        <p:nvSpPr>
          <p:cNvPr id="3" name="Title 2"/>
          <p:cNvSpPr>
            <a:spLocks noGrp="1"/>
          </p:cNvSpPr>
          <p:nvPr>
            <p:ph type="title"/>
          </p:nvPr>
        </p:nvSpPr>
        <p:spPr/>
        <p:txBody>
          <a:bodyPr/>
          <a:lstStyle/>
          <a:p>
            <a:r>
              <a:rPr lang="en-US" dirty="0" smtClean="0"/>
              <a:t>Outline of This Talk</a:t>
            </a:r>
            <a:endParaRPr lang="en-US" dirty="0"/>
          </a:p>
        </p:txBody>
      </p:sp>
      <p:sp>
        <p:nvSpPr>
          <p:cNvPr id="4" name="Left Arrow 3"/>
          <p:cNvSpPr/>
          <p:nvPr/>
        </p:nvSpPr>
        <p:spPr>
          <a:xfrm>
            <a:off x="2743200" y="2819400"/>
            <a:ext cx="1219200" cy="17175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6451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dirty="0" smtClean="0"/>
              <a:t>Roles and Goals for </a:t>
            </a:r>
            <a:r>
              <a:rPr lang="en-US" dirty="0" err="1" smtClean="0"/>
              <a:t>Masa</a:t>
            </a:r>
            <a:r>
              <a:rPr lang="en-US" dirty="0" smtClean="0"/>
              <a:t> Ono</a:t>
            </a:r>
            <a:endParaRPr lang="en-US" dirty="0"/>
          </a:p>
        </p:txBody>
      </p:sp>
      <p:sp>
        <p:nvSpPr>
          <p:cNvPr id="3" name="Content Placeholder 2"/>
          <p:cNvSpPr>
            <a:spLocks noGrp="1"/>
          </p:cNvSpPr>
          <p:nvPr>
            <p:ph idx="1"/>
          </p:nvPr>
        </p:nvSpPr>
        <p:spPr>
          <a:xfrm>
            <a:off x="0" y="990600"/>
            <a:ext cx="9144000" cy="5486400"/>
          </a:xfrm>
        </p:spPr>
        <p:txBody>
          <a:bodyPr>
            <a:normAutofit fontScale="85000" lnSpcReduction="10000"/>
          </a:bodyPr>
          <a:lstStyle/>
          <a:p>
            <a:r>
              <a:rPr lang="en-US" dirty="0"/>
              <a:t>Assist Research and Recovery efforts as </a:t>
            </a:r>
            <a:r>
              <a:rPr lang="en-US" dirty="0" smtClean="0"/>
              <a:t>requested</a:t>
            </a:r>
          </a:p>
          <a:p>
            <a:r>
              <a:rPr lang="en-US" dirty="0" smtClean="0"/>
              <a:t>Aid long-term planning for facility and diagnostics</a:t>
            </a:r>
          </a:p>
          <a:p>
            <a:pPr lvl="1"/>
            <a:r>
              <a:rPr lang="en-US" dirty="0" smtClean="0"/>
              <a:t>Begin prep of diagnostic </a:t>
            </a:r>
            <a:r>
              <a:rPr lang="en-US" dirty="0"/>
              <a:t>and actuator plan for </a:t>
            </a:r>
            <a:r>
              <a:rPr lang="en-US" dirty="0" smtClean="0"/>
              <a:t>next </a:t>
            </a:r>
            <a:r>
              <a:rPr lang="en-US" dirty="0"/>
              <a:t>Five Year </a:t>
            </a:r>
            <a:r>
              <a:rPr lang="en-US" dirty="0" smtClean="0"/>
              <a:t>Plan</a:t>
            </a:r>
          </a:p>
          <a:p>
            <a:pPr lvl="1"/>
            <a:r>
              <a:rPr lang="en-US" dirty="0" smtClean="0"/>
              <a:t>Work with team by holding brainstorming meeting(s) spring </a:t>
            </a:r>
            <a:r>
              <a:rPr lang="en-US" dirty="0"/>
              <a:t>of </a:t>
            </a:r>
            <a:r>
              <a:rPr lang="en-US" dirty="0" smtClean="0"/>
              <a:t>2017</a:t>
            </a:r>
          </a:p>
          <a:p>
            <a:pPr lvl="1"/>
            <a:r>
              <a:rPr lang="en-US" dirty="0"/>
              <a:t>Continue </a:t>
            </a:r>
            <a:r>
              <a:rPr lang="en-US" dirty="0" smtClean="0"/>
              <a:t>exploring 1-2MW </a:t>
            </a:r>
            <a:r>
              <a:rPr lang="en-US" dirty="0" err="1" smtClean="0"/>
              <a:t>gyrotron</a:t>
            </a:r>
            <a:r>
              <a:rPr lang="en-US" dirty="0" smtClean="0"/>
              <a:t>, associated JA collaborations</a:t>
            </a:r>
          </a:p>
          <a:p>
            <a:r>
              <a:rPr lang="en-US" dirty="0"/>
              <a:t>Assist in outgoing collaboration management during Outage</a:t>
            </a:r>
          </a:p>
          <a:p>
            <a:r>
              <a:rPr lang="en-US" dirty="0"/>
              <a:t>Aid in improving NSTX-U facility as a collaboration / user facility</a:t>
            </a:r>
          </a:p>
          <a:p>
            <a:r>
              <a:rPr lang="en-US" dirty="0" smtClean="0"/>
              <a:t>Advance international collaboration on Asian STs</a:t>
            </a:r>
          </a:p>
          <a:p>
            <a:pPr lvl="1"/>
            <a:r>
              <a:rPr lang="en-US" dirty="0" smtClean="0"/>
              <a:t>Participate </a:t>
            </a:r>
            <a:r>
              <a:rPr lang="en-US" dirty="0"/>
              <a:t>in </a:t>
            </a:r>
            <a:r>
              <a:rPr lang="en-US" dirty="0" smtClean="0"/>
              <a:t>CHI </a:t>
            </a:r>
            <a:r>
              <a:rPr lang="en-US" dirty="0"/>
              <a:t>experiment on </a:t>
            </a:r>
            <a:r>
              <a:rPr lang="en-US" dirty="0" smtClean="0"/>
              <a:t>QUEST</a:t>
            </a:r>
          </a:p>
          <a:p>
            <a:pPr lvl="1"/>
            <a:r>
              <a:rPr lang="en-US" dirty="0" smtClean="0"/>
              <a:t>Develop </a:t>
            </a:r>
            <a:r>
              <a:rPr lang="en-US" dirty="0"/>
              <a:t>opportunities for </a:t>
            </a:r>
            <a:r>
              <a:rPr lang="en-US" dirty="0" smtClean="0"/>
              <a:t>ECH </a:t>
            </a:r>
            <a:r>
              <a:rPr lang="en-US" dirty="0"/>
              <a:t>/ EBW and hot wall collaboration experiments on </a:t>
            </a:r>
            <a:r>
              <a:rPr lang="en-US" dirty="0" smtClean="0"/>
              <a:t>QUEST</a:t>
            </a:r>
            <a:endParaRPr lang="en-US" dirty="0"/>
          </a:p>
          <a:p>
            <a:pPr lvl="1"/>
            <a:r>
              <a:rPr lang="en-US" dirty="0" smtClean="0"/>
              <a:t>Explore collaboration on other STs in Japan, Korea, also JT60-SA</a:t>
            </a:r>
          </a:p>
          <a:p>
            <a:r>
              <a:rPr lang="en-US" dirty="0" smtClean="0"/>
              <a:t>Integrate lithium </a:t>
            </a:r>
            <a:r>
              <a:rPr lang="en-US" dirty="0" err="1" smtClean="0"/>
              <a:t>divertor</a:t>
            </a:r>
            <a:r>
              <a:rPr lang="en-US" dirty="0" smtClean="0"/>
              <a:t> and lithium loop concept research into PPPL liquid metal strategy and plan(s)</a:t>
            </a:r>
          </a:p>
          <a:p>
            <a:pPr lvl="1"/>
            <a:r>
              <a:rPr lang="en-US" dirty="0" smtClean="0"/>
              <a:t>Aid assessment of options / impacts for NSTX-U LM </a:t>
            </a:r>
            <a:r>
              <a:rPr lang="en-US" dirty="0" err="1" smtClean="0"/>
              <a:t>divertor</a:t>
            </a:r>
            <a:endParaRPr lang="en-US" dirty="0"/>
          </a:p>
        </p:txBody>
      </p:sp>
    </p:spTree>
    <p:extLst>
      <p:ext uri="{BB962C8B-B14F-4D97-AF65-F5344CB8AC3E}">
        <p14:creationId xmlns:p14="http://schemas.microsoft.com/office/powerpoint/2010/main" val="10310929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1143000"/>
          </a:xfrm>
        </p:spPr>
        <p:txBody>
          <a:bodyPr>
            <a:normAutofit/>
          </a:bodyPr>
          <a:lstStyle/>
          <a:p>
            <a:r>
              <a:rPr lang="en-US" sz="2800" dirty="0" smtClean="0">
                <a:solidFill>
                  <a:srgbClr val="000090"/>
                </a:solidFill>
              </a:rPr>
              <a:t>The RF Probe for Bay D has been </a:t>
            </a:r>
            <a:r>
              <a:rPr lang="en-US" sz="2800" dirty="0">
                <a:solidFill>
                  <a:srgbClr val="000090"/>
                </a:solidFill>
              </a:rPr>
              <a:t>assembled and vacuum prepped </a:t>
            </a:r>
          </a:p>
        </p:txBody>
      </p:sp>
      <p:sp>
        <p:nvSpPr>
          <p:cNvPr id="5" name="Content Placeholder 4"/>
          <p:cNvSpPr>
            <a:spLocks noGrp="1"/>
          </p:cNvSpPr>
          <p:nvPr>
            <p:ph idx="1"/>
          </p:nvPr>
        </p:nvSpPr>
        <p:spPr>
          <a:xfrm>
            <a:off x="0" y="1166018"/>
            <a:ext cx="4572000" cy="4244182"/>
          </a:xfrm>
        </p:spPr>
        <p:txBody>
          <a:bodyPr>
            <a:normAutofit/>
          </a:bodyPr>
          <a:lstStyle/>
          <a:p>
            <a:r>
              <a:rPr lang="en-US" sz="2200" dirty="0" smtClean="0">
                <a:solidFill>
                  <a:srgbClr val="000090"/>
                </a:solidFill>
              </a:rPr>
              <a:t>ORNL-PPPL collaboration.</a:t>
            </a:r>
          </a:p>
          <a:p>
            <a:r>
              <a:rPr lang="en-US" sz="2200" dirty="0" smtClean="0">
                <a:solidFill>
                  <a:srgbClr val="000090"/>
                </a:solidFill>
              </a:rPr>
              <a:t>Based on existing RF probes.</a:t>
            </a:r>
          </a:p>
          <a:p>
            <a:r>
              <a:rPr lang="en-US" sz="2200" dirty="0" smtClean="0">
                <a:solidFill>
                  <a:srgbClr val="000090"/>
                </a:solidFill>
              </a:rPr>
              <a:t>Three tips – two single and one double.</a:t>
            </a:r>
          </a:p>
          <a:p>
            <a:r>
              <a:rPr lang="en-US" sz="2200" dirty="0" smtClean="0">
                <a:solidFill>
                  <a:srgbClr val="000090"/>
                </a:solidFill>
              </a:rPr>
              <a:t>Will be installed between antenna boxes at Bay D midplane.</a:t>
            </a:r>
          </a:p>
          <a:p>
            <a:r>
              <a:rPr lang="en-US" sz="2200" dirty="0" smtClean="0">
                <a:solidFill>
                  <a:srgbClr val="000090"/>
                </a:solidFill>
              </a:rPr>
              <a:t>Testing on RF test stand in January 2017.</a:t>
            </a:r>
          </a:p>
          <a:p>
            <a:r>
              <a:rPr lang="en-US" sz="2200" dirty="0">
                <a:solidFill>
                  <a:srgbClr val="000090"/>
                </a:solidFill>
              </a:rPr>
              <a:t>Probe </a:t>
            </a:r>
            <a:r>
              <a:rPr lang="en-US" sz="2200" dirty="0" smtClean="0">
                <a:solidFill>
                  <a:srgbClr val="000090"/>
                </a:solidFill>
              </a:rPr>
              <a:t>electronics installation is underway</a:t>
            </a:r>
          </a:p>
          <a:p>
            <a:pPr marL="0" indent="0">
              <a:buNone/>
            </a:pPr>
            <a:endParaRPr lang="en-US" sz="2000" dirty="0">
              <a:solidFill>
                <a:srgbClr val="0000FF"/>
              </a:solidFill>
            </a:endParaRPr>
          </a:p>
        </p:txBody>
      </p:sp>
      <p:grpSp>
        <p:nvGrpSpPr>
          <p:cNvPr id="2" name="Group 1"/>
          <p:cNvGrpSpPr/>
          <p:nvPr/>
        </p:nvGrpSpPr>
        <p:grpSpPr>
          <a:xfrm>
            <a:off x="4626864" y="1367936"/>
            <a:ext cx="4531246" cy="5261464"/>
            <a:chOff x="4626864" y="1464734"/>
            <a:chExt cx="4531246" cy="5261464"/>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637" r="46"/>
            <a:stretch/>
          </p:blipFill>
          <p:spPr>
            <a:xfrm>
              <a:off x="4626864" y="1464734"/>
              <a:ext cx="4517136" cy="269398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6864" y="4164711"/>
              <a:ext cx="4517136" cy="2540889"/>
            </a:xfrm>
            <a:prstGeom prst="rect">
              <a:avLst/>
            </a:prstGeom>
          </p:spPr>
        </p:pic>
        <p:sp>
          <p:nvSpPr>
            <p:cNvPr id="7" name="TextBox 6"/>
            <p:cNvSpPr txBox="1"/>
            <p:nvPr/>
          </p:nvSpPr>
          <p:spPr>
            <a:xfrm>
              <a:off x="5105400" y="6172200"/>
              <a:ext cx="1524000" cy="369332"/>
            </a:xfrm>
            <a:prstGeom prst="rect">
              <a:avLst/>
            </a:prstGeom>
            <a:noFill/>
          </p:spPr>
          <p:txBody>
            <a:bodyPr wrap="square" rtlCol="0">
              <a:spAutoFit/>
            </a:bodyPr>
            <a:lstStyle/>
            <a:p>
              <a:r>
                <a:rPr lang="en-US" dirty="0" smtClean="0">
                  <a:solidFill>
                    <a:srgbClr val="FF0000"/>
                  </a:solidFill>
                </a:rPr>
                <a:t>Double probe</a:t>
              </a:r>
              <a:endParaRPr lang="en-US" dirty="0">
                <a:solidFill>
                  <a:srgbClr val="FF0000"/>
                </a:solidFill>
              </a:endParaRPr>
            </a:p>
          </p:txBody>
        </p:sp>
        <p:sp>
          <p:nvSpPr>
            <p:cNvPr id="8" name="TextBox 7"/>
            <p:cNvSpPr txBox="1"/>
            <p:nvPr/>
          </p:nvSpPr>
          <p:spPr>
            <a:xfrm>
              <a:off x="7253110" y="6356866"/>
              <a:ext cx="1905000" cy="369332"/>
            </a:xfrm>
            <a:prstGeom prst="rect">
              <a:avLst/>
            </a:prstGeom>
            <a:noFill/>
          </p:spPr>
          <p:txBody>
            <a:bodyPr wrap="square" rtlCol="0">
              <a:spAutoFit/>
            </a:bodyPr>
            <a:lstStyle/>
            <a:p>
              <a:r>
                <a:rPr lang="en-US" dirty="0" smtClean="0">
                  <a:solidFill>
                    <a:srgbClr val="FF0000"/>
                  </a:solidFill>
                </a:rPr>
                <a:t>Two single probes</a:t>
              </a:r>
              <a:endParaRPr lang="en-US" dirty="0">
                <a:solidFill>
                  <a:srgbClr val="FF0000"/>
                </a:solidFill>
              </a:endParaRPr>
            </a:p>
          </p:txBody>
        </p:sp>
      </p:grpSp>
      <p:cxnSp>
        <p:nvCxnSpPr>
          <p:cNvPr id="10" name="Straight Arrow Connector 9"/>
          <p:cNvCxnSpPr/>
          <p:nvPr/>
        </p:nvCxnSpPr>
        <p:spPr>
          <a:xfrm flipV="1">
            <a:off x="7924800" y="5197733"/>
            <a:ext cx="0" cy="1219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flipV="1">
            <a:off x="7924800" y="5807333"/>
            <a:ext cx="280810" cy="609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0" y="6245423"/>
            <a:ext cx="893168" cy="307777"/>
          </a:xfrm>
          <a:prstGeom prst="rect">
            <a:avLst/>
          </a:prstGeom>
          <a:noFill/>
        </p:spPr>
        <p:txBody>
          <a:bodyPr wrap="none" rtlCol="0">
            <a:spAutoFit/>
          </a:bodyPr>
          <a:lstStyle/>
          <a:p>
            <a:r>
              <a:rPr lang="en-US" sz="1400" dirty="0" smtClean="0"/>
              <a:t>J. Hosea</a:t>
            </a:r>
            <a:endParaRPr lang="en-US" sz="1400" dirty="0"/>
          </a:p>
        </p:txBody>
      </p:sp>
    </p:spTree>
    <p:extLst>
      <p:ext uri="{BB962C8B-B14F-4D97-AF65-F5344CB8AC3E}">
        <p14:creationId xmlns:p14="http://schemas.microsoft.com/office/powerpoint/2010/main" val="3276124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Diagnostics</a:t>
            </a:r>
          </a:p>
          <a:p>
            <a:pPr lvl="1"/>
            <a:r>
              <a:rPr lang="en-US" dirty="0" smtClean="0"/>
              <a:t>Continuing as possible with installations that were initiated during the run: </a:t>
            </a:r>
            <a:r>
              <a:rPr lang="en-US" dirty="0"/>
              <a:t>FIReTIP, Charged Fusion Products, </a:t>
            </a:r>
            <a:r>
              <a:rPr lang="en-US" dirty="0" err="1"/>
              <a:t>Divertor</a:t>
            </a:r>
            <a:r>
              <a:rPr lang="en-US" dirty="0"/>
              <a:t> </a:t>
            </a:r>
            <a:r>
              <a:rPr lang="en-US" dirty="0" smtClean="0"/>
              <a:t>SPRED, others…</a:t>
            </a:r>
          </a:p>
          <a:p>
            <a:pPr lvl="1"/>
            <a:r>
              <a:rPr lang="en-US" dirty="0" smtClean="0"/>
              <a:t>Working on a number of new systems to support the next run: </a:t>
            </a:r>
            <a:r>
              <a:rPr lang="en-US" dirty="0"/>
              <a:t>Resistive Bolometers, High-k Scattering, </a:t>
            </a:r>
            <a:r>
              <a:rPr lang="en-US" dirty="0" smtClean="0"/>
              <a:t>PBLS,…</a:t>
            </a:r>
          </a:p>
          <a:p>
            <a:r>
              <a:rPr lang="en-US" dirty="0" smtClean="0"/>
              <a:t>Boundary Physics Operations</a:t>
            </a:r>
          </a:p>
          <a:p>
            <a:pPr lvl="1"/>
            <a:r>
              <a:rPr lang="en-US" dirty="0" smtClean="0"/>
              <a:t>Electrical </a:t>
            </a:r>
            <a:r>
              <a:rPr lang="en-US" dirty="0"/>
              <a:t>installation for LITER Filling Station in TFTR Test Cell nearly complete</a:t>
            </a:r>
          </a:p>
          <a:p>
            <a:pPr lvl="1"/>
            <a:r>
              <a:rPr lang="en-US" dirty="0" smtClean="0"/>
              <a:t>Initial </a:t>
            </a:r>
            <a:r>
              <a:rPr lang="en-US" dirty="0"/>
              <a:t>lithium loading tests of porous reservoir for new upward evaporator (ULITER) </a:t>
            </a:r>
            <a:r>
              <a:rPr lang="en-US" dirty="0" smtClean="0"/>
              <a:t>concept completed</a:t>
            </a:r>
            <a:endParaRPr lang="en-US" dirty="0"/>
          </a:p>
        </p:txBody>
      </p:sp>
      <p:sp>
        <p:nvSpPr>
          <p:cNvPr id="3" name="Title 2"/>
          <p:cNvSpPr>
            <a:spLocks noGrp="1"/>
          </p:cNvSpPr>
          <p:nvPr>
            <p:ph type="title"/>
          </p:nvPr>
        </p:nvSpPr>
        <p:spPr/>
        <p:txBody>
          <a:bodyPr>
            <a:normAutofit fontScale="90000"/>
          </a:bodyPr>
          <a:lstStyle/>
          <a:p>
            <a:r>
              <a:rPr lang="en-US" dirty="0" smtClean="0"/>
              <a:t>Diagnostics and Boundary Physics Operations</a:t>
            </a:r>
            <a:endParaRPr lang="en-US" dirty="0"/>
          </a:p>
        </p:txBody>
      </p:sp>
      <p:sp>
        <p:nvSpPr>
          <p:cNvPr id="4" name="TextBox 3"/>
          <p:cNvSpPr txBox="1"/>
          <p:nvPr/>
        </p:nvSpPr>
        <p:spPr>
          <a:xfrm>
            <a:off x="0" y="6245423"/>
            <a:ext cx="2429659" cy="307777"/>
          </a:xfrm>
          <a:prstGeom prst="rect">
            <a:avLst/>
          </a:prstGeom>
          <a:noFill/>
        </p:spPr>
        <p:txBody>
          <a:bodyPr wrap="none" rtlCol="0">
            <a:spAutoFit/>
          </a:bodyPr>
          <a:lstStyle/>
          <a:p>
            <a:r>
              <a:rPr lang="en-US" sz="1400" dirty="0" smtClean="0"/>
              <a:t>B. Stratton, R. Ellis, R. Kaita</a:t>
            </a:r>
            <a:endParaRPr lang="en-US" sz="1400" dirty="0"/>
          </a:p>
        </p:txBody>
      </p:sp>
    </p:spTree>
    <p:extLst>
      <p:ext uri="{BB962C8B-B14F-4D97-AF65-F5344CB8AC3E}">
        <p14:creationId xmlns:p14="http://schemas.microsoft.com/office/powerpoint/2010/main" val="752523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0120"/>
          </a:xfrm>
        </p:spPr>
        <p:txBody>
          <a:bodyPr lIns="0" tIns="0" rIns="0" bIns="0" anchor="ctr" anchorCtr="1">
            <a:normAutofit fontScale="90000"/>
          </a:bodyPr>
          <a:lstStyle/>
          <a:p>
            <a:r>
              <a:rPr lang="en-US" dirty="0" smtClean="0"/>
              <a:t>Update: Tritium Contamination in the Vessel</a:t>
            </a:r>
            <a:endParaRPr lang="en-US" dirty="0"/>
          </a:p>
        </p:txBody>
      </p:sp>
      <p:sp>
        <p:nvSpPr>
          <p:cNvPr id="3" name="Content Placeholder 2"/>
          <p:cNvSpPr>
            <a:spLocks noGrp="1"/>
          </p:cNvSpPr>
          <p:nvPr>
            <p:ph idx="1"/>
          </p:nvPr>
        </p:nvSpPr>
        <p:spPr>
          <a:xfrm>
            <a:off x="0" y="1066800"/>
            <a:ext cx="9144000" cy="5410200"/>
          </a:xfrm>
        </p:spPr>
        <p:txBody>
          <a:bodyPr>
            <a:normAutofit fontScale="92500" lnSpcReduction="20000"/>
          </a:bodyPr>
          <a:lstStyle/>
          <a:p>
            <a:r>
              <a:rPr lang="en-US" dirty="0" smtClean="0"/>
              <a:t>On 10/10/16, some “debris” was collected from inside the vessel, placed on survey racks for release.</a:t>
            </a:r>
          </a:p>
          <a:p>
            <a:pPr lvl="1"/>
            <a:r>
              <a:rPr lang="en-US" dirty="0" smtClean="0"/>
              <a:t>Flaking aerodag, some gold-toned flaking material on some diagnostics</a:t>
            </a:r>
          </a:p>
          <a:p>
            <a:r>
              <a:rPr lang="en-US" dirty="0"/>
              <a:t>T</a:t>
            </a:r>
            <a:r>
              <a:rPr lang="en-US" dirty="0" smtClean="0"/>
              <a:t>ritium contamination was found in that material.</a:t>
            </a:r>
          </a:p>
          <a:p>
            <a:r>
              <a:rPr lang="en-US" dirty="0" smtClean="0"/>
              <a:t>All bioassays of potentially impacted employees showed no uptake.</a:t>
            </a:r>
          </a:p>
          <a:p>
            <a:r>
              <a:rPr lang="en-US" dirty="0" smtClean="0"/>
              <a:t>Two significant follow-on actions:</a:t>
            </a:r>
          </a:p>
          <a:p>
            <a:pPr lvl="1"/>
            <a:r>
              <a:rPr lang="en-US" dirty="0" smtClean="0"/>
              <a:t>Vessel went through two rounds of cleaning</a:t>
            </a:r>
          </a:p>
          <a:p>
            <a:pPr lvl="2"/>
            <a:r>
              <a:rPr lang="en-US" dirty="0" smtClean="0"/>
              <a:t>Vessel is no longer contaminated</a:t>
            </a:r>
          </a:p>
          <a:p>
            <a:pPr lvl="2"/>
            <a:r>
              <a:rPr lang="en-US" dirty="0" smtClean="0"/>
              <a:t>Access is restored, but with enhanced HP-related controls and requirements.</a:t>
            </a:r>
          </a:p>
          <a:p>
            <a:pPr lvl="1"/>
            <a:r>
              <a:rPr lang="en-US" dirty="0" smtClean="0"/>
              <a:t>Investigative committee was formed, lead by C. Gentile</a:t>
            </a:r>
          </a:p>
          <a:p>
            <a:pPr lvl="2"/>
            <a:r>
              <a:rPr lang="en-US" dirty="0" smtClean="0"/>
              <a:t>Also D. Niemenski, G. Ascione, S. Gerhardt</a:t>
            </a:r>
          </a:p>
          <a:p>
            <a:pPr lvl="2"/>
            <a:r>
              <a:rPr lang="en-US" dirty="0" smtClean="0"/>
              <a:t>Investigation focused on both the first-entry process (9/16/16) and the material sampling process (10/10/16)</a:t>
            </a:r>
          </a:p>
          <a:p>
            <a:pPr lvl="2"/>
            <a:r>
              <a:rPr lang="en-US" dirty="0" smtClean="0"/>
              <a:t>Report is in near-final form, will be delivered to the director’s office very soon.</a:t>
            </a:r>
          </a:p>
          <a:p>
            <a:pPr lvl="1"/>
            <a:endParaRPr lang="en-US" dirty="0"/>
          </a:p>
          <a:p>
            <a:endParaRPr lang="en-US" dirty="0"/>
          </a:p>
        </p:txBody>
      </p:sp>
    </p:spTree>
    <p:extLst>
      <p:ext uri="{BB962C8B-B14F-4D97-AF65-F5344CB8AC3E}">
        <p14:creationId xmlns:p14="http://schemas.microsoft.com/office/powerpoint/2010/main" val="1963164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371600"/>
            <a:ext cx="8991600" cy="4572000"/>
          </a:xfrm>
        </p:spPr>
        <p:txBody>
          <a:bodyPr>
            <a:noAutofit/>
          </a:bodyPr>
          <a:lstStyle/>
          <a:p>
            <a:pPr>
              <a:lnSpc>
                <a:spcPct val="150000"/>
              </a:lnSpc>
            </a:pPr>
            <a:r>
              <a:rPr lang="en-US" sz="3200" dirty="0" smtClean="0">
                <a:solidFill>
                  <a:schemeClr val="bg1">
                    <a:lumMod val="75000"/>
                  </a:schemeClr>
                </a:solidFill>
              </a:rPr>
              <a:t>Masa </a:t>
            </a:r>
            <a:r>
              <a:rPr lang="en-US" sz="3200" dirty="0">
                <a:solidFill>
                  <a:schemeClr val="bg1">
                    <a:lumMod val="75000"/>
                  </a:schemeClr>
                </a:solidFill>
              </a:rPr>
              <a:t>(for Jerry) - Safety update</a:t>
            </a:r>
          </a:p>
          <a:p>
            <a:r>
              <a:rPr lang="en-US" sz="3200" dirty="0" smtClean="0">
                <a:solidFill>
                  <a:schemeClr val="bg1">
                    <a:lumMod val="75000"/>
                  </a:schemeClr>
                </a:solidFill>
              </a:rPr>
              <a:t>Rich</a:t>
            </a:r>
            <a:r>
              <a:rPr lang="en-US" sz="3200" dirty="0">
                <a:solidFill>
                  <a:schemeClr val="bg1">
                    <a:lumMod val="75000"/>
                  </a:schemeClr>
                </a:solidFill>
              </a:rPr>
              <a:t>, Jon, and Masa - NSTX-U </a:t>
            </a:r>
            <a:r>
              <a:rPr lang="en-US" sz="3200" dirty="0" smtClean="0">
                <a:solidFill>
                  <a:schemeClr val="bg1">
                    <a:lumMod val="75000"/>
                  </a:schemeClr>
                </a:solidFill>
              </a:rPr>
              <a:t>organizational changes</a:t>
            </a:r>
            <a:r>
              <a:rPr lang="en-US" sz="3200" dirty="0">
                <a:solidFill>
                  <a:schemeClr val="bg1">
                    <a:lumMod val="75000"/>
                  </a:schemeClr>
                </a:solidFill>
              </a:rPr>
              <a:t>, new roles for Masa</a:t>
            </a:r>
          </a:p>
          <a:p>
            <a:pPr>
              <a:lnSpc>
                <a:spcPct val="150000"/>
              </a:lnSpc>
            </a:pPr>
            <a:r>
              <a:rPr lang="en-US" sz="3200" dirty="0" smtClean="0">
                <a:solidFill>
                  <a:schemeClr val="bg1">
                    <a:lumMod val="75000"/>
                  </a:schemeClr>
                </a:solidFill>
              </a:rPr>
              <a:t>Rich </a:t>
            </a:r>
            <a:r>
              <a:rPr lang="en-US" sz="3200" dirty="0">
                <a:solidFill>
                  <a:schemeClr val="bg1">
                    <a:lumMod val="75000"/>
                  </a:schemeClr>
                </a:solidFill>
              </a:rPr>
              <a:t>- Overview of Recovery Project</a:t>
            </a:r>
          </a:p>
          <a:p>
            <a:r>
              <a:rPr lang="en-US" sz="3200" dirty="0" smtClean="0">
                <a:solidFill>
                  <a:schemeClr val="bg1">
                    <a:lumMod val="75000"/>
                  </a:schemeClr>
                </a:solidFill>
              </a:rPr>
              <a:t>Stefan </a:t>
            </a:r>
            <a:r>
              <a:rPr lang="en-US" sz="3200" dirty="0">
                <a:solidFill>
                  <a:schemeClr val="bg1">
                    <a:lumMod val="75000"/>
                  </a:schemeClr>
                </a:solidFill>
              </a:rPr>
              <a:t>- </a:t>
            </a:r>
            <a:r>
              <a:rPr lang="en-US" sz="3200" dirty="0" smtClean="0">
                <a:solidFill>
                  <a:schemeClr val="bg1">
                    <a:lumMod val="75000"/>
                  </a:schemeClr>
                </a:solidFill>
              </a:rPr>
              <a:t>Outage </a:t>
            </a:r>
            <a:r>
              <a:rPr lang="en-US" sz="3200" dirty="0">
                <a:solidFill>
                  <a:schemeClr val="bg1">
                    <a:lumMod val="75000"/>
                  </a:schemeClr>
                </a:solidFill>
              </a:rPr>
              <a:t>status, PF1AU forensics</a:t>
            </a:r>
          </a:p>
          <a:p>
            <a:pPr>
              <a:lnSpc>
                <a:spcPct val="150000"/>
              </a:lnSpc>
            </a:pPr>
            <a:r>
              <a:rPr lang="en-US" sz="3200" dirty="0" smtClean="0"/>
              <a:t>Jon </a:t>
            </a:r>
            <a:r>
              <a:rPr lang="en-US" sz="3200" dirty="0"/>
              <a:t>- Program status, collaborations, 5YP prep</a:t>
            </a:r>
          </a:p>
        </p:txBody>
      </p:sp>
      <p:sp>
        <p:nvSpPr>
          <p:cNvPr id="3" name="Title 2"/>
          <p:cNvSpPr>
            <a:spLocks noGrp="1"/>
          </p:cNvSpPr>
          <p:nvPr>
            <p:ph type="title"/>
          </p:nvPr>
        </p:nvSpPr>
        <p:spPr/>
        <p:txBody>
          <a:bodyPr>
            <a:normAutofit/>
          </a:bodyPr>
          <a:lstStyle/>
          <a:p>
            <a:r>
              <a:rPr lang="en-US" sz="4800" dirty="0" smtClean="0"/>
              <a:t>Agenda</a:t>
            </a:r>
            <a:endParaRPr lang="en-US" sz="4800" dirty="0"/>
          </a:p>
        </p:txBody>
      </p:sp>
    </p:spTree>
    <p:extLst>
      <p:ext uri="{BB962C8B-B14F-4D97-AF65-F5344CB8AC3E}">
        <p14:creationId xmlns:p14="http://schemas.microsoft.com/office/powerpoint/2010/main" val="1878270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90600"/>
            <a:ext cx="8991600" cy="5562600"/>
          </a:xfrm>
        </p:spPr>
        <p:txBody>
          <a:bodyPr>
            <a:noAutofit/>
          </a:bodyPr>
          <a:lstStyle/>
          <a:p>
            <a:r>
              <a:rPr lang="en-US" sz="2400" dirty="0" smtClean="0"/>
              <a:t>IAEA-FEC</a:t>
            </a:r>
          </a:p>
          <a:p>
            <a:pPr lvl="1"/>
            <a:r>
              <a:rPr lang="en-US" sz="2000" dirty="0" smtClean="0"/>
              <a:t>3 invited</a:t>
            </a:r>
          </a:p>
          <a:p>
            <a:pPr lvl="2"/>
            <a:r>
              <a:rPr lang="en-US" sz="1200" dirty="0">
                <a:latin typeface="+mn-lt"/>
              </a:rPr>
              <a:t>OV/5-2 - J. Menard, “Overview of First Results from NSTX-U and Analysis Highlights from NSTX”</a:t>
            </a:r>
          </a:p>
          <a:p>
            <a:pPr lvl="2"/>
            <a:r>
              <a:rPr lang="en-US" sz="1200" dirty="0">
                <a:latin typeface="+mn-lt"/>
              </a:rPr>
              <a:t>FIP/2-5 - M. </a:t>
            </a:r>
            <a:r>
              <a:rPr lang="en-US" sz="1200" dirty="0" smtClean="0">
                <a:latin typeface="+mn-lt"/>
              </a:rPr>
              <a:t>Ono, </a:t>
            </a:r>
            <a:r>
              <a:rPr lang="en-US" sz="1200" dirty="0">
                <a:latin typeface="+mn-lt"/>
              </a:rPr>
              <a:t>“Liquid Lithium Loop System to Solve Challenging Technology Issues for Fusion Power Plant”</a:t>
            </a:r>
          </a:p>
          <a:p>
            <a:pPr lvl="2"/>
            <a:r>
              <a:rPr lang="en-US" sz="1200" dirty="0">
                <a:latin typeface="+mn-lt"/>
              </a:rPr>
              <a:t>EX/5-3 - A. Diallo, “Energy Exchange Dynamics across L-H Transitions in NSTX”</a:t>
            </a:r>
          </a:p>
          <a:p>
            <a:pPr lvl="1"/>
            <a:r>
              <a:rPr lang="en-US" sz="2000" dirty="0" smtClean="0"/>
              <a:t>26 Posters</a:t>
            </a:r>
          </a:p>
          <a:p>
            <a:r>
              <a:rPr lang="en-US" sz="2400" dirty="0" smtClean="0"/>
              <a:t>APS</a:t>
            </a:r>
          </a:p>
          <a:p>
            <a:pPr lvl="1"/>
            <a:r>
              <a:rPr lang="en-US" sz="2000" dirty="0" smtClean="0"/>
              <a:t>4 invited</a:t>
            </a:r>
          </a:p>
          <a:p>
            <a:pPr lvl="2"/>
            <a:r>
              <a:rPr lang="en-US" sz="1200" dirty="0" smtClean="0">
                <a:latin typeface="+mn-lt"/>
              </a:rPr>
              <a:t>J</a:t>
            </a:r>
            <a:r>
              <a:rPr lang="en-US" sz="1200" dirty="0">
                <a:latin typeface="+mn-lt"/>
              </a:rPr>
              <a:t>. </a:t>
            </a:r>
            <a:r>
              <a:rPr lang="en-US" sz="1200" dirty="0" err="1">
                <a:latin typeface="+mn-lt"/>
              </a:rPr>
              <a:t>Berkery</a:t>
            </a:r>
            <a:r>
              <a:rPr lang="en-US" sz="1200" dirty="0">
                <a:latin typeface="+mn-lt"/>
              </a:rPr>
              <a:t>: Resistive wall modes stability forecasting in NSTX and NSTX-U</a:t>
            </a:r>
          </a:p>
          <a:p>
            <a:pPr lvl="2"/>
            <a:r>
              <a:rPr lang="en-US" sz="1200" dirty="0">
                <a:latin typeface="+mn-lt"/>
              </a:rPr>
              <a:t>I. </a:t>
            </a:r>
            <a:r>
              <a:rPr lang="en-US" sz="1200" dirty="0" err="1">
                <a:latin typeface="+mn-lt"/>
              </a:rPr>
              <a:t>Goumiri</a:t>
            </a:r>
            <a:r>
              <a:rPr lang="en-US" sz="1200" dirty="0">
                <a:latin typeface="+mn-lt"/>
              </a:rPr>
              <a:t>: A plasma rotation control scheme for NSTX and NSTX-U</a:t>
            </a:r>
          </a:p>
          <a:p>
            <a:pPr lvl="2"/>
            <a:r>
              <a:rPr lang="en-US" sz="1200" dirty="0">
                <a:latin typeface="+mn-lt"/>
              </a:rPr>
              <a:t>F. </a:t>
            </a:r>
            <a:r>
              <a:rPr lang="en-US" sz="1200" dirty="0" err="1">
                <a:latin typeface="+mn-lt"/>
              </a:rPr>
              <a:t>Ebrahimi</a:t>
            </a:r>
            <a:r>
              <a:rPr lang="en-US" sz="1200" dirty="0">
                <a:latin typeface="+mn-lt"/>
              </a:rPr>
              <a:t>: </a:t>
            </a:r>
            <a:r>
              <a:rPr lang="en-US" sz="1200" dirty="0" err="1">
                <a:latin typeface="+mn-lt"/>
              </a:rPr>
              <a:t>Plasmoid</a:t>
            </a:r>
            <a:r>
              <a:rPr lang="en-US" sz="1200" dirty="0">
                <a:latin typeface="+mn-lt"/>
              </a:rPr>
              <a:t> formation in the laboratory and large-volume flux closure during simulations of Coaxial Helicity Injection in NSTX</a:t>
            </a:r>
          </a:p>
          <a:p>
            <a:pPr lvl="2"/>
            <a:r>
              <a:rPr lang="en-US" sz="1200" dirty="0">
                <a:latin typeface="+mn-lt"/>
              </a:rPr>
              <a:t>J. Menard: Impact of physics and technology innovations on compact tokamak fusion power plants</a:t>
            </a:r>
          </a:p>
          <a:p>
            <a:pPr lvl="1"/>
            <a:r>
              <a:rPr lang="en-US" sz="2000" dirty="0"/>
              <a:t>12 contributed orals + 1 ITER</a:t>
            </a:r>
          </a:p>
          <a:p>
            <a:pPr lvl="1"/>
            <a:r>
              <a:rPr lang="en-US" sz="2000" dirty="0" smtClean="0"/>
              <a:t>50+ poster presentations</a:t>
            </a:r>
            <a:endParaRPr lang="en-US" sz="2000" dirty="0"/>
          </a:p>
          <a:p>
            <a:r>
              <a:rPr lang="en-US" sz="2400" dirty="0" smtClean="0"/>
              <a:t>Now is time to start </a:t>
            </a:r>
            <a:r>
              <a:rPr lang="en-US" sz="2400" dirty="0"/>
              <a:t>preparing for APS invited nomination ideas </a:t>
            </a:r>
          </a:p>
          <a:p>
            <a:r>
              <a:rPr lang="en-US" sz="2400" dirty="0" smtClean="0"/>
              <a:t>REMINDER:  Publish your results! (+ do outreach seminars)</a:t>
            </a:r>
          </a:p>
        </p:txBody>
      </p:sp>
      <p:sp>
        <p:nvSpPr>
          <p:cNvPr id="3" name="Title 2"/>
          <p:cNvSpPr>
            <a:spLocks noGrp="1"/>
          </p:cNvSpPr>
          <p:nvPr>
            <p:ph type="title"/>
          </p:nvPr>
        </p:nvSpPr>
        <p:spPr/>
        <p:txBody>
          <a:bodyPr>
            <a:normAutofit/>
          </a:bodyPr>
          <a:lstStyle/>
          <a:p>
            <a:r>
              <a:rPr lang="en-US" sz="3200" dirty="0" smtClean="0"/>
              <a:t>Thank you for your many excellent NSTX/NSTX-U </a:t>
            </a:r>
            <a:br>
              <a:rPr lang="en-US" sz="3200" dirty="0" smtClean="0"/>
            </a:br>
            <a:r>
              <a:rPr lang="en-US" sz="3200" dirty="0" smtClean="0"/>
              <a:t>scientific contributions to IAEA and APS!</a:t>
            </a:r>
            <a:endParaRPr lang="en-US" sz="3200" dirty="0"/>
          </a:p>
        </p:txBody>
      </p:sp>
    </p:spTree>
    <p:extLst>
      <p:ext uri="{BB962C8B-B14F-4D97-AF65-F5344CB8AC3E}">
        <p14:creationId xmlns:p14="http://schemas.microsoft.com/office/powerpoint/2010/main" val="26578458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066800"/>
            <a:ext cx="8686800" cy="5410200"/>
          </a:xfrm>
        </p:spPr>
        <p:txBody>
          <a:bodyPr>
            <a:normAutofit fontScale="92500" lnSpcReduction="10000"/>
          </a:bodyPr>
          <a:lstStyle/>
          <a:p>
            <a:endParaRPr lang="en-US" sz="5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Continue efforts with U.S. University Fusion Association (UFA) working group to enhance University opportunities on major facilities </a:t>
            </a:r>
            <a:endParaRPr lang="en-US" sz="3200" dirty="0">
              <a:latin typeface="Arial" panose="020B0604020202020204" pitchFamily="34" charset="0"/>
              <a:cs typeface="Arial" panose="020B0604020202020204" pitchFamily="34" charset="0"/>
            </a:endParaRPr>
          </a:p>
          <a:p>
            <a:endParaRPr lang="en-US" sz="500" dirty="0" smtClean="0">
              <a:latin typeface="Arial" panose="020B0604020202020204" pitchFamily="34" charset="0"/>
              <a:cs typeface="Arial" panose="020B0604020202020204" pitchFamily="34" charset="0"/>
            </a:endParaRPr>
          </a:p>
          <a:p>
            <a:r>
              <a:rPr lang="en-US" sz="3200" dirty="0"/>
              <a:t>Planning Jan 2017 PAC video-conference to update PAC on NSTX-U status</a:t>
            </a:r>
          </a:p>
          <a:p>
            <a:pPr lvl="1"/>
            <a:r>
              <a:rPr lang="en-US" dirty="0"/>
              <a:t>Likely PAC charge on how to broaden university participation in defining and choosing scientific goals for next 5YP </a:t>
            </a:r>
            <a:endParaRPr lang="en-US" sz="32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Spring </a:t>
            </a:r>
            <a:r>
              <a:rPr lang="en-US" sz="3200" dirty="0">
                <a:latin typeface="Arial" panose="020B0604020202020204" pitchFamily="34" charset="0"/>
                <a:cs typeface="Arial" panose="020B0604020202020204" pitchFamily="34" charset="0"/>
              </a:rPr>
              <a:t>2017 – </a:t>
            </a:r>
            <a:r>
              <a:rPr lang="en-US" sz="3200" dirty="0" smtClean="0">
                <a:latin typeface="Arial" panose="020B0604020202020204" pitchFamily="34" charset="0"/>
                <a:cs typeface="Arial" panose="020B0604020202020204" pitchFamily="34" charset="0"/>
              </a:rPr>
              <a:t>kick-off preparatory </a:t>
            </a:r>
            <a:r>
              <a:rPr lang="en-US" sz="3200" dirty="0">
                <a:latin typeface="Arial" panose="020B0604020202020204" pitchFamily="34" charset="0"/>
                <a:cs typeface="Arial" panose="020B0604020202020204" pitchFamily="34" charset="0"/>
              </a:rPr>
              <a:t>activities for development of next NSTX-U 5 year </a:t>
            </a:r>
            <a:r>
              <a:rPr lang="en-US" sz="3200" dirty="0" smtClean="0">
                <a:latin typeface="Arial" panose="020B0604020202020204" pitchFamily="34" charset="0"/>
                <a:cs typeface="Arial" panose="020B0604020202020204" pitchFamily="34" charset="0"/>
              </a:rPr>
              <a:t>plan</a:t>
            </a:r>
            <a:endParaRPr lang="en-US" sz="3200" dirty="0">
              <a:latin typeface="Arial" panose="020B0604020202020204" pitchFamily="34" charset="0"/>
              <a:cs typeface="Arial" panose="020B0604020202020204" pitchFamily="34" charset="0"/>
            </a:endParaRPr>
          </a:p>
          <a:p>
            <a:endParaRPr lang="en-US" sz="5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Full PAC - late spring </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summer 2017</a:t>
            </a:r>
            <a:endParaRPr lang="en-US" sz="3200" dirty="0">
              <a:latin typeface="Arial" panose="020B0604020202020204" pitchFamily="34" charset="0"/>
              <a:cs typeface="Arial" panose="020B0604020202020204" pitchFamily="34" charset="0"/>
            </a:endParaRPr>
          </a:p>
          <a:p>
            <a:endParaRPr lang="en-US" sz="500" dirty="0" smtClean="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Research </a:t>
            </a:r>
            <a:r>
              <a:rPr lang="en-US" sz="3200" dirty="0">
                <a:latin typeface="Arial" panose="020B0604020202020204" pitchFamily="34" charset="0"/>
                <a:cs typeface="Arial" panose="020B0604020202020204" pitchFamily="34" charset="0"/>
              </a:rPr>
              <a:t>Forum 2-3 months before next ops</a:t>
            </a:r>
          </a:p>
        </p:txBody>
      </p:sp>
      <p:sp>
        <p:nvSpPr>
          <p:cNvPr id="3" name="Title 2"/>
          <p:cNvSpPr>
            <a:spLocks noGrp="1"/>
          </p:cNvSpPr>
          <p:nvPr>
            <p:ph type="title"/>
          </p:nvPr>
        </p:nvSpPr>
        <p:spPr/>
        <p:txBody>
          <a:bodyPr>
            <a:normAutofit/>
          </a:bodyPr>
          <a:lstStyle/>
          <a:p>
            <a:r>
              <a:rPr lang="en-US" dirty="0" smtClean="0">
                <a:latin typeface="Arial" panose="020B0604020202020204" pitchFamily="34" charset="0"/>
                <a:cs typeface="Arial" panose="020B0604020202020204" pitchFamily="34" charset="0"/>
              </a:rPr>
              <a:t>NSTX-U Program Status / Schedule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818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90600"/>
            <a:ext cx="8991600" cy="5638800"/>
          </a:xfrm>
        </p:spPr>
        <p:txBody>
          <a:bodyPr>
            <a:normAutofit fontScale="85000" lnSpcReduction="20000"/>
          </a:bodyPr>
          <a:lstStyle/>
          <a:p>
            <a:pPr>
              <a:lnSpc>
                <a:spcPct val="115000"/>
              </a:lnSpc>
            </a:pPr>
            <a:r>
              <a:rPr lang="en-US" sz="2400" dirty="0" smtClean="0">
                <a:latin typeface="Arial" panose="020B0604020202020204" pitchFamily="34" charset="0"/>
                <a:cs typeface="Arial" panose="020B0604020202020204" pitchFamily="34" charset="0"/>
              </a:rPr>
              <a:t>EAST</a:t>
            </a:r>
            <a:r>
              <a:rPr lang="en-US" sz="2400" dirty="0">
                <a:latin typeface="Arial" panose="020B0604020202020204" pitchFamily="34" charset="0"/>
                <a:cs typeface="Arial" panose="020B0604020202020204" pitchFamily="34" charset="0"/>
              </a:rPr>
              <a:t>:  Edge physics, plasma material interactions (high-Z, Li)</a:t>
            </a:r>
          </a:p>
          <a:p>
            <a:pPr lvl="1">
              <a:lnSpc>
                <a:spcPct val="115000"/>
              </a:lnSpc>
            </a:pPr>
            <a:r>
              <a:rPr lang="en-US" sz="2000" dirty="0" err="1" smtClean="0">
                <a:latin typeface="Arial" panose="020B0604020202020204" pitchFamily="34" charset="0"/>
                <a:cs typeface="Arial" panose="020B0604020202020204" pitchFamily="34" charset="0"/>
              </a:rPr>
              <a:t>Maingi</a:t>
            </a:r>
            <a:r>
              <a:rPr lang="en-US" sz="2000" dirty="0" smtClean="0">
                <a:latin typeface="Arial" panose="020B0604020202020204" pitchFamily="34" charset="0"/>
                <a:cs typeface="Arial" panose="020B0604020202020204" pitchFamily="34" charset="0"/>
              </a:rPr>
              <a:t> + collaborators leading experiments this month / early next year</a:t>
            </a:r>
          </a:p>
          <a:p>
            <a:pPr>
              <a:lnSpc>
                <a:spcPct val="115000"/>
              </a:lnSpc>
            </a:pPr>
            <a:r>
              <a:rPr lang="en-US" sz="2400" dirty="0" smtClean="0">
                <a:latin typeface="Arial" panose="020B0604020202020204" pitchFamily="34" charset="0"/>
                <a:cs typeface="Arial" panose="020B0604020202020204" pitchFamily="34" charset="0"/>
              </a:rPr>
              <a:t>JET</a:t>
            </a:r>
            <a:r>
              <a:rPr lang="en-US" sz="2400" dirty="0">
                <a:latin typeface="Arial" panose="020B0604020202020204" pitchFamily="34" charset="0"/>
                <a:cs typeface="Arial" panose="020B0604020202020204" pitchFamily="34" charset="0"/>
              </a:rPr>
              <a:t>:  Energetic particle studies and plasma ramp-down scenario development and </a:t>
            </a:r>
            <a:r>
              <a:rPr lang="en-US" sz="2400" dirty="0" smtClean="0">
                <a:latin typeface="Arial" panose="020B0604020202020204" pitchFamily="34" charset="0"/>
                <a:cs typeface="Arial" panose="020B0604020202020204" pitchFamily="34" charset="0"/>
              </a:rPr>
              <a:t>modelling</a:t>
            </a:r>
          </a:p>
          <a:p>
            <a:pPr lvl="1">
              <a:lnSpc>
                <a:spcPct val="115000"/>
              </a:lnSpc>
            </a:pPr>
            <a:r>
              <a:rPr lang="en-US" sz="2000" dirty="0" smtClean="0">
                <a:latin typeface="Arial" panose="020B0604020202020204" pitchFamily="34" charset="0"/>
                <a:cs typeface="Arial" panose="020B0604020202020204" pitchFamily="34" charset="0"/>
              </a:rPr>
              <a:t>Podesta, Darrow, </a:t>
            </a:r>
            <a:r>
              <a:rPr lang="en-US" sz="2000" dirty="0" err="1" smtClean="0">
                <a:latin typeface="Arial" panose="020B0604020202020204" pitchFamily="34" charset="0"/>
                <a:cs typeface="Arial" panose="020B0604020202020204" pitchFamily="34" charset="0"/>
              </a:rPr>
              <a:t>Poli</a:t>
            </a:r>
            <a:endParaRPr lang="en-US" sz="2000" dirty="0">
              <a:latin typeface="Arial" panose="020B0604020202020204" pitchFamily="34" charset="0"/>
              <a:cs typeface="Arial" panose="020B0604020202020204" pitchFamily="34" charset="0"/>
            </a:endParaRPr>
          </a:p>
          <a:p>
            <a:pPr>
              <a:lnSpc>
                <a:spcPct val="115000"/>
              </a:lnSpc>
            </a:pPr>
            <a:r>
              <a:rPr lang="en-US" sz="2400" dirty="0">
                <a:latin typeface="Arial" panose="020B0604020202020204" pitchFamily="34" charset="0"/>
                <a:cs typeface="Arial" panose="020B0604020202020204" pitchFamily="34" charset="0"/>
              </a:rPr>
              <a:t>KSTAR:  Core MHD and rotation physics, plasma </a:t>
            </a:r>
            <a:r>
              <a:rPr lang="en-US" sz="2400" dirty="0" smtClean="0">
                <a:latin typeface="Arial" panose="020B0604020202020204" pitchFamily="34" charset="0"/>
                <a:cs typeface="Arial" panose="020B0604020202020204" pitchFamily="34" charset="0"/>
              </a:rPr>
              <a:t>control</a:t>
            </a:r>
          </a:p>
          <a:p>
            <a:pPr lvl="1">
              <a:lnSpc>
                <a:spcPct val="115000"/>
              </a:lnSpc>
            </a:pPr>
            <a:r>
              <a:rPr lang="en-US" sz="2000" dirty="0" err="1" smtClean="0">
                <a:latin typeface="Arial" panose="020B0604020202020204" pitchFamily="34" charset="0"/>
                <a:cs typeface="Arial" panose="020B0604020202020204" pitchFamily="34" charset="0"/>
              </a:rPr>
              <a:t>Sabbagh</a:t>
            </a:r>
            <a:r>
              <a:rPr lang="en-US" sz="2000" dirty="0" smtClean="0">
                <a:latin typeface="Arial" panose="020B0604020202020204" pitchFamily="34" charset="0"/>
                <a:cs typeface="Arial" panose="020B0604020202020204" pitchFamily="34" charset="0"/>
              </a:rPr>
              <a:t> (Columbia) + group, J-K Park, J-W </a:t>
            </a:r>
            <a:r>
              <a:rPr lang="en-US" sz="2000" dirty="0" err="1" smtClean="0">
                <a:latin typeface="Arial" panose="020B0604020202020204" pitchFamily="34" charset="0"/>
                <a:cs typeface="Arial" panose="020B0604020202020204" pitchFamily="34" charset="0"/>
              </a:rPr>
              <a:t>Ahn</a:t>
            </a:r>
            <a:r>
              <a:rPr lang="en-US" sz="2000" dirty="0"/>
              <a:t> </a:t>
            </a:r>
            <a:r>
              <a:rPr lang="en-US" sz="2000" dirty="0" smtClean="0"/>
              <a:t>(ORNL)</a:t>
            </a:r>
            <a:endParaRPr lang="en-US" sz="2000" dirty="0">
              <a:latin typeface="Arial" panose="020B0604020202020204" pitchFamily="34" charset="0"/>
              <a:cs typeface="Arial" panose="020B0604020202020204" pitchFamily="34" charset="0"/>
            </a:endParaRPr>
          </a:p>
          <a:p>
            <a:pPr>
              <a:lnSpc>
                <a:spcPct val="115000"/>
              </a:lnSpc>
            </a:pPr>
            <a:r>
              <a:rPr lang="en-US" sz="2400" dirty="0">
                <a:latin typeface="Arial" panose="020B0604020202020204" pitchFamily="34" charset="0"/>
                <a:cs typeface="Arial" panose="020B0604020202020204" pitchFamily="34" charset="0"/>
              </a:rPr>
              <a:t>MAST-U: Control, scenario modelling supporting 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plasma</a:t>
            </a:r>
          </a:p>
          <a:p>
            <a:pPr lvl="1">
              <a:lnSpc>
                <a:spcPct val="115000"/>
              </a:lnSpc>
            </a:pPr>
            <a:r>
              <a:rPr lang="en-US" sz="2000" dirty="0" err="1" smtClean="0">
                <a:latin typeface="Arial" panose="020B0604020202020204" pitchFamily="34" charset="0"/>
                <a:cs typeface="Arial" panose="020B0604020202020204" pitchFamily="34" charset="0"/>
              </a:rPr>
              <a:t>Battaglia</a:t>
            </a:r>
            <a:r>
              <a:rPr lang="en-US" sz="2000" dirty="0" smtClean="0">
                <a:latin typeface="Arial" panose="020B0604020202020204" pitchFamily="34" charset="0"/>
                <a:cs typeface="Arial" panose="020B0604020202020204" pitchFamily="34" charset="0"/>
              </a:rPr>
              <a:t> (+Boyer) </a:t>
            </a:r>
            <a:r>
              <a:rPr lang="en-US" sz="2000" dirty="0" smtClean="0"/>
              <a:t>tentatively planning visits/stays </a:t>
            </a:r>
            <a:r>
              <a:rPr lang="en-US" sz="2000" dirty="0" smtClean="0">
                <a:latin typeface="Arial" panose="020B0604020202020204" pitchFamily="34" charset="0"/>
                <a:cs typeface="Arial" panose="020B0604020202020204" pitchFamily="34" charset="0"/>
              </a:rPr>
              <a:t>summer/fall 2017</a:t>
            </a:r>
          </a:p>
          <a:p>
            <a:pPr>
              <a:lnSpc>
                <a:spcPct val="115000"/>
              </a:lnSpc>
            </a:pPr>
            <a:r>
              <a:rPr lang="en-US" sz="2400" dirty="0" smtClean="0">
                <a:latin typeface="Arial" panose="020B0604020202020204" pitchFamily="34" charset="0"/>
                <a:cs typeface="Arial" panose="020B0604020202020204" pitchFamily="34" charset="0"/>
              </a:rPr>
              <a:t>W7-X: 3D confinement and stability</a:t>
            </a:r>
          </a:p>
          <a:p>
            <a:pPr lvl="1">
              <a:lnSpc>
                <a:spcPct val="115000"/>
              </a:lnSpc>
            </a:pPr>
            <a:r>
              <a:rPr lang="en-US" sz="2000" dirty="0" smtClean="0">
                <a:latin typeface="Arial" panose="020B0604020202020204" pitchFamily="34" charset="0"/>
                <a:cs typeface="Arial" panose="020B0604020202020204" pitchFamily="34" charset="0"/>
              </a:rPr>
              <a:t>Lunsford - </a:t>
            </a:r>
            <a:r>
              <a:rPr lang="en-US" sz="2000" dirty="0" smtClean="0"/>
              <a:t>alternate </a:t>
            </a:r>
            <a:r>
              <a:rPr lang="en-US" sz="2000" dirty="0"/>
              <a:t>wall </a:t>
            </a:r>
            <a:r>
              <a:rPr lang="en-US" sz="2000" dirty="0" smtClean="0"/>
              <a:t>conditioning using </a:t>
            </a:r>
            <a:r>
              <a:rPr lang="en-US" sz="2000" dirty="0" smtClean="0">
                <a:latin typeface="Arial" panose="020B0604020202020204" pitchFamily="34" charset="0"/>
                <a:cs typeface="Arial" panose="020B0604020202020204" pitchFamily="34" charset="0"/>
              </a:rPr>
              <a:t>boron powder dropper</a:t>
            </a:r>
          </a:p>
          <a:p>
            <a:pPr>
              <a:lnSpc>
                <a:spcPct val="115000"/>
              </a:lnSpc>
            </a:pPr>
            <a:r>
              <a:rPr lang="en-US" sz="2400" dirty="0" smtClean="0">
                <a:latin typeface="Arial" panose="020B0604020202020204" pitchFamily="34" charset="0"/>
                <a:cs typeface="Arial" panose="020B0604020202020204" pitchFamily="34" charset="0"/>
              </a:rPr>
              <a:t>WEST:  start-up, RF physics, high-Z </a:t>
            </a:r>
            <a:r>
              <a:rPr lang="en-US" sz="2400" dirty="0"/>
              <a:t>PMI, real-time wall </a:t>
            </a:r>
            <a:r>
              <a:rPr lang="en-US" sz="2400" dirty="0" smtClean="0"/>
              <a:t>protection</a:t>
            </a:r>
            <a:endParaRPr lang="en-US" sz="2400" dirty="0" smtClean="0">
              <a:latin typeface="Arial" panose="020B0604020202020204" pitchFamily="34" charset="0"/>
              <a:cs typeface="Arial" panose="020B0604020202020204" pitchFamily="34" charset="0"/>
            </a:endParaRPr>
          </a:p>
          <a:p>
            <a:pPr lvl="1">
              <a:lnSpc>
                <a:spcPct val="115000"/>
              </a:lnSpc>
            </a:pPr>
            <a:r>
              <a:rPr lang="en-US" sz="2100" dirty="0" smtClean="0">
                <a:latin typeface="Arial" panose="020B0604020202020204" pitchFamily="34" charset="0"/>
                <a:cs typeface="Arial" panose="020B0604020202020204" pitchFamily="34" charset="0"/>
              </a:rPr>
              <a:t>Mueller going in spring, </a:t>
            </a:r>
            <a:r>
              <a:rPr lang="en-US" sz="2100" dirty="0" err="1" smtClean="0">
                <a:latin typeface="Arial" panose="020B0604020202020204" pitchFamily="34" charset="0"/>
                <a:cs typeface="Arial" panose="020B0604020202020204" pitchFamily="34" charset="0"/>
              </a:rPr>
              <a:t>Reinke</a:t>
            </a:r>
            <a:r>
              <a:rPr lang="en-US" sz="2100" dirty="0" smtClean="0">
                <a:latin typeface="Arial" panose="020B0604020202020204" pitchFamily="34" charset="0"/>
                <a:cs typeface="Arial" panose="020B0604020202020204" pitchFamily="34" charset="0"/>
              </a:rPr>
              <a:t> (ORNL) in fall, possibly PPPL RF physicists </a:t>
            </a:r>
          </a:p>
          <a:p>
            <a:pPr>
              <a:lnSpc>
                <a:spcPct val="115000"/>
              </a:lnSpc>
            </a:pPr>
            <a:r>
              <a:rPr lang="en-US" sz="2400" dirty="0" smtClean="0"/>
              <a:t>LAPD at UCLA </a:t>
            </a:r>
            <a:r>
              <a:rPr lang="en-US" sz="2400" dirty="0"/>
              <a:t>- RF </a:t>
            </a:r>
            <a:r>
              <a:rPr lang="en-US" sz="2400" dirty="0" smtClean="0"/>
              <a:t>coupling and heating physics, cavity modes </a:t>
            </a:r>
          </a:p>
          <a:p>
            <a:pPr lvl="1">
              <a:lnSpc>
                <a:spcPct val="115000"/>
              </a:lnSpc>
            </a:pPr>
            <a:r>
              <a:rPr lang="en-US" sz="2100" dirty="0" smtClean="0"/>
              <a:t>R. Perkins leading RF development efforts</a:t>
            </a:r>
          </a:p>
          <a:p>
            <a:pPr>
              <a:lnSpc>
                <a:spcPct val="115000"/>
              </a:lnSpc>
            </a:pPr>
            <a:r>
              <a:rPr lang="en-US" sz="2500" dirty="0" smtClean="0"/>
              <a:t>HL2A in China offering significant run-time</a:t>
            </a:r>
          </a:p>
          <a:p>
            <a:pPr lvl="1">
              <a:lnSpc>
                <a:spcPct val="115000"/>
              </a:lnSpc>
            </a:pPr>
            <a:r>
              <a:rPr lang="en-US" sz="2100" dirty="0"/>
              <a:t>Y. Ren will present capabilities/opportunities on 12/12</a:t>
            </a:r>
          </a:p>
          <a:p>
            <a:pPr>
              <a:lnSpc>
                <a:spcPct val="115000"/>
              </a:lnSpc>
            </a:pPr>
            <a:endParaRPr lang="en-US" sz="2400" dirty="0"/>
          </a:p>
        </p:txBody>
      </p:sp>
      <p:sp>
        <p:nvSpPr>
          <p:cNvPr id="3" name="Title 2"/>
          <p:cNvSpPr>
            <a:spLocks noGrp="1"/>
          </p:cNvSpPr>
          <p:nvPr>
            <p:ph type="title"/>
          </p:nvPr>
        </p:nvSpPr>
        <p:spPr/>
        <p:txBody>
          <a:bodyPr>
            <a:normAutofit fontScale="90000"/>
          </a:bodyPr>
          <a:lstStyle/>
          <a:p>
            <a:r>
              <a:rPr lang="en-US" sz="3200" dirty="0" smtClean="0">
                <a:latin typeface="Arial" charset="0"/>
              </a:rPr>
              <a:t>Example enhanced </a:t>
            </a:r>
            <a:r>
              <a:rPr lang="en-US" sz="3200" dirty="0">
                <a:latin typeface="Arial" charset="0"/>
              </a:rPr>
              <a:t>c</a:t>
            </a:r>
            <a:r>
              <a:rPr lang="en-US" sz="3200" dirty="0" smtClean="0">
                <a:latin typeface="Arial" charset="0"/>
              </a:rPr>
              <a:t>ollaborations </a:t>
            </a:r>
            <a:r>
              <a:rPr lang="en-US" sz="3200" dirty="0">
                <a:latin typeface="Arial" charset="0"/>
              </a:rPr>
              <a:t>for </a:t>
            </a:r>
            <a:r>
              <a:rPr lang="en-US" sz="3200" dirty="0" smtClean="0">
                <a:latin typeface="Arial" charset="0"/>
              </a:rPr>
              <a:t>outage </a:t>
            </a:r>
            <a:r>
              <a:rPr lang="en-US" sz="3200" dirty="0">
                <a:latin typeface="Arial" charset="0"/>
              </a:rPr>
              <a:t>p</a:t>
            </a:r>
            <a:r>
              <a:rPr lang="en-US" sz="3200" dirty="0" smtClean="0">
                <a:latin typeface="Arial" charset="0"/>
              </a:rPr>
              <a:t>eriod</a:t>
            </a:r>
            <a:br>
              <a:rPr lang="en-US" sz="3200" dirty="0" smtClean="0">
                <a:latin typeface="Arial" charset="0"/>
              </a:rPr>
            </a:br>
            <a:r>
              <a:rPr lang="en-US" sz="2800" dirty="0" smtClean="0">
                <a:solidFill>
                  <a:srgbClr val="C00000"/>
                </a:solidFill>
                <a:latin typeface="Arial" charset="0"/>
              </a:rPr>
              <a:t>Building </a:t>
            </a:r>
            <a:r>
              <a:rPr lang="en-US" sz="2800" dirty="0">
                <a:solidFill>
                  <a:srgbClr val="C00000"/>
                </a:solidFill>
                <a:latin typeface="Arial" charset="0"/>
              </a:rPr>
              <a:t>upon and </a:t>
            </a:r>
            <a:r>
              <a:rPr lang="en-US" sz="2800" dirty="0" smtClean="0">
                <a:solidFill>
                  <a:srgbClr val="C00000"/>
                </a:solidFill>
                <a:latin typeface="Arial" charset="0"/>
              </a:rPr>
              <a:t>informing </a:t>
            </a:r>
            <a:r>
              <a:rPr lang="en-US" sz="2800" dirty="0">
                <a:solidFill>
                  <a:srgbClr val="C00000"/>
                </a:solidFill>
                <a:latin typeface="Arial" charset="0"/>
              </a:rPr>
              <a:t>NSTX-U </a:t>
            </a:r>
            <a:r>
              <a:rPr lang="en-US" sz="2800" dirty="0" smtClean="0">
                <a:solidFill>
                  <a:srgbClr val="C00000"/>
                </a:solidFill>
                <a:latin typeface="Arial" charset="0"/>
              </a:rPr>
              <a:t>research</a:t>
            </a:r>
            <a:endParaRPr lang="en-US" sz="3200" dirty="0">
              <a:solidFill>
                <a:srgbClr val="C00000"/>
              </a:solidFill>
            </a:endParaRPr>
          </a:p>
        </p:txBody>
      </p:sp>
    </p:spTree>
    <p:extLst>
      <p:ext uri="{BB962C8B-B14F-4D97-AF65-F5344CB8AC3E}">
        <p14:creationId xmlns:p14="http://schemas.microsoft.com/office/powerpoint/2010/main" val="17983115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4156"/>
            <a:ext cx="9144000" cy="900244"/>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DIII-D National Campaign proposals assessed by NSTX-U </a:t>
            </a:r>
          </a:p>
          <a:p>
            <a:r>
              <a:rPr lang="en-US" sz="2600" dirty="0" smtClean="0">
                <a:solidFill>
                  <a:srgbClr val="C00000"/>
                </a:solidFill>
              </a:rPr>
              <a:t>3+1 week guideline for campaign (4-day weeks)</a:t>
            </a:r>
            <a:endParaRPr lang="en-US" sz="2600" dirty="0">
              <a:solidFill>
                <a:srgbClr val="C00000"/>
              </a:solidFill>
            </a:endParaRPr>
          </a:p>
        </p:txBody>
      </p:sp>
      <p:sp>
        <p:nvSpPr>
          <p:cNvPr id="7" name="Content Placeholder 2"/>
          <p:cNvSpPr txBox="1">
            <a:spLocks/>
          </p:cNvSpPr>
          <p:nvPr/>
        </p:nvSpPr>
        <p:spPr>
          <a:xfrm>
            <a:off x="76200" y="1083054"/>
            <a:ext cx="8991600" cy="53939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Solicited &amp; received proposal synopses from team</a:t>
            </a:r>
          </a:p>
          <a:p>
            <a:r>
              <a:rPr lang="en-US" sz="2800" dirty="0" smtClean="0"/>
              <a:t>Run-time over-subscribed by factor of two to three</a:t>
            </a:r>
          </a:p>
          <a:p>
            <a:pPr lvl="1"/>
            <a:r>
              <a:rPr lang="en-US" sz="2400" dirty="0" smtClean="0"/>
              <a:t>Boundary: 17 proposals, 17 days req. </a:t>
            </a:r>
          </a:p>
          <a:p>
            <a:pPr lvl="1"/>
            <a:r>
              <a:rPr lang="en-US" sz="2400" dirty="0" smtClean="0"/>
              <a:t>Core: 12 proposals, 12 days req.</a:t>
            </a:r>
          </a:p>
          <a:p>
            <a:pPr lvl="1"/>
            <a:r>
              <a:rPr lang="en-US" sz="2400" dirty="0" smtClean="0"/>
              <a:t>Integrated Scenario: 8 proposals, 7.5 days req.</a:t>
            </a:r>
          </a:p>
          <a:p>
            <a:r>
              <a:rPr lang="en-US" sz="2800" dirty="0" smtClean="0">
                <a:solidFill>
                  <a:srgbClr val="0000FF"/>
                </a:solidFill>
              </a:rPr>
              <a:t>Prioritization process</a:t>
            </a:r>
          </a:p>
          <a:p>
            <a:pPr lvl="1"/>
            <a:r>
              <a:rPr lang="en-US" sz="2400" dirty="0" smtClean="0"/>
              <a:t>NSTX-U recommendations: Based on near-term NSTX-U goals, well-defined ideas that require minimal operational development, Early Career considerations</a:t>
            </a:r>
          </a:p>
          <a:p>
            <a:pPr lvl="2"/>
            <a:r>
              <a:rPr lang="en-US" dirty="0" smtClean="0"/>
              <a:t>Break into Priority 1 (12 days), Priority 2 (4 days)</a:t>
            </a:r>
          </a:p>
          <a:p>
            <a:pPr lvl="1"/>
            <a:r>
              <a:rPr lang="en-US" sz="2400" dirty="0" smtClean="0"/>
              <a:t>Final selections thru discussions with GA, FFCC this month</a:t>
            </a:r>
          </a:p>
          <a:p>
            <a:r>
              <a:rPr lang="en-US" sz="2800" dirty="0" smtClean="0"/>
              <a:t>Questions or comments?  See Stan + Steve </a:t>
            </a:r>
            <a:r>
              <a:rPr lang="en-US" sz="2800" dirty="0" err="1" smtClean="0"/>
              <a:t>Sabbagh</a:t>
            </a:r>
            <a:endParaRPr lang="en-US" sz="2800" dirty="0" smtClean="0"/>
          </a:p>
        </p:txBody>
      </p:sp>
    </p:spTree>
    <p:extLst>
      <p:ext uri="{BB962C8B-B14F-4D97-AF65-F5344CB8AC3E}">
        <p14:creationId xmlns:p14="http://schemas.microsoft.com/office/powerpoint/2010/main" val="35427284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676400"/>
            <a:ext cx="9067800" cy="4267200"/>
          </a:xfrm>
        </p:spPr>
        <p:txBody>
          <a:bodyPr>
            <a:noAutofit/>
          </a:bodyPr>
          <a:lstStyle/>
          <a:p>
            <a:r>
              <a:rPr lang="en-US" sz="3200" dirty="0" smtClean="0"/>
              <a:t>FES recently requested research plans for NSTX-U funded collaborators for Outage period</a:t>
            </a:r>
          </a:p>
          <a:p>
            <a:endParaRPr lang="en-US" sz="1800" dirty="0" smtClean="0"/>
          </a:p>
          <a:p>
            <a:r>
              <a:rPr lang="en-US" sz="3200" dirty="0" smtClean="0"/>
              <a:t>FES will share plans with NSTX-U management</a:t>
            </a:r>
          </a:p>
          <a:p>
            <a:pPr lvl="1"/>
            <a:r>
              <a:rPr lang="en-US" dirty="0" smtClean="0"/>
              <a:t>Will allow us to look for possible synergies, opportunities to field larger and more coordinated and impactful teams</a:t>
            </a:r>
          </a:p>
          <a:p>
            <a:endParaRPr lang="en-US" sz="1800" dirty="0" smtClean="0"/>
          </a:p>
          <a:p>
            <a:r>
              <a:rPr lang="en-US" sz="3200" dirty="0" smtClean="0"/>
              <a:t>Should feel free to talk to / brainstorm with NSTX-U management on collaboration ideas </a:t>
            </a:r>
          </a:p>
          <a:p>
            <a:endParaRPr lang="en-US" sz="3200" dirty="0" smtClean="0"/>
          </a:p>
          <a:p>
            <a:endParaRPr lang="en-US" sz="3200" dirty="0"/>
          </a:p>
          <a:p>
            <a:endParaRPr lang="en-US" sz="3200" dirty="0"/>
          </a:p>
        </p:txBody>
      </p:sp>
      <p:sp>
        <p:nvSpPr>
          <p:cNvPr id="3" name="Title 2"/>
          <p:cNvSpPr>
            <a:spLocks noGrp="1"/>
          </p:cNvSpPr>
          <p:nvPr>
            <p:ph type="title"/>
          </p:nvPr>
        </p:nvSpPr>
        <p:spPr/>
        <p:txBody>
          <a:bodyPr/>
          <a:lstStyle/>
          <a:p>
            <a:r>
              <a:rPr lang="en-US" dirty="0" smtClean="0"/>
              <a:t>Note on FES-funded collaborators</a:t>
            </a:r>
            <a:endParaRPr lang="en-US" dirty="0"/>
          </a:p>
        </p:txBody>
      </p:sp>
    </p:spTree>
    <p:extLst>
      <p:ext uri="{BB962C8B-B14F-4D97-AF65-F5344CB8AC3E}">
        <p14:creationId xmlns:p14="http://schemas.microsoft.com/office/powerpoint/2010/main" val="42611564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latin typeface="+mj-lt"/>
              </a:rPr>
              <a:t>Notes on 5 year plan (5YP) process</a:t>
            </a:r>
            <a:endParaRPr lang="en-US" sz="3200" b="1" dirty="0">
              <a:latin typeface="+mj-lt"/>
            </a:endParaRPr>
          </a:p>
        </p:txBody>
      </p:sp>
      <p:sp>
        <p:nvSpPr>
          <p:cNvPr id="3" name="Content Placeholder 2"/>
          <p:cNvSpPr>
            <a:spLocks noGrp="1"/>
          </p:cNvSpPr>
          <p:nvPr>
            <p:ph idx="1"/>
          </p:nvPr>
        </p:nvSpPr>
        <p:spPr>
          <a:xfrm>
            <a:off x="76200" y="1066800"/>
            <a:ext cx="9067800" cy="1676400"/>
          </a:xfrm>
        </p:spPr>
        <p:txBody>
          <a:bodyPr>
            <a:normAutofit fontScale="92500"/>
          </a:bodyPr>
          <a:lstStyle/>
          <a:p>
            <a:r>
              <a:rPr lang="en-US" sz="2400" dirty="0" smtClean="0"/>
              <a:t>May </a:t>
            </a:r>
            <a:r>
              <a:rPr lang="en-US" sz="2400" dirty="0"/>
              <a:t>have only 10 run weeks (</a:t>
            </a:r>
            <a:r>
              <a:rPr lang="en-US" sz="2400" dirty="0">
                <a:latin typeface="Arial Narrow" panose="020B0606020202030204" pitchFamily="34" charset="0"/>
              </a:rPr>
              <a:t>mostly commissioning</a:t>
            </a:r>
            <a:r>
              <a:rPr lang="en-US" sz="2400" dirty="0"/>
              <a:t>) </a:t>
            </a:r>
            <a:r>
              <a:rPr lang="en-US" sz="2400" dirty="0" smtClean="0"/>
              <a:t>for </a:t>
            </a:r>
            <a:r>
              <a:rPr lang="en-US" sz="2400" dirty="0"/>
              <a:t>FY14-18 5</a:t>
            </a:r>
            <a:r>
              <a:rPr lang="en-US" sz="2400" dirty="0" smtClean="0"/>
              <a:t>YP</a:t>
            </a:r>
            <a:endParaRPr lang="en-US"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FY19-23 plan due spring 2018, peer-reviewed summer 2018</a:t>
            </a:r>
          </a:p>
          <a:p>
            <a:r>
              <a:rPr lang="en-US" sz="2400" dirty="0"/>
              <a:t>B</a:t>
            </a:r>
            <a:r>
              <a:rPr lang="en-US" sz="2400" dirty="0" smtClean="0">
                <a:latin typeface="Arial" panose="020B0604020202020204" pitchFamily="34" charset="0"/>
                <a:cs typeface="Arial" panose="020B0604020202020204" pitchFamily="34" charset="0"/>
              </a:rPr>
              <a:t>egin brainstorming early 2017, then writing in summer / fall</a:t>
            </a:r>
          </a:p>
          <a:p>
            <a:r>
              <a:rPr lang="en-US" sz="2400" dirty="0" smtClean="0"/>
              <a:t>Need to generate research goals, </a:t>
            </a:r>
            <a:r>
              <a:rPr lang="en-US" sz="2400" dirty="0" smtClean="0">
                <a:latin typeface="Arial" panose="020B0604020202020204" pitchFamily="34" charset="0"/>
                <a:cs typeface="Arial" panose="020B0604020202020204" pitchFamily="34" charset="0"/>
              </a:rPr>
              <a:t>prioritize facility enhancements  </a:t>
            </a:r>
            <a:endParaRPr lang="en-US" sz="24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914400" y="3339465"/>
            <a:ext cx="7315200" cy="2617113"/>
          </a:xfrm>
          <a:prstGeom prst="rect">
            <a:avLst/>
          </a:prstGeom>
          <a:solidFill>
            <a:schemeClr val="bg1">
              <a:lumMod val="95000"/>
            </a:schemeClr>
          </a:solidFill>
          <a:ln w="12700">
            <a:solidFill>
              <a:schemeClr val="tx1"/>
            </a:solidFill>
            <a:miter lim="800000"/>
            <a:headEnd/>
            <a:tailEnd/>
          </a:ln>
        </p:spPr>
        <p:txBody>
          <a:bodyPr lIns="91429" tIns="45714" rIns="91429" bIns="45714"/>
          <a:lstStyle/>
          <a:p>
            <a:pPr marL="231775" indent="-231775" defTabSz="804769" eaLnBrk="0" hangingPunct="0">
              <a:lnSpc>
                <a:spcPct val="80000"/>
              </a:lnSpc>
              <a:spcBef>
                <a:spcPct val="20000"/>
              </a:spcBef>
              <a:buFontTx/>
              <a:buChar char="•"/>
              <a:defRPr/>
            </a:pPr>
            <a:r>
              <a:rPr lang="en-US" sz="2000" i="0" kern="0" dirty="0">
                <a:solidFill>
                  <a:schemeClr val="tx1"/>
                </a:solidFill>
                <a:latin typeface="Arial" panose="020B0604020202020204" pitchFamily="34" charset="0"/>
                <a:cs typeface="Arial" panose="020B0604020202020204" pitchFamily="34" charset="0"/>
              </a:rPr>
              <a:t>Explore unique ST parameter regimes to advance predictive capability - for ITER and </a:t>
            </a:r>
            <a:r>
              <a:rPr lang="en-US" sz="2000" i="0" kern="0" dirty="0" smtClean="0">
                <a:solidFill>
                  <a:schemeClr val="tx1"/>
                </a:solidFill>
                <a:latin typeface="Arial" panose="020B0604020202020204" pitchFamily="34" charset="0"/>
                <a:cs typeface="Arial" panose="020B0604020202020204" pitchFamily="34" charset="0"/>
              </a:rPr>
              <a:t>beyond</a:t>
            </a:r>
          </a:p>
          <a:p>
            <a:pPr lvl="1" indent="-228600" defTabSz="804769" eaLnBrk="0" hangingPunct="0">
              <a:lnSpc>
                <a:spcPct val="80000"/>
              </a:lnSpc>
              <a:spcBef>
                <a:spcPct val="20000"/>
              </a:spcBef>
              <a:buFont typeface="+mj-lt"/>
              <a:buAutoNum type="arabicPeriod"/>
              <a:defRPr/>
            </a:pPr>
            <a:r>
              <a:rPr lang="en-US" kern="0" dirty="0" smtClean="0">
                <a:solidFill>
                  <a:srgbClr val="3333FF"/>
                </a:solidFill>
                <a:latin typeface="Arial Narrow" panose="020B0606020202030204" pitchFamily="34" charset="0"/>
                <a:cs typeface="Arial" panose="020B0604020202020204" pitchFamily="34" charset="0"/>
              </a:rPr>
              <a:t>Study energetic particle physics </a:t>
            </a:r>
            <a:r>
              <a:rPr lang="en-US" b="0" i="0" kern="0" dirty="0" smtClean="0">
                <a:solidFill>
                  <a:srgbClr val="3333FF"/>
                </a:solidFill>
                <a:latin typeface="Arial Narrow" panose="020B0606020202030204" pitchFamily="34" charset="0"/>
                <a:cs typeface="Arial" panose="020B0604020202020204" pitchFamily="34" charset="0"/>
              </a:rPr>
              <a:t>prototypical of ITER/FNSF burning plasmas</a:t>
            </a:r>
          </a:p>
          <a:p>
            <a:pPr lvl="1" indent="-228600" defTabSz="804769" eaLnBrk="0" hangingPunct="0">
              <a:lnSpc>
                <a:spcPct val="80000"/>
              </a:lnSpc>
              <a:spcBef>
                <a:spcPct val="20000"/>
              </a:spcBef>
              <a:buFont typeface="+mj-lt"/>
              <a:buAutoNum type="arabicPeriod"/>
              <a:defRPr/>
            </a:pPr>
            <a:r>
              <a:rPr lang="en-US" b="0" i="0" kern="0" dirty="0" smtClean="0">
                <a:solidFill>
                  <a:srgbClr val="3333FF"/>
                </a:solidFill>
                <a:latin typeface="Arial Narrow" panose="020B0606020202030204" pitchFamily="34" charset="0"/>
                <a:cs typeface="Arial" panose="020B0604020202020204" pitchFamily="34" charset="0"/>
              </a:rPr>
              <a:t>Understand energy confinement and MHD stability at high normalized pressure</a:t>
            </a:r>
          </a:p>
          <a:p>
            <a:pPr marL="231775" indent="-231775" defTabSz="804769" eaLnBrk="0" hangingPunct="0">
              <a:lnSpc>
                <a:spcPct val="80000"/>
              </a:lnSpc>
              <a:spcBef>
                <a:spcPct val="20000"/>
              </a:spcBef>
              <a:buFontTx/>
              <a:buChar char="•"/>
              <a:defRPr/>
            </a:pPr>
            <a:r>
              <a:rPr lang="en-US" sz="2000" i="0" kern="0" dirty="0" smtClean="0">
                <a:solidFill>
                  <a:schemeClr val="tx1"/>
                </a:solidFill>
                <a:latin typeface="Arial" panose="020B0604020202020204" pitchFamily="34" charset="0"/>
                <a:cs typeface="Arial" panose="020B0604020202020204" pitchFamily="34" charset="0"/>
              </a:rPr>
              <a:t>Develop </a:t>
            </a:r>
            <a:r>
              <a:rPr lang="en-US" sz="2000" i="0" kern="0" dirty="0">
                <a:solidFill>
                  <a:schemeClr val="tx1"/>
                </a:solidFill>
                <a:latin typeface="Arial" panose="020B0604020202020204" pitchFamily="34" charset="0"/>
                <a:cs typeface="Arial" panose="020B0604020202020204" pitchFamily="34" charset="0"/>
              </a:rPr>
              <a:t>solutions for PMI challenge</a:t>
            </a:r>
          </a:p>
          <a:p>
            <a:pPr lvl="1" indent="-225425" defTabSz="520700" eaLnBrk="0" hangingPunct="0">
              <a:lnSpc>
                <a:spcPct val="80000"/>
              </a:lnSpc>
              <a:spcBef>
                <a:spcPct val="20000"/>
              </a:spcBef>
              <a:buFont typeface="+mj-lt"/>
              <a:buAutoNum type="arabicPeriod" startAt="3"/>
              <a:defRPr/>
            </a:pPr>
            <a:r>
              <a:rPr lang="en-US" kern="0" dirty="0" smtClean="0">
                <a:solidFill>
                  <a:srgbClr val="3333FF"/>
                </a:solidFill>
                <a:latin typeface="Arial Narrow" panose="020B0606020202030204" pitchFamily="34" charset="0"/>
                <a:cs typeface="Arial" panose="020B0604020202020204" pitchFamily="34" charset="0"/>
              </a:rPr>
              <a:t>Dissipate high edge heat loads using expanded magnetic fields + radiation</a:t>
            </a:r>
            <a:endParaRPr lang="en-US" b="0" i="0" kern="0" dirty="0" smtClean="0">
              <a:solidFill>
                <a:srgbClr val="3333FF"/>
              </a:solidFill>
              <a:latin typeface="Arial Narrow" panose="020B0606020202030204" pitchFamily="34" charset="0"/>
              <a:cs typeface="Arial" panose="020B0604020202020204" pitchFamily="34" charset="0"/>
            </a:endParaRPr>
          </a:p>
          <a:p>
            <a:pPr lvl="1" indent="-225425" defTabSz="520700" eaLnBrk="0" hangingPunct="0">
              <a:lnSpc>
                <a:spcPct val="80000"/>
              </a:lnSpc>
              <a:spcBef>
                <a:spcPct val="20000"/>
              </a:spcBef>
              <a:buFont typeface="+mj-lt"/>
              <a:buAutoNum type="arabicPeriod" startAt="3"/>
              <a:defRPr/>
            </a:pPr>
            <a:r>
              <a:rPr lang="en-US" b="0" i="0" kern="0" dirty="0" smtClean="0">
                <a:solidFill>
                  <a:srgbClr val="3333FF"/>
                </a:solidFill>
                <a:latin typeface="Arial Narrow" panose="020B0606020202030204" pitchFamily="34" charset="0"/>
                <a:cs typeface="Arial" panose="020B0604020202020204" pitchFamily="34" charset="0"/>
              </a:rPr>
              <a:t>Compare performance of solid vs. liquid metal plasma facing components</a:t>
            </a:r>
            <a:endParaRPr lang="en-US" b="0" i="0" kern="0" dirty="0">
              <a:solidFill>
                <a:srgbClr val="3333FF"/>
              </a:solidFill>
              <a:latin typeface="Arial Narrow" panose="020B0606020202030204" pitchFamily="34" charset="0"/>
              <a:cs typeface="Arial" panose="020B0604020202020204" pitchFamily="34" charset="0"/>
            </a:endParaRPr>
          </a:p>
          <a:p>
            <a:pPr marL="231775" indent="-231775" defTabSz="804769" eaLnBrk="0" hangingPunct="0">
              <a:lnSpc>
                <a:spcPct val="80000"/>
              </a:lnSpc>
              <a:spcBef>
                <a:spcPct val="20000"/>
              </a:spcBef>
              <a:buFontTx/>
              <a:buChar char="•"/>
              <a:defRPr/>
            </a:pPr>
            <a:r>
              <a:rPr lang="en-US" sz="2000" i="0" kern="0" dirty="0" smtClean="0">
                <a:solidFill>
                  <a:schemeClr val="tx1"/>
                </a:solidFill>
                <a:latin typeface="Arial" panose="020B0604020202020204" pitchFamily="34" charset="0"/>
                <a:cs typeface="Arial" panose="020B0604020202020204" pitchFamily="34" charset="0"/>
              </a:rPr>
              <a:t>Advance </a:t>
            </a:r>
            <a:r>
              <a:rPr lang="en-US" sz="2000" i="0" kern="0" dirty="0">
                <a:solidFill>
                  <a:schemeClr val="tx1"/>
                </a:solidFill>
                <a:latin typeface="Arial" panose="020B0604020202020204" pitchFamily="34" charset="0"/>
                <a:cs typeface="Arial" panose="020B0604020202020204" pitchFamily="34" charset="0"/>
              </a:rPr>
              <a:t>ST </a:t>
            </a:r>
            <a:r>
              <a:rPr lang="en-US" sz="2000" kern="0" dirty="0" smtClean="0">
                <a:latin typeface="Arial" panose="020B0604020202020204" pitchFamily="34" charset="0"/>
                <a:cs typeface="Arial" panose="020B0604020202020204" pitchFamily="34" charset="0"/>
              </a:rPr>
              <a:t>as possible</a:t>
            </a:r>
            <a:r>
              <a:rPr lang="en-US" sz="2000" i="0" kern="0" dirty="0" smtClean="0">
                <a:solidFill>
                  <a:schemeClr val="tx1"/>
                </a:solidFill>
                <a:latin typeface="Arial" panose="020B0604020202020204" pitchFamily="34" charset="0"/>
                <a:cs typeface="Arial" panose="020B0604020202020204" pitchFamily="34" charset="0"/>
              </a:rPr>
              <a:t> FNSF / DEMO</a:t>
            </a:r>
          </a:p>
          <a:p>
            <a:pPr lvl="1" indent="-225425" defTabSz="804769" eaLnBrk="0" hangingPunct="0">
              <a:lnSpc>
                <a:spcPct val="80000"/>
              </a:lnSpc>
              <a:spcBef>
                <a:spcPct val="20000"/>
              </a:spcBef>
              <a:buFont typeface="+mj-lt"/>
              <a:buAutoNum type="arabicPeriod" startAt="5"/>
              <a:defRPr/>
            </a:pPr>
            <a:r>
              <a:rPr lang="en-US" kern="0" dirty="0">
                <a:solidFill>
                  <a:srgbClr val="3333FF"/>
                </a:solidFill>
                <a:latin typeface="Arial Narrow" panose="020B0606020202030204" pitchFamily="34" charset="0"/>
                <a:cs typeface="Calibri" pitchFamily="34" charset="0"/>
              </a:rPr>
              <a:t>Form and sustain </a:t>
            </a:r>
            <a:r>
              <a:rPr lang="en-US" kern="0" dirty="0" smtClean="0">
                <a:solidFill>
                  <a:srgbClr val="3333FF"/>
                </a:solidFill>
                <a:latin typeface="Arial Narrow" panose="020B0606020202030204" pitchFamily="34" charset="0"/>
                <a:cs typeface="Calibri" pitchFamily="34" charset="0"/>
              </a:rPr>
              <a:t>plasma </a:t>
            </a:r>
            <a:r>
              <a:rPr lang="en-US" kern="0" dirty="0">
                <a:solidFill>
                  <a:srgbClr val="3333FF"/>
                </a:solidFill>
                <a:latin typeface="Arial Narrow" panose="020B0606020202030204" pitchFamily="34" charset="0"/>
                <a:cs typeface="Calibri" pitchFamily="34" charset="0"/>
              </a:rPr>
              <a:t>current </a:t>
            </a:r>
            <a:r>
              <a:rPr lang="en-US" kern="0" dirty="0" smtClean="0">
                <a:solidFill>
                  <a:srgbClr val="3333FF"/>
                </a:solidFill>
                <a:latin typeface="Arial Narrow" panose="020B0606020202030204" pitchFamily="34" charset="0"/>
                <a:cs typeface="Calibri" pitchFamily="34" charset="0"/>
              </a:rPr>
              <a:t>without transformer for steady-state ST</a:t>
            </a:r>
            <a:endParaRPr lang="en-US" kern="0" dirty="0">
              <a:solidFill>
                <a:srgbClr val="3333FF"/>
              </a:solidFill>
              <a:latin typeface="Arial Narrow" panose="020B0606020202030204" pitchFamily="34" charset="0"/>
            </a:endParaRPr>
          </a:p>
        </p:txBody>
      </p:sp>
      <p:sp>
        <p:nvSpPr>
          <p:cNvPr id="5" name="Text Box 8"/>
          <p:cNvSpPr txBox="1">
            <a:spLocks noChangeArrowheads="1"/>
          </p:cNvSpPr>
          <p:nvPr/>
        </p:nvSpPr>
        <p:spPr bwMode="auto">
          <a:xfrm>
            <a:off x="533400" y="2819400"/>
            <a:ext cx="8077200" cy="369332"/>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lIns="91429" tIns="0" rIns="91429" bIns="0">
            <a:spAutoFit/>
          </a:bodyPr>
          <a:lstStyle/>
          <a:p>
            <a:pPr algn="ctr">
              <a:defRPr/>
            </a:pPr>
            <a:r>
              <a:rPr lang="en-US" sz="2400" b="1" i="0" dirty="0" smtClean="0">
                <a:solidFill>
                  <a:schemeClr val="tx1"/>
                </a:solidFill>
                <a:latin typeface="Arial Narrow" panose="020B0606020202030204" pitchFamily="34" charset="0"/>
                <a:cs typeface="Arial" panose="020B0604020202020204" pitchFamily="34" charset="0"/>
              </a:rPr>
              <a:t>Mission Elements and </a:t>
            </a:r>
            <a:r>
              <a:rPr lang="en-US" sz="2400" b="1" dirty="0" smtClean="0">
                <a:solidFill>
                  <a:srgbClr val="3333FF"/>
                </a:solidFill>
                <a:latin typeface="Arial Narrow" panose="020B0606020202030204" pitchFamily="34" charset="0"/>
                <a:cs typeface="Arial" panose="020B0604020202020204" pitchFamily="34" charset="0"/>
              </a:rPr>
              <a:t>Present</a:t>
            </a:r>
            <a:r>
              <a:rPr lang="en-US" sz="2400" b="1" i="0" dirty="0" smtClean="0">
                <a:solidFill>
                  <a:srgbClr val="3333FF"/>
                </a:solidFill>
                <a:latin typeface="Arial Narrow" panose="020B0606020202030204" pitchFamily="34" charset="0"/>
                <a:cs typeface="Arial" panose="020B0604020202020204" pitchFamily="34" charset="0"/>
              </a:rPr>
              <a:t> 5 Year Plan 5 Highest Priorities</a:t>
            </a:r>
            <a:endParaRPr lang="en-US" sz="2400" b="1" i="0" dirty="0">
              <a:solidFill>
                <a:srgbClr val="3333FF"/>
              </a:solidFill>
              <a:latin typeface="Arial Narrow" panose="020B0606020202030204" pitchFamily="34" charset="0"/>
              <a:cs typeface="Arial" panose="020B0604020202020204" pitchFamily="34" charset="0"/>
            </a:endParaRPr>
          </a:p>
        </p:txBody>
      </p:sp>
      <p:sp>
        <p:nvSpPr>
          <p:cNvPr id="7" name="TextBox 6"/>
          <p:cNvSpPr txBox="1"/>
          <p:nvPr/>
        </p:nvSpPr>
        <p:spPr>
          <a:xfrm>
            <a:off x="152400" y="6076890"/>
            <a:ext cx="8821646" cy="400110"/>
          </a:xfrm>
          <a:prstGeom prst="rect">
            <a:avLst/>
          </a:prstGeom>
          <a:noFill/>
        </p:spPr>
        <p:txBody>
          <a:bodyPr wrap="none" rtlCol="0">
            <a:spAutoFit/>
          </a:bodyPr>
          <a:lstStyle/>
          <a:p>
            <a:r>
              <a:rPr lang="en-US" sz="2000" b="1" dirty="0" smtClean="0">
                <a:solidFill>
                  <a:srgbClr val="C00000"/>
                </a:solidFill>
              </a:rPr>
              <a:t>Are these still the best missions and priorities for the next 5 year plan?</a:t>
            </a:r>
            <a:endParaRPr lang="en-US" sz="2000" b="1" dirty="0">
              <a:solidFill>
                <a:srgbClr val="C00000"/>
              </a:solidFill>
            </a:endParaRPr>
          </a:p>
        </p:txBody>
      </p:sp>
    </p:spTree>
    <p:extLst>
      <p:ext uri="{BB962C8B-B14F-4D97-AF65-F5344CB8AC3E}">
        <p14:creationId xmlns:p14="http://schemas.microsoft.com/office/powerpoint/2010/main" val="3699425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828800"/>
            <a:ext cx="8991600" cy="4648200"/>
          </a:xfrm>
        </p:spPr>
        <p:txBody>
          <a:bodyPr/>
          <a:lstStyle/>
          <a:p>
            <a:pPr marL="0" indent="0" algn="ctr">
              <a:buNone/>
            </a:pPr>
            <a:r>
              <a:rPr lang="en-US" sz="3200" smtClean="0"/>
              <a:t>Starting </a:t>
            </a:r>
            <a:r>
              <a:rPr lang="en-US" sz="3200" dirty="0" smtClean="0"/>
              <a:t>this week (i.e. today!), </a:t>
            </a:r>
            <a:r>
              <a:rPr lang="en-US" sz="3200" dirty="0" smtClean="0"/>
              <a:t>please send: </a:t>
            </a:r>
          </a:p>
          <a:p>
            <a:endParaRPr lang="en-US" dirty="0"/>
          </a:p>
          <a:p>
            <a:pPr>
              <a:buFont typeface="Wingdings" panose="05000000000000000000" pitchFamily="2" charset="2"/>
              <a:buChar char="Ø"/>
            </a:pPr>
            <a:r>
              <a:rPr lang="en-US" sz="3600" dirty="0" smtClean="0"/>
              <a:t>NSTX-U Research highlights to Jon</a:t>
            </a:r>
          </a:p>
          <a:p>
            <a:pPr>
              <a:buFont typeface="Wingdings" panose="05000000000000000000" pitchFamily="2" charset="2"/>
              <a:buChar char="Ø"/>
            </a:pPr>
            <a:endParaRPr lang="en-US" sz="3600" dirty="0" smtClean="0"/>
          </a:p>
          <a:p>
            <a:pPr>
              <a:buFont typeface="Wingdings" panose="05000000000000000000" pitchFamily="2" charset="2"/>
              <a:buChar char="Ø"/>
            </a:pPr>
            <a:r>
              <a:rPr lang="en-US" sz="3600" dirty="0" smtClean="0"/>
              <a:t>Recovery Project highlights to Rich</a:t>
            </a:r>
            <a:endParaRPr lang="en-US" sz="3600" dirty="0"/>
          </a:p>
        </p:txBody>
      </p:sp>
      <p:sp>
        <p:nvSpPr>
          <p:cNvPr id="3" name="Title 2"/>
          <p:cNvSpPr>
            <a:spLocks noGrp="1"/>
          </p:cNvSpPr>
          <p:nvPr>
            <p:ph type="title"/>
          </p:nvPr>
        </p:nvSpPr>
        <p:spPr/>
        <p:txBody>
          <a:bodyPr/>
          <a:lstStyle/>
          <a:p>
            <a:r>
              <a:rPr lang="en-US" dirty="0" smtClean="0"/>
              <a:t>NSTX-U weekly highlights note</a:t>
            </a:r>
            <a:endParaRPr lang="en-US" dirty="0"/>
          </a:p>
        </p:txBody>
      </p:sp>
    </p:spTree>
    <p:extLst>
      <p:ext uri="{BB962C8B-B14F-4D97-AF65-F5344CB8AC3E}">
        <p14:creationId xmlns:p14="http://schemas.microsoft.com/office/powerpoint/2010/main" val="25826001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2819400"/>
            <a:ext cx="8991600" cy="838200"/>
          </a:xfrm>
        </p:spPr>
        <p:txBody>
          <a:bodyPr>
            <a:noAutofit/>
          </a:bodyPr>
          <a:lstStyle/>
          <a:p>
            <a:pPr marL="0" indent="0" algn="ctr">
              <a:buNone/>
            </a:pPr>
            <a:r>
              <a:rPr lang="en-US" sz="4400" dirty="0" smtClean="0"/>
              <a:t>Any questions?</a:t>
            </a:r>
            <a:endParaRPr lang="en-US" sz="4400" dirty="0"/>
          </a:p>
        </p:txBody>
      </p:sp>
      <p:sp>
        <p:nvSpPr>
          <p:cNvPr id="3" name="Title 2"/>
          <p:cNvSpPr>
            <a:spLocks noGrp="1"/>
          </p:cNvSpPr>
          <p:nvPr>
            <p:ph type="title"/>
          </p:nvPr>
        </p:nvSpPr>
        <p:spPr/>
        <p:txBody>
          <a:bodyPr>
            <a:normAutofit/>
          </a:bodyPr>
          <a:lstStyle/>
          <a:p>
            <a:r>
              <a:rPr lang="en-US" sz="4800" dirty="0" smtClean="0"/>
              <a:t>Thank you!</a:t>
            </a:r>
            <a:endParaRPr lang="en-US" sz="4800" dirty="0"/>
          </a:p>
        </p:txBody>
      </p:sp>
    </p:spTree>
    <p:extLst>
      <p:ext uri="{BB962C8B-B14F-4D97-AF65-F5344CB8AC3E}">
        <p14:creationId xmlns:p14="http://schemas.microsoft.com/office/powerpoint/2010/main" val="2246533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371600"/>
            <a:ext cx="8991600" cy="4572000"/>
          </a:xfrm>
        </p:spPr>
        <p:txBody>
          <a:bodyPr>
            <a:noAutofit/>
          </a:bodyPr>
          <a:lstStyle/>
          <a:p>
            <a:pPr>
              <a:lnSpc>
                <a:spcPct val="150000"/>
              </a:lnSpc>
            </a:pPr>
            <a:r>
              <a:rPr lang="en-US" sz="3200" dirty="0" smtClean="0">
                <a:solidFill>
                  <a:schemeClr val="bg1">
                    <a:lumMod val="75000"/>
                  </a:schemeClr>
                </a:solidFill>
              </a:rPr>
              <a:t>Masa </a:t>
            </a:r>
            <a:r>
              <a:rPr lang="en-US" sz="3200" dirty="0">
                <a:solidFill>
                  <a:schemeClr val="bg1">
                    <a:lumMod val="75000"/>
                  </a:schemeClr>
                </a:solidFill>
              </a:rPr>
              <a:t>(for Jerry) - Safety update</a:t>
            </a:r>
          </a:p>
          <a:p>
            <a:r>
              <a:rPr lang="en-US" sz="3200" dirty="0" smtClean="0">
                <a:solidFill>
                  <a:schemeClr val="bg1">
                    <a:lumMod val="75000"/>
                  </a:schemeClr>
                </a:solidFill>
              </a:rPr>
              <a:t>Rich</a:t>
            </a:r>
            <a:r>
              <a:rPr lang="en-US" sz="3200" dirty="0">
                <a:solidFill>
                  <a:schemeClr val="bg1">
                    <a:lumMod val="75000"/>
                  </a:schemeClr>
                </a:solidFill>
              </a:rPr>
              <a:t>, Jon, and Masa - NSTX-U </a:t>
            </a:r>
            <a:r>
              <a:rPr lang="en-US" sz="3200" dirty="0" smtClean="0">
                <a:solidFill>
                  <a:schemeClr val="bg1">
                    <a:lumMod val="75000"/>
                  </a:schemeClr>
                </a:solidFill>
              </a:rPr>
              <a:t>organizational changes</a:t>
            </a:r>
            <a:r>
              <a:rPr lang="en-US" sz="3200" dirty="0">
                <a:solidFill>
                  <a:schemeClr val="bg1">
                    <a:lumMod val="75000"/>
                  </a:schemeClr>
                </a:solidFill>
              </a:rPr>
              <a:t>, new roles for Masa</a:t>
            </a:r>
          </a:p>
          <a:p>
            <a:pPr>
              <a:lnSpc>
                <a:spcPct val="150000"/>
              </a:lnSpc>
            </a:pPr>
            <a:r>
              <a:rPr lang="en-US" sz="3200" dirty="0" smtClean="0"/>
              <a:t>Rich </a:t>
            </a:r>
            <a:r>
              <a:rPr lang="en-US" sz="3200" dirty="0"/>
              <a:t>- Overview of Recovery Project</a:t>
            </a:r>
          </a:p>
          <a:p>
            <a:r>
              <a:rPr lang="en-US" sz="3200" dirty="0" smtClean="0">
                <a:solidFill>
                  <a:schemeClr val="bg1">
                    <a:lumMod val="75000"/>
                  </a:schemeClr>
                </a:solidFill>
              </a:rPr>
              <a:t>Stefan </a:t>
            </a:r>
            <a:r>
              <a:rPr lang="en-US" sz="3200" dirty="0">
                <a:solidFill>
                  <a:schemeClr val="bg1">
                    <a:lumMod val="75000"/>
                  </a:schemeClr>
                </a:solidFill>
              </a:rPr>
              <a:t>- </a:t>
            </a:r>
            <a:r>
              <a:rPr lang="en-US" sz="3200" dirty="0" smtClean="0">
                <a:solidFill>
                  <a:schemeClr val="bg1">
                    <a:lumMod val="75000"/>
                  </a:schemeClr>
                </a:solidFill>
              </a:rPr>
              <a:t>Outage </a:t>
            </a:r>
            <a:r>
              <a:rPr lang="en-US" sz="3200" dirty="0">
                <a:solidFill>
                  <a:schemeClr val="bg1">
                    <a:lumMod val="75000"/>
                  </a:schemeClr>
                </a:solidFill>
              </a:rPr>
              <a:t>status, PF1AU forensics</a:t>
            </a:r>
          </a:p>
          <a:p>
            <a:pPr>
              <a:lnSpc>
                <a:spcPct val="150000"/>
              </a:lnSpc>
            </a:pPr>
            <a:r>
              <a:rPr lang="en-US" sz="3200" dirty="0" smtClean="0">
                <a:solidFill>
                  <a:schemeClr val="bg1">
                    <a:lumMod val="75000"/>
                  </a:schemeClr>
                </a:solidFill>
              </a:rPr>
              <a:t>Jon </a:t>
            </a:r>
            <a:r>
              <a:rPr lang="en-US" sz="3200" dirty="0">
                <a:solidFill>
                  <a:schemeClr val="bg1">
                    <a:lumMod val="75000"/>
                  </a:schemeClr>
                </a:solidFill>
              </a:rPr>
              <a:t>- Program status, collaborations, 5YP prep</a:t>
            </a:r>
          </a:p>
        </p:txBody>
      </p:sp>
      <p:sp>
        <p:nvSpPr>
          <p:cNvPr id="3" name="Title 2"/>
          <p:cNvSpPr>
            <a:spLocks noGrp="1"/>
          </p:cNvSpPr>
          <p:nvPr>
            <p:ph type="title"/>
          </p:nvPr>
        </p:nvSpPr>
        <p:spPr/>
        <p:txBody>
          <a:bodyPr>
            <a:normAutofit/>
          </a:bodyPr>
          <a:lstStyle/>
          <a:p>
            <a:r>
              <a:rPr lang="en-US" sz="4800" dirty="0" smtClean="0"/>
              <a:t>Agenda</a:t>
            </a:r>
            <a:endParaRPr lang="en-US" sz="4800" dirty="0"/>
          </a:p>
        </p:txBody>
      </p:sp>
    </p:spTree>
    <p:extLst>
      <p:ext uri="{BB962C8B-B14F-4D97-AF65-F5344CB8AC3E}">
        <p14:creationId xmlns:p14="http://schemas.microsoft.com/office/powerpoint/2010/main" val="8242804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62025"/>
            <a:ext cx="7772400" cy="1470025"/>
          </a:xfrm>
        </p:spPr>
        <p:txBody>
          <a:bodyPr/>
          <a:lstStyle/>
          <a:p>
            <a:r>
              <a:rPr lang="en-US" dirty="0" smtClean="0"/>
              <a:t>NSTX-U Team Meeting</a:t>
            </a:r>
            <a:endParaRPr lang="en-US" dirty="0"/>
          </a:p>
        </p:txBody>
      </p:sp>
      <p:sp>
        <p:nvSpPr>
          <p:cNvPr id="3" name="Subtitle 2"/>
          <p:cNvSpPr>
            <a:spLocks noGrp="1"/>
          </p:cNvSpPr>
          <p:nvPr>
            <p:ph type="subTitle" idx="1"/>
          </p:nvPr>
        </p:nvSpPr>
        <p:spPr>
          <a:xfrm>
            <a:off x="1028700" y="3289300"/>
            <a:ext cx="7188200" cy="2108200"/>
          </a:xfrm>
        </p:spPr>
        <p:txBody>
          <a:bodyPr>
            <a:normAutofit fontScale="92500" lnSpcReduction="20000"/>
          </a:bodyPr>
          <a:lstStyle/>
          <a:p>
            <a:r>
              <a:rPr lang="en-US" dirty="0" smtClean="0">
                <a:solidFill>
                  <a:schemeClr val="tx1"/>
                </a:solidFill>
              </a:rPr>
              <a:t>R. J. Hawryluk</a:t>
            </a:r>
          </a:p>
          <a:p>
            <a:r>
              <a:rPr lang="en-US" sz="2400" dirty="0" smtClean="0">
                <a:solidFill>
                  <a:schemeClr val="tx1"/>
                </a:solidFill>
              </a:rPr>
              <a:t>Dec. 2, 2016</a:t>
            </a:r>
          </a:p>
          <a:p>
            <a:endParaRPr lang="en-US" sz="2400" dirty="0">
              <a:solidFill>
                <a:schemeClr val="tx1"/>
              </a:solidFill>
            </a:endParaRPr>
          </a:p>
          <a:p>
            <a:r>
              <a:rPr lang="en-US" sz="2400" dirty="0" smtClean="0">
                <a:solidFill>
                  <a:schemeClr val="tx1"/>
                </a:solidFill>
              </a:rPr>
              <a:t>This presentation describes plans and approaches that are under development and should be considered preliminary.</a:t>
            </a:r>
            <a:endParaRPr lang="en-US" sz="2400" dirty="0">
              <a:solidFill>
                <a:schemeClr val="tx1"/>
              </a:solidFill>
            </a:endParaRPr>
          </a:p>
        </p:txBody>
      </p:sp>
    </p:spTree>
    <p:extLst>
      <p:ext uri="{BB962C8B-B14F-4D97-AF65-F5344CB8AC3E}">
        <p14:creationId xmlns:p14="http://schemas.microsoft.com/office/powerpoint/2010/main" val="37772920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My Aspirations?</a:t>
            </a:r>
            <a:endParaRPr lang="en-US" dirty="0"/>
          </a:p>
        </p:txBody>
      </p:sp>
      <p:sp>
        <p:nvSpPr>
          <p:cNvPr id="3" name="Content Placeholder 2"/>
          <p:cNvSpPr>
            <a:spLocks noGrp="1"/>
          </p:cNvSpPr>
          <p:nvPr>
            <p:ph idx="1"/>
          </p:nvPr>
        </p:nvSpPr>
        <p:spPr>
          <a:xfrm>
            <a:off x="76200" y="1371600"/>
            <a:ext cx="8991600" cy="5105400"/>
          </a:xfrm>
        </p:spPr>
        <p:txBody>
          <a:bodyPr/>
          <a:lstStyle/>
          <a:p>
            <a:r>
              <a:rPr lang="en-US" dirty="0" smtClean="0"/>
              <a:t>NSTX-U be the facility that scientists from around the world will want to work on.</a:t>
            </a:r>
          </a:p>
          <a:p>
            <a:pPr lvl="1"/>
            <a:r>
              <a:rPr lang="en-US" b="1" i="1" dirty="0" smtClean="0">
                <a:solidFill>
                  <a:srgbClr val="FF0000"/>
                </a:solidFill>
              </a:rPr>
              <a:t>Safe,</a:t>
            </a:r>
            <a:r>
              <a:rPr lang="en-US" i="1" dirty="0" smtClean="0"/>
              <a:t> reliable and predictable operation</a:t>
            </a:r>
          </a:p>
          <a:p>
            <a:pPr lvl="1"/>
            <a:endParaRPr lang="en-US" i="1" dirty="0"/>
          </a:p>
          <a:p>
            <a:r>
              <a:rPr lang="en-US" dirty="0" smtClean="0"/>
              <a:t>NSTX-U be renown for world-class research</a:t>
            </a:r>
          </a:p>
          <a:p>
            <a:pPr lvl="1"/>
            <a:r>
              <a:rPr lang="en-US" i="1" dirty="0" smtClean="0"/>
              <a:t>Strive to define the standard in research</a:t>
            </a:r>
          </a:p>
          <a:p>
            <a:pPr marL="457200" lvl="1" indent="0">
              <a:buNone/>
            </a:pPr>
            <a:endParaRPr lang="en-US" dirty="0"/>
          </a:p>
        </p:txBody>
      </p:sp>
    </p:spTree>
    <p:extLst>
      <p:ext uri="{BB962C8B-B14F-4D97-AF65-F5344CB8AC3E}">
        <p14:creationId xmlns:p14="http://schemas.microsoft.com/office/powerpoint/2010/main" val="2216096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6913</TotalTime>
  <Words>3452</Words>
  <Application>Microsoft Office PowerPoint</Application>
  <PresentationFormat>On-screen Show (4:3)</PresentationFormat>
  <Paragraphs>534</Paragraphs>
  <Slides>60</Slides>
  <Notes>3</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NSTX Upgrade</vt:lpstr>
      <vt:lpstr>NSTX-U Team Meeting</vt:lpstr>
      <vt:lpstr>Agenda</vt:lpstr>
      <vt:lpstr>PowerPoint Presentation</vt:lpstr>
      <vt:lpstr>NSTX-U Organizational Changes</vt:lpstr>
      <vt:lpstr>Roles and Goals for Masa Ono</vt:lpstr>
      <vt:lpstr>NSTX-U weekly highlights note</vt:lpstr>
      <vt:lpstr>Agenda</vt:lpstr>
      <vt:lpstr>NSTX-U Team Meeting</vt:lpstr>
      <vt:lpstr>What are My Aspirations?</vt:lpstr>
      <vt:lpstr>Notable Outcomes Issued Sept 20, 2016</vt:lpstr>
      <vt:lpstr>Strategy - Extent of Condition Process</vt:lpstr>
      <vt:lpstr>PowerPoint Presentation</vt:lpstr>
      <vt:lpstr>PowerPoint Presentation</vt:lpstr>
      <vt:lpstr>Component Classification Strategy</vt:lpstr>
      <vt:lpstr>Need to Define Scope of Recovery Project</vt:lpstr>
      <vt:lpstr>Strategy - Extent of Cause (L. Hill)</vt:lpstr>
      <vt:lpstr>PowerPoint Presentation</vt:lpstr>
      <vt:lpstr>Safety</vt:lpstr>
      <vt:lpstr>Thank you!</vt:lpstr>
      <vt:lpstr>Agenda</vt:lpstr>
      <vt:lpstr>NSTX-U Team Meeting Some Research &amp; Engineering Operations Updates</vt:lpstr>
      <vt:lpstr>Outline of This Talk</vt:lpstr>
      <vt:lpstr>Outline of This Talk</vt:lpstr>
      <vt:lpstr>PF-1aU Was Removed on 8/24/16</vt:lpstr>
      <vt:lpstr>Diagnostic Calibrations Were Complete on the Advertised 3 Week Schedule</vt:lpstr>
      <vt:lpstr>Calorimeter Removals Followed on 10/12 &amp; 10/13</vt:lpstr>
      <vt:lpstr>Calorimeters Are Now Located in TTC For Repairs</vt:lpstr>
      <vt:lpstr>Ceramic Break Assembly Holds the Inner-Outer Vessel Insulator, the PF-1c Coil, and Various Connection Parts</vt:lpstr>
      <vt:lpstr>Upper Ceramic Break was Removed on 11/14/16</vt:lpstr>
      <vt:lpstr>CS Was Removed on 11/17 </vt:lpstr>
      <vt:lpstr>CS on Stand</vt:lpstr>
      <vt:lpstr>Coil Shop is Preparing to to Wind PF-1a Coils Following their FDR</vt:lpstr>
      <vt:lpstr>Considerable Progress Has Been Made in Preparation for Coil Fabrication</vt:lpstr>
      <vt:lpstr>PF-1a Mandrels are Nearly Finished</vt:lpstr>
      <vt:lpstr>Near Term Activities</vt:lpstr>
      <vt:lpstr>Outline of This Talk</vt:lpstr>
      <vt:lpstr>Forensic Analysis Overview</vt:lpstr>
      <vt:lpstr>X-Rays Identified a Number of Anomalies (9/1/16, 9/8/16)</vt:lpstr>
      <vt:lpstr>Coil Was Sectioned Using a Milling Machine</vt:lpstr>
      <vt:lpstr>A Battery of Tests Was Performed on the Three Sections</vt:lpstr>
      <vt:lpstr>Anomalies Found Via Videoscope in Four Locations (1)</vt:lpstr>
      <vt:lpstr>Anomalies Found Via Videoscope in Four Locations (2)</vt:lpstr>
      <vt:lpstr>Anomalies Found Via Videoscope in Four Locations (3)</vt:lpstr>
      <vt:lpstr>Anomalies Found Via Videoscope in Four Locations (4)</vt:lpstr>
      <vt:lpstr>Other Observations</vt:lpstr>
      <vt:lpstr>Outline of This Talk</vt:lpstr>
      <vt:lpstr>Precision Metrology Done on Magnetic Field Coils and Passive Structures </vt:lpstr>
      <vt:lpstr>This Week: Tilt of the TF center rod</vt:lpstr>
      <vt:lpstr>Outline of This Talk</vt:lpstr>
      <vt:lpstr>The RF Probe for Bay D has been assembled and vacuum prepped </vt:lpstr>
      <vt:lpstr>Diagnostics and Boundary Physics Operations</vt:lpstr>
      <vt:lpstr>Update: Tritium Contamination in the Vessel</vt:lpstr>
      <vt:lpstr>Agenda</vt:lpstr>
      <vt:lpstr>Thank you for your many excellent NSTX/NSTX-U  scientific contributions to IAEA and APS!</vt:lpstr>
      <vt:lpstr>NSTX-U Program Status / Schedule</vt:lpstr>
      <vt:lpstr>Example enhanced collaborations for outage period Building upon and informing NSTX-U research</vt:lpstr>
      <vt:lpstr>PowerPoint Presentation</vt:lpstr>
      <vt:lpstr>Note on FES-funded collaborators</vt:lpstr>
      <vt:lpstr>Notes on 5 year plan (5YP) process</vt:lpstr>
      <vt:lpstr>Thank you!</vt:lpstr>
    </vt:vector>
  </TitlesOfParts>
  <Company>PPPL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Jonathan E. Menard</cp:lastModifiedBy>
  <cp:revision>421</cp:revision>
  <dcterms:created xsi:type="dcterms:W3CDTF">2015-07-16T16:59:24Z</dcterms:created>
  <dcterms:modified xsi:type="dcterms:W3CDTF">2016-12-02T15:35:01Z</dcterms:modified>
</cp:coreProperties>
</file>