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6" r:id="rId4"/>
    <p:sldId id="277" r:id="rId5"/>
    <p:sldId id="270" r:id="rId6"/>
    <p:sldId id="269" r:id="rId7"/>
    <p:sldId id="272" r:id="rId8"/>
    <p:sldId id="271" r:id="rId9"/>
    <p:sldId id="274" r:id="rId10"/>
    <p:sldId id="273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08" d="100"/>
          <a:sy n="208" d="100"/>
        </p:scale>
        <p:origin x="-112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7706-433A-B74A-A7CE-E0F0EAE1A140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06F90-754B-3546-A860-CCAEA53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33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73D4D-D25C-4A4C-BDFE-C4141DE404D6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7E571-A853-B049-BFBE-192845177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882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7D02-DB52-3C42-921F-A7E6B5C7316A}" type="datetime1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8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1DAE-4762-5C41-8A4D-D38D8E34EFED}" type="datetime1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9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7FAB-FA7A-D647-9B21-EA896FAF53E9}" type="datetime1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8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9FD9-2CCA-9449-8CFD-F194A73E6FA9}" type="datetime1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0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114E-31E2-B14B-AB69-015CE877C3AE}" type="datetime1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1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E685-063D-CE40-A3EE-7382821EE0BC}" type="datetime1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5CD1-C428-CB4A-847C-F21E02559DA5}" type="datetime1">
              <a:rPr lang="en-US" smtClean="0"/>
              <a:t>10/28/13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7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8D1C-2596-A043-B43E-2AFD21BD1EAE}" type="datetime1">
              <a:rPr lang="en-US" smtClean="0"/>
              <a:t>10/28/13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6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3E11-D4FA-C149-8061-F1662991F623}" type="datetime1">
              <a:rPr lang="en-US" smtClean="0"/>
              <a:t>10/28/13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AF94-9B95-1B4C-AB82-DD3DA65D3A86}" type="datetime1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0D13-6459-C845-AB0D-481A3EAE1C6A}" type="datetime1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9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D7D28-E515-E348-BA2C-0BD74359F329}" type="datetime1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AF35-7D73-1F42-B33A-0552460C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269" y="150679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</a:t>
            </a:r>
            <a:r>
              <a:rPr lang="en-US" dirty="0" smtClean="0"/>
              <a:t> </a:t>
            </a:r>
            <a:r>
              <a:rPr lang="en-US" dirty="0" smtClean="0"/>
              <a:t>Peer Review for New MGI Valves for NSTX-</a:t>
            </a:r>
            <a:r>
              <a:rPr lang="en-US" dirty="0" smtClean="0"/>
              <a:t>U</a:t>
            </a:r>
            <a:br>
              <a:rPr lang="en-US" dirty="0" smtClean="0"/>
            </a:br>
            <a:r>
              <a:rPr lang="en-US" dirty="0" smtClean="0"/>
              <a:t>(Update on Valve Testing)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R. Raman, et al.</a:t>
            </a:r>
          </a:p>
          <a:p>
            <a:r>
              <a:rPr lang="en-US" dirty="0" smtClean="0"/>
              <a:t>October 29,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4313"/>
            <a:ext cx="8229600" cy="6595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Steps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35" y="5002490"/>
            <a:ext cx="9011965" cy="18494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Test with magnets installed near the valve body</a:t>
            </a:r>
          </a:p>
          <a:p>
            <a:pPr lvl="1"/>
            <a:r>
              <a:rPr lang="en-US" dirty="0" smtClean="0"/>
              <a:t>6 inch x 3 inch x 1 inch magnets with surface field of ~1-1.3T (neodymium magnets to be used)</a:t>
            </a:r>
          </a:p>
          <a:p>
            <a:pPr lvl="1"/>
            <a:r>
              <a:rPr lang="en-US" dirty="0" smtClean="0"/>
              <a:t>Higher forces can be simulated by increasing coil current above normal operating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Cas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91" y="885912"/>
            <a:ext cx="3416808" cy="4116578"/>
          </a:xfrm>
          <a:prstGeom prst="rect">
            <a:avLst/>
          </a:prstGeom>
        </p:spPr>
      </p:pic>
      <p:pic>
        <p:nvPicPr>
          <p:cNvPr id="7" name="Picture 6" descr="Case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82" y="885912"/>
            <a:ext cx="3416808" cy="411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2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1" y="128106"/>
            <a:ext cx="904859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Steps (3) &amp; Modified Installation on NSTX-U (CASE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97" y="1428686"/>
            <a:ext cx="4676942" cy="529278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Strengthen internal valve components</a:t>
            </a:r>
          </a:p>
          <a:p>
            <a:pPr lvl="1"/>
            <a:r>
              <a:rPr lang="en-US" dirty="0" smtClean="0"/>
              <a:t>Possibly use 15-20 mm orifice size, dependent on Valve 1 results</a:t>
            </a:r>
          </a:p>
          <a:p>
            <a:r>
              <a:rPr lang="en-US" dirty="0" smtClean="0"/>
              <a:t>Characterize this valve </a:t>
            </a:r>
            <a:r>
              <a:rPr lang="en-US" dirty="0" err="1" smtClean="0"/>
              <a:t>upto</a:t>
            </a:r>
            <a:r>
              <a:rPr lang="en-US" dirty="0" smtClean="0"/>
              <a:t> 1000 </a:t>
            </a:r>
            <a:r>
              <a:rPr lang="en-US" dirty="0" err="1" smtClean="0"/>
              <a:t>Torr.L</a:t>
            </a:r>
            <a:endParaRPr lang="en-US" dirty="0" smtClean="0"/>
          </a:p>
          <a:p>
            <a:r>
              <a:rPr lang="en-US" dirty="0" smtClean="0"/>
              <a:t>Describe results in Peer Review (Jan, 2014) – Then fabricate NSTX-U valves</a:t>
            </a:r>
          </a:p>
          <a:p>
            <a:r>
              <a:rPr lang="en-US" dirty="0" smtClean="0"/>
              <a:t>Revised installation arrangement also avoids issue of lithium getting trapped near O-ring seals</a:t>
            </a:r>
          </a:p>
          <a:p>
            <a:pPr lvl="1"/>
            <a:r>
              <a:rPr lang="en-US" dirty="0" smtClean="0"/>
              <a:t>Need to consider how to support current leads from the valve (2-5kA current, coax or twisted pair)</a:t>
            </a:r>
          </a:p>
          <a:p>
            <a:pPr lvl="1"/>
            <a:r>
              <a:rPr lang="en-US" dirty="0" smtClean="0"/>
              <a:t>Additional support for external valve body</a:t>
            </a:r>
          </a:p>
          <a:p>
            <a:pPr lvl="1"/>
            <a:r>
              <a:rPr lang="en-US" dirty="0" smtClean="0"/>
              <a:t>Valve will be electrically isolated from vessel by a suitable insulating (non-ceramic) spacer (0.5 inch thick), and insulated bolt sleeves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3" y="1503083"/>
            <a:ext cx="4145280" cy="5129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52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5793"/>
            <a:ext cx="8229600" cy="6676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Valve &amp; 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96" y="918887"/>
            <a:ext cx="5096836" cy="569305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Empty most of the plenum in &lt;2ms after valve is triggered</a:t>
            </a:r>
          </a:p>
          <a:p>
            <a:pPr lvl="1"/>
            <a:r>
              <a:rPr lang="en-US" dirty="0" smtClean="0"/>
              <a:t>Requires large orifice (limited by physical size limitations)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apid opening of the vacuum seal (coil voltage/current limits, PS size)</a:t>
            </a:r>
          </a:p>
          <a:p>
            <a:r>
              <a:rPr lang="en-US" dirty="0" smtClean="0"/>
              <a:t>Compatible with external magnetic fields</a:t>
            </a:r>
          </a:p>
          <a:p>
            <a:pPr lvl="1"/>
            <a:r>
              <a:rPr lang="en-US" dirty="0" smtClean="0"/>
              <a:t>Conventional solenoid valves not suitable</a:t>
            </a:r>
          </a:p>
          <a:p>
            <a:r>
              <a:rPr lang="en-US" dirty="0" smtClean="0"/>
              <a:t>Compact in size so it can be installed on NSTX-U organ pipe flanges</a:t>
            </a:r>
          </a:p>
          <a:p>
            <a:r>
              <a:rPr lang="en-US" dirty="0" smtClean="0"/>
              <a:t>High reliability</a:t>
            </a:r>
          </a:p>
          <a:p>
            <a:pPr lvl="1"/>
            <a:r>
              <a:rPr lang="en-US" dirty="0" smtClean="0"/>
              <a:t>Few and simpler systems for operation</a:t>
            </a:r>
          </a:p>
          <a:p>
            <a:r>
              <a:rPr lang="en-US" dirty="0"/>
              <a:t>4</a:t>
            </a:r>
            <a:r>
              <a:rPr lang="en-US" dirty="0" smtClean="0"/>
              <a:t> – 5 identical systems needed for NSTX-U</a:t>
            </a:r>
          </a:p>
          <a:p>
            <a:pPr lvl="1"/>
            <a:r>
              <a:rPr lang="en-US" dirty="0" smtClean="0"/>
              <a:t>Top &amp; bottom organ pipe, 2 in mid-plane location (</a:t>
            </a:r>
            <a:r>
              <a:rPr lang="en-US" dirty="0" err="1" smtClean="0"/>
              <a:t>toroidally</a:t>
            </a:r>
            <a:r>
              <a:rPr lang="en-US" dirty="0" smtClean="0"/>
              <a:t> displaced) and one above mid-plane</a:t>
            </a:r>
          </a:p>
          <a:p>
            <a:pPr lvl="1"/>
            <a:r>
              <a:rPr lang="en-US" dirty="0" smtClean="0"/>
              <a:t>Mid-plane valves need same diameter and length piping as organ pipe locations (one with length of tube ending at vessel &amp; second in which the same length tube gets as close as reasonably possible to the plasma)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094" y="789586"/>
            <a:ext cx="4259326" cy="59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4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94" y="111942"/>
            <a:ext cx="9079206" cy="6996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Up/Down view of MGI valve on Organ Pipe</a:t>
            </a:r>
            <a:endParaRPr lang="en-US" dirty="0"/>
          </a:p>
        </p:txBody>
      </p:sp>
      <p:pic>
        <p:nvPicPr>
          <p:cNvPr id="3" name="Picture 2" descr="MGI on TIV top down view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85" y="1056203"/>
            <a:ext cx="7746492" cy="557669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3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94" y="111942"/>
            <a:ext cx="9079206" cy="699680"/>
          </a:xfrm>
        </p:spPr>
        <p:txBody>
          <a:bodyPr>
            <a:noAutofit/>
          </a:bodyPr>
          <a:lstStyle/>
          <a:p>
            <a:r>
              <a:rPr lang="en-US" sz="2800" dirty="0" smtClean="0"/>
              <a:t>Horizontal view of valve on Organ </a:t>
            </a:r>
            <a:r>
              <a:rPr lang="en-US" sz="2800" dirty="0" smtClean="0"/>
              <a:t>Pipe</a:t>
            </a:r>
            <a:br>
              <a:rPr lang="en-US" sz="2800" dirty="0" smtClean="0"/>
            </a:br>
            <a:r>
              <a:rPr lang="en-US" sz="2800" dirty="0" smtClean="0"/>
              <a:t>(Original Installation Concept)</a:t>
            </a:r>
            <a:endParaRPr lang="en-US" sz="2800" dirty="0"/>
          </a:p>
        </p:txBody>
      </p:sp>
      <p:pic>
        <p:nvPicPr>
          <p:cNvPr id="4" name="Picture 3" descr="MGI on TIV vertical view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89" y="900303"/>
            <a:ext cx="5892546" cy="59576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2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5" y="274638"/>
            <a:ext cx="90363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Electromagnetic Valve</a:t>
            </a:r>
            <a:br>
              <a:rPr lang="en-US" dirty="0" smtClean="0"/>
            </a:br>
            <a:r>
              <a:rPr lang="en-US" dirty="0" smtClean="0"/>
              <a:t>(similar in design to the ITER MGI valve)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602" y="1879570"/>
            <a:ext cx="4257632" cy="479225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Differential pressure across both plenums reduces load on pulsed power system</a:t>
            </a:r>
          </a:p>
          <a:p>
            <a:r>
              <a:rPr lang="en-US" dirty="0" smtClean="0"/>
              <a:t>By properly balancing pressures, the power supply requirements are nearly independent of the pressure in the primary chamber</a:t>
            </a:r>
          </a:p>
          <a:p>
            <a:r>
              <a:rPr lang="en-US" dirty="0" smtClean="0"/>
              <a:t>FY15: Max 5000 </a:t>
            </a:r>
            <a:r>
              <a:rPr lang="en-US" dirty="0" err="1" smtClean="0"/>
              <a:t>Torr</a:t>
            </a:r>
            <a:r>
              <a:rPr lang="en-US" dirty="0" smtClean="0"/>
              <a:t> (6.6 bar)</a:t>
            </a:r>
          </a:p>
          <a:p>
            <a:pPr lvl="1"/>
            <a:r>
              <a:rPr lang="en-US" dirty="0" smtClean="0"/>
              <a:t>Consider &gt;5000 </a:t>
            </a:r>
            <a:r>
              <a:rPr lang="en-US" dirty="0" err="1" smtClean="0"/>
              <a:t>Torr</a:t>
            </a:r>
            <a:r>
              <a:rPr lang="en-US" dirty="0" smtClean="0"/>
              <a:t> for FY16 and later</a:t>
            </a:r>
          </a:p>
          <a:p>
            <a:pPr lvl="1"/>
            <a:r>
              <a:rPr lang="en-US" dirty="0" smtClean="0"/>
              <a:t>Requires upgrades to NSTX-U GIS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 descr="Macintosh HD:Users:rraman:Desktop:DM Proposal:Figures:Fig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" y="1879570"/>
            <a:ext cx="4778756" cy="4118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12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Valve Fabrication and Testing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462" y="1612971"/>
            <a:ext cx="409533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Primary plenum operated to 3500 </a:t>
            </a:r>
            <a:r>
              <a:rPr lang="en-US" dirty="0" err="1" smtClean="0"/>
              <a:t>Torr</a:t>
            </a:r>
            <a:endParaRPr lang="en-US" dirty="0" smtClean="0"/>
          </a:p>
          <a:p>
            <a:r>
              <a:rPr lang="en-US" dirty="0" smtClean="0"/>
              <a:t>Secondary plenum at 2000 </a:t>
            </a:r>
            <a:r>
              <a:rPr lang="en-US" dirty="0" err="1" smtClean="0"/>
              <a:t>Torr</a:t>
            </a:r>
            <a:endParaRPr lang="en-US" dirty="0" smtClean="0"/>
          </a:p>
          <a:p>
            <a:r>
              <a:rPr lang="en-US" dirty="0" smtClean="0"/>
              <a:t>850 V, 500µF, coil current 2.3kA, 400µs pulse (200µs, FWHM)</a:t>
            </a:r>
          </a:p>
          <a:p>
            <a:r>
              <a:rPr lang="en-US" dirty="0" smtClean="0"/>
              <a:t>100 </a:t>
            </a:r>
            <a:r>
              <a:rPr lang="en-US" dirty="0" err="1" smtClean="0"/>
              <a:t>Torr.L</a:t>
            </a:r>
            <a:r>
              <a:rPr lang="en-US" dirty="0" smtClean="0"/>
              <a:t> N</a:t>
            </a:r>
            <a:r>
              <a:rPr lang="en-US" baseline="-25000" dirty="0" smtClean="0"/>
              <a:t>2</a:t>
            </a:r>
            <a:r>
              <a:rPr lang="en-US" dirty="0" smtClean="0"/>
              <a:t> injected</a:t>
            </a:r>
          </a:p>
          <a:p>
            <a:r>
              <a:rPr lang="en-US" dirty="0" smtClean="0"/>
              <a:t>FY15 NSTX-U Experiments will use 50-100 </a:t>
            </a:r>
            <a:r>
              <a:rPr lang="en-US" dirty="0" err="1" smtClean="0"/>
              <a:t>Torr.L</a:t>
            </a:r>
            <a:r>
              <a:rPr lang="en-US" dirty="0" smtClean="0"/>
              <a:t> neon for poloidal comparison experiments (based on recent DIII-D experiments that used 60-90 </a:t>
            </a:r>
            <a:r>
              <a:rPr lang="en-US" dirty="0" err="1" smtClean="0"/>
              <a:t>Torr.L</a:t>
            </a:r>
            <a:r>
              <a:rPr lang="en-US" dirty="0"/>
              <a:t> </a:t>
            </a:r>
            <a:r>
              <a:rPr lang="en-US" dirty="0" smtClean="0"/>
              <a:t>neon)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 descr="Macintosh HD:Users:rraman:Desktop:newvalv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880104" cy="4304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78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Test Set-up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4" descr="Macintosh HD:Users:rraman:Desktop:MGI test chamber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" b="441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30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Move test set-up to a different room</a:t>
            </a:r>
          </a:p>
          <a:p>
            <a:pPr lvl="1"/>
            <a:r>
              <a:rPr lang="en-US" dirty="0" smtClean="0"/>
              <a:t>Operate power system from an adjacent room, after adding door interlocks</a:t>
            </a:r>
          </a:p>
          <a:p>
            <a:pPr lvl="1"/>
            <a:r>
              <a:rPr lang="en-US" dirty="0" smtClean="0"/>
              <a:t>Increase pressure to 5000 </a:t>
            </a:r>
            <a:r>
              <a:rPr lang="en-US" dirty="0" err="1" smtClean="0"/>
              <a:t>Torr</a:t>
            </a:r>
            <a:r>
              <a:rPr lang="en-US" dirty="0" smtClean="0"/>
              <a:t> in primary chamber</a:t>
            </a:r>
          </a:p>
          <a:p>
            <a:pPr lvl="1"/>
            <a:r>
              <a:rPr lang="en-US" dirty="0" smtClean="0"/>
              <a:t>Increase charging voltage to the 1.5 to 2kV range</a:t>
            </a:r>
          </a:p>
          <a:p>
            <a:pPr lvl="1"/>
            <a:r>
              <a:rPr lang="en-US" dirty="0" smtClean="0"/>
              <a:t>Collect fast </a:t>
            </a:r>
            <a:r>
              <a:rPr lang="en-US" dirty="0" err="1" smtClean="0"/>
              <a:t>baratron</a:t>
            </a:r>
            <a:r>
              <a:rPr lang="en-US" dirty="0" smtClean="0"/>
              <a:t> data of pressure pulse inside vessel</a:t>
            </a:r>
          </a:p>
          <a:p>
            <a:r>
              <a:rPr lang="en-US" dirty="0" smtClean="0"/>
              <a:t>Finish Characterizing valve operating parameters for this first valve design (</a:t>
            </a:r>
            <a:r>
              <a:rPr lang="en-US" dirty="0" err="1" smtClean="0"/>
              <a:t>upto</a:t>
            </a:r>
            <a:r>
              <a:rPr lang="en-US" dirty="0" smtClean="0"/>
              <a:t> 1000 </a:t>
            </a:r>
            <a:r>
              <a:rPr lang="en-US" dirty="0" err="1" smtClean="0"/>
              <a:t>Torr.L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5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"/>
            <a:ext cx="903028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TEXTOR Valve Operated at 2T Radial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53" y="927913"/>
            <a:ext cx="8043672" cy="5744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33730" y="1898809"/>
            <a:ext cx="2546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(15 X NSTX-U valve)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94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586</Words>
  <Application>Microsoft Macintosh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Second Peer Review for New MGI Valves for NSTX-U (Update on Valve Testing)</vt:lpstr>
      <vt:lpstr>Valve &amp; System Requirements</vt:lpstr>
      <vt:lpstr>Up/Down view of MGI valve on Organ Pipe</vt:lpstr>
      <vt:lpstr>Horizontal view of valve on Organ Pipe (Original Installation Concept)</vt:lpstr>
      <vt:lpstr>Electromagnetic Valve (similar in design to the ITER MGI valve)</vt:lpstr>
      <vt:lpstr>Valve Fabrication and Testing Update</vt:lpstr>
      <vt:lpstr>Present Test Set-up</vt:lpstr>
      <vt:lpstr>Next Steps (1)</vt:lpstr>
      <vt:lpstr>TEXTOR Valve Operated at 2T Radial Fields</vt:lpstr>
      <vt:lpstr>Next Steps (2)</vt:lpstr>
      <vt:lpstr>Next Steps (3) &amp; Modified Installation on NSTX-U (CASE 1)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Peer Review for New MGI Valves for NSTX-U</dc:title>
  <dc:creator>Roger Raman</dc:creator>
  <cp:lastModifiedBy>Roger Raman</cp:lastModifiedBy>
  <cp:revision>49</cp:revision>
  <dcterms:created xsi:type="dcterms:W3CDTF">2013-03-05T19:47:15Z</dcterms:created>
  <dcterms:modified xsi:type="dcterms:W3CDTF">2013-10-28T20:20:09Z</dcterms:modified>
</cp:coreProperties>
</file>