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1217" r:id="rId2"/>
    <p:sldId id="1226" r:id="rId3"/>
    <p:sldId id="1228" r:id="rId4"/>
    <p:sldId id="1230" r:id="rId5"/>
    <p:sldId id="1233" r:id="rId6"/>
    <p:sldId id="1235" r:id="rId7"/>
    <p:sldId id="1236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01" autoAdjust="0"/>
    <p:restoredTop sz="66268" autoAdjust="0"/>
  </p:normalViewPr>
  <p:slideViewPr>
    <p:cSldViewPr>
      <p:cViewPr varScale="1">
        <p:scale>
          <a:sx n="73" d="100"/>
          <a:sy n="73" d="100"/>
        </p:scale>
        <p:origin x="-2004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38D287-36D3-4313-8E40-F49702F4F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2D36629-6D96-4E1C-985C-A27676A65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ACF45-15FE-407B-86F4-59B44F34E0F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932F5-57B4-4BFB-B6A5-B7639DDDC07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8CA5C-B681-40AE-B987-5E4F0A73B24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32AB9-A271-4918-AD7F-F51904E698C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395D0-1F4C-4BAE-BB12-545CD8CE094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2C7DE-6EF6-4142-9153-0C2D39EF5C6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3E5D9-1453-43BE-BFCE-E396E4F8337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2BE56E3-62F3-41AF-A477-3B0B98CCF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77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79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1371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</a:rPr>
              <a:t>Fast-Ion-D-Alpha and Solid-State NPA Diagnostics for NSTX-U</a:t>
            </a:r>
            <a:endParaRPr lang="en-US" sz="3200" i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3081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8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83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4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85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86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88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8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90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9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92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9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94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9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96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9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98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09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100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10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310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310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104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10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310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1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10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110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311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112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311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114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11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3116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1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118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311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120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121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3122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4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3125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6" name="Text Box 9"/>
          <p:cNvSpPr txBox="1">
            <a:spLocks noChangeArrowheads="1"/>
          </p:cNvSpPr>
          <p:nvPr/>
        </p:nvSpPr>
        <p:spPr bwMode="auto">
          <a:xfrm>
            <a:off x="1524000" y="2590800"/>
            <a:ext cx="601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W.W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2000" b="0" i="0" dirty="0" err="1" smtClean="0">
                <a:solidFill>
                  <a:schemeClr val="tx1"/>
                </a:solidFill>
                <a:latin typeface="Arial" charset="0"/>
              </a:rPr>
              <a:t>Heidbrink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D. Liu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, A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2000" b="0" i="0" dirty="0" err="1">
                <a:solidFill>
                  <a:schemeClr val="tx1"/>
                </a:solidFill>
                <a:latin typeface="Arial" charset="0"/>
              </a:rPr>
              <a:t>Bortolon</a:t>
            </a: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UC Irvine</a:t>
            </a:r>
            <a:endParaRPr lang="en-US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27" name="Rectangle 54"/>
          <p:cNvSpPr>
            <a:spLocks noChangeArrowheads="1"/>
          </p:cNvSpPr>
          <p:nvPr/>
        </p:nvSpPr>
        <p:spPr bwMode="auto">
          <a:xfrm>
            <a:off x="3252788" y="3505200"/>
            <a:ext cx="283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i="0">
                <a:solidFill>
                  <a:schemeClr val="tx1"/>
                </a:solidFill>
              </a:rPr>
              <a:t>NSTX-U Diagnostic Plan Meeting</a:t>
            </a:r>
          </a:p>
          <a:p>
            <a:pPr algn="ctr"/>
            <a:r>
              <a:rPr lang="en-US" sz="1400" b="0" i="0">
                <a:solidFill>
                  <a:schemeClr val="tx1"/>
                </a:solidFill>
              </a:rPr>
              <a:t>July 26,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Fast Ion Diagnostics are Needed to Constrain/Invert Fast Ion Distribution Function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70229E-1398-44B5-BBB1-C0AC911F8739}" type="slidenum">
              <a:rPr lang="en-US" smtClean="0"/>
              <a:pPr/>
              <a:t>2</a:t>
            </a:fld>
            <a:endParaRPr lang="en-US" smtClean="0"/>
          </a:p>
        </p:txBody>
      </p:sp>
      <p:cxnSp>
        <p:nvCxnSpPr>
          <p:cNvPr id="410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4106" name="Rectangle 3"/>
          <p:cNvSpPr txBox="1">
            <a:spLocks noChangeArrowheads="1"/>
          </p:cNvSpPr>
          <p:nvPr/>
        </p:nvSpPr>
        <p:spPr bwMode="auto">
          <a:xfrm>
            <a:off x="7620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Ø"/>
            </a:pPr>
            <a:r>
              <a:rPr lang="en-US" sz="2200" i="0" dirty="0">
                <a:solidFill>
                  <a:schemeClr val="tx1"/>
                </a:solidFill>
                <a:latin typeface="Arial" charset="0"/>
              </a:rPr>
              <a:t>Goal: measure beam ion distribution in NSTX-U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   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transport of beam ions due to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MHD and Alfven </a:t>
            </a:r>
            <a:r>
              <a:rPr lang="en-US" sz="2000" b="0" i="0" dirty="0" err="1">
                <a:solidFill>
                  <a:schemeClr val="tx1"/>
                </a:solidFill>
                <a:latin typeface="Arial" charset="0"/>
              </a:rPr>
              <a:t>eigenmode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activity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interaction between high-harmonic fast waves and beam 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neutral beam current drive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800" b="0" i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Ø"/>
            </a:pPr>
            <a:r>
              <a:rPr lang="en-US" sz="2200" i="0" dirty="0">
                <a:solidFill>
                  <a:schemeClr val="tx1"/>
                </a:solidFill>
                <a:latin typeface="Arial" charset="0"/>
              </a:rPr>
              <a:t>Different fast ion diagnostics weight phase space differently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u="sng" dirty="0">
                <a:solidFill>
                  <a:srgbClr val="2D2DB9"/>
                </a:solidFill>
                <a:latin typeface="Arial" charset="0"/>
              </a:rPr>
              <a:t>FIDA: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sensitive to a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swath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in velocity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space</a:t>
            </a: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NPA:  very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localized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in pitch;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Courier New" pitchFamily="49" charset="0"/>
              <a:buChar char="o"/>
            </a:pP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 </a:t>
            </a:r>
            <a:r>
              <a:rPr lang="en-US" sz="2000" b="0" i="0" u="sng" dirty="0" err="1">
                <a:solidFill>
                  <a:srgbClr val="2D2DB9"/>
                </a:solidFill>
                <a:latin typeface="Arial" charset="0"/>
              </a:rPr>
              <a:t>ssNPA</a:t>
            </a: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: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measure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trapped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fast ions at different radii;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fast time resolution,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no energy resolution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Courier New" pitchFamily="49" charset="0"/>
              <a:buChar char="o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E||B NPA: diagnose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co-passing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fast ions;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excellent energy resolution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Neutron: strongly weighted toward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high energy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fast ions; insensitive to pitch angle;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volume averaged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Charged fusion product diagnostic: strongly weighted toward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high energy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fast ions;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spatial profile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Fast ion loss detector: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lost fast ions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; narrow in pitch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/>
          <p:cNvGrpSpPr>
            <a:grpSpLocks noChangeAspect="1"/>
          </p:cNvGrpSpPr>
          <p:nvPr/>
        </p:nvGrpSpPr>
        <p:grpSpPr bwMode="auto">
          <a:xfrm>
            <a:off x="4584700" y="982662"/>
            <a:ext cx="4559300" cy="2979738"/>
            <a:chOff x="215721" y="1600200"/>
            <a:chExt cx="6781800" cy="4432568"/>
          </a:xfrm>
        </p:grpSpPr>
        <p:pic>
          <p:nvPicPr>
            <p:cNvPr id="51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791" t="8127" r="5907" b="31618"/>
            <a:stretch>
              <a:fillRect/>
            </a:stretch>
          </p:blipFill>
          <p:spPr bwMode="auto">
            <a:xfrm>
              <a:off x="215721" y="1600200"/>
              <a:ext cx="6781800" cy="443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Rectangle 4"/>
            <p:cNvSpPr>
              <a:spLocks noChangeArrowheads="1"/>
            </p:cNvSpPr>
            <p:nvPr/>
          </p:nvSpPr>
          <p:spPr bwMode="auto">
            <a:xfrm>
              <a:off x="457200" y="1600200"/>
              <a:ext cx="533400" cy="91440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957262"/>
            <a:ext cx="22907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512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Both Vertical and Tangential FIDA Diagnostics are Nearly Ready for Operation in NSTX-U</a:t>
            </a:r>
          </a:p>
        </p:txBody>
      </p:sp>
      <p:cxnSp>
        <p:nvCxnSpPr>
          <p:cNvPr id="512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28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2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DC2055-5C18-4D22-8108-D2D400386665}" type="slidenum">
              <a:rPr lang="en-US" smtClean="0"/>
              <a:pPr/>
              <a:t>3</a:t>
            </a:fld>
            <a:endParaRPr lang="en-US" smtClean="0"/>
          </a:p>
        </p:txBody>
      </p:sp>
      <p:cxnSp>
        <p:nvCxnSpPr>
          <p:cNvPr id="5131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5132" name="Rectangle 3"/>
          <p:cNvSpPr txBox="1">
            <a:spLocks noChangeArrowheads="1"/>
          </p:cNvSpPr>
          <p:nvPr/>
        </p:nvSpPr>
        <p:spPr bwMode="auto">
          <a:xfrm>
            <a:off x="76200" y="3810000"/>
            <a:ext cx="899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Vertical and tangential FIDA diagnostics consist of two systems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    - spectrometer-FIDA, full D</a:t>
            </a:r>
            <a:r>
              <a:rPr lang="en-US" sz="2000" b="0" i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spectrum , 16 channels R=0.86-1.66m, 100Hz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    - band-pass filter-FIDA, 3 channels at R=1.0, 1.2, 1.4m, 50kHz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The vertical FIDA diagnostic has worked routinely since 2008.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The  new tangential FIDA  diagnostic was installed in 2011, but didn’t collect any data due to the failure of toroidal field coil.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During the NSTX upgrade construction, FIDA fibers &amp; optics are protected and secured.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400" b="0" i="0">
                <a:solidFill>
                  <a:schemeClr val="tx1"/>
                </a:solidFill>
                <a:latin typeface="Arial" charset="0"/>
              </a:rPr>
              <a:t>  </a:t>
            </a:r>
            <a:endParaRPr lang="en-US" sz="2400" b="0" i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3429000" y="1295400"/>
            <a:ext cx="211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rgbClr val="FF0000"/>
                </a:solidFill>
              </a:rPr>
              <a:t>Tangential FIDA</a:t>
            </a:r>
          </a:p>
        </p:txBody>
      </p:sp>
      <p:sp>
        <p:nvSpPr>
          <p:cNvPr id="5134" name="TextBox 16"/>
          <p:cNvSpPr txBox="1">
            <a:spLocks noChangeArrowheads="1"/>
          </p:cNvSpPr>
          <p:nvPr/>
        </p:nvSpPr>
        <p:spPr bwMode="auto">
          <a:xfrm>
            <a:off x="152400" y="1219200"/>
            <a:ext cx="176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rgbClr val="FF0000"/>
                </a:solidFill>
              </a:rPr>
              <a:t>Vertical FIDA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6147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Minor Improvements Needed for FIDA Diagnostics</a:t>
            </a:r>
          </a:p>
        </p:txBody>
      </p:sp>
      <p:cxnSp>
        <p:nvCxnSpPr>
          <p:cNvPr id="6149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5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5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615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949E75-C341-4AF5-87F0-1AA48C1CB70C}" type="slidenum">
              <a:rPr lang="en-US" smtClean="0"/>
              <a:pPr/>
              <a:t>4</a:t>
            </a:fld>
            <a:endParaRPr lang="en-US" smtClean="0"/>
          </a:p>
        </p:txBody>
      </p:sp>
      <p:cxnSp>
        <p:nvCxnSpPr>
          <p:cNvPr id="615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6154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502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Acquire a shutter for the camera in the tangential FIDA system;   (Liu,  2013)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Install a fiber patch panel for the vertical FIDA system;  (Liu,  2013)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Reduce </a:t>
            </a:r>
            <a:r>
              <a:rPr lang="en-US" sz="2000" b="0" i="0" dirty="0" smtClean="0">
                <a:solidFill>
                  <a:srgbClr val="2D2DB9"/>
                </a:solidFill>
                <a:latin typeface="Arial" charset="0"/>
              </a:rPr>
              <a:t>strayed </a:t>
            </a: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cold D-alpha light by replacing the neutral density filter with a narrow band (~2nm) notch filter?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Depending on the availability and cost.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    (Liu, 2012, do a survey of such notch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filter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purchase it if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affordable)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400" b="0" i="0" dirty="0">
                <a:solidFill>
                  <a:schemeClr val="tx1"/>
                </a:solidFill>
                <a:latin typeface="Arial" charset="0"/>
              </a:rPr>
              <a:t>  </a:t>
            </a:r>
            <a:endParaRPr lang="en-US" sz="2400" b="0" i="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6155" name="Group 7"/>
          <p:cNvGrpSpPr>
            <a:grpSpLocks noChangeAspect="1"/>
          </p:cNvGrpSpPr>
          <p:nvPr/>
        </p:nvGrpSpPr>
        <p:grpSpPr bwMode="auto">
          <a:xfrm rot="5400000">
            <a:off x="4891882" y="2142331"/>
            <a:ext cx="4876800" cy="3182937"/>
            <a:chOff x="137" y="119"/>
            <a:chExt cx="5144" cy="3356"/>
          </a:xfrm>
        </p:grpSpPr>
        <p:sp>
          <p:nvSpPr>
            <p:cNvPr id="6168" name="Rectangle 8"/>
            <p:cNvSpPr>
              <a:spLocks noChangeAspect="1" noChangeArrowheads="1"/>
            </p:cNvSpPr>
            <p:nvPr/>
          </p:nvSpPr>
          <p:spPr bwMode="auto">
            <a:xfrm>
              <a:off x="4402" y="527"/>
              <a:ext cx="63" cy="1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9" name="Group 9"/>
            <p:cNvGrpSpPr>
              <a:grpSpLocks noChangeAspect="1"/>
            </p:cNvGrpSpPr>
            <p:nvPr/>
          </p:nvGrpSpPr>
          <p:grpSpPr bwMode="auto">
            <a:xfrm>
              <a:off x="3243" y="414"/>
              <a:ext cx="906" cy="1134"/>
              <a:chOff x="3243" y="414"/>
              <a:chExt cx="906" cy="1134"/>
            </a:xfrm>
          </p:grpSpPr>
          <p:sp>
            <p:nvSpPr>
              <p:cNvPr id="6191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243" y="414"/>
                <a:ext cx="453" cy="1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696" y="414"/>
                <a:ext cx="453" cy="1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70" name="Rectangle 12"/>
            <p:cNvSpPr>
              <a:spLocks noChangeAspect="1" noChangeArrowheads="1"/>
            </p:cNvSpPr>
            <p:nvPr/>
          </p:nvSpPr>
          <p:spPr bwMode="auto">
            <a:xfrm>
              <a:off x="137" y="119"/>
              <a:ext cx="1814" cy="181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Rectangle 13"/>
            <p:cNvSpPr>
              <a:spLocks noChangeAspect="1" noChangeArrowheads="1"/>
            </p:cNvSpPr>
            <p:nvPr/>
          </p:nvSpPr>
          <p:spPr bwMode="auto">
            <a:xfrm>
              <a:off x="1724" y="414"/>
              <a:ext cx="453" cy="1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14"/>
            <p:cNvSpPr>
              <a:spLocks noChangeAspect="1" noChangeShapeType="1"/>
            </p:cNvSpPr>
            <p:nvPr/>
          </p:nvSpPr>
          <p:spPr bwMode="auto">
            <a:xfrm>
              <a:off x="681" y="1933"/>
              <a:ext cx="363" cy="45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15"/>
            <p:cNvSpPr>
              <a:spLocks noChangeAspect="1" noChangeShapeType="1"/>
            </p:cNvSpPr>
            <p:nvPr/>
          </p:nvSpPr>
          <p:spPr bwMode="auto">
            <a:xfrm flipV="1">
              <a:off x="1044" y="1933"/>
              <a:ext cx="363" cy="454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16"/>
            <p:cNvSpPr>
              <a:spLocks noChangeAspect="1" noChangeShapeType="1"/>
            </p:cNvSpPr>
            <p:nvPr/>
          </p:nvSpPr>
          <p:spPr bwMode="auto">
            <a:xfrm flipV="1">
              <a:off x="681" y="618"/>
              <a:ext cx="0" cy="129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7"/>
            <p:cNvSpPr>
              <a:spLocks noChangeAspect="1" noChangeShapeType="1"/>
            </p:cNvSpPr>
            <p:nvPr/>
          </p:nvSpPr>
          <p:spPr bwMode="auto">
            <a:xfrm flipV="1">
              <a:off x="1406" y="1344"/>
              <a:ext cx="0" cy="56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18"/>
            <p:cNvSpPr>
              <a:spLocks noChangeAspect="1" noChangeShapeType="1"/>
            </p:cNvSpPr>
            <p:nvPr/>
          </p:nvSpPr>
          <p:spPr bwMode="auto">
            <a:xfrm>
              <a:off x="681" y="617"/>
              <a:ext cx="1043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19"/>
            <p:cNvSpPr>
              <a:spLocks noChangeAspect="1" noChangeShapeType="1"/>
            </p:cNvSpPr>
            <p:nvPr/>
          </p:nvSpPr>
          <p:spPr bwMode="auto">
            <a:xfrm>
              <a:off x="1406" y="1343"/>
              <a:ext cx="318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78" name="Group 20"/>
            <p:cNvGrpSpPr>
              <a:grpSpLocks noChangeAspect="1"/>
            </p:cNvGrpSpPr>
            <p:nvPr/>
          </p:nvGrpSpPr>
          <p:grpSpPr bwMode="auto">
            <a:xfrm>
              <a:off x="477" y="1593"/>
              <a:ext cx="1133" cy="566"/>
              <a:chOff x="2313" y="2727"/>
              <a:chExt cx="1133" cy="566"/>
            </a:xfrm>
          </p:grpSpPr>
          <p:sp>
            <p:nvSpPr>
              <p:cNvPr id="618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69" y="2727"/>
                <a:ext cx="1020" cy="11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313" y="2840"/>
                <a:ext cx="1133" cy="4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79" name="Line 23"/>
            <p:cNvSpPr>
              <a:spLocks noChangeAspect="1" noChangeShapeType="1"/>
            </p:cNvSpPr>
            <p:nvPr/>
          </p:nvSpPr>
          <p:spPr bwMode="auto">
            <a:xfrm>
              <a:off x="533" y="459"/>
              <a:ext cx="1020" cy="102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Rectangle 24"/>
            <p:cNvSpPr>
              <a:spLocks noChangeAspect="1" noChangeArrowheads="1"/>
            </p:cNvSpPr>
            <p:nvPr/>
          </p:nvSpPr>
          <p:spPr bwMode="auto">
            <a:xfrm>
              <a:off x="818" y="2387"/>
              <a:ext cx="453" cy="1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Line 25"/>
            <p:cNvSpPr>
              <a:spLocks noChangeAspect="1" noChangeShapeType="1"/>
            </p:cNvSpPr>
            <p:nvPr/>
          </p:nvSpPr>
          <p:spPr bwMode="auto">
            <a:xfrm>
              <a:off x="2177" y="617"/>
              <a:ext cx="1066" cy="727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26"/>
            <p:cNvSpPr>
              <a:spLocks noChangeAspect="1" noChangeShapeType="1"/>
            </p:cNvSpPr>
            <p:nvPr/>
          </p:nvSpPr>
          <p:spPr bwMode="auto">
            <a:xfrm flipV="1">
              <a:off x="2177" y="617"/>
              <a:ext cx="1066" cy="72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27"/>
            <p:cNvSpPr>
              <a:spLocks noChangeAspect="1" noChangeShapeType="1"/>
            </p:cNvSpPr>
            <p:nvPr/>
          </p:nvSpPr>
          <p:spPr bwMode="auto">
            <a:xfrm>
              <a:off x="4149" y="618"/>
              <a:ext cx="319" cy="363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28"/>
            <p:cNvSpPr>
              <a:spLocks noChangeAspect="1" noChangeShapeType="1"/>
            </p:cNvSpPr>
            <p:nvPr/>
          </p:nvSpPr>
          <p:spPr bwMode="auto">
            <a:xfrm flipH="1">
              <a:off x="4149" y="981"/>
              <a:ext cx="319" cy="36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29"/>
            <p:cNvSpPr>
              <a:spLocks noChangeAspect="1" noChangeArrowheads="1"/>
            </p:cNvSpPr>
            <p:nvPr/>
          </p:nvSpPr>
          <p:spPr bwMode="auto">
            <a:xfrm>
              <a:off x="4465" y="550"/>
              <a:ext cx="816" cy="8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Rectangle 30"/>
            <p:cNvSpPr>
              <a:spLocks noChangeAspect="1" noChangeArrowheads="1"/>
            </p:cNvSpPr>
            <p:nvPr/>
          </p:nvSpPr>
          <p:spPr bwMode="auto">
            <a:xfrm>
              <a:off x="4465" y="861"/>
              <a:ext cx="46" cy="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Arc 31"/>
            <p:cNvSpPr>
              <a:spLocks noChangeAspect="1"/>
            </p:cNvSpPr>
            <p:nvPr/>
          </p:nvSpPr>
          <p:spPr bwMode="auto">
            <a:xfrm flipH="1" flipV="1">
              <a:off x="1044" y="2502"/>
              <a:ext cx="907" cy="973"/>
            </a:xfrm>
            <a:custGeom>
              <a:avLst/>
              <a:gdLst>
                <a:gd name="T0" fmla="*/ 0 w 21600"/>
                <a:gd name="T1" fmla="*/ 0 h 18030"/>
                <a:gd name="T2" fmla="*/ 0 w 21600"/>
                <a:gd name="T3" fmla="*/ 0 h 18030"/>
                <a:gd name="T4" fmla="*/ 0 w 21600"/>
                <a:gd name="T5" fmla="*/ 0 h 180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030"/>
                <a:gd name="T11" fmla="*/ 21600 w 21600"/>
                <a:gd name="T12" fmla="*/ 18030 h 180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030" fill="none" extrusionOk="0">
                  <a:moveTo>
                    <a:pt x="11894" y="-1"/>
                  </a:moveTo>
                  <a:cubicBezTo>
                    <a:pt x="17953" y="3997"/>
                    <a:pt x="21600" y="10770"/>
                    <a:pt x="21600" y="18030"/>
                  </a:cubicBezTo>
                </a:path>
                <a:path w="21600" h="18030" stroke="0" extrusionOk="0">
                  <a:moveTo>
                    <a:pt x="11894" y="-1"/>
                  </a:moveTo>
                  <a:cubicBezTo>
                    <a:pt x="17953" y="3997"/>
                    <a:pt x="21600" y="10770"/>
                    <a:pt x="21600" y="18030"/>
                  </a:cubicBezTo>
                  <a:lnTo>
                    <a:pt x="0" y="18030"/>
                  </a:lnTo>
                  <a:lnTo>
                    <a:pt x="11894" y="-1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Rectangle 32"/>
            <p:cNvSpPr>
              <a:spLocks noChangeAspect="1" noChangeArrowheads="1"/>
            </p:cNvSpPr>
            <p:nvPr/>
          </p:nvSpPr>
          <p:spPr bwMode="auto">
            <a:xfrm>
              <a:off x="2699" y="925"/>
              <a:ext cx="23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5926138" y="2947988"/>
            <a:ext cx="1044575" cy="401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Curved</a:t>
            </a:r>
          </a:p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Entrance Slit</a:t>
            </a:r>
          </a:p>
        </p:txBody>
      </p:sp>
      <p:sp>
        <p:nvSpPr>
          <p:cNvPr id="6157" name="Text Box 61"/>
          <p:cNvSpPr txBox="1">
            <a:spLocks noChangeArrowheads="1"/>
          </p:cNvSpPr>
          <p:nvPr/>
        </p:nvSpPr>
        <p:spPr bwMode="auto">
          <a:xfrm>
            <a:off x="6372225" y="4610100"/>
            <a:ext cx="958850" cy="401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Double Lens </a:t>
            </a:r>
          </a:p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Demagnifier</a:t>
            </a:r>
          </a:p>
        </p:txBody>
      </p:sp>
      <p:sp>
        <p:nvSpPr>
          <p:cNvPr id="6158" name="Text Box 62"/>
          <p:cNvSpPr txBox="1">
            <a:spLocks noChangeArrowheads="1"/>
          </p:cNvSpPr>
          <p:nvPr/>
        </p:nvSpPr>
        <p:spPr bwMode="auto">
          <a:xfrm>
            <a:off x="7904163" y="5780088"/>
            <a:ext cx="328612" cy="1825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CCD</a:t>
            </a:r>
          </a:p>
        </p:txBody>
      </p:sp>
      <p:sp>
        <p:nvSpPr>
          <p:cNvPr id="6159" name="Text Box 63"/>
          <p:cNvSpPr txBox="1">
            <a:spLocks noChangeArrowheads="1"/>
          </p:cNvSpPr>
          <p:nvPr/>
        </p:nvSpPr>
        <p:spPr bwMode="auto">
          <a:xfrm>
            <a:off x="7664450" y="1454150"/>
            <a:ext cx="990600" cy="401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Transmission</a:t>
            </a:r>
          </a:p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grating</a:t>
            </a:r>
          </a:p>
        </p:txBody>
      </p:sp>
      <p:sp>
        <p:nvSpPr>
          <p:cNvPr id="6160" name="Text Box 64"/>
          <p:cNvSpPr txBox="1">
            <a:spLocks noChangeArrowheads="1"/>
          </p:cNvSpPr>
          <p:nvPr/>
        </p:nvSpPr>
        <p:spPr bwMode="auto">
          <a:xfrm>
            <a:off x="5341938" y="3752850"/>
            <a:ext cx="1987550" cy="2460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i="0">
                <a:solidFill>
                  <a:srgbClr val="FF0000"/>
                </a:solidFill>
              </a:rPr>
              <a:t>Neutral density filter</a:t>
            </a:r>
          </a:p>
        </p:txBody>
      </p:sp>
      <p:sp>
        <p:nvSpPr>
          <p:cNvPr id="6161" name="Text Box 65"/>
          <p:cNvSpPr txBox="1">
            <a:spLocks noChangeArrowheads="1"/>
          </p:cNvSpPr>
          <p:nvPr/>
        </p:nvSpPr>
        <p:spPr bwMode="auto">
          <a:xfrm>
            <a:off x="6172200" y="1168400"/>
            <a:ext cx="722313" cy="401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Input lens</a:t>
            </a:r>
          </a:p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BP filter</a:t>
            </a:r>
          </a:p>
        </p:txBody>
      </p:sp>
      <p:sp>
        <p:nvSpPr>
          <p:cNvPr id="6162" name="Text Box 66"/>
          <p:cNvSpPr txBox="1">
            <a:spLocks noChangeArrowheads="1"/>
          </p:cNvSpPr>
          <p:nvPr/>
        </p:nvSpPr>
        <p:spPr bwMode="auto">
          <a:xfrm>
            <a:off x="5334000" y="2051050"/>
            <a:ext cx="881063" cy="401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Fibers from </a:t>
            </a:r>
          </a:p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NSTX</a:t>
            </a:r>
          </a:p>
        </p:txBody>
      </p:sp>
      <p:sp>
        <p:nvSpPr>
          <p:cNvPr id="6163" name="Line 67"/>
          <p:cNvSpPr>
            <a:spLocks noChangeShapeType="1"/>
          </p:cNvSpPr>
          <p:nvPr/>
        </p:nvSpPr>
        <p:spPr bwMode="auto">
          <a:xfrm>
            <a:off x="6616700" y="1570038"/>
            <a:ext cx="319088" cy="233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4" name="Line 68"/>
          <p:cNvSpPr>
            <a:spLocks noChangeShapeType="1"/>
          </p:cNvSpPr>
          <p:nvPr/>
        </p:nvSpPr>
        <p:spPr bwMode="auto">
          <a:xfrm flipV="1">
            <a:off x="7435850" y="3733800"/>
            <a:ext cx="522288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5" name="Text Box 69"/>
          <p:cNvSpPr txBox="1">
            <a:spLocks noChangeArrowheads="1"/>
          </p:cNvSpPr>
          <p:nvPr/>
        </p:nvSpPr>
        <p:spPr bwMode="auto">
          <a:xfrm>
            <a:off x="6361113" y="5684838"/>
            <a:ext cx="627062" cy="1825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0">
                <a:solidFill>
                  <a:schemeClr val="tx1"/>
                </a:solidFill>
              </a:rPr>
              <a:t>Chopper</a:t>
            </a:r>
          </a:p>
        </p:txBody>
      </p:sp>
      <p:sp>
        <p:nvSpPr>
          <p:cNvPr id="6166" name="Line 70"/>
          <p:cNvSpPr>
            <a:spLocks noChangeShapeType="1"/>
          </p:cNvSpPr>
          <p:nvPr/>
        </p:nvSpPr>
        <p:spPr bwMode="auto">
          <a:xfrm flipV="1">
            <a:off x="7038975" y="5548313"/>
            <a:ext cx="319088" cy="174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7" name="Line 71"/>
          <p:cNvSpPr>
            <a:spLocks noChangeShapeType="1"/>
          </p:cNvSpPr>
          <p:nvPr/>
        </p:nvSpPr>
        <p:spPr bwMode="auto">
          <a:xfrm flipV="1">
            <a:off x="6610350" y="2667000"/>
            <a:ext cx="173038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7171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2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717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717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EEE3FD-999B-45B5-9D22-441E3557A00B}" type="slidenum">
              <a:rPr lang="en-US" smtClean="0"/>
              <a:pPr/>
              <a:t>5</a:t>
            </a:fld>
            <a:endParaRPr lang="en-US" smtClean="0"/>
          </a:p>
        </p:txBody>
      </p:sp>
      <p:cxnSp>
        <p:nvCxnSpPr>
          <p:cNvPr id="717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7177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Ø"/>
            </a:pPr>
            <a:r>
              <a:rPr lang="en-US" sz="2200" i="0" dirty="0">
                <a:solidFill>
                  <a:schemeClr val="tx1"/>
                </a:solidFill>
                <a:latin typeface="Arial" charset="0"/>
              </a:rPr>
              <a:t>Goal: Measure trapped fast ions at several radial locations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Same concept as the </a:t>
            </a:r>
            <a:r>
              <a:rPr lang="en-US" sz="2000" b="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ssNPA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in NSTX and DIII-D  (i.e. using silicon photodiode to detect CX neutrals directly)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Work in current mode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  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 fast time response (&gt;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100kHz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), but no energy resolution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Could incorporate pulse-counting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mode to get some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energy resolution</a:t>
            </a:r>
            <a:endParaRPr lang="en-US" sz="2000" b="0" i="0" dirty="0">
              <a:solidFill>
                <a:schemeClr val="tx1"/>
              </a:solidFill>
              <a:latin typeface="Arial" charset="0"/>
              <a:cs typeface="Helvetica" charset="0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Select radial </a:t>
            </a:r>
            <a:r>
              <a:rPr lang="en-US" sz="2000" b="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viewlines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on the mid-plane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    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minimize path length of escaping CX neutrals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5 chords intersect  a NB at different radii, 2 chords miss any NBs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  <a:sym typeface="Wingdings" pitchFamily="2" charset="2"/>
              </a:rPr>
              <a:t>     separate active and passive CX signals and obtain spatial profile</a:t>
            </a:r>
            <a:endParaRPr lang="en-US" sz="20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§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Use pair of “active” and “blind”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Helvetica" charset="0"/>
              </a:rPr>
              <a:t>detectors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for EM noise subtraction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Pre-design of New Solid-State Neutral Particle Analyzer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819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196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19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8198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819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3CD63-10A2-4A10-9CDB-9086D3F87080}" type="slidenum">
              <a:rPr lang="en-US" smtClean="0"/>
              <a:pPr/>
              <a:t>6</a:t>
            </a:fld>
            <a:endParaRPr lang="en-US" smtClean="0"/>
          </a:p>
        </p:txBody>
      </p:sp>
      <p:cxnSp>
        <p:nvCxnSpPr>
          <p:cNvPr id="8200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8201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i="0"/>
              <a:t>Ports Identified for Solid-State Neutral Particle Analyzer</a:t>
            </a:r>
            <a:endParaRPr lang="en-US" sz="2400" i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563562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04800" y="25146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Available</a:t>
            </a:r>
          </a:p>
        </p:txBody>
      </p:sp>
      <p:cxnSp>
        <p:nvCxnSpPr>
          <p:cNvPr id="8204" name="Straight Arrow Connector 13"/>
          <p:cNvCxnSpPr>
            <a:cxnSpLocks noChangeShapeType="1"/>
          </p:cNvCxnSpPr>
          <p:nvPr/>
        </p:nvCxnSpPr>
        <p:spPr bwMode="auto">
          <a:xfrm>
            <a:off x="1219200" y="2971800"/>
            <a:ext cx="457200" cy="6096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5" name="Straight Arrow Connector 17"/>
          <p:cNvCxnSpPr>
            <a:cxnSpLocks noChangeShapeType="1"/>
          </p:cNvCxnSpPr>
          <p:nvPr/>
        </p:nvCxnSpPr>
        <p:spPr bwMode="auto">
          <a:xfrm flipV="1">
            <a:off x="1219200" y="2057400"/>
            <a:ext cx="914400" cy="533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206" name="TextBox 20"/>
          <p:cNvSpPr txBox="1">
            <a:spLocks noChangeArrowheads="1"/>
          </p:cNvSpPr>
          <p:nvPr/>
        </p:nvSpPr>
        <p:spPr bwMode="auto">
          <a:xfrm>
            <a:off x="304800" y="55626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 smtClean="0"/>
              <a:t>If possible, another </a:t>
            </a:r>
            <a:r>
              <a:rPr lang="en-US" sz="2000" i="0" dirty="0"/>
              <a:t>chord </a:t>
            </a:r>
            <a:r>
              <a:rPr lang="en-US" sz="2000" i="0" dirty="0" smtClean="0"/>
              <a:t> measures co-passing beam ions.</a:t>
            </a: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921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0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1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9222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922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FB8AB7-6562-4E7F-AB99-BCBC8AEBE4DF}" type="slidenum">
              <a:rPr lang="en-US" smtClean="0"/>
              <a:pPr/>
              <a:t>7</a:t>
            </a:fld>
            <a:endParaRPr lang="en-US" smtClean="0"/>
          </a:p>
        </p:txBody>
      </p:sp>
      <p:cxnSp>
        <p:nvCxnSpPr>
          <p:cNvPr id="9224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9225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i="0"/>
              <a:t>Overall Schedule</a:t>
            </a:r>
            <a:endParaRPr lang="en-US" sz="24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26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Ø"/>
            </a:pPr>
            <a:r>
              <a:rPr lang="en-US" sz="2000" i="0" dirty="0">
                <a:solidFill>
                  <a:schemeClr val="tx1"/>
                </a:solidFill>
                <a:latin typeface="Arial" charset="0"/>
                <a:cs typeface="Helvetica" charset="0"/>
              </a:rPr>
              <a:t>Vertical and tangential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FIDA</a:t>
            </a:r>
            <a:r>
              <a:rPr lang="en-US" sz="200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diagnostics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Tx/>
              <a:buAutoNum type="arabicPlain" startAt="2013"/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  minor </a:t>
            </a:r>
            <a:r>
              <a:rPr lang="en-US" sz="1900" b="0" i="0" dirty="0" smtClean="0">
                <a:solidFill>
                  <a:schemeClr val="tx1"/>
                </a:solidFill>
                <a:latin typeface="Arial" charset="0"/>
                <a:cs typeface="Helvetica" charset="0"/>
              </a:rPr>
              <a:t>improvements  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i.e. shutter, fiber patch panel , notch filter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Tx/>
              <a:buAutoNum type="arabicPlain" startAt="2013"/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  reinstallation of  fibers on </a:t>
            </a:r>
            <a:r>
              <a:rPr lang="en-US" sz="1900" b="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NSTX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-U; calibration;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          data acquisition and data analysis tool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8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Ø"/>
            </a:pPr>
            <a:r>
              <a:rPr lang="en-US" sz="2000" i="0" dirty="0">
                <a:solidFill>
                  <a:schemeClr val="tx1"/>
                </a:solidFill>
                <a:latin typeface="Arial" charset="0"/>
                <a:cs typeface="Helvetica" charset="0"/>
              </a:rPr>
              <a:t>solid-state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NPA</a:t>
            </a:r>
            <a:endParaRPr lang="en-US" sz="200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2012-2013 Spring     ports selection, concept design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2013 Spring-2014     fabrication and testing;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900" b="0" i="0" dirty="0" smtClean="0">
                <a:solidFill>
                  <a:schemeClr val="tx1"/>
                </a:solidFill>
                <a:latin typeface="Arial" charset="0"/>
                <a:cs typeface="Helvetica" charset="0"/>
              </a:rPr>
              <a:t>2014                         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i</a:t>
            </a:r>
            <a:r>
              <a:rPr lang="en-US" sz="1900" b="0" i="0" dirty="0" smtClean="0">
                <a:solidFill>
                  <a:schemeClr val="tx1"/>
                </a:solidFill>
                <a:latin typeface="Arial" charset="0"/>
                <a:cs typeface="Helvetica" charset="0"/>
              </a:rPr>
              <a:t>nstallation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;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                               </a:t>
            </a:r>
            <a:r>
              <a:rPr lang="en-US" sz="1900" b="0" i="0" dirty="0" smtClean="0">
                <a:solidFill>
                  <a:schemeClr val="tx1"/>
                </a:solidFill>
                <a:latin typeface="Arial" charset="0"/>
                <a:cs typeface="Helvetica" charset="0"/>
              </a:rPr>
              <a:t>data 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acquisition and data analysis tool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8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 typeface="Wingdings" pitchFamily="2" charset="2"/>
              <a:buChar char="Ø"/>
            </a:pPr>
            <a:r>
              <a:rPr lang="en-US" sz="2000" i="0" dirty="0">
                <a:solidFill>
                  <a:schemeClr val="tx1"/>
                </a:solidFill>
                <a:latin typeface="Arial" charset="0"/>
                <a:cs typeface="Helvetica" charset="0"/>
              </a:rPr>
              <a:t>Modeling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  <a:buFontTx/>
              <a:buAutoNum type="arabicPlain" startAt="2012"/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 conversion of  synthetic diagnostic code  </a:t>
            </a:r>
            <a:r>
              <a:rPr lang="en-US" sz="1900" b="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FIDAsim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from </a:t>
            </a:r>
            <a:r>
              <a:rPr lang="en-US" sz="1900" b="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IDL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to Fortran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2013-2014 a reduced model for </a:t>
            </a:r>
            <a:r>
              <a:rPr lang="en-US" sz="1900" b="0" i="0" dirty="0" err="1">
                <a:solidFill>
                  <a:schemeClr val="tx1"/>
                </a:solidFill>
                <a:latin typeface="Arial" charset="0"/>
                <a:cs typeface="Helvetica" charset="0"/>
              </a:rPr>
              <a:t>FIDA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emission analysis (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</a:rPr>
              <a:t>Heidbrink and Grierson)</a:t>
            </a:r>
            <a:endParaRPr lang="en-US" sz="19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2012-2014 fast ion distribution inversion project (Heidbrink, </a:t>
            </a:r>
            <a:r>
              <a:rPr lang="en-US" sz="1900" b="0" i="0" dirty="0" err="1">
                <a:solidFill>
                  <a:schemeClr val="tx1"/>
                </a:solidFill>
                <a:latin typeface="Arial" charset="0"/>
              </a:rPr>
              <a:t>Salewski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900" b="0" i="0" dirty="0" err="1">
                <a:solidFill>
                  <a:schemeClr val="tx1"/>
                </a:solidFill>
                <a:latin typeface="Arial" charset="0"/>
              </a:rPr>
              <a:t>Stagner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sz="19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 </a:t>
            </a:r>
            <a:endParaRPr lang="en-US" sz="18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Helvetica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tx1"/>
              </a:solidFill>
              <a:latin typeface="Arial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73199</TotalTime>
  <Words>767</Words>
  <Application>Microsoft Office PowerPoint</Application>
  <PresentationFormat>On-screen Show (4:3)</PresentationFormat>
  <Paragraphs>164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Slide 1</vt:lpstr>
      <vt:lpstr>Multiple Fast Ion Diagnostics are Needed to Constrain/Invert Fast Ion Distribution Function</vt:lpstr>
      <vt:lpstr>Both Vertical and Tangential FIDA Diagnostics are Nearly Ready for Operation in NSTX-U</vt:lpstr>
      <vt:lpstr>Minor Improvements Needed for FIDA Diagnostics</vt:lpstr>
      <vt:lpstr>Slide 5</vt:lpstr>
      <vt:lpstr>Slide 6</vt:lpstr>
      <vt:lpstr>Slide 7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Deyong Liu</cp:lastModifiedBy>
  <cp:revision>12608</cp:revision>
  <dcterms:created xsi:type="dcterms:W3CDTF">2003-10-01T16:23:57Z</dcterms:created>
  <dcterms:modified xsi:type="dcterms:W3CDTF">2012-07-25T20:34:35Z</dcterms:modified>
</cp:coreProperties>
</file>