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2" r:id="rId4"/>
    <p:sldId id="281" r:id="rId5"/>
    <p:sldId id="285" r:id="rId6"/>
    <p:sldId id="286" r:id="rId7"/>
    <p:sldId id="287" r:id="rId8"/>
    <p:sldId id="288" r:id="rId9"/>
    <p:sldId id="289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C16"/>
    <a:srgbClr val="F9FF18"/>
    <a:srgbClr val="FCFF19"/>
    <a:srgbClr val="FCCA7E"/>
    <a:srgbClr val="FB9D5D"/>
    <a:srgbClr val="FDD7BE"/>
    <a:srgbClr val="F8110F"/>
    <a:srgbClr val="9AFFF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92" autoAdjust="0"/>
  </p:normalViewPr>
  <p:slideViewPr>
    <p:cSldViewPr snapToGrid="0" snapToObjects="1">
      <p:cViewPr>
        <p:scale>
          <a:sx n="100" d="100"/>
          <a:sy n="100" d="100"/>
        </p:scale>
        <p:origin x="-1080" y="-584"/>
      </p:cViewPr>
      <p:guideLst>
        <p:guide orient="horz" pos="1714"/>
        <p:guide pos="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CAFAD-2276-E745-A4F2-18DB6E0F4F21}" type="datetime1">
              <a:rPr lang="en-US" smtClean="0"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225C1-FE24-6D4C-8BB3-45932EFA1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53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9186F-A7FB-AF4C-87B6-02DA9936F0F3}" type="datetime1">
              <a:rPr lang="en-US" smtClean="0"/>
              <a:t>7/25/12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2BED5-8689-4FB4-B503-0724C37D4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902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3EB7-EBD6-464A-9C41-46E7EC4F5761}" type="datetime1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06EA-6A1B-C642-9EDC-C62FBFA5E1B2}" type="datetime1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D626-A017-E54A-A2DA-750AC0646816}" type="datetime1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F6DB-3741-664D-A610-5E552A7DBB7C}" type="datetime1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57E8-1671-A04B-B6B4-482DF6674B6B}" type="datetime1">
              <a:rPr lang="en-US" smtClean="0"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AC29-5645-BC4C-B098-F2B87A95DCA4}" type="datetime1">
              <a:rPr lang="en-US" smtClean="0"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EF0D-B58C-3D4F-81CD-DADF4C6A306C}" type="datetime1">
              <a:rPr lang="en-US" smtClean="0"/>
              <a:t>7/25/12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0369-B7BF-AF45-AB47-3EE5CF317699}" type="datetime1">
              <a:rPr lang="en-US" smtClean="0"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E46-394B-554F-A637-DA55C2CFE085}" type="datetime1">
              <a:rPr lang="en-US" smtClean="0"/>
              <a:t>7/25/12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B853-83E7-6A4E-97E1-2246DF9969D7}" type="datetime1">
              <a:rPr lang="en-US" smtClean="0"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64B3-1F3C-334F-9838-6036AE3CDF87}" type="datetime1">
              <a:rPr lang="en-US" smtClean="0"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A8680-BF34-2A4D-A066-5B44FDF4C8B2}" type="datetime1">
              <a:rPr lang="en-US" smtClean="0"/>
              <a:t>7/25/12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NSTX-U Planning Meeting July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6A30-7B67-436B-A25B-2F13CBFB6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1524000"/>
            <a:ext cx="7772400" cy="1470025"/>
          </a:xfrm>
        </p:spPr>
        <p:txBody>
          <a:bodyPr/>
          <a:lstStyle/>
          <a:p>
            <a:r>
              <a:rPr lang="en-US" b="1" dirty="0" smtClean="0"/>
              <a:t>A </a:t>
            </a:r>
            <a:r>
              <a:rPr lang="en-US" b="1" dirty="0"/>
              <a:t>Charged Fusion Product Diagnostic for </a:t>
            </a:r>
            <a:r>
              <a:rPr lang="en-US" b="1" dirty="0" smtClean="0"/>
              <a:t>NSTX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200" y="33909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W.U </a:t>
            </a:r>
            <a:r>
              <a:rPr lang="en-US" dirty="0" err="1" smtClean="0"/>
              <a:t>Boeglin</a:t>
            </a:r>
            <a:r>
              <a:rPr lang="en-US" dirty="0" smtClean="0"/>
              <a:t> and R. Valenzuela-Perez</a:t>
            </a:r>
          </a:p>
          <a:p>
            <a:r>
              <a:rPr lang="en-US" sz="2118" i="1" dirty="0" smtClean="0"/>
              <a:t>Department of Physics, Florida International University </a:t>
            </a:r>
            <a:r>
              <a:rPr lang="en-US" sz="2118" baseline="30000" dirty="0" smtClean="0"/>
              <a:t>a</a:t>
            </a:r>
            <a:r>
              <a:rPr lang="en-US" sz="2118" i="1" baseline="30000" dirty="0" smtClean="0"/>
              <a:t>)</a:t>
            </a:r>
          </a:p>
          <a:p>
            <a:r>
              <a:rPr lang="en-US" dirty="0" smtClean="0"/>
              <a:t>D. Darrow</a:t>
            </a:r>
          </a:p>
          <a:p>
            <a:r>
              <a:rPr lang="en-US" sz="2118" i="1" dirty="0" smtClean="0"/>
              <a:t>Princeton Plasma Physics Laboratory </a:t>
            </a:r>
            <a:r>
              <a:rPr lang="en-US" sz="2118" baseline="30000" dirty="0" err="1" smtClean="0"/>
              <a:t>b</a:t>
            </a:r>
            <a:r>
              <a:rPr lang="en-US" sz="2118" baseline="30000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u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48900"/>
            <a:ext cx="4254500" cy="765500"/>
          </a:xfrm>
          <a:prstGeom prst="rect">
            <a:avLst/>
          </a:prstGeom>
        </p:spPr>
      </p:pic>
      <p:pic>
        <p:nvPicPr>
          <p:cNvPr id="5" name="Picture 4" descr="PPPL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0" y="148900"/>
            <a:ext cx="2286000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6200" y="5740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work is supported by US Department of Energy contract numbers (a) DE-SC0001157 and (b) DE-AC02-09CH11466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DAQ </a:t>
            </a:r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90A3-A9B8-9E4B-8444-8E89E6F4DCC3}" type="datetime1">
              <a:rPr lang="en-US" smtClean="0"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daq_set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0350"/>
            <a:ext cx="8191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5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the Diagnostic: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00" y="1612900"/>
            <a:ext cx="809045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Obtain time-dependent information on the proton emission profile </a:t>
            </a:r>
          </a:p>
          <a:p>
            <a:r>
              <a:rPr lang="en-US" dirty="0" smtClean="0"/>
              <a:t>Achieve a time resolution down to 1-2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Extract neutral beam ion density profile</a:t>
            </a:r>
          </a:p>
          <a:p>
            <a:r>
              <a:rPr lang="en-US" dirty="0"/>
              <a:t>N</a:t>
            </a:r>
            <a:r>
              <a:rPr lang="en-US" dirty="0" smtClean="0"/>
              <a:t>ew data on fast ion transport</a:t>
            </a:r>
          </a:p>
          <a:p>
            <a:r>
              <a:rPr lang="en-US" dirty="0" smtClean="0"/>
              <a:t>New data on instabilities driven by NB/plasma interaction</a:t>
            </a:r>
          </a:p>
          <a:p>
            <a:r>
              <a:rPr lang="en-US" dirty="0" smtClean="0"/>
              <a:t>Complementary data for other fast ion loss diagnostics</a:t>
            </a:r>
          </a:p>
          <a:p>
            <a:r>
              <a:rPr lang="en-US" dirty="0" smtClean="0"/>
              <a:t>Explore the potential for other ion detection: </a:t>
            </a:r>
            <a:br>
              <a:rPr lang="en-US" dirty="0" smtClean="0"/>
            </a:br>
            <a:r>
              <a:rPr lang="en-US" baseline="30000" dirty="0" smtClean="0"/>
              <a:t>3</a:t>
            </a:r>
            <a:r>
              <a:rPr lang="en-US" dirty="0" smtClean="0"/>
              <a:t>He, </a:t>
            </a:r>
            <a:r>
              <a:rPr lang="en-US" baseline="30000" dirty="0" smtClean="0"/>
              <a:t>3</a:t>
            </a:r>
            <a:r>
              <a:rPr lang="en-US" dirty="0" smtClean="0"/>
              <a:t>H</a:t>
            </a:r>
          </a:p>
          <a:p>
            <a:r>
              <a:rPr lang="fr-FR" dirty="0" err="1"/>
              <a:t>Rev</a:t>
            </a:r>
            <a:r>
              <a:rPr lang="fr-FR" dirty="0"/>
              <a:t>. </a:t>
            </a:r>
            <a:r>
              <a:rPr lang="fr-FR" dirty="0" err="1"/>
              <a:t>Sci</a:t>
            </a:r>
            <a:r>
              <a:rPr lang="fr-FR" dirty="0"/>
              <a:t>. </a:t>
            </a:r>
            <a:r>
              <a:rPr lang="fr-FR" dirty="0" err="1"/>
              <a:t>Instrum</a:t>
            </a:r>
            <a:r>
              <a:rPr lang="fr-FR" dirty="0"/>
              <a:t>. </a:t>
            </a:r>
            <a:r>
              <a:rPr lang="fr-FR" b="1" dirty="0"/>
              <a:t>81</a:t>
            </a:r>
            <a:r>
              <a:rPr lang="fr-FR" dirty="0"/>
              <a:t>, 10D301 (2010</a:t>
            </a:r>
            <a:r>
              <a:rPr lang="fr-FR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B4C9-580E-AC41-882A-610E2BCC5898}" type="datetime1">
              <a:rPr lang="en-US" smtClean="0"/>
              <a:t>7/25/12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88" y="0"/>
            <a:ext cx="8229600" cy="1143000"/>
          </a:xfrm>
        </p:spPr>
        <p:txBody>
          <a:bodyPr/>
          <a:lstStyle/>
          <a:p>
            <a:r>
              <a:rPr lang="en-US" dirty="0" smtClean="0"/>
              <a:t> Principle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044" y="1363499"/>
            <a:ext cx="3086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73044" y="2087399"/>
            <a:ext cx="32357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dominated by neutral beam and plasma ion interactions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9288" y="3263828"/>
            <a:ext cx="71451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74320" indent="-274320">
              <a:buFont typeface="Arial"/>
              <a:buChar char="•"/>
            </a:pPr>
            <a:r>
              <a:rPr lang="en-US" dirty="0" smtClean="0"/>
              <a:t>proton is not confined in the magnetic field of NSTX/MAST</a:t>
            </a:r>
          </a:p>
          <a:p>
            <a:pPr marL="274320" indent="-274320">
              <a:buFont typeface="Arial"/>
              <a:buChar char="•"/>
            </a:pPr>
            <a:r>
              <a:rPr lang="en-US" dirty="0" smtClean="0"/>
              <a:t>proton frequently does not complete a full gyro orbit before it exits the plasma</a:t>
            </a:r>
          </a:p>
          <a:p>
            <a:pPr marL="274320" indent="-274320">
              <a:buFont typeface="Arial"/>
              <a:buChar char="•"/>
            </a:pPr>
            <a:r>
              <a:rPr lang="en-US" dirty="0" smtClean="0"/>
              <a:t>proton trajectory similar to a view chord of an X-ray </a:t>
            </a:r>
            <a:r>
              <a:rPr lang="en-US" dirty="0" smtClean="0"/>
              <a:t>camera</a:t>
            </a:r>
          </a:p>
          <a:p>
            <a:pPr marL="274320" indent="-274320">
              <a:buFont typeface="Arial"/>
              <a:buChar char="•"/>
            </a:pPr>
            <a:r>
              <a:rPr lang="en-US" dirty="0"/>
              <a:t>observed proton rate is a measure of the integrated emissivity along the view path</a:t>
            </a:r>
          </a:p>
          <a:p>
            <a:pPr marL="274320" indent="-274320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008783" y="1625734"/>
            <a:ext cx="2381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</a:t>
            </a:r>
            <a:r>
              <a:rPr lang="en-US" dirty="0" smtClean="0"/>
              <a:t> = 3.02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baseline="-25000" dirty="0" smtClean="0"/>
              <a:t>T </a:t>
            </a:r>
            <a:r>
              <a:rPr lang="en-US" dirty="0" smtClean="0"/>
              <a:t>= 1.01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err="1" smtClean="0"/>
              <a:t>p</a:t>
            </a:r>
            <a:r>
              <a:rPr lang="en-US" dirty="0" smtClean="0"/>
              <a:t> = 75 </a:t>
            </a:r>
            <a:r>
              <a:rPr lang="en-US" dirty="0" err="1" smtClean="0"/>
              <a:t>MeV/c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3044" y="912167"/>
            <a:ext cx="2780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detect protons from: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005363"/>
            <a:ext cx="3985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Advantage at NSTX and MAST:</a:t>
            </a:r>
            <a:endParaRPr lang="en-US" sz="24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C63D-B68A-4F47-858D-36524BB4391D}" type="datetime1">
              <a:rPr lang="en-US" smtClean="0"/>
              <a:t>7/25/12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" name="Picture 13" descr="ppro_5_R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28" y="155892"/>
            <a:ext cx="4306981" cy="38411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288" y="5273186"/>
            <a:ext cx="7322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Proton measurements have been carried out previously:</a:t>
            </a:r>
          </a:p>
          <a:p>
            <a:pPr>
              <a:buFont typeface="Arial"/>
              <a:buChar char="•"/>
            </a:pPr>
            <a:r>
              <a:rPr lang="en-US" dirty="0"/>
              <a:t> </a:t>
            </a:r>
            <a:r>
              <a:rPr lang="en-US" dirty="0" err="1"/>
              <a:t>W.W.Heidbrink</a:t>
            </a:r>
            <a:r>
              <a:rPr lang="en-US" dirty="0"/>
              <a:t>, </a:t>
            </a:r>
            <a:r>
              <a:rPr lang="en-US" dirty="0" err="1"/>
              <a:t>J.D.Strachan</a:t>
            </a:r>
            <a:r>
              <a:rPr lang="en-US" dirty="0"/>
              <a:t>, Rev. Sci. </a:t>
            </a:r>
            <a:r>
              <a:rPr lang="en-US" dirty="0" err="1"/>
              <a:t>Instrum</a:t>
            </a:r>
            <a:r>
              <a:rPr lang="en-US" dirty="0"/>
              <a:t>, </a:t>
            </a:r>
            <a:r>
              <a:rPr lang="en-US" b="1" dirty="0"/>
              <a:t>56</a:t>
            </a:r>
            <a:r>
              <a:rPr lang="en-US" dirty="0"/>
              <a:t>, 501 (1985)</a:t>
            </a:r>
          </a:p>
          <a:p>
            <a:pPr>
              <a:buFont typeface="Arial"/>
              <a:buChar char="•"/>
            </a:pPr>
            <a:r>
              <a:rPr lang="en-US" dirty="0"/>
              <a:t>J.D. Strachan, Rev. Sci. </a:t>
            </a:r>
            <a:r>
              <a:rPr lang="en-US" dirty="0" err="1"/>
              <a:t>Instrum</a:t>
            </a:r>
            <a:r>
              <a:rPr lang="en-US" dirty="0"/>
              <a:t>., </a:t>
            </a:r>
            <a:r>
              <a:rPr lang="en-US" b="1" dirty="0"/>
              <a:t>57</a:t>
            </a:r>
            <a:r>
              <a:rPr lang="en-US" dirty="0"/>
              <a:t>, 1771 (1986)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Prototype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84E8-73DC-874C-8697-2A117B02A682}" type="datetime1">
              <a:rPr lang="en-US" smtClean="0"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17174" y="1422044"/>
            <a:ext cx="4926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Prototype: 2 detectors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Flexible orientation around 3 axes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Study signals and rates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Optimize detector arrangement and location for full array of 8 detectors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Location: Bay K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Mounted on moveable </a:t>
            </a:r>
            <a:r>
              <a:rPr lang="en-US" sz="2400" dirty="0" smtClean="0"/>
              <a:t>probe shaft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IN-position: R=1.7m, Z = 0.286m</a:t>
            </a:r>
          </a:p>
        </p:txBody>
      </p:sp>
      <p:pic>
        <p:nvPicPr>
          <p:cNvPr id="7" name="Picture 6" descr="bayK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" y="3557442"/>
            <a:ext cx="3035580" cy="2798908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1" idx="1"/>
          </p:cNvCxnSpPr>
          <p:nvPr/>
        </p:nvCxnSpPr>
        <p:spPr>
          <a:xfrm flipH="1" flipV="1">
            <a:off x="2540000" y="5981700"/>
            <a:ext cx="1066800" cy="189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06800" y="5987018"/>
            <a:ext cx="212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at R = 1.7m</a:t>
            </a:r>
            <a:endParaRPr lang="en-US" dirty="0"/>
          </a:p>
        </p:txBody>
      </p:sp>
      <p:pic>
        <p:nvPicPr>
          <p:cNvPr id="8" name="Picture 7" descr="detector_mou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044"/>
            <a:ext cx="4927555" cy="2157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1200" y="5219700"/>
            <a:ext cx="3211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But then NSTX broke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4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at MAST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0ED-1A72-B94F-AC63-A5C57F56009C}" type="datetime1">
              <a:rPr lang="en-US" smtClean="0"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51100" y="1203920"/>
            <a:ext cx="4506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4 channel system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Detector fixed, array can be moved radially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be tested in the November campaign.</a:t>
            </a:r>
            <a:endParaRPr lang="en-US" dirty="0"/>
          </a:p>
        </p:txBody>
      </p:sp>
      <p:pic>
        <p:nvPicPr>
          <p:cNvPr id="32" name="Picture 31" descr="MAST_modul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8"/>
          <a:stretch/>
        </p:blipFill>
        <p:spPr>
          <a:xfrm>
            <a:off x="0" y="1847850"/>
            <a:ext cx="9144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5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 Channel System for NSTX-U/MAST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42DC-A0CB-2843-A7A8-98F361CEBEB5}" type="datetime1">
              <a:rPr lang="en-US" smtClean="0"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8700" y="1229449"/>
            <a:ext cx="645561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2 units of 8 channels each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fixed units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One fixed, one on probe drive (with axial rotation)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Various collimator arrays possible</a:t>
            </a:r>
            <a:r>
              <a:rPr lang="en-US" dirty="0" smtClean="0"/>
              <a:t>, can be  </a:t>
            </a:r>
            <a:r>
              <a:rPr lang="en-US" dirty="0" smtClean="0"/>
              <a:t>optimized for </a:t>
            </a:r>
            <a:br>
              <a:rPr lang="en-US" dirty="0" smtClean="0"/>
            </a:br>
            <a:r>
              <a:rPr lang="en-US" dirty="0" smtClean="0"/>
              <a:t>specific experiments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Allows for determination of shifts </a:t>
            </a:r>
            <a:r>
              <a:rPr lang="en-US" dirty="0" smtClean="0"/>
              <a:t>of </a:t>
            </a:r>
            <a:r>
              <a:rPr lang="en-US" dirty="0" smtClean="0"/>
              <a:t>the profile in 2 </a:t>
            </a:r>
            <a:r>
              <a:rPr lang="en-US" dirty="0" smtClean="0"/>
              <a:t>dimensions</a:t>
            </a:r>
          </a:p>
        </p:txBody>
      </p:sp>
      <p:pic>
        <p:nvPicPr>
          <p:cNvPr id="28" name="Picture 27" descr="ensemble_orbits_1.1M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3011585"/>
            <a:ext cx="4813300" cy="370989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833249" y="3574534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Estimated orbit bundles</a:t>
            </a:r>
            <a:br>
              <a:rPr lang="en-US" dirty="0" smtClean="0"/>
            </a:br>
            <a:r>
              <a:rPr lang="en-US" dirty="0" smtClean="0"/>
              <a:t>for NSTX-U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B scaled by a factor of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8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dirty="0" smtClean="0"/>
              <a:t>Profile Reconstruction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C7DE-25FB-3343-ADB4-60A0F0A75357}" type="datetime1">
              <a:rPr lang="en-US" smtClean="0"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 descr="2D_reconstruction_ann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13959"/>
            <a:ext cx="8229600" cy="534239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003300" y="2720976"/>
            <a:ext cx="330200" cy="1152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501" y="3987800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Orbits cross central plasma region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Act like ‘curved’ sight chords in X-ray tomography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8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STXU_modu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680416"/>
            <a:ext cx="6111158" cy="6177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Compact 8 channel module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0369-B7BF-AF45-AB47-3EE5CF317699}" type="datetime1">
              <a:rPr lang="en-US" smtClean="0"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1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0369-B7BF-AF45-AB47-3EE5CF317699}" type="datetime1">
              <a:rPr lang="en-US" smtClean="0"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NSTX-U Planning Meeting 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6A30-7B67-436B-A25B-2F13CBFB649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400" y="1612900"/>
            <a:ext cx="78919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New data on proton emissivity profile </a:t>
            </a:r>
            <a:br>
              <a:rPr lang="en-US" sz="2400" dirty="0" smtClean="0"/>
            </a:br>
            <a:r>
              <a:rPr lang="en-US" sz="2400" dirty="0" smtClean="0"/>
              <a:t>(similar to neutron detector)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2D information accessible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Good time resolution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Access to the plasma core at high density and large current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Complements current fast ion diagnostics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Will be applying via: </a:t>
            </a:r>
            <a:br>
              <a:rPr lang="en-US" sz="2400" dirty="0" smtClean="0"/>
            </a:br>
            <a:r>
              <a:rPr lang="en-US" sz="2400" dirty="0" smtClean="0"/>
              <a:t>Diagnostic </a:t>
            </a:r>
            <a:r>
              <a:rPr lang="en-US" sz="2400" dirty="0"/>
              <a:t>Systems for Magnetic Fusion Energy </a:t>
            </a:r>
            <a:r>
              <a:rPr lang="en-US" sz="2400" dirty="0" smtClean="0"/>
              <a:t>Sciences </a:t>
            </a:r>
            <a:br>
              <a:rPr lang="en-US" sz="2400" dirty="0" smtClean="0"/>
            </a:br>
            <a:r>
              <a:rPr lang="en-US" sz="2400" dirty="0" smtClean="0"/>
              <a:t>Funding </a:t>
            </a:r>
            <a:r>
              <a:rPr lang="en-US" sz="2400" dirty="0"/>
              <a:t>Opportunity Number: DE-FOA-0000744 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Practical experience this Fall at MAST (hopefully)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768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6124</TotalTime>
  <Words>485</Words>
  <Application>Microsoft Macintosh PowerPoint</Application>
  <PresentationFormat>On-screen Show (4:3)</PresentationFormat>
  <Paragraphs>92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 Charged Fusion Product Diagnostic for NSTX</vt:lpstr>
      <vt:lpstr>Goal of the Diagnostic:</vt:lpstr>
      <vt:lpstr> Principle</vt:lpstr>
      <vt:lpstr>Original Prototype</vt:lpstr>
      <vt:lpstr>Test at MAST</vt:lpstr>
      <vt:lpstr>16 Channel System for NSTX-U/MAST</vt:lpstr>
      <vt:lpstr>Profile Reconstruction</vt:lpstr>
      <vt:lpstr>Compact 8 channel module</vt:lpstr>
      <vt:lpstr>Summary</vt:lpstr>
      <vt:lpstr>Backup: DAQ setup</vt:lpstr>
    </vt:vector>
  </TitlesOfParts>
  <Company>FIorida International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a Charged Fusion Product Diagnostic for NSTX</dc:title>
  <dc:creator>Werner Boeglin</dc:creator>
  <cp:lastModifiedBy>Werner Boeglin</cp:lastModifiedBy>
  <cp:revision>106</cp:revision>
  <dcterms:created xsi:type="dcterms:W3CDTF">2010-05-14T16:35:00Z</dcterms:created>
  <dcterms:modified xsi:type="dcterms:W3CDTF">2012-07-25T20:03:33Z</dcterms:modified>
</cp:coreProperties>
</file>