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Lst>
  <p:notesMasterIdLst>
    <p:notesMasterId r:id="rId42"/>
  </p:notesMasterIdLst>
  <p:handoutMasterIdLst>
    <p:handoutMasterId r:id="rId43"/>
  </p:handoutMasterIdLst>
  <p:sldIdLst>
    <p:sldId id="1642" r:id="rId2"/>
    <p:sldId id="1584" r:id="rId3"/>
    <p:sldId id="1656" r:id="rId4"/>
    <p:sldId id="1725" r:id="rId5"/>
    <p:sldId id="1717" r:id="rId6"/>
    <p:sldId id="1604" r:id="rId7"/>
    <p:sldId id="1711" r:id="rId8"/>
    <p:sldId id="1661" r:id="rId9"/>
    <p:sldId id="1722" r:id="rId10"/>
    <p:sldId id="1663" r:id="rId11"/>
    <p:sldId id="1699" r:id="rId12"/>
    <p:sldId id="1729" r:id="rId13"/>
    <p:sldId id="1713" r:id="rId14"/>
    <p:sldId id="1723" r:id="rId15"/>
    <p:sldId id="1718" r:id="rId16"/>
    <p:sldId id="1728" r:id="rId17"/>
    <p:sldId id="1693" r:id="rId18"/>
    <p:sldId id="1727" r:id="rId19"/>
    <p:sldId id="1726" r:id="rId20"/>
    <p:sldId id="1682" r:id="rId21"/>
    <p:sldId id="1702" r:id="rId22"/>
    <p:sldId id="1672" r:id="rId23"/>
    <p:sldId id="1721" r:id="rId24"/>
    <p:sldId id="1652" r:id="rId25"/>
    <p:sldId id="1704" r:id="rId26"/>
    <p:sldId id="1730" r:id="rId27"/>
    <p:sldId id="1732" r:id="rId28"/>
    <p:sldId id="1712" r:id="rId29"/>
    <p:sldId id="1719" r:id="rId30"/>
    <p:sldId id="1600" r:id="rId31"/>
    <p:sldId id="1709" r:id="rId32"/>
    <p:sldId id="1724" r:id="rId33"/>
    <p:sldId id="1733" r:id="rId34"/>
    <p:sldId id="1715" r:id="rId35"/>
    <p:sldId id="1645" r:id="rId36"/>
    <p:sldId id="1710" r:id="rId37"/>
    <p:sldId id="1707" r:id="rId38"/>
    <p:sldId id="1708" r:id="rId39"/>
    <p:sldId id="1649" r:id="rId40"/>
    <p:sldId id="1731" r:id="rId41"/>
  </p:sldIdLst>
  <p:sldSz cx="9144000" cy="6858000" type="letter"/>
  <p:notesSz cx="7315200" cy="9601200"/>
  <p:defaultTextStyle>
    <a:defPPr>
      <a:defRPr lang="en-US"/>
    </a:defPPr>
    <a:lvl1pPr algn="l" rtl="0" fontAlgn="base">
      <a:spcBef>
        <a:spcPct val="20000"/>
      </a:spcBef>
      <a:spcAft>
        <a:spcPct val="0"/>
      </a:spcAft>
      <a:buChar char="•"/>
      <a:defRPr sz="1200" b="1" i="1" kern="1200">
        <a:solidFill>
          <a:srgbClr val="1822CD"/>
        </a:solidFill>
        <a:latin typeface="Helvetica" charset="0"/>
        <a:ea typeface="ＭＳ Ｐゴシック" charset="0"/>
        <a:cs typeface="ＭＳ Ｐゴシック" charset="0"/>
      </a:defRPr>
    </a:lvl1pPr>
    <a:lvl2pPr marL="457200" algn="l" rtl="0" fontAlgn="base">
      <a:spcBef>
        <a:spcPct val="20000"/>
      </a:spcBef>
      <a:spcAft>
        <a:spcPct val="0"/>
      </a:spcAft>
      <a:buChar char="•"/>
      <a:defRPr sz="1200" b="1" i="1" kern="1200">
        <a:solidFill>
          <a:srgbClr val="1822CD"/>
        </a:solidFill>
        <a:latin typeface="Helvetica" charset="0"/>
        <a:ea typeface="ＭＳ Ｐゴシック" charset="0"/>
        <a:cs typeface="ＭＳ Ｐゴシック" charset="0"/>
      </a:defRPr>
    </a:lvl2pPr>
    <a:lvl3pPr marL="914400" algn="l" rtl="0" fontAlgn="base">
      <a:spcBef>
        <a:spcPct val="20000"/>
      </a:spcBef>
      <a:spcAft>
        <a:spcPct val="0"/>
      </a:spcAft>
      <a:buChar char="•"/>
      <a:defRPr sz="1200" b="1" i="1" kern="1200">
        <a:solidFill>
          <a:srgbClr val="1822CD"/>
        </a:solidFill>
        <a:latin typeface="Helvetica" charset="0"/>
        <a:ea typeface="ＭＳ Ｐゴシック" charset="0"/>
        <a:cs typeface="ＭＳ Ｐゴシック" charset="0"/>
      </a:defRPr>
    </a:lvl3pPr>
    <a:lvl4pPr marL="1371600" algn="l" rtl="0" fontAlgn="base">
      <a:spcBef>
        <a:spcPct val="20000"/>
      </a:spcBef>
      <a:spcAft>
        <a:spcPct val="0"/>
      </a:spcAft>
      <a:buChar char="•"/>
      <a:defRPr sz="1200" b="1" i="1" kern="1200">
        <a:solidFill>
          <a:srgbClr val="1822CD"/>
        </a:solidFill>
        <a:latin typeface="Helvetica" charset="0"/>
        <a:ea typeface="ＭＳ Ｐゴシック" charset="0"/>
        <a:cs typeface="ＭＳ Ｐゴシック" charset="0"/>
      </a:defRPr>
    </a:lvl4pPr>
    <a:lvl5pPr marL="1828800" algn="l" rtl="0" fontAlgn="base">
      <a:spcBef>
        <a:spcPct val="20000"/>
      </a:spcBef>
      <a:spcAft>
        <a:spcPct val="0"/>
      </a:spcAft>
      <a:buChar char="•"/>
      <a:defRPr sz="1200" b="1" i="1" kern="1200">
        <a:solidFill>
          <a:srgbClr val="1822CD"/>
        </a:solidFill>
        <a:latin typeface="Helvetica" charset="0"/>
        <a:ea typeface="ＭＳ Ｐゴシック" charset="0"/>
        <a:cs typeface="ＭＳ Ｐゴシック" charset="0"/>
      </a:defRPr>
    </a:lvl5pPr>
    <a:lvl6pPr marL="2286000" algn="l" defTabSz="457200" rtl="0" eaLnBrk="1" latinLnBrk="0" hangingPunct="1">
      <a:defRPr sz="1200" b="1" i="1" kern="1200">
        <a:solidFill>
          <a:srgbClr val="1822CD"/>
        </a:solidFill>
        <a:latin typeface="Helvetica" charset="0"/>
        <a:ea typeface="ＭＳ Ｐゴシック" charset="0"/>
        <a:cs typeface="ＭＳ Ｐゴシック" charset="0"/>
      </a:defRPr>
    </a:lvl6pPr>
    <a:lvl7pPr marL="2743200" algn="l" defTabSz="457200" rtl="0" eaLnBrk="1" latinLnBrk="0" hangingPunct="1">
      <a:defRPr sz="1200" b="1" i="1" kern="1200">
        <a:solidFill>
          <a:srgbClr val="1822CD"/>
        </a:solidFill>
        <a:latin typeface="Helvetica" charset="0"/>
        <a:ea typeface="ＭＳ Ｐゴシック" charset="0"/>
        <a:cs typeface="ＭＳ Ｐゴシック" charset="0"/>
      </a:defRPr>
    </a:lvl7pPr>
    <a:lvl8pPr marL="3200400" algn="l" defTabSz="457200" rtl="0" eaLnBrk="1" latinLnBrk="0" hangingPunct="1">
      <a:defRPr sz="1200" b="1" i="1" kern="1200">
        <a:solidFill>
          <a:srgbClr val="1822CD"/>
        </a:solidFill>
        <a:latin typeface="Helvetica" charset="0"/>
        <a:ea typeface="ＭＳ Ｐゴシック" charset="0"/>
        <a:cs typeface="ＭＳ Ｐゴシック" charset="0"/>
      </a:defRPr>
    </a:lvl8pPr>
    <a:lvl9pPr marL="3657600" algn="l" defTabSz="457200" rtl="0" eaLnBrk="1" latinLnBrk="0" hangingPunct="1">
      <a:defRPr sz="1200" b="1" i="1" kern="1200">
        <a:solidFill>
          <a:srgbClr val="1822CD"/>
        </a:solidFill>
        <a:latin typeface="Helvetic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46FF4"/>
    <a:srgbClr val="9999FF"/>
    <a:srgbClr val="FF3300"/>
    <a:srgbClr val="FF0000"/>
    <a:srgbClr val="FFFFF1"/>
    <a:srgbClr val="F8F9EB"/>
    <a:srgbClr val="F6DCF4"/>
    <a:srgbClr val="E1C9DF"/>
    <a:srgbClr val="1238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7414" autoAdjust="0"/>
  </p:normalViewPr>
  <p:slideViewPr>
    <p:cSldViewPr snapToGrid="0">
      <p:cViewPr varScale="1">
        <p:scale>
          <a:sx n="131" d="100"/>
          <a:sy n="131" d="100"/>
        </p:scale>
        <p:origin x="-960" y="-84"/>
      </p:cViewPr>
      <p:guideLst>
        <p:guide orient="horz" pos="4224"/>
        <p:guide pos="27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60"/>
    </p:cViewPr>
  </p:sorterViewPr>
  <p:notesViewPr>
    <p:cSldViewPr snapToGrid="0">
      <p:cViewPr varScale="1">
        <p:scale>
          <a:sx n="74" d="100"/>
          <a:sy n="74" d="100"/>
        </p:scale>
        <p:origin x="-2544" y="-120"/>
      </p:cViewPr>
      <p:guideLst>
        <p:guide orient="horz" pos="3023"/>
        <p:guide pos="23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ono:Desktop:Recent%20Files:NSTX%20PAC:NSTX%20PAC%2033:%20NSTX-U%20budget%20Overview.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mono:Desktop:Recent%20Files:NSTX%20PAC:NSTX%20PAC%2033:MO%20Presentation:%20NSTX-U%20budget%20Overview.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mono:Desktop:Recent%20Files:NSTX%20PAC:NSTX%20PAC%2033:MO%20Presentation:%20NSTX-U%20budget%20Overview.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stacked"/>
        <c:ser>
          <c:idx val="0"/>
          <c:order val="0"/>
          <c:val>
            <c:numRef>
              <c:f>Sheet2!$G$34:$K$34</c:f>
              <c:numCache>
                <c:formatCode>0.0%</c:formatCode>
                <c:ptCount val="5"/>
                <c:pt idx="0">
                  <c:v>0.16955684007707111</c:v>
                </c:pt>
                <c:pt idx="1">
                  <c:v>0.48918156161806231</c:v>
                </c:pt>
                <c:pt idx="2">
                  <c:v>0.49760412827128608</c:v>
                </c:pt>
                <c:pt idx="3">
                  <c:v>0.50805008944543772</c:v>
                </c:pt>
                <c:pt idx="4">
                  <c:v>0.51138353765323996</c:v>
                </c:pt>
              </c:numCache>
            </c:numRef>
          </c:val>
        </c:ser>
        <c:ser>
          <c:idx val="1"/>
          <c:order val="1"/>
          <c:val>
            <c:numRef>
              <c:f>Sheet2!$G$35:$K$35</c:f>
              <c:numCache>
                <c:formatCode>0.0%</c:formatCode>
                <c:ptCount val="5"/>
                <c:pt idx="0">
                  <c:v>1.1560693641618509E-2</c:v>
                </c:pt>
                <c:pt idx="1">
                  <c:v>0.134524929444967</c:v>
                </c:pt>
                <c:pt idx="2">
                  <c:v>0.12900847769996301</c:v>
                </c:pt>
                <c:pt idx="3">
                  <c:v>0.11627906976744201</c:v>
                </c:pt>
                <c:pt idx="4">
                  <c:v>0.11558669001751302</c:v>
                </c:pt>
              </c:numCache>
            </c:numRef>
          </c:val>
        </c:ser>
        <c:ser>
          <c:idx val="2"/>
          <c:order val="2"/>
          <c:val>
            <c:numRef>
              <c:f>Sheet2!$G$36:$K$36</c:f>
              <c:numCache>
                <c:formatCode>0.0%</c:formatCode>
                <c:ptCount val="5"/>
                <c:pt idx="0">
                  <c:v>0.520231213872832</c:v>
                </c:pt>
                <c:pt idx="1">
                  <c:v>0</c:v>
                </c:pt>
                <c:pt idx="2">
                  <c:v>0</c:v>
                </c:pt>
                <c:pt idx="3">
                  <c:v>0</c:v>
                </c:pt>
                <c:pt idx="4">
                  <c:v>0</c:v>
                </c:pt>
              </c:numCache>
            </c:numRef>
          </c:val>
        </c:ser>
        <c:ser>
          <c:idx val="3"/>
          <c:order val="3"/>
          <c:spPr>
            <a:solidFill>
              <a:srgbClr val="F46FF4"/>
            </a:solidFill>
          </c:spPr>
          <c:val>
            <c:numRef>
              <c:f>Sheet2!$G$37:$K$37</c:f>
              <c:numCache>
                <c:formatCode>0.0%</c:formatCode>
                <c:ptCount val="5"/>
                <c:pt idx="0">
                  <c:v>0.17341040462427709</c:v>
                </c:pt>
                <c:pt idx="1">
                  <c:v>0.24459078080903113</c:v>
                </c:pt>
                <c:pt idx="2">
                  <c:v>0.24511610762993008</c:v>
                </c:pt>
                <c:pt idx="3">
                  <c:v>0.24508050089445407</c:v>
                </c:pt>
                <c:pt idx="4">
                  <c:v>0.24518388791593701</c:v>
                </c:pt>
              </c:numCache>
            </c:numRef>
          </c:val>
        </c:ser>
        <c:ser>
          <c:idx val="4"/>
          <c:order val="4"/>
          <c:spPr>
            <a:solidFill>
              <a:srgbClr val="FF0000"/>
            </a:solidFill>
            <a:ln>
              <a:solidFill>
                <a:srgbClr val="FF0000"/>
              </a:solidFill>
            </a:ln>
          </c:spPr>
          <c:val>
            <c:numRef>
              <c:f>Sheet2!$G$38:$K$38</c:f>
              <c:numCache>
                <c:formatCode>0.0%</c:formatCode>
                <c:ptCount val="5"/>
                <c:pt idx="0">
                  <c:v>7.7071290944123383E-3</c:v>
                </c:pt>
                <c:pt idx="1">
                  <c:v>1.1288805268109112E-2</c:v>
                </c:pt>
                <c:pt idx="2">
                  <c:v>7.3719130114264638E-3</c:v>
                </c:pt>
                <c:pt idx="3">
                  <c:v>1.0733452593917708E-2</c:v>
                </c:pt>
                <c:pt idx="4">
                  <c:v>7.0052539404553442E-3</c:v>
                </c:pt>
              </c:numCache>
            </c:numRef>
          </c:val>
        </c:ser>
        <c:ser>
          <c:idx val="5"/>
          <c:order val="5"/>
          <c:spPr>
            <a:solidFill>
              <a:srgbClr val="FFFF00"/>
            </a:solidFill>
          </c:spPr>
          <c:val>
            <c:numRef>
              <c:f>Sheet2!$G$39:$K$39</c:f>
              <c:numCache>
                <c:formatCode>0.0%</c:formatCode>
                <c:ptCount val="5"/>
                <c:pt idx="0">
                  <c:v>0.11753371868978801</c:v>
                </c:pt>
                <c:pt idx="1">
                  <c:v>0.120413922859831</c:v>
                </c:pt>
                <c:pt idx="2">
                  <c:v>0.120899373387394</c:v>
                </c:pt>
                <c:pt idx="3">
                  <c:v>0.11985688729874795</c:v>
                </c:pt>
                <c:pt idx="4">
                  <c:v>0.12084063047285502</c:v>
                </c:pt>
              </c:numCache>
            </c:numRef>
          </c:val>
        </c:ser>
        <c:overlap val="100"/>
        <c:axId val="85114880"/>
        <c:axId val="85116800"/>
      </c:barChart>
      <c:catAx>
        <c:axId val="85114880"/>
        <c:scaling>
          <c:orientation val="minMax"/>
        </c:scaling>
        <c:delete val="1"/>
        <c:axPos val="b"/>
        <c:tickLblPos val="none"/>
        <c:crossAx val="85116800"/>
        <c:crosses val="autoZero"/>
        <c:auto val="1"/>
        <c:lblAlgn val="ctr"/>
        <c:lblOffset val="100"/>
      </c:catAx>
      <c:valAx>
        <c:axId val="85116800"/>
        <c:scaling>
          <c:orientation val="minMax"/>
        </c:scaling>
        <c:axPos val="l"/>
        <c:majorGridlines/>
        <c:numFmt formatCode="0.0%" sourceLinked="1"/>
        <c:tickLblPos val="nextTo"/>
        <c:txPr>
          <a:bodyPr/>
          <a:lstStyle/>
          <a:p>
            <a:pPr>
              <a:defRPr sz="1200" b="1"/>
            </a:pPr>
            <a:endParaRPr lang="en-US"/>
          </a:p>
        </c:txPr>
        <c:crossAx val="85114880"/>
        <c:crosses val="autoZero"/>
        <c:crossBetween val="between"/>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18"/>
  <c:chart>
    <c:plotArea>
      <c:layout/>
      <c:barChart>
        <c:barDir val="col"/>
        <c:grouping val="stacked"/>
        <c:ser>
          <c:idx val="0"/>
          <c:order val="0"/>
          <c:val>
            <c:numRef>
              <c:f>Sheet2!$J$34:$N$34</c:f>
              <c:numCache>
                <c:formatCode>0%</c:formatCode>
                <c:ptCount val="5"/>
                <c:pt idx="0">
                  <c:v>0</c:v>
                </c:pt>
                <c:pt idx="1">
                  <c:v>0.18832391713747612</c:v>
                </c:pt>
                <c:pt idx="2">
                  <c:v>0.11070110701107004</c:v>
                </c:pt>
                <c:pt idx="3">
                  <c:v>0.10733452593917704</c:v>
                </c:pt>
                <c:pt idx="4">
                  <c:v>0.31413612565445032</c:v>
                </c:pt>
              </c:numCache>
            </c:numRef>
          </c:val>
        </c:ser>
        <c:ser>
          <c:idx val="1"/>
          <c:order val="1"/>
          <c:val>
            <c:numRef>
              <c:f>Sheet2!$J$35:$N$35</c:f>
              <c:numCache>
                <c:formatCode>0%</c:formatCode>
                <c:ptCount val="5"/>
                <c:pt idx="0">
                  <c:v>0.84615384615384648</c:v>
                </c:pt>
                <c:pt idx="1">
                  <c:v>0.56497175141242928</c:v>
                </c:pt>
                <c:pt idx="2">
                  <c:v>0.55350553505535072</c:v>
                </c:pt>
                <c:pt idx="3">
                  <c:v>0.56171735241502729</c:v>
                </c:pt>
                <c:pt idx="4">
                  <c:v>0.35776614310645716</c:v>
                </c:pt>
              </c:numCache>
            </c:numRef>
          </c:val>
        </c:ser>
        <c:ser>
          <c:idx val="2"/>
          <c:order val="2"/>
          <c:val>
            <c:numRef>
              <c:f>Sheet2!$J$36:$N$36</c:f>
              <c:numCache>
                <c:formatCode>0%</c:formatCode>
                <c:ptCount val="5"/>
                <c:pt idx="0">
                  <c:v>0</c:v>
                </c:pt>
                <c:pt idx="1">
                  <c:v>0</c:v>
                </c:pt>
                <c:pt idx="2">
                  <c:v>0</c:v>
                </c:pt>
                <c:pt idx="3">
                  <c:v>0</c:v>
                </c:pt>
                <c:pt idx="4">
                  <c:v>0</c:v>
                </c:pt>
              </c:numCache>
            </c:numRef>
          </c:val>
        </c:ser>
        <c:ser>
          <c:idx val="3"/>
          <c:order val="3"/>
          <c:spPr>
            <a:solidFill>
              <a:srgbClr val="F46FF4"/>
            </a:solidFill>
          </c:spPr>
          <c:val>
            <c:numRef>
              <c:f>Sheet2!$J$37:$N$37</c:f>
              <c:numCache>
                <c:formatCode>0%</c:formatCode>
                <c:ptCount val="5"/>
                <c:pt idx="0">
                  <c:v>0</c:v>
                </c:pt>
                <c:pt idx="1">
                  <c:v>9.4161958568738227E-2</c:v>
                </c:pt>
                <c:pt idx="2">
                  <c:v>0.18450184501845004</c:v>
                </c:pt>
                <c:pt idx="3">
                  <c:v>0.18246869409660116</c:v>
                </c:pt>
                <c:pt idx="4">
                  <c:v>0.181500872600349</c:v>
                </c:pt>
              </c:numCache>
            </c:numRef>
          </c:val>
        </c:ser>
        <c:ser>
          <c:idx val="4"/>
          <c:order val="4"/>
          <c:spPr>
            <a:solidFill>
              <a:srgbClr val="FF0000"/>
            </a:solidFill>
          </c:spPr>
          <c:val>
            <c:numRef>
              <c:f>Sheet2!$J$38:$N$38</c:f>
              <c:numCache>
                <c:formatCode>0%</c:formatCode>
                <c:ptCount val="5"/>
                <c:pt idx="0">
                  <c:v>5.7692307692307723E-2</c:v>
                </c:pt>
                <c:pt idx="1">
                  <c:v>5.6497175141242903E-2</c:v>
                </c:pt>
                <c:pt idx="2">
                  <c:v>5.5350553505535013E-2</c:v>
                </c:pt>
                <c:pt idx="3">
                  <c:v>5.3667262969588507E-2</c:v>
                </c:pt>
                <c:pt idx="4">
                  <c:v>5.2356020942408453E-2</c:v>
                </c:pt>
              </c:numCache>
            </c:numRef>
          </c:val>
        </c:ser>
        <c:ser>
          <c:idx val="5"/>
          <c:order val="5"/>
          <c:spPr>
            <a:solidFill>
              <a:srgbClr val="FFFF00"/>
            </a:solidFill>
          </c:spPr>
          <c:val>
            <c:numRef>
              <c:f>Sheet2!$J$39:$N$39</c:f>
              <c:numCache>
                <c:formatCode>0%</c:formatCode>
                <c:ptCount val="5"/>
                <c:pt idx="0">
                  <c:v>9.6153846153846173E-2</c:v>
                </c:pt>
                <c:pt idx="1">
                  <c:v>9.6045197740113025E-2</c:v>
                </c:pt>
                <c:pt idx="2">
                  <c:v>9.5940959409594101E-2</c:v>
                </c:pt>
                <c:pt idx="3">
                  <c:v>9.4812164579606478E-2</c:v>
                </c:pt>
                <c:pt idx="4">
                  <c:v>9.4240837696335081E-2</c:v>
                </c:pt>
              </c:numCache>
            </c:numRef>
          </c:val>
        </c:ser>
        <c:overlap val="100"/>
        <c:axId val="112333184"/>
        <c:axId val="112335488"/>
      </c:barChart>
      <c:catAx>
        <c:axId val="112333184"/>
        <c:scaling>
          <c:orientation val="minMax"/>
        </c:scaling>
        <c:delete val="1"/>
        <c:axPos val="b"/>
        <c:tickLblPos val="none"/>
        <c:crossAx val="112335488"/>
        <c:crosses val="autoZero"/>
        <c:auto val="1"/>
        <c:lblAlgn val="ctr"/>
        <c:lblOffset val="100"/>
      </c:catAx>
      <c:valAx>
        <c:axId val="112335488"/>
        <c:scaling>
          <c:orientation val="minMax"/>
        </c:scaling>
        <c:axPos val="l"/>
        <c:majorGridlines/>
        <c:numFmt formatCode="0%" sourceLinked="1"/>
        <c:tickLblPos val="nextTo"/>
        <c:crossAx val="112333184"/>
        <c:crosses val="autoZero"/>
        <c:crossBetween val="between"/>
      </c:valAx>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18"/>
  <c:chart>
    <c:plotArea>
      <c:layout>
        <c:manualLayout>
          <c:layoutTarget val="inner"/>
          <c:xMode val="edge"/>
          <c:yMode val="edge"/>
          <c:x val="0.10048687664042"/>
          <c:y val="8.7962962962962993E-2"/>
          <c:w val="0.84951312335958029"/>
          <c:h val="0.87962962962963065"/>
        </c:manualLayout>
      </c:layout>
      <c:barChart>
        <c:barDir val="col"/>
        <c:grouping val="stacked"/>
        <c:ser>
          <c:idx val="0"/>
          <c:order val="0"/>
          <c:val>
            <c:numRef>
              <c:f>Sheet2!$Q$34:$U$34</c:f>
              <c:numCache>
                <c:formatCode>0%</c:formatCode>
                <c:ptCount val="5"/>
                <c:pt idx="0">
                  <c:v>0.15411558669001701</c:v>
                </c:pt>
                <c:pt idx="1">
                  <c:v>0.46185425932261431</c:v>
                </c:pt>
                <c:pt idx="2">
                  <c:v>0.46246648793565742</c:v>
                </c:pt>
                <c:pt idx="3">
                  <c:v>0.47162140185396018</c:v>
                </c:pt>
                <c:pt idx="4">
                  <c:v>0.49339487505968543</c:v>
                </c:pt>
              </c:numCache>
            </c:numRef>
          </c:val>
        </c:ser>
        <c:ser>
          <c:idx val="1"/>
          <c:order val="1"/>
          <c:val>
            <c:numRef>
              <c:f>Sheet2!$Q$35:$U$35</c:f>
              <c:numCache>
                <c:formatCode>0%</c:formatCode>
                <c:ptCount val="5"/>
                <c:pt idx="0">
                  <c:v>8.7565674255691991E-2</c:v>
                </c:pt>
                <c:pt idx="1">
                  <c:v>0.17362299007868592</c:v>
                </c:pt>
                <c:pt idx="2">
                  <c:v>0.167560321715818</c:v>
                </c:pt>
                <c:pt idx="3">
                  <c:v>0.15677345909904009</c:v>
                </c:pt>
                <c:pt idx="4">
                  <c:v>0.13767308610536408</c:v>
                </c:pt>
              </c:numCache>
            </c:numRef>
          </c:val>
        </c:ser>
        <c:ser>
          <c:idx val="2"/>
          <c:order val="2"/>
          <c:val>
            <c:numRef>
              <c:f>Sheet2!$Q$36:$U$36</c:f>
              <c:numCache>
                <c:formatCode>0%</c:formatCode>
                <c:ptCount val="5"/>
                <c:pt idx="0">
                  <c:v>0.47285464098073615</c:v>
                </c:pt>
                <c:pt idx="1">
                  <c:v>0</c:v>
                </c:pt>
                <c:pt idx="2">
                  <c:v>0</c:v>
                </c:pt>
                <c:pt idx="3">
                  <c:v>0</c:v>
                </c:pt>
                <c:pt idx="4">
                  <c:v>0</c:v>
                </c:pt>
              </c:numCache>
            </c:numRef>
          </c:val>
        </c:ser>
        <c:ser>
          <c:idx val="3"/>
          <c:order val="3"/>
          <c:spPr>
            <a:solidFill>
              <a:srgbClr val="F46FF4"/>
            </a:solidFill>
          </c:spPr>
          <c:val>
            <c:numRef>
              <c:f>Sheet2!$Q$37:$U$37</c:f>
              <c:numCache>
                <c:formatCode>0%</c:formatCode>
                <c:ptCount val="5"/>
                <c:pt idx="0">
                  <c:v>0.15761821366024509</c:v>
                </c:pt>
                <c:pt idx="1">
                  <c:v>0.23092712966130707</c:v>
                </c:pt>
                <c:pt idx="2">
                  <c:v>0.23961126005361894</c:v>
                </c:pt>
                <c:pt idx="3">
                  <c:v>0.23938851845828593</c:v>
                </c:pt>
                <c:pt idx="4">
                  <c:v>0.239376094222505</c:v>
                </c:pt>
              </c:numCache>
            </c:numRef>
          </c:val>
        </c:ser>
        <c:ser>
          <c:idx val="4"/>
          <c:order val="4"/>
          <c:spPr>
            <a:solidFill>
              <a:srgbClr val="FF0000"/>
            </a:solidFill>
          </c:spPr>
          <c:val>
            <c:numRef>
              <c:f>Sheet2!$Q$38:$U$38</c:f>
              <c:numCache>
                <c:formatCode>0%</c:formatCode>
                <c:ptCount val="5"/>
                <c:pt idx="0">
                  <c:v>1.2259194395796799E-2</c:v>
                </c:pt>
                <c:pt idx="1">
                  <c:v>1.5395141977420498E-2</c:v>
                </c:pt>
                <c:pt idx="2">
                  <c:v>1.1729222520107203E-2</c:v>
                </c:pt>
                <c:pt idx="3">
                  <c:v>1.4636526264433201E-2</c:v>
                </c:pt>
                <c:pt idx="4">
                  <c:v>1.1141174598121905E-2</c:v>
                </c:pt>
              </c:numCache>
            </c:numRef>
          </c:val>
        </c:ser>
        <c:ser>
          <c:idx val="5"/>
          <c:order val="5"/>
          <c:spPr>
            <a:solidFill>
              <a:srgbClr val="FFFF00"/>
            </a:solidFill>
          </c:spPr>
          <c:val>
            <c:numRef>
              <c:f>Sheet2!$Q$39:$U$39</c:f>
              <c:numCache>
                <c:formatCode>0%</c:formatCode>
                <c:ptCount val="5"/>
                <c:pt idx="0">
                  <c:v>0.11558669001751302</c:v>
                </c:pt>
                <c:pt idx="1">
                  <c:v>0.11820047895997304</c:v>
                </c:pt>
                <c:pt idx="2">
                  <c:v>0.11863270777479905</c:v>
                </c:pt>
                <c:pt idx="3">
                  <c:v>0.11758009432428</c:v>
                </c:pt>
                <c:pt idx="4">
                  <c:v>0.118414770014324</c:v>
                </c:pt>
              </c:numCache>
            </c:numRef>
          </c:val>
        </c:ser>
        <c:overlap val="100"/>
        <c:axId val="139180672"/>
        <c:axId val="141726080"/>
      </c:barChart>
      <c:catAx>
        <c:axId val="139180672"/>
        <c:scaling>
          <c:orientation val="minMax"/>
        </c:scaling>
        <c:delete val="1"/>
        <c:axPos val="b"/>
        <c:tickLblPos val="none"/>
        <c:crossAx val="141726080"/>
        <c:crosses val="autoZero"/>
        <c:auto val="1"/>
        <c:lblAlgn val="ctr"/>
        <c:lblOffset val="100"/>
      </c:catAx>
      <c:valAx>
        <c:axId val="141726080"/>
        <c:scaling>
          <c:orientation val="minMax"/>
        </c:scaling>
        <c:axPos val="l"/>
        <c:majorGridlines/>
        <c:numFmt formatCode="0%" sourceLinked="1"/>
        <c:tickLblPos val="nextTo"/>
        <c:crossAx val="139180672"/>
        <c:crosses val="autoZero"/>
        <c:crossBetween val="between"/>
      </c:valAx>
    </c:plotArea>
    <c:plotVisOnly val="1"/>
    <c:dispBlanksAs val="gap"/>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28" tIns="48315" rIns="96628" bIns="48315" numCol="1" anchor="t" anchorCtr="0" compatLnSpc="1">
            <a:prstTxWarp prst="textNoShape">
              <a:avLst/>
            </a:prstTxWarp>
          </a:bodyPr>
          <a:lstStyle>
            <a:lvl1pPr defTabSz="966610">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23555"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6628" tIns="48315" rIns="96628" bIns="48315" numCol="1" anchor="t" anchorCtr="0" compatLnSpc="1">
            <a:prstTxWarp prst="textNoShape">
              <a:avLst/>
            </a:prstTxWarp>
          </a:bodyPr>
          <a:lstStyle>
            <a:lvl1pPr algn="r" defTabSz="966610">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23556"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6628" tIns="48315" rIns="96628" bIns="48315" numCol="1" anchor="b" anchorCtr="0" compatLnSpc="1">
            <a:prstTxWarp prst="textNoShape">
              <a:avLst/>
            </a:prstTxWarp>
          </a:bodyPr>
          <a:lstStyle>
            <a:lvl1pPr defTabSz="966610">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23557"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6628" tIns="48315" rIns="96628" bIns="48315" numCol="1" anchor="b" anchorCtr="0" compatLnSpc="1">
            <a:prstTxWarp prst="textNoShape">
              <a:avLst/>
            </a:prstTxWarp>
          </a:bodyPr>
          <a:lstStyle>
            <a:lvl1pPr algn="r" defTabSz="965200">
              <a:spcBef>
                <a:spcPct val="0"/>
              </a:spcBef>
              <a:buFontTx/>
              <a:buNone/>
              <a:defRPr b="0" i="0">
                <a:solidFill>
                  <a:schemeClr val="tx1"/>
                </a:solidFill>
                <a:latin typeface="Times New Roman" charset="0"/>
              </a:defRPr>
            </a:lvl1pPr>
          </a:lstStyle>
          <a:p>
            <a:pPr>
              <a:defRPr/>
            </a:pPr>
            <a:fld id="{60D1F095-9AA5-2347-915C-6C22B59E0E04}" type="slidenum">
              <a:rPr lang="en-US"/>
              <a:pPr>
                <a:defRPr/>
              </a:pPr>
              <a:t>‹#›</a:t>
            </a:fld>
            <a:endParaRPr lang="en-US"/>
          </a:p>
        </p:txBody>
      </p:sp>
    </p:spTree>
    <p:extLst>
      <p:ext uri="{BB962C8B-B14F-4D97-AF65-F5344CB8AC3E}">
        <p14:creationId xmlns:p14="http://schemas.microsoft.com/office/powerpoint/2010/main" xmlns="" val="10175678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135313" cy="474663"/>
          </a:xfrm>
          <a:prstGeom prst="rect">
            <a:avLst/>
          </a:prstGeom>
          <a:noFill/>
          <a:ln w="9525">
            <a:noFill/>
            <a:miter lim="800000"/>
            <a:headEnd/>
            <a:tailEnd/>
          </a:ln>
          <a:effectLst/>
        </p:spPr>
        <p:txBody>
          <a:bodyPr vert="horz" wrap="square" lIns="95643" tIns="47822" rIns="95643" bIns="47822" numCol="1" anchor="t" anchorCtr="0" compatLnSpc="1">
            <a:prstTxWarp prst="textNoShape">
              <a:avLst/>
            </a:prstTxWarp>
          </a:bodyPr>
          <a:lstStyle>
            <a:lvl1pPr>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4179888" y="0"/>
            <a:ext cx="3135312" cy="474663"/>
          </a:xfrm>
          <a:prstGeom prst="rect">
            <a:avLst/>
          </a:prstGeom>
          <a:noFill/>
          <a:ln w="9525">
            <a:noFill/>
            <a:miter lim="800000"/>
            <a:headEnd/>
            <a:tailEnd/>
          </a:ln>
          <a:effectLst/>
        </p:spPr>
        <p:txBody>
          <a:bodyPr vert="horz" wrap="square" lIns="95643" tIns="47822" rIns="95643" bIns="47822" numCol="1" anchor="t" anchorCtr="0" compatLnSpc="1">
            <a:prstTxWarp prst="textNoShape">
              <a:avLst/>
            </a:prstTxWarp>
          </a:bodyPr>
          <a:lstStyle>
            <a:lvl1pPr algn="r">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27138" y="712788"/>
            <a:ext cx="4860925" cy="36449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725" name="Rectangle 5"/>
          <p:cNvSpPr>
            <a:spLocks noGrp="1" noChangeArrowheads="1"/>
          </p:cNvSpPr>
          <p:nvPr>
            <p:ph type="body" sz="quarter" idx="3"/>
          </p:nvPr>
        </p:nvSpPr>
        <p:spPr bwMode="auto">
          <a:xfrm>
            <a:off x="966788" y="4595813"/>
            <a:ext cx="5381625" cy="4279900"/>
          </a:xfrm>
          <a:prstGeom prst="rect">
            <a:avLst/>
          </a:prstGeom>
          <a:noFill/>
          <a:ln w="9525">
            <a:noFill/>
            <a:miter lim="800000"/>
            <a:headEnd/>
            <a:tailEnd/>
          </a:ln>
          <a:effectLst/>
        </p:spPr>
        <p:txBody>
          <a:bodyPr vert="horz" wrap="square" lIns="95643" tIns="47822" rIns="95643" bIns="4782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9112250"/>
            <a:ext cx="3135313" cy="476250"/>
          </a:xfrm>
          <a:prstGeom prst="rect">
            <a:avLst/>
          </a:prstGeom>
          <a:noFill/>
          <a:ln w="9525">
            <a:noFill/>
            <a:miter lim="800000"/>
            <a:headEnd/>
            <a:tailEnd/>
          </a:ln>
          <a:effectLst/>
        </p:spPr>
        <p:txBody>
          <a:bodyPr vert="horz" wrap="square" lIns="95643" tIns="47822" rIns="95643" bIns="47822" numCol="1" anchor="b" anchorCtr="0" compatLnSpc="1">
            <a:prstTxWarp prst="textNoShape">
              <a:avLst/>
            </a:prstTxWarp>
          </a:bodyPr>
          <a:lstStyle>
            <a:lvl1pPr>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4179888" y="9112250"/>
            <a:ext cx="3135312" cy="476250"/>
          </a:xfrm>
          <a:prstGeom prst="rect">
            <a:avLst/>
          </a:prstGeom>
          <a:noFill/>
          <a:ln w="9525">
            <a:noFill/>
            <a:miter lim="800000"/>
            <a:headEnd/>
            <a:tailEnd/>
          </a:ln>
          <a:effectLst/>
        </p:spPr>
        <p:txBody>
          <a:bodyPr vert="horz" wrap="square" lIns="95643" tIns="47822" rIns="95643" bIns="47822" numCol="1" anchor="b" anchorCtr="0" compatLnSpc="1">
            <a:prstTxWarp prst="textNoShape">
              <a:avLst/>
            </a:prstTxWarp>
          </a:bodyPr>
          <a:lstStyle>
            <a:lvl1pPr algn="r">
              <a:spcBef>
                <a:spcPct val="0"/>
              </a:spcBef>
              <a:buFontTx/>
              <a:buNone/>
              <a:defRPr b="0" i="0">
                <a:solidFill>
                  <a:schemeClr val="tx1"/>
                </a:solidFill>
                <a:latin typeface="Times New Roman" charset="0"/>
              </a:defRPr>
            </a:lvl1pPr>
          </a:lstStyle>
          <a:p>
            <a:pPr>
              <a:defRPr/>
            </a:pPr>
            <a:fld id="{E5653A0E-384A-DC4A-8B7F-2B35103BA21B}" type="slidenum">
              <a:rPr lang="en-US"/>
              <a:pPr>
                <a:defRPr/>
              </a:pPr>
              <a:t>‹#›</a:t>
            </a:fld>
            <a:endParaRPr lang="en-US"/>
          </a:p>
        </p:txBody>
      </p:sp>
    </p:spTree>
    <p:extLst>
      <p:ext uri="{BB962C8B-B14F-4D97-AF65-F5344CB8AC3E}">
        <p14:creationId xmlns:p14="http://schemas.microsoft.com/office/powerpoint/2010/main" xmlns="" val="188584749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F8483D4E-92EE-A04B-8EBD-9DC2C3D3C55A}" type="slidenum">
              <a:rPr lang="en-US" b="0" i="0">
                <a:solidFill>
                  <a:schemeClr val="tx1"/>
                </a:solidFill>
                <a:latin typeface="Times New Roman" charset="0"/>
              </a:rPr>
              <a:pPr eaLnBrk="1" hangingPunct="1"/>
              <a:t>1</a:t>
            </a:fld>
            <a:endParaRPr lang="en-US" b="0" i="0">
              <a:solidFill>
                <a:schemeClr val="tx1"/>
              </a:solidFill>
              <a:latin typeface="Times New Roman"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4CD4BD39-88EC-9F42-82B8-13D95A33341C}" type="slidenum">
              <a:rPr lang="en-US" b="0" i="0">
                <a:solidFill>
                  <a:schemeClr val="tx1"/>
                </a:solidFill>
                <a:latin typeface="Times New Roman" charset="0"/>
              </a:rPr>
              <a:pPr eaLnBrk="1" hangingPunct="1"/>
              <a:t>17</a:t>
            </a:fld>
            <a:endParaRPr lang="en-US" b="0" i="0">
              <a:solidFill>
                <a:schemeClr val="tx1"/>
              </a:solidFill>
              <a:latin typeface="Times New Roman" charset="0"/>
            </a:endParaRPr>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51FF75-E8C3-492F-BABE-A92989F3199B}" type="slidenum">
              <a:rPr lang="en-US">
                <a:latin typeface="Arial" charset="0"/>
                <a:ea typeface="ＭＳ Ｐゴシック" pitchFamily="34" charset="-128"/>
              </a:rPr>
              <a:pPr fontAlgn="base">
                <a:spcBef>
                  <a:spcPct val="0"/>
                </a:spcBef>
                <a:spcAft>
                  <a:spcPct val="0"/>
                </a:spcAft>
                <a:defRPr/>
              </a:pPr>
              <a:t>18</a:t>
            </a:fld>
            <a:endParaRPr lang="en-US">
              <a:latin typeface="Arial" charset="0"/>
              <a:ea typeface="ＭＳ Ｐゴシック" pitchFamily="34" charset="-128"/>
            </a:endParaRPr>
          </a:p>
        </p:txBody>
      </p:sp>
      <p:sp>
        <p:nvSpPr>
          <p:cNvPr id="25603" name="Rectangle 2"/>
          <p:cNvSpPr>
            <a:spLocks noGrp="1" noRot="1" noChangeAspect="1" noChangeArrowheads="1" noTextEdit="1"/>
          </p:cNvSpPr>
          <p:nvPr>
            <p:ph type="sldImg"/>
          </p:nvPr>
        </p:nvSpPr>
        <p:spPr bwMode="auto">
          <a:xfrm>
            <a:off x="1230313" y="712788"/>
            <a:ext cx="4860925" cy="3644900"/>
          </a:xfrm>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7DADEB-FA87-4CF7-B454-17A2945F39EA}" type="slidenum">
              <a:rPr lang="en-US">
                <a:latin typeface="Arial" charset="0"/>
                <a:ea typeface="ＭＳ Ｐゴシック" pitchFamily="34" charset="-128"/>
              </a:rPr>
              <a:pPr fontAlgn="base">
                <a:spcBef>
                  <a:spcPct val="0"/>
                </a:spcBef>
                <a:spcAft>
                  <a:spcPct val="0"/>
                </a:spcAft>
                <a:defRPr/>
              </a:pPr>
              <a:t>19</a:t>
            </a:fld>
            <a:endParaRPr lang="en-US">
              <a:latin typeface="Arial" charset="0"/>
              <a:ea typeface="ＭＳ Ｐゴシック" pitchFamily="34" charset="-128"/>
            </a:endParaRPr>
          </a:p>
        </p:txBody>
      </p:sp>
      <p:sp>
        <p:nvSpPr>
          <p:cNvPr id="24579" name="Rectangle 2"/>
          <p:cNvSpPr>
            <a:spLocks noGrp="1" noRot="1" noChangeAspect="1" noChangeArrowheads="1" noTextEdit="1"/>
          </p:cNvSpPr>
          <p:nvPr>
            <p:ph type="sldImg"/>
          </p:nvPr>
        </p:nvSpPr>
        <p:spPr bwMode="auto">
          <a:xfrm>
            <a:off x="1230313" y="712788"/>
            <a:ext cx="4860925" cy="3644900"/>
          </a:xfrm>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84D84869-D105-9747-AC67-A905E5E37F33}" type="slidenum">
              <a:rPr lang="en-US" b="0" i="0">
                <a:solidFill>
                  <a:schemeClr val="tx1"/>
                </a:solidFill>
                <a:latin typeface="Times New Roman" charset="0"/>
              </a:rPr>
              <a:pPr eaLnBrk="1" hangingPunct="1"/>
              <a:t>20</a:t>
            </a:fld>
            <a:endParaRPr lang="en-US" b="0" i="0">
              <a:solidFill>
                <a:schemeClr val="tx1"/>
              </a:solidFill>
              <a:latin typeface="Times New Roman" charset="0"/>
            </a:endParaRPr>
          </a:p>
        </p:txBody>
      </p:sp>
      <p:sp>
        <p:nvSpPr>
          <p:cNvPr id="48130"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48131" name="Rectangle 3"/>
          <p:cNvSpPr>
            <a:spLocks noGrp="1" noChangeArrowheads="1"/>
          </p:cNvSpPr>
          <p:nvPr>
            <p:ph type="body" idx="1"/>
          </p:nvPr>
        </p:nvSpPr>
        <p:spPr>
          <a:xfrm>
            <a:off x="976313" y="4567238"/>
            <a:ext cx="5375275" cy="4325937"/>
          </a:xfrm>
          <a:solidFill>
            <a:srgbClr val="FFFFFF"/>
          </a:solidFill>
          <a:ln>
            <a:solidFill>
              <a:srgbClr val="000000"/>
            </a:solidFill>
          </a:ln>
          <a:extLst>
            <a:ext uri="{FAA26D3D-D897-4be2-8F04-BA451C77F1D7}">
              <ma14:placeholderFlag xmlns:ma14="http://schemas.microsoft.com/office/mac/drawingml/2011/main" xmlns="" val="1"/>
            </a:ext>
          </a:extLst>
        </p:spPr>
        <p:txBody>
          <a:bodyPr lIns="96775" tIns="48390" rIns="96775" bIns="48390"/>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3EC14B3A-3C09-B344-850D-2CF7C69E2E94}" type="slidenum">
              <a:rPr lang="en-US" b="0" i="0">
                <a:solidFill>
                  <a:schemeClr val="tx1"/>
                </a:solidFill>
                <a:latin typeface="Times New Roman" charset="0"/>
              </a:rPr>
              <a:pPr eaLnBrk="1" hangingPunct="1"/>
              <a:t>21</a:t>
            </a:fld>
            <a:endParaRPr lang="en-US" b="0" i="0">
              <a:solidFill>
                <a:schemeClr val="tx1"/>
              </a:solidFill>
              <a:latin typeface="Times New Roman" charset="0"/>
            </a:endParaRPr>
          </a:p>
        </p:txBody>
      </p:sp>
      <p:sp>
        <p:nvSpPr>
          <p:cNvPr id="50178"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50179" name="Rectangle 3"/>
          <p:cNvSpPr>
            <a:spLocks noGrp="1" noChangeArrowheads="1"/>
          </p:cNvSpPr>
          <p:nvPr>
            <p:ph type="body" idx="1"/>
          </p:nvPr>
        </p:nvSpPr>
        <p:spPr>
          <a:xfrm>
            <a:off x="976313" y="4567238"/>
            <a:ext cx="5375275" cy="4325937"/>
          </a:xfrm>
          <a:solidFill>
            <a:srgbClr val="FFFFFF"/>
          </a:solidFill>
          <a:ln>
            <a:solidFill>
              <a:srgbClr val="000000"/>
            </a:solidFill>
          </a:ln>
          <a:extLst>
            <a:ext uri="{FAA26D3D-D897-4be2-8F04-BA451C77F1D7}">
              <ma14:placeholderFlag xmlns:ma14="http://schemas.microsoft.com/office/mac/drawingml/2011/main" xmlns="" val="1"/>
            </a:ext>
          </a:extLst>
        </p:spPr>
        <p:txBody>
          <a:bodyPr lIns="96775" tIns="48390" rIns="96775" bIns="48390"/>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a:ln/>
        </p:spPr>
      </p:sp>
      <p:sp>
        <p:nvSpPr>
          <p:cNvPr id="788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788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D6A066FE-3503-0E41-8A7E-C49EC29D9578}" type="slidenum">
              <a:rPr lang="en-US" b="0" i="0">
                <a:solidFill>
                  <a:schemeClr val="tx1"/>
                </a:solidFill>
                <a:latin typeface="Times New Roman" charset="0"/>
              </a:rPr>
              <a:pPr eaLnBrk="1" hangingPunct="1"/>
              <a:t>23</a:t>
            </a:fld>
            <a:endParaRPr lang="en-US" b="0" i="0">
              <a:solidFill>
                <a:schemeClr val="tx1"/>
              </a:solidFill>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84FBFA23-4543-2C44-946A-BD031A6DA073}" type="slidenum">
              <a:rPr lang="en-US" b="0" i="0">
                <a:solidFill>
                  <a:schemeClr val="tx1"/>
                </a:solidFill>
                <a:latin typeface="Times New Roman" charset="0"/>
              </a:rPr>
              <a:pPr eaLnBrk="1" hangingPunct="1"/>
              <a:t>25</a:t>
            </a:fld>
            <a:endParaRPr lang="en-US" b="0" i="0">
              <a:solidFill>
                <a:schemeClr val="tx1"/>
              </a:solidFill>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MS PGothic" charset="0"/>
                <a:cs typeface="MS PGothic" charset="0"/>
              </a:defRPr>
            </a:lvl1pPr>
            <a:lvl2pPr marL="742950" indent="-285750" eaLnBrk="0" hangingPunct="0">
              <a:defRPr sz="1200" b="1" i="1">
                <a:solidFill>
                  <a:srgbClr val="1822CD"/>
                </a:solidFill>
                <a:latin typeface="Helvetica" charset="0"/>
                <a:ea typeface="MS PGothic" charset="0"/>
                <a:cs typeface="MS PGothic" charset="0"/>
              </a:defRPr>
            </a:lvl2pPr>
            <a:lvl3pPr marL="1143000" indent="-228600" eaLnBrk="0" hangingPunct="0">
              <a:defRPr sz="1200" b="1" i="1">
                <a:solidFill>
                  <a:srgbClr val="1822CD"/>
                </a:solidFill>
                <a:latin typeface="Helvetica" charset="0"/>
                <a:ea typeface="MS PGothic" charset="0"/>
                <a:cs typeface="MS PGothic" charset="0"/>
              </a:defRPr>
            </a:lvl3pPr>
            <a:lvl4pPr marL="1600200" indent="-228600" eaLnBrk="0" hangingPunct="0">
              <a:defRPr sz="1200" b="1" i="1">
                <a:solidFill>
                  <a:srgbClr val="1822CD"/>
                </a:solidFill>
                <a:latin typeface="Helvetica" charset="0"/>
                <a:ea typeface="MS PGothic" charset="0"/>
                <a:cs typeface="MS PGothic" charset="0"/>
              </a:defRPr>
            </a:lvl4pPr>
            <a:lvl5pPr marL="2057400" indent="-228600" eaLnBrk="0" hangingPunct="0">
              <a:defRPr sz="1200" b="1" i="1">
                <a:solidFill>
                  <a:srgbClr val="1822CD"/>
                </a:solidFill>
                <a:latin typeface="Helvetica" charset="0"/>
                <a:ea typeface="MS PGothic" charset="0"/>
                <a:cs typeface="MS PGothic"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9pPr>
          </a:lstStyle>
          <a:p>
            <a:pPr eaLnBrk="1" hangingPunct="1"/>
            <a:fld id="{A3394DBC-54F4-F64B-A379-395C01591AE9}" type="slidenum">
              <a:rPr lang="en-US" b="0" i="0">
                <a:solidFill>
                  <a:schemeClr val="tx1"/>
                </a:solidFill>
                <a:latin typeface="Times New Roman" charset="0"/>
              </a:rPr>
              <a:pPr eaLnBrk="1" hangingPunct="1"/>
              <a:t>26</a:t>
            </a:fld>
            <a:endParaRPr lang="en-US" b="0" i="0">
              <a:solidFill>
                <a:schemeClr val="tx1"/>
              </a:solidFill>
              <a:latin typeface="Times New Roman" charset="0"/>
            </a:endParaRPr>
          </a:p>
        </p:txBody>
      </p:sp>
      <p:sp>
        <p:nvSpPr>
          <p:cNvPr id="20483"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20484" name="Rectangle 3"/>
          <p:cNvSpPr>
            <a:spLocks noGrp="1" noChangeArrowheads="1"/>
          </p:cNvSpPr>
          <p:nvPr>
            <p:ph type="body" idx="1"/>
          </p:nvPr>
        </p:nvSpPr>
        <p:spPr>
          <a:xfrm>
            <a:off x="976313" y="4567238"/>
            <a:ext cx="5375275" cy="4325937"/>
          </a:xfrm>
          <a:solidFill>
            <a:srgbClr val="FFFFFF"/>
          </a:solidFill>
          <a:ln>
            <a:solidFill>
              <a:srgbClr val="000000"/>
            </a:solidFill>
          </a:ln>
          <a:extLst>
            <a:ext uri="{FAA26D3D-D897-4be2-8F04-BA451C77F1D7}">
              <ma14:placeholderFlag xmlns:ma14="http://schemas.microsoft.com/office/mac/drawingml/2011/main" xmlns="" val="1"/>
            </a:ext>
          </a:extLst>
        </p:spPr>
        <p:txBody>
          <a:bodyPr lIns="96775" tIns="48390" rIns="96775" bIns="48390"/>
          <a:lstStyle/>
          <a:p>
            <a:pPr eaLnBrk="1" hangingPunct="1">
              <a:spcBef>
                <a:spcPct val="0"/>
              </a:spcBef>
            </a:pPr>
            <a:endParaRPr lang="en-US">
              <a:ea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7BAE1F0E-E099-9B45-895C-D044EB2EEBA8}" type="slidenum">
              <a:rPr lang="en-US" b="0" i="0">
                <a:solidFill>
                  <a:schemeClr val="tx1"/>
                </a:solidFill>
                <a:latin typeface="Times New Roman" charset="0"/>
              </a:rPr>
              <a:pPr eaLnBrk="1" hangingPunct="1"/>
              <a:t>27</a:t>
            </a:fld>
            <a:endParaRPr lang="en-US" b="0" i="0">
              <a:solidFill>
                <a:schemeClr val="tx1"/>
              </a:solidFill>
              <a:latin typeface="Times New Roman" charset="0"/>
            </a:endParaRPr>
          </a:p>
        </p:txBody>
      </p:sp>
      <p:sp>
        <p:nvSpPr>
          <p:cNvPr id="57346"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57347" name="Rectangle 3"/>
          <p:cNvSpPr>
            <a:spLocks noGrp="1" noChangeArrowheads="1"/>
          </p:cNvSpPr>
          <p:nvPr>
            <p:ph type="body" idx="1"/>
          </p:nvPr>
        </p:nvSpPr>
        <p:spPr>
          <a:xfrm>
            <a:off x="976313" y="4567238"/>
            <a:ext cx="5375275" cy="4325937"/>
          </a:xfrm>
          <a:solidFill>
            <a:srgbClr val="FFFFFF"/>
          </a:solidFill>
          <a:ln>
            <a:solidFill>
              <a:srgbClr val="000000"/>
            </a:solidFill>
          </a:ln>
        </p:spPr>
        <p:txBody>
          <a:bodyPr lIns="96775" tIns="48390" rIns="96775" bIns="48390"/>
          <a:lstStyle/>
          <a:p>
            <a:pPr eaLnBrk="1" hangingPunct="1">
              <a:spcBef>
                <a:spcPct val="0"/>
              </a:spcBef>
            </a:pPr>
            <a:r>
              <a:rPr lang="en-US">
                <a:ea typeface="ＭＳ Ｐゴシック" charset="0"/>
                <a:cs typeface="ＭＳ Ｐゴシック" charset="0"/>
              </a:rPr>
              <a:t>Here is an overview of the NSTX facility operation and upgrade plan for FY 10-12.  We plan to run 14 run weeks in each of fiscal year.  We will conduct one extra ARRA week this year using the carry over from last fiscal year.  For incremental, we propose to run up to 6 run weeks each in FY 11 and 12.  We have a very strong set of upgrade becoming available this year .  In FY 11, our base upgrade activities are either supported by ARRA funding or by the collaborators.  Our base upgrade resources will be mostly devoted to the preparation for the major upgrade outage planned in FY 13-14 to install a new center-stack and the 2nd NBI which will be described by Ron Strykowsky our upgrade project manager.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36668774-B1CD-8141-8AFE-F081C22D5FB7}" type="slidenum">
              <a:rPr lang="en-US" b="0" i="0">
                <a:solidFill>
                  <a:schemeClr val="tx1"/>
                </a:solidFill>
                <a:latin typeface="Times New Roman" charset="0"/>
              </a:rPr>
              <a:pPr eaLnBrk="1" hangingPunct="1"/>
              <a:t>28</a:t>
            </a:fld>
            <a:endParaRPr lang="en-US" b="0" i="0">
              <a:solidFill>
                <a:schemeClr val="tx1"/>
              </a:solidFill>
              <a:latin typeface="Times New Roman" charset="0"/>
            </a:endParaRPr>
          </a:p>
        </p:txBody>
      </p:sp>
      <p:sp>
        <p:nvSpPr>
          <p:cNvPr id="59394"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59395" name="Rectangle 3"/>
          <p:cNvSpPr>
            <a:spLocks noGrp="1" noChangeArrowheads="1"/>
          </p:cNvSpPr>
          <p:nvPr>
            <p:ph type="body" idx="1"/>
          </p:nvPr>
        </p:nvSpPr>
        <p:spPr>
          <a:xfrm>
            <a:off x="976313" y="4567238"/>
            <a:ext cx="5375275" cy="4325937"/>
          </a:xfrm>
          <a:solidFill>
            <a:srgbClr val="FFFFFF"/>
          </a:solidFill>
          <a:ln>
            <a:solidFill>
              <a:srgbClr val="000000"/>
            </a:solidFill>
          </a:ln>
          <a:extLst>
            <a:ext uri="{FAA26D3D-D897-4be2-8F04-BA451C77F1D7}">
              <ma14:placeholderFlag xmlns:ma14="http://schemas.microsoft.com/office/mac/drawingml/2011/main" xmlns="" val="1"/>
            </a:ext>
          </a:extLst>
        </p:spPr>
        <p:txBody>
          <a:bodyPr lIns="96775" tIns="48390" rIns="96775" bIns="48390"/>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F760E558-E455-794E-9DCF-D3180209CFB9}" type="slidenum">
              <a:rPr lang="en-US" b="0" i="0">
                <a:solidFill>
                  <a:schemeClr val="tx1"/>
                </a:solidFill>
                <a:latin typeface="Times New Roman" charset="0"/>
              </a:rPr>
              <a:pPr eaLnBrk="1" hangingPunct="1"/>
              <a:t>2</a:t>
            </a:fld>
            <a:endParaRPr lang="en-US" b="0" i="0">
              <a:solidFill>
                <a:schemeClr val="tx1"/>
              </a:solidFill>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F3AF2EED-42AF-5249-94DE-57BE24CC6311}" type="slidenum">
              <a:rPr lang="en-US" b="0" i="0">
                <a:solidFill>
                  <a:schemeClr val="tx1"/>
                </a:solidFill>
                <a:latin typeface="Times New Roman" charset="0"/>
              </a:rPr>
              <a:pPr eaLnBrk="1" hangingPunct="1"/>
              <a:t>29</a:t>
            </a:fld>
            <a:endParaRPr lang="en-US" b="0" i="0">
              <a:solidFill>
                <a:schemeClr val="tx1"/>
              </a:solidFill>
              <a:latin typeface="Times New Roman"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57E6E691-8C6A-2D48-B8EB-4DAD099114D7}" type="slidenum">
              <a:rPr lang="en-US" b="0" i="0">
                <a:solidFill>
                  <a:schemeClr val="tx1"/>
                </a:solidFill>
                <a:latin typeface="Times New Roman" charset="0"/>
              </a:rPr>
              <a:pPr eaLnBrk="1" hangingPunct="1"/>
              <a:t>30</a:t>
            </a:fld>
            <a:endParaRPr lang="en-US" b="0" i="0">
              <a:solidFill>
                <a:schemeClr val="tx1"/>
              </a:solidFill>
              <a:latin typeface="Times New Roman" charset="0"/>
            </a:endParaRPr>
          </a:p>
        </p:txBody>
      </p:sp>
      <p:sp>
        <p:nvSpPr>
          <p:cNvPr id="63490" name="Rectangle 2"/>
          <p:cNvSpPr>
            <a:spLocks noGrp="1" noRot="1" noChangeAspect="1" noChangeArrowheads="1" noTextEdit="1"/>
          </p:cNvSpPr>
          <p:nvPr>
            <p:ph type="sldImg"/>
          </p:nvPr>
        </p:nvSpPr>
        <p:spPr>
          <a:solidFill>
            <a:srgbClr val="FFFFFF"/>
          </a:solidFill>
          <a:ln/>
        </p:spPr>
      </p:sp>
      <p:sp>
        <p:nvSpPr>
          <p:cNvPr id="63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5654" tIns="47828" rIns="95654" bIns="47828"/>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2560568F-AA88-FD47-B84A-F4EA9B1AE476}" type="slidenum">
              <a:rPr lang="en-US" b="0" i="0">
                <a:solidFill>
                  <a:schemeClr val="tx1"/>
                </a:solidFill>
                <a:latin typeface="Times New Roman" charset="0"/>
              </a:rPr>
              <a:pPr eaLnBrk="1" hangingPunct="1"/>
              <a:t>31</a:t>
            </a:fld>
            <a:endParaRPr lang="en-US" b="0" i="0">
              <a:solidFill>
                <a:schemeClr val="tx1"/>
              </a:solidFill>
              <a:latin typeface="Times New Roman" charset="0"/>
            </a:endParaRPr>
          </a:p>
        </p:txBody>
      </p:sp>
      <p:sp>
        <p:nvSpPr>
          <p:cNvPr id="65538" name="Rectangle 2"/>
          <p:cNvSpPr>
            <a:spLocks noGrp="1" noRot="1" noChangeAspect="1" noChangeArrowheads="1" noTextEdit="1"/>
          </p:cNvSpPr>
          <p:nvPr>
            <p:ph type="sldImg"/>
          </p:nvPr>
        </p:nvSpPr>
        <p:spPr>
          <a:solidFill>
            <a:srgbClr val="FFFFFF"/>
          </a:solidFill>
          <a:ln/>
        </p:spPr>
      </p:sp>
      <p:sp>
        <p:nvSpPr>
          <p:cNvPr id="65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5654" tIns="47828" rIns="95654" bIns="47828"/>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18783E02-2C63-AF48-BE48-B941389FBB42}" type="slidenum">
              <a:rPr lang="en-US" b="0" i="0">
                <a:solidFill>
                  <a:schemeClr val="tx1"/>
                </a:solidFill>
                <a:latin typeface="Times New Roman" charset="0"/>
              </a:rPr>
              <a:pPr eaLnBrk="1" hangingPunct="1"/>
              <a:t>32</a:t>
            </a:fld>
            <a:endParaRPr lang="en-US" b="0" i="0">
              <a:solidFill>
                <a:schemeClr val="tx1"/>
              </a:solidFill>
              <a:latin typeface="Times New Roman" charset="0"/>
            </a:endParaRPr>
          </a:p>
        </p:txBody>
      </p:sp>
      <p:sp>
        <p:nvSpPr>
          <p:cNvPr id="51202" name="Rectangle 2"/>
          <p:cNvSpPr>
            <a:spLocks noGrp="1" noRot="1" noChangeAspect="1" noChangeArrowheads="1" noTextEdit="1"/>
          </p:cNvSpPr>
          <p:nvPr>
            <p:ph type="sldImg"/>
          </p:nvPr>
        </p:nvSpPr>
        <p:spPr>
          <a:solidFill>
            <a:srgbClr val="FFFFFF"/>
          </a:solidFill>
          <a:ln/>
        </p:spPr>
      </p:sp>
      <p:sp>
        <p:nvSpPr>
          <p:cNvPr id="51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5654" tIns="47828" rIns="95654" bIns="47828"/>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74E3E1F6-9A27-2048-89CB-43918E44F6E4}" type="slidenum">
              <a:rPr lang="en-US" b="0" i="0">
                <a:solidFill>
                  <a:schemeClr val="tx1"/>
                </a:solidFill>
                <a:latin typeface="Times New Roman" charset="0"/>
              </a:rPr>
              <a:pPr eaLnBrk="1" hangingPunct="1"/>
              <a:t>33</a:t>
            </a:fld>
            <a:endParaRPr lang="en-US" b="0" i="0">
              <a:solidFill>
                <a:schemeClr val="tx1"/>
              </a:solidFill>
              <a:latin typeface="Times New Roman" charset="0"/>
            </a:endParaRPr>
          </a:p>
        </p:txBody>
      </p:sp>
      <p:sp>
        <p:nvSpPr>
          <p:cNvPr id="67586" name="Rectangle 2"/>
          <p:cNvSpPr>
            <a:spLocks noGrp="1" noRot="1" noChangeAspect="1" noChangeArrowheads="1" noTextEdit="1"/>
          </p:cNvSpPr>
          <p:nvPr>
            <p:ph type="sldImg"/>
          </p:nvPr>
        </p:nvSpPr>
        <p:spPr>
          <a:xfrm>
            <a:off x="2264229" y="718840"/>
            <a:ext cx="2786743" cy="3600450"/>
          </a:xfrm>
          <a:solidFill>
            <a:srgbClr val="FFFFFF"/>
          </a:solidFill>
          <a:ln/>
        </p:spPr>
      </p:sp>
      <p:sp>
        <p:nvSpPr>
          <p:cNvPr id="67587" name="Rectangle 3"/>
          <p:cNvSpPr>
            <a:spLocks noGrp="1" noChangeArrowheads="1"/>
          </p:cNvSpPr>
          <p:nvPr>
            <p:ph type="body" idx="1"/>
          </p:nvPr>
        </p:nvSpPr>
        <p:spPr>
          <a:xfrm>
            <a:off x="974726" y="4560889"/>
            <a:ext cx="5365750" cy="4321175"/>
          </a:xfrm>
          <a:solidFill>
            <a:srgbClr val="FFFFFF"/>
          </a:solidFill>
          <a:ln>
            <a:solidFill>
              <a:srgbClr val="000000"/>
            </a:solidFill>
          </a:ln>
          <a:extLst>
            <a:ext uri="{FAA26D3D-D897-4be2-8F04-BA451C77F1D7}">
              <ma14:placeholderFlag xmlns:ma14="http://schemas.microsoft.com/office/mac/drawingml/2011/main" xmlns="" val="1"/>
            </a:ext>
          </a:extLst>
        </p:spPr>
        <p:txBody>
          <a:bodyPr lIns="96658" tIns="48329" rIns="96658" bIns="48329"/>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txBox="1">
            <a:spLocks noGrp="1" noChangeArrowheads="1"/>
          </p:cNvSpPr>
          <p:nvPr/>
        </p:nvSpPr>
        <p:spPr bwMode="auto">
          <a:xfrm>
            <a:off x="4181475" y="9112250"/>
            <a:ext cx="3133725"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634" tIns="47818" rIns="95634" bIns="47818" anchor="b"/>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r" eaLnBrk="1" hangingPunct="1"/>
            <a:fld id="{20DEFFC1-C2F0-9644-9112-C7B07399F23F}" type="slidenum">
              <a:rPr lang="en-US" sz="1300">
                <a:solidFill>
                  <a:schemeClr val="tx1"/>
                </a:solidFill>
                <a:latin typeface="Times New Roman" charset="0"/>
              </a:rPr>
              <a:pPr algn="r" eaLnBrk="1" hangingPunct="1"/>
              <a:t>35</a:t>
            </a:fld>
            <a:endParaRPr lang="en-US" sz="1300">
              <a:solidFill>
                <a:schemeClr val="tx1"/>
              </a:solidFill>
              <a:latin typeface="Times New Roman" charset="0"/>
            </a:endParaRPr>
          </a:p>
        </p:txBody>
      </p:sp>
      <p:sp>
        <p:nvSpPr>
          <p:cNvPr id="69634" name="Rectangle 2"/>
          <p:cNvSpPr>
            <a:spLocks noGrp="1" noRot="1" noChangeAspect="1" noChangeArrowheads="1"/>
          </p:cNvSpPr>
          <p:nvPr>
            <p:ph type="sldImg"/>
          </p:nvPr>
        </p:nvSpPr>
        <p:spPr>
          <a:xfrm>
            <a:off x="1258888" y="720725"/>
            <a:ext cx="4797425" cy="3598863"/>
          </a:xfrm>
          <a:solidFill>
            <a:srgbClr val="FFFFFF"/>
          </a:solidFill>
          <a:ln/>
        </p:spPr>
      </p:sp>
      <p:sp>
        <p:nvSpPr>
          <p:cNvPr id="69635"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xmlns="" val="1"/>
            </a:ext>
          </a:extLst>
        </p:spPr>
        <p:txBody>
          <a:bodyPr lIns="96650" tIns="48325" rIns="96650" bIns="48325"/>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EC80C1F4-A543-8B42-8032-927AC076F04F}" type="slidenum">
              <a:rPr lang="en-US" sz="1300" b="0" i="0">
                <a:solidFill>
                  <a:schemeClr val="tx1"/>
                </a:solidFill>
                <a:latin typeface="Arial" charset="0"/>
              </a:rPr>
              <a:pPr eaLnBrk="1" hangingPunct="1"/>
              <a:t>3</a:t>
            </a:fld>
            <a:endParaRPr lang="en-US" sz="1300" b="0" i="0">
              <a:solidFill>
                <a:schemeClr val="tx1"/>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B20BA6F4-3E30-654E-8B5F-7EF388E2A545}" type="slidenum">
              <a:rPr lang="en-US" b="0" i="0">
                <a:solidFill>
                  <a:schemeClr val="tx1"/>
                </a:solidFill>
                <a:latin typeface="Times New Roman" charset="0"/>
              </a:rPr>
              <a:pPr eaLnBrk="1" hangingPunct="1"/>
              <a:t>5</a:t>
            </a:fld>
            <a:endParaRPr lang="en-US" b="0" i="0">
              <a:solidFill>
                <a:schemeClr val="tx1"/>
              </a:solidFill>
              <a:latin typeface="Times New Roman" charset="0"/>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D468FC11-57F2-9442-B199-8E6ED14239F6}" type="slidenum">
              <a:rPr lang="en-US" b="0" i="0">
                <a:solidFill>
                  <a:schemeClr val="tx1"/>
                </a:solidFill>
                <a:latin typeface="Times New Roman" charset="0"/>
              </a:rPr>
              <a:pPr eaLnBrk="1" hangingPunct="1"/>
              <a:t>6</a:t>
            </a:fld>
            <a:endParaRPr lang="en-US" b="0" i="0">
              <a:solidFill>
                <a:schemeClr val="tx1"/>
              </a:solidFill>
              <a:latin typeface="Times New Roman" charset="0"/>
            </a:endParaRPr>
          </a:p>
        </p:txBody>
      </p:sp>
      <p:sp>
        <p:nvSpPr>
          <p:cNvPr id="26626" name="Rectangle 2"/>
          <p:cNvSpPr>
            <a:spLocks noGrp="1" noRot="1" noChangeAspect="1" noChangeArrowheads="1" noTextEdit="1"/>
          </p:cNvSpPr>
          <p:nvPr>
            <p:ph type="sldImg"/>
          </p:nvPr>
        </p:nvSpPr>
        <p:spPr>
          <a:xfrm>
            <a:off x="1230313" y="712788"/>
            <a:ext cx="4860925" cy="3644900"/>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7DFF6E55-DBD6-8847-AC1A-FC51195678C8}" type="slidenum">
              <a:rPr lang="en-US" sz="1300" b="0" i="0">
                <a:solidFill>
                  <a:schemeClr val="tx1"/>
                </a:solidFill>
                <a:latin typeface="Times New Roman" charset="0"/>
                <a:cs typeface="Arial" charset="0"/>
              </a:rPr>
              <a:pPr eaLnBrk="1" hangingPunct="1"/>
              <a:t>10</a:t>
            </a:fld>
            <a:endParaRPr lang="en-US" sz="1300" b="0" i="0">
              <a:solidFill>
                <a:schemeClr val="tx1"/>
              </a:solidFill>
              <a:latin typeface="Times New Roman" charset="0"/>
              <a:cs typeface="Arial"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5675" eaLnBrk="0" hangingPunct="0">
              <a:defRPr sz="1200" b="1" i="1">
                <a:solidFill>
                  <a:srgbClr val="1822CD"/>
                </a:solidFill>
                <a:latin typeface="Helvetica" charset="0"/>
                <a:ea typeface="ＭＳ Ｐゴシック" charset="0"/>
                <a:cs typeface="ＭＳ Ｐゴシック" charset="0"/>
              </a:defRPr>
            </a:lvl1pPr>
            <a:lvl2pPr marL="742950" indent="-285750" defTabSz="955675" eaLnBrk="0" hangingPunct="0">
              <a:defRPr sz="1200" b="1" i="1">
                <a:solidFill>
                  <a:srgbClr val="1822CD"/>
                </a:solidFill>
                <a:latin typeface="Helvetica" charset="0"/>
                <a:ea typeface="ＭＳ Ｐゴシック" charset="0"/>
              </a:defRPr>
            </a:lvl2pPr>
            <a:lvl3pPr marL="1143000" indent="-228600" defTabSz="955675" eaLnBrk="0" hangingPunct="0">
              <a:defRPr sz="1200" b="1" i="1">
                <a:solidFill>
                  <a:srgbClr val="1822CD"/>
                </a:solidFill>
                <a:latin typeface="Helvetica" charset="0"/>
                <a:ea typeface="ＭＳ Ｐゴシック" charset="0"/>
              </a:defRPr>
            </a:lvl3pPr>
            <a:lvl4pPr marL="1600200" indent="-228600" defTabSz="955675" eaLnBrk="0" hangingPunct="0">
              <a:defRPr sz="1200" b="1" i="1">
                <a:solidFill>
                  <a:srgbClr val="1822CD"/>
                </a:solidFill>
                <a:latin typeface="Helvetica" charset="0"/>
                <a:ea typeface="ＭＳ Ｐゴシック" charset="0"/>
              </a:defRPr>
            </a:lvl4pPr>
            <a:lvl5pPr marL="2057400" indent="-228600" defTabSz="955675" eaLnBrk="0" hangingPunct="0">
              <a:defRPr sz="1200" b="1" i="1">
                <a:solidFill>
                  <a:srgbClr val="1822CD"/>
                </a:solidFill>
                <a:latin typeface="Helvetica" charset="0"/>
                <a:ea typeface="ＭＳ Ｐゴシック" charset="0"/>
              </a:defRPr>
            </a:lvl5pPr>
            <a:lvl6pPr marL="2514600" indent="-228600" defTabSz="955675"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defTabSz="955675"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defTabSz="955675"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defTabSz="955675"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A4DA2E7A-4588-0A43-BDDF-50D6B48E93B9}" type="slidenum">
              <a:rPr lang="en-US" sz="1400" b="0" i="0">
                <a:solidFill>
                  <a:schemeClr val="tx1"/>
                </a:solidFill>
                <a:latin typeface="Times New Roman" charset="0"/>
                <a:cs typeface="Arial" charset="0"/>
              </a:rPr>
              <a:pPr eaLnBrk="1" hangingPunct="1"/>
              <a:t>13</a:t>
            </a:fld>
            <a:endParaRPr lang="en-US" sz="1400" b="0" i="0">
              <a:solidFill>
                <a:schemeClr val="tx1"/>
              </a:solidFill>
              <a:latin typeface="Times New Roman"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DF5AB885-CDA9-CF46-AF69-BDFC1D6F5005}" type="slidenum">
              <a:rPr lang="en-US" b="0" i="0">
                <a:solidFill>
                  <a:schemeClr val="tx1"/>
                </a:solidFill>
                <a:latin typeface="Times New Roman" charset="0"/>
              </a:rPr>
              <a:pPr eaLnBrk="1" hangingPunct="1"/>
              <a:t>15</a:t>
            </a:fld>
            <a:endParaRPr lang="en-US" b="0" i="0">
              <a:solidFill>
                <a:schemeClr val="tx1"/>
              </a:solidFill>
              <a:latin typeface="Times New Roman"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1DC43732-C6B1-B04E-AFE3-71D9DE63752E}" type="slidenum">
              <a:rPr lang="en-US" b="0" i="0">
                <a:solidFill>
                  <a:schemeClr val="tx1"/>
                </a:solidFill>
                <a:latin typeface="Arial" charset="0"/>
              </a:rPr>
              <a:pPr eaLnBrk="1" hangingPunct="1"/>
              <a:t>16</a:t>
            </a:fld>
            <a:endParaRPr lang="en-US" b="0" i="0">
              <a:solidFill>
                <a:schemeClr val="tx1"/>
              </a:solidFill>
              <a:latin typeface="Arial" charset="0"/>
            </a:endParaRPr>
          </a:p>
        </p:txBody>
      </p:sp>
      <p:sp>
        <p:nvSpPr>
          <p:cNvPr id="39938" name="Rectangle 2"/>
          <p:cNvSpPr>
            <a:spLocks noGrp="1" noRot="1" noChangeAspect="1" noChangeArrowheads="1" noTextEdit="1"/>
          </p:cNvSpPr>
          <p:nvPr>
            <p:ph type="sldImg"/>
          </p:nvPr>
        </p:nvSpPr>
        <p:spPr>
          <a:xfrm>
            <a:off x="1230313" y="712788"/>
            <a:ext cx="4860925" cy="3644900"/>
          </a:xfrm>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ea typeface="MS PGothic" charset="0"/>
              <a:cs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3"/>
          <p:cNvSpPr>
            <a:spLocks noGrp="1" noChangeArrowheads="1"/>
          </p:cNvSpPr>
          <p:nvPr>
            <p:ph type="dt" sz="half" idx="10"/>
          </p:nvPr>
        </p:nvSpPr>
        <p:spPr>
          <a:ln/>
        </p:spPr>
        <p:txBody>
          <a:bodyPr/>
          <a:lstStyle>
            <a:lvl1pPr>
              <a:defRPr/>
            </a:lvl1pPr>
          </a:lstStyle>
          <a:p>
            <a:pPr>
              <a:defRPr/>
            </a:pPr>
            <a:endParaRPr lang="en-US"/>
          </a:p>
        </p:txBody>
      </p:sp>
      <p:sp>
        <p:nvSpPr>
          <p:cNvPr id="5" name="Rectangle 74"/>
          <p:cNvSpPr>
            <a:spLocks noGrp="1" noChangeArrowheads="1"/>
          </p:cNvSpPr>
          <p:nvPr>
            <p:ph type="ftr" sz="quarter" idx="11"/>
          </p:nvPr>
        </p:nvSpPr>
        <p:spPr>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pPr>
              <a:defRPr/>
            </a:pPr>
            <a:fld id="{72698427-58B0-CD43-8950-2DF2603B4769}" type="slidenum">
              <a:rPr lang="en-US"/>
              <a:pPr>
                <a:defRPr/>
              </a:pPr>
              <a:t>‹#›</a:t>
            </a:fld>
            <a:endParaRPr lang="en-US"/>
          </a:p>
        </p:txBody>
      </p:sp>
    </p:spTree>
    <p:extLst>
      <p:ext uri="{BB962C8B-B14F-4D97-AF65-F5344CB8AC3E}">
        <p14:creationId xmlns:p14="http://schemas.microsoft.com/office/powerpoint/2010/main" xmlns="" val="1756466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3"/>
          <p:cNvSpPr>
            <a:spLocks noGrp="1" noChangeArrowheads="1"/>
          </p:cNvSpPr>
          <p:nvPr>
            <p:ph type="dt" sz="half" idx="10"/>
          </p:nvPr>
        </p:nvSpPr>
        <p:spPr>
          <a:ln/>
        </p:spPr>
        <p:txBody>
          <a:bodyPr/>
          <a:lstStyle>
            <a:lvl1pPr>
              <a:defRPr/>
            </a:lvl1pPr>
          </a:lstStyle>
          <a:p>
            <a:pPr>
              <a:defRPr/>
            </a:pPr>
            <a:endParaRPr lang="en-US"/>
          </a:p>
        </p:txBody>
      </p:sp>
      <p:sp>
        <p:nvSpPr>
          <p:cNvPr id="5" name="Rectangle 74"/>
          <p:cNvSpPr>
            <a:spLocks noGrp="1" noChangeArrowheads="1"/>
          </p:cNvSpPr>
          <p:nvPr>
            <p:ph type="ftr" sz="quarter" idx="11"/>
          </p:nvPr>
        </p:nvSpPr>
        <p:spPr>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pPr>
              <a:defRPr/>
            </a:pPr>
            <a:fld id="{1AD24F67-A3F9-AA45-A7AD-7340FDFA44FB}" type="slidenum">
              <a:rPr lang="en-US"/>
              <a:pPr>
                <a:defRPr/>
              </a:pPr>
              <a:t>‹#›</a:t>
            </a:fld>
            <a:endParaRPr lang="en-US"/>
          </a:p>
        </p:txBody>
      </p:sp>
    </p:spTree>
    <p:extLst>
      <p:ext uri="{BB962C8B-B14F-4D97-AF65-F5344CB8AC3E}">
        <p14:creationId xmlns:p14="http://schemas.microsoft.com/office/powerpoint/2010/main" xmlns="" val="463090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274638"/>
            <a:ext cx="2190750" cy="5897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274638"/>
            <a:ext cx="641985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3"/>
          <p:cNvSpPr>
            <a:spLocks noGrp="1" noChangeArrowheads="1"/>
          </p:cNvSpPr>
          <p:nvPr>
            <p:ph type="dt" sz="half" idx="10"/>
          </p:nvPr>
        </p:nvSpPr>
        <p:spPr>
          <a:ln/>
        </p:spPr>
        <p:txBody>
          <a:bodyPr/>
          <a:lstStyle>
            <a:lvl1pPr>
              <a:defRPr/>
            </a:lvl1pPr>
          </a:lstStyle>
          <a:p>
            <a:pPr>
              <a:defRPr/>
            </a:pPr>
            <a:endParaRPr lang="en-US"/>
          </a:p>
        </p:txBody>
      </p:sp>
      <p:sp>
        <p:nvSpPr>
          <p:cNvPr id="5" name="Rectangle 74"/>
          <p:cNvSpPr>
            <a:spLocks noGrp="1" noChangeArrowheads="1"/>
          </p:cNvSpPr>
          <p:nvPr>
            <p:ph type="ftr" sz="quarter" idx="11"/>
          </p:nvPr>
        </p:nvSpPr>
        <p:spPr>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pPr>
              <a:defRPr/>
            </a:pPr>
            <a:fld id="{A6B8E20C-1EFF-624D-A39F-BA359725B645}" type="slidenum">
              <a:rPr lang="en-US"/>
              <a:pPr>
                <a:defRPr/>
              </a:pPr>
              <a:t>‹#›</a:t>
            </a:fld>
            <a:endParaRPr lang="en-US"/>
          </a:p>
        </p:txBody>
      </p:sp>
    </p:spTree>
    <p:extLst>
      <p:ext uri="{BB962C8B-B14F-4D97-AF65-F5344CB8AC3E}">
        <p14:creationId xmlns:p14="http://schemas.microsoft.com/office/powerpoint/2010/main" xmlns="" val="1457221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3"/>
          <p:cNvSpPr>
            <a:spLocks noGrp="1" noChangeArrowheads="1"/>
          </p:cNvSpPr>
          <p:nvPr>
            <p:ph type="dt" sz="half" idx="10"/>
          </p:nvPr>
        </p:nvSpPr>
        <p:spPr>
          <a:ln/>
        </p:spPr>
        <p:txBody>
          <a:bodyPr/>
          <a:lstStyle>
            <a:lvl1pPr>
              <a:defRPr/>
            </a:lvl1pPr>
          </a:lstStyle>
          <a:p>
            <a:pPr>
              <a:defRPr/>
            </a:pPr>
            <a:endParaRPr lang="en-US"/>
          </a:p>
        </p:txBody>
      </p:sp>
      <p:sp>
        <p:nvSpPr>
          <p:cNvPr id="5" name="Rectangle 74"/>
          <p:cNvSpPr>
            <a:spLocks noGrp="1" noChangeArrowheads="1"/>
          </p:cNvSpPr>
          <p:nvPr>
            <p:ph type="ftr" sz="quarter" idx="11"/>
          </p:nvPr>
        </p:nvSpPr>
        <p:spPr>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pPr>
              <a:defRPr/>
            </a:pPr>
            <a:fld id="{7686F595-B889-B943-B63A-B626FFE9E1C2}" type="slidenum">
              <a:rPr lang="en-US"/>
              <a:pPr>
                <a:defRPr/>
              </a:pPr>
              <a:t>‹#›</a:t>
            </a:fld>
            <a:endParaRPr lang="en-US"/>
          </a:p>
        </p:txBody>
      </p:sp>
    </p:spTree>
    <p:extLst>
      <p:ext uri="{BB962C8B-B14F-4D97-AF65-F5344CB8AC3E}">
        <p14:creationId xmlns:p14="http://schemas.microsoft.com/office/powerpoint/2010/main" xmlns="" val="580233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3"/>
          <p:cNvSpPr>
            <a:spLocks noGrp="1" noChangeArrowheads="1"/>
          </p:cNvSpPr>
          <p:nvPr>
            <p:ph type="dt" sz="half" idx="10"/>
          </p:nvPr>
        </p:nvSpPr>
        <p:spPr>
          <a:ln/>
        </p:spPr>
        <p:txBody>
          <a:bodyPr/>
          <a:lstStyle>
            <a:lvl1pPr>
              <a:defRPr/>
            </a:lvl1pPr>
          </a:lstStyle>
          <a:p>
            <a:pPr>
              <a:defRPr/>
            </a:pPr>
            <a:endParaRPr lang="en-US"/>
          </a:p>
        </p:txBody>
      </p:sp>
      <p:sp>
        <p:nvSpPr>
          <p:cNvPr id="5" name="Rectangle 74"/>
          <p:cNvSpPr>
            <a:spLocks noGrp="1" noChangeArrowheads="1"/>
          </p:cNvSpPr>
          <p:nvPr>
            <p:ph type="ftr" sz="quarter" idx="11"/>
          </p:nvPr>
        </p:nvSpPr>
        <p:spPr>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pPr>
              <a:defRPr/>
            </a:pPr>
            <a:fld id="{39D524D0-BA9D-9048-9AA5-50231DC06408}" type="slidenum">
              <a:rPr lang="en-US"/>
              <a:pPr>
                <a:defRPr/>
              </a:pPr>
              <a:t>‹#›</a:t>
            </a:fld>
            <a:endParaRPr lang="en-US"/>
          </a:p>
        </p:txBody>
      </p:sp>
    </p:spTree>
    <p:extLst>
      <p:ext uri="{BB962C8B-B14F-4D97-AF65-F5344CB8AC3E}">
        <p14:creationId xmlns:p14="http://schemas.microsoft.com/office/powerpoint/2010/main" xmlns="" val="176440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524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3"/>
          <p:cNvSpPr>
            <a:spLocks noGrp="1" noChangeArrowheads="1"/>
          </p:cNvSpPr>
          <p:nvPr>
            <p:ph type="dt" sz="half" idx="10"/>
          </p:nvPr>
        </p:nvSpPr>
        <p:spPr>
          <a:ln/>
        </p:spPr>
        <p:txBody>
          <a:bodyPr/>
          <a:lstStyle>
            <a:lvl1pPr>
              <a:defRPr/>
            </a:lvl1pPr>
          </a:lstStyle>
          <a:p>
            <a:pPr>
              <a:defRPr/>
            </a:pPr>
            <a:endParaRPr lang="en-US"/>
          </a:p>
        </p:txBody>
      </p:sp>
      <p:sp>
        <p:nvSpPr>
          <p:cNvPr id="6" name="Rectangle 74"/>
          <p:cNvSpPr>
            <a:spLocks noGrp="1" noChangeArrowheads="1"/>
          </p:cNvSpPr>
          <p:nvPr>
            <p:ph type="ftr" sz="quarter" idx="11"/>
          </p:nvPr>
        </p:nvSpPr>
        <p:spPr>
          <a:ln/>
        </p:spPr>
        <p:txBody>
          <a:bodyPr/>
          <a:lstStyle>
            <a:lvl1pPr>
              <a:defRPr/>
            </a:lvl1pPr>
          </a:lstStyle>
          <a:p>
            <a:pPr>
              <a:defRPr/>
            </a:pPr>
            <a:endParaRPr lang="en-US"/>
          </a:p>
        </p:txBody>
      </p:sp>
      <p:sp>
        <p:nvSpPr>
          <p:cNvPr id="7" name="Rectangle 76"/>
          <p:cNvSpPr>
            <a:spLocks noGrp="1" noChangeArrowheads="1"/>
          </p:cNvSpPr>
          <p:nvPr>
            <p:ph type="sldNum" sz="quarter" idx="12"/>
          </p:nvPr>
        </p:nvSpPr>
        <p:spPr>
          <a:ln/>
        </p:spPr>
        <p:txBody>
          <a:bodyPr/>
          <a:lstStyle>
            <a:lvl1pPr>
              <a:defRPr/>
            </a:lvl1pPr>
          </a:lstStyle>
          <a:p>
            <a:pPr>
              <a:defRPr/>
            </a:pPr>
            <a:fld id="{7BEAA395-06BD-8E4A-97D6-58FF52E044E0}" type="slidenum">
              <a:rPr lang="en-US"/>
              <a:pPr>
                <a:defRPr/>
              </a:pPr>
              <a:t>‹#›</a:t>
            </a:fld>
            <a:endParaRPr lang="en-US"/>
          </a:p>
        </p:txBody>
      </p:sp>
    </p:spTree>
    <p:extLst>
      <p:ext uri="{BB962C8B-B14F-4D97-AF65-F5344CB8AC3E}">
        <p14:creationId xmlns:p14="http://schemas.microsoft.com/office/powerpoint/2010/main" xmlns="" val="3470566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3"/>
          <p:cNvSpPr>
            <a:spLocks noGrp="1" noChangeArrowheads="1"/>
          </p:cNvSpPr>
          <p:nvPr>
            <p:ph type="dt" sz="half" idx="10"/>
          </p:nvPr>
        </p:nvSpPr>
        <p:spPr>
          <a:ln/>
        </p:spPr>
        <p:txBody>
          <a:bodyPr/>
          <a:lstStyle>
            <a:lvl1pPr>
              <a:defRPr/>
            </a:lvl1pPr>
          </a:lstStyle>
          <a:p>
            <a:pPr>
              <a:defRPr/>
            </a:pPr>
            <a:endParaRPr lang="en-US"/>
          </a:p>
        </p:txBody>
      </p:sp>
      <p:sp>
        <p:nvSpPr>
          <p:cNvPr id="8" name="Rectangle 74"/>
          <p:cNvSpPr>
            <a:spLocks noGrp="1" noChangeArrowheads="1"/>
          </p:cNvSpPr>
          <p:nvPr>
            <p:ph type="ftr" sz="quarter" idx="11"/>
          </p:nvPr>
        </p:nvSpPr>
        <p:spPr>
          <a:ln/>
        </p:spPr>
        <p:txBody>
          <a:bodyPr/>
          <a:lstStyle>
            <a:lvl1pPr>
              <a:defRPr/>
            </a:lvl1pPr>
          </a:lstStyle>
          <a:p>
            <a:pPr>
              <a:defRPr/>
            </a:pPr>
            <a:endParaRPr lang="en-US"/>
          </a:p>
        </p:txBody>
      </p:sp>
      <p:sp>
        <p:nvSpPr>
          <p:cNvPr id="9" name="Rectangle 76"/>
          <p:cNvSpPr>
            <a:spLocks noGrp="1" noChangeArrowheads="1"/>
          </p:cNvSpPr>
          <p:nvPr>
            <p:ph type="sldNum" sz="quarter" idx="12"/>
          </p:nvPr>
        </p:nvSpPr>
        <p:spPr>
          <a:ln/>
        </p:spPr>
        <p:txBody>
          <a:bodyPr/>
          <a:lstStyle>
            <a:lvl1pPr>
              <a:defRPr/>
            </a:lvl1pPr>
          </a:lstStyle>
          <a:p>
            <a:pPr>
              <a:defRPr/>
            </a:pPr>
            <a:fld id="{F6240E6E-24F3-9745-B676-2E3D13711D7E}" type="slidenum">
              <a:rPr lang="en-US"/>
              <a:pPr>
                <a:defRPr/>
              </a:pPr>
              <a:t>‹#›</a:t>
            </a:fld>
            <a:endParaRPr lang="en-US"/>
          </a:p>
        </p:txBody>
      </p:sp>
    </p:spTree>
    <p:extLst>
      <p:ext uri="{BB962C8B-B14F-4D97-AF65-F5344CB8AC3E}">
        <p14:creationId xmlns:p14="http://schemas.microsoft.com/office/powerpoint/2010/main" xmlns="" val="678505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73"/>
          <p:cNvSpPr>
            <a:spLocks noGrp="1" noChangeArrowheads="1"/>
          </p:cNvSpPr>
          <p:nvPr>
            <p:ph type="dt" sz="half" idx="10"/>
          </p:nvPr>
        </p:nvSpPr>
        <p:spPr>
          <a:ln/>
        </p:spPr>
        <p:txBody>
          <a:bodyPr/>
          <a:lstStyle>
            <a:lvl1pPr>
              <a:defRPr/>
            </a:lvl1pPr>
          </a:lstStyle>
          <a:p>
            <a:pPr>
              <a:defRPr/>
            </a:pPr>
            <a:endParaRPr lang="en-US"/>
          </a:p>
        </p:txBody>
      </p:sp>
      <p:sp>
        <p:nvSpPr>
          <p:cNvPr id="4" name="Rectangle 74"/>
          <p:cNvSpPr>
            <a:spLocks noGrp="1" noChangeArrowheads="1"/>
          </p:cNvSpPr>
          <p:nvPr>
            <p:ph type="ftr" sz="quarter" idx="11"/>
          </p:nvPr>
        </p:nvSpPr>
        <p:spPr>
          <a:ln/>
        </p:spPr>
        <p:txBody>
          <a:bodyPr/>
          <a:lstStyle>
            <a:lvl1pPr>
              <a:defRPr/>
            </a:lvl1pPr>
          </a:lstStyle>
          <a:p>
            <a:pPr>
              <a:defRPr/>
            </a:pPr>
            <a:endParaRPr lang="en-US"/>
          </a:p>
        </p:txBody>
      </p:sp>
      <p:sp>
        <p:nvSpPr>
          <p:cNvPr id="5" name="Rectangle 76"/>
          <p:cNvSpPr>
            <a:spLocks noGrp="1" noChangeArrowheads="1"/>
          </p:cNvSpPr>
          <p:nvPr>
            <p:ph type="sldNum" sz="quarter" idx="12"/>
          </p:nvPr>
        </p:nvSpPr>
        <p:spPr>
          <a:ln/>
        </p:spPr>
        <p:txBody>
          <a:bodyPr/>
          <a:lstStyle>
            <a:lvl1pPr>
              <a:defRPr/>
            </a:lvl1pPr>
          </a:lstStyle>
          <a:p>
            <a:pPr>
              <a:defRPr/>
            </a:pPr>
            <a:fld id="{033FA1B7-FB1C-D843-A87A-87A1BDAF95FB}" type="slidenum">
              <a:rPr lang="en-US"/>
              <a:pPr>
                <a:defRPr/>
              </a:pPr>
              <a:t>‹#›</a:t>
            </a:fld>
            <a:endParaRPr lang="en-US"/>
          </a:p>
        </p:txBody>
      </p:sp>
    </p:spTree>
    <p:extLst>
      <p:ext uri="{BB962C8B-B14F-4D97-AF65-F5344CB8AC3E}">
        <p14:creationId xmlns:p14="http://schemas.microsoft.com/office/powerpoint/2010/main" xmlns="" val="120028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3"/>
          <p:cNvSpPr>
            <a:spLocks noGrp="1" noChangeArrowheads="1"/>
          </p:cNvSpPr>
          <p:nvPr>
            <p:ph type="dt" sz="half" idx="10"/>
          </p:nvPr>
        </p:nvSpPr>
        <p:spPr>
          <a:ln/>
        </p:spPr>
        <p:txBody>
          <a:bodyPr/>
          <a:lstStyle>
            <a:lvl1pPr>
              <a:defRPr/>
            </a:lvl1pPr>
          </a:lstStyle>
          <a:p>
            <a:pPr>
              <a:defRPr/>
            </a:pPr>
            <a:endParaRPr lang="en-US"/>
          </a:p>
        </p:txBody>
      </p:sp>
      <p:sp>
        <p:nvSpPr>
          <p:cNvPr id="3" name="Rectangle 74"/>
          <p:cNvSpPr>
            <a:spLocks noGrp="1" noChangeArrowheads="1"/>
          </p:cNvSpPr>
          <p:nvPr>
            <p:ph type="ftr" sz="quarter" idx="11"/>
          </p:nvPr>
        </p:nvSpPr>
        <p:spPr>
          <a:ln/>
        </p:spPr>
        <p:txBody>
          <a:bodyPr/>
          <a:lstStyle>
            <a:lvl1pPr>
              <a:defRPr/>
            </a:lvl1pPr>
          </a:lstStyle>
          <a:p>
            <a:pPr>
              <a:defRPr/>
            </a:pPr>
            <a:endParaRPr lang="en-US"/>
          </a:p>
        </p:txBody>
      </p:sp>
      <p:sp>
        <p:nvSpPr>
          <p:cNvPr id="4" name="Rectangle 76"/>
          <p:cNvSpPr>
            <a:spLocks noGrp="1" noChangeArrowheads="1"/>
          </p:cNvSpPr>
          <p:nvPr>
            <p:ph type="sldNum" sz="quarter" idx="12"/>
          </p:nvPr>
        </p:nvSpPr>
        <p:spPr>
          <a:ln/>
        </p:spPr>
        <p:txBody>
          <a:bodyPr/>
          <a:lstStyle>
            <a:lvl1pPr>
              <a:defRPr/>
            </a:lvl1pPr>
          </a:lstStyle>
          <a:p>
            <a:pPr>
              <a:defRPr/>
            </a:pPr>
            <a:fld id="{4DAB4750-CAB8-CC48-97B3-E208C97FF6A2}" type="slidenum">
              <a:rPr lang="en-US"/>
              <a:pPr>
                <a:defRPr/>
              </a:pPr>
              <a:t>‹#›</a:t>
            </a:fld>
            <a:endParaRPr lang="en-US"/>
          </a:p>
        </p:txBody>
      </p:sp>
    </p:spTree>
    <p:extLst>
      <p:ext uri="{BB962C8B-B14F-4D97-AF65-F5344CB8AC3E}">
        <p14:creationId xmlns:p14="http://schemas.microsoft.com/office/powerpoint/2010/main" xmlns="" val="1314953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3"/>
          <p:cNvSpPr>
            <a:spLocks noGrp="1" noChangeArrowheads="1"/>
          </p:cNvSpPr>
          <p:nvPr>
            <p:ph type="dt" sz="half" idx="10"/>
          </p:nvPr>
        </p:nvSpPr>
        <p:spPr>
          <a:ln/>
        </p:spPr>
        <p:txBody>
          <a:bodyPr/>
          <a:lstStyle>
            <a:lvl1pPr>
              <a:defRPr/>
            </a:lvl1pPr>
          </a:lstStyle>
          <a:p>
            <a:pPr>
              <a:defRPr/>
            </a:pPr>
            <a:endParaRPr lang="en-US"/>
          </a:p>
        </p:txBody>
      </p:sp>
      <p:sp>
        <p:nvSpPr>
          <p:cNvPr id="6" name="Rectangle 74"/>
          <p:cNvSpPr>
            <a:spLocks noGrp="1" noChangeArrowheads="1"/>
          </p:cNvSpPr>
          <p:nvPr>
            <p:ph type="ftr" sz="quarter" idx="11"/>
          </p:nvPr>
        </p:nvSpPr>
        <p:spPr>
          <a:ln/>
        </p:spPr>
        <p:txBody>
          <a:bodyPr/>
          <a:lstStyle>
            <a:lvl1pPr>
              <a:defRPr/>
            </a:lvl1pPr>
          </a:lstStyle>
          <a:p>
            <a:pPr>
              <a:defRPr/>
            </a:pPr>
            <a:endParaRPr lang="en-US"/>
          </a:p>
        </p:txBody>
      </p:sp>
      <p:sp>
        <p:nvSpPr>
          <p:cNvPr id="7" name="Rectangle 76"/>
          <p:cNvSpPr>
            <a:spLocks noGrp="1" noChangeArrowheads="1"/>
          </p:cNvSpPr>
          <p:nvPr>
            <p:ph type="sldNum" sz="quarter" idx="12"/>
          </p:nvPr>
        </p:nvSpPr>
        <p:spPr>
          <a:ln/>
        </p:spPr>
        <p:txBody>
          <a:bodyPr/>
          <a:lstStyle>
            <a:lvl1pPr>
              <a:defRPr/>
            </a:lvl1pPr>
          </a:lstStyle>
          <a:p>
            <a:pPr>
              <a:defRPr/>
            </a:pPr>
            <a:fld id="{9257653D-C5FD-A940-8554-2829CA5F4848}" type="slidenum">
              <a:rPr lang="en-US"/>
              <a:pPr>
                <a:defRPr/>
              </a:pPr>
              <a:t>‹#›</a:t>
            </a:fld>
            <a:endParaRPr lang="en-US"/>
          </a:p>
        </p:txBody>
      </p:sp>
    </p:spTree>
    <p:extLst>
      <p:ext uri="{BB962C8B-B14F-4D97-AF65-F5344CB8AC3E}">
        <p14:creationId xmlns:p14="http://schemas.microsoft.com/office/powerpoint/2010/main" xmlns="" val="1419370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3"/>
          <p:cNvSpPr>
            <a:spLocks noGrp="1" noChangeArrowheads="1"/>
          </p:cNvSpPr>
          <p:nvPr>
            <p:ph type="dt" sz="half" idx="10"/>
          </p:nvPr>
        </p:nvSpPr>
        <p:spPr>
          <a:ln/>
        </p:spPr>
        <p:txBody>
          <a:bodyPr/>
          <a:lstStyle>
            <a:lvl1pPr>
              <a:defRPr/>
            </a:lvl1pPr>
          </a:lstStyle>
          <a:p>
            <a:pPr>
              <a:defRPr/>
            </a:pPr>
            <a:endParaRPr lang="en-US"/>
          </a:p>
        </p:txBody>
      </p:sp>
      <p:sp>
        <p:nvSpPr>
          <p:cNvPr id="6" name="Rectangle 74"/>
          <p:cNvSpPr>
            <a:spLocks noGrp="1" noChangeArrowheads="1"/>
          </p:cNvSpPr>
          <p:nvPr>
            <p:ph type="ftr" sz="quarter" idx="11"/>
          </p:nvPr>
        </p:nvSpPr>
        <p:spPr>
          <a:ln/>
        </p:spPr>
        <p:txBody>
          <a:bodyPr/>
          <a:lstStyle>
            <a:lvl1pPr>
              <a:defRPr/>
            </a:lvl1pPr>
          </a:lstStyle>
          <a:p>
            <a:pPr>
              <a:defRPr/>
            </a:pPr>
            <a:endParaRPr lang="en-US"/>
          </a:p>
        </p:txBody>
      </p:sp>
      <p:sp>
        <p:nvSpPr>
          <p:cNvPr id="7" name="Rectangle 76"/>
          <p:cNvSpPr>
            <a:spLocks noGrp="1" noChangeArrowheads="1"/>
          </p:cNvSpPr>
          <p:nvPr>
            <p:ph type="sldNum" sz="quarter" idx="12"/>
          </p:nvPr>
        </p:nvSpPr>
        <p:spPr>
          <a:ln/>
        </p:spPr>
        <p:txBody>
          <a:bodyPr/>
          <a:lstStyle>
            <a:lvl1pPr>
              <a:defRPr/>
            </a:lvl1pPr>
          </a:lstStyle>
          <a:p>
            <a:pPr>
              <a:defRPr/>
            </a:pPr>
            <a:fld id="{19A62A8B-BEEF-8D4E-80CF-59D493C7735E}" type="slidenum">
              <a:rPr lang="en-US"/>
              <a:pPr>
                <a:defRPr/>
              </a:pPr>
              <a:t>‹#›</a:t>
            </a:fld>
            <a:endParaRPr lang="en-US"/>
          </a:p>
        </p:txBody>
      </p:sp>
    </p:spTree>
    <p:extLst>
      <p:ext uri="{BB962C8B-B14F-4D97-AF65-F5344CB8AC3E}">
        <p14:creationId xmlns:p14="http://schemas.microsoft.com/office/powerpoint/2010/main" xmlns="" val="207592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Line 29"/>
          <p:cNvSpPr>
            <a:spLocks noChangeShapeType="1"/>
          </p:cNvSpPr>
          <p:nvPr/>
        </p:nvSpPr>
        <p:spPr bwMode="auto">
          <a:xfrm>
            <a:off x="0" y="914400"/>
            <a:ext cx="9144000" cy="0"/>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1028" name="Picture 70" descr="NSTX_logo_v4"/>
          <p:cNvPicPr>
            <a:picLocks noChangeAspect="1" noChangeArrowheads="1"/>
          </p:cNvPicPr>
          <p:nvPr userDrawn="1"/>
        </p:nvPicPr>
        <p:blipFill>
          <a:blip r:embed="rId13">
            <a:extLst>
              <a:ext uri="{28A0092B-C50C-407E-A947-70E740481C1C}">
                <a14:useLocalDpi xmlns:a14="http://schemas.microsoft.com/office/drawing/2010/main" xmlns="" val="0"/>
              </a:ext>
            </a:extLst>
          </a:blip>
          <a:srcRect/>
          <a:stretch>
            <a:fillRect/>
          </a:stretch>
        </p:blipFill>
        <p:spPr bwMode="auto">
          <a:xfrm>
            <a:off x="76200" y="6604000"/>
            <a:ext cx="762000"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9" name="Line 72"/>
          <p:cNvSpPr>
            <a:spLocks noChangeShapeType="1"/>
          </p:cNvSpPr>
          <p:nvPr/>
        </p:nvSpPr>
        <p:spPr bwMode="auto">
          <a:xfrm>
            <a:off x="0" y="6572250"/>
            <a:ext cx="9144000" cy="0"/>
          </a:xfrm>
          <a:prstGeom prst="line">
            <a:avLst/>
          </a:prstGeom>
          <a:noFill/>
          <a:ln w="28575">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5289" name="Rectangle 73"/>
          <p:cNvSpPr>
            <a:spLocks noGrp="1" noChangeArrowheads="1"/>
          </p:cNvSpPr>
          <p:nvPr>
            <p:ph type="dt" sz="half" idx="2"/>
          </p:nvPr>
        </p:nvSpPr>
        <p:spPr bwMode="auto">
          <a:xfrm>
            <a:off x="6553200" y="6248400"/>
            <a:ext cx="259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FontTx/>
              <a:buNone/>
              <a:defRPr sz="1400" b="0" i="0">
                <a:solidFill>
                  <a:schemeClr val="accent2"/>
                </a:solidFill>
                <a:latin typeface="Times" charset="0"/>
                <a:ea typeface="+mn-ea"/>
                <a:cs typeface="+mn-cs"/>
              </a:defRPr>
            </a:lvl1pPr>
          </a:lstStyle>
          <a:p>
            <a:pPr>
              <a:defRPr/>
            </a:pPr>
            <a:endParaRPr lang="en-US"/>
          </a:p>
        </p:txBody>
      </p:sp>
      <p:sp>
        <p:nvSpPr>
          <p:cNvPr id="905290" name="Rectangle 74"/>
          <p:cNvSpPr>
            <a:spLocks noGrp="1" noChangeArrowheads="1"/>
          </p:cNvSpPr>
          <p:nvPr>
            <p:ph type="ftr" sz="quarter" idx="3"/>
          </p:nvPr>
        </p:nvSpPr>
        <p:spPr bwMode="auto">
          <a:xfrm>
            <a:off x="31369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buFontTx/>
              <a:buNone/>
              <a:defRPr sz="1400" b="0" i="0">
                <a:solidFill>
                  <a:schemeClr val="accent2"/>
                </a:solidFill>
                <a:latin typeface="Times" charset="0"/>
                <a:ea typeface="+mn-ea"/>
                <a:cs typeface="+mn-cs"/>
              </a:defRPr>
            </a:lvl1pPr>
          </a:lstStyle>
          <a:p>
            <a:pPr>
              <a:defRPr/>
            </a:pPr>
            <a:endParaRPr lang="en-US"/>
          </a:p>
        </p:txBody>
      </p:sp>
      <p:sp>
        <p:nvSpPr>
          <p:cNvPr id="1032" name="Rectangle 75"/>
          <p:cNvSpPr>
            <a:spLocks noChangeArrowheads="1"/>
          </p:cNvSpPr>
          <p:nvPr/>
        </p:nvSpPr>
        <p:spPr bwMode="auto">
          <a:xfrm>
            <a:off x="1409700" y="6580188"/>
            <a:ext cx="56769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spcBef>
                <a:spcPct val="0"/>
              </a:spcBef>
              <a:buFontTx/>
              <a:buNone/>
            </a:pPr>
            <a:r>
              <a:rPr lang="en-US" sz="1000" i="0">
                <a:solidFill>
                  <a:srgbClr val="090CFF"/>
                </a:solidFill>
                <a:latin typeface="Arial" charset="0"/>
              </a:rPr>
              <a:t>M. Ono NSTX-U PAC 33</a:t>
            </a:r>
          </a:p>
        </p:txBody>
      </p:sp>
      <p:sp>
        <p:nvSpPr>
          <p:cNvPr id="905292" name="Rectangle 76"/>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0" hangingPunct="0">
              <a:spcBef>
                <a:spcPct val="0"/>
              </a:spcBef>
              <a:buFontTx/>
              <a:buNone/>
              <a:defRPr sz="900" i="0">
                <a:solidFill>
                  <a:schemeClr val="accent2"/>
                </a:solidFill>
                <a:latin typeface="Arial" charset="0"/>
              </a:defRPr>
            </a:lvl1pPr>
          </a:lstStyle>
          <a:p>
            <a:pPr>
              <a:defRPr/>
            </a:pPr>
            <a:fld id="{422CE6F6-EB11-3A4F-91ED-858E0BB99796}" type="slidenum">
              <a:rPr lang="en-US"/>
              <a:pPr>
                <a:defRPr/>
              </a:pPr>
              <a:t>‹#›</a:t>
            </a:fld>
            <a:endParaRPr lang="en-US"/>
          </a:p>
        </p:txBody>
      </p:sp>
      <p:sp>
        <p:nvSpPr>
          <p:cNvPr id="1034" name="Rectangle 77"/>
          <p:cNvSpPr>
            <a:spLocks noChangeArrowheads="1"/>
          </p:cNvSpPr>
          <p:nvPr/>
        </p:nvSpPr>
        <p:spPr bwMode="auto">
          <a:xfrm>
            <a:off x="6616700" y="6580188"/>
            <a:ext cx="2197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spcBef>
                <a:spcPct val="0"/>
              </a:spcBef>
              <a:buFontTx/>
              <a:buNone/>
            </a:pPr>
            <a:r>
              <a:rPr lang="en-US" sz="900" i="0">
                <a:solidFill>
                  <a:schemeClr val="accent2"/>
                </a:solidFill>
                <a:latin typeface="Arial" charset="0"/>
              </a:rPr>
              <a:t>Feb. 19 – 21, 2013</a:t>
            </a:r>
          </a:p>
        </p:txBody>
      </p:sp>
      <p:sp>
        <p:nvSpPr>
          <p:cNvPr id="11" name="Text Box 199"/>
          <p:cNvSpPr txBox="1">
            <a:spLocks noChangeArrowheads="1"/>
          </p:cNvSpPr>
          <p:nvPr userDrawn="1"/>
        </p:nvSpPr>
        <p:spPr bwMode="auto">
          <a:xfrm>
            <a:off x="298450" y="6610350"/>
            <a:ext cx="793750" cy="184150"/>
          </a:xfrm>
          <a:prstGeom prst="rect">
            <a:avLst/>
          </a:prstGeom>
          <a:solidFill>
            <a:schemeClr val="bg1"/>
          </a:solidFill>
          <a:ln w="15875" algn="ctr">
            <a:noFill/>
            <a:miter lim="800000"/>
            <a:headEnd/>
            <a:tailEnd/>
          </a:ln>
          <a:effec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eaLnBrk="1" hangingPunct="1">
              <a:buFontTx/>
              <a:buNone/>
              <a:defRPr/>
            </a:pPr>
            <a:r>
              <a:rPr lang="en-US" b="0" smtClean="0">
                <a:solidFill>
                  <a:srgbClr val="171FC7"/>
                </a:solidFill>
                <a:effectLst>
                  <a:outerShdw blurRad="38100" dist="38100" dir="2700000" algn="tl">
                    <a:srgbClr val="DDDDDD"/>
                  </a:outerShdw>
                </a:effectLst>
              </a:rPr>
              <a:t>NSTX-U</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hdr="0" ftr="0" dt="0"/>
  <p:txStyles>
    <p:titleStyle>
      <a:lvl1pPr algn="ctr" rtl="0" eaLnBrk="0" fontAlgn="base" hangingPunct="0">
        <a:spcBef>
          <a:spcPct val="0"/>
        </a:spcBef>
        <a:spcAft>
          <a:spcPct val="0"/>
        </a:spcAft>
        <a:defRPr sz="24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2pPr>
      <a:lvl3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3pPr>
      <a:lvl4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4pPr>
      <a:lvl5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charset="-128"/>
        </a:defRPr>
      </a:lvl2pPr>
      <a:lvl3pPr marL="1143000" indent="-228600" algn="l" rtl="0" eaLnBrk="0" fontAlgn="base" hangingPunct="0">
        <a:spcBef>
          <a:spcPct val="20000"/>
        </a:spcBef>
        <a:spcAft>
          <a:spcPct val="0"/>
        </a:spcAft>
        <a:buChar char="•"/>
        <a:defRPr>
          <a:solidFill>
            <a:srgbClr val="FF0000"/>
          </a:solidFill>
          <a:latin typeface="+mn-lt"/>
          <a:ea typeface="ＭＳ Ｐゴシック" charset="-128"/>
        </a:defRPr>
      </a:lvl3pPr>
      <a:lvl4pPr marL="1600200" indent="-228600" algn="l" rtl="0" eaLnBrk="0" fontAlgn="base" hangingPunct="0">
        <a:spcBef>
          <a:spcPct val="20000"/>
        </a:spcBef>
        <a:spcAft>
          <a:spcPct val="0"/>
        </a:spcAft>
        <a:buChar char="–"/>
        <a:defRPr sz="1600">
          <a:solidFill>
            <a:srgbClr val="009999"/>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8.wmf"/><Relationship Id="rId4" Type="http://schemas.openxmlformats.org/officeDocument/2006/relationships/image" Target="../media/image57.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nstx.pppl.gov/DragNDrop/Collaboratio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361" name="Straight Connector 58"/>
          <p:cNvCxnSpPr>
            <a:cxnSpLocks noChangeShapeType="1"/>
          </p:cNvCxnSpPr>
          <p:nvPr/>
        </p:nvCxnSpPr>
        <p:spPr bwMode="auto">
          <a:xfrm>
            <a:off x="0" y="0"/>
            <a:ext cx="914400" cy="0"/>
          </a:xfrm>
          <a:prstGeom prst="line">
            <a:avLst/>
          </a:prstGeom>
          <a:noFill/>
          <a:ln w="0">
            <a:solidFill>
              <a:srgbClr val="FBFFFF"/>
            </a:solidFill>
            <a:round/>
            <a:headEnd/>
            <a:tailEnd/>
          </a:ln>
          <a:extLst>
            <a:ext uri="{909E8E84-426E-40dd-AFC4-6F175D3DCCD1}">
              <a14:hiddenFill xmlns:a14="http://schemas.microsoft.com/office/drawing/2010/main" xmlns="">
                <a:noFill/>
              </a14:hiddenFill>
            </a:ext>
          </a:extLst>
        </p:spPr>
      </p:cxnSp>
      <p:cxnSp>
        <p:nvCxnSpPr>
          <p:cNvPr id="15362" name="Straight Connector 2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sp>
        <p:nvSpPr>
          <p:cNvPr id="15363" name="Line 150"/>
          <p:cNvSpPr>
            <a:spLocks noChangeShapeType="1"/>
          </p:cNvSpPr>
          <p:nvPr/>
        </p:nvSpPr>
        <p:spPr bwMode="auto">
          <a:xfrm>
            <a:off x="0" y="0"/>
            <a:ext cx="914400" cy="0"/>
          </a:xfrm>
          <a:prstGeom prst="line">
            <a:avLst/>
          </a:prstGeom>
          <a:noFill/>
          <a:ln w="0">
            <a:solidFill>
              <a:srgbClr val="FBFFFF"/>
            </a:solidFill>
            <a:round/>
            <a:headEnd/>
            <a:tailEnd/>
          </a:ln>
          <a:extLst>
            <a:ext uri="{909E8E84-426E-40dd-AFC4-6F175D3DCCD1}">
              <a14:hiddenFill xmlns:a14="http://schemas.microsoft.com/office/drawing/2010/main" xmlns="">
                <a:noFill/>
              </a14:hiddenFill>
            </a:ext>
          </a:extLst>
        </p:spPr>
        <p:txBody>
          <a:bodyPr wrap="none" lIns="0" tIns="0" rIns="0" bIns="0" anchor="ctr"/>
          <a:lstStyle/>
          <a:p>
            <a:endParaRPr lang="en-US"/>
          </a:p>
        </p:txBody>
      </p:sp>
      <p:cxnSp>
        <p:nvCxnSpPr>
          <p:cNvPr id="15364" name="Straight Connector 2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sp>
        <p:nvSpPr>
          <p:cNvPr id="15365" name="Line 131"/>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txBody>
          <a:bodyPr wrap="none" lIns="0" tIns="0" rIns="0" bIns="0" anchor="ctr"/>
          <a:lstStyle/>
          <a:p>
            <a:endParaRPr lang="en-US"/>
          </a:p>
        </p:txBody>
      </p:sp>
      <p:cxnSp>
        <p:nvCxnSpPr>
          <p:cNvPr id="15366" name="Straight Connector 27"/>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sp>
        <p:nvSpPr>
          <p:cNvPr id="1525762" name="Rectangle 2"/>
          <p:cNvSpPr>
            <a:spLocks noChangeArrowheads="1"/>
          </p:cNvSpPr>
          <p:nvPr/>
        </p:nvSpPr>
        <p:spPr bwMode="auto">
          <a:xfrm>
            <a:off x="152400" y="1093650"/>
            <a:ext cx="8839200" cy="914400"/>
          </a:xfrm>
          <a:prstGeom prst="rect">
            <a:avLst/>
          </a:prstGeom>
          <a:noFill/>
          <a:ln w="9525">
            <a:noFill/>
            <a:miter lim="800000"/>
            <a:headEnd/>
            <a:tailEnd/>
          </a:ln>
          <a:effectLst/>
        </p:spPr>
        <p:txBody>
          <a:bodyPr anchor="ctr"/>
          <a:lstStyle/>
          <a:p>
            <a:pPr algn="ctr" eaLnBrk="0" hangingPunct="0">
              <a:lnSpc>
                <a:spcPct val="90000"/>
              </a:lnSpc>
              <a:buFontTx/>
              <a:buNone/>
              <a:defRPr/>
            </a:pPr>
            <a:r>
              <a:rPr lang="en-US" sz="3200" i="0" dirty="0">
                <a:solidFill>
                  <a:schemeClr val="accent2"/>
                </a:solidFill>
                <a:effectLst>
                  <a:outerShdw blurRad="38100" dist="38100" dir="2700000" algn="tl">
                    <a:srgbClr val="DDDDDD"/>
                  </a:outerShdw>
                </a:effectLst>
                <a:latin typeface="Arial" charset="0"/>
              </a:rPr>
              <a:t>NSTX-U Project Status and </a:t>
            </a:r>
          </a:p>
          <a:p>
            <a:pPr algn="ctr" eaLnBrk="0" hangingPunct="0">
              <a:lnSpc>
                <a:spcPct val="90000"/>
              </a:lnSpc>
              <a:buFontTx/>
              <a:buNone/>
              <a:defRPr/>
            </a:pPr>
            <a:r>
              <a:rPr lang="en-US" sz="3200" i="0" dirty="0">
                <a:solidFill>
                  <a:schemeClr val="accent2"/>
                </a:solidFill>
                <a:effectLst>
                  <a:outerShdw blurRad="38100" dist="38100" dir="2700000" algn="tl">
                    <a:srgbClr val="DDDDDD"/>
                  </a:outerShdw>
                </a:effectLst>
                <a:latin typeface="Arial" charset="0"/>
              </a:rPr>
              <a:t>5 Year Plan Facility Overview</a:t>
            </a:r>
          </a:p>
        </p:txBody>
      </p:sp>
      <p:cxnSp>
        <p:nvCxnSpPr>
          <p:cNvPr id="15368" name="Straight Connector 28"/>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sp>
        <p:nvSpPr>
          <p:cNvPr id="15369" name="Line 132"/>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txBody>
          <a:bodyPr wrap="none" lIns="0" tIns="0" rIns="0" bIns="0" anchor="ctr"/>
          <a:lstStyle/>
          <a:p>
            <a:endParaRPr lang="en-US"/>
          </a:p>
        </p:txBody>
      </p:sp>
      <p:cxnSp>
        <p:nvCxnSpPr>
          <p:cNvPr id="15370" name="Straight Connector 29"/>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sp>
        <p:nvSpPr>
          <p:cNvPr id="15371" name="Text Box 9"/>
          <p:cNvSpPr txBox="1">
            <a:spLocks noChangeArrowheads="1"/>
          </p:cNvSpPr>
          <p:nvPr/>
        </p:nvSpPr>
        <p:spPr bwMode="auto">
          <a:xfrm>
            <a:off x="1524000" y="2159000"/>
            <a:ext cx="60198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sz="2000" i="0">
                <a:solidFill>
                  <a:schemeClr val="tx1"/>
                </a:solidFill>
                <a:latin typeface="Arial" charset="0"/>
              </a:rPr>
              <a:t>Masa Ono</a:t>
            </a:r>
          </a:p>
          <a:p>
            <a:pPr algn="ctr" eaLnBrk="1" hangingPunct="1">
              <a:buFontTx/>
              <a:buNone/>
            </a:pPr>
            <a:endParaRPr lang="en-US" sz="1600" b="0">
              <a:solidFill>
                <a:schemeClr val="tx1"/>
              </a:solidFill>
              <a:latin typeface="Arial" charset="0"/>
            </a:endParaRPr>
          </a:p>
          <a:p>
            <a:pPr algn="ctr" eaLnBrk="1" hangingPunct="1">
              <a:buFontTx/>
              <a:buNone/>
            </a:pPr>
            <a:r>
              <a:rPr lang="en-US" sz="1600" b="0">
                <a:solidFill>
                  <a:schemeClr val="tx1"/>
                </a:solidFill>
                <a:latin typeface="Arial" charset="0"/>
              </a:rPr>
              <a:t>for the NSTX-U Team</a:t>
            </a:r>
          </a:p>
        </p:txBody>
      </p:sp>
      <p:cxnSp>
        <p:nvCxnSpPr>
          <p:cNvPr id="15372" name="Straight Connector 30"/>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sp>
        <p:nvSpPr>
          <p:cNvPr id="15373" name="Line 133"/>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txBody>
          <a:bodyPr wrap="none" lIns="0" tIns="0" rIns="0" bIns="0" anchor="ctr"/>
          <a:lstStyle/>
          <a:p>
            <a:endParaRPr lang="en-US"/>
          </a:p>
        </p:txBody>
      </p:sp>
      <p:cxnSp>
        <p:nvCxnSpPr>
          <p:cNvPr id="15374" name="Straight Connector 31"/>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sp>
        <p:nvSpPr>
          <p:cNvPr id="15375" name="Text Box 10"/>
          <p:cNvSpPr txBox="1">
            <a:spLocks noChangeArrowheads="1"/>
          </p:cNvSpPr>
          <p:nvPr/>
        </p:nvSpPr>
        <p:spPr bwMode="auto">
          <a:xfrm>
            <a:off x="1689100" y="3327400"/>
            <a:ext cx="5715000" cy="54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sz="1600" i="0" dirty="0">
                <a:solidFill>
                  <a:srgbClr val="FF0000"/>
                </a:solidFill>
              </a:rPr>
              <a:t>NSTX-U PAC </a:t>
            </a:r>
            <a:r>
              <a:rPr lang="en-US" sz="1600" i="0" dirty="0" smtClean="0">
                <a:solidFill>
                  <a:srgbClr val="FF0000"/>
                </a:solidFill>
              </a:rPr>
              <a:t>33 Meeting</a:t>
            </a:r>
            <a:endParaRPr lang="en-US" sz="1600" i="0" dirty="0">
              <a:solidFill>
                <a:srgbClr val="FF0000"/>
              </a:solidFill>
            </a:endParaRPr>
          </a:p>
          <a:p>
            <a:pPr algn="ctr" eaLnBrk="1" hangingPunct="1">
              <a:buFontTx/>
              <a:buNone/>
            </a:pPr>
            <a:r>
              <a:rPr lang="en-US" sz="1600" i="0" dirty="0">
                <a:solidFill>
                  <a:srgbClr val="FF0000"/>
                </a:solidFill>
              </a:rPr>
              <a:t>February 19 - 21, </a:t>
            </a:r>
            <a:r>
              <a:rPr lang="en-US" sz="1600" i="0" dirty="0" smtClean="0">
                <a:solidFill>
                  <a:srgbClr val="FF0000"/>
                </a:solidFill>
              </a:rPr>
              <a:t>2013</a:t>
            </a:r>
            <a:endParaRPr lang="en-US" sz="1600" i="0" dirty="0">
              <a:solidFill>
                <a:srgbClr val="FF0000"/>
              </a:solidFill>
            </a:endParaRPr>
          </a:p>
        </p:txBody>
      </p:sp>
      <p:cxnSp>
        <p:nvCxnSpPr>
          <p:cNvPr id="15376" name="Straight Connector 32"/>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sp>
        <p:nvSpPr>
          <p:cNvPr id="15377" name="Line 134"/>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txBody>
          <a:bodyPr wrap="none" lIns="0" tIns="0" rIns="0" bIns="0" anchor="ctr"/>
          <a:lstStyle/>
          <a:p>
            <a:endParaRPr lang="en-US"/>
          </a:p>
        </p:txBody>
      </p:sp>
      <p:cxnSp>
        <p:nvCxnSpPr>
          <p:cNvPr id="15378" name="Straight Connector 33"/>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sp>
        <p:nvSpPr>
          <p:cNvPr id="15379" name="Line 138"/>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txBody>
          <a:bodyPr wrap="none" lIns="0" tIns="0" rIns="0" bIns="0" anchor="ctr"/>
          <a:lstStyle/>
          <a:p>
            <a:endParaRPr lang="en-US"/>
          </a:p>
        </p:txBody>
      </p:sp>
      <p:cxnSp>
        <p:nvCxnSpPr>
          <p:cNvPr id="15380" name="Straight Connector 34"/>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sp>
        <p:nvSpPr>
          <p:cNvPr id="15381" name="Line 139"/>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txBody>
          <a:bodyPr wrap="none" lIns="0" tIns="0" rIns="0" bIns="0" anchor="ctr"/>
          <a:lstStyle/>
          <a:p>
            <a:endParaRPr lang="en-US"/>
          </a:p>
        </p:txBody>
      </p:sp>
      <p:cxnSp>
        <p:nvCxnSpPr>
          <p:cNvPr id="15382" name="Straight Connector 3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sp>
        <p:nvSpPr>
          <p:cNvPr id="15383" name="Line 143"/>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txBody>
          <a:bodyPr wrap="none" lIns="0" tIns="0" rIns="0" bIns="0" anchor="ctr"/>
          <a:lstStyle/>
          <a:p>
            <a:endParaRPr lang="en-US"/>
          </a:p>
        </p:txBody>
      </p:sp>
      <p:cxnSp>
        <p:nvCxnSpPr>
          <p:cNvPr id="15384" name="Straight Connector 3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sp>
        <p:nvSpPr>
          <p:cNvPr id="15385" name="Line 144"/>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txBody>
          <a:bodyPr wrap="none" lIns="0" tIns="0" rIns="0" bIns="0" anchor="ctr"/>
          <a:lstStyle/>
          <a:p>
            <a:endParaRPr lang="en-US"/>
          </a:p>
        </p:txBody>
      </p:sp>
      <p:cxnSp>
        <p:nvCxnSpPr>
          <p:cNvPr id="15386" name="Straight Connector 37"/>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sp>
        <p:nvSpPr>
          <p:cNvPr id="15387" name="Line 145"/>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txBody>
          <a:bodyPr wrap="none" lIns="0" tIns="0" rIns="0" bIns="0" anchor="ctr"/>
          <a:lstStyle/>
          <a:p>
            <a:endParaRPr lang="en-US"/>
          </a:p>
        </p:txBody>
      </p:sp>
      <p:cxnSp>
        <p:nvCxnSpPr>
          <p:cNvPr id="15388" name="Straight Connector 38"/>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sp>
        <p:nvSpPr>
          <p:cNvPr id="15389" name="Line 146"/>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txBody>
          <a:bodyPr wrap="none" lIns="0" tIns="0" rIns="0" bIns="0" anchor="ctr"/>
          <a:lstStyle/>
          <a:p>
            <a:endParaRPr lang="en-US"/>
          </a:p>
        </p:txBody>
      </p:sp>
      <p:cxnSp>
        <p:nvCxnSpPr>
          <p:cNvPr id="15390" name="Straight Connector 39"/>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pic>
        <p:nvPicPr>
          <p:cNvPr id="15391" name="Picture 12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912"/>
            <a:ext cx="9144000" cy="877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pic>
      <p:cxnSp>
        <p:nvCxnSpPr>
          <p:cNvPr id="15392" name="Straight Connector 40"/>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sp>
        <p:nvSpPr>
          <p:cNvPr id="15393" name="Line 147"/>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txBody>
          <a:bodyPr wrap="none" lIns="0" tIns="0" rIns="0" bIns="0" anchor="ctr"/>
          <a:lstStyle/>
          <a:p>
            <a:endParaRPr lang="en-US"/>
          </a:p>
        </p:txBody>
      </p:sp>
      <p:cxnSp>
        <p:nvCxnSpPr>
          <p:cNvPr id="15394" name="Straight Connector 41"/>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cxnSp>
        <p:nvCxnSpPr>
          <p:cNvPr id="15395" name="Straight Connector 42"/>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sp>
        <p:nvSpPr>
          <p:cNvPr id="15396" name="Line 148"/>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txBody>
          <a:bodyPr wrap="none" lIns="0" tIns="0" rIns="0" bIns="0" anchor="ctr"/>
          <a:lstStyle/>
          <a:p>
            <a:endParaRPr lang="en-US"/>
          </a:p>
        </p:txBody>
      </p:sp>
      <p:cxnSp>
        <p:nvCxnSpPr>
          <p:cNvPr id="15397" name="Straight Connector 43"/>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cxnSp>
        <p:nvCxnSpPr>
          <p:cNvPr id="15398" name="Straight Connector 44"/>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sp>
        <p:nvSpPr>
          <p:cNvPr id="15399" name="Line 149"/>
          <p:cNvSpPr>
            <a:spLocks noChangeShapeType="1"/>
          </p:cNvSpPr>
          <p:nvPr/>
        </p:nvSpPr>
        <p:spPr bwMode="auto">
          <a:xfrm>
            <a:off x="0" y="0"/>
            <a:ext cx="0" cy="457200"/>
          </a:xfrm>
          <a:prstGeom prst="line">
            <a:avLst/>
          </a:prstGeom>
          <a:noFill/>
          <a:ln w="0">
            <a:solidFill>
              <a:srgbClr val="FDFFFF"/>
            </a:solidFill>
            <a:round/>
            <a:headEnd/>
            <a:tailEnd/>
          </a:ln>
          <a:extLst>
            <a:ext uri="{909E8E84-426E-40dd-AFC4-6F175D3DCCD1}">
              <a14:hiddenFill xmlns:a14="http://schemas.microsoft.com/office/drawing/2010/main" xmlns="">
                <a:noFill/>
              </a14:hiddenFill>
            </a:ext>
          </a:extLst>
        </p:spPr>
        <p:txBody>
          <a:bodyPr wrap="none" lIns="0" tIns="0" rIns="0" bIns="0" anchor="ctr"/>
          <a:lstStyle/>
          <a:p>
            <a:endParaRPr lang="en-US"/>
          </a:p>
        </p:txBody>
      </p:sp>
      <p:cxnSp>
        <p:nvCxnSpPr>
          <p:cNvPr id="15400" name="Straight Connector 4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cxnSp>
        <p:nvCxnSpPr>
          <p:cNvPr id="15401" name="Straight Connector 49"/>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cxnSp>
        <p:nvCxnSpPr>
          <p:cNvPr id="15402" name="Straight Connector 50"/>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pic>
        <p:nvPicPr>
          <p:cNvPr id="15403" name="Picture 53" descr="ppi224.tmp"/>
          <p:cNvPicPr>
            <a:picLocks/>
          </p:cNvPicPr>
          <p:nvPr/>
        </p:nvPicPr>
        <p:blipFill>
          <a:blip r:embed="rId4">
            <a:extLst>
              <a:ext uri="{28A0092B-C50C-407E-A947-70E740481C1C}">
                <a14:useLocalDpi xmlns:a14="http://schemas.microsoft.com/office/drawing/2010/main" xmlns="" val="0"/>
              </a:ext>
            </a:extLst>
          </a:blip>
          <a:srcRect/>
          <a:stretch>
            <a:fillRect/>
          </a:stretch>
        </p:blipFill>
        <p:spPr bwMode="auto">
          <a:xfrm>
            <a:off x="7707313" y="1816100"/>
            <a:ext cx="1296987" cy="468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404" name="Straight Connector 54"/>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sp>
        <p:nvSpPr>
          <p:cNvPr id="15405" name="Text Box 153"/>
          <p:cNvSpPr txBox="1">
            <a:spLocks noChangeArrowheads="1"/>
          </p:cNvSpPr>
          <p:nvPr/>
        </p:nvSpPr>
        <p:spPr bwMode="auto">
          <a:xfrm>
            <a:off x="7707313" y="1785938"/>
            <a:ext cx="1284287" cy="4729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9" tIns="45714" rIns="91429" bIns="45714" anchor="b">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r">
              <a:spcBef>
                <a:spcPct val="8000"/>
              </a:spcBef>
              <a:spcAft>
                <a:spcPct val="8000"/>
              </a:spcAft>
              <a:buFontTx/>
              <a:buNone/>
            </a:pPr>
            <a:r>
              <a:rPr lang="en-US" sz="900">
                <a:solidFill>
                  <a:srgbClr val="FF0000"/>
                </a:solidFill>
                <a:latin typeface="Arial" charset="0"/>
              </a:rPr>
              <a:t>Culham Sci Ctr</a:t>
            </a:r>
          </a:p>
          <a:p>
            <a:pPr algn="r">
              <a:spcBef>
                <a:spcPct val="8000"/>
              </a:spcBef>
              <a:spcAft>
                <a:spcPct val="8000"/>
              </a:spcAft>
              <a:buFontTx/>
              <a:buNone/>
            </a:pPr>
            <a:r>
              <a:rPr lang="en-US" sz="900">
                <a:solidFill>
                  <a:srgbClr val="FF0000"/>
                </a:solidFill>
                <a:latin typeface="Arial" charset="0"/>
              </a:rPr>
              <a:t>U St. Andrews</a:t>
            </a:r>
          </a:p>
          <a:p>
            <a:pPr algn="r">
              <a:spcBef>
                <a:spcPct val="8000"/>
              </a:spcBef>
              <a:spcAft>
                <a:spcPct val="8000"/>
              </a:spcAft>
              <a:buFontTx/>
              <a:buNone/>
            </a:pPr>
            <a:r>
              <a:rPr lang="en-US" sz="900">
                <a:solidFill>
                  <a:srgbClr val="FF0000"/>
                </a:solidFill>
                <a:latin typeface="Arial" charset="0"/>
              </a:rPr>
              <a:t>York U</a:t>
            </a:r>
          </a:p>
          <a:p>
            <a:pPr algn="r">
              <a:spcBef>
                <a:spcPct val="8000"/>
              </a:spcBef>
              <a:spcAft>
                <a:spcPct val="8000"/>
              </a:spcAft>
              <a:buFontTx/>
              <a:buNone/>
            </a:pPr>
            <a:r>
              <a:rPr lang="en-US" sz="900">
                <a:solidFill>
                  <a:srgbClr val="FF0000"/>
                </a:solidFill>
                <a:latin typeface="Arial" charset="0"/>
              </a:rPr>
              <a:t>Chubu U</a:t>
            </a:r>
          </a:p>
          <a:p>
            <a:pPr algn="r">
              <a:spcBef>
                <a:spcPct val="8000"/>
              </a:spcBef>
              <a:spcAft>
                <a:spcPct val="8000"/>
              </a:spcAft>
              <a:buFontTx/>
              <a:buNone/>
            </a:pPr>
            <a:r>
              <a:rPr lang="en-US" sz="900">
                <a:solidFill>
                  <a:srgbClr val="FF0000"/>
                </a:solidFill>
                <a:latin typeface="Arial" charset="0"/>
              </a:rPr>
              <a:t>Fukui U</a:t>
            </a:r>
          </a:p>
          <a:p>
            <a:pPr algn="r">
              <a:spcBef>
                <a:spcPct val="8000"/>
              </a:spcBef>
              <a:spcAft>
                <a:spcPct val="8000"/>
              </a:spcAft>
              <a:buFontTx/>
              <a:buNone/>
            </a:pPr>
            <a:r>
              <a:rPr lang="en-US" sz="900">
                <a:solidFill>
                  <a:srgbClr val="FF0000"/>
                </a:solidFill>
                <a:latin typeface="Arial" charset="0"/>
              </a:rPr>
              <a:t>Hiroshima U</a:t>
            </a:r>
          </a:p>
          <a:p>
            <a:pPr algn="r">
              <a:spcBef>
                <a:spcPct val="8000"/>
              </a:spcBef>
              <a:spcAft>
                <a:spcPct val="8000"/>
              </a:spcAft>
              <a:buFontTx/>
              <a:buNone/>
            </a:pPr>
            <a:r>
              <a:rPr lang="en-US" sz="900">
                <a:solidFill>
                  <a:srgbClr val="FF0000"/>
                </a:solidFill>
                <a:latin typeface="Arial" charset="0"/>
              </a:rPr>
              <a:t>Hyogo U</a:t>
            </a:r>
          </a:p>
          <a:p>
            <a:pPr algn="r">
              <a:spcBef>
                <a:spcPct val="8000"/>
              </a:spcBef>
              <a:spcAft>
                <a:spcPct val="8000"/>
              </a:spcAft>
              <a:buFontTx/>
              <a:buNone/>
            </a:pPr>
            <a:r>
              <a:rPr lang="en-US" sz="900">
                <a:solidFill>
                  <a:srgbClr val="FF0000"/>
                </a:solidFill>
                <a:latin typeface="Arial" charset="0"/>
              </a:rPr>
              <a:t>Kyoto U</a:t>
            </a:r>
          </a:p>
          <a:p>
            <a:pPr algn="r">
              <a:spcBef>
                <a:spcPct val="8000"/>
              </a:spcBef>
              <a:spcAft>
                <a:spcPct val="8000"/>
              </a:spcAft>
              <a:buFontTx/>
              <a:buNone/>
            </a:pPr>
            <a:r>
              <a:rPr lang="en-US" sz="900">
                <a:solidFill>
                  <a:srgbClr val="FF0000"/>
                </a:solidFill>
                <a:latin typeface="Arial" charset="0"/>
              </a:rPr>
              <a:t>Kyushu U</a:t>
            </a:r>
          </a:p>
          <a:p>
            <a:pPr algn="r">
              <a:spcBef>
                <a:spcPct val="8000"/>
              </a:spcBef>
              <a:spcAft>
                <a:spcPct val="8000"/>
              </a:spcAft>
              <a:buFontTx/>
              <a:buNone/>
            </a:pPr>
            <a:r>
              <a:rPr lang="en-US" sz="900">
                <a:solidFill>
                  <a:srgbClr val="FF0000"/>
                </a:solidFill>
                <a:latin typeface="Arial" charset="0"/>
              </a:rPr>
              <a:t>Kyushu Tokai U</a:t>
            </a:r>
          </a:p>
          <a:p>
            <a:pPr algn="r">
              <a:spcBef>
                <a:spcPct val="8000"/>
              </a:spcBef>
              <a:spcAft>
                <a:spcPct val="8000"/>
              </a:spcAft>
              <a:buFontTx/>
              <a:buNone/>
            </a:pPr>
            <a:r>
              <a:rPr lang="en-US" sz="900">
                <a:solidFill>
                  <a:srgbClr val="FF0000"/>
                </a:solidFill>
                <a:latin typeface="Arial" charset="0"/>
              </a:rPr>
              <a:t>NIFS</a:t>
            </a:r>
          </a:p>
          <a:p>
            <a:pPr algn="r">
              <a:spcBef>
                <a:spcPct val="8000"/>
              </a:spcBef>
              <a:spcAft>
                <a:spcPct val="8000"/>
              </a:spcAft>
              <a:buFontTx/>
              <a:buNone/>
            </a:pPr>
            <a:r>
              <a:rPr lang="en-US" sz="900">
                <a:solidFill>
                  <a:srgbClr val="FF0000"/>
                </a:solidFill>
                <a:latin typeface="Arial" charset="0"/>
              </a:rPr>
              <a:t>Niigata U</a:t>
            </a:r>
          </a:p>
          <a:p>
            <a:pPr algn="r">
              <a:spcBef>
                <a:spcPct val="8000"/>
              </a:spcBef>
              <a:spcAft>
                <a:spcPct val="8000"/>
              </a:spcAft>
              <a:buFontTx/>
              <a:buNone/>
            </a:pPr>
            <a:r>
              <a:rPr lang="en-US" sz="900">
                <a:solidFill>
                  <a:srgbClr val="FF0000"/>
                </a:solidFill>
                <a:latin typeface="Arial" charset="0"/>
              </a:rPr>
              <a:t>U Tokyo</a:t>
            </a:r>
          </a:p>
          <a:p>
            <a:pPr algn="r">
              <a:spcBef>
                <a:spcPct val="8000"/>
              </a:spcBef>
              <a:spcAft>
                <a:spcPct val="8000"/>
              </a:spcAft>
              <a:buFontTx/>
              <a:buNone/>
            </a:pPr>
            <a:r>
              <a:rPr lang="en-US" sz="900">
                <a:solidFill>
                  <a:srgbClr val="FF0000"/>
                </a:solidFill>
                <a:latin typeface="Arial" charset="0"/>
              </a:rPr>
              <a:t>JAEA</a:t>
            </a:r>
          </a:p>
          <a:p>
            <a:pPr algn="r">
              <a:spcBef>
                <a:spcPct val="8000"/>
              </a:spcBef>
              <a:spcAft>
                <a:spcPct val="8000"/>
              </a:spcAft>
              <a:buFontTx/>
              <a:buNone/>
            </a:pPr>
            <a:r>
              <a:rPr lang="en-US" sz="900">
                <a:solidFill>
                  <a:srgbClr val="FF0000"/>
                </a:solidFill>
                <a:latin typeface="Arial" charset="0"/>
              </a:rPr>
              <a:t>Tsukuba U</a:t>
            </a:r>
          </a:p>
          <a:p>
            <a:pPr algn="r">
              <a:spcBef>
                <a:spcPct val="8000"/>
              </a:spcBef>
              <a:spcAft>
                <a:spcPct val="8000"/>
              </a:spcAft>
              <a:buFontTx/>
              <a:buNone/>
            </a:pPr>
            <a:r>
              <a:rPr lang="en-US" sz="900">
                <a:solidFill>
                  <a:srgbClr val="FF0000"/>
                </a:solidFill>
                <a:latin typeface="Arial" charset="0"/>
              </a:rPr>
              <a:t>Hebrew U</a:t>
            </a:r>
          </a:p>
          <a:p>
            <a:pPr algn="r">
              <a:spcBef>
                <a:spcPct val="8000"/>
              </a:spcBef>
              <a:spcAft>
                <a:spcPct val="8000"/>
              </a:spcAft>
              <a:buFontTx/>
              <a:buNone/>
            </a:pPr>
            <a:r>
              <a:rPr lang="en-US" sz="900">
                <a:solidFill>
                  <a:srgbClr val="FF0000"/>
                </a:solidFill>
                <a:latin typeface="Arial" charset="0"/>
              </a:rPr>
              <a:t>Ioffe Inst</a:t>
            </a:r>
          </a:p>
          <a:p>
            <a:pPr algn="r">
              <a:spcBef>
                <a:spcPct val="8000"/>
              </a:spcBef>
              <a:spcAft>
                <a:spcPct val="8000"/>
              </a:spcAft>
              <a:buFontTx/>
              <a:buNone/>
            </a:pPr>
            <a:r>
              <a:rPr lang="en-US" sz="900">
                <a:solidFill>
                  <a:srgbClr val="FF0000"/>
                </a:solidFill>
                <a:latin typeface="Arial" charset="0"/>
              </a:rPr>
              <a:t>RRC Kurchatov Inst</a:t>
            </a:r>
          </a:p>
          <a:p>
            <a:pPr algn="r">
              <a:spcBef>
                <a:spcPct val="8000"/>
              </a:spcBef>
              <a:spcAft>
                <a:spcPct val="8000"/>
              </a:spcAft>
              <a:buFontTx/>
              <a:buNone/>
            </a:pPr>
            <a:r>
              <a:rPr lang="en-US" sz="900">
                <a:solidFill>
                  <a:srgbClr val="FF0000"/>
                </a:solidFill>
                <a:latin typeface="Arial" charset="0"/>
              </a:rPr>
              <a:t>TRINITI</a:t>
            </a:r>
          </a:p>
          <a:p>
            <a:pPr algn="r">
              <a:spcBef>
                <a:spcPct val="8000"/>
              </a:spcBef>
              <a:spcAft>
                <a:spcPct val="8000"/>
              </a:spcAft>
              <a:buFontTx/>
              <a:buNone/>
            </a:pPr>
            <a:r>
              <a:rPr lang="en-US" sz="900">
                <a:solidFill>
                  <a:srgbClr val="FF0000"/>
                </a:solidFill>
                <a:latin typeface="Arial" charset="0"/>
              </a:rPr>
              <a:t>NFRI</a:t>
            </a:r>
          </a:p>
          <a:p>
            <a:pPr algn="r">
              <a:spcBef>
                <a:spcPct val="8000"/>
              </a:spcBef>
              <a:spcAft>
                <a:spcPct val="8000"/>
              </a:spcAft>
              <a:buFontTx/>
              <a:buNone/>
            </a:pPr>
            <a:r>
              <a:rPr lang="en-US" sz="900">
                <a:solidFill>
                  <a:srgbClr val="FF0000"/>
                </a:solidFill>
                <a:latin typeface="Arial" charset="0"/>
              </a:rPr>
              <a:t>KAIST</a:t>
            </a:r>
          </a:p>
          <a:p>
            <a:pPr algn="r">
              <a:spcBef>
                <a:spcPct val="8000"/>
              </a:spcBef>
              <a:spcAft>
                <a:spcPct val="8000"/>
              </a:spcAft>
              <a:buFontTx/>
              <a:buNone/>
            </a:pPr>
            <a:r>
              <a:rPr lang="en-US" sz="900">
                <a:solidFill>
                  <a:srgbClr val="FF0000"/>
                </a:solidFill>
                <a:latin typeface="Arial" charset="0"/>
              </a:rPr>
              <a:t>POSTECH</a:t>
            </a:r>
          </a:p>
          <a:p>
            <a:pPr algn="r">
              <a:spcBef>
                <a:spcPct val="8000"/>
              </a:spcBef>
              <a:spcAft>
                <a:spcPct val="8000"/>
              </a:spcAft>
              <a:buFontTx/>
              <a:buNone/>
            </a:pPr>
            <a:r>
              <a:rPr lang="en-US" sz="900">
                <a:solidFill>
                  <a:srgbClr val="FF0000"/>
                </a:solidFill>
                <a:latin typeface="Arial" charset="0"/>
              </a:rPr>
              <a:t>SNU</a:t>
            </a:r>
          </a:p>
          <a:p>
            <a:pPr algn="r">
              <a:spcBef>
                <a:spcPct val="8000"/>
              </a:spcBef>
              <a:spcAft>
                <a:spcPct val="8000"/>
              </a:spcAft>
              <a:buFontTx/>
              <a:buNone/>
            </a:pPr>
            <a:r>
              <a:rPr lang="en-US" sz="900">
                <a:solidFill>
                  <a:srgbClr val="FF0000"/>
                </a:solidFill>
                <a:latin typeface="Arial" charset="0"/>
              </a:rPr>
              <a:t>ASIPP</a:t>
            </a:r>
          </a:p>
          <a:p>
            <a:pPr algn="r">
              <a:spcBef>
                <a:spcPct val="8000"/>
              </a:spcBef>
              <a:spcAft>
                <a:spcPct val="8000"/>
              </a:spcAft>
              <a:buFontTx/>
              <a:buNone/>
            </a:pPr>
            <a:r>
              <a:rPr lang="en-US" sz="900">
                <a:solidFill>
                  <a:srgbClr val="FF0000"/>
                </a:solidFill>
                <a:latin typeface="Arial" charset="0"/>
              </a:rPr>
              <a:t>ENEA, Frascati</a:t>
            </a:r>
          </a:p>
          <a:p>
            <a:pPr algn="r">
              <a:spcBef>
                <a:spcPct val="8000"/>
              </a:spcBef>
              <a:spcAft>
                <a:spcPct val="8000"/>
              </a:spcAft>
              <a:buFontTx/>
              <a:buNone/>
            </a:pPr>
            <a:r>
              <a:rPr lang="en-US" sz="900">
                <a:solidFill>
                  <a:srgbClr val="FF0000"/>
                </a:solidFill>
                <a:latin typeface="Arial" charset="0"/>
              </a:rPr>
              <a:t>CEA, Cadarache</a:t>
            </a:r>
          </a:p>
          <a:p>
            <a:pPr algn="r">
              <a:spcBef>
                <a:spcPct val="8000"/>
              </a:spcBef>
              <a:spcAft>
                <a:spcPct val="8000"/>
              </a:spcAft>
              <a:buFontTx/>
              <a:buNone/>
            </a:pPr>
            <a:r>
              <a:rPr lang="en-US" sz="900">
                <a:solidFill>
                  <a:srgbClr val="FF0000"/>
                </a:solidFill>
                <a:latin typeface="Arial" charset="0"/>
              </a:rPr>
              <a:t>IPP, Jülich</a:t>
            </a:r>
          </a:p>
          <a:p>
            <a:pPr algn="r">
              <a:spcBef>
                <a:spcPct val="8000"/>
              </a:spcBef>
              <a:spcAft>
                <a:spcPct val="8000"/>
              </a:spcAft>
              <a:buFontTx/>
              <a:buNone/>
            </a:pPr>
            <a:r>
              <a:rPr lang="en-US" sz="900">
                <a:solidFill>
                  <a:srgbClr val="FF0000"/>
                </a:solidFill>
                <a:latin typeface="Arial" charset="0"/>
              </a:rPr>
              <a:t>IPP, Garching</a:t>
            </a:r>
          </a:p>
          <a:p>
            <a:pPr algn="r">
              <a:spcBef>
                <a:spcPct val="8000"/>
              </a:spcBef>
              <a:spcAft>
                <a:spcPct val="8000"/>
              </a:spcAft>
              <a:buFontTx/>
              <a:buNone/>
            </a:pPr>
            <a:r>
              <a:rPr lang="en-US" sz="900">
                <a:solidFill>
                  <a:srgbClr val="FF0000"/>
                </a:solidFill>
                <a:latin typeface="Arial" charset="0"/>
              </a:rPr>
              <a:t>ASCR, Czech Rep</a:t>
            </a:r>
          </a:p>
        </p:txBody>
      </p:sp>
      <p:cxnSp>
        <p:nvCxnSpPr>
          <p:cNvPr id="15406" name="Straight Connector 5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cxnSp>
        <p:nvCxnSpPr>
          <p:cNvPr id="15407" name="Straight Connector 5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cxnSp>
        <p:nvCxnSpPr>
          <p:cNvPr id="15408" name="Straight Connector 57"/>
          <p:cNvCxnSpPr>
            <a:cxnSpLocks noChangeShapeType="1"/>
          </p:cNvCxnSpPr>
          <p:nvPr/>
        </p:nvCxnSpPr>
        <p:spPr bwMode="auto">
          <a:xfrm>
            <a:off x="0" y="0"/>
            <a:ext cx="0" cy="457200"/>
          </a:xfrm>
          <a:prstGeom prst="line">
            <a:avLst/>
          </a:prstGeom>
          <a:noFill/>
          <a:ln w="0">
            <a:solidFill>
              <a:srgbClr val="FDFFFF"/>
            </a:solidFill>
            <a:round/>
            <a:headEnd/>
            <a:tailEnd/>
          </a:ln>
          <a:extLst>
            <a:ext uri="{909E8E84-426E-40dd-AFC4-6F175D3DCCD1}">
              <a14:hiddenFill xmlns:a14="http://schemas.microsoft.com/office/drawing/2010/main" xmlns="">
                <a:noFill/>
              </a14:hiddenFill>
            </a:ext>
          </a:extLst>
        </p:spPr>
      </p:cxnSp>
      <p:pic>
        <p:nvPicPr>
          <p:cNvPr id="15409" name="Picture 3" descr="C:\Users\jmenard\Desktop\Picture1.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249738" y="4292600"/>
            <a:ext cx="3078162"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0" name="Picture 48" descr="ppi221.tmp"/>
          <p:cNvPicPr>
            <a:picLocks/>
          </p:cNvPicPr>
          <p:nvPr/>
        </p:nvPicPr>
        <p:blipFill>
          <a:blip r:embed="rId6">
            <a:extLst>
              <a:ext uri="{28A0092B-C50C-407E-A947-70E740481C1C}">
                <a14:useLocalDpi xmlns:a14="http://schemas.microsoft.com/office/drawing/2010/main" xmlns="" val="0"/>
              </a:ext>
            </a:extLst>
          </a:blip>
          <a:srcRect/>
          <a:stretch>
            <a:fillRect/>
          </a:stretch>
        </p:blipFill>
        <p:spPr bwMode="auto">
          <a:xfrm>
            <a:off x="177800" y="2044700"/>
            <a:ext cx="13335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11" name="Text Box 152"/>
          <p:cNvSpPr txBox="1">
            <a:spLocks noChangeArrowheads="1"/>
          </p:cNvSpPr>
          <p:nvPr/>
        </p:nvSpPr>
        <p:spPr bwMode="auto">
          <a:xfrm>
            <a:off x="190500" y="2171700"/>
            <a:ext cx="12573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9" tIns="45714" rIns="91429" bIns="45714">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5000"/>
              </a:spcBef>
              <a:spcAft>
                <a:spcPct val="5000"/>
              </a:spcAft>
              <a:buFontTx/>
              <a:buNone/>
            </a:pPr>
            <a:r>
              <a:rPr lang="en-US" sz="900">
                <a:solidFill>
                  <a:srgbClr val="0000FF"/>
                </a:solidFill>
                <a:latin typeface="Arial" charset="0"/>
              </a:rPr>
              <a:t>Columbia U</a:t>
            </a:r>
          </a:p>
          <a:p>
            <a:pPr>
              <a:spcBef>
                <a:spcPct val="5000"/>
              </a:spcBef>
              <a:spcAft>
                <a:spcPct val="5000"/>
              </a:spcAft>
              <a:buFontTx/>
              <a:buNone/>
            </a:pPr>
            <a:r>
              <a:rPr lang="en-US" sz="900">
                <a:solidFill>
                  <a:srgbClr val="0000FF"/>
                </a:solidFill>
                <a:latin typeface="Arial" charset="0"/>
              </a:rPr>
              <a:t>CompX</a:t>
            </a:r>
          </a:p>
          <a:p>
            <a:pPr>
              <a:spcBef>
                <a:spcPct val="5000"/>
              </a:spcBef>
              <a:spcAft>
                <a:spcPct val="5000"/>
              </a:spcAft>
              <a:buFontTx/>
              <a:buNone/>
            </a:pPr>
            <a:r>
              <a:rPr lang="en-US" sz="900">
                <a:solidFill>
                  <a:srgbClr val="0000FF"/>
                </a:solidFill>
                <a:latin typeface="Arial" charset="0"/>
              </a:rPr>
              <a:t>General Atomics</a:t>
            </a:r>
          </a:p>
          <a:p>
            <a:pPr>
              <a:spcBef>
                <a:spcPct val="5000"/>
              </a:spcBef>
              <a:spcAft>
                <a:spcPct val="5000"/>
              </a:spcAft>
              <a:buFontTx/>
              <a:buNone/>
            </a:pPr>
            <a:r>
              <a:rPr lang="en-US" sz="900">
                <a:solidFill>
                  <a:srgbClr val="0000FF"/>
                </a:solidFill>
                <a:latin typeface="Arial" charset="0"/>
              </a:rPr>
              <a:t>FIU</a:t>
            </a:r>
          </a:p>
          <a:p>
            <a:pPr>
              <a:spcBef>
                <a:spcPct val="5000"/>
              </a:spcBef>
              <a:spcAft>
                <a:spcPct val="5000"/>
              </a:spcAft>
              <a:buFontTx/>
              <a:buNone/>
            </a:pPr>
            <a:r>
              <a:rPr lang="en-US" sz="900">
                <a:solidFill>
                  <a:srgbClr val="0000FF"/>
                </a:solidFill>
                <a:latin typeface="Arial" charset="0"/>
              </a:rPr>
              <a:t>INL</a:t>
            </a:r>
          </a:p>
          <a:p>
            <a:pPr>
              <a:spcBef>
                <a:spcPct val="5000"/>
              </a:spcBef>
              <a:spcAft>
                <a:spcPct val="5000"/>
              </a:spcAft>
              <a:buFontTx/>
              <a:buNone/>
            </a:pPr>
            <a:r>
              <a:rPr lang="en-US" sz="900">
                <a:solidFill>
                  <a:srgbClr val="0000FF"/>
                </a:solidFill>
                <a:latin typeface="Arial" charset="0"/>
              </a:rPr>
              <a:t>Johns Hopkins U</a:t>
            </a:r>
          </a:p>
          <a:p>
            <a:pPr>
              <a:spcBef>
                <a:spcPct val="5000"/>
              </a:spcBef>
              <a:spcAft>
                <a:spcPct val="5000"/>
              </a:spcAft>
              <a:buFontTx/>
              <a:buNone/>
            </a:pPr>
            <a:r>
              <a:rPr lang="en-US" sz="900">
                <a:solidFill>
                  <a:srgbClr val="0000FF"/>
                </a:solidFill>
                <a:latin typeface="Arial" charset="0"/>
              </a:rPr>
              <a:t>LANL</a:t>
            </a:r>
          </a:p>
          <a:p>
            <a:pPr>
              <a:spcBef>
                <a:spcPct val="5000"/>
              </a:spcBef>
              <a:spcAft>
                <a:spcPct val="5000"/>
              </a:spcAft>
              <a:buFontTx/>
              <a:buNone/>
            </a:pPr>
            <a:r>
              <a:rPr lang="en-US" sz="900">
                <a:solidFill>
                  <a:srgbClr val="0000FF"/>
                </a:solidFill>
                <a:latin typeface="Arial" charset="0"/>
              </a:rPr>
              <a:t>LLNL</a:t>
            </a:r>
          </a:p>
          <a:p>
            <a:pPr>
              <a:spcBef>
                <a:spcPct val="5000"/>
              </a:spcBef>
              <a:spcAft>
                <a:spcPct val="5000"/>
              </a:spcAft>
              <a:buFontTx/>
              <a:buNone/>
            </a:pPr>
            <a:r>
              <a:rPr lang="en-US" sz="900">
                <a:solidFill>
                  <a:srgbClr val="0000FF"/>
                </a:solidFill>
                <a:latin typeface="Arial" charset="0"/>
              </a:rPr>
              <a:t>Lodestar</a:t>
            </a:r>
          </a:p>
          <a:p>
            <a:pPr>
              <a:spcBef>
                <a:spcPct val="5000"/>
              </a:spcBef>
              <a:spcAft>
                <a:spcPct val="5000"/>
              </a:spcAft>
              <a:buFontTx/>
              <a:buNone/>
            </a:pPr>
            <a:r>
              <a:rPr lang="en-US" sz="900">
                <a:solidFill>
                  <a:srgbClr val="0000FF"/>
                </a:solidFill>
                <a:latin typeface="Arial" charset="0"/>
              </a:rPr>
              <a:t>MIT</a:t>
            </a:r>
          </a:p>
          <a:p>
            <a:pPr>
              <a:spcBef>
                <a:spcPct val="5000"/>
              </a:spcBef>
              <a:spcAft>
                <a:spcPct val="5000"/>
              </a:spcAft>
              <a:buFontTx/>
              <a:buNone/>
            </a:pPr>
            <a:r>
              <a:rPr lang="en-US" sz="900">
                <a:solidFill>
                  <a:srgbClr val="0000FF"/>
                </a:solidFill>
                <a:latin typeface="Arial" charset="0"/>
              </a:rPr>
              <a:t>Nova Photonics</a:t>
            </a:r>
          </a:p>
          <a:p>
            <a:pPr>
              <a:spcBef>
                <a:spcPct val="5000"/>
              </a:spcBef>
              <a:spcAft>
                <a:spcPct val="5000"/>
              </a:spcAft>
              <a:buFontTx/>
              <a:buNone/>
            </a:pPr>
            <a:r>
              <a:rPr lang="en-US" sz="900">
                <a:solidFill>
                  <a:srgbClr val="0000FF"/>
                </a:solidFill>
                <a:latin typeface="Arial" charset="0"/>
              </a:rPr>
              <a:t>New York U</a:t>
            </a:r>
          </a:p>
          <a:p>
            <a:pPr>
              <a:spcBef>
                <a:spcPct val="5000"/>
              </a:spcBef>
              <a:spcAft>
                <a:spcPct val="5000"/>
              </a:spcAft>
              <a:buFontTx/>
              <a:buNone/>
            </a:pPr>
            <a:r>
              <a:rPr lang="en-US" sz="900">
                <a:solidFill>
                  <a:srgbClr val="0000FF"/>
                </a:solidFill>
                <a:latin typeface="Arial" charset="0"/>
              </a:rPr>
              <a:t>ORNL</a:t>
            </a:r>
          </a:p>
          <a:p>
            <a:pPr>
              <a:spcBef>
                <a:spcPct val="5000"/>
              </a:spcBef>
              <a:spcAft>
                <a:spcPct val="5000"/>
              </a:spcAft>
              <a:buFontTx/>
              <a:buNone/>
            </a:pPr>
            <a:r>
              <a:rPr lang="en-US" sz="900">
                <a:solidFill>
                  <a:srgbClr val="0000FF"/>
                </a:solidFill>
                <a:latin typeface="Arial" charset="0"/>
              </a:rPr>
              <a:t>PPPL</a:t>
            </a:r>
          </a:p>
          <a:p>
            <a:pPr>
              <a:spcBef>
                <a:spcPct val="5000"/>
              </a:spcBef>
              <a:spcAft>
                <a:spcPct val="5000"/>
              </a:spcAft>
              <a:buFontTx/>
              <a:buNone/>
            </a:pPr>
            <a:r>
              <a:rPr lang="en-US" sz="900">
                <a:solidFill>
                  <a:srgbClr val="0000FF"/>
                </a:solidFill>
                <a:latin typeface="Arial" charset="0"/>
              </a:rPr>
              <a:t>Princeton U</a:t>
            </a:r>
          </a:p>
          <a:p>
            <a:pPr>
              <a:spcBef>
                <a:spcPct val="5000"/>
              </a:spcBef>
              <a:spcAft>
                <a:spcPct val="5000"/>
              </a:spcAft>
              <a:buFontTx/>
              <a:buNone/>
            </a:pPr>
            <a:r>
              <a:rPr lang="en-US" sz="900">
                <a:solidFill>
                  <a:srgbClr val="0000FF"/>
                </a:solidFill>
                <a:latin typeface="Arial" charset="0"/>
              </a:rPr>
              <a:t>Purdue U</a:t>
            </a:r>
          </a:p>
          <a:p>
            <a:pPr>
              <a:spcBef>
                <a:spcPct val="5000"/>
              </a:spcBef>
              <a:spcAft>
                <a:spcPct val="5000"/>
              </a:spcAft>
              <a:buFontTx/>
              <a:buNone/>
            </a:pPr>
            <a:r>
              <a:rPr lang="en-US" sz="900">
                <a:solidFill>
                  <a:srgbClr val="0000FF"/>
                </a:solidFill>
                <a:latin typeface="Arial" charset="0"/>
              </a:rPr>
              <a:t>SNL</a:t>
            </a:r>
          </a:p>
          <a:p>
            <a:pPr>
              <a:spcBef>
                <a:spcPct val="5000"/>
              </a:spcBef>
              <a:spcAft>
                <a:spcPct val="5000"/>
              </a:spcAft>
              <a:buFontTx/>
              <a:buNone/>
            </a:pPr>
            <a:r>
              <a:rPr lang="en-US" sz="900">
                <a:solidFill>
                  <a:srgbClr val="0000FF"/>
                </a:solidFill>
                <a:latin typeface="Arial" charset="0"/>
              </a:rPr>
              <a:t>Think Tank, Inc.</a:t>
            </a:r>
          </a:p>
          <a:p>
            <a:pPr>
              <a:spcBef>
                <a:spcPct val="5000"/>
              </a:spcBef>
              <a:spcAft>
                <a:spcPct val="5000"/>
              </a:spcAft>
              <a:buFontTx/>
              <a:buNone/>
            </a:pPr>
            <a:r>
              <a:rPr lang="en-US" sz="900">
                <a:solidFill>
                  <a:srgbClr val="0000FF"/>
                </a:solidFill>
                <a:latin typeface="Arial" charset="0"/>
              </a:rPr>
              <a:t>UC Davis</a:t>
            </a:r>
          </a:p>
          <a:p>
            <a:pPr>
              <a:spcBef>
                <a:spcPct val="5000"/>
              </a:spcBef>
              <a:spcAft>
                <a:spcPct val="5000"/>
              </a:spcAft>
              <a:buFontTx/>
              <a:buNone/>
            </a:pPr>
            <a:r>
              <a:rPr lang="en-US" sz="900">
                <a:solidFill>
                  <a:srgbClr val="0000FF"/>
                </a:solidFill>
                <a:latin typeface="Arial" charset="0"/>
              </a:rPr>
              <a:t>UC Irvine</a:t>
            </a:r>
          </a:p>
          <a:p>
            <a:pPr>
              <a:spcBef>
                <a:spcPct val="5000"/>
              </a:spcBef>
              <a:spcAft>
                <a:spcPct val="5000"/>
              </a:spcAft>
              <a:buFontTx/>
              <a:buNone/>
            </a:pPr>
            <a:r>
              <a:rPr lang="en-US" sz="900">
                <a:solidFill>
                  <a:srgbClr val="0000FF"/>
                </a:solidFill>
                <a:latin typeface="Arial" charset="0"/>
              </a:rPr>
              <a:t>UCLA</a:t>
            </a:r>
          </a:p>
          <a:p>
            <a:pPr>
              <a:spcBef>
                <a:spcPct val="5000"/>
              </a:spcBef>
              <a:spcAft>
                <a:spcPct val="5000"/>
              </a:spcAft>
              <a:buFontTx/>
              <a:buNone/>
            </a:pPr>
            <a:r>
              <a:rPr lang="en-US" sz="900">
                <a:solidFill>
                  <a:srgbClr val="0000FF"/>
                </a:solidFill>
                <a:latin typeface="Arial" charset="0"/>
              </a:rPr>
              <a:t>UCSD</a:t>
            </a:r>
          </a:p>
          <a:p>
            <a:pPr>
              <a:spcBef>
                <a:spcPct val="5000"/>
              </a:spcBef>
              <a:spcAft>
                <a:spcPct val="5000"/>
              </a:spcAft>
              <a:buFontTx/>
              <a:buNone/>
            </a:pPr>
            <a:r>
              <a:rPr lang="en-US" sz="900">
                <a:solidFill>
                  <a:srgbClr val="0000FF"/>
                </a:solidFill>
                <a:latin typeface="Arial" charset="0"/>
              </a:rPr>
              <a:t>U Colorado</a:t>
            </a:r>
          </a:p>
          <a:p>
            <a:pPr>
              <a:spcBef>
                <a:spcPct val="5000"/>
              </a:spcBef>
              <a:spcAft>
                <a:spcPct val="5000"/>
              </a:spcAft>
              <a:buFontTx/>
              <a:buNone/>
            </a:pPr>
            <a:r>
              <a:rPr lang="en-US" sz="900">
                <a:solidFill>
                  <a:srgbClr val="0000FF"/>
                </a:solidFill>
                <a:latin typeface="Arial" charset="0"/>
              </a:rPr>
              <a:t>U Illinois</a:t>
            </a:r>
          </a:p>
          <a:p>
            <a:pPr>
              <a:spcBef>
                <a:spcPct val="5000"/>
              </a:spcBef>
              <a:spcAft>
                <a:spcPct val="5000"/>
              </a:spcAft>
              <a:buFontTx/>
              <a:buNone/>
            </a:pPr>
            <a:r>
              <a:rPr lang="en-US" sz="900">
                <a:solidFill>
                  <a:srgbClr val="0000FF"/>
                </a:solidFill>
                <a:latin typeface="Arial" charset="0"/>
              </a:rPr>
              <a:t>U Maryland</a:t>
            </a:r>
          </a:p>
          <a:p>
            <a:pPr>
              <a:spcBef>
                <a:spcPct val="5000"/>
              </a:spcBef>
              <a:spcAft>
                <a:spcPct val="5000"/>
              </a:spcAft>
              <a:buFontTx/>
              <a:buNone/>
            </a:pPr>
            <a:r>
              <a:rPr lang="en-US" sz="900">
                <a:solidFill>
                  <a:srgbClr val="0000FF"/>
                </a:solidFill>
                <a:latin typeface="Arial" charset="0"/>
              </a:rPr>
              <a:t>U Rochester</a:t>
            </a:r>
          </a:p>
          <a:p>
            <a:pPr>
              <a:spcBef>
                <a:spcPct val="5000"/>
              </a:spcBef>
              <a:spcAft>
                <a:spcPct val="5000"/>
              </a:spcAft>
              <a:buFontTx/>
              <a:buNone/>
            </a:pPr>
            <a:r>
              <a:rPr lang="en-US" sz="900">
                <a:solidFill>
                  <a:srgbClr val="0000FF"/>
                </a:solidFill>
                <a:latin typeface="Arial" charset="0"/>
              </a:rPr>
              <a:t>U Washington</a:t>
            </a:r>
          </a:p>
          <a:p>
            <a:pPr>
              <a:spcBef>
                <a:spcPct val="5000"/>
              </a:spcBef>
              <a:spcAft>
                <a:spcPct val="5000"/>
              </a:spcAft>
              <a:buFontTx/>
              <a:buNone/>
            </a:pPr>
            <a:r>
              <a:rPr lang="en-US" sz="900">
                <a:solidFill>
                  <a:srgbClr val="0000FF"/>
                </a:solidFill>
                <a:latin typeface="Arial" charset="0"/>
              </a:rPr>
              <a:t>U Wisconsin</a:t>
            </a:r>
          </a:p>
        </p:txBody>
      </p:sp>
      <p:sp>
        <p:nvSpPr>
          <p:cNvPr id="15413" name="Rectangle 20"/>
          <p:cNvSpPr>
            <a:spLocks noChangeArrowheads="1"/>
          </p:cNvSpPr>
          <p:nvPr/>
        </p:nvSpPr>
        <p:spPr bwMode="auto">
          <a:xfrm>
            <a:off x="3684588" y="271463"/>
            <a:ext cx="153035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r" eaLnBrk="0" hangingPunct="0">
              <a:buFontTx/>
              <a:buNone/>
            </a:pPr>
            <a:r>
              <a:rPr lang="en-US" sz="1800" dirty="0">
                <a:solidFill>
                  <a:srgbClr val="0033CC"/>
                </a:solidFill>
                <a:latin typeface="Arial" charset="0"/>
              </a:rPr>
              <a:t>Supported by   </a:t>
            </a:r>
          </a:p>
        </p:txBody>
      </p:sp>
      <p:sp>
        <p:nvSpPr>
          <p:cNvPr id="58" name="Text Box 128"/>
          <p:cNvSpPr txBox="1">
            <a:spLocks noChangeArrowheads="1"/>
          </p:cNvSpPr>
          <p:nvPr/>
        </p:nvSpPr>
        <p:spPr bwMode="auto">
          <a:xfrm>
            <a:off x="847725" y="176213"/>
            <a:ext cx="1905000" cy="554037"/>
          </a:xfrm>
          <a:prstGeom prst="rect">
            <a:avLst/>
          </a:prstGeom>
          <a:noFill/>
          <a:ln w="15875" algn="ctr">
            <a:noFill/>
            <a:miter lim="800000"/>
            <a:headEnd/>
            <a:tailEnd/>
          </a:ln>
          <a:effec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eaLnBrk="1" hangingPunct="1">
              <a:buFontTx/>
              <a:buNone/>
              <a:defRPr/>
            </a:pPr>
            <a:r>
              <a:rPr lang="en-US" sz="3600" b="0" dirty="0" smtClean="0">
                <a:solidFill>
                  <a:srgbClr val="171FC7"/>
                </a:solidFill>
                <a:effectLst>
                  <a:outerShdw blurRad="38100" dist="38100" dir="2700000" algn="tl">
                    <a:srgbClr val="DDDDDD"/>
                  </a:outerShdw>
                </a:effectLst>
                <a:latin typeface="Arial" charset="0"/>
              </a:rPr>
              <a:t>NSTX-U</a:t>
            </a:r>
          </a:p>
        </p:txBody>
      </p:sp>
      <p:pic>
        <p:nvPicPr>
          <p:cNvPr id="15415" name="Picture 57"/>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763713" y="4089400"/>
            <a:ext cx="2274887"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21" name="Straight Connector 10"/>
          <p:cNvCxnSpPr>
            <a:cxnSpLocks noChangeShapeType="1"/>
          </p:cNvCxnSpPr>
          <p:nvPr/>
        </p:nvCxnSpPr>
        <p:spPr bwMode="auto">
          <a:xfrm>
            <a:off x="0" y="0"/>
            <a:ext cx="914400" cy="0"/>
          </a:xfrm>
          <a:prstGeom prst="line">
            <a:avLst/>
          </a:prstGeom>
          <a:noFill/>
          <a:ln w="0">
            <a:solidFill>
              <a:srgbClr val="FBFFFF"/>
            </a:solidFill>
            <a:round/>
            <a:headEnd/>
            <a:tailEnd/>
          </a:ln>
          <a:extLst>
            <a:ext uri="{909E8E84-426E-40dd-AFC4-6F175D3DCCD1}">
              <a14:hiddenFill xmlns:a14="http://schemas.microsoft.com/office/drawing/2010/main" xmlns="">
                <a:noFill/>
              </a14:hiddenFill>
            </a:ext>
          </a:extLst>
        </p:spPr>
      </p:cxnSp>
      <p:cxnSp>
        <p:nvCxnSpPr>
          <p:cNvPr id="30722" name="Straight Connector 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cxnSp>
        <p:nvCxnSpPr>
          <p:cNvPr id="30723" name="Straight Connector 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cxnSp>
        <p:nvCxnSpPr>
          <p:cNvPr id="30724" name="Straight Connector 7"/>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cxnSp>
        <p:nvCxnSpPr>
          <p:cNvPr id="30725" name="Straight Connector 8"/>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xmlns="">
                <a:noFill/>
              </a14:hiddenFill>
            </a:ext>
          </a:extLst>
        </p:spPr>
      </p:cxnSp>
      <p:cxnSp>
        <p:nvCxnSpPr>
          <p:cNvPr id="30726" name="Straight Connector 9"/>
          <p:cNvCxnSpPr>
            <a:cxnSpLocks noChangeShapeType="1"/>
          </p:cNvCxnSpPr>
          <p:nvPr/>
        </p:nvCxnSpPr>
        <p:spPr bwMode="auto">
          <a:xfrm>
            <a:off x="0" y="0"/>
            <a:ext cx="0" cy="457200"/>
          </a:xfrm>
          <a:prstGeom prst="line">
            <a:avLst/>
          </a:prstGeom>
          <a:noFill/>
          <a:ln w="0">
            <a:solidFill>
              <a:srgbClr val="FDFFFF"/>
            </a:solidFill>
            <a:round/>
            <a:headEnd/>
            <a:tailEnd/>
          </a:ln>
          <a:extLst>
            <a:ext uri="{909E8E84-426E-40dd-AFC4-6F175D3DCCD1}">
              <a14:hiddenFill xmlns:a14="http://schemas.microsoft.com/office/drawing/2010/main" xmlns="">
                <a:noFill/>
              </a14:hiddenFill>
            </a:ext>
          </a:extLst>
        </p:spPr>
      </p:cxnSp>
      <p:sp>
        <p:nvSpPr>
          <p:cNvPr id="30727"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pPr algn="ctr">
              <a:buFontTx/>
              <a:buNone/>
            </a:pPr>
            <a:r>
              <a:rPr lang="en-US" sz="2800" i="0">
                <a:solidFill>
                  <a:srgbClr val="FF0000"/>
                </a:solidFill>
                <a:latin typeface="Helvetica Neue" charset="0"/>
                <a:cs typeface="Helvetica Neue" charset="0"/>
              </a:rPr>
              <a:t>Relocation of the 2</a:t>
            </a:r>
            <a:r>
              <a:rPr lang="en-US" sz="2800" i="0" baseline="30000">
                <a:solidFill>
                  <a:srgbClr val="FF0000"/>
                </a:solidFill>
                <a:latin typeface="Helvetica Neue" charset="0"/>
                <a:cs typeface="Helvetica Neue" charset="0"/>
              </a:rPr>
              <a:t>nd</a:t>
            </a:r>
            <a:r>
              <a:rPr lang="en-US" sz="2800" i="0">
                <a:solidFill>
                  <a:srgbClr val="FF0000"/>
                </a:solidFill>
                <a:latin typeface="Helvetica Neue" charset="0"/>
                <a:cs typeface="Helvetica Neue" charset="0"/>
              </a:rPr>
              <a:t> NBI beam line box from the TFTR test cell into the NSTX-U Test Cell Complete.</a:t>
            </a:r>
          </a:p>
        </p:txBody>
      </p:sp>
      <p:sp>
        <p:nvSpPr>
          <p:cNvPr id="30729" name="Rectangle 15"/>
          <p:cNvSpPr>
            <a:spLocks noChangeArrowheads="1"/>
          </p:cNvSpPr>
          <p:nvPr/>
        </p:nvSpPr>
        <p:spPr bwMode="auto">
          <a:xfrm>
            <a:off x="127000" y="5602288"/>
            <a:ext cx="265271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FontTx/>
              <a:buNone/>
            </a:pPr>
            <a:r>
              <a:rPr lang="en-US" sz="1600" i="0">
                <a:solidFill>
                  <a:srgbClr val="0723FF"/>
                </a:solidFill>
                <a:latin typeface="Helvetica Neue" charset="0"/>
                <a:cs typeface="Helvetica Neue" charset="0"/>
              </a:rPr>
              <a:t>Beam Box being lifted over NSTX  </a:t>
            </a:r>
            <a:endParaRPr lang="en-US" sz="1600"/>
          </a:p>
        </p:txBody>
      </p:sp>
      <p:sp>
        <p:nvSpPr>
          <p:cNvPr id="30730" name="Rectangle 16"/>
          <p:cNvSpPr>
            <a:spLocks noChangeArrowheads="1"/>
          </p:cNvSpPr>
          <p:nvPr/>
        </p:nvSpPr>
        <p:spPr bwMode="auto">
          <a:xfrm>
            <a:off x="2667000" y="5602288"/>
            <a:ext cx="279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FontTx/>
              <a:buNone/>
            </a:pPr>
            <a:r>
              <a:rPr lang="en-US" sz="1600" i="0">
                <a:solidFill>
                  <a:srgbClr val="0723FF"/>
                </a:solidFill>
                <a:latin typeface="Helvetica Neue" charset="0"/>
                <a:cs typeface="Helvetica Neue" charset="0"/>
              </a:rPr>
              <a:t>Beam Box placed in its final location and aligned</a:t>
            </a:r>
            <a:endParaRPr lang="en-US" sz="1600"/>
          </a:p>
        </p:txBody>
      </p:sp>
      <p:sp>
        <p:nvSpPr>
          <p:cNvPr id="30734" name="Rectangle 16"/>
          <p:cNvSpPr>
            <a:spLocks noChangeArrowheads="1"/>
          </p:cNvSpPr>
          <p:nvPr/>
        </p:nvSpPr>
        <p:spPr bwMode="auto">
          <a:xfrm>
            <a:off x="5905500" y="5627688"/>
            <a:ext cx="2921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FontTx/>
              <a:buNone/>
            </a:pPr>
            <a:r>
              <a:rPr lang="en-US" sz="1600" i="0">
                <a:solidFill>
                  <a:srgbClr val="0723FF"/>
                </a:solidFill>
                <a:latin typeface="Helvetica Neue" charset="0"/>
                <a:cs typeface="Helvetica Neue" charset="0"/>
              </a:rPr>
              <a:t>Beam Box being populated with components</a:t>
            </a:r>
            <a:endParaRPr lang="en-US" sz="1600"/>
          </a:p>
        </p:txBody>
      </p:sp>
      <p:grpSp>
        <p:nvGrpSpPr>
          <p:cNvPr id="3" name="Group 2"/>
          <p:cNvGrpSpPr/>
          <p:nvPr/>
        </p:nvGrpSpPr>
        <p:grpSpPr>
          <a:xfrm>
            <a:off x="-1587" y="1651000"/>
            <a:ext cx="9183687" cy="3962400"/>
            <a:chOff x="-1587" y="1651000"/>
            <a:chExt cx="9183687" cy="3962400"/>
          </a:xfrm>
        </p:grpSpPr>
        <p:pic>
          <p:nvPicPr>
            <p:cNvPr id="30731"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5259388" y="1663700"/>
              <a:ext cx="3922712" cy="394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2" name="Picture 23" descr="019.jpg"/>
            <p:cNvPicPr>
              <a:picLocks noChangeAspect="1"/>
            </p:cNvPicPr>
            <p:nvPr/>
          </p:nvPicPr>
          <p:blipFill>
            <a:blip r:embed="rId4">
              <a:extLst>
                <a:ext uri="{28A0092B-C50C-407E-A947-70E740481C1C}">
                  <a14:useLocalDpi xmlns:a14="http://schemas.microsoft.com/office/drawing/2010/main" xmlns="" val="0"/>
                </a:ext>
              </a:extLst>
            </a:blip>
            <a:srcRect l="9456" r="-3056"/>
            <a:stretch>
              <a:fillRect/>
            </a:stretch>
          </p:blipFill>
          <p:spPr bwMode="auto">
            <a:xfrm>
              <a:off x="-1587" y="1651000"/>
              <a:ext cx="2733675" cy="3894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3" name="Picture 16" descr="030.jpg"/>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2681288" y="1651000"/>
              <a:ext cx="2921000" cy="3894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5567681" y="1676400"/>
              <a:ext cx="45719" cy="38481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
        <p:nvSpPr>
          <p:cNvPr id="18"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10</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descr="Tim-BayK.pdf"/>
          <p:cNvPicPr>
            <a:picLocks noChangeAspect="1"/>
          </p:cNvPicPr>
          <p:nvPr/>
        </p:nvPicPr>
        <p:blipFill rotWithShape="1">
          <a:blip r:embed="rId2">
            <a:extLst>
              <a:ext uri="{28A0092B-C50C-407E-A947-70E740481C1C}">
                <a14:useLocalDpi xmlns:a14="http://schemas.microsoft.com/office/drawing/2010/main" xmlns="" val="0"/>
              </a:ext>
            </a:extLst>
          </a:blip>
          <a:srcRect l="10168" t="-110" r="8318" b="2650"/>
          <a:stretch/>
        </p:blipFill>
        <p:spPr bwMode="auto">
          <a:xfrm>
            <a:off x="1133475" y="2123440"/>
            <a:ext cx="3743325" cy="335584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
        <p:nvSpPr>
          <p:cNvPr id="6" name="Oval 5"/>
          <p:cNvSpPr/>
          <p:nvPr/>
        </p:nvSpPr>
        <p:spPr>
          <a:xfrm>
            <a:off x="2530475" y="3667125"/>
            <a:ext cx="1624013" cy="1247775"/>
          </a:xfrm>
          <a:prstGeom prst="ellipse">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772" name="Rectangle 43"/>
          <p:cNvSpPr>
            <a:spLocks noChangeArrowheads="1"/>
          </p:cNvSpPr>
          <p:nvPr/>
        </p:nvSpPr>
        <p:spPr bwMode="auto">
          <a:xfrm>
            <a:off x="0" y="0"/>
            <a:ext cx="9144000" cy="9271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nchor="ctr"/>
          <a:lstStyle/>
          <a:p>
            <a:pPr algn="ctr" eaLnBrk="0" hangingPunct="0">
              <a:spcBef>
                <a:spcPct val="0"/>
              </a:spcBef>
              <a:buFontTx/>
              <a:buNone/>
            </a:pPr>
            <a:r>
              <a:rPr lang="en-US" sz="2800" i="0" dirty="0" smtClean="0">
                <a:solidFill>
                  <a:srgbClr val="FF0000"/>
                </a:solidFill>
                <a:latin typeface="Helvetica Neue" charset="0"/>
                <a:cs typeface="Helvetica Neue" charset="0"/>
              </a:rPr>
              <a:t>Highly </a:t>
            </a:r>
            <a:r>
              <a:rPr lang="en-US" sz="2800" i="0" dirty="0">
                <a:solidFill>
                  <a:srgbClr val="FF0000"/>
                </a:solidFill>
                <a:latin typeface="Helvetica Neue" charset="0"/>
                <a:cs typeface="Helvetica Neue" charset="0"/>
              </a:rPr>
              <a:t>Tangential 2</a:t>
            </a:r>
            <a:r>
              <a:rPr lang="en-US" sz="2800" i="0" baseline="30000" dirty="0">
                <a:solidFill>
                  <a:srgbClr val="FF0000"/>
                </a:solidFill>
                <a:latin typeface="Helvetica Neue" charset="0"/>
                <a:cs typeface="Helvetica Neue" charset="0"/>
              </a:rPr>
              <a:t>nd</a:t>
            </a:r>
            <a:r>
              <a:rPr lang="en-US" sz="2800" i="0" dirty="0">
                <a:solidFill>
                  <a:srgbClr val="FF0000"/>
                </a:solidFill>
                <a:latin typeface="Helvetica Neue" charset="0"/>
                <a:cs typeface="Helvetica Neue" charset="0"/>
              </a:rPr>
              <a:t> NBI Enabled by </a:t>
            </a:r>
            <a:r>
              <a:rPr lang="en-US" sz="2800" i="0" dirty="0" smtClean="0">
                <a:solidFill>
                  <a:srgbClr val="FF0000"/>
                </a:solidFill>
                <a:latin typeface="Helvetica Neue" charset="0"/>
                <a:cs typeface="Helvetica Neue" charset="0"/>
              </a:rPr>
              <a:t>JK-Cap</a:t>
            </a:r>
          </a:p>
          <a:p>
            <a:pPr algn="ctr" eaLnBrk="0" hangingPunct="0">
              <a:spcBef>
                <a:spcPct val="0"/>
              </a:spcBef>
              <a:buFontTx/>
              <a:buNone/>
            </a:pPr>
            <a:r>
              <a:rPr lang="en-US" sz="2400" i="0" dirty="0" smtClean="0">
                <a:solidFill>
                  <a:srgbClr val="0723FF"/>
                </a:solidFill>
                <a:latin typeface="Helvetica Neue" charset="0"/>
                <a:cs typeface="Helvetica Neue" charset="0"/>
              </a:rPr>
              <a:t>Outer </a:t>
            </a:r>
            <a:r>
              <a:rPr lang="en-US" sz="2400" i="0" dirty="0">
                <a:solidFill>
                  <a:srgbClr val="0723FF"/>
                </a:solidFill>
                <a:latin typeface="Helvetica Neue" charset="0"/>
                <a:cs typeface="Helvetica Neue" charset="0"/>
              </a:rPr>
              <a:t>Wall Radius Moved Outward to Avoid Beam Clipping</a:t>
            </a:r>
            <a:r>
              <a:rPr lang="en-US" sz="2400" i="0" dirty="0">
                <a:solidFill>
                  <a:srgbClr val="FF0000"/>
                </a:solidFill>
                <a:latin typeface="Helvetica Neue" charset="0"/>
                <a:cs typeface="Helvetica Neue" charset="0"/>
              </a:rPr>
              <a:t> </a:t>
            </a:r>
            <a:endParaRPr lang="en-US" sz="1600" i="0" dirty="0">
              <a:solidFill>
                <a:srgbClr val="FF0000"/>
              </a:solidFill>
              <a:latin typeface="Helvetica Neue" charset="0"/>
              <a:cs typeface="Helvetica Neue" charset="0"/>
            </a:endParaRPr>
          </a:p>
        </p:txBody>
      </p:sp>
      <p:sp>
        <p:nvSpPr>
          <p:cNvPr id="32773" name="Rectangle 43"/>
          <p:cNvSpPr>
            <a:spLocks noChangeArrowheads="1"/>
          </p:cNvSpPr>
          <p:nvPr/>
        </p:nvSpPr>
        <p:spPr bwMode="auto">
          <a:xfrm>
            <a:off x="177800" y="977900"/>
            <a:ext cx="8524240" cy="889000"/>
          </a:xfrm>
          <a:prstGeom prst="rect">
            <a:avLst/>
          </a:prstGeom>
          <a:solidFill>
            <a:srgbClr val="FFFFFF">
              <a:alpha val="50998"/>
            </a:srgbClr>
          </a:solidFill>
          <a:ln>
            <a:noFill/>
          </a:ln>
          <a:extLst/>
        </p:spPr>
        <p:txBody>
          <a:bodyPr lIns="91376" tIns="45688" rIns="91376" bIns="45688"/>
          <a:lstStyle/>
          <a:p>
            <a:pPr eaLnBrk="0" hangingPunct="0">
              <a:spcBef>
                <a:spcPct val="0"/>
              </a:spcBef>
              <a:buFontTx/>
              <a:buNone/>
            </a:pPr>
            <a:r>
              <a:rPr lang="en-US" sz="2000" i="0" dirty="0">
                <a:solidFill>
                  <a:srgbClr val="0723FF"/>
                </a:solidFill>
                <a:latin typeface="Helvetica Neue" charset="0"/>
                <a:cs typeface="Helvetica Neue" charset="0"/>
              </a:rPr>
              <a:t>• Bay JK cap successfully welded to the vacuum vessel.</a:t>
            </a:r>
          </a:p>
          <a:p>
            <a:pPr eaLnBrk="0" hangingPunct="0">
              <a:spcBef>
                <a:spcPct val="0"/>
              </a:spcBef>
              <a:buFontTx/>
              <a:buNone/>
            </a:pPr>
            <a:r>
              <a:rPr lang="en-US" sz="2000" i="0" dirty="0">
                <a:solidFill>
                  <a:srgbClr val="0723FF"/>
                </a:solidFill>
                <a:latin typeface="Helvetica Neue" charset="0"/>
                <a:cs typeface="Helvetica Neue" charset="0"/>
              </a:rPr>
              <a:t>• Bay L </a:t>
            </a:r>
            <a:r>
              <a:rPr lang="en-US" sz="2000" i="0" dirty="0" smtClean="0">
                <a:solidFill>
                  <a:srgbClr val="0723FF"/>
                </a:solidFill>
                <a:latin typeface="Helvetica Neue" charset="0"/>
                <a:cs typeface="Helvetica Neue" charset="0"/>
              </a:rPr>
              <a:t>cap is also being installed.</a:t>
            </a:r>
            <a:endParaRPr lang="en-US" sz="1400" i="0" dirty="0">
              <a:solidFill>
                <a:srgbClr val="0723FF"/>
              </a:solidFill>
              <a:latin typeface="Helvetica Neue" charset="0"/>
              <a:cs typeface="Helvetica Neue" charset="0"/>
            </a:endParaRPr>
          </a:p>
        </p:txBody>
      </p:sp>
      <p:sp>
        <p:nvSpPr>
          <p:cNvPr id="32774" name="Rectangle 1"/>
          <p:cNvSpPr>
            <a:spLocks noChangeArrowheads="1"/>
          </p:cNvSpPr>
          <p:nvPr/>
        </p:nvSpPr>
        <p:spPr bwMode="auto">
          <a:xfrm>
            <a:off x="3740150" y="5513388"/>
            <a:ext cx="12049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Tx/>
              <a:buNone/>
            </a:pPr>
            <a:r>
              <a:rPr lang="en-US" sz="2400" i="0" dirty="0">
                <a:solidFill>
                  <a:srgbClr val="0723FF"/>
                </a:solidFill>
                <a:latin typeface="Helvetica Neue" charset="0"/>
                <a:cs typeface="Helvetica Neue" charset="0"/>
              </a:rPr>
              <a:t>JK cap </a:t>
            </a:r>
            <a:endParaRPr lang="en-US" sz="2400" dirty="0"/>
          </a:p>
        </p:txBody>
      </p:sp>
      <p:cxnSp>
        <p:nvCxnSpPr>
          <p:cNvPr id="32776" name="Straight Arrow Connector 3"/>
          <p:cNvCxnSpPr>
            <a:cxnSpLocks noChangeShapeType="1"/>
            <a:stCxn id="32774" idx="0"/>
            <a:endCxn id="6" idx="5"/>
          </p:cNvCxnSpPr>
          <p:nvPr/>
        </p:nvCxnSpPr>
        <p:spPr bwMode="auto">
          <a:xfrm flipH="1" flipV="1">
            <a:off x="3916657" y="4732168"/>
            <a:ext cx="425950" cy="781220"/>
          </a:xfrm>
          <a:prstGeom prst="straightConnector1">
            <a:avLst/>
          </a:prstGeom>
          <a:noFill/>
          <a:ln w="28575">
            <a:solidFill>
              <a:srgbClr val="FF3300"/>
            </a:solidFill>
            <a:round/>
            <a:headEnd/>
            <a:tailEnd type="arrow" w="med" len="med"/>
          </a:ln>
          <a:extLst>
            <a:ext uri="{909E8E84-426E-40dd-AFC4-6F175D3DCCD1}">
              <a14:hiddenFill xmlns:a14="http://schemas.microsoft.com/office/drawing/2010/main" xmlns="">
                <a:noFill/>
              </a14:hiddenFill>
            </a:ext>
          </a:extLst>
        </p:spPr>
      </p:cxnSp>
      <p:grpSp>
        <p:nvGrpSpPr>
          <p:cNvPr id="7" name="Group 6"/>
          <p:cNvGrpSpPr/>
          <p:nvPr/>
        </p:nvGrpSpPr>
        <p:grpSpPr>
          <a:xfrm>
            <a:off x="5226901" y="1499314"/>
            <a:ext cx="3243999" cy="4685587"/>
            <a:chOff x="4502150" y="1829514"/>
            <a:chExt cx="3243999" cy="4685587"/>
          </a:xfrm>
        </p:grpSpPr>
        <p:grpSp>
          <p:nvGrpSpPr>
            <p:cNvPr id="2" name="Group 1"/>
            <p:cNvGrpSpPr/>
            <p:nvPr/>
          </p:nvGrpSpPr>
          <p:grpSpPr>
            <a:xfrm>
              <a:off x="4502150" y="4095751"/>
              <a:ext cx="3243999" cy="2419350"/>
              <a:chOff x="4248150" y="2381251"/>
              <a:chExt cx="3243999" cy="2419350"/>
            </a:xfrm>
          </p:grpSpPr>
          <p:pic>
            <p:nvPicPr>
              <p:cNvPr id="32769" name="Picture 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248150" y="2381251"/>
                <a:ext cx="3243999"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Oval 7"/>
              <p:cNvSpPr/>
              <p:nvPr/>
            </p:nvSpPr>
            <p:spPr>
              <a:xfrm>
                <a:off x="5006975" y="2600325"/>
                <a:ext cx="2435225" cy="2073275"/>
              </a:xfrm>
              <a:prstGeom prst="ellipse">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5" name="Picture 4"/>
            <p:cNvPicPr>
              <a:picLocks noChangeAspect="1"/>
            </p:cNvPicPr>
            <p:nvPr/>
          </p:nvPicPr>
          <p:blipFill>
            <a:blip r:embed="rId4"/>
            <a:stretch>
              <a:fillRect/>
            </a:stretch>
          </p:blipFill>
          <p:spPr>
            <a:xfrm>
              <a:off x="4508501" y="1829514"/>
              <a:ext cx="3225799" cy="2285286"/>
            </a:xfrm>
            <a:prstGeom prst="rect">
              <a:avLst/>
            </a:prstGeom>
          </p:spPr>
        </p:pic>
      </p:grpSp>
      <p:cxnSp>
        <p:nvCxnSpPr>
          <p:cNvPr id="17" name="Straight Arrow Connector 10"/>
          <p:cNvCxnSpPr>
            <a:cxnSpLocks noChangeShapeType="1"/>
            <a:stCxn id="32774" idx="0"/>
          </p:cNvCxnSpPr>
          <p:nvPr/>
        </p:nvCxnSpPr>
        <p:spPr bwMode="auto">
          <a:xfrm flipV="1">
            <a:off x="4342607" y="5168900"/>
            <a:ext cx="1664493" cy="344488"/>
          </a:xfrm>
          <a:prstGeom prst="straightConnector1">
            <a:avLst/>
          </a:prstGeom>
          <a:noFill/>
          <a:ln w="28575">
            <a:solidFill>
              <a:srgbClr val="FF3300"/>
            </a:solidFill>
            <a:round/>
            <a:headEnd/>
            <a:tailEnd type="arrow" w="med" len="med"/>
          </a:ln>
          <a:extLst>
            <a:ext uri="{909E8E84-426E-40dd-AFC4-6F175D3DCCD1}">
              <a14:hiddenFill xmlns:a14="http://schemas.microsoft.com/office/drawing/2010/main" xmlns="">
                <a:noFill/>
              </a14:hiddenFill>
            </a:ext>
          </a:extLst>
        </p:spPr>
      </p:cxnSp>
      <p:sp>
        <p:nvSpPr>
          <p:cNvPr id="4" name="TextBox 3"/>
          <p:cNvSpPr txBox="1"/>
          <p:nvPr/>
        </p:nvSpPr>
        <p:spPr>
          <a:xfrm>
            <a:off x="5232400" y="1422400"/>
            <a:ext cx="1915909" cy="276999"/>
          </a:xfrm>
          <a:prstGeom prst="rect">
            <a:avLst/>
          </a:prstGeom>
          <a:solidFill>
            <a:schemeClr val="bg1"/>
          </a:solidFill>
        </p:spPr>
        <p:txBody>
          <a:bodyPr wrap="none" rtlCol="0">
            <a:spAutoFit/>
          </a:bodyPr>
          <a:lstStyle/>
          <a:p>
            <a:pPr>
              <a:buNone/>
            </a:pPr>
            <a:r>
              <a:rPr lang="en-US" i="0" dirty="0" smtClean="0">
                <a:solidFill>
                  <a:srgbClr val="000000"/>
                </a:solidFill>
              </a:rPr>
              <a:t>Interior View of Bay J-K</a:t>
            </a:r>
            <a:endParaRPr lang="en-US" i="0" dirty="0">
              <a:solidFill>
                <a:srgbClr val="000000"/>
              </a:solidFill>
            </a:endParaRPr>
          </a:p>
        </p:txBody>
      </p:sp>
      <p:sp>
        <p:nvSpPr>
          <p:cNvPr id="18" name="TextBox 17"/>
          <p:cNvSpPr txBox="1"/>
          <p:nvPr/>
        </p:nvSpPr>
        <p:spPr>
          <a:xfrm>
            <a:off x="5207000" y="3759200"/>
            <a:ext cx="1967205" cy="276999"/>
          </a:xfrm>
          <a:prstGeom prst="rect">
            <a:avLst/>
          </a:prstGeom>
          <a:solidFill>
            <a:schemeClr val="bg1"/>
          </a:solidFill>
        </p:spPr>
        <p:txBody>
          <a:bodyPr wrap="none" rtlCol="0">
            <a:spAutoFit/>
          </a:bodyPr>
          <a:lstStyle/>
          <a:p>
            <a:pPr>
              <a:buNone/>
            </a:pPr>
            <a:r>
              <a:rPr lang="en-US" i="0" dirty="0" smtClean="0">
                <a:solidFill>
                  <a:srgbClr val="000000"/>
                </a:solidFill>
              </a:rPr>
              <a:t>Exterior View of Bay J-K</a:t>
            </a:r>
            <a:endParaRPr lang="en-US" i="0" dirty="0">
              <a:solidFill>
                <a:srgbClr val="000000"/>
              </a:solidFill>
            </a:endParaRPr>
          </a:p>
        </p:txBody>
      </p:sp>
      <p:sp>
        <p:nvSpPr>
          <p:cNvPr id="19"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11</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grpSp>
        <p:nvGrpSpPr>
          <p:cNvPr id="14" name="Group 13"/>
          <p:cNvGrpSpPr/>
          <p:nvPr/>
        </p:nvGrpSpPr>
        <p:grpSpPr>
          <a:xfrm>
            <a:off x="905934" y="939211"/>
            <a:ext cx="7463366" cy="5577021"/>
            <a:chOff x="423334" y="685211"/>
            <a:chExt cx="8260644" cy="6172789"/>
          </a:xfrm>
        </p:grpSpPr>
        <p:pic>
          <p:nvPicPr>
            <p:cNvPr id="4" name="Picture 3"/>
            <p:cNvPicPr>
              <a:picLocks noChangeAspect="1"/>
            </p:cNvPicPr>
            <p:nvPr/>
          </p:nvPicPr>
          <p:blipFill>
            <a:blip r:embed="rId2"/>
            <a:stretch>
              <a:fillRect/>
            </a:stretch>
          </p:blipFill>
          <p:spPr>
            <a:xfrm>
              <a:off x="423334" y="685211"/>
              <a:ext cx="8260644" cy="6172789"/>
            </a:xfrm>
            <a:prstGeom prst="rect">
              <a:avLst/>
            </a:prstGeom>
          </p:spPr>
        </p:pic>
        <p:sp>
          <p:nvSpPr>
            <p:cNvPr id="6" name="TextBox 5"/>
            <p:cNvSpPr txBox="1"/>
            <p:nvPr/>
          </p:nvSpPr>
          <p:spPr>
            <a:xfrm>
              <a:off x="4120445" y="4586111"/>
              <a:ext cx="703363" cy="276999"/>
            </a:xfrm>
            <a:prstGeom prst="rect">
              <a:avLst/>
            </a:prstGeom>
            <a:solidFill>
              <a:schemeClr val="bg1"/>
            </a:solidFill>
          </p:spPr>
          <p:txBody>
            <a:bodyPr wrap="none" rtlCol="0">
              <a:spAutoFit/>
            </a:bodyPr>
            <a:lstStyle/>
            <a:p>
              <a:pPr>
                <a:buNone/>
              </a:pPr>
              <a:r>
                <a:rPr lang="en-US" i="0" dirty="0" smtClean="0"/>
                <a:t>2</a:t>
              </a:r>
              <a:r>
                <a:rPr lang="en-US" i="0" baseline="30000" dirty="0" smtClean="0"/>
                <a:t>nd</a:t>
              </a:r>
              <a:r>
                <a:rPr lang="en-US" i="0" dirty="0" smtClean="0"/>
                <a:t> NBI</a:t>
              </a:r>
              <a:endParaRPr lang="en-US" i="0" dirty="0"/>
            </a:p>
          </p:txBody>
        </p:sp>
        <p:cxnSp>
          <p:nvCxnSpPr>
            <p:cNvPr id="8" name="Straight Arrow Connector 7"/>
            <p:cNvCxnSpPr/>
            <p:nvPr/>
          </p:nvCxnSpPr>
          <p:spPr>
            <a:xfrm flipH="1" flipV="1">
              <a:off x="3414889" y="4261556"/>
              <a:ext cx="705556" cy="4374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537687" y="1547185"/>
              <a:ext cx="732142" cy="498598"/>
            </a:xfrm>
            <a:prstGeom prst="rect">
              <a:avLst/>
            </a:prstGeom>
            <a:solidFill>
              <a:schemeClr val="bg1"/>
            </a:solidFill>
          </p:spPr>
          <p:txBody>
            <a:bodyPr wrap="none" rtlCol="0">
              <a:spAutoFit/>
            </a:bodyPr>
            <a:lstStyle/>
            <a:p>
              <a:pPr>
                <a:buNone/>
              </a:pPr>
              <a:r>
                <a:rPr lang="en-US" i="0" dirty="0" smtClean="0"/>
                <a:t>HHFW</a:t>
              </a:r>
            </a:p>
            <a:p>
              <a:pPr>
                <a:buNone/>
              </a:pPr>
              <a:r>
                <a:rPr lang="en-US" i="0" dirty="0" smtClean="0"/>
                <a:t>System</a:t>
              </a:r>
              <a:endParaRPr lang="en-US" i="0" dirty="0"/>
            </a:p>
          </p:txBody>
        </p:sp>
        <p:cxnSp>
          <p:nvCxnSpPr>
            <p:cNvPr id="10" name="Straight Arrow Connector 9"/>
            <p:cNvCxnSpPr/>
            <p:nvPr/>
          </p:nvCxnSpPr>
          <p:spPr>
            <a:xfrm flipV="1">
              <a:off x="5141806" y="1099816"/>
              <a:ext cx="573316" cy="4374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136693" y="2565002"/>
              <a:ext cx="669249" cy="276999"/>
            </a:xfrm>
            <a:prstGeom prst="rect">
              <a:avLst/>
            </a:prstGeom>
            <a:solidFill>
              <a:schemeClr val="bg1"/>
            </a:solidFill>
          </p:spPr>
          <p:txBody>
            <a:bodyPr wrap="none" rtlCol="0">
              <a:spAutoFit/>
            </a:bodyPr>
            <a:lstStyle/>
            <a:p>
              <a:pPr>
                <a:buNone/>
              </a:pPr>
              <a:r>
                <a:rPr lang="en-US" i="0" dirty="0" smtClean="0"/>
                <a:t>1</a:t>
              </a:r>
              <a:r>
                <a:rPr lang="en-US" i="0" baseline="30000" dirty="0" smtClean="0"/>
                <a:t>st</a:t>
              </a:r>
              <a:r>
                <a:rPr lang="en-US" i="0" dirty="0" smtClean="0"/>
                <a:t> NBI</a:t>
              </a:r>
              <a:endParaRPr lang="en-US" i="0" dirty="0"/>
            </a:p>
          </p:txBody>
        </p:sp>
        <p:cxnSp>
          <p:nvCxnSpPr>
            <p:cNvPr id="12" name="Straight Arrow Connector 11"/>
            <p:cNvCxnSpPr/>
            <p:nvPr/>
          </p:nvCxnSpPr>
          <p:spPr>
            <a:xfrm flipV="1">
              <a:off x="2591553" y="2130425"/>
              <a:ext cx="343443" cy="4374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3" name="Rectangle 43"/>
          <p:cNvSpPr>
            <a:spLocks noChangeArrowheads="1"/>
          </p:cNvSpPr>
          <p:nvPr/>
        </p:nvSpPr>
        <p:spPr bwMode="auto">
          <a:xfrm>
            <a:off x="0" y="254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nchor="ctr"/>
          <a:lstStyle/>
          <a:p>
            <a:pPr algn="ctr">
              <a:buNone/>
            </a:pPr>
            <a:r>
              <a:rPr lang="en-US" sz="2800" i="0" dirty="0">
                <a:solidFill>
                  <a:srgbClr val="FF0000"/>
                </a:solidFill>
              </a:rPr>
              <a:t>Aerial View of the NSTX-U Test Cell (Feb. 2013)</a:t>
            </a:r>
          </a:p>
        </p:txBody>
      </p:sp>
      <p:sp>
        <p:nvSpPr>
          <p:cNvPr id="15"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12</a:t>
            </a:fld>
            <a:endParaRPr lang="en-US" sz="1000" i="0" dirty="0">
              <a:solidFill>
                <a:schemeClr val="accent2"/>
              </a:solidFill>
              <a:latin typeface="+mn-lt"/>
            </a:endParaRPr>
          </a:p>
        </p:txBody>
      </p:sp>
    </p:spTree>
    <p:extLst>
      <p:ext uri="{BB962C8B-B14F-4D97-AF65-F5344CB8AC3E}">
        <p14:creationId xmlns:p14="http://schemas.microsoft.com/office/powerpoint/2010/main" xmlns="" val="3544786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7"/>
          <p:cNvGrpSpPr>
            <a:grpSpLocks noChangeAspect="1"/>
          </p:cNvGrpSpPr>
          <p:nvPr/>
        </p:nvGrpSpPr>
        <p:grpSpPr bwMode="auto">
          <a:xfrm>
            <a:off x="533400" y="939800"/>
            <a:ext cx="8343902" cy="5511800"/>
            <a:chOff x="-1654687" y="1654687"/>
            <a:chExt cx="9403057" cy="6323965"/>
          </a:xfrm>
        </p:grpSpPr>
        <p:grpSp>
          <p:nvGrpSpPr>
            <p:cNvPr id="33795" name="Group 8"/>
            <p:cNvGrpSpPr>
              <a:grpSpLocks/>
            </p:cNvGrpSpPr>
            <p:nvPr/>
          </p:nvGrpSpPr>
          <p:grpSpPr bwMode="auto">
            <a:xfrm>
              <a:off x="-1654687" y="1654687"/>
              <a:ext cx="9403057" cy="6323965"/>
              <a:chOff x="-1654687" y="1654687"/>
              <a:chExt cx="9403057" cy="6323965"/>
            </a:xfrm>
          </p:grpSpPr>
          <p:grpSp>
            <p:nvGrpSpPr>
              <p:cNvPr id="33804" name="Group 17"/>
              <p:cNvGrpSpPr>
                <a:grpSpLocks/>
              </p:cNvGrpSpPr>
              <p:nvPr/>
            </p:nvGrpSpPr>
            <p:grpSpPr bwMode="auto">
              <a:xfrm>
                <a:off x="-1654687" y="1654687"/>
                <a:ext cx="9403057" cy="6323965"/>
                <a:chOff x="-1654687" y="1654687"/>
                <a:chExt cx="9403057" cy="6323965"/>
              </a:xfrm>
            </p:grpSpPr>
            <p:pic>
              <p:nvPicPr>
                <p:cNvPr id="33808" name="Picture 21" descr="C:\Users\rstrykow\Desktop\NSTX UPGRADE\MONTHLY STATUS\DECEMBER 2012\Summary 20130108.tif"/>
                <p:cNvPicPr>
                  <a:picLocks noChangeAspect="1" noChangeArrowheads="1"/>
                </p:cNvPicPr>
                <p:nvPr/>
              </p:nvPicPr>
              <p:blipFill>
                <a:blip r:embed="rId3">
                  <a:extLst>
                    <a:ext uri="{28A0092B-C50C-407E-A947-70E740481C1C}">
                      <a14:useLocalDpi xmlns:a14="http://schemas.microsoft.com/office/drawing/2010/main" xmlns="" val="0"/>
                    </a:ext>
                  </a:extLst>
                </a:blip>
                <a:srcRect b="2740"/>
                <a:stretch>
                  <a:fillRect/>
                </a:stretch>
              </p:blipFill>
              <p:spPr bwMode="auto">
                <a:xfrm>
                  <a:off x="-1654687" y="1654687"/>
                  <a:ext cx="8266420" cy="6323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extBox 35"/>
                <p:cNvSpPr txBox="1">
                  <a:spLocks noChangeArrowheads="1"/>
                </p:cNvSpPr>
                <p:nvPr/>
              </p:nvSpPr>
              <p:spPr bwMode="auto">
                <a:xfrm>
                  <a:off x="6254544" y="5969628"/>
                  <a:ext cx="1212951" cy="885209"/>
                </a:xfrm>
                <a:prstGeom prst="rect">
                  <a:avLst/>
                </a:prstGeom>
                <a:solidFill>
                  <a:srgbClr val="66FFFF"/>
                </a:solidFill>
                <a:ln w="9525">
                  <a:solidFill>
                    <a:srgbClr val="0000FF"/>
                  </a:solidFill>
                  <a:miter lim="800000"/>
                  <a:headEnd/>
                  <a:tailEnd/>
                </a:ln>
                <a:effectLst>
                  <a:outerShdw blurRad="63500" dist="38100" dir="2700000" algn="tl" rotWithShape="0">
                    <a:srgbClr val="000000">
                      <a:alpha val="39999"/>
                    </a:srgbClr>
                  </a:outerShdw>
                </a:effectLst>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defRPr/>
                  </a:pPr>
                  <a:r>
                    <a:rPr lang="en-US" sz="1050" dirty="0" smtClean="0">
                      <a:latin typeface="Times New Roman" pitchFamily="18" charset="0"/>
                      <a:cs typeface="Times New Roman" pitchFamily="18" charset="0"/>
                    </a:rPr>
                    <a:t>Project Completion DOE Milestone</a:t>
                  </a:r>
                </a:p>
                <a:p>
                  <a:pPr>
                    <a:buFontTx/>
                    <a:buNone/>
                    <a:defRPr/>
                  </a:pPr>
                  <a:r>
                    <a:rPr lang="en-US" sz="1050" dirty="0" smtClean="0">
                      <a:latin typeface="Times New Roman" pitchFamily="18" charset="0"/>
                      <a:cs typeface="Times New Roman" pitchFamily="18" charset="0"/>
                    </a:rPr>
                    <a:t>SEPT </a:t>
                  </a:r>
                  <a:r>
                    <a:rPr lang="en-US" sz="1050" dirty="0">
                      <a:latin typeface="Times New Roman" pitchFamily="18" charset="0"/>
                      <a:cs typeface="Times New Roman" pitchFamily="18" charset="0"/>
                    </a:rPr>
                    <a:t>30 2015</a:t>
                  </a:r>
                </a:p>
              </p:txBody>
            </p:sp>
            <p:sp>
              <p:nvSpPr>
                <p:cNvPr id="26" name="TextBox 37"/>
                <p:cNvSpPr txBox="1">
                  <a:spLocks noChangeArrowheads="1"/>
                </p:cNvSpPr>
                <p:nvPr/>
              </p:nvSpPr>
              <p:spPr bwMode="auto">
                <a:xfrm>
                  <a:off x="5490634" y="6100770"/>
                  <a:ext cx="681615" cy="812353"/>
                </a:xfrm>
                <a:prstGeom prst="rect">
                  <a:avLst/>
                </a:prstGeom>
                <a:solidFill>
                  <a:srgbClr val="66FF66"/>
                </a:solidFill>
                <a:ln w="9525">
                  <a:solidFill>
                    <a:srgbClr val="0000FF"/>
                  </a:solidFill>
                  <a:miter lim="800000"/>
                  <a:headEnd/>
                  <a:tailEnd/>
                </a:ln>
                <a:effectLst>
                  <a:outerShdw blurRad="63500" dist="38100" dir="2700000" algn="tl" rotWithShape="0">
                    <a:srgbClr val="000000">
                      <a:alpha val="39999"/>
                    </a:srgbClr>
                  </a:outerShdw>
                </a:effectLst>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defRPr/>
                  </a:pPr>
                  <a:r>
                    <a:rPr lang="en-US" sz="1050" dirty="0">
                      <a:latin typeface="Times New Roman" pitchFamily="18" charset="0"/>
                      <a:cs typeface="Times New Roman" pitchFamily="18" charset="0"/>
                    </a:rPr>
                    <a:t>Early Finish Sept 30 2014</a:t>
                  </a:r>
                </a:p>
              </p:txBody>
            </p:sp>
            <p:cxnSp>
              <p:nvCxnSpPr>
                <p:cNvPr id="33811" name="Straight Connector 26"/>
                <p:cNvCxnSpPr>
                  <a:cxnSpLocks noChangeShapeType="1"/>
                </p:cNvCxnSpPr>
                <p:nvPr/>
              </p:nvCxnSpPr>
              <p:spPr bwMode="auto">
                <a:xfrm>
                  <a:off x="5019740" y="6606099"/>
                  <a:ext cx="0" cy="552450"/>
                </a:xfrm>
                <a:prstGeom prst="line">
                  <a:avLst/>
                </a:prstGeom>
                <a:noFill/>
                <a:ln w="15875">
                  <a:solidFill>
                    <a:srgbClr val="FF0000"/>
                  </a:solidFill>
                  <a:prstDash val="dash"/>
                  <a:round/>
                  <a:headEnd/>
                  <a:tailEnd/>
                </a:ln>
                <a:extLst>
                  <a:ext uri="{909E8E84-426E-40dd-AFC4-6F175D3DCCD1}">
                    <a14:hiddenFill xmlns:a14="http://schemas.microsoft.com/office/drawing/2010/main" xmlns="">
                      <a:noFill/>
                    </a14:hiddenFill>
                  </a:ext>
                </a:extLst>
              </p:spPr>
            </p:cxnSp>
            <p:cxnSp>
              <p:nvCxnSpPr>
                <p:cNvPr id="33812" name="Straight Connector 27"/>
                <p:cNvCxnSpPr>
                  <a:cxnSpLocks noChangeShapeType="1"/>
                </p:cNvCxnSpPr>
                <p:nvPr/>
              </p:nvCxnSpPr>
              <p:spPr bwMode="auto">
                <a:xfrm flipH="1">
                  <a:off x="5146164" y="6582287"/>
                  <a:ext cx="346075" cy="576262"/>
                </a:xfrm>
                <a:prstGeom prst="line">
                  <a:avLst/>
                </a:prstGeom>
                <a:noFill/>
                <a:ln w="15875">
                  <a:solidFill>
                    <a:srgbClr val="00B050"/>
                  </a:solidFill>
                  <a:prstDash val="dash"/>
                  <a:round/>
                  <a:headEnd/>
                  <a:tailEnd/>
                </a:ln>
                <a:extLst>
                  <a:ext uri="{909E8E84-426E-40dd-AFC4-6F175D3DCCD1}">
                    <a14:hiddenFill xmlns:a14="http://schemas.microsoft.com/office/drawing/2010/main" xmlns="">
                      <a:noFill/>
                    </a14:hiddenFill>
                  </a:ext>
                </a:extLst>
              </p:spPr>
            </p:cxnSp>
            <p:cxnSp>
              <p:nvCxnSpPr>
                <p:cNvPr id="33813" name="Straight Connector 28"/>
                <p:cNvCxnSpPr>
                  <a:cxnSpLocks noChangeShapeType="1"/>
                  <a:endCxn id="33807" idx="3"/>
                </p:cNvCxnSpPr>
                <p:nvPr/>
              </p:nvCxnSpPr>
              <p:spPr bwMode="auto">
                <a:xfrm flipH="1">
                  <a:off x="6482159" y="6662591"/>
                  <a:ext cx="117475" cy="538163"/>
                </a:xfrm>
                <a:prstGeom prst="line">
                  <a:avLst/>
                </a:prstGeom>
                <a:noFill/>
                <a:ln w="15875">
                  <a:solidFill>
                    <a:srgbClr val="0000FF"/>
                  </a:solidFill>
                  <a:prstDash val="dash"/>
                  <a:round/>
                  <a:headEnd/>
                  <a:tailEnd/>
                </a:ln>
                <a:extLst>
                  <a:ext uri="{909E8E84-426E-40dd-AFC4-6F175D3DCCD1}">
                    <a14:hiddenFill xmlns:a14="http://schemas.microsoft.com/office/drawing/2010/main" xmlns="">
                      <a:noFill/>
                    </a14:hiddenFill>
                  </a:ext>
                </a:extLst>
              </p:spPr>
            </p:cxnSp>
            <p:sp>
              <p:nvSpPr>
                <p:cNvPr id="30" name="TextBox 50"/>
                <p:cNvSpPr txBox="1">
                  <a:spLocks noChangeArrowheads="1"/>
                </p:cNvSpPr>
                <p:nvPr/>
              </p:nvSpPr>
              <p:spPr bwMode="auto">
                <a:xfrm>
                  <a:off x="4792920" y="2157399"/>
                  <a:ext cx="2955450" cy="1765638"/>
                </a:xfrm>
                <a:prstGeom prst="rect">
                  <a:avLst/>
                </a:prstGeom>
                <a:solidFill>
                  <a:srgbClr val="FFE5FF"/>
                </a:solidFill>
                <a:ln w="9525">
                  <a:solidFill>
                    <a:srgbClr val="0000FF"/>
                  </a:solidFill>
                  <a:miter lim="800000"/>
                  <a:headEnd/>
                  <a:tailEnd/>
                </a:ln>
                <a:effectLst>
                  <a:outerShdw blurRad="63500" dist="38100" dir="2700000" algn="tl" rotWithShape="0">
                    <a:srgbClr val="000000">
                      <a:alpha val="39999"/>
                    </a:srgbClr>
                  </a:outerShdw>
                </a:effec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60325">
                    <a:spcBef>
                      <a:spcPts val="600"/>
                    </a:spcBef>
                    <a:buFontTx/>
                    <a:buNone/>
                    <a:defRPr/>
                  </a:pPr>
                  <a:r>
                    <a:rPr lang="en-US" sz="1400" dirty="0" smtClean="0">
                      <a:latin typeface="Times New Roman" pitchFamily="18" charset="0"/>
                      <a:cs typeface="Times New Roman" pitchFamily="18" charset="0"/>
                    </a:rPr>
                    <a:t>Good Progress!</a:t>
                  </a:r>
                </a:p>
                <a:p>
                  <a:pPr marL="228600" indent="-168275">
                    <a:spcBef>
                      <a:spcPts val="600"/>
                    </a:spcBef>
                    <a:buFont typeface="Arial" pitchFamily="34" charset="0"/>
                    <a:buChar char="•"/>
                    <a:defRPr/>
                  </a:pPr>
                  <a:r>
                    <a:rPr lang="en-US" sz="1400" dirty="0" smtClean="0">
                      <a:latin typeface="Times New Roman" pitchFamily="18" charset="0"/>
                      <a:cs typeface="Times New Roman" pitchFamily="18" charset="0"/>
                    </a:rPr>
                    <a:t>Up to 60 % of scopes complete.</a:t>
                  </a:r>
                </a:p>
                <a:p>
                  <a:pPr marL="228600" indent="-168275">
                    <a:spcBef>
                      <a:spcPts val="600"/>
                    </a:spcBef>
                    <a:buFont typeface="Arial" pitchFamily="34" charset="0"/>
                    <a:buChar char="•"/>
                    <a:defRPr/>
                  </a:pPr>
                  <a:r>
                    <a:rPr lang="en-US" sz="1400" dirty="0" smtClean="0">
                      <a:latin typeface="Times New Roman" pitchFamily="18" charset="0"/>
                      <a:cs typeface="Times New Roman" pitchFamily="18" charset="0"/>
                    </a:rPr>
                    <a:t>On schedule and on budget for Early Finish Date of Sept. 30, 2012.</a:t>
                  </a:r>
                </a:p>
              </p:txBody>
            </p:sp>
            <p:sp>
              <p:nvSpPr>
                <p:cNvPr id="25" name="TextBox 36"/>
                <p:cNvSpPr txBox="1">
                  <a:spLocks noChangeArrowheads="1"/>
                </p:cNvSpPr>
                <p:nvPr/>
              </p:nvSpPr>
              <p:spPr bwMode="auto">
                <a:xfrm>
                  <a:off x="4606861" y="5989663"/>
                  <a:ext cx="754964" cy="610176"/>
                </a:xfrm>
                <a:prstGeom prst="rect">
                  <a:avLst/>
                </a:prstGeom>
                <a:solidFill>
                  <a:srgbClr val="FFE5FF"/>
                </a:solidFill>
                <a:ln w="9525">
                  <a:solidFill>
                    <a:srgbClr val="0000FF"/>
                  </a:solidFill>
                  <a:miter lim="800000"/>
                  <a:headEnd/>
                  <a:tailEnd/>
                </a:ln>
                <a:effectLst>
                  <a:outerShdw blurRad="63500" dist="38100" dir="2700000" algn="tl" rotWithShape="0">
                    <a:srgbClr val="000000">
                      <a:alpha val="39999"/>
                    </a:srgbClr>
                  </a:outerShdw>
                </a:effectLst>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defRPr/>
                  </a:pPr>
                  <a:r>
                    <a:rPr lang="en-US" sz="1000" dirty="0">
                      <a:latin typeface="Times New Roman" pitchFamily="18" charset="0"/>
                      <a:cs typeface="Times New Roman" pitchFamily="18" charset="0"/>
                    </a:rPr>
                    <a:t>Forecast Sep </a:t>
                  </a:r>
                  <a:r>
                    <a:rPr lang="en-US" sz="1000" dirty="0" smtClean="0">
                      <a:latin typeface="Times New Roman" pitchFamily="18" charset="0"/>
                      <a:cs typeface="Times New Roman" pitchFamily="18" charset="0"/>
                    </a:rPr>
                    <a:t>14, 2014</a:t>
                  </a:r>
                  <a:endParaRPr lang="en-US" sz="1000" dirty="0">
                    <a:latin typeface="Times New Roman" pitchFamily="18" charset="0"/>
                    <a:cs typeface="Times New Roman" pitchFamily="18" charset="0"/>
                  </a:endParaRPr>
                </a:p>
              </p:txBody>
            </p:sp>
          </p:grpSp>
          <p:sp>
            <p:nvSpPr>
              <p:cNvPr id="33805" name="Isosceles Triangle 18"/>
              <p:cNvSpPr>
                <a:spLocks/>
              </p:cNvSpPr>
              <p:nvPr/>
            </p:nvSpPr>
            <p:spPr bwMode="auto">
              <a:xfrm flipV="1">
                <a:off x="4952616" y="7200752"/>
                <a:ext cx="209550" cy="274638"/>
              </a:xfrm>
              <a:prstGeom prst="triangle">
                <a:avLst>
                  <a:gd name="adj" fmla="val 50000"/>
                </a:avLst>
              </a:prstGeom>
              <a:solidFill>
                <a:srgbClr val="FF0000"/>
              </a:solidFill>
              <a:ln w="15875">
                <a:solidFill>
                  <a:srgbClr val="0000FF"/>
                </a:solidFill>
                <a:round/>
                <a:headEnd/>
                <a:tailEnd type="triangle" w="med" len="med"/>
              </a:ln>
            </p:spPr>
            <p:txBody>
              <a:bodyPr lIns="0" tIns="0" rIns="0" bIns="0"/>
              <a:lstStyle/>
              <a:p>
                <a:endParaRPr lang="en-US" sz="1100">
                  <a:latin typeface="Arial" charset="0"/>
                </a:endParaRPr>
              </a:p>
            </p:txBody>
          </p:sp>
          <p:sp>
            <p:nvSpPr>
              <p:cNvPr id="33806" name="Isosceles Triangle 19"/>
              <p:cNvSpPr>
                <a:spLocks/>
              </p:cNvSpPr>
              <p:nvPr/>
            </p:nvSpPr>
            <p:spPr bwMode="auto">
              <a:xfrm flipV="1">
                <a:off x="5057391" y="7200752"/>
                <a:ext cx="209550" cy="274638"/>
              </a:xfrm>
              <a:prstGeom prst="triangle">
                <a:avLst>
                  <a:gd name="adj" fmla="val 50000"/>
                </a:avLst>
              </a:prstGeom>
              <a:solidFill>
                <a:srgbClr val="00FF00"/>
              </a:solidFill>
              <a:ln w="15875">
                <a:solidFill>
                  <a:srgbClr val="0000FF"/>
                </a:solidFill>
                <a:round/>
                <a:headEnd/>
                <a:tailEnd type="triangle" w="med" len="med"/>
              </a:ln>
            </p:spPr>
            <p:txBody>
              <a:bodyPr lIns="0" tIns="0" rIns="0" bIns="0"/>
              <a:lstStyle/>
              <a:p>
                <a:endParaRPr lang="en-US" sz="1100">
                  <a:latin typeface="Arial" charset="0"/>
                </a:endParaRPr>
              </a:p>
            </p:txBody>
          </p:sp>
          <p:sp>
            <p:nvSpPr>
              <p:cNvPr id="33807" name="Isosceles Triangle 20"/>
              <p:cNvSpPr>
                <a:spLocks noChangeAspect="1"/>
              </p:cNvSpPr>
              <p:nvPr/>
            </p:nvSpPr>
            <p:spPr bwMode="auto">
              <a:xfrm flipV="1">
                <a:off x="6378972" y="7200752"/>
                <a:ext cx="206375" cy="274638"/>
              </a:xfrm>
              <a:prstGeom prst="triangle">
                <a:avLst>
                  <a:gd name="adj" fmla="val 50000"/>
                </a:avLst>
              </a:prstGeom>
              <a:solidFill>
                <a:srgbClr val="0066FF"/>
              </a:solidFill>
              <a:ln w="15875">
                <a:solidFill>
                  <a:srgbClr val="0000FF"/>
                </a:solidFill>
                <a:round/>
                <a:headEnd/>
                <a:tailEnd type="triangle" w="med" len="med"/>
              </a:ln>
            </p:spPr>
            <p:txBody>
              <a:bodyPr lIns="0" tIns="0" rIns="0" bIns="0"/>
              <a:lstStyle/>
              <a:p>
                <a:endParaRPr lang="en-US" sz="1100">
                  <a:latin typeface="Arial" charset="0"/>
                </a:endParaRPr>
              </a:p>
            </p:txBody>
          </p:sp>
        </p:grpSp>
        <p:cxnSp>
          <p:nvCxnSpPr>
            <p:cNvPr id="33796" name="Straight Connector 9"/>
            <p:cNvCxnSpPr>
              <a:cxnSpLocks noChangeShapeType="1"/>
            </p:cNvCxnSpPr>
            <p:nvPr/>
          </p:nvCxnSpPr>
          <p:spPr bwMode="auto">
            <a:xfrm>
              <a:off x="2959732" y="2704024"/>
              <a:ext cx="0" cy="180975"/>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cxnSp>
        <p:cxnSp>
          <p:nvCxnSpPr>
            <p:cNvPr id="33797" name="Straight Connector 10"/>
            <p:cNvCxnSpPr>
              <a:cxnSpLocks noChangeShapeType="1"/>
            </p:cNvCxnSpPr>
            <p:nvPr/>
          </p:nvCxnSpPr>
          <p:spPr bwMode="auto">
            <a:xfrm>
              <a:off x="3042132" y="2932820"/>
              <a:ext cx="0" cy="180975"/>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cxnSp>
        <p:cxnSp>
          <p:nvCxnSpPr>
            <p:cNvPr id="33798" name="Straight Connector 11"/>
            <p:cNvCxnSpPr>
              <a:cxnSpLocks noChangeShapeType="1"/>
            </p:cNvCxnSpPr>
            <p:nvPr/>
          </p:nvCxnSpPr>
          <p:spPr bwMode="auto">
            <a:xfrm>
              <a:off x="3289333" y="3100573"/>
              <a:ext cx="0" cy="180975"/>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cxnSp>
        <p:cxnSp>
          <p:nvCxnSpPr>
            <p:cNvPr id="33799" name="Straight Connector 12"/>
            <p:cNvCxnSpPr>
              <a:cxnSpLocks noChangeShapeType="1"/>
            </p:cNvCxnSpPr>
            <p:nvPr/>
          </p:nvCxnSpPr>
          <p:spPr bwMode="auto">
            <a:xfrm>
              <a:off x="3289333" y="3352204"/>
              <a:ext cx="0" cy="180975"/>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cxnSp>
        <p:cxnSp>
          <p:nvCxnSpPr>
            <p:cNvPr id="33800" name="Straight Connector 13"/>
            <p:cNvCxnSpPr>
              <a:cxnSpLocks noChangeShapeType="1"/>
            </p:cNvCxnSpPr>
            <p:nvPr/>
          </p:nvCxnSpPr>
          <p:spPr bwMode="auto">
            <a:xfrm>
              <a:off x="3454134" y="3518369"/>
              <a:ext cx="0" cy="182563"/>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cxnSp>
        <p:cxnSp>
          <p:nvCxnSpPr>
            <p:cNvPr id="33801" name="Straight Connector 14"/>
            <p:cNvCxnSpPr>
              <a:cxnSpLocks noChangeShapeType="1"/>
            </p:cNvCxnSpPr>
            <p:nvPr/>
          </p:nvCxnSpPr>
          <p:spPr bwMode="auto">
            <a:xfrm>
              <a:off x="4195737" y="3683233"/>
              <a:ext cx="0" cy="604837"/>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cxnSp>
        <p:cxnSp>
          <p:nvCxnSpPr>
            <p:cNvPr id="33802" name="Straight Connector 15"/>
            <p:cNvCxnSpPr>
              <a:cxnSpLocks noChangeShapeType="1"/>
            </p:cNvCxnSpPr>
            <p:nvPr/>
          </p:nvCxnSpPr>
          <p:spPr bwMode="auto">
            <a:xfrm>
              <a:off x="4442938" y="4363867"/>
              <a:ext cx="0" cy="2608263"/>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cxnSp>
        <p:cxnSp>
          <p:nvCxnSpPr>
            <p:cNvPr id="33803" name="Straight Connector 16"/>
            <p:cNvCxnSpPr>
              <a:cxnSpLocks noChangeShapeType="1"/>
            </p:cNvCxnSpPr>
            <p:nvPr/>
          </p:nvCxnSpPr>
          <p:spPr bwMode="auto">
            <a:xfrm>
              <a:off x="4690139" y="7041198"/>
              <a:ext cx="0" cy="182562"/>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cxnSp>
      </p:grpSp>
      <p:sp>
        <p:nvSpPr>
          <p:cNvPr id="33794"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3225"/>
              </a:lnSpc>
              <a:spcBef>
                <a:spcPct val="0"/>
              </a:spcBef>
              <a:buFontTx/>
              <a:buNone/>
            </a:pPr>
            <a:r>
              <a:rPr lang="en-US" sz="3200" i="0" dirty="0">
                <a:solidFill>
                  <a:srgbClr val="FF0000"/>
                </a:solidFill>
                <a:latin typeface="Arial" charset="0"/>
              </a:rPr>
              <a:t>Upgrade Schedule on track for early finish</a:t>
            </a:r>
          </a:p>
          <a:p>
            <a:pPr algn="ctr" eaLnBrk="0" hangingPunct="0">
              <a:lnSpc>
                <a:spcPts val="3225"/>
              </a:lnSpc>
              <a:spcBef>
                <a:spcPct val="0"/>
              </a:spcBef>
              <a:buFontTx/>
              <a:buNone/>
            </a:pPr>
            <a:r>
              <a:rPr lang="en-US" sz="2800" i="0" dirty="0">
                <a:solidFill>
                  <a:srgbClr val="1238FF"/>
                </a:solidFill>
                <a:latin typeface="Arial" charset="0"/>
              </a:rPr>
              <a:t>Aiming to start </a:t>
            </a:r>
            <a:r>
              <a:rPr lang="en-US" sz="2800" i="0" dirty="0" smtClean="0">
                <a:solidFill>
                  <a:srgbClr val="1238FF"/>
                </a:solidFill>
                <a:latin typeface="Arial" charset="0"/>
              </a:rPr>
              <a:t>research </a:t>
            </a:r>
            <a:r>
              <a:rPr lang="en-US" sz="2800" i="0" dirty="0">
                <a:solidFill>
                  <a:srgbClr val="1238FF"/>
                </a:solidFill>
                <a:latin typeface="Arial" charset="0"/>
              </a:rPr>
              <a:t>operation in FY 2015</a:t>
            </a:r>
            <a:endParaRPr lang="en-US" sz="1800" i="0" dirty="0">
              <a:solidFill>
                <a:srgbClr val="1238FF"/>
              </a:solidFill>
              <a:latin typeface="Helvetica Neue" charset="0"/>
            </a:endParaRPr>
          </a:p>
        </p:txBody>
      </p:sp>
      <p:sp>
        <p:nvSpPr>
          <p:cNvPr id="2" name="TextBox 1"/>
          <p:cNvSpPr txBox="1"/>
          <p:nvPr/>
        </p:nvSpPr>
        <p:spPr>
          <a:xfrm>
            <a:off x="6108700" y="3378200"/>
            <a:ext cx="2882900" cy="830997"/>
          </a:xfrm>
          <a:prstGeom prst="rect">
            <a:avLst/>
          </a:prstGeom>
          <a:solidFill>
            <a:srgbClr val="FF6600"/>
          </a:solidFill>
        </p:spPr>
        <p:txBody>
          <a:bodyPr wrap="square" rtlCol="0">
            <a:spAutoFit/>
          </a:bodyPr>
          <a:lstStyle/>
          <a:p>
            <a:pPr>
              <a:buNone/>
            </a:pPr>
            <a:r>
              <a:rPr lang="en-US" sz="1600" dirty="0">
                <a:latin typeface="Times New Roman" pitchFamily="18" charset="0"/>
                <a:cs typeface="Times New Roman" pitchFamily="18" charset="0"/>
              </a:rPr>
              <a:t>FY </a:t>
            </a:r>
            <a:r>
              <a:rPr lang="en-US" sz="1600" dirty="0" smtClean="0">
                <a:latin typeface="Times New Roman" pitchFamily="18" charset="0"/>
                <a:cs typeface="Times New Roman" pitchFamily="18" charset="0"/>
              </a:rPr>
              <a:t>2013 Presidential </a:t>
            </a:r>
            <a:r>
              <a:rPr lang="en-US" sz="1600" dirty="0">
                <a:latin typeface="Times New Roman" pitchFamily="18" charset="0"/>
                <a:cs typeface="Times New Roman" pitchFamily="18" charset="0"/>
              </a:rPr>
              <a:t>Budget will cause 6 months delay </a:t>
            </a:r>
            <a:r>
              <a:rPr lang="en-US" sz="1600" dirty="0" smtClean="0">
                <a:latin typeface="Times New Roman" pitchFamily="18" charset="0"/>
                <a:cs typeface="Times New Roman" pitchFamily="18" charset="0"/>
              </a:rPr>
              <a:t>in the </a:t>
            </a:r>
            <a:r>
              <a:rPr lang="en-US" sz="1600" dirty="0">
                <a:latin typeface="Times New Roman" pitchFamily="18" charset="0"/>
                <a:cs typeface="Times New Roman" pitchFamily="18" charset="0"/>
              </a:rPr>
              <a:t>NSTX-U operation</a:t>
            </a:r>
            <a:r>
              <a:rPr lang="en-US" sz="1600" dirty="0" smtClean="0">
                <a:latin typeface="Times New Roman" pitchFamily="18" charset="0"/>
                <a:cs typeface="Times New Roman" pitchFamily="18" charset="0"/>
              </a:rPr>
              <a:t>.</a:t>
            </a:r>
            <a:endParaRPr lang="en-US" sz="1600" dirty="0">
              <a:latin typeface="Times New Roman" pitchFamily="18" charset="0"/>
              <a:cs typeface="Times New Roman" pitchFamily="18" charset="0"/>
            </a:endParaRPr>
          </a:p>
        </p:txBody>
      </p:sp>
      <p:sp>
        <p:nvSpPr>
          <p:cNvPr id="27"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13</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Content Placeholder 2"/>
          <p:cNvSpPr>
            <a:spLocks noGrp="1"/>
          </p:cNvSpPr>
          <p:nvPr>
            <p:ph idx="1"/>
          </p:nvPr>
        </p:nvSpPr>
        <p:spPr>
          <a:xfrm>
            <a:off x="130175" y="4109085"/>
            <a:ext cx="8915400" cy="2057400"/>
          </a:xfrm>
        </p:spPr>
        <p:txBody>
          <a:bodyPr/>
          <a:lstStyle/>
          <a:p>
            <a:r>
              <a:rPr lang="en-US" sz="2000" b="1" dirty="0">
                <a:latin typeface="Arial" charset="0"/>
                <a:ea typeface="ヒラギノ角ゴ Pro W3" charset="0"/>
                <a:cs typeface="ヒラギノ角ゴ Pro W3" charset="0"/>
              </a:rPr>
              <a:t>Table based on assessment of physics needs for first year of </a:t>
            </a:r>
            <a:r>
              <a:rPr lang="en-US" sz="2000" b="1" dirty="0" smtClean="0">
                <a:latin typeface="Arial" charset="0"/>
                <a:ea typeface="ヒラギノ角ゴ Pro W3" charset="0"/>
                <a:cs typeface="ヒラギノ角ゴ Pro W3" charset="0"/>
              </a:rPr>
              <a:t>operations</a:t>
            </a:r>
            <a:endParaRPr lang="en-US" sz="2000" b="1" dirty="0">
              <a:latin typeface="Arial" charset="0"/>
              <a:ea typeface="ヒラギノ角ゴ Pro W3" charset="0"/>
              <a:cs typeface="ヒラギノ角ゴ Pro W3" charset="0"/>
            </a:endParaRPr>
          </a:p>
          <a:p>
            <a:r>
              <a:rPr lang="en-US" sz="2000" b="1" dirty="0">
                <a:latin typeface="Arial" charset="0"/>
                <a:ea typeface="ヒラギノ角ゴ Pro W3" charset="0"/>
                <a:cs typeface="ヒラギノ角ゴ Pro W3" charset="0"/>
              </a:rPr>
              <a:t>1</a:t>
            </a:r>
            <a:r>
              <a:rPr lang="en-US" sz="2000" b="1" baseline="30000" dirty="0">
                <a:latin typeface="Arial" charset="0"/>
                <a:ea typeface="ヒラギノ角ゴ Pro W3" charset="0"/>
                <a:cs typeface="ヒラギノ角ゴ Pro W3" charset="0"/>
              </a:rPr>
              <a:t>st</a:t>
            </a:r>
            <a:r>
              <a:rPr lang="en-US" sz="2000" b="1" dirty="0">
                <a:latin typeface="Arial" charset="0"/>
                <a:ea typeface="ヒラギノ角ゴ Pro W3" charset="0"/>
                <a:cs typeface="ヒラギノ角ゴ Pro W3" charset="0"/>
              </a:rPr>
              <a:t> year goal: operating points with forces 1/2 the way between NSTX and NSTX-U, ½ the design-point heating of </a:t>
            </a:r>
            <a:r>
              <a:rPr lang="en-US" sz="2000" b="1">
                <a:latin typeface="Arial" charset="0"/>
                <a:ea typeface="ヒラギノ角ゴ Pro W3" charset="0"/>
                <a:cs typeface="ヒラギノ角ゴ Pro W3" charset="0"/>
              </a:rPr>
              <a:t>any </a:t>
            </a:r>
            <a:r>
              <a:rPr lang="en-US" sz="2000" b="1" smtClean="0">
                <a:latin typeface="Arial" charset="0"/>
                <a:ea typeface="ヒラギノ角ゴ Pro W3" charset="0"/>
                <a:cs typeface="ヒラギノ角ゴ Pro W3" charset="0"/>
              </a:rPr>
              <a:t>coil</a:t>
            </a:r>
            <a:endParaRPr lang="en-US" sz="1600" b="1" dirty="0" smtClean="0">
              <a:latin typeface="Arial" charset="0"/>
              <a:ea typeface="ヒラギノ角ゴ Pro W3" charset="0"/>
              <a:cs typeface="ヒラギノ角ゴ Pro W3" charset="0"/>
            </a:endParaRPr>
          </a:p>
          <a:p>
            <a:r>
              <a:rPr lang="en-US" sz="2000" b="1" dirty="0" smtClean="0">
                <a:latin typeface="Arial" charset="0"/>
                <a:ea typeface="ヒラギノ角ゴ Pro W3" charset="0"/>
                <a:cs typeface="ヒラギノ角ゴ Pro W3" charset="0"/>
              </a:rPr>
              <a:t>2</a:t>
            </a:r>
            <a:r>
              <a:rPr lang="en-US" sz="2000" b="1" baseline="30000" dirty="0" smtClean="0">
                <a:latin typeface="Arial" charset="0"/>
                <a:ea typeface="ヒラギノ角ゴ Pro W3" charset="0"/>
                <a:cs typeface="ヒラギノ角ゴ Pro W3" charset="0"/>
              </a:rPr>
              <a:t>nd</a:t>
            </a:r>
            <a:r>
              <a:rPr lang="en-US" sz="2000" b="1" dirty="0" smtClean="0">
                <a:latin typeface="Arial" charset="0"/>
                <a:ea typeface="ヒラギノ角ゴ Pro W3" charset="0"/>
                <a:cs typeface="ヒラギノ角ゴ Pro W3" charset="0"/>
              </a:rPr>
              <a:t> year goal: Full field and current, but still limiting the coil </a:t>
            </a:r>
            <a:r>
              <a:rPr lang="en-US" sz="2000" b="1" dirty="0" smtClean="0">
                <a:latin typeface="Arial" charset="0"/>
                <a:ea typeface="ヒラギノ角ゴ Pro W3" charset="0"/>
                <a:cs typeface="ヒラギノ角ゴ Pro W3" charset="0"/>
              </a:rPr>
              <a:t>heating</a:t>
            </a:r>
            <a:endParaRPr lang="en-US" sz="2000" b="1" dirty="0" smtClean="0">
              <a:latin typeface="Arial" charset="0"/>
              <a:ea typeface="ヒラギノ角ゴ Pro W3" charset="0"/>
              <a:cs typeface="ヒラギノ角ゴ Pro W3" charset="0"/>
            </a:endParaRPr>
          </a:p>
          <a:p>
            <a:r>
              <a:rPr lang="en-US" sz="2000" b="1" dirty="0" smtClean="0">
                <a:latin typeface="Arial" charset="0"/>
                <a:ea typeface="ヒラギノ角ゴ Pro W3" charset="0"/>
                <a:cs typeface="ヒラギノ角ゴ Pro W3" charset="0"/>
              </a:rPr>
              <a:t>3</a:t>
            </a:r>
            <a:r>
              <a:rPr lang="en-US" sz="2000" b="1" baseline="30000" dirty="0" smtClean="0">
                <a:latin typeface="Arial" charset="0"/>
                <a:ea typeface="ヒラギノ角ゴ Pro W3" charset="0"/>
                <a:cs typeface="ヒラギノ角ゴ Pro W3" charset="0"/>
              </a:rPr>
              <a:t>rd</a:t>
            </a:r>
            <a:r>
              <a:rPr lang="en-US" sz="2000" b="1" dirty="0" smtClean="0">
                <a:latin typeface="Arial" charset="0"/>
                <a:ea typeface="ヒラギノ角ゴ Pro W3" charset="0"/>
                <a:cs typeface="ヒラギノ角ゴ Pro W3" charset="0"/>
              </a:rPr>
              <a:t> </a:t>
            </a:r>
            <a:r>
              <a:rPr lang="en-US" sz="2000" b="1" dirty="0">
                <a:latin typeface="Arial" charset="0"/>
                <a:ea typeface="ヒラギノ角ゴ Pro W3" charset="0"/>
                <a:cs typeface="ヒラギノ角ゴ Pro W3" charset="0"/>
              </a:rPr>
              <a:t>year goal: Full capability</a:t>
            </a:r>
          </a:p>
          <a:p>
            <a:pPr lvl="1"/>
            <a:endParaRPr lang="en-US" sz="1600" b="1" dirty="0">
              <a:latin typeface="Arial" charset="0"/>
              <a:ea typeface="ヒラギノ角ゴ Pro W3" charset="0"/>
              <a:cs typeface="ヒラギノ角ゴ Pro W3" charset="0"/>
            </a:endParaRPr>
          </a:p>
          <a:p>
            <a:pPr lvl="1"/>
            <a:endParaRPr lang="en-US" sz="1800" b="1" dirty="0">
              <a:latin typeface="Arial" charset="0"/>
              <a:ea typeface="ヒラギノ角ゴ Pro W3" charset="0"/>
              <a:cs typeface="ヒラギノ角ゴ Pro W3" charset="0"/>
            </a:endParaRPr>
          </a:p>
        </p:txBody>
      </p:sp>
      <p:graphicFrame>
        <p:nvGraphicFramePr>
          <p:cNvPr id="5" name="Table 4"/>
          <p:cNvGraphicFramePr>
            <a:graphicFrameLocks noGrp="1"/>
          </p:cNvGraphicFramePr>
          <p:nvPr>
            <p:extLst>
              <p:ext uri="{D42A27DB-BD31-4B8C-83A1-F6EECF244321}">
                <p14:modId xmlns:p14="http://schemas.microsoft.com/office/powerpoint/2010/main" xmlns="" val="2951034658"/>
              </p:ext>
            </p:extLst>
          </p:nvPr>
        </p:nvGraphicFramePr>
        <p:xfrm>
          <a:off x="304800" y="990600"/>
          <a:ext cx="8686800" cy="2816225"/>
        </p:xfrm>
        <a:graphic>
          <a:graphicData uri="http://schemas.openxmlformats.org/drawingml/2006/table">
            <a:tbl>
              <a:tblPr/>
              <a:tblGrid>
                <a:gridCol w="2057400"/>
                <a:gridCol w="762000"/>
                <a:gridCol w="1447800"/>
                <a:gridCol w="1600200"/>
                <a:gridCol w="1447800"/>
                <a:gridCol w="1371600"/>
              </a:tblGrid>
              <a:tr h="407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NSTX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Year 1 NSTX-U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Year 2 NSTX-U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Year 3 NSTX-U</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Ultimate Goal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88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I</a:t>
                      </a:r>
                      <a:r>
                        <a:rPr kumimoji="0" lang="en-US" sz="1200" b="1" i="0" u="none" strike="noStrike" cap="none" normalizeH="0" baseline="-25000">
                          <a:ln>
                            <a:noFill/>
                          </a:ln>
                          <a:solidFill>
                            <a:srgbClr val="000000"/>
                          </a:solidFill>
                          <a:effectLst/>
                          <a:latin typeface="Arial" charset="0"/>
                          <a:ea typeface="ＭＳ Ｐゴシック" charset="0"/>
                          <a:cs typeface="Arial" charset="0"/>
                        </a:rPr>
                        <a:t>P</a:t>
                      </a:r>
                      <a:r>
                        <a:rPr kumimoji="0" lang="en-US" sz="1200" b="1" i="0" u="none" strike="noStrike" cap="none" normalizeH="0" baseline="0">
                          <a:ln>
                            <a:noFill/>
                          </a:ln>
                          <a:solidFill>
                            <a:srgbClr val="000000"/>
                          </a:solidFill>
                          <a:effectLst/>
                          <a:latin typeface="Arial" charset="0"/>
                          <a:ea typeface="ＭＳ Ｐゴシック" charset="0"/>
                          <a:cs typeface="Arial" charset="0"/>
                        </a:rPr>
                        <a:t> [MA]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288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I</a:t>
                      </a:r>
                      <a:r>
                        <a:rPr kumimoji="0" lang="en-US" sz="1200" b="1" i="0" u="none" strike="noStrike" cap="none" normalizeH="0" baseline="-25000">
                          <a:ln>
                            <a:noFill/>
                          </a:ln>
                          <a:solidFill>
                            <a:srgbClr val="000000"/>
                          </a:solidFill>
                          <a:effectLst/>
                          <a:latin typeface="Arial" charset="0"/>
                          <a:ea typeface="ＭＳ Ｐゴシック" charset="0"/>
                          <a:cs typeface="Arial" charset="0"/>
                        </a:rPr>
                        <a:t>P</a:t>
                      </a:r>
                      <a:r>
                        <a:rPr kumimoji="0" lang="en-US" sz="1200" b="1" i="0" u="none" strike="noStrike" cap="none" normalizeH="0" baseline="0">
                          <a:ln>
                            <a:noFill/>
                          </a:ln>
                          <a:solidFill>
                            <a:srgbClr val="000000"/>
                          </a:solidFill>
                          <a:effectLst/>
                          <a:latin typeface="Arial" charset="0"/>
                          <a:ea typeface="ＭＳ Ｐゴシック" charset="0"/>
                          <a:cs typeface="Arial" charset="0"/>
                        </a:rPr>
                        <a:t>I</a:t>
                      </a:r>
                      <a:r>
                        <a:rPr kumimoji="0" lang="en-US" sz="1200" b="1" i="0" u="none" strike="noStrike" cap="none" normalizeH="0" baseline="-25000">
                          <a:ln>
                            <a:noFill/>
                          </a:ln>
                          <a:solidFill>
                            <a:srgbClr val="000000"/>
                          </a:solidFill>
                          <a:effectLst/>
                          <a:latin typeface="Arial" charset="0"/>
                          <a:ea typeface="ＭＳ Ｐゴシック" charset="0"/>
                          <a:cs typeface="Arial" charset="0"/>
                        </a:rPr>
                        <a:t>P</a:t>
                      </a:r>
                      <a:r>
                        <a:rPr kumimoji="0" lang="en-US" sz="1200" b="1" i="0" u="none" strike="noStrike" cap="none" normalizeH="0" baseline="0">
                          <a:ln>
                            <a:noFill/>
                          </a:ln>
                          <a:solidFill>
                            <a:srgbClr val="000000"/>
                          </a:solidFill>
                          <a:effectLst/>
                          <a:latin typeface="Arial" charset="0"/>
                          <a:ea typeface="ＭＳ Ｐゴシック" charset="0"/>
                          <a:cs typeface="Arial" charset="0"/>
                        </a:rPr>
                        <a:t> [MA</a:t>
                      </a:r>
                      <a:r>
                        <a:rPr kumimoji="0" lang="en-US" sz="1200" b="1" i="0" u="none" strike="noStrike" cap="none" normalizeH="0" baseline="30000">
                          <a:ln>
                            <a:noFill/>
                          </a:ln>
                          <a:solidFill>
                            <a:srgbClr val="000000"/>
                          </a:solidFill>
                          <a:effectLst/>
                          <a:latin typeface="Arial" charset="0"/>
                          <a:ea typeface="ＭＳ Ｐゴシック" charset="0"/>
                          <a:cs typeface="Arial" charset="0"/>
                        </a:rPr>
                        <a:t>2</a:t>
                      </a:r>
                      <a:r>
                        <a:rPr kumimoji="0" lang="en-US" sz="1200" b="1" i="0" u="none" strike="noStrike" cap="none" normalizeH="0" baseline="0">
                          <a:ln>
                            <a:noFill/>
                          </a:ln>
                          <a:solidFill>
                            <a:srgbClr val="000000"/>
                          </a:solidFill>
                          <a:effectLst/>
                          <a:latin typeface="Arial" charset="0"/>
                          <a:ea typeface="ＭＳ Ｐゴシック" charset="0"/>
                          <a:cs typeface="Arial"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288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B</a:t>
                      </a:r>
                      <a:r>
                        <a:rPr kumimoji="0" lang="en-US" sz="1200" b="1" i="0" u="none" strike="noStrike" cap="none" normalizeH="0" baseline="-25000">
                          <a:ln>
                            <a:noFill/>
                          </a:ln>
                          <a:solidFill>
                            <a:srgbClr val="000000"/>
                          </a:solidFill>
                          <a:effectLst/>
                          <a:latin typeface="Arial" charset="0"/>
                          <a:ea typeface="ＭＳ Ｐゴシック" charset="0"/>
                          <a:cs typeface="Arial" charset="0"/>
                        </a:rPr>
                        <a:t>T</a:t>
                      </a:r>
                      <a:r>
                        <a:rPr kumimoji="0" lang="en-US" sz="1200" b="1" i="0" u="none" strike="noStrike" cap="none" normalizeH="0" baseline="0">
                          <a:ln>
                            <a:noFill/>
                          </a:ln>
                          <a:solidFill>
                            <a:srgbClr val="000000"/>
                          </a:solidFill>
                          <a:effectLst/>
                          <a:latin typeface="Arial" charset="0"/>
                          <a:ea typeface="ＭＳ Ｐゴシック" charset="0"/>
                          <a:cs typeface="Arial" charset="0"/>
                        </a:rPr>
                        <a:t> [T]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0.55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0.8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288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B</a:t>
                      </a:r>
                      <a:r>
                        <a:rPr kumimoji="0" lang="en-US" sz="1200" b="1" i="0" u="none" strike="noStrike" cap="none" normalizeH="0" baseline="-25000">
                          <a:ln>
                            <a:noFill/>
                          </a:ln>
                          <a:solidFill>
                            <a:srgbClr val="000000"/>
                          </a:solidFill>
                          <a:effectLst/>
                          <a:latin typeface="Arial" charset="0"/>
                          <a:ea typeface="ＭＳ Ｐゴシック" charset="0"/>
                          <a:cs typeface="Arial" charset="0"/>
                        </a:rPr>
                        <a:t>T</a:t>
                      </a:r>
                      <a:r>
                        <a:rPr kumimoji="0" lang="en-US" sz="1200" b="1" i="0" u="none" strike="noStrike" cap="none" normalizeH="0" baseline="0">
                          <a:ln>
                            <a:noFill/>
                          </a:ln>
                          <a:solidFill>
                            <a:srgbClr val="000000"/>
                          </a:solidFill>
                          <a:effectLst/>
                          <a:latin typeface="Arial" charset="0"/>
                          <a:ea typeface="ＭＳ Ｐゴシック" charset="0"/>
                          <a:cs typeface="Arial" charset="0"/>
                        </a:rPr>
                        <a:t>B</a:t>
                      </a:r>
                      <a:r>
                        <a:rPr kumimoji="0" lang="en-US" sz="1200" b="1" i="0" u="none" strike="noStrike" cap="none" normalizeH="0" baseline="-25000">
                          <a:ln>
                            <a:noFill/>
                          </a:ln>
                          <a:solidFill>
                            <a:srgbClr val="000000"/>
                          </a:solidFill>
                          <a:effectLst/>
                          <a:latin typeface="Arial" charset="0"/>
                          <a:ea typeface="ＭＳ Ｐゴシック" charset="0"/>
                          <a:cs typeface="Arial" charset="0"/>
                        </a:rPr>
                        <a:t>T</a:t>
                      </a:r>
                      <a:r>
                        <a:rPr kumimoji="0" lang="en-US" sz="1200" b="1" i="0" u="none" strike="noStrike" cap="none" normalizeH="0" baseline="0">
                          <a:ln>
                            <a:noFill/>
                          </a:ln>
                          <a:solidFill>
                            <a:srgbClr val="000000"/>
                          </a:solidFill>
                          <a:effectLst/>
                          <a:latin typeface="Arial" charset="0"/>
                          <a:ea typeface="ＭＳ Ｐゴシック" charset="0"/>
                          <a:cs typeface="Arial" charset="0"/>
                        </a:rPr>
                        <a:t> [T</a:t>
                      </a:r>
                      <a:r>
                        <a:rPr kumimoji="0" lang="en-US" sz="1200" b="1" i="0" u="none" strike="noStrike" cap="none" normalizeH="0" baseline="30000">
                          <a:ln>
                            <a:noFill/>
                          </a:ln>
                          <a:solidFill>
                            <a:srgbClr val="000000"/>
                          </a:solidFill>
                          <a:effectLst/>
                          <a:latin typeface="Arial" charset="0"/>
                          <a:ea typeface="ＭＳ Ｐゴシック" charset="0"/>
                          <a:cs typeface="Arial" charset="0"/>
                        </a:rPr>
                        <a:t>2</a:t>
                      </a:r>
                      <a:r>
                        <a:rPr kumimoji="0" lang="en-US" sz="1200" b="1" i="0" u="none" strike="noStrike" cap="none" normalizeH="0" baseline="0">
                          <a:ln>
                            <a:noFill/>
                          </a:ln>
                          <a:solidFill>
                            <a:srgbClr val="000000"/>
                          </a:solidFill>
                          <a:effectLst/>
                          <a:latin typeface="Arial" charset="0"/>
                          <a:ea typeface="ＭＳ Ｐゴシック" charset="0"/>
                          <a:cs typeface="Arial"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0.3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ＭＳ Ｐゴシック" charset="0"/>
                          <a:cs typeface="Arial" charset="0"/>
                        </a:rPr>
                        <a:t>0.65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288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I</a:t>
                      </a:r>
                      <a:r>
                        <a:rPr kumimoji="0" lang="en-US" sz="1200" b="1" i="0" u="none" strike="noStrike" cap="none" normalizeH="0" baseline="-25000">
                          <a:ln>
                            <a:noFill/>
                          </a:ln>
                          <a:solidFill>
                            <a:srgbClr val="000000"/>
                          </a:solidFill>
                          <a:effectLst/>
                          <a:latin typeface="Arial" charset="0"/>
                          <a:ea typeface="ＭＳ Ｐゴシック" charset="0"/>
                          <a:cs typeface="Arial" charset="0"/>
                        </a:rPr>
                        <a:t>P</a:t>
                      </a:r>
                      <a:r>
                        <a:rPr kumimoji="0" lang="en-US" sz="1200" b="1" i="0" u="none" strike="noStrike" cap="none" normalizeH="0" baseline="0">
                          <a:ln>
                            <a:noFill/>
                          </a:ln>
                          <a:solidFill>
                            <a:srgbClr val="000000"/>
                          </a:solidFill>
                          <a:effectLst/>
                          <a:latin typeface="Arial" charset="0"/>
                          <a:ea typeface="ＭＳ Ｐゴシック" charset="0"/>
                          <a:cs typeface="Arial" charset="0"/>
                        </a:rPr>
                        <a:t>B</a:t>
                      </a:r>
                      <a:r>
                        <a:rPr kumimoji="0" lang="en-US" sz="1200" b="1" i="0" u="none" strike="noStrike" cap="none" normalizeH="0" baseline="-25000">
                          <a:ln>
                            <a:noFill/>
                          </a:ln>
                          <a:solidFill>
                            <a:srgbClr val="000000"/>
                          </a:solidFill>
                          <a:effectLst/>
                          <a:latin typeface="Arial" charset="0"/>
                          <a:ea typeface="ＭＳ Ｐゴシック" charset="0"/>
                          <a:cs typeface="Arial" charset="0"/>
                        </a:rPr>
                        <a:t>T</a:t>
                      </a:r>
                      <a:r>
                        <a:rPr kumimoji="0" lang="en-US" sz="1200" b="1" i="0" u="none" strike="noStrike" cap="none" normalizeH="0" baseline="0">
                          <a:ln>
                            <a:noFill/>
                          </a:ln>
                          <a:solidFill>
                            <a:srgbClr val="000000"/>
                          </a:solidFill>
                          <a:effectLst/>
                          <a:latin typeface="Arial" charset="0"/>
                          <a:ea typeface="ＭＳ Ｐゴシック" charset="0"/>
                          <a:cs typeface="Arial" charset="0"/>
                        </a:rPr>
                        <a:t> [MA*T]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0.61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ea typeface="ＭＳ Ｐゴシック" charset="0"/>
                          <a:cs typeface="Arial" charset="0"/>
                        </a:rPr>
                        <a:t>Allowed TF Coil </a:t>
                      </a:r>
                      <a:r>
                        <a:rPr kumimoji="0" lang="en-US" sz="1200" b="1" i="0" u="none" strike="noStrike" cap="none" normalizeH="0" baseline="0" dirty="0">
                          <a:ln>
                            <a:noFill/>
                          </a:ln>
                          <a:solidFill>
                            <a:srgbClr val="000000"/>
                          </a:solidFill>
                          <a:effectLst/>
                          <a:latin typeface="Arial" charset="0"/>
                          <a:ea typeface="ＭＳ Ｐゴシック" charset="0"/>
                          <a:cs typeface="Arial" charset="0"/>
                        </a:rPr>
                        <a:t>I</a:t>
                      </a:r>
                      <a:r>
                        <a:rPr kumimoji="0" lang="en-US" sz="1200" b="1" i="0" u="none" strike="noStrike" cap="none" normalizeH="0" baseline="30000" dirty="0">
                          <a:ln>
                            <a:noFill/>
                          </a:ln>
                          <a:solidFill>
                            <a:srgbClr val="000000"/>
                          </a:solidFill>
                          <a:effectLst/>
                          <a:latin typeface="Arial" charset="0"/>
                          <a:ea typeface="ＭＳ Ｐゴシック" charset="0"/>
                          <a:cs typeface="Arial" charset="0"/>
                        </a:rPr>
                        <a:t>2</a:t>
                      </a:r>
                      <a:r>
                        <a:rPr kumimoji="0" lang="en-US" sz="1200" b="1" i="0" u="none" strike="noStrike" cap="none" normalizeH="0" baseline="0" dirty="0">
                          <a:ln>
                            <a:noFill/>
                          </a:ln>
                          <a:solidFill>
                            <a:srgbClr val="000000"/>
                          </a:solidFill>
                          <a:effectLst/>
                          <a:latin typeface="Arial" charset="0"/>
                          <a:ea typeface="ＭＳ Ｐゴシック" charset="0"/>
                          <a:cs typeface="Arial" charset="0"/>
                        </a:rPr>
                        <a:t>t </a:t>
                      </a:r>
                      <a:endParaRPr kumimoji="0" lang="en-US" sz="1200" b="1" i="0" u="none" strike="noStrike" cap="none" normalizeH="0" baseline="0" dirty="0" smtClean="0">
                        <a:ln>
                          <a:noFill/>
                        </a:ln>
                        <a:solidFill>
                          <a:srgbClr val="000000"/>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ea typeface="ＭＳ Ｐゴシック" charset="0"/>
                          <a:cs typeface="Arial" charset="0"/>
                        </a:rPr>
                        <a:t>[MA</a:t>
                      </a:r>
                      <a:r>
                        <a:rPr kumimoji="0" lang="en-US" sz="1200" b="1" i="0" u="none" strike="noStrike" cap="none" normalizeH="0" baseline="30000" dirty="0" smtClean="0">
                          <a:ln>
                            <a:noFill/>
                          </a:ln>
                          <a:solidFill>
                            <a:srgbClr val="000000"/>
                          </a:solidFill>
                          <a:effectLst/>
                          <a:latin typeface="Arial" charset="0"/>
                          <a:ea typeface="ＭＳ Ｐゴシック" charset="0"/>
                          <a:cs typeface="Arial" charset="0"/>
                        </a:rPr>
                        <a:t>2</a:t>
                      </a:r>
                      <a:r>
                        <a:rPr kumimoji="0" lang="en-US" sz="1200" b="1" i="0" u="none" strike="noStrike" cap="none" normalizeH="0" baseline="0" dirty="0" smtClean="0">
                          <a:ln>
                            <a:noFill/>
                          </a:ln>
                          <a:solidFill>
                            <a:srgbClr val="000000"/>
                          </a:solidFill>
                          <a:effectLst/>
                          <a:latin typeface="Arial" charset="0"/>
                          <a:ea typeface="ＭＳ Ｐゴシック" charset="0"/>
                          <a:cs typeface="Arial" charset="0"/>
                        </a:rPr>
                        <a:t>-s]</a:t>
                      </a:r>
                      <a:endParaRPr kumimoji="0" lang="en-US" sz="12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ea typeface="ＭＳ Ｐゴシック" charset="0"/>
                          <a:cs typeface="Arial" charset="0"/>
                        </a:rPr>
                        <a:t>7.3</a:t>
                      </a:r>
                      <a:endParaRPr kumimoji="0" lang="en-US" sz="12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ea typeface="ＭＳ Ｐゴシック" charset="0"/>
                          <a:cs typeface="Arial" charset="0"/>
                        </a:rPr>
                        <a:t>80</a:t>
                      </a:r>
                      <a:endParaRPr kumimoji="0" lang="en-US" sz="12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ea typeface="ＭＳ Ｐゴシック" charset="0"/>
                          <a:cs typeface="Arial" charset="0"/>
                        </a:rPr>
                        <a:t>120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ea typeface="ＭＳ Ｐゴシック" charset="0"/>
                          <a:cs typeface="Arial" charset="0"/>
                        </a:rPr>
                        <a:t>160</a:t>
                      </a:r>
                      <a:endParaRPr kumimoji="0" lang="en-US" sz="12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ea typeface="ＭＳ Ｐゴシック" charset="0"/>
                          <a:cs typeface="Arial" charset="0"/>
                        </a:rPr>
                        <a:t>160</a:t>
                      </a:r>
                      <a:endParaRPr kumimoji="0" lang="en-US" sz="12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ＭＳ Ｐゴシック" charset="0"/>
                          <a:cs typeface="Arial" charset="0"/>
                        </a:rPr>
                        <a:t>I</a:t>
                      </a:r>
                      <a:r>
                        <a:rPr kumimoji="0" lang="en-US" sz="1200" b="1" i="0" u="none" strike="noStrike" cap="none" normalizeH="0" baseline="-25000" dirty="0">
                          <a:ln>
                            <a:noFill/>
                          </a:ln>
                          <a:solidFill>
                            <a:srgbClr val="000000"/>
                          </a:solidFill>
                          <a:effectLst/>
                          <a:latin typeface="Arial" charset="0"/>
                          <a:ea typeface="ＭＳ Ｐゴシック" charset="0"/>
                          <a:cs typeface="Arial" charset="0"/>
                        </a:rPr>
                        <a:t>P</a:t>
                      </a:r>
                      <a:r>
                        <a:rPr kumimoji="0" lang="en-US" sz="1200" b="1" i="0" u="none" strike="noStrike" cap="none" normalizeH="0" baseline="0" dirty="0">
                          <a:ln>
                            <a:noFill/>
                          </a:ln>
                          <a:solidFill>
                            <a:srgbClr val="000000"/>
                          </a:solidFill>
                          <a:effectLst/>
                          <a:latin typeface="Arial" charset="0"/>
                          <a:ea typeface="ＭＳ Ｐゴシック" charset="0"/>
                          <a:cs typeface="Arial" charset="0"/>
                        </a:rPr>
                        <a:t> Flat-Top at max. allowed I</a:t>
                      </a:r>
                      <a:r>
                        <a:rPr kumimoji="0" lang="en-US" sz="1200" b="1" i="0" u="none" strike="noStrike" cap="none" normalizeH="0" baseline="30000" dirty="0">
                          <a:ln>
                            <a:noFill/>
                          </a:ln>
                          <a:solidFill>
                            <a:srgbClr val="000000"/>
                          </a:solidFill>
                          <a:effectLst/>
                          <a:latin typeface="Arial" charset="0"/>
                          <a:ea typeface="ＭＳ Ｐゴシック" charset="0"/>
                          <a:cs typeface="Arial" charset="0"/>
                        </a:rPr>
                        <a:t>2</a:t>
                      </a:r>
                      <a:r>
                        <a:rPr kumimoji="0" lang="en-US" sz="1200" b="1" i="0" u="none" strike="noStrike" cap="none" normalizeH="0" baseline="0" dirty="0">
                          <a:ln>
                            <a:noFill/>
                          </a:ln>
                          <a:solidFill>
                            <a:srgbClr val="000000"/>
                          </a:solidFill>
                          <a:effectLst/>
                          <a:latin typeface="Arial" charset="0"/>
                          <a:ea typeface="ＭＳ Ｐゴシック" charset="0"/>
                          <a:cs typeface="Arial" charset="0"/>
                        </a:rPr>
                        <a:t>t, I</a:t>
                      </a:r>
                      <a:r>
                        <a:rPr kumimoji="0" lang="en-US" sz="1200" b="1" i="0" u="none" strike="noStrike" cap="none" normalizeH="0" baseline="-25000" dirty="0">
                          <a:ln>
                            <a:noFill/>
                          </a:ln>
                          <a:solidFill>
                            <a:srgbClr val="000000"/>
                          </a:solidFill>
                          <a:effectLst/>
                          <a:latin typeface="Arial" charset="0"/>
                          <a:ea typeface="ＭＳ Ｐゴシック" charset="0"/>
                          <a:cs typeface="Arial" charset="0"/>
                        </a:rPr>
                        <a:t>P</a:t>
                      </a:r>
                      <a:r>
                        <a:rPr kumimoji="0" lang="en-US" sz="1200" b="1" i="0" u="none" strike="noStrike" cap="none" normalizeH="0" baseline="0" dirty="0">
                          <a:ln>
                            <a:noFill/>
                          </a:ln>
                          <a:solidFill>
                            <a:srgbClr val="000000"/>
                          </a:solidFill>
                          <a:effectLst/>
                          <a:latin typeface="Arial" charset="0"/>
                          <a:ea typeface="ＭＳ Ｐゴシック" charset="0"/>
                          <a:cs typeface="Arial" charset="0"/>
                        </a:rPr>
                        <a:t>, and B</a:t>
                      </a:r>
                      <a:r>
                        <a:rPr kumimoji="0" lang="en-US" sz="1200" b="1" i="0" u="none" strike="noStrike" cap="none" normalizeH="0" baseline="-25000" dirty="0">
                          <a:ln>
                            <a:noFill/>
                          </a:ln>
                          <a:solidFill>
                            <a:srgbClr val="000000"/>
                          </a:solidFill>
                          <a:effectLst/>
                          <a:latin typeface="Arial" charset="0"/>
                          <a:ea typeface="ＭＳ Ｐゴシック" charset="0"/>
                          <a:cs typeface="Arial" charset="0"/>
                        </a:rPr>
                        <a:t>T</a:t>
                      </a:r>
                      <a:r>
                        <a:rPr kumimoji="0" lang="en-US" sz="1200" b="1" i="0" u="none" strike="noStrike" cap="none" normalizeH="0" baseline="0" dirty="0">
                          <a:ln>
                            <a:noFill/>
                          </a:ln>
                          <a:solidFill>
                            <a:srgbClr val="000000"/>
                          </a:solidFill>
                          <a:effectLst/>
                          <a:latin typeface="Arial" charset="0"/>
                          <a:ea typeface="ＭＳ Ｐゴシック" charset="0"/>
                          <a:cs typeface="Arial" charset="0"/>
                        </a:rPr>
                        <a:t> [s]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ＭＳ Ｐゴシック" charset="0"/>
                          <a:cs typeface="Arial" charset="0"/>
                        </a:rPr>
                        <a:t>~0.7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ＭＳ Ｐゴシック" charset="0"/>
                          <a:cs typeface="Arial" charset="0"/>
                        </a:rPr>
                        <a:t>~3.5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ＭＳ Ｐゴシック" charset="0"/>
                          <a:cs typeface="Arial" charset="0"/>
                        </a:rPr>
                        <a:t>~</a:t>
                      </a:r>
                      <a:r>
                        <a:rPr kumimoji="0" lang="en-US" sz="1200" b="1" i="0" u="none" strike="noStrike" cap="none" normalizeH="0" baseline="0" dirty="0" smtClean="0">
                          <a:ln>
                            <a:noFill/>
                          </a:ln>
                          <a:solidFill>
                            <a:srgbClr val="000000"/>
                          </a:solidFill>
                          <a:effectLst/>
                          <a:latin typeface="Arial" charset="0"/>
                          <a:ea typeface="ＭＳ Ｐゴシック" charset="0"/>
                          <a:cs typeface="Arial" charset="0"/>
                        </a:rPr>
                        <a:t>3</a:t>
                      </a:r>
                      <a:endParaRPr kumimoji="0" lang="en-US" sz="12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ＭＳ Ｐゴシック" charset="0"/>
                          <a:cs typeface="Arial"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ＭＳ Ｐゴシック" charset="0"/>
                          <a:cs typeface="Arial"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bl>
          </a:graphicData>
        </a:graphic>
      </p:graphicFrame>
      <p:sp>
        <p:nvSpPr>
          <p:cNvPr id="54340"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2825"/>
              </a:lnSpc>
              <a:buFontTx/>
              <a:buNone/>
            </a:pPr>
            <a:r>
              <a:rPr lang="en-US" sz="2400" i="0">
                <a:solidFill>
                  <a:srgbClr val="FF0000"/>
                </a:solidFill>
                <a:latin typeface="Arial" charset="0"/>
                <a:ea typeface="ヒラギノ角ゴ Pro W3" charset="0"/>
                <a:cs typeface="ヒラギノ角ゴ Pro W3" charset="0"/>
              </a:rPr>
              <a:t>Formulating Strategy Toward Full NSTX-U Parameters</a:t>
            </a:r>
          </a:p>
          <a:p>
            <a:pPr algn="ctr" eaLnBrk="0" hangingPunct="0">
              <a:lnSpc>
                <a:spcPts val="2825"/>
              </a:lnSpc>
              <a:buFontTx/>
              <a:buNone/>
            </a:pPr>
            <a:r>
              <a:rPr lang="en-US" sz="2000" i="0">
                <a:solidFill>
                  <a:srgbClr val="0723FF"/>
                </a:solidFill>
                <a:latin typeface="Arial" charset="0"/>
                <a:ea typeface="ヒラギノ角ゴ Pro W3" charset="0"/>
                <a:cs typeface="ヒラギノ角ゴ Pro W3" charset="0"/>
              </a:rPr>
              <a:t>After CD-4, the plasma operation could enter quickly into new regimes</a:t>
            </a:r>
            <a:endParaRPr lang="en-US" sz="1400" i="0">
              <a:solidFill>
                <a:srgbClr val="0723FF"/>
              </a:solidFill>
              <a:latin typeface="Calibri" charset="0"/>
            </a:endParaRPr>
          </a:p>
        </p:txBody>
      </p:sp>
      <p:sp>
        <p:nvSpPr>
          <p:cNvPr id="6"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14</a:t>
            </a:fld>
            <a:endParaRPr lang="en-US" sz="1000" i="0" dirty="0">
              <a:solidFill>
                <a:schemeClr val="accent2"/>
              </a:solidFill>
              <a:latin typeface="+mn-lt"/>
            </a:endParaRPr>
          </a:p>
        </p:txBody>
      </p:sp>
    </p:spTree>
    <p:extLst>
      <p:ext uri="{BB962C8B-B14F-4D97-AF65-F5344CB8AC3E}">
        <p14:creationId xmlns:p14="http://schemas.microsoft.com/office/powerpoint/2010/main" xmlns="" val="14239564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215900" y="1143000"/>
            <a:ext cx="8585200" cy="4419600"/>
          </a:xfrm>
        </p:spPr>
        <p:txBody>
          <a:bodyPr/>
          <a:lstStyle/>
          <a:p>
            <a:pPr marL="231775" indent="-231775">
              <a:lnSpc>
                <a:spcPct val="150000"/>
              </a:lnSpc>
              <a:defRPr/>
            </a:pPr>
            <a:r>
              <a:rPr lang="en-US" sz="2800" b="1" dirty="0">
                <a:solidFill>
                  <a:schemeClr val="bg1">
                    <a:lumMod val="75000"/>
                  </a:schemeClr>
                </a:solidFill>
                <a:latin typeface="Arial" charset="0"/>
                <a:ea typeface="ＭＳ Ｐゴシック" charset="0"/>
                <a:cs typeface="ＭＳ Ｐゴシック" charset="0"/>
              </a:rPr>
              <a:t>FY 2012-13 Operations Summary and Status</a:t>
            </a:r>
          </a:p>
          <a:p>
            <a:pPr marL="231775" indent="-231775">
              <a:lnSpc>
                <a:spcPct val="150000"/>
              </a:lnSpc>
              <a:defRPr/>
            </a:pPr>
            <a:r>
              <a:rPr lang="en-US" sz="2800" b="1" dirty="0">
                <a:solidFill>
                  <a:schemeClr val="bg1">
                    <a:lumMod val="75000"/>
                  </a:schemeClr>
                </a:solidFill>
                <a:latin typeface="Arial" charset="0"/>
                <a:ea typeface="ＭＳ Ｐゴシック" charset="0"/>
                <a:cs typeface="ＭＳ Ｐゴシック" charset="0"/>
              </a:rPr>
              <a:t>NSTX Upgrade Project Overview</a:t>
            </a:r>
          </a:p>
          <a:p>
            <a:pPr marL="231775" indent="-231775">
              <a:lnSpc>
                <a:spcPct val="150000"/>
              </a:lnSpc>
              <a:defRPr/>
            </a:pPr>
            <a:r>
              <a:rPr lang="en-US" sz="2800" b="1" dirty="0" smtClean="0">
                <a:solidFill>
                  <a:srgbClr val="000000"/>
                </a:solidFill>
                <a:latin typeface="Arial" charset="0"/>
                <a:ea typeface="ＭＳ Ｐゴシック" charset="0"/>
                <a:cs typeface="ＭＳ Ｐゴシック" charset="0"/>
              </a:rPr>
              <a:t>NSTX</a:t>
            </a:r>
            <a:r>
              <a:rPr lang="en-US" sz="2800" b="1" dirty="0">
                <a:solidFill>
                  <a:srgbClr val="000000"/>
                </a:solidFill>
                <a:latin typeface="Arial" charset="0"/>
                <a:ea typeface="ＭＳ Ｐゴシック" charset="0"/>
                <a:cs typeface="ＭＳ Ｐゴシック" charset="0"/>
              </a:rPr>
              <a:t>-U Facility and Diagnostic </a:t>
            </a:r>
            <a:r>
              <a:rPr lang="en-US" sz="2800" b="1" dirty="0" smtClean="0">
                <a:solidFill>
                  <a:srgbClr val="000000"/>
                </a:solidFill>
                <a:latin typeface="Arial" charset="0"/>
                <a:ea typeface="ＭＳ Ｐゴシック" charset="0"/>
                <a:cs typeface="ＭＳ Ｐゴシック" charset="0"/>
              </a:rPr>
              <a:t>Five </a:t>
            </a:r>
            <a:r>
              <a:rPr lang="en-US" sz="2800" b="1" dirty="0">
                <a:solidFill>
                  <a:srgbClr val="000000"/>
                </a:solidFill>
                <a:latin typeface="Arial" charset="0"/>
                <a:ea typeface="ＭＳ Ｐゴシック" charset="0"/>
                <a:cs typeface="ＭＳ Ｐゴシック" charset="0"/>
              </a:rPr>
              <a:t>Year Plans</a:t>
            </a:r>
          </a:p>
          <a:p>
            <a:pPr marL="231775" indent="-231775">
              <a:lnSpc>
                <a:spcPct val="150000"/>
              </a:lnSpc>
              <a:defRPr/>
            </a:pPr>
            <a:r>
              <a:rPr lang="en-US" sz="2800" b="1" dirty="0">
                <a:solidFill>
                  <a:schemeClr val="bg1">
                    <a:lumMod val="75000"/>
                  </a:schemeClr>
                </a:solidFill>
                <a:latin typeface="Arial" charset="0"/>
                <a:ea typeface="ＭＳ Ｐゴシック" charset="0"/>
                <a:cs typeface="ＭＳ Ｐゴシック" charset="0"/>
              </a:rPr>
              <a:t>Budget </a:t>
            </a:r>
          </a:p>
          <a:p>
            <a:pPr marL="231775" indent="-231775">
              <a:lnSpc>
                <a:spcPct val="150000"/>
              </a:lnSpc>
              <a:defRPr/>
            </a:pPr>
            <a:r>
              <a:rPr lang="en-US" sz="2800" b="1" dirty="0" smtClean="0">
                <a:solidFill>
                  <a:schemeClr val="bg1">
                    <a:lumMod val="75000"/>
                  </a:schemeClr>
                </a:solidFill>
                <a:latin typeface="Arial" charset="0"/>
                <a:ea typeface="ＭＳ Ｐゴシック" charset="0"/>
                <a:cs typeface="ＭＳ Ｐゴシック" charset="0"/>
              </a:rPr>
              <a:t>Summary</a:t>
            </a:r>
          </a:p>
        </p:txBody>
      </p:sp>
      <p:sp>
        <p:nvSpPr>
          <p:cNvPr id="36867"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30000"/>
              </a:lnSpc>
              <a:spcBef>
                <a:spcPct val="0"/>
              </a:spcBef>
              <a:spcAft>
                <a:spcPts val="600"/>
              </a:spcAft>
              <a:buFontTx/>
              <a:buNone/>
            </a:pPr>
            <a:r>
              <a:rPr lang="en-US" sz="4400" i="0">
                <a:solidFill>
                  <a:srgbClr val="FF3300"/>
                </a:solidFill>
              </a:rPr>
              <a:t>Talk Outline</a:t>
            </a:r>
            <a:endParaRPr lang="en-US" sz="3200" i="0">
              <a:solidFill>
                <a:srgbClr val="0000CC"/>
              </a:solidFill>
              <a:latin typeface="Helvetica Neue" charset="0"/>
            </a:endParaRPr>
          </a:p>
        </p:txBody>
      </p:sp>
      <p:sp>
        <p:nvSpPr>
          <p:cNvPr id="5"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15</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84"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buFontTx/>
              <a:buNone/>
            </a:pPr>
            <a:r>
              <a:rPr lang="en-US" sz="2400" i="0">
                <a:solidFill>
                  <a:srgbClr val="FF0000"/>
                </a:solidFill>
                <a:ea typeface="MS PGothic" charset="0"/>
                <a:cs typeface="MS PGothic" charset="0"/>
              </a:rPr>
              <a:t>NSTX-U research program aims to establish ST physics and scenario basis, then transition to integrating long-pulse + PMI</a:t>
            </a:r>
          </a:p>
        </p:txBody>
      </p:sp>
      <p:graphicFrame>
        <p:nvGraphicFramePr>
          <p:cNvPr id="55" name="Table 54"/>
          <p:cNvGraphicFramePr>
            <a:graphicFrameLocks noGrp="1"/>
          </p:cNvGraphicFramePr>
          <p:nvPr/>
        </p:nvGraphicFramePr>
        <p:xfrm>
          <a:off x="1752600" y="977900"/>
          <a:ext cx="7315198" cy="241447"/>
        </p:xfrm>
        <a:graphic>
          <a:graphicData uri="http://schemas.openxmlformats.org/drawingml/2006/table">
            <a:tbl>
              <a:tblPr/>
              <a:tblGrid>
                <a:gridCol w="570652"/>
                <a:gridCol w="749394"/>
                <a:gridCol w="749394"/>
                <a:gridCol w="749394"/>
                <a:gridCol w="749394"/>
                <a:gridCol w="749394"/>
                <a:gridCol w="749394"/>
                <a:gridCol w="749394"/>
                <a:gridCol w="749394"/>
                <a:gridCol w="749394"/>
              </a:tblGrid>
              <a:tr h="236395">
                <a:tc>
                  <a:txBody>
                    <a:bodyPr/>
                    <a:lstStyle/>
                    <a:p>
                      <a:pPr algn="ctr" fontAlgn="b"/>
                      <a:r>
                        <a:rPr lang="en-US" sz="1500" b="1" i="0" u="none" strike="noStrike" dirty="0" smtClean="0">
                          <a:latin typeface="+mn-lt"/>
                        </a:rPr>
                        <a:t>2014</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2015</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2016</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2017</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2018</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2019</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2020</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2021</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2022</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2023</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6" name="TextBox 26"/>
          <p:cNvSpPr txBox="1">
            <a:spLocks noChangeArrowheads="1"/>
          </p:cNvSpPr>
          <p:nvPr/>
        </p:nvSpPr>
        <p:spPr bwMode="auto">
          <a:xfrm>
            <a:off x="2362200" y="1280857"/>
            <a:ext cx="2944368" cy="270843"/>
          </a:xfrm>
          <a:prstGeom prst="rect">
            <a:avLst/>
          </a:prstGeom>
          <a:solidFill>
            <a:srgbClr val="CCECFF"/>
          </a:solidFill>
          <a:ln w="12700">
            <a:solidFill>
              <a:schemeClr val="tx1"/>
            </a:solidFill>
            <a:miter lim="800000"/>
            <a:headEnd/>
            <a:tailEnd/>
          </a:ln>
        </p:spPr>
        <p:txBody>
          <a:bodyPr wrap="square" tIns="18288" bIns="36576" anchor="ctr">
            <a:spAutoFit/>
          </a:bodyPr>
          <a:lstStyle/>
          <a:p>
            <a:pPr algn="ctr">
              <a:spcBef>
                <a:spcPct val="20000"/>
              </a:spcBef>
              <a:buNone/>
            </a:pPr>
            <a:r>
              <a:rPr lang="en-US" sz="1400" b="1" i="0" dirty="0">
                <a:solidFill>
                  <a:srgbClr val="1822CD"/>
                </a:solidFill>
                <a:latin typeface="+mn-lt"/>
                <a:ea typeface="MS PGothic" pitchFamily="34" charset="-128"/>
              </a:rPr>
              <a:t>Establish ST physics, scenarios</a:t>
            </a:r>
          </a:p>
        </p:txBody>
      </p:sp>
      <p:pic>
        <p:nvPicPr>
          <p:cNvPr id="57" name="Picture 75"/>
          <p:cNvPicPr>
            <a:picLocks noChangeAspect="1" noChangeArrowheads="1"/>
          </p:cNvPicPr>
          <p:nvPr/>
        </p:nvPicPr>
        <p:blipFill>
          <a:blip r:embed="rId3" cstate="print"/>
          <a:srcRect l="12645" r="7295"/>
          <a:stretch>
            <a:fillRect/>
          </a:stretch>
        </p:blipFill>
        <p:spPr bwMode="auto">
          <a:xfrm>
            <a:off x="0" y="2330450"/>
            <a:ext cx="1295400" cy="1725613"/>
          </a:xfrm>
          <a:prstGeom prst="rect">
            <a:avLst/>
          </a:prstGeom>
          <a:noFill/>
          <a:ln w="15875">
            <a:noFill/>
            <a:miter lim="800000"/>
            <a:headEnd/>
            <a:tailEnd/>
          </a:ln>
        </p:spPr>
      </p:pic>
      <p:pic>
        <p:nvPicPr>
          <p:cNvPr id="58" name="Picture 79" descr="NB2 iso"/>
          <p:cNvPicPr>
            <a:picLocks noChangeAspect="1" noChangeArrowheads="1"/>
          </p:cNvPicPr>
          <p:nvPr/>
        </p:nvPicPr>
        <p:blipFill>
          <a:blip r:embed="rId4" cstate="print"/>
          <a:srcRect/>
          <a:stretch>
            <a:fillRect/>
          </a:stretch>
        </p:blipFill>
        <p:spPr bwMode="auto">
          <a:xfrm>
            <a:off x="4763" y="4660900"/>
            <a:ext cx="1433512" cy="1106488"/>
          </a:xfrm>
          <a:prstGeom prst="rect">
            <a:avLst/>
          </a:prstGeom>
          <a:noFill/>
          <a:ln w="9525">
            <a:noFill/>
            <a:miter lim="800000"/>
            <a:headEnd/>
            <a:tailEnd/>
          </a:ln>
        </p:spPr>
      </p:pic>
      <p:sp>
        <p:nvSpPr>
          <p:cNvPr id="59" name="Text Box 81"/>
          <p:cNvSpPr txBox="1">
            <a:spLocks noChangeArrowheads="1"/>
          </p:cNvSpPr>
          <p:nvPr/>
        </p:nvSpPr>
        <p:spPr bwMode="auto">
          <a:xfrm>
            <a:off x="0" y="1905000"/>
            <a:ext cx="1279525" cy="344488"/>
          </a:xfrm>
          <a:prstGeom prst="rect">
            <a:avLst/>
          </a:prstGeom>
          <a:solidFill>
            <a:schemeClr val="bg1"/>
          </a:solidFill>
          <a:ln w="12700">
            <a:noFill/>
            <a:miter lim="800000"/>
            <a:headEnd type="none" w="sm" len="sm"/>
            <a:tailEnd type="none" w="sm" len="sm"/>
          </a:ln>
        </p:spPr>
        <p:txBody>
          <a:bodyPr lIns="0" tIns="0" rIns="0" bIns="0">
            <a:spAutoFit/>
          </a:bodyPr>
          <a:lstStyle/>
          <a:p>
            <a:pPr algn="ctr" defTabSz="860425" eaLnBrk="0" hangingPunct="0">
              <a:lnSpc>
                <a:spcPct val="60000"/>
              </a:lnSpc>
              <a:spcBef>
                <a:spcPct val="20000"/>
              </a:spcBef>
              <a:buNone/>
            </a:pPr>
            <a:r>
              <a:rPr lang="en-US" sz="1600" b="1" i="0">
                <a:solidFill>
                  <a:srgbClr val="FF0000"/>
                </a:solidFill>
                <a:latin typeface="Arial Narrow" pitchFamily="34" charset="0"/>
              </a:rPr>
              <a:t>New </a:t>
            </a:r>
          </a:p>
          <a:p>
            <a:pPr algn="ctr" defTabSz="860425" eaLnBrk="0" hangingPunct="0">
              <a:lnSpc>
                <a:spcPct val="60000"/>
              </a:lnSpc>
              <a:spcBef>
                <a:spcPct val="20000"/>
              </a:spcBef>
              <a:buNone/>
            </a:pPr>
            <a:r>
              <a:rPr lang="en-US" sz="1600" b="1" i="0">
                <a:solidFill>
                  <a:srgbClr val="FF0000"/>
                </a:solidFill>
                <a:latin typeface="Arial Narrow" pitchFamily="34" charset="0"/>
              </a:rPr>
              <a:t>center-stack</a:t>
            </a:r>
          </a:p>
        </p:txBody>
      </p:sp>
      <p:sp>
        <p:nvSpPr>
          <p:cNvPr id="60" name="Text Box 82"/>
          <p:cNvSpPr txBox="1">
            <a:spLocks noChangeArrowheads="1"/>
          </p:cNvSpPr>
          <p:nvPr/>
        </p:nvSpPr>
        <p:spPr bwMode="auto">
          <a:xfrm>
            <a:off x="76200" y="5697538"/>
            <a:ext cx="661988" cy="246062"/>
          </a:xfrm>
          <a:prstGeom prst="rect">
            <a:avLst/>
          </a:prstGeom>
          <a:solidFill>
            <a:schemeClr val="bg1"/>
          </a:solidFill>
          <a:ln w="12700">
            <a:noFill/>
            <a:miter lim="800000"/>
            <a:headEnd type="none" w="sm" len="sm"/>
            <a:tailEnd type="none" w="sm" len="sm"/>
          </a:ln>
        </p:spPr>
        <p:txBody>
          <a:bodyPr lIns="0" tIns="0" rIns="0" bIns="0">
            <a:spAutoFit/>
          </a:bodyPr>
          <a:lstStyle/>
          <a:p>
            <a:pPr algn="ctr" defTabSz="860425" eaLnBrk="0" hangingPunct="0">
              <a:spcBef>
                <a:spcPct val="20000"/>
              </a:spcBef>
              <a:buNone/>
            </a:pPr>
            <a:r>
              <a:rPr lang="en-US" sz="1600" b="1" i="0">
                <a:solidFill>
                  <a:srgbClr val="FF0000"/>
                </a:solidFill>
                <a:latin typeface="Arial Narrow" pitchFamily="34" charset="0"/>
              </a:rPr>
              <a:t>2nd NBI</a:t>
            </a:r>
          </a:p>
        </p:txBody>
      </p:sp>
      <p:sp>
        <p:nvSpPr>
          <p:cNvPr id="61" name="TextBox 26"/>
          <p:cNvSpPr txBox="1">
            <a:spLocks noChangeArrowheads="1"/>
          </p:cNvSpPr>
          <p:nvPr/>
        </p:nvSpPr>
        <p:spPr bwMode="auto">
          <a:xfrm>
            <a:off x="76200" y="1280857"/>
            <a:ext cx="2209800" cy="270843"/>
          </a:xfrm>
          <a:prstGeom prst="rect">
            <a:avLst/>
          </a:prstGeom>
          <a:solidFill>
            <a:srgbClr val="FFFFCC"/>
          </a:solidFill>
          <a:ln w="12700">
            <a:solidFill>
              <a:schemeClr val="tx1"/>
            </a:solidFill>
            <a:miter lim="800000"/>
            <a:headEnd/>
            <a:tailEnd/>
          </a:ln>
        </p:spPr>
        <p:txBody>
          <a:bodyPr wrap="square" tIns="18288" bIns="36576" anchor="ctr">
            <a:spAutoFit/>
          </a:bodyPr>
          <a:lstStyle/>
          <a:p>
            <a:pPr algn="ctr">
              <a:spcBef>
                <a:spcPct val="20000"/>
              </a:spcBef>
              <a:buNone/>
            </a:pPr>
            <a:r>
              <a:rPr lang="en-US" sz="1400" i="0" dirty="0">
                <a:solidFill>
                  <a:srgbClr val="1822CD"/>
                </a:solidFill>
                <a:latin typeface="+mn-lt"/>
                <a:ea typeface="MS PGothic" pitchFamily="34" charset="-128"/>
              </a:rPr>
              <a:t>Upgrade Outage</a:t>
            </a:r>
          </a:p>
        </p:txBody>
      </p:sp>
      <p:sp>
        <p:nvSpPr>
          <p:cNvPr id="62" name="TextBox 26"/>
          <p:cNvSpPr txBox="1">
            <a:spLocks noChangeArrowheads="1"/>
          </p:cNvSpPr>
          <p:nvPr/>
        </p:nvSpPr>
        <p:spPr bwMode="auto">
          <a:xfrm>
            <a:off x="5367528" y="1283190"/>
            <a:ext cx="3657600" cy="270843"/>
          </a:xfrm>
          <a:prstGeom prst="rect">
            <a:avLst/>
          </a:prstGeom>
          <a:solidFill>
            <a:srgbClr val="FFCCCC"/>
          </a:solidFill>
          <a:ln w="12700">
            <a:solidFill>
              <a:schemeClr val="tx1"/>
            </a:solidFill>
            <a:miter lim="800000"/>
            <a:headEnd/>
            <a:tailEnd/>
          </a:ln>
        </p:spPr>
        <p:txBody>
          <a:bodyPr wrap="square" tIns="18288" bIns="36576" anchor="ctr">
            <a:spAutoFit/>
          </a:bodyPr>
          <a:lstStyle/>
          <a:p>
            <a:pPr algn="ctr">
              <a:spcBef>
                <a:spcPct val="20000"/>
              </a:spcBef>
              <a:buNone/>
              <a:defRPr/>
            </a:pPr>
            <a:r>
              <a:rPr lang="en-US" sz="1400" b="1" i="0" dirty="0">
                <a:solidFill>
                  <a:srgbClr val="1822CD"/>
                </a:solidFill>
                <a:latin typeface="+mn-lt"/>
                <a:ea typeface="ＭＳ Ｐゴシック" pitchFamily="-108" charset="-128"/>
              </a:rPr>
              <a:t>Integrate long-pulse + PMI solutions</a:t>
            </a:r>
          </a:p>
        </p:txBody>
      </p:sp>
      <p:cxnSp>
        <p:nvCxnSpPr>
          <p:cNvPr id="63" name="Straight Connector 114"/>
          <p:cNvCxnSpPr>
            <a:cxnSpLocks noChangeShapeType="1"/>
          </p:cNvCxnSpPr>
          <p:nvPr/>
        </p:nvCxnSpPr>
        <p:spPr bwMode="auto">
          <a:xfrm flipH="1">
            <a:off x="1371600" y="2667000"/>
            <a:ext cx="6858000" cy="0"/>
          </a:xfrm>
          <a:prstGeom prst="line">
            <a:avLst/>
          </a:prstGeom>
          <a:noFill/>
          <a:ln w="12700" algn="ctr">
            <a:solidFill>
              <a:schemeClr val="tx1"/>
            </a:solidFill>
            <a:round/>
            <a:headEnd/>
            <a:tailEnd/>
          </a:ln>
        </p:spPr>
      </p:cxnSp>
      <p:cxnSp>
        <p:nvCxnSpPr>
          <p:cNvPr id="64" name="Straight Connector 144"/>
          <p:cNvCxnSpPr>
            <a:cxnSpLocks noChangeShapeType="1"/>
          </p:cNvCxnSpPr>
          <p:nvPr/>
        </p:nvCxnSpPr>
        <p:spPr bwMode="auto">
          <a:xfrm flipH="1">
            <a:off x="1371600" y="4419600"/>
            <a:ext cx="6858000" cy="0"/>
          </a:xfrm>
          <a:prstGeom prst="line">
            <a:avLst/>
          </a:prstGeom>
          <a:noFill/>
          <a:ln w="12700" algn="ctr">
            <a:solidFill>
              <a:schemeClr val="tx1"/>
            </a:solidFill>
            <a:round/>
            <a:headEnd/>
            <a:tailEnd/>
          </a:ln>
        </p:spPr>
      </p:cxnSp>
      <p:cxnSp>
        <p:nvCxnSpPr>
          <p:cNvPr id="65" name="Straight Connector 151"/>
          <p:cNvCxnSpPr>
            <a:cxnSpLocks noChangeShapeType="1"/>
          </p:cNvCxnSpPr>
          <p:nvPr/>
        </p:nvCxnSpPr>
        <p:spPr bwMode="auto">
          <a:xfrm flipH="1">
            <a:off x="1371600" y="4953000"/>
            <a:ext cx="6858000" cy="0"/>
          </a:xfrm>
          <a:prstGeom prst="line">
            <a:avLst/>
          </a:prstGeom>
          <a:noFill/>
          <a:ln w="12700" algn="ctr">
            <a:solidFill>
              <a:schemeClr val="tx1"/>
            </a:solidFill>
            <a:round/>
            <a:headEnd/>
            <a:tailEnd/>
          </a:ln>
        </p:spPr>
      </p:cxnSp>
      <p:cxnSp>
        <p:nvCxnSpPr>
          <p:cNvPr id="66" name="Straight Connector 154"/>
          <p:cNvCxnSpPr>
            <a:cxnSpLocks noChangeShapeType="1"/>
          </p:cNvCxnSpPr>
          <p:nvPr/>
        </p:nvCxnSpPr>
        <p:spPr bwMode="auto">
          <a:xfrm flipH="1">
            <a:off x="1371600" y="5486400"/>
            <a:ext cx="6858000" cy="0"/>
          </a:xfrm>
          <a:prstGeom prst="line">
            <a:avLst/>
          </a:prstGeom>
          <a:noFill/>
          <a:ln w="12700" algn="ctr">
            <a:solidFill>
              <a:schemeClr val="tx1"/>
            </a:solidFill>
            <a:round/>
            <a:headEnd/>
            <a:tailEnd/>
          </a:ln>
        </p:spPr>
      </p:cxnSp>
      <p:sp>
        <p:nvSpPr>
          <p:cNvPr id="67" name="Oval 19"/>
          <p:cNvSpPr>
            <a:spLocks noChangeArrowheads="1"/>
          </p:cNvSpPr>
          <p:nvPr/>
        </p:nvSpPr>
        <p:spPr bwMode="auto">
          <a:xfrm>
            <a:off x="5883275" y="5757863"/>
            <a:ext cx="136525" cy="136525"/>
          </a:xfrm>
          <a:prstGeom prst="ellipse">
            <a:avLst/>
          </a:prstGeom>
          <a:solidFill>
            <a:schemeClr val="accent3">
              <a:lumMod val="85000"/>
            </a:schemeClr>
          </a:solidFill>
          <a:ln w="9525">
            <a:headEnd/>
            <a:tailEnd/>
          </a:ln>
        </p:spPr>
        <p:style>
          <a:lnRef idx="2">
            <a:schemeClr val="dk1"/>
          </a:lnRef>
          <a:fillRef idx="1">
            <a:schemeClr val="lt1"/>
          </a:fillRef>
          <a:effectRef idx="0">
            <a:schemeClr val="dk1"/>
          </a:effectRef>
          <a:fontRef idx="minor">
            <a:schemeClr val="dk1"/>
          </a:fontRef>
        </p:style>
        <p:txBody>
          <a:bodyPr wrap="none" anchor="ctr"/>
          <a:lstStyle/>
          <a:p>
            <a:pPr algn="ctr">
              <a:lnSpc>
                <a:spcPct val="80000"/>
              </a:lnSpc>
              <a:spcBef>
                <a:spcPct val="20000"/>
              </a:spcBef>
              <a:buNone/>
              <a:defRPr/>
            </a:pPr>
            <a:endParaRPr lang="en-US" sz="1400" b="1" i="0">
              <a:solidFill>
                <a:srgbClr val="1822CD"/>
              </a:solidFill>
              <a:latin typeface="Helvetica" charset="0"/>
              <a:cs typeface="Arial" charset="0"/>
            </a:endParaRPr>
          </a:p>
        </p:txBody>
      </p:sp>
      <p:cxnSp>
        <p:nvCxnSpPr>
          <p:cNvPr id="68" name="Straight Connector 159"/>
          <p:cNvCxnSpPr>
            <a:cxnSpLocks noChangeShapeType="1"/>
          </p:cNvCxnSpPr>
          <p:nvPr/>
        </p:nvCxnSpPr>
        <p:spPr bwMode="auto">
          <a:xfrm flipH="1">
            <a:off x="1371600" y="3200400"/>
            <a:ext cx="6858000" cy="0"/>
          </a:xfrm>
          <a:prstGeom prst="line">
            <a:avLst/>
          </a:prstGeom>
          <a:noFill/>
          <a:ln w="12700" algn="ctr">
            <a:solidFill>
              <a:schemeClr val="tx1"/>
            </a:solidFill>
            <a:round/>
            <a:headEnd/>
            <a:tailEnd/>
          </a:ln>
        </p:spPr>
      </p:cxnSp>
      <p:cxnSp>
        <p:nvCxnSpPr>
          <p:cNvPr id="69" name="Straight Connector 160"/>
          <p:cNvCxnSpPr>
            <a:cxnSpLocks noChangeShapeType="1"/>
          </p:cNvCxnSpPr>
          <p:nvPr/>
        </p:nvCxnSpPr>
        <p:spPr bwMode="auto">
          <a:xfrm flipH="1">
            <a:off x="1371600" y="3733800"/>
            <a:ext cx="6858000" cy="0"/>
          </a:xfrm>
          <a:prstGeom prst="line">
            <a:avLst/>
          </a:prstGeom>
          <a:noFill/>
          <a:ln w="12700" algn="ctr">
            <a:solidFill>
              <a:schemeClr val="tx1"/>
            </a:solidFill>
            <a:round/>
            <a:headEnd/>
            <a:tailEnd/>
          </a:ln>
        </p:spPr>
      </p:cxnSp>
      <p:cxnSp>
        <p:nvCxnSpPr>
          <p:cNvPr id="70" name="Straight Connector 164"/>
          <p:cNvCxnSpPr>
            <a:cxnSpLocks noChangeShapeType="1"/>
          </p:cNvCxnSpPr>
          <p:nvPr/>
        </p:nvCxnSpPr>
        <p:spPr bwMode="auto">
          <a:xfrm flipH="1">
            <a:off x="1371600" y="6019800"/>
            <a:ext cx="6858000" cy="0"/>
          </a:xfrm>
          <a:prstGeom prst="line">
            <a:avLst/>
          </a:prstGeom>
          <a:noFill/>
          <a:ln w="12700" algn="ctr">
            <a:solidFill>
              <a:schemeClr val="tx1"/>
            </a:solidFill>
            <a:round/>
            <a:headEnd/>
            <a:tailEnd/>
          </a:ln>
        </p:spPr>
      </p:cxnSp>
      <p:sp>
        <p:nvSpPr>
          <p:cNvPr id="71" name="Right Arrow 70"/>
          <p:cNvSpPr/>
          <p:nvPr/>
        </p:nvSpPr>
        <p:spPr bwMode="auto">
          <a:xfrm flipH="1">
            <a:off x="7620000" y="1676400"/>
            <a:ext cx="1524000" cy="4800600"/>
          </a:xfrm>
          <a:prstGeom prst="rightArrow">
            <a:avLst>
              <a:gd name="adj1" fmla="val 100000"/>
              <a:gd name="adj2" fmla="val 40114"/>
            </a:avLst>
          </a:prstGeom>
          <a:solidFill>
            <a:schemeClr val="accent2">
              <a:lumMod val="20000"/>
              <a:lumOff val="80000"/>
            </a:schemeClr>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0" tIns="0" rIns="45720" bIns="0"/>
          <a:lstStyle/>
          <a:p>
            <a:pPr algn="ctr">
              <a:spcBef>
                <a:spcPct val="20000"/>
              </a:spcBef>
              <a:buNone/>
              <a:defRPr/>
            </a:pPr>
            <a:endParaRPr lang="en-US" sz="1600" b="1" i="0" dirty="0">
              <a:solidFill>
                <a:srgbClr val="1822CD"/>
              </a:solidFill>
              <a:latin typeface="Helvetica" pitchFamily="-128" charset="0"/>
            </a:endParaRPr>
          </a:p>
          <a:p>
            <a:pPr algn="ctr">
              <a:spcBef>
                <a:spcPct val="20000"/>
              </a:spcBef>
              <a:buNone/>
              <a:defRPr/>
            </a:pPr>
            <a:endParaRPr lang="en-US" sz="1600" b="1" i="0" dirty="0">
              <a:solidFill>
                <a:srgbClr val="1822CD"/>
              </a:solidFill>
              <a:latin typeface="Helvetica" pitchFamily="-128" charset="0"/>
            </a:endParaRPr>
          </a:p>
          <a:p>
            <a:pPr algn="ctr">
              <a:spcBef>
                <a:spcPct val="20000"/>
              </a:spcBef>
              <a:buNone/>
              <a:defRPr/>
            </a:pPr>
            <a:endParaRPr lang="en-US" sz="1600" b="1" i="0" dirty="0">
              <a:solidFill>
                <a:srgbClr val="1822CD"/>
              </a:solidFill>
              <a:latin typeface="Helvetica" pitchFamily="-128" charset="0"/>
            </a:endParaRPr>
          </a:p>
          <a:p>
            <a:pPr algn="ctr">
              <a:spcBef>
                <a:spcPct val="20000"/>
              </a:spcBef>
              <a:buNone/>
              <a:defRPr/>
            </a:pPr>
            <a:endParaRPr lang="en-US" sz="1600" b="1" i="0" dirty="0">
              <a:solidFill>
                <a:srgbClr val="1822CD"/>
              </a:solidFill>
              <a:latin typeface="Helvetica" pitchFamily="-128" charset="0"/>
            </a:endParaRPr>
          </a:p>
        </p:txBody>
      </p:sp>
      <p:sp>
        <p:nvSpPr>
          <p:cNvPr id="72" name="Right Arrow 71"/>
          <p:cNvSpPr/>
          <p:nvPr/>
        </p:nvSpPr>
        <p:spPr bwMode="auto">
          <a:xfrm>
            <a:off x="2438400" y="1676400"/>
            <a:ext cx="2133600" cy="247650"/>
          </a:xfrm>
          <a:prstGeom prst="rightArrow">
            <a:avLst>
              <a:gd name="adj1" fmla="val 100000"/>
              <a:gd name="adj2" fmla="val 45642"/>
            </a:avLst>
          </a:prstGeom>
          <a:solidFill>
            <a:srgbClr val="CCECFF"/>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80000"/>
              </a:lnSpc>
              <a:spcBef>
                <a:spcPct val="20000"/>
              </a:spcBef>
              <a:buNone/>
              <a:defRPr/>
            </a:pPr>
            <a:r>
              <a:rPr lang="en-US" sz="1000" b="1" i="0" dirty="0">
                <a:solidFill>
                  <a:schemeClr val="accent2"/>
                </a:solidFill>
                <a:latin typeface="Helvetica" pitchFamily="-128" charset="0"/>
              </a:rPr>
              <a:t>Increase CHI closed-flux current</a:t>
            </a:r>
          </a:p>
        </p:txBody>
      </p:sp>
      <p:sp>
        <p:nvSpPr>
          <p:cNvPr id="73" name="Right Arrow 72"/>
          <p:cNvSpPr/>
          <p:nvPr/>
        </p:nvSpPr>
        <p:spPr bwMode="auto">
          <a:xfrm>
            <a:off x="3810000" y="1981200"/>
            <a:ext cx="1905000" cy="304800"/>
          </a:xfrm>
          <a:prstGeom prst="rightArrow">
            <a:avLst>
              <a:gd name="adj1" fmla="val 100000"/>
              <a:gd name="adj2" fmla="val 45642"/>
            </a:avLst>
          </a:prstGeom>
          <a:solidFill>
            <a:srgbClr val="CCECFF"/>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80000"/>
              </a:lnSpc>
              <a:spcBef>
                <a:spcPct val="20000"/>
              </a:spcBef>
              <a:buNone/>
              <a:defRPr/>
            </a:pPr>
            <a:r>
              <a:rPr lang="en-US" sz="1000" b="1" i="0" dirty="0" smtClean="0">
                <a:solidFill>
                  <a:schemeClr val="accent2"/>
                </a:solidFill>
                <a:latin typeface="Helvetica" pitchFamily="-128" charset="0"/>
              </a:rPr>
              <a:t>Assess </a:t>
            </a:r>
            <a:r>
              <a:rPr lang="en-US" sz="1000" b="1" i="0" dirty="0">
                <a:solidFill>
                  <a:schemeClr val="accent2"/>
                </a:solidFill>
                <a:latin typeface="Helvetica" pitchFamily="-128" charset="0"/>
              </a:rPr>
              <a:t>plasma gun start-up at </a:t>
            </a:r>
            <a:r>
              <a:rPr lang="en-US" sz="1000" b="1" i="0" dirty="0" smtClean="0">
                <a:solidFill>
                  <a:schemeClr val="accent2"/>
                </a:solidFill>
                <a:latin typeface="Helvetica" pitchFamily="-128" charset="0"/>
              </a:rPr>
              <a:t>increased device size</a:t>
            </a:r>
            <a:endParaRPr lang="en-US" sz="1000" b="1" i="0" dirty="0">
              <a:solidFill>
                <a:schemeClr val="accent2"/>
              </a:solidFill>
              <a:latin typeface="Helvetica" pitchFamily="-128" charset="0"/>
            </a:endParaRPr>
          </a:p>
        </p:txBody>
      </p:sp>
      <p:sp>
        <p:nvSpPr>
          <p:cNvPr id="74" name="Right Arrow 73"/>
          <p:cNvSpPr/>
          <p:nvPr/>
        </p:nvSpPr>
        <p:spPr bwMode="auto">
          <a:xfrm>
            <a:off x="2819400" y="2362200"/>
            <a:ext cx="2895600" cy="228600"/>
          </a:xfrm>
          <a:prstGeom prst="rightArrow">
            <a:avLst>
              <a:gd name="adj1" fmla="val 100000"/>
              <a:gd name="adj2" fmla="val 45642"/>
            </a:avLst>
          </a:prstGeom>
          <a:solidFill>
            <a:srgbClr val="CCECFF"/>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80000"/>
              </a:lnSpc>
              <a:spcBef>
                <a:spcPct val="20000"/>
              </a:spcBef>
              <a:buNone/>
              <a:defRPr/>
            </a:pPr>
            <a:r>
              <a:rPr lang="en-US" sz="1000" b="1" i="0" dirty="0">
                <a:solidFill>
                  <a:schemeClr val="accent2"/>
                </a:solidFill>
                <a:latin typeface="Helvetica" pitchFamily="-128" charset="0"/>
              </a:rPr>
              <a:t>Develop/understand ECH/EBW H&amp;CD for ST</a:t>
            </a:r>
          </a:p>
        </p:txBody>
      </p:sp>
      <p:sp>
        <p:nvSpPr>
          <p:cNvPr id="75" name="Right Arrow 74"/>
          <p:cNvSpPr/>
          <p:nvPr/>
        </p:nvSpPr>
        <p:spPr bwMode="auto">
          <a:xfrm>
            <a:off x="5791200" y="1981200"/>
            <a:ext cx="2209800" cy="533400"/>
          </a:xfrm>
          <a:prstGeom prst="rightArrow">
            <a:avLst>
              <a:gd name="adj1" fmla="val 100000"/>
              <a:gd name="adj2" fmla="val 29661"/>
            </a:avLst>
          </a:prstGeom>
          <a:solidFill>
            <a:srgbClr val="FFCCCC"/>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85000"/>
              </a:lnSpc>
              <a:spcBef>
                <a:spcPct val="20000"/>
              </a:spcBef>
              <a:buNone/>
              <a:defRPr/>
            </a:pPr>
            <a:r>
              <a:rPr lang="en-US" sz="1000" b="1" i="0" dirty="0">
                <a:solidFill>
                  <a:schemeClr val="accent2"/>
                </a:solidFill>
                <a:latin typeface="Helvetica" pitchFamily="-128" charset="0"/>
              </a:rPr>
              <a:t>Increase/extend ramp-up heating and off-axis current-drive for advanced scenarios</a:t>
            </a:r>
          </a:p>
        </p:txBody>
      </p:sp>
      <p:sp>
        <p:nvSpPr>
          <p:cNvPr id="76" name="Right Arrow 75"/>
          <p:cNvSpPr/>
          <p:nvPr/>
        </p:nvSpPr>
        <p:spPr bwMode="auto">
          <a:xfrm>
            <a:off x="2514600" y="2743200"/>
            <a:ext cx="1600200" cy="381000"/>
          </a:xfrm>
          <a:prstGeom prst="rightArrow">
            <a:avLst>
              <a:gd name="adj1" fmla="val 100000"/>
              <a:gd name="adj2" fmla="val 29371"/>
            </a:avLst>
          </a:prstGeom>
          <a:solidFill>
            <a:srgbClr val="CCECFF"/>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80000"/>
              </a:lnSpc>
              <a:spcBef>
                <a:spcPct val="20000"/>
              </a:spcBef>
              <a:buNone/>
              <a:defRPr/>
            </a:pPr>
            <a:r>
              <a:rPr lang="en-US" sz="1000" b="1" i="0" dirty="0">
                <a:solidFill>
                  <a:schemeClr val="accent2"/>
                </a:solidFill>
                <a:latin typeface="Helvetica" pitchFamily="-128" charset="0"/>
              </a:rPr>
              <a:t>Establish main-ion density and </a:t>
            </a:r>
            <a:r>
              <a:rPr lang="en-US" sz="1000" b="1" i="0" dirty="0">
                <a:solidFill>
                  <a:schemeClr val="accent2"/>
                </a:solidFill>
                <a:latin typeface="Symbol" pitchFamily="18" charset="2"/>
              </a:rPr>
              <a:t>n</a:t>
            </a:r>
            <a:r>
              <a:rPr lang="en-US" sz="1000" b="1" i="0" dirty="0">
                <a:solidFill>
                  <a:schemeClr val="accent2"/>
                </a:solidFill>
                <a:latin typeface="Helvetica" pitchFamily="-128" charset="0"/>
              </a:rPr>
              <a:t>* control</a:t>
            </a:r>
          </a:p>
        </p:txBody>
      </p:sp>
      <p:sp>
        <p:nvSpPr>
          <p:cNvPr id="77" name="Right Arrow 76"/>
          <p:cNvSpPr/>
          <p:nvPr/>
        </p:nvSpPr>
        <p:spPr bwMode="auto">
          <a:xfrm>
            <a:off x="4114800" y="2743200"/>
            <a:ext cx="1600200" cy="381000"/>
          </a:xfrm>
          <a:prstGeom prst="rightArrow">
            <a:avLst>
              <a:gd name="adj1" fmla="val 100000"/>
              <a:gd name="adj2" fmla="val 45642"/>
            </a:avLst>
          </a:prstGeom>
          <a:gradFill flip="none" rotWithShape="1">
            <a:gsLst>
              <a:gs pos="100000">
                <a:srgbClr val="CCECFF"/>
              </a:gs>
              <a:gs pos="0">
                <a:srgbClr val="FFCCCC"/>
              </a:gs>
            </a:gsLst>
            <a:path path="circle">
              <a:fillToRect l="100000" t="100000"/>
            </a:path>
            <a:tileRect r="-100000" b="-100000"/>
          </a:gra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70000"/>
              </a:lnSpc>
              <a:spcBef>
                <a:spcPct val="20000"/>
              </a:spcBef>
              <a:buNone/>
              <a:defRPr/>
            </a:pPr>
            <a:r>
              <a:rPr lang="en-US" sz="1000" b="1" i="0" dirty="0">
                <a:solidFill>
                  <a:schemeClr val="accent2"/>
                </a:solidFill>
                <a:latin typeface="Helvetica" pitchFamily="-128" charset="0"/>
              </a:rPr>
              <a:t>Understand snowflake </a:t>
            </a:r>
            <a:r>
              <a:rPr lang="en-US" sz="1000" b="1" i="0" dirty="0" err="1">
                <a:solidFill>
                  <a:schemeClr val="accent2"/>
                </a:solidFill>
                <a:latin typeface="Helvetica" pitchFamily="-128" charset="0"/>
              </a:rPr>
              <a:t>divertor</a:t>
            </a:r>
            <a:r>
              <a:rPr lang="en-US" sz="1000" b="1" i="0" dirty="0">
                <a:solidFill>
                  <a:schemeClr val="accent2"/>
                </a:solidFill>
                <a:latin typeface="Helvetica" pitchFamily="-128" charset="0"/>
              </a:rPr>
              <a:t> performance</a:t>
            </a:r>
            <a:endParaRPr lang="en-US" sz="1000" b="1" i="0" baseline="-25000" dirty="0">
              <a:solidFill>
                <a:schemeClr val="accent2"/>
              </a:solidFill>
              <a:latin typeface="Helvetica" pitchFamily="-128" charset="0"/>
            </a:endParaRPr>
          </a:p>
        </p:txBody>
      </p:sp>
      <p:sp>
        <p:nvSpPr>
          <p:cNvPr id="78" name="Right Arrow 77"/>
          <p:cNvSpPr/>
          <p:nvPr/>
        </p:nvSpPr>
        <p:spPr bwMode="auto">
          <a:xfrm>
            <a:off x="5715000" y="2743200"/>
            <a:ext cx="2057400" cy="381000"/>
          </a:xfrm>
          <a:prstGeom prst="rightArrow">
            <a:avLst>
              <a:gd name="adj1" fmla="val 100000"/>
              <a:gd name="adj2" fmla="val 45642"/>
            </a:avLst>
          </a:prstGeom>
          <a:solidFill>
            <a:srgbClr val="FFCCCC"/>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70000"/>
              </a:lnSpc>
              <a:spcBef>
                <a:spcPct val="20000"/>
              </a:spcBef>
              <a:buNone/>
              <a:defRPr/>
            </a:pPr>
            <a:r>
              <a:rPr lang="en-US" sz="1000" b="1" i="0" dirty="0" smtClean="0">
                <a:solidFill>
                  <a:schemeClr val="accent2"/>
                </a:solidFill>
                <a:latin typeface="Helvetica" pitchFamily="-128" charset="0"/>
              </a:rPr>
              <a:t>Understand </a:t>
            </a:r>
            <a:r>
              <a:rPr lang="en-US" sz="1000" b="1" i="0" dirty="0">
                <a:solidFill>
                  <a:schemeClr val="accent2"/>
                </a:solidFill>
                <a:latin typeface="Helvetica" pitchFamily="-128" charset="0"/>
              </a:rPr>
              <a:t>high-Z first-wall erosion, migration, particle sources &amp; sinks</a:t>
            </a:r>
          </a:p>
        </p:txBody>
      </p:sp>
      <p:sp>
        <p:nvSpPr>
          <p:cNvPr id="79" name="Right Arrow 78"/>
          <p:cNvSpPr/>
          <p:nvPr/>
        </p:nvSpPr>
        <p:spPr bwMode="auto">
          <a:xfrm>
            <a:off x="3611880" y="3276600"/>
            <a:ext cx="1371600" cy="381000"/>
          </a:xfrm>
          <a:prstGeom prst="rightArrow">
            <a:avLst>
              <a:gd name="adj1" fmla="val 100000"/>
              <a:gd name="adj2" fmla="val 25303"/>
            </a:avLst>
          </a:prstGeom>
          <a:solidFill>
            <a:srgbClr val="FFCCCC"/>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70000"/>
              </a:lnSpc>
              <a:spcBef>
                <a:spcPct val="20000"/>
              </a:spcBef>
              <a:buNone/>
              <a:defRPr/>
            </a:pPr>
            <a:r>
              <a:rPr lang="en-US" sz="1000" b="1" i="0" dirty="0">
                <a:solidFill>
                  <a:schemeClr val="accent2"/>
                </a:solidFill>
                <a:latin typeface="Helvetica" pitchFamily="-128" charset="0"/>
              </a:rPr>
              <a:t>Assess high-Z </a:t>
            </a:r>
            <a:r>
              <a:rPr lang="en-US" sz="1000" b="1" i="0" dirty="0" smtClean="0">
                <a:solidFill>
                  <a:schemeClr val="accent2"/>
                </a:solidFill>
                <a:latin typeface="Helvetica" pitchFamily="-128" charset="0"/>
              </a:rPr>
              <a:t>tile/</a:t>
            </a:r>
            <a:r>
              <a:rPr lang="en-US" sz="1000" b="1" i="0" dirty="0" err="1" smtClean="0">
                <a:solidFill>
                  <a:schemeClr val="accent2"/>
                </a:solidFill>
                <a:latin typeface="Helvetica" pitchFamily="-128" charset="0"/>
              </a:rPr>
              <a:t>divertor</a:t>
            </a:r>
            <a:r>
              <a:rPr lang="en-US" sz="1000" b="1" i="0" dirty="0" smtClean="0">
                <a:solidFill>
                  <a:schemeClr val="accent2"/>
                </a:solidFill>
                <a:latin typeface="Helvetica" pitchFamily="-128" charset="0"/>
              </a:rPr>
              <a:t> impact </a:t>
            </a:r>
            <a:r>
              <a:rPr lang="en-US" sz="1000" b="1" i="0" dirty="0">
                <a:solidFill>
                  <a:schemeClr val="accent2"/>
                </a:solidFill>
                <a:latin typeface="Helvetica" pitchFamily="-128" charset="0"/>
              </a:rPr>
              <a:t>and performance</a:t>
            </a:r>
          </a:p>
        </p:txBody>
      </p:sp>
      <p:sp>
        <p:nvSpPr>
          <p:cNvPr id="80" name="Right Arrow 79"/>
          <p:cNvSpPr/>
          <p:nvPr/>
        </p:nvSpPr>
        <p:spPr bwMode="auto">
          <a:xfrm>
            <a:off x="5029200" y="3276600"/>
            <a:ext cx="1066800" cy="381000"/>
          </a:xfrm>
          <a:prstGeom prst="rightArrow">
            <a:avLst>
              <a:gd name="adj1" fmla="val 100000"/>
              <a:gd name="adj2" fmla="val 29371"/>
            </a:avLst>
          </a:prstGeom>
          <a:solidFill>
            <a:srgbClr val="FFCCCC"/>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70000"/>
              </a:lnSpc>
              <a:spcBef>
                <a:spcPct val="20000"/>
              </a:spcBef>
              <a:buNone/>
              <a:defRPr/>
            </a:pPr>
            <a:r>
              <a:rPr lang="en-US" sz="1000" b="1" i="0" dirty="0">
                <a:solidFill>
                  <a:schemeClr val="accent2"/>
                </a:solidFill>
                <a:latin typeface="Helvetica" pitchFamily="-128" charset="0"/>
              </a:rPr>
              <a:t>Assess high-Z </a:t>
            </a:r>
            <a:r>
              <a:rPr lang="en-US" sz="1000" b="1" i="0" dirty="0" err="1" smtClean="0">
                <a:solidFill>
                  <a:schemeClr val="accent2"/>
                </a:solidFill>
                <a:latin typeface="Helvetica" pitchFamily="-128" charset="0"/>
              </a:rPr>
              <a:t>divertor</a:t>
            </a:r>
            <a:r>
              <a:rPr lang="en-US" sz="1000" b="1" i="0" dirty="0" smtClean="0">
                <a:solidFill>
                  <a:schemeClr val="accent2"/>
                </a:solidFill>
                <a:latin typeface="Helvetica" pitchFamily="-128" charset="0"/>
              </a:rPr>
              <a:t> and/or first-wall</a:t>
            </a:r>
            <a:endParaRPr lang="en-US" sz="1000" b="1" i="0" dirty="0">
              <a:solidFill>
                <a:schemeClr val="accent2"/>
              </a:solidFill>
              <a:latin typeface="Helvetica" pitchFamily="-128" charset="0"/>
            </a:endParaRPr>
          </a:p>
        </p:txBody>
      </p:sp>
      <p:sp>
        <p:nvSpPr>
          <p:cNvPr id="81" name="Right Arrow 80"/>
          <p:cNvSpPr/>
          <p:nvPr/>
        </p:nvSpPr>
        <p:spPr bwMode="auto">
          <a:xfrm>
            <a:off x="6144768" y="3276600"/>
            <a:ext cx="1551432" cy="381000"/>
          </a:xfrm>
          <a:prstGeom prst="rightArrow">
            <a:avLst>
              <a:gd name="adj1" fmla="val 100000"/>
              <a:gd name="adj2" fmla="val 27337"/>
            </a:avLst>
          </a:prstGeom>
          <a:solidFill>
            <a:srgbClr val="FFCCCC"/>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80000"/>
              </a:lnSpc>
              <a:spcBef>
                <a:spcPct val="20000"/>
              </a:spcBef>
              <a:buNone/>
              <a:defRPr/>
            </a:pPr>
            <a:r>
              <a:rPr lang="en-US" sz="1000" b="1" i="0" dirty="0">
                <a:solidFill>
                  <a:schemeClr val="accent2"/>
                </a:solidFill>
                <a:latin typeface="Helvetica" pitchFamily="-128" charset="0"/>
              </a:rPr>
              <a:t>Assess impact of high-temperature first-wall</a:t>
            </a:r>
          </a:p>
        </p:txBody>
      </p:sp>
      <p:sp>
        <p:nvSpPr>
          <p:cNvPr id="82" name="Right Arrow 81"/>
          <p:cNvSpPr/>
          <p:nvPr/>
        </p:nvSpPr>
        <p:spPr bwMode="auto">
          <a:xfrm>
            <a:off x="2438400" y="3810000"/>
            <a:ext cx="2057400" cy="533400"/>
          </a:xfrm>
          <a:prstGeom prst="rightArrow">
            <a:avLst>
              <a:gd name="adj1" fmla="val 100000"/>
              <a:gd name="adj2" fmla="val 28209"/>
            </a:avLst>
          </a:prstGeom>
          <a:solidFill>
            <a:srgbClr val="CCECFF"/>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85000"/>
              </a:lnSpc>
              <a:spcBef>
                <a:spcPct val="20000"/>
              </a:spcBef>
              <a:buNone/>
              <a:defRPr/>
            </a:pPr>
            <a:r>
              <a:rPr lang="en-US" sz="1000" b="1" i="0" dirty="0">
                <a:solidFill>
                  <a:schemeClr val="accent2"/>
                </a:solidFill>
                <a:latin typeface="Helvetica" pitchFamily="-128" charset="0"/>
              </a:rPr>
              <a:t>Establish low impurities / </a:t>
            </a:r>
            <a:r>
              <a:rPr lang="en-US" sz="1000" b="1" i="0" dirty="0" err="1">
                <a:solidFill>
                  <a:schemeClr val="accent2"/>
                </a:solidFill>
                <a:latin typeface="Helvetica" pitchFamily="-128" charset="0"/>
              </a:rPr>
              <a:t>Z</a:t>
            </a:r>
            <a:r>
              <a:rPr lang="en-US" sz="1000" b="1" i="0" baseline="-25000" dirty="0" err="1">
                <a:solidFill>
                  <a:schemeClr val="accent2"/>
                </a:solidFill>
                <a:latin typeface="Helvetica" pitchFamily="-128" charset="0"/>
              </a:rPr>
              <a:t>eff</a:t>
            </a:r>
            <a:r>
              <a:rPr lang="en-US" sz="1000" b="1" i="0" dirty="0">
                <a:solidFill>
                  <a:schemeClr val="accent2"/>
                </a:solidFill>
                <a:latin typeface="Helvetica" pitchFamily="-128" charset="0"/>
              </a:rPr>
              <a:t> , assess increased Li coverage, replenishment</a:t>
            </a:r>
          </a:p>
        </p:txBody>
      </p:sp>
      <p:sp>
        <p:nvSpPr>
          <p:cNvPr id="83" name="Right Arrow 82"/>
          <p:cNvSpPr/>
          <p:nvPr/>
        </p:nvSpPr>
        <p:spPr bwMode="auto">
          <a:xfrm>
            <a:off x="6400800" y="3810000"/>
            <a:ext cx="1143000" cy="533400"/>
          </a:xfrm>
          <a:prstGeom prst="rightArrow">
            <a:avLst>
              <a:gd name="adj1" fmla="val 100000"/>
              <a:gd name="adj2" fmla="val 28208"/>
            </a:avLst>
          </a:prstGeom>
          <a:solidFill>
            <a:srgbClr val="FFCCCC"/>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80000"/>
              </a:lnSpc>
              <a:spcBef>
                <a:spcPct val="20000"/>
              </a:spcBef>
              <a:buNone/>
              <a:defRPr/>
            </a:pPr>
            <a:r>
              <a:rPr lang="en-US" sz="1000" b="1" i="0" dirty="0">
                <a:solidFill>
                  <a:schemeClr val="accent2"/>
                </a:solidFill>
                <a:latin typeface="Helvetica" pitchFamily="-128" charset="0"/>
              </a:rPr>
              <a:t>Assess flowing LM PFC with full </a:t>
            </a:r>
            <a:r>
              <a:rPr lang="en-US" sz="1000" b="1" i="0" dirty="0" err="1">
                <a:solidFill>
                  <a:schemeClr val="accent2"/>
                </a:solidFill>
                <a:latin typeface="Helvetica" pitchFamily="-128" charset="0"/>
              </a:rPr>
              <a:t>toroidal</a:t>
            </a:r>
            <a:r>
              <a:rPr lang="en-US" sz="1000" b="1" i="0" dirty="0">
                <a:solidFill>
                  <a:schemeClr val="accent2"/>
                </a:solidFill>
                <a:latin typeface="Helvetica" pitchFamily="-128" charset="0"/>
              </a:rPr>
              <a:t> coverage</a:t>
            </a:r>
          </a:p>
        </p:txBody>
      </p:sp>
      <p:sp>
        <p:nvSpPr>
          <p:cNvPr id="84" name="Right Arrow 83"/>
          <p:cNvSpPr/>
          <p:nvPr/>
        </p:nvSpPr>
        <p:spPr bwMode="auto">
          <a:xfrm>
            <a:off x="4572000" y="3810000"/>
            <a:ext cx="1752600" cy="533400"/>
          </a:xfrm>
          <a:prstGeom prst="rightArrow">
            <a:avLst>
              <a:gd name="adj1" fmla="val 100000"/>
              <a:gd name="adj2" fmla="val 25303"/>
            </a:avLst>
          </a:prstGeom>
          <a:solidFill>
            <a:srgbClr val="FFCCCC"/>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85000"/>
              </a:lnSpc>
              <a:spcBef>
                <a:spcPct val="20000"/>
              </a:spcBef>
              <a:buNone/>
              <a:defRPr/>
            </a:pPr>
            <a:r>
              <a:rPr lang="en-US" sz="1000" b="1" i="0" dirty="0">
                <a:solidFill>
                  <a:schemeClr val="accent2"/>
                </a:solidFill>
                <a:latin typeface="Helvetica" pitchFamily="-128" charset="0"/>
              </a:rPr>
              <a:t>Test flowing liquid metal for heat-flux mitigation, surface replenishment</a:t>
            </a:r>
          </a:p>
        </p:txBody>
      </p:sp>
      <p:sp>
        <p:nvSpPr>
          <p:cNvPr id="85" name="Right Arrow 84"/>
          <p:cNvSpPr/>
          <p:nvPr/>
        </p:nvSpPr>
        <p:spPr bwMode="auto">
          <a:xfrm>
            <a:off x="2590800" y="5029200"/>
            <a:ext cx="2590800" cy="381000"/>
          </a:xfrm>
          <a:prstGeom prst="rightArrow">
            <a:avLst>
              <a:gd name="adj1" fmla="val 100000"/>
              <a:gd name="adj2" fmla="val 28208"/>
            </a:avLst>
          </a:prstGeom>
          <a:solidFill>
            <a:srgbClr val="CCECFF"/>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80000"/>
              </a:lnSpc>
              <a:spcBef>
                <a:spcPct val="20000"/>
              </a:spcBef>
              <a:buNone/>
              <a:defRPr/>
            </a:pPr>
            <a:r>
              <a:rPr lang="en-US" sz="1000" b="1" i="0" dirty="0">
                <a:solidFill>
                  <a:schemeClr val="accent2"/>
                </a:solidFill>
                <a:latin typeface="Helvetica" pitchFamily="-128" charset="0"/>
              </a:rPr>
              <a:t>Understand ES and EM turbulence at high </a:t>
            </a:r>
            <a:r>
              <a:rPr lang="en-US" sz="1000" b="1" i="0" dirty="0">
                <a:solidFill>
                  <a:schemeClr val="accent2"/>
                </a:solidFill>
                <a:latin typeface="Symbol" pitchFamily="18" charset="2"/>
              </a:rPr>
              <a:t>b,</a:t>
            </a:r>
            <a:r>
              <a:rPr lang="en-US" sz="1000" b="1" i="0" dirty="0">
                <a:solidFill>
                  <a:schemeClr val="accent2"/>
                </a:solidFill>
                <a:latin typeface="Helvetica" pitchFamily="-128" charset="0"/>
              </a:rPr>
              <a:t> low </a:t>
            </a:r>
            <a:r>
              <a:rPr lang="en-US" sz="1000" b="1" i="0" dirty="0">
                <a:solidFill>
                  <a:schemeClr val="accent2"/>
                </a:solidFill>
                <a:latin typeface="Symbol" pitchFamily="18" charset="2"/>
              </a:rPr>
              <a:t>n</a:t>
            </a:r>
            <a:r>
              <a:rPr lang="en-US" sz="1000" b="1" i="0" dirty="0">
                <a:solidFill>
                  <a:schemeClr val="accent2"/>
                </a:solidFill>
                <a:latin typeface="Helvetica" pitchFamily="-128" charset="0"/>
              </a:rPr>
              <a:t>*, emphasizing e-transport</a:t>
            </a:r>
          </a:p>
        </p:txBody>
      </p:sp>
      <p:sp>
        <p:nvSpPr>
          <p:cNvPr id="86" name="Right Arrow 85"/>
          <p:cNvSpPr/>
          <p:nvPr/>
        </p:nvSpPr>
        <p:spPr bwMode="auto">
          <a:xfrm>
            <a:off x="5257800" y="5029200"/>
            <a:ext cx="2362200" cy="381000"/>
          </a:xfrm>
          <a:prstGeom prst="rightArrow">
            <a:avLst>
              <a:gd name="adj1" fmla="val 100000"/>
              <a:gd name="adj2" fmla="val 28208"/>
            </a:avLst>
          </a:prstGeom>
          <a:solidFill>
            <a:srgbClr val="CCECFF"/>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80000"/>
              </a:lnSpc>
              <a:spcBef>
                <a:spcPct val="20000"/>
              </a:spcBef>
              <a:buNone/>
              <a:defRPr/>
            </a:pPr>
            <a:r>
              <a:rPr lang="en-US" sz="1000" b="1" i="0" dirty="0">
                <a:solidFill>
                  <a:schemeClr val="accent2"/>
                </a:solidFill>
                <a:latin typeface="Helvetica" pitchFamily="-128" charset="0"/>
              </a:rPr>
              <a:t>Extend wave-number coverage of turbulence measurements</a:t>
            </a:r>
          </a:p>
        </p:txBody>
      </p:sp>
      <p:sp>
        <p:nvSpPr>
          <p:cNvPr id="87" name="Right Arrow 86"/>
          <p:cNvSpPr/>
          <p:nvPr/>
        </p:nvSpPr>
        <p:spPr bwMode="auto">
          <a:xfrm>
            <a:off x="2438400" y="5541264"/>
            <a:ext cx="2819400" cy="429768"/>
          </a:xfrm>
          <a:prstGeom prst="rightArrow">
            <a:avLst>
              <a:gd name="adj1" fmla="val 100000"/>
              <a:gd name="adj2" fmla="val 28208"/>
            </a:avLst>
          </a:prstGeom>
          <a:solidFill>
            <a:srgbClr val="CCECFF"/>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80000"/>
              </a:lnSpc>
              <a:spcBef>
                <a:spcPct val="20000"/>
              </a:spcBef>
              <a:buNone/>
              <a:defRPr/>
            </a:pPr>
            <a:r>
              <a:rPr lang="en-US" sz="1000" b="1" i="0" dirty="0" smtClean="0">
                <a:solidFill>
                  <a:schemeClr val="accent2"/>
                </a:solidFill>
                <a:latin typeface="Helvetica" pitchFamily="-128" charset="0"/>
              </a:rPr>
              <a:t>Characterize AE stability, fast-ion transport, NBI-CD, support </a:t>
            </a:r>
            <a:r>
              <a:rPr lang="en-US" sz="1000" b="1" i="0" dirty="0">
                <a:solidFill>
                  <a:schemeClr val="accent2"/>
                </a:solidFill>
                <a:latin typeface="Helvetica" pitchFamily="-128" charset="0"/>
              </a:rPr>
              <a:t>plasma start-up, assess effectiveness of  fast-wave in NBI H-modes</a:t>
            </a:r>
          </a:p>
        </p:txBody>
      </p:sp>
      <p:sp>
        <p:nvSpPr>
          <p:cNvPr id="88" name="Right Arrow 87"/>
          <p:cNvSpPr/>
          <p:nvPr/>
        </p:nvSpPr>
        <p:spPr bwMode="auto">
          <a:xfrm>
            <a:off x="5334000" y="5562600"/>
            <a:ext cx="2590800" cy="381000"/>
          </a:xfrm>
          <a:prstGeom prst="rightArrow">
            <a:avLst>
              <a:gd name="adj1" fmla="val 100000"/>
              <a:gd name="adj2" fmla="val 28208"/>
            </a:avLst>
          </a:prstGeom>
          <a:gradFill flip="none" rotWithShape="1">
            <a:gsLst>
              <a:gs pos="100000">
                <a:srgbClr val="CCECFF"/>
              </a:gs>
              <a:gs pos="0">
                <a:srgbClr val="FFCCCC"/>
              </a:gs>
            </a:gsLst>
            <a:lin ang="10800000" scaled="1"/>
            <a:tileRect/>
          </a:gra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80000"/>
              </a:lnSpc>
              <a:spcBef>
                <a:spcPct val="20000"/>
              </a:spcBef>
              <a:buNone/>
              <a:defRPr/>
            </a:pPr>
            <a:r>
              <a:rPr lang="en-US" sz="1000" b="1" i="0" dirty="0">
                <a:solidFill>
                  <a:schemeClr val="accent2"/>
                </a:solidFill>
                <a:latin typeface="Helvetica" pitchFamily="-128" charset="0"/>
              </a:rPr>
              <a:t>Prototype driving edge-harmonic oscillations (EHOs</a:t>
            </a:r>
            <a:r>
              <a:rPr lang="en-US" sz="1000" b="1" i="0" dirty="0" smtClean="0">
                <a:solidFill>
                  <a:schemeClr val="accent2"/>
                </a:solidFill>
                <a:latin typeface="Helvetica" pitchFamily="-128" charset="0"/>
              </a:rPr>
              <a:t>) </a:t>
            </a:r>
            <a:r>
              <a:rPr lang="en-US" sz="1000" i="0" dirty="0" smtClean="0">
                <a:solidFill>
                  <a:schemeClr val="accent2"/>
                </a:solidFill>
                <a:latin typeface="Helvetica" pitchFamily="-128" charset="0"/>
              </a:rPr>
              <a:t>and/or *AE</a:t>
            </a:r>
            <a:endParaRPr lang="en-US" sz="1000" b="1" i="0" dirty="0">
              <a:solidFill>
                <a:schemeClr val="accent2"/>
              </a:solidFill>
              <a:latin typeface="Helvetica" pitchFamily="-128" charset="0"/>
            </a:endParaRPr>
          </a:p>
        </p:txBody>
      </p:sp>
      <p:sp>
        <p:nvSpPr>
          <p:cNvPr id="89" name="Right Arrow 88"/>
          <p:cNvSpPr/>
          <p:nvPr/>
        </p:nvSpPr>
        <p:spPr bwMode="auto">
          <a:xfrm>
            <a:off x="2514600" y="6096000"/>
            <a:ext cx="3581400" cy="381000"/>
          </a:xfrm>
          <a:prstGeom prst="rightArrow">
            <a:avLst>
              <a:gd name="adj1" fmla="val 100000"/>
              <a:gd name="adj2" fmla="val 28208"/>
            </a:avLst>
          </a:prstGeom>
          <a:solidFill>
            <a:srgbClr val="CCECFF"/>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spcBef>
                <a:spcPct val="20000"/>
              </a:spcBef>
              <a:buNone/>
              <a:defRPr/>
            </a:pPr>
            <a:r>
              <a:rPr lang="en-US" sz="1000" b="1" i="0" dirty="0">
                <a:solidFill>
                  <a:schemeClr val="accent2"/>
                </a:solidFill>
                <a:latin typeface="Helvetica" pitchFamily="-128" charset="0"/>
              </a:rPr>
              <a:t>Demonstrate full non-inductive, high I</a:t>
            </a:r>
            <a:r>
              <a:rPr lang="en-US" sz="1000" b="1" i="0" baseline="-25000" dirty="0">
                <a:solidFill>
                  <a:schemeClr val="accent2"/>
                </a:solidFill>
                <a:latin typeface="Helvetica" pitchFamily="-128" charset="0"/>
              </a:rPr>
              <a:t>P</a:t>
            </a:r>
            <a:r>
              <a:rPr lang="en-US" sz="1000" b="1" i="0" dirty="0">
                <a:solidFill>
                  <a:schemeClr val="accent2"/>
                </a:solidFill>
                <a:latin typeface="Helvetica" pitchFamily="-128" charset="0"/>
              </a:rPr>
              <a:t> &amp; P</a:t>
            </a:r>
            <a:r>
              <a:rPr lang="en-US" sz="1000" b="1" i="0" baseline="-25000" dirty="0">
                <a:solidFill>
                  <a:schemeClr val="accent2"/>
                </a:solidFill>
                <a:latin typeface="Helvetica" pitchFamily="-128" charset="0"/>
              </a:rPr>
              <a:t>AUX</a:t>
            </a:r>
            <a:r>
              <a:rPr lang="en-US" sz="1000" b="1" i="0" dirty="0">
                <a:solidFill>
                  <a:schemeClr val="accent2"/>
                </a:solidFill>
                <a:latin typeface="Helvetica" pitchFamily="-128" charset="0"/>
              </a:rPr>
              <a:t> operation Control: boundary, </a:t>
            </a:r>
            <a:r>
              <a:rPr lang="en-US" sz="1000" b="1" i="0" dirty="0">
                <a:solidFill>
                  <a:schemeClr val="accent2"/>
                </a:solidFill>
                <a:latin typeface="Symbol" pitchFamily="18" charset="2"/>
              </a:rPr>
              <a:t>b</a:t>
            </a:r>
            <a:r>
              <a:rPr lang="en-US" sz="1000" b="1" i="0" dirty="0">
                <a:solidFill>
                  <a:schemeClr val="accent2"/>
                </a:solidFill>
                <a:latin typeface="Helvetica" pitchFamily="-128" charset="0"/>
              </a:rPr>
              <a:t>, </a:t>
            </a:r>
            <a:r>
              <a:rPr lang="en-US" sz="1000" b="1" i="0" dirty="0" err="1">
                <a:solidFill>
                  <a:schemeClr val="accent2"/>
                </a:solidFill>
                <a:latin typeface="Helvetica" pitchFamily="-128" charset="0"/>
              </a:rPr>
              <a:t>divertor</a:t>
            </a:r>
            <a:r>
              <a:rPr lang="en-US" sz="1000" b="1" i="0" dirty="0">
                <a:solidFill>
                  <a:schemeClr val="accent2"/>
                </a:solidFill>
                <a:latin typeface="Helvetica" pitchFamily="-128" charset="0"/>
              </a:rPr>
              <a:t> heat flux, </a:t>
            </a:r>
            <a:r>
              <a:rPr lang="en-US" sz="1000" b="1" i="0" dirty="0">
                <a:solidFill>
                  <a:schemeClr val="accent2"/>
                </a:solidFill>
                <a:latin typeface="Symbol" pitchFamily="18" charset="2"/>
              </a:rPr>
              <a:t>W</a:t>
            </a:r>
            <a:r>
              <a:rPr lang="en-US" sz="1000" b="1" i="0" dirty="0">
                <a:solidFill>
                  <a:schemeClr val="accent2"/>
                </a:solidFill>
                <a:latin typeface="Helvetica" pitchFamily="-128" charset="0"/>
              </a:rPr>
              <a:t> &amp; q profiles</a:t>
            </a:r>
          </a:p>
        </p:txBody>
      </p:sp>
      <p:sp>
        <p:nvSpPr>
          <p:cNvPr id="90" name="Right Arrow 89"/>
          <p:cNvSpPr/>
          <p:nvPr/>
        </p:nvSpPr>
        <p:spPr bwMode="auto">
          <a:xfrm>
            <a:off x="6172200" y="6096000"/>
            <a:ext cx="1828800" cy="381000"/>
          </a:xfrm>
          <a:prstGeom prst="rightArrow">
            <a:avLst>
              <a:gd name="adj1" fmla="val 100000"/>
              <a:gd name="adj2" fmla="val 28208"/>
            </a:avLst>
          </a:prstGeom>
          <a:solidFill>
            <a:srgbClr val="FFCCCC"/>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70000"/>
              </a:lnSpc>
              <a:spcBef>
                <a:spcPct val="20000"/>
              </a:spcBef>
              <a:buNone/>
              <a:defRPr/>
            </a:pPr>
            <a:r>
              <a:rPr lang="en-US" sz="1000" b="1" i="0" dirty="0">
                <a:solidFill>
                  <a:schemeClr val="accent2"/>
                </a:solidFill>
                <a:latin typeface="Helvetica" pitchFamily="-128" charset="0"/>
              </a:rPr>
              <a:t>Assess integrated control of long-pulse / high-performance</a:t>
            </a:r>
          </a:p>
        </p:txBody>
      </p:sp>
      <p:sp>
        <p:nvSpPr>
          <p:cNvPr id="91" name="TextBox 96"/>
          <p:cNvSpPr txBox="1">
            <a:spLocks noChangeArrowheads="1"/>
          </p:cNvSpPr>
          <p:nvPr/>
        </p:nvSpPr>
        <p:spPr bwMode="auto">
          <a:xfrm>
            <a:off x="1371600" y="1752600"/>
            <a:ext cx="838200" cy="738188"/>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Start-up and Ramp-up</a:t>
            </a:r>
          </a:p>
        </p:txBody>
      </p:sp>
      <p:sp>
        <p:nvSpPr>
          <p:cNvPr id="92" name="TextBox 97"/>
          <p:cNvSpPr txBox="1">
            <a:spLocks noChangeArrowheads="1"/>
          </p:cNvSpPr>
          <p:nvPr/>
        </p:nvSpPr>
        <p:spPr bwMode="auto">
          <a:xfrm>
            <a:off x="1371600" y="2667000"/>
            <a:ext cx="914400" cy="523875"/>
          </a:xfrm>
          <a:prstGeom prst="rect">
            <a:avLst/>
          </a:prstGeom>
          <a:noFill/>
          <a:ln w="9525">
            <a:noFill/>
            <a:miter lim="800000"/>
            <a:headEnd/>
            <a:tailEnd/>
          </a:ln>
        </p:spPr>
        <p:txBody>
          <a:bodyPr>
            <a:spAutoFit/>
          </a:bodyPr>
          <a:lstStyle/>
          <a:p>
            <a:pPr algn="ctr">
              <a:buNone/>
            </a:pPr>
            <a:r>
              <a:rPr lang="en-US" sz="1400" b="1" i="0" dirty="0">
                <a:solidFill>
                  <a:srgbClr val="FF0000"/>
                </a:solidFill>
                <a:latin typeface="Arial Narrow" pitchFamily="34" charset="0"/>
              </a:rPr>
              <a:t>Boundary Physics</a:t>
            </a:r>
          </a:p>
        </p:txBody>
      </p:sp>
      <p:sp>
        <p:nvSpPr>
          <p:cNvPr id="93" name="TextBox 98"/>
          <p:cNvSpPr txBox="1">
            <a:spLocks noChangeArrowheads="1"/>
          </p:cNvSpPr>
          <p:nvPr/>
        </p:nvSpPr>
        <p:spPr bwMode="auto">
          <a:xfrm>
            <a:off x="1371600" y="3200400"/>
            <a:ext cx="9144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Materials and PFCs</a:t>
            </a:r>
          </a:p>
        </p:txBody>
      </p:sp>
      <p:sp>
        <p:nvSpPr>
          <p:cNvPr id="94" name="TextBox 101"/>
          <p:cNvSpPr txBox="1">
            <a:spLocks noChangeArrowheads="1"/>
          </p:cNvSpPr>
          <p:nvPr/>
        </p:nvSpPr>
        <p:spPr bwMode="auto">
          <a:xfrm>
            <a:off x="1371600" y="4572000"/>
            <a:ext cx="914400" cy="3079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MHD</a:t>
            </a:r>
          </a:p>
        </p:txBody>
      </p:sp>
      <p:sp>
        <p:nvSpPr>
          <p:cNvPr id="95" name="TextBox 102"/>
          <p:cNvSpPr txBox="1">
            <a:spLocks noChangeArrowheads="1"/>
          </p:cNvSpPr>
          <p:nvPr/>
        </p:nvSpPr>
        <p:spPr bwMode="auto">
          <a:xfrm>
            <a:off x="1295400" y="4953000"/>
            <a:ext cx="1143000" cy="523875"/>
          </a:xfrm>
          <a:prstGeom prst="rect">
            <a:avLst/>
          </a:prstGeom>
          <a:noFill/>
          <a:ln w="9525">
            <a:noFill/>
            <a:miter lim="800000"/>
            <a:headEnd/>
            <a:tailEnd/>
          </a:ln>
        </p:spPr>
        <p:txBody>
          <a:bodyPr>
            <a:spAutoFit/>
          </a:bodyPr>
          <a:lstStyle/>
          <a:p>
            <a:pPr algn="ctr">
              <a:buNone/>
            </a:pPr>
            <a:r>
              <a:rPr lang="en-US" sz="1400" b="1" i="0" dirty="0">
                <a:solidFill>
                  <a:srgbClr val="FF0000"/>
                </a:solidFill>
                <a:latin typeface="Arial Narrow" pitchFamily="34" charset="0"/>
              </a:rPr>
              <a:t>Transport &amp; Turbulence</a:t>
            </a:r>
          </a:p>
        </p:txBody>
      </p:sp>
      <p:sp>
        <p:nvSpPr>
          <p:cNvPr id="96" name="TextBox 105"/>
          <p:cNvSpPr txBox="1">
            <a:spLocks noChangeArrowheads="1"/>
          </p:cNvSpPr>
          <p:nvPr/>
        </p:nvSpPr>
        <p:spPr bwMode="auto">
          <a:xfrm>
            <a:off x="1295400" y="6029325"/>
            <a:ext cx="11430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Scenarios and Control</a:t>
            </a:r>
          </a:p>
        </p:txBody>
      </p:sp>
      <p:sp>
        <p:nvSpPr>
          <p:cNvPr id="97" name="TextBox 103"/>
          <p:cNvSpPr txBox="1">
            <a:spLocks noChangeArrowheads="1"/>
          </p:cNvSpPr>
          <p:nvPr/>
        </p:nvSpPr>
        <p:spPr bwMode="auto">
          <a:xfrm>
            <a:off x="1295400" y="5486400"/>
            <a:ext cx="1066800" cy="577850"/>
          </a:xfrm>
          <a:prstGeom prst="rect">
            <a:avLst/>
          </a:prstGeom>
          <a:noFill/>
          <a:ln w="9525">
            <a:noFill/>
            <a:miter lim="800000"/>
            <a:headEnd/>
            <a:tailEnd/>
          </a:ln>
        </p:spPr>
        <p:txBody>
          <a:bodyPr lIns="0" rIns="0">
            <a:spAutoFit/>
          </a:bodyPr>
          <a:lstStyle/>
          <a:p>
            <a:pPr algn="ctr">
              <a:lnSpc>
                <a:spcPct val="75000"/>
              </a:lnSpc>
              <a:buNone/>
            </a:pPr>
            <a:r>
              <a:rPr lang="en-US" sz="1400" b="1" i="0">
                <a:solidFill>
                  <a:srgbClr val="FF0000"/>
                </a:solidFill>
                <a:latin typeface="Arial Narrow" pitchFamily="34" charset="0"/>
              </a:rPr>
              <a:t>Waves and Energetic Particles</a:t>
            </a:r>
            <a:endParaRPr lang="en-US" sz="1200" b="1" i="0">
              <a:solidFill>
                <a:srgbClr val="FF0000"/>
              </a:solidFill>
              <a:latin typeface="Arial Narrow" pitchFamily="34" charset="0"/>
            </a:endParaRPr>
          </a:p>
        </p:txBody>
      </p:sp>
      <p:sp>
        <p:nvSpPr>
          <p:cNvPr id="98" name="TextBox 100"/>
          <p:cNvSpPr txBox="1">
            <a:spLocks noChangeArrowheads="1"/>
          </p:cNvSpPr>
          <p:nvPr/>
        </p:nvSpPr>
        <p:spPr bwMode="auto">
          <a:xfrm>
            <a:off x="1295400" y="3763963"/>
            <a:ext cx="1143000" cy="698653"/>
          </a:xfrm>
          <a:prstGeom prst="rect">
            <a:avLst/>
          </a:prstGeom>
          <a:noFill/>
          <a:ln w="9525">
            <a:noFill/>
            <a:miter lim="800000"/>
            <a:headEnd/>
            <a:tailEnd/>
          </a:ln>
        </p:spPr>
        <p:txBody>
          <a:bodyPr bIns="91440">
            <a:spAutoFit/>
          </a:bodyPr>
          <a:lstStyle/>
          <a:p>
            <a:pPr algn="ctr">
              <a:lnSpc>
                <a:spcPct val="80000"/>
              </a:lnSpc>
              <a:buNone/>
            </a:pPr>
            <a:r>
              <a:rPr lang="en-US" sz="1400" b="1" i="0">
                <a:solidFill>
                  <a:srgbClr val="FF0000"/>
                </a:solidFill>
                <a:latin typeface="Arial Narrow" pitchFamily="34" charset="0"/>
              </a:rPr>
              <a:t>Liquid </a:t>
            </a:r>
          </a:p>
          <a:p>
            <a:pPr algn="ctr">
              <a:lnSpc>
                <a:spcPct val="80000"/>
              </a:lnSpc>
              <a:buNone/>
            </a:pPr>
            <a:r>
              <a:rPr lang="en-US" sz="1400" b="1" i="0">
                <a:solidFill>
                  <a:srgbClr val="FF0000"/>
                </a:solidFill>
                <a:latin typeface="Arial Narrow" pitchFamily="34" charset="0"/>
              </a:rPr>
              <a:t>metals /  lithium</a:t>
            </a:r>
          </a:p>
        </p:txBody>
      </p:sp>
      <p:sp>
        <p:nvSpPr>
          <p:cNvPr id="114" name="TextBox 166"/>
          <p:cNvSpPr txBox="1">
            <a:spLocks noChangeArrowheads="1"/>
          </p:cNvSpPr>
          <p:nvPr/>
        </p:nvSpPr>
        <p:spPr bwMode="auto">
          <a:xfrm>
            <a:off x="7848600" y="2743200"/>
            <a:ext cx="1295400" cy="2696123"/>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lgn="ctr">
              <a:buNone/>
              <a:defRPr/>
            </a:pPr>
            <a:r>
              <a:rPr lang="en-US" sz="1800" b="1" i="0" dirty="0" smtClean="0">
                <a:solidFill>
                  <a:srgbClr val="FF0000"/>
                </a:solidFill>
                <a:latin typeface="Arial Narrow" pitchFamily="34" charset="0"/>
                <a:cs typeface="Arial" charset="0"/>
              </a:rPr>
              <a:t>Inform U.S</a:t>
            </a:r>
            <a:r>
              <a:rPr lang="en-US" sz="1800" b="1" i="0" dirty="0">
                <a:solidFill>
                  <a:srgbClr val="FF0000"/>
                </a:solidFill>
                <a:latin typeface="Arial Narrow" pitchFamily="34" charset="0"/>
                <a:cs typeface="Arial" charset="0"/>
              </a:rPr>
              <a:t>. </a:t>
            </a:r>
            <a:endParaRPr lang="en-US" sz="1800" b="1" i="0" dirty="0" smtClean="0">
              <a:solidFill>
                <a:srgbClr val="FF0000"/>
              </a:solidFill>
              <a:latin typeface="Arial Narrow" pitchFamily="34" charset="0"/>
              <a:cs typeface="Arial" charset="0"/>
            </a:endParaRPr>
          </a:p>
          <a:p>
            <a:pPr algn="ctr">
              <a:buNone/>
              <a:defRPr/>
            </a:pPr>
            <a:r>
              <a:rPr lang="en-US" sz="1800" b="1" i="0" dirty="0" smtClean="0">
                <a:solidFill>
                  <a:srgbClr val="FF0000"/>
                </a:solidFill>
                <a:latin typeface="Arial Narrow" pitchFamily="34" charset="0"/>
                <a:cs typeface="Arial" charset="0"/>
              </a:rPr>
              <a:t>next-step </a:t>
            </a:r>
            <a:r>
              <a:rPr lang="en-US" sz="1800" b="1" i="0" dirty="0">
                <a:solidFill>
                  <a:srgbClr val="FF0000"/>
                </a:solidFill>
                <a:latin typeface="Arial Narrow" pitchFamily="34" charset="0"/>
                <a:cs typeface="Arial" charset="0"/>
              </a:rPr>
              <a:t>conceptual design including aspect ratio and </a:t>
            </a:r>
            <a:r>
              <a:rPr lang="en-US" sz="1800" b="1" i="0" dirty="0" err="1">
                <a:solidFill>
                  <a:srgbClr val="FF0000"/>
                </a:solidFill>
                <a:latin typeface="Arial Narrow" pitchFamily="34" charset="0"/>
                <a:cs typeface="Arial" charset="0"/>
              </a:rPr>
              <a:t>divertor</a:t>
            </a:r>
            <a:r>
              <a:rPr lang="en-US" sz="1800" b="1" i="0" dirty="0">
                <a:solidFill>
                  <a:srgbClr val="FF0000"/>
                </a:solidFill>
                <a:latin typeface="Arial Narrow" pitchFamily="34" charset="0"/>
                <a:cs typeface="Arial" charset="0"/>
              </a:rPr>
              <a:t> optimization</a:t>
            </a:r>
          </a:p>
          <a:p>
            <a:pPr algn="ctr">
              <a:buNone/>
              <a:defRPr/>
            </a:pPr>
            <a:endParaRPr lang="en-US" sz="1800" b="1" i="0" dirty="0">
              <a:solidFill>
                <a:srgbClr val="1822CD"/>
              </a:solidFill>
              <a:latin typeface="Helvetica" charset="0"/>
              <a:cs typeface="Arial" charset="0"/>
            </a:endParaRPr>
          </a:p>
        </p:txBody>
      </p:sp>
      <p:sp>
        <p:nvSpPr>
          <p:cNvPr id="115" name="Right Arrow 114"/>
          <p:cNvSpPr/>
          <p:nvPr/>
        </p:nvSpPr>
        <p:spPr bwMode="auto">
          <a:xfrm>
            <a:off x="2438400" y="4452938"/>
            <a:ext cx="2057400" cy="457200"/>
          </a:xfrm>
          <a:prstGeom prst="rightArrow">
            <a:avLst>
              <a:gd name="adj1" fmla="val 100000"/>
              <a:gd name="adj2" fmla="val 28208"/>
            </a:avLst>
          </a:prstGeom>
          <a:solidFill>
            <a:srgbClr val="CCECFF"/>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85000"/>
              </a:lnSpc>
              <a:spcBef>
                <a:spcPct val="20000"/>
              </a:spcBef>
              <a:buNone/>
              <a:defRPr/>
            </a:pPr>
            <a:r>
              <a:rPr lang="en-US" sz="1000" b="1" i="0" dirty="0" smtClean="0">
                <a:solidFill>
                  <a:schemeClr val="accent2"/>
                </a:solidFill>
                <a:latin typeface="Helvetica" pitchFamily="-128" charset="0"/>
              </a:rPr>
              <a:t>Understand kinetic MHD, extend mode and disruption detection</a:t>
            </a:r>
            <a:r>
              <a:rPr lang="en-US" sz="1000" b="1" i="0" dirty="0">
                <a:solidFill>
                  <a:schemeClr val="accent2"/>
                </a:solidFill>
                <a:latin typeface="Helvetica" pitchFamily="-128" charset="0"/>
              </a:rPr>
              <a:t>, </a:t>
            </a:r>
            <a:r>
              <a:rPr lang="en-US" sz="1000" b="1" i="0" dirty="0" smtClean="0">
                <a:solidFill>
                  <a:schemeClr val="accent2"/>
                </a:solidFill>
                <a:latin typeface="Helvetica" pitchFamily="-128" charset="0"/>
              </a:rPr>
              <a:t>develop mitigation</a:t>
            </a:r>
            <a:endParaRPr lang="en-US" sz="1000" b="1" i="0" dirty="0">
              <a:solidFill>
                <a:schemeClr val="accent2"/>
              </a:solidFill>
              <a:latin typeface="Helvetica" pitchFamily="-128" charset="0"/>
            </a:endParaRPr>
          </a:p>
        </p:txBody>
      </p:sp>
      <p:sp>
        <p:nvSpPr>
          <p:cNvPr id="120" name="Right Arrow 119"/>
          <p:cNvSpPr/>
          <p:nvPr/>
        </p:nvSpPr>
        <p:spPr bwMode="auto">
          <a:xfrm>
            <a:off x="4572000" y="4452938"/>
            <a:ext cx="3124200" cy="457200"/>
          </a:xfrm>
          <a:prstGeom prst="rightArrow">
            <a:avLst>
              <a:gd name="adj1" fmla="val 100000"/>
              <a:gd name="adj2" fmla="val 28208"/>
            </a:avLst>
          </a:prstGeom>
          <a:gradFill>
            <a:gsLst>
              <a:gs pos="100000">
                <a:srgbClr val="CCECFF"/>
              </a:gs>
              <a:gs pos="0">
                <a:srgbClr val="FFCCCC"/>
              </a:gs>
            </a:gsLst>
            <a:lin ang="10800000" scaled="1"/>
          </a:gra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85000"/>
              </a:lnSpc>
              <a:spcBef>
                <a:spcPct val="20000"/>
              </a:spcBef>
              <a:buNone/>
              <a:defRPr/>
            </a:pPr>
            <a:r>
              <a:rPr lang="en-US" sz="1000" b="1" i="0" dirty="0">
                <a:solidFill>
                  <a:schemeClr val="accent2"/>
                </a:solidFill>
                <a:latin typeface="Helvetica" pitchFamily="-128" charset="0"/>
              </a:rPr>
              <a:t>Enhance non-</a:t>
            </a:r>
            <a:r>
              <a:rPr lang="en-US" sz="1000" b="1" i="0" dirty="0" err="1">
                <a:solidFill>
                  <a:schemeClr val="accent2"/>
                </a:solidFill>
                <a:latin typeface="Helvetica" pitchFamily="-128" charset="0"/>
              </a:rPr>
              <a:t>axisymmetric</a:t>
            </a:r>
            <a:r>
              <a:rPr lang="en-US" sz="1000" b="1" i="0" dirty="0">
                <a:solidFill>
                  <a:schemeClr val="accent2"/>
                </a:solidFill>
                <a:latin typeface="Helvetica" pitchFamily="-128" charset="0"/>
              </a:rPr>
              <a:t> </a:t>
            </a:r>
            <a:r>
              <a:rPr lang="en-US" sz="1000" b="1" i="0" dirty="0" smtClean="0">
                <a:solidFill>
                  <a:schemeClr val="accent2"/>
                </a:solidFill>
                <a:latin typeface="Helvetica" pitchFamily="-128" charset="0"/>
              </a:rPr>
              <a:t>field spectrum </a:t>
            </a:r>
            <a:r>
              <a:rPr lang="en-US" sz="1000" b="1" i="0" dirty="0">
                <a:solidFill>
                  <a:schemeClr val="accent2"/>
                </a:solidFill>
                <a:latin typeface="Helvetica" pitchFamily="-128" charset="0"/>
              </a:rPr>
              <a:t>and capabilities </a:t>
            </a:r>
            <a:r>
              <a:rPr lang="en-US" sz="1000" i="0" dirty="0" smtClean="0">
                <a:solidFill>
                  <a:schemeClr val="accent2"/>
                </a:solidFill>
                <a:latin typeface="Helvetica" pitchFamily="-128" charset="0"/>
              </a:rPr>
              <a:t>with off-</a:t>
            </a:r>
            <a:r>
              <a:rPr lang="en-US" sz="1000" i="0" dirty="0" err="1" smtClean="0">
                <a:solidFill>
                  <a:schemeClr val="accent2"/>
                </a:solidFill>
                <a:latin typeface="Helvetica" pitchFamily="-128" charset="0"/>
              </a:rPr>
              <a:t>midplane</a:t>
            </a:r>
            <a:r>
              <a:rPr lang="en-US" sz="1000" i="0" dirty="0" smtClean="0">
                <a:solidFill>
                  <a:schemeClr val="accent2"/>
                </a:solidFill>
                <a:latin typeface="Helvetica" pitchFamily="-128" charset="0"/>
              </a:rPr>
              <a:t> coils </a:t>
            </a:r>
            <a:r>
              <a:rPr lang="en-US" sz="1000" b="1" i="0" dirty="0" smtClean="0">
                <a:solidFill>
                  <a:schemeClr val="accent2"/>
                </a:solidFill>
                <a:latin typeface="Helvetica" pitchFamily="-128" charset="0"/>
              </a:rPr>
              <a:t>for </a:t>
            </a:r>
            <a:r>
              <a:rPr lang="en-US" sz="1000" b="1" i="0" dirty="0">
                <a:solidFill>
                  <a:schemeClr val="accent2"/>
                </a:solidFill>
                <a:latin typeface="Helvetica" pitchFamily="-128" charset="0"/>
              </a:rPr>
              <a:t>control </a:t>
            </a:r>
            <a:r>
              <a:rPr lang="en-US" sz="1000" b="1" i="0" dirty="0" smtClean="0">
                <a:solidFill>
                  <a:schemeClr val="accent2"/>
                </a:solidFill>
                <a:latin typeface="Helvetica" pitchFamily="-128" charset="0"/>
              </a:rPr>
              <a:t>of:  RWM</a:t>
            </a:r>
            <a:r>
              <a:rPr lang="en-US" sz="1000" b="1" i="0" dirty="0">
                <a:solidFill>
                  <a:schemeClr val="accent2"/>
                </a:solidFill>
                <a:latin typeface="Helvetica" pitchFamily="-128" charset="0"/>
              </a:rPr>
              <a:t>, EF, RMP, rotation, NTM, EP</a:t>
            </a:r>
          </a:p>
        </p:txBody>
      </p:sp>
      <p:sp>
        <p:nvSpPr>
          <p:cNvPr id="123" name="Right Arrow 122"/>
          <p:cNvSpPr/>
          <p:nvPr/>
        </p:nvSpPr>
        <p:spPr bwMode="auto">
          <a:xfrm>
            <a:off x="2438400" y="3276600"/>
            <a:ext cx="1143000" cy="381000"/>
          </a:xfrm>
          <a:prstGeom prst="rightArrow">
            <a:avLst>
              <a:gd name="adj1" fmla="val 100000"/>
              <a:gd name="adj2" fmla="val 25303"/>
            </a:avLst>
          </a:prstGeom>
          <a:solidFill>
            <a:srgbClr val="CCECFF"/>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70000"/>
              </a:lnSpc>
              <a:spcBef>
                <a:spcPct val="20000"/>
              </a:spcBef>
              <a:buNone/>
              <a:defRPr/>
            </a:pPr>
            <a:r>
              <a:rPr lang="en-US" sz="1000" b="1" i="0" dirty="0" smtClean="0">
                <a:solidFill>
                  <a:schemeClr val="accent2"/>
                </a:solidFill>
                <a:latin typeface="Helvetica" pitchFamily="-128" charset="0"/>
              </a:rPr>
              <a:t>Assess baseline graphite PFC performance</a:t>
            </a:r>
            <a:endParaRPr lang="en-US" sz="1000" b="1" i="0" dirty="0">
              <a:solidFill>
                <a:schemeClr val="accent2"/>
              </a:solidFill>
              <a:latin typeface="Helvetica" pitchFamily="-128" charset="0"/>
            </a:endParaRPr>
          </a:p>
        </p:txBody>
      </p:sp>
      <p:sp>
        <p:nvSpPr>
          <p:cNvPr id="124" name="Right Arrow 123"/>
          <p:cNvSpPr/>
          <p:nvPr/>
        </p:nvSpPr>
        <p:spPr bwMode="auto">
          <a:xfrm>
            <a:off x="4648200" y="1676400"/>
            <a:ext cx="1905000" cy="247650"/>
          </a:xfrm>
          <a:prstGeom prst="rightArrow">
            <a:avLst>
              <a:gd name="adj1" fmla="val 100000"/>
              <a:gd name="adj2" fmla="val 45642"/>
            </a:avLst>
          </a:prstGeom>
          <a:solidFill>
            <a:srgbClr val="CCECFF"/>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45720" tIns="0" rIns="0" bIns="0" anchor="ctr"/>
          <a:lstStyle/>
          <a:p>
            <a:pPr algn="ctr">
              <a:lnSpc>
                <a:spcPct val="80000"/>
              </a:lnSpc>
              <a:spcBef>
                <a:spcPct val="20000"/>
              </a:spcBef>
              <a:buNone/>
              <a:defRPr/>
            </a:pPr>
            <a:r>
              <a:rPr lang="en-US" sz="1000" b="1" i="0" dirty="0" smtClean="0">
                <a:solidFill>
                  <a:schemeClr val="accent2"/>
                </a:solidFill>
                <a:latin typeface="Helvetica" pitchFamily="-128" charset="0"/>
              </a:rPr>
              <a:t>Achieve NI start-up/ramp-up</a:t>
            </a:r>
            <a:endParaRPr lang="en-US" sz="1000" b="1" i="0" dirty="0">
              <a:solidFill>
                <a:schemeClr val="accent2"/>
              </a:solidFill>
              <a:latin typeface="Helvetica" pitchFamily="-128" charset="0"/>
            </a:endParaRPr>
          </a:p>
        </p:txBody>
      </p:sp>
      <p:sp>
        <p:nvSpPr>
          <p:cNvPr id="125"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16</a:t>
            </a:fld>
            <a:endParaRPr lang="en-US" sz="1000" i="0" dirty="0">
              <a:solidFill>
                <a:schemeClr val="accent2"/>
              </a:solidFill>
              <a:latin typeface="+mn-lt"/>
            </a:endParaRPr>
          </a:p>
        </p:txBody>
      </p:sp>
    </p:spTree>
    <p:extLst>
      <p:ext uri="{BB962C8B-B14F-4D97-AF65-F5344CB8AC3E}">
        <p14:creationId xmlns:p14="http://schemas.microsoft.com/office/powerpoint/2010/main" xmlns="" val="415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6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8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9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9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1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p:bldP spid="92" grpId="0"/>
      <p:bldP spid="93" grpId="0"/>
      <p:bldP spid="94" grpId="0"/>
      <p:bldP spid="95" grpId="0"/>
      <p:bldP spid="96" grpId="0"/>
      <p:bldP spid="97" grpId="0"/>
      <p:bldP spid="98" grpId="0"/>
      <p:bldP spid="114" grpId="0"/>
      <p:bldP spid="115" grpId="0" animBg="1"/>
      <p:bldP spid="120" grpId="0" animBg="1"/>
      <p:bldP spid="123" grpId="0" animBg="1"/>
      <p:bldP spid="124" grpId="0" animBg="1"/>
      <p:bldP spid="12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bwMode="auto">
          <a:xfrm>
            <a:off x="0" y="48984"/>
            <a:ext cx="9144000" cy="830997"/>
          </a:xfrm>
          <a:gradFill rotWithShape="1">
            <a:gsLst>
              <a:gs pos="0">
                <a:srgbClr val="F8F8F8">
                  <a:alpha val="50998"/>
                </a:srgbClr>
              </a:gs>
              <a:gs pos="100000">
                <a:srgbClr val="B2B2B2">
                  <a:alpha val="50998"/>
                </a:srgbClr>
              </a:gs>
            </a:gsLst>
            <a:lin ang="5400000" scaled="1"/>
          </a:gradFill>
          <a:extLs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spAutoFit/>
          </a:bodyPr>
          <a:lstStyle/>
          <a:p>
            <a:r>
              <a:rPr lang="en-US" dirty="0" smtClean="0">
                <a:solidFill>
                  <a:srgbClr val="FF0000"/>
                </a:solidFill>
                <a:latin typeface="Arial" charset="0"/>
                <a:ea typeface="ＭＳ Ｐゴシック" charset="0"/>
                <a:cs typeface="ＭＳ Ｐゴシック" charset="0"/>
              </a:rPr>
              <a:t>NSTX-U </a:t>
            </a:r>
            <a:r>
              <a:rPr lang="en-US" dirty="0">
                <a:solidFill>
                  <a:srgbClr val="FF0000"/>
                </a:solidFill>
                <a:latin typeface="Arial" charset="0"/>
                <a:ea typeface="ＭＳ Ｐゴシック" charset="0"/>
                <a:cs typeface="ＭＳ Ｐゴシック" charset="0"/>
              </a:rPr>
              <a:t>d</a:t>
            </a:r>
            <a:r>
              <a:rPr lang="en-US" dirty="0" smtClean="0">
                <a:solidFill>
                  <a:srgbClr val="FF0000"/>
                </a:solidFill>
                <a:latin typeface="Arial" charset="0"/>
                <a:ea typeface="ＭＳ Ｐゴシック" charset="0"/>
                <a:cs typeface="ＭＳ Ｐゴシック" charset="0"/>
              </a:rPr>
              <a:t>iagnostics to be installed during first 2 years</a:t>
            </a:r>
            <a:r>
              <a:rPr lang="en-US" dirty="0">
                <a:solidFill>
                  <a:srgbClr val="FF0000"/>
                </a:solidFill>
                <a:latin typeface="Arial" charset="0"/>
                <a:ea typeface="ＭＳ Ｐゴシック" charset="0"/>
                <a:cs typeface="ＭＳ Ｐゴシック" charset="0"/>
              </a:rPr>
              <a:t/>
            </a:r>
            <a:br>
              <a:rPr lang="en-US" dirty="0">
                <a:solidFill>
                  <a:srgbClr val="FF0000"/>
                </a:solidFill>
                <a:latin typeface="Arial" charset="0"/>
                <a:ea typeface="ＭＳ Ｐゴシック" charset="0"/>
                <a:cs typeface="ＭＳ Ｐゴシック" charset="0"/>
              </a:rPr>
            </a:br>
            <a:r>
              <a:rPr lang="en-US" dirty="0" smtClean="0">
                <a:solidFill>
                  <a:srgbClr val="0723FF"/>
                </a:solidFill>
                <a:latin typeface="Arial" charset="0"/>
                <a:ea typeface="ＭＳ Ｐゴシック" charset="0"/>
                <a:cs typeface="ＭＳ Ｐゴシック" charset="0"/>
              </a:rPr>
              <a:t>Half </a:t>
            </a:r>
            <a:r>
              <a:rPr lang="en-US" dirty="0">
                <a:solidFill>
                  <a:srgbClr val="0723FF"/>
                </a:solidFill>
                <a:latin typeface="Arial" charset="0"/>
                <a:ea typeface="ＭＳ Ｐゴシック" charset="0"/>
                <a:cs typeface="ＭＳ Ｐゴシック" charset="0"/>
              </a:rPr>
              <a:t>of NSTX-U Diagnostics Are Collaboration Led</a:t>
            </a:r>
          </a:p>
        </p:txBody>
      </p:sp>
      <p:sp>
        <p:nvSpPr>
          <p:cNvPr id="45058" name="Text Box 4"/>
          <p:cNvSpPr txBox="1">
            <a:spLocks noChangeArrowheads="1"/>
          </p:cNvSpPr>
          <p:nvPr/>
        </p:nvSpPr>
        <p:spPr bwMode="auto">
          <a:xfrm>
            <a:off x="244475" y="1039813"/>
            <a:ext cx="4206795" cy="5518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520700" indent="-22860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nSpc>
                <a:spcPct val="78000"/>
              </a:lnSpc>
              <a:spcBef>
                <a:spcPts val="300"/>
              </a:spcBef>
              <a:buFontTx/>
              <a:buNone/>
            </a:pPr>
            <a:r>
              <a:rPr sz="1800" i="0" noProof="1">
                <a:solidFill>
                  <a:srgbClr val="000000"/>
                </a:solidFill>
                <a:latin typeface="Helvetica Neue" charset="0"/>
              </a:rPr>
              <a:t>MHD/Magnetics/Reconstruction</a:t>
            </a:r>
          </a:p>
          <a:p>
            <a:pPr lvl="1">
              <a:lnSpc>
                <a:spcPct val="78000"/>
              </a:lnSpc>
              <a:spcBef>
                <a:spcPts val="200"/>
              </a:spcBef>
              <a:buFontTx/>
              <a:buNone/>
            </a:pPr>
            <a:r>
              <a:rPr sz="1400" b="0" i="0" noProof="1">
                <a:solidFill>
                  <a:srgbClr val="000000"/>
                </a:solidFill>
                <a:latin typeface="Helvetica Neue" charset="0"/>
              </a:rPr>
              <a:t>Magnetics for equilibrium reconstruction</a:t>
            </a:r>
          </a:p>
          <a:p>
            <a:pPr lvl="1">
              <a:lnSpc>
                <a:spcPct val="78000"/>
              </a:lnSpc>
              <a:spcBef>
                <a:spcPts val="300"/>
              </a:spcBef>
              <a:buFontTx/>
              <a:buNone/>
            </a:pPr>
            <a:r>
              <a:rPr sz="1400" b="0" noProof="1">
                <a:solidFill>
                  <a:srgbClr val="FF0000"/>
                </a:solidFill>
                <a:latin typeface="Helvetica Neue" charset="0"/>
              </a:rPr>
              <a:t>Halo current detectors</a:t>
            </a:r>
          </a:p>
          <a:p>
            <a:pPr lvl="1">
              <a:lnSpc>
                <a:spcPct val="78000"/>
              </a:lnSpc>
              <a:spcBef>
                <a:spcPts val="300"/>
              </a:spcBef>
              <a:buFontTx/>
              <a:buNone/>
            </a:pPr>
            <a:r>
              <a:rPr sz="1400" b="0" noProof="1">
                <a:solidFill>
                  <a:srgbClr val="FF0000"/>
                </a:solidFill>
                <a:latin typeface="Helvetica Neue" charset="0"/>
              </a:rPr>
              <a:t>High-n and high-frequency Mirnov arrays</a:t>
            </a:r>
          </a:p>
          <a:p>
            <a:pPr lvl="1">
              <a:lnSpc>
                <a:spcPct val="78000"/>
              </a:lnSpc>
              <a:spcBef>
                <a:spcPts val="300"/>
              </a:spcBef>
              <a:buFontTx/>
              <a:buNone/>
            </a:pPr>
            <a:r>
              <a:rPr sz="1400" b="0" i="0" noProof="1">
                <a:solidFill>
                  <a:srgbClr val="000000"/>
                </a:solidFill>
                <a:latin typeface="Helvetica Neue" charset="0"/>
              </a:rPr>
              <a:t>Locked-mode detectors</a:t>
            </a:r>
          </a:p>
          <a:p>
            <a:pPr lvl="1">
              <a:lnSpc>
                <a:spcPct val="78000"/>
              </a:lnSpc>
              <a:spcBef>
                <a:spcPts val="300"/>
              </a:spcBef>
              <a:buFontTx/>
              <a:buNone/>
            </a:pPr>
            <a:r>
              <a:rPr sz="1400" b="0" i="0" noProof="1" smtClean="0">
                <a:solidFill>
                  <a:srgbClr val="000000"/>
                </a:solidFill>
                <a:latin typeface="Helvetica Neue" charset="0"/>
              </a:rPr>
              <a:t>RWM sensors</a:t>
            </a:r>
            <a:endParaRPr sz="800" b="0" i="0" noProof="1">
              <a:solidFill>
                <a:srgbClr val="000000"/>
              </a:solidFill>
              <a:latin typeface="Helvetica Neue" charset="0"/>
            </a:endParaRPr>
          </a:p>
          <a:p>
            <a:pPr>
              <a:lnSpc>
                <a:spcPct val="78000"/>
              </a:lnSpc>
              <a:spcBef>
                <a:spcPts val="600"/>
              </a:spcBef>
              <a:buFontTx/>
              <a:buNone/>
            </a:pPr>
            <a:r>
              <a:rPr sz="1800" i="0" noProof="1">
                <a:solidFill>
                  <a:srgbClr val="000000"/>
                </a:solidFill>
                <a:latin typeface="Helvetica Neue" charset="0"/>
              </a:rPr>
              <a:t>Profile Diagnostics</a:t>
            </a:r>
            <a:endParaRPr sz="1400" i="0" noProof="1">
              <a:solidFill>
                <a:srgbClr val="000000"/>
              </a:solidFill>
              <a:latin typeface="Helvetica Neue" charset="0"/>
            </a:endParaRPr>
          </a:p>
          <a:p>
            <a:pPr lvl="1">
              <a:lnSpc>
                <a:spcPct val="78000"/>
              </a:lnSpc>
              <a:spcBef>
                <a:spcPts val="200"/>
              </a:spcBef>
              <a:buFontTx/>
              <a:buNone/>
            </a:pPr>
            <a:r>
              <a:rPr sz="1400" b="0" i="0" noProof="1">
                <a:solidFill>
                  <a:srgbClr val="000000"/>
                </a:solidFill>
                <a:latin typeface="Helvetica Neue" charset="0"/>
              </a:rPr>
              <a:t>MPTS (42 ch, 60 Hz) </a:t>
            </a:r>
          </a:p>
          <a:p>
            <a:pPr lvl="1">
              <a:lnSpc>
                <a:spcPct val="78000"/>
              </a:lnSpc>
              <a:spcBef>
                <a:spcPts val="200"/>
              </a:spcBef>
              <a:buFontTx/>
              <a:buNone/>
            </a:pPr>
            <a:r>
              <a:rPr sz="1400" b="0" i="0" noProof="1">
                <a:solidFill>
                  <a:srgbClr val="000000"/>
                </a:solidFill>
                <a:latin typeface="Helvetica Neue" charset="0"/>
              </a:rPr>
              <a:t>T-CHERS: T</a:t>
            </a:r>
            <a:r>
              <a:rPr sz="1400" b="0" i="0" baseline="-25000" noProof="1">
                <a:solidFill>
                  <a:srgbClr val="000000"/>
                </a:solidFill>
                <a:latin typeface="Helvetica Neue" charset="0"/>
              </a:rPr>
              <a:t>i</a:t>
            </a:r>
            <a:r>
              <a:rPr sz="1400" b="0" i="0" noProof="1">
                <a:solidFill>
                  <a:srgbClr val="000000"/>
                </a:solidFill>
                <a:latin typeface="Helvetica Neue" charset="0"/>
              </a:rPr>
              <a:t>(R), V</a:t>
            </a:r>
            <a:r>
              <a:rPr sz="1400" b="0" i="0" baseline="-25000" noProof="1">
                <a:solidFill>
                  <a:srgbClr val="000000"/>
                </a:solidFill>
                <a:latin typeface="Symbol" charset="0"/>
                <a:sym typeface="Symbol" charset="0"/>
              </a:rPr>
              <a:t></a:t>
            </a:r>
            <a:r>
              <a:rPr sz="1400" b="0" i="0" noProof="1">
                <a:solidFill>
                  <a:srgbClr val="000000"/>
                </a:solidFill>
                <a:latin typeface="Helvetica Neue" charset="0"/>
              </a:rPr>
              <a:t>(r), n</a:t>
            </a:r>
            <a:r>
              <a:rPr sz="1400" b="0" i="0" baseline="-25000" noProof="1">
                <a:solidFill>
                  <a:srgbClr val="000000"/>
                </a:solidFill>
                <a:latin typeface="Helvetica Neue" charset="0"/>
              </a:rPr>
              <a:t>C</a:t>
            </a:r>
            <a:r>
              <a:rPr sz="1400" b="0" i="0" noProof="1">
                <a:solidFill>
                  <a:srgbClr val="000000"/>
                </a:solidFill>
                <a:latin typeface="Helvetica Neue" charset="0"/>
              </a:rPr>
              <a:t>(R), n</a:t>
            </a:r>
            <a:r>
              <a:rPr sz="1400" b="0" i="0" baseline="-25000" noProof="1">
                <a:solidFill>
                  <a:srgbClr val="000000"/>
                </a:solidFill>
                <a:latin typeface="Helvetica Neue" charset="0"/>
              </a:rPr>
              <a:t>Li</a:t>
            </a:r>
            <a:r>
              <a:rPr sz="1400" b="0" i="0" noProof="1">
                <a:solidFill>
                  <a:srgbClr val="000000"/>
                </a:solidFill>
                <a:latin typeface="Helvetica Neue" charset="0"/>
              </a:rPr>
              <a:t>(R), (51 ch)</a:t>
            </a:r>
          </a:p>
          <a:p>
            <a:pPr lvl="1">
              <a:lnSpc>
                <a:spcPct val="78000"/>
              </a:lnSpc>
              <a:spcBef>
                <a:spcPts val="200"/>
              </a:spcBef>
              <a:buFontTx/>
              <a:buNone/>
            </a:pPr>
            <a:r>
              <a:rPr sz="1400" b="0" i="0" noProof="1">
                <a:solidFill>
                  <a:srgbClr val="000000"/>
                </a:solidFill>
                <a:latin typeface="Helvetica Neue" charset="0"/>
              </a:rPr>
              <a:t>P-CHERS: V</a:t>
            </a:r>
            <a:r>
              <a:rPr sz="1400" b="0" i="0" baseline="-25000" noProof="1">
                <a:solidFill>
                  <a:srgbClr val="000000"/>
                </a:solidFill>
                <a:latin typeface="Symbol" charset="0"/>
                <a:sym typeface="Symbol" charset="0"/>
              </a:rPr>
              <a:t></a:t>
            </a:r>
            <a:r>
              <a:rPr sz="1400" b="0" i="0" noProof="1">
                <a:solidFill>
                  <a:srgbClr val="000000"/>
                </a:solidFill>
                <a:latin typeface="Helvetica Neue" charset="0"/>
              </a:rPr>
              <a:t>(r) (71 ch)</a:t>
            </a:r>
          </a:p>
          <a:p>
            <a:pPr lvl="1">
              <a:lnSpc>
                <a:spcPct val="78000"/>
              </a:lnSpc>
              <a:spcBef>
                <a:spcPts val="200"/>
              </a:spcBef>
              <a:buFontTx/>
              <a:buNone/>
            </a:pPr>
            <a:r>
              <a:rPr sz="1400" b="0" i="0" noProof="1">
                <a:solidFill>
                  <a:srgbClr val="000000"/>
                </a:solidFill>
                <a:latin typeface="Helvetica Neue" charset="0"/>
              </a:rPr>
              <a:t>MSE-CIF (</a:t>
            </a:r>
            <a:r>
              <a:rPr sz="1400" b="0" i="0" noProof="1" smtClean="0">
                <a:solidFill>
                  <a:srgbClr val="000000"/>
                </a:solidFill>
                <a:latin typeface="Helvetica Neue" charset="0"/>
              </a:rPr>
              <a:t>1</a:t>
            </a:r>
            <a:r>
              <a:rPr lang="en-US" sz="1400" b="0" i="0" noProof="1" smtClean="0">
                <a:solidFill>
                  <a:srgbClr val="000000"/>
                </a:solidFill>
                <a:latin typeface="Helvetica Neue" charset="0"/>
              </a:rPr>
              <a:t>8</a:t>
            </a:r>
            <a:r>
              <a:rPr sz="1400" b="0" i="0" noProof="1" smtClean="0">
                <a:solidFill>
                  <a:srgbClr val="000000"/>
                </a:solidFill>
                <a:latin typeface="Helvetica Neue" charset="0"/>
              </a:rPr>
              <a:t> </a:t>
            </a:r>
            <a:r>
              <a:rPr sz="1400" b="0" i="0" noProof="1">
                <a:solidFill>
                  <a:srgbClr val="000000"/>
                </a:solidFill>
                <a:latin typeface="Helvetica Neue" charset="0"/>
              </a:rPr>
              <a:t>ch)</a:t>
            </a:r>
          </a:p>
          <a:p>
            <a:pPr lvl="1">
              <a:lnSpc>
                <a:spcPct val="78000"/>
              </a:lnSpc>
              <a:spcBef>
                <a:spcPts val="200"/>
              </a:spcBef>
              <a:buFontTx/>
              <a:buNone/>
            </a:pPr>
            <a:r>
              <a:rPr sz="1400" b="0" noProof="1">
                <a:solidFill>
                  <a:srgbClr val="FF0000"/>
                </a:solidFill>
                <a:latin typeface="Helvetica Neue" charset="0"/>
              </a:rPr>
              <a:t>MSE-LIF </a:t>
            </a:r>
            <a:r>
              <a:rPr sz="1400" b="0" noProof="1" smtClean="0">
                <a:solidFill>
                  <a:srgbClr val="FF0000"/>
                </a:solidFill>
                <a:latin typeface="Helvetica Neue" charset="0"/>
              </a:rPr>
              <a:t>(</a:t>
            </a:r>
            <a:r>
              <a:rPr lang="en-US" sz="1400" b="0" noProof="1" smtClean="0">
                <a:solidFill>
                  <a:srgbClr val="FF0000"/>
                </a:solidFill>
                <a:latin typeface="Helvetica Neue" charset="0"/>
              </a:rPr>
              <a:t>20 </a:t>
            </a:r>
            <a:r>
              <a:rPr sz="1400" b="0" noProof="1" smtClean="0">
                <a:solidFill>
                  <a:srgbClr val="FF0000"/>
                </a:solidFill>
                <a:latin typeface="Helvetica Neue" charset="0"/>
              </a:rPr>
              <a:t>ch)</a:t>
            </a:r>
            <a:endParaRPr lang="en-US" sz="1400" b="0" noProof="1" smtClean="0">
              <a:solidFill>
                <a:srgbClr val="FF0000"/>
              </a:solidFill>
              <a:latin typeface="Helvetica Neue" charset="0"/>
            </a:endParaRPr>
          </a:p>
          <a:p>
            <a:pPr lvl="1">
              <a:lnSpc>
                <a:spcPct val="78000"/>
              </a:lnSpc>
              <a:spcBef>
                <a:spcPts val="200"/>
              </a:spcBef>
              <a:buFontTx/>
              <a:buNone/>
            </a:pPr>
            <a:r>
              <a:rPr lang="en-US" sz="1400" b="0" noProof="1" smtClean="0">
                <a:solidFill>
                  <a:srgbClr val="FF0000"/>
                </a:solidFill>
                <a:latin typeface="Helvetica Neue" charset="0"/>
              </a:rPr>
              <a:t>ME-SXR (40 xh)</a:t>
            </a:r>
            <a:endParaRPr sz="1400" b="0" noProof="1">
              <a:solidFill>
                <a:srgbClr val="FF0000"/>
              </a:solidFill>
              <a:latin typeface="Helvetica Neue" charset="0"/>
            </a:endParaRPr>
          </a:p>
          <a:p>
            <a:pPr lvl="1">
              <a:lnSpc>
                <a:spcPct val="78000"/>
              </a:lnSpc>
              <a:spcBef>
                <a:spcPts val="200"/>
              </a:spcBef>
              <a:buFontTx/>
              <a:buNone/>
            </a:pPr>
            <a:r>
              <a:rPr sz="1400" b="0" i="0" noProof="1" smtClean="0">
                <a:solidFill>
                  <a:srgbClr val="000000"/>
                </a:solidFill>
                <a:latin typeface="Helvetica Neue" charset="0"/>
              </a:rPr>
              <a:t>Midplane </a:t>
            </a:r>
            <a:r>
              <a:rPr sz="1400" b="0" i="0" noProof="1">
                <a:solidFill>
                  <a:srgbClr val="000000"/>
                </a:solidFill>
                <a:latin typeface="Helvetica Neue" charset="0"/>
              </a:rPr>
              <a:t>tangential bolometer array (16 ch)</a:t>
            </a:r>
          </a:p>
          <a:p>
            <a:pPr>
              <a:lnSpc>
                <a:spcPct val="78000"/>
              </a:lnSpc>
              <a:spcBef>
                <a:spcPts val="600"/>
              </a:spcBef>
              <a:buFontTx/>
              <a:buNone/>
            </a:pPr>
            <a:r>
              <a:rPr sz="1800" i="0" noProof="1">
                <a:solidFill>
                  <a:srgbClr val="000000"/>
                </a:solidFill>
                <a:latin typeface="Helvetica Neue" charset="0"/>
              </a:rPr>
              <a:t>Turbulence/Modes Diagnostics</a:t>
            </a:r>
            <a:endParaRPr sz="1400" i="0" noProof="1">
              <a:solidFill>
                <a:srgbClr val="000000"/>
              </a:solidFill>
              <a:latin typeface="Helvetica Neue" charset="0"/>
            </a:endParaRPr>
          </a:p>
          <a:p>
            <a:pPr lvl="1">
              <a:lnSpc>
                <a:spcPct val="78000"/>
              </a:lnSpc>
              <a:spcBef>
                <a:spcPts val="300"/>
              </a:spcBef>
              <a:buFontTx/>
              <a:buNone/>
            </a:pPr>
            <a:r>
              <a:rPr lang="en-US" sz="1400" b="0" noProof="1" smtClean="0">
                <a:solidFill>
                  <a:srgbClr val="FF0000"/>
                </a:solidFill>
                <a:latin typeface="Helvetica Neue" charset="0"/>
              </a:rPr>
              <a:t>Poloidal M</a:t>
            </a:r>
            <a:r>
              <a:rPr sz="1400" b="0" noProof="1" smtClean="0">
                <a:solidFill>
                  <a:srgbClr val="FF0000"/>
                </a:solidFill>
                <a:latin typeface="Helvetica Neue" charset="0"/>
              </a:rPr>
              <a:t>icrowave </a:t>
            </a:r>
            <a:r>
              <a:rPr sz="1400" b="0" noProof="1">
                <a:solidFill>
                  <a:srgbClr val="FF0000"/>
                </a:solidFill>
                <a:latin typeface="Helvetica Neue" charset="0"/>
              </a:rPr>
              <a:t>high-k scattering </a:t>
            </a:r>
          </a:p>
          <a:p>
            <a:pPr lvl="1">
              <a:lnSpc>
                <a:spcPct val="78000"/>
              </a:lnSpc>
              <a:spcBef>
                <a:spcPts val="300"/>
              </a:spcBef>
              <a:buFontTx/>
              <a:buNone/>
            </a:pPr>
            <a:r>
              <a:rPr sz="1400" b="0" i="0" noProof="1">
                <a:solidFill>
                  <a:srgbClr val="000000"/>
                </a:solidFill>
                <a:latin typeface="Helvetica Neue" charset="0"/>
              </a:rPr>
              <a:t>Beam Emission Spectroscopy (48 ch)</a:t>
            </a:r>
          </a:p>
          <a:p>
            <a:pPr lvl="1">
              <a:lnSpc>
                <a:spcPct val="78000"/>
              </a:lnSpc>
              <a:spcBef>
                <a:spcPts val="300"/>
              </a:spcBef>
              <a:buFontTx/>
              <a:buNone/>
            </a:pPr>
            <a:r>
              <a:rPr sz="1400" b="0" i="0" noProof="1">
                <a:solidFill>
                  <a:srgbClr val="000000"/>
                </a:solidFill>
                <a:latin typeface="Helvetica Neue" charset="0"/>
              </a:rPr>
              <a:t>Microwave Reflectometer, </a:t>
            </a:r>
          </a:p>
          <a:p>
            <a:pPr lvl="1">
              <a:lnSpc>
                <a:spcPct val="78000"/>
              </a:lnSpc>
              <a:spcBef>
                <a:spcPts val="300"/>
              </a:spcBef>
              <a:buFontTx/>
              <a:buNone/>
            </a:pPr>
            <a:r>
              <a:rPr sz="1400" b="0" noProof="1">
                <a:solidFill>
                  <a:srgbClr val="FF0000"/>
                </a:solidFill>
                <a:latin typeface="Helvetica Neue" charset="0"/>
              </a:rPr>
              <a:t>Microwave Polarimeter</a:t>
            </a:r>
          </a:p>
          <a:p>
            <a:pPr lvl="1">
              <a:lnSpc>
                <a:spcPct val="78000"/>
              </a:lnSpc>
              <a:spcBef>
                <a:spcPts val="300"/>
              </a:spcBef>
              <a:buFontTx/>
              <a:buNone/>
            </a:pPr>
            <a:r>
              <a:rPr sz="1400" b="0" i="0" noProof="1">
                <a:solidFill>
                  <a:srgbClr val="000000"/>
                </a:solidFill>
                <a:latin typeface="Helvetica Neue" charset="0"/>
              </a:rPr>
              <a:t>Ultra-soft x-ray arrays – multi-color</a:t>
            </a:r>
          </a:p>
          <a:p>
            <a:pPr>
              <a:lnSpc>
                <a:spcPct val="78000"/>
              </a:lnSpc>
              <a:spcBef>
                <a:spcPts val="600"/>
              </a:spcBef>
              <a:buFontTx/>
              <a:buNone/>
            </a:pPr>
            <a:r>
              <a:rPr sz="1800" i="0" noProof="1" smtClean="0">
                <a:solidFill>
                  <a:srgbClr val="000000"/>
                </a:solidFill>
                <a:latin typeface="Helvetica Neue" charset="0"/>
              </a:rPr>
              <a:t>Energetic </a:t>
            </a:r>
            <a:r>
              <a:rPr sz="1800" i="0" noProof="1">
                <a:solidFill>
                  <a:srgbClr val="000000"/>
                </a:solidFill>
                <a:latin typeface="Helvetica Neue" charset="0"/>
              </a:rPr>
              <a:t>Particle Diagnostics</a:t>
            </a:r>
            <a:endParaRPr sz="1400" i="0" noProof="1">
              <a:solidFill>
                <a:srgbClr val="000000"/>
              </a:solidFill>
              <a:latin typeface="Helvetica Neue" charset="0"/>
            </a:endParaRPr>
          </a:p>
          <a:p>
            <a:pPr lvl="1">
              <a:lnSpc>
                <a:spcPct val="78000"/>
              </a:lnSpc>
              <a:spcBef>
                <a:spcPts val="200"/>
              </a:spcBef>
              <a:buFontTx/>
              <a:buNone/>
            </a:pPr>
            <a:r>
              <a:rPr sz="1400" b="0" noProof="1">
                <a:solidFill>
                  <a:srgbClr val="FF0000"/>
                </a:solidFill>
                <a:latin typeface="Helvetica Neue" charset="0"/>
              </a:rPr>
              <a:t>Fast Ion D</a:t>
            </a:r>
            <a:r>
              <a:rPr sz="1400" b="0" baseline="-25000" noProof="1">
                <a:solidFill>
                  <a:srgbClr val="FF0000"/>
                </a:solidFill>
                <a:latin typeface="Symbol" charset="0"/>
                <a:sym typeface="Symbol" charset="0"/>
              </a:rPr>
              <a:t></a:t>
            </a:r>
            <a:r>
              <a:rPr sz="1400" b="0" noProof="1">
                <a:solidFill>
                  <a:srgbClr val="FF0000"/>
                </a:solidFill>
                <a:latin typeface="Helvetica Neue" charset="0"/>
              </a:rPr>
              <a:t> profile measurement (perp + tang)</a:t>
            </a:r>
          </a:p>
          <a:p>
            <a:pPr lvl="1">
              <a:lnSpc>
                <a:spcPct val="78000"/>
              </a:lnSpc>
              <a:spcBef>
                <a:spcPts val="200"/>
              </a:spcBef>
              <a:buFontTx/>
              <a:buNone/>
            </a:pPr>
            <a:r>
              <a:rPr sz="1400" b="0" i="0" noProof="1">
                <a:solidFill>
                  <a:schemeClr val="tx1"/>
                </a:solidFill>
                <a:latin typeface="Helvetica Neue" charset="0"/>
              </a:rPr>
              <a:t>Solid-State neutral particle analyzer</a:t>
            </a:r>
          </a:p>
          <a:p>
            <a:pPr lvl="1">
              <a:lnSpc>
                <a:spcPct val="78000"/>
              </a:lnSpc>
              <a:spcBef>
                <a:spcPts val="300"/>
              </a:spcBef>
              <a:buFontTx/>
              <a:buNone/>
            </a:pPr>
            <a:r>
              <a:rPr sz="1400" b="0" i="0" noProof="1">
                <a:solidFill>
                  <a:srgbClr val="000000"/>
                </a:solidFill>
                <a:latin typeface="Helvetica Neue" charset="0"/>
              </a:rPr>
              <a:t>Fast lost-ion probe (energy/pitch angle resolving)</a:t>
            </a:r>
          </a:p>
          <a:p>
            <a:pPr lvl="1">
              <a:lnSpc>
                <a:spcPct val="78000"/>
              </a:lnSpc>
              <a:spcBef>
                <a:spcPts val="300"/>
              </a:spcBef>
              <a:buFontTx/>
              <a:buNone/>
            </a:pPr>
            <a:r>
              <a:rPr sz="1400" b="0" i="0" noProof="1">
                <a:solidFill>
                  <a:srgbClr val="000000"/>
                </a:solidFill>
                <a:latin typeface="Helvetica Neue" charset="0"/>
              </a:rPr>
              <a:t>Neutron measurements</a:t>
            </a:r>
          </a:p>
          <a:p>
            <a:pPr lvl="1">
              <a:lnSpc>
                <a:spcPct val="78000"/>
              </a:lnSpc>
              <a:spcBef>
                <a:spcPts val="300"/>
              </a:spcBef>
              <a:buFontTx/>
              <a:buNone/>
            </a:pPr>
            <a:r>
              <a:rPr sz="1400" b="0" i="0" noProof="1">
                <a:solidFill>
                  <a:srgbClr val="000000"/>
                </a:solidFill>
                <a:latin typeface="Helvetica Neue" charset="0"/>
              </a:rPr>
              <a:t>Neutral particle </a:t>
            </a:r>
            <a:r>
              <a:rPr sz="1400" b="0" i="0" noProof="1" smtClean="0">
                <a:solidFill>
                  <a:srgbClr val="000000"/>
                </a:solidFill>
                <a:latin typeface="Helvetica Neue" charset="0"/>
              </a:rPr>
              <a:t>analyzer</a:t>
            </a:r>
            <a:r>
              <a:rPr lang="en-US" sz="1400" b="0" i="0" noProof="1" smtClean="0">
                <a:solidFill>
                  <a:srgbClr val="000000"/>
                </a:solidFill>
                <a:latin typeface="Helvetica Neue" charset="0"/>
              </a:rPr>
              <a:t> (single channel)</a:t>
            </a:r>
            <a:r>
              <a:rPr sz="1400" b="0" i="0" noProof="1" smtClean="0">
                <a:solidFill>
                  <a:srgbClr val="000000"/>
                </a:solidFill>
                <a:latin typeface="Helvetica Neue" charset="0"/>
              </a:rPr>
              <a:t> </a:t>
            </a:r>
            <a:endParaRPr sz="1400" b="0" i="0" noProof="1">
              <a:solidFill>
                <a:srgbClr val="000000"/>
              </a:solidFill>
              <a:latin typeface="Helvetica Neue" charset="0"/>
            </a:endParaRPr>
          </a:p>
        </p:txBody>
      </p:sp>
      <p:sp>
        <p:nvSpPr>
          <p:cNvPr id="45059" name="Text Box 5"/>
          <p:cNvSpPr txBox="1">
            <a:spLocks noChangeArrowheads="1"/>
          </p:cNvSpPr>
          <p:nvPr/>
        </p:nvSpPr>
        <p:spPr bwMode="auto">
          <a:xfrm>
            <a:off x="4737100" y="1023938"/>
            <a:ext cx="4318000" cy="5462621"/>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squar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520700" indent="-22860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nSpc>
                <a:spcPct val="78000"/>
              </a:lnSpc>
              <a:spcBef>
                <a:spcPts val="300"/>
              </a:spcBef>
              <a:buFontTx/>
              <a:buNone/>
            </a:pPr>
            <a:r>
              <a:rPr sz="1800" i="0" noProof="1">
                <a:solidFill>
                  <a:srgbClr val="000000"/>
                </a:solidFill>
                <a:latin typeface="Helvetica Neue" charset="0"/>
              </a:rPr>
              <a:t>Edge Divertor Physics</a:t>
            </a:r>
            <a:endParaRPr lang="en-US" sz="1400" i="0" dirty="0">
              <a:solidFill>
                <a:srgbClr val="000000"/>
              </a:solidFill>
              <a:latin typeface="Helvetica Neue" charset="0"/>
            </a:endParaRPr>
          </a:p>
          <a:p>
            <a:pPr lvl="1">
              <a:lnSpc>
                <a:spcPct val="78000"/>
              </a:lnSpc>
              <a:spcBef>
                <a:spcPts val="300"/>
              </a:spcBef>
              <a:buFontTx/>
              <a:buNone/>
            </a:pPr>
            <a:r>
              <a:rPr sz="1400" b="0" i="0" noProof="1">
                <a:solidFill>
                  <a:srgbClr val="000000"/>
                </a:solidFill>
                <a:latin typeface="Helvetica Neue" charset="0"/>
              </a:rPr>
              <a:t>Gas-puff Imaging (500kHz)</a:t>
            </a:r>
          </a:p>
          <a:p>
            <a:pPr lvl="1">
              <a:lnSpc>
                <a:spcPct val="78000"/>
              </a:lnSpc>
              <a:spcBef>
                <a:spcPts val="300"/>
              </a:spcBef>
              <a:buFontTx/>
              <a:buNone/>
            </a:pPr>
            <a:r>
              <a:rPr sz="1400" b="0" i="0" noProof="1" smtClean="0">
                <a:solidFill>
                  <a:srgbClr val="000000"/>
                </a:solidFill>
                <a:latin typeface="Helvetica Neue" charset="0"/>
              </a:rPr>
              <a:t>Langmuir </a:t>
            </a:r>
            <a:r>
              <a:rPr sz="1400" b="0" i="0" noProof="1">
                <a:solidFill>
                  <a:srgbClr val="000000"/>
                </a:solidFill>
                <a:latin typeface="Helvetica Neue" charset="0"/>
              </a:rPr>
              <a:t>probe array </a:t>
            </a:r>
          </a:p>
          <a:p>
            <a:pPr lvl="1">
              <a:lnSpc>
                <a:spcPct val="78000"/>
              </a:lnSpc>
              <a:spcBef>
                <a:spcPts val="300"/>
              </a:spcBef>
              <a:buFontTx/>
              <a:buNone/>
            </a:pPr>
            <a:r>
              <a:rPr sz="1400" b="0" i="0" noProof="1">
                <a:solidFill>
                  <a:srgbClr val="000000"/>
                </a:solidFill>
                <a:latin typeface="Helvetica Neue" charset="0"/>
              </a:rPr>
              <a:t>Edge Rotation Diagnostics (T</a:t>
            </a:r>
            <a:r>
              <a:rPr sz="1400" b="0" i="0" baseline="-25000" noProof="1">
                <a:solidFill>
                  <a:srgbClr val="000000"/>
                </a:solidFill>
                <a:latin typeface="Helvetica Neue" charset="0"/>
              </a:rPr>
              <a:t>i</a:t>
            </a:r>
            <a:r>
              <a:rPr sz="1400" b="0" i="0" noProof="1">
                <a:solidFill>
                  <a:srgbClr val="000000"/>
                </a:solidFill>
                <a:latin typeface="Helvetica Neue" charset="0"/>
              </a:rPr>
              <a:t>, V</a:t>
            </a:r>
            <a:r>
              <a:rPr sz="1400" b="0" i="0" baseline="-25000" noProof="1">
                <a:solidFill>
                  <a:srgbClr val="000000"/>
                </a:solidFill>
                <a:latin typeface="Symbol" charset="0"/>
                <a:sym typeface="Symbol" charset="0"/>
              </a:rPr>
              <a:t></a:t>
            </a:r>
            <a:r>
              <a:rPr sz="1400" b="0" i="0" noProof="1">
                <a:solidFill>
                  <a:srgbClr val="000000"/>
                </a:solidFill>
                <a:latin typeface="Helvetica Neue" charset="0"/>
              </a:rPr>
              <a:t>, V</a:t>
            </a:r>
            <a:r>
              <a:rPr sz="1400" b="0" i="0" baseline="-25000" noProof="1">
                <a:solidFill>
                  <a:srgbClr val="000000"/>
                </a:solidFill>
                <a:latin typeface="Helvetica Neue" charset="0"/>
              </a:rPr>
              <a:t>pol</a:t>
            </a:r>
            <a:r>
              <a:rPr sz="1400" b="0" i="0" noProof="1">
                <a:solidFill>
                  <a:srgbClr val="000000"/>
                </a:solidFill>
                <a:latin typeface="Helvetica Neue" charset="0"/>
              </a:rPr>
              <a:t>)</a:t>
            </a:r>
          </a:p>
          <a:p>
            <a:pPr lvl="1">
              <a:lnSpc>
                <a:spcPct val="78000"/>
              </a:lnSpc>
              <a:spcBef>
                <a:spcPts val="300"/>
              </a:spcBef>
              <a:buFontTx/>
              <a:buNone/>
            </a:pPr>
            <a:r>
              <a:rPr sz="1400" b="0" i="0" noProof="1">
                <a:solidFill>
                  <a:srgbClr val="000000"/>
                </a:solidFill>
                <a:latin typeface="Helvetica Neue" charset="0"/>
              </a:rPr>
              <a:t>1-D CCD H</a:t>
            </a:r>
            <a:r>
              <a:rPr sz="1400" b="0" i="0" baseline="-25000" noProof="1">
                <a:solidFill>
                  <a:srgbClr val="000000"/>
                </a:solidFill>
                <a:latin typeface="Symbol" charset="0"/>
                <a:sym typeface="Symbol" charset="0"/>
              </a:rPr>
              <a:t></a:t>
            </a:r>
            <a:r>
              <a:rPr sz="1400" b="0" i="0" noProof="1">
                <a:solidFill>
                  <a:srgbClr val="000000"/>
                </a:solidFill>
                <a:latin typeface="Helvetica Neue" charset="0"/>
              </a:rPr>
              <a:t> cameras (divertor, midplane)</a:t>
            </a:r>
          </a:p>
          <a:p>
            <a:pPr lvl="1">
              <a:lnSpc>
                <a:spcPct val="78000"/>
              </a:lnSpc>
              <a:spcBef>
                <a:spcPts val="300"/>
              </a:spcBef>
              <a:buFontTx/>
              <a:buNone/>
            </a:pPr>
            <a:r>
              <a:rPr sz="1400" b="0" i="0" noProof="1">
                <a:solidFill>
                  <a:srgbClr val="000000"/>
                </a:solidFill>
                <a:latin typeface="Helvetica Neue" charset="0"/>
              </a:rPr>
              <a:t>2-D divertor fast visible camera</a:t>
            </a:r>
          </a:p>
          <a:p>
            <a:pPr lvl="1">
              <a:lnSpc>
                <a:spcPct val="78000"/>
              </a:lnSpc>
              <a:spcBef>
                <a:spcPts val="300"/>
              </a:spcBef>
              <a:buFontTx/>
              <a:buNone/>
            </a:pPr>
            <a:r>
              <a:rPr lang="en-US" sz="1400" b="0" i="0" noProof="1" smtClean="0">
                <a:solidFill>
                  <a:srgbClr val="000000"/>
                </a:solidFill>
                <a:latin typeface="Helvetica Neue" charset="0"/>
              </a:rPr>
              <a:t>Metal foil d</a:t>
            </a:r>
            <a:r>
              <a:rPr sz="1400" b="0" i="0" noProof="1" smtClean="0">
                <a:solidFill>
                  <a:srgbClr val="000000"/>
                </a:solidFill>
                <a:latin typeface="Helvetica Neue" charset="0"/>
              </a:rPr>
              <a:t>ivertor </a:t>
            </a:r>
            <a:r>
              <a:rPr sz="1400" b="0" i="0" noProof="1">
                <a:solidFill>
                  <a:srgbClr val="000000"/>
                </a:solidFill>
                <a:latin typeface="Helvetica Neue" charset="0"/>
              </a:rPr>
              <a:t>bolometer </a:t>
            </a:r>
          </a:p>
          <a:p>
            <a:pPr lvl="1">
              <a:lnSpc>
                <a:spcPct val="78000"/>
              </a:lnSpc>
              <a:spcBef>
                <a:spcPts val="300"/>
              </a:spcBef>
              <a:buFontTx/>
              <a:buNone/>
            </a:pPr>
            <a:r>
              <a:rPr lang="en-US" sz="1400" b="0" i="0" dirty="0">
                <a:solidFill>
                  <a:schemeClr val="tx1"/>
                </a:solidFill>
              </a:rPr>
              <a:t>AXUV-based </a:t>
            </a:r>
            <a:r>
              <a:rPr lang="en-US" sz="1400" b="0" i="0" dirty="0" err="1">
                <a:solidFill>
                  <a:schemeClr val="tx1"/>
                </a:solidFill>
              </a:rPr>
              <a:t>Divertor</a:t>
            </a:r>
            <a:r>
              <a:rPr lang="en-US" sz="1400" b="0" i="0" dirty="0">
                <a:solidFill>
                  <a:schemeClr val="tx1"/>
                </a:solidFill>
              </a:rPr>
              <a:t> </a:t>
            </a:r>
            <a:r>
              <a:rPr lang="en-US" sz="1400" b="0" i="0" dirty="0" smtClean="0">
                <a:solidFill>
                  <a:schemeClr val="tx1"/>
                </a:solidFill>
              </a:rPr>
              <a:t>Bolometer</a:t>
            </a:r>
          </a:p>
          <a:p>
            <a:pPr lvl="1">
              <a:lnSpc>
                <a:spcPct val="78000"/>
              </a:lnSpc>
              <a:spcBef>
                <a:spcPts val="300"/>
              </a:spcBef>
              <a:buFontTx/>
              <a:buNone/>
            </a:pPr>
            <a:r>
              <a:rPr sz="1400" b="0" i="0" noProof="1" smtClean="0">
                <a:solidFill>
                  <a:srgbClr val="000000"/>
                </a:solidFill>
                <a:latin typeface="Helvetica Neue" charset="0"/>
              </a:rPr>
              <a:t>IR </a:t>
            </a:r>
            <a:r>
              <a:rPr sz="1400" b="0" i="0" noProof="1">
                <a:solidFill>
                  <a:srgbClr val="000000"/>
                </a:solidFill>
                <a:latin typeface="Helvetica Neue" charset="0"/>
              </a:rPr>
              <a:t>cameras (30Hz) (3)</a:t>
            </a:r>
          </a:p>
          <a:p>
            <a:pPr lvl="1">
              <a:lnSpc>
                <a:spcPct val="78000"/>
              </a:lnSpc>
              <a:spcBef>
                <a:spcPts val="300"/>
              </a:spcBef>
              <a:buFontTx/>
              <a:buNone/>
            </a:pPr>
            <a:r>
              <a:rPr sz="1400" b="0" i="0" noProof="1">
                <a:solidFill>
                  <a:srgbClr val="000000"/>
                </a:solidFill>
                <a:latin typeface="Helvetica Neue" charset="0"/>
              </a:rPr>
              <a:t>Fast IR camera (two color)</a:t>
            </a:r>
          </a:p>
          <a:p>
            <a:pPr lvl="1">
              <a:lnSpc>
                <a:spcPct val="78000"/>
              </a:lnSpc>
              <a:spcBef>
                <a:spcPts val="300"/>
              </a:spcBef>
              <a:buFontTx/>
              <a:buNone/>
            </a:pPr>
            <a:r>
              <a:rPr sz="1400" b="0" i="0" noProof="1">
                <a:solidFill>
                  <a:srgbClr val="000000"/>
                </a:solidFill>
                <a:latin typeface="Helvetica Neue" charset="0"/>
              </a:rPr>
              <a:t>Tile temperature thermocouple array</a:t>
            </a:r>
          </a:p>
          <a:p>
            <a:pPr lvl="1">
              <a:lnSpc>
                <a:spcPct val="78000"/>
              </a:lnSpc>
              <a:spcBef>
                <a:spcPts val="300"/>
              </a:spcBef>
              <a:buFontTx/>
              <a:buNone/>
            </a:pPr>
            <a:r>
              <a:rPr sz="1400" b="0" noProof="1">
                <a:solidFill>
                  <a:srgbClr val="FF0000"/>
                </a:solidFill>
                <a:latin typeface="Helvetica Neue" charset="0"/>
              </a:rPr>
              <a:t>Divertor fast eroding thermocouple</a:t>
            </a:r>
          </a:p>
          <a:p>
            <a:pPr lvl="1">
              <a:lnSpc>
                <a:spcPct val="78000"/>
              </a:lnSpc>
              <a:spcBef>
                <a:spcPts val="300"/>
              </a:spcBef>
              <a:buFontTx/>
              <a:buNone/>
            </a:pPr>
            <a:r>
              <a:rPr sz="1400" b="0" i="0" noProof="1">
                <a:solidFill>
                  <a:srgbClr val="000000"/>
                </a:solidFill>
                <a:latin typeface="Helvetica Neue" charset="0"/>
              </a:rPr>
              <a:t>Dust detector</a:t>
            </a:r>
          </a:p>
          <a:p>
            <a:pPr lvl="1">
              <a:lnSpc>
                <a:spcPct val="78000"/>
              </a:lnSpc>
              <a:spcBef>
                <a:spcPts val="300"/>
              </a:spcBef>
              <a:buFontTx/>
              <a:buNone/>
            </a:pPr>
            <a:r>
              <a:rPr sz="1400" b="0" i="0" noProof="1">
                <a:solidFill>
                  <a:srgbClr val="000000"/>
                </a:solidFill>
                <a:latin typeface="Helvetica Neue" charset="0"/>
              </a:rPr>
              <a:t>Edge Deposition Monitors</a:t>
            </a:r>
          </a:p>
          <a:p>
            <a:pPr lvl="1">
              <a:lnSpc>
                <a:spcPct val="78000"/>
              </a:lnSpc>
              <a:spcBef>
                <a:spcPts val="300"/>
              </a:spcBef>
              <a:buFontTx/>
              <a:buNone/>
            </a:pPr>
            <a:r>
              <a:rPr sz="1400" b="0" i="0" noProof="1">
                <a:solidFill>
                  <a:srgbClr val="000000"/>
                </a:solidFill>
                <a:latin typeface="Helvetica Neue" charset="0"/>
              </a:rPr>
              <a:t>Scrape-off layer reflectometer</a:t>
            </a:r>
          </a:p>
          <a:p>
            <a:pPr lvl="1">
              <a:lnSpc>
                <a:spcPct val="78000"/>
              </a:lnSpc>
              <a:spcBef>
                <a:spcPts val="300"/>
              </a:spcBef>
              <a:buFontTx/>
              <a:buNone/>
            </a:pPr>
            <a:r>
              <a:rPr sz="1400" b="0" i="0" noProof="1">
                <a:solidFill>
                  <a:srgbClr val="000000"/>
                </a:solidFill>
                <a:latin typeface="Helvetica Neue" charset="0"/>
              </a:rPr>
              <a:t>Edge neutral pressure gauges</a:t>
            </a:r>
          </a:p>
          <a:p>
            <a:pPr lvl="1">
              <a:lnSpc>
                <a:spcPct val="78000"/>
              </a:lnSpc>
              <a:spcBef>
                <a:spcPts val="300"/>
              </a:spcBef>
              <a:buFontTx/>
              <a:buNone/>
            </a:pPr>
            <a:r>
              <a:rPr sz="1400" b="0" noProof="1">
                <a:solidFill>
                  <a:srgbClr val="FF0000"/>
                </a:solidFill>
                <a:latin typeface="Helvetica Neue" charset="0"/>
              </a:rPr>
              <a:t>Material Analysis and Particle Probe</a:t>
            </a:r>
          </a:p>
          <a:p>
            <a:pPr lvl="1">
              <a:lnSpc>
                <a:spcPct val="78000"/>
              </a:lnSpc>
              <a:spcBef>
                <a:spcPts val="300"/>
              </a:spcBef>
              <a:buFontTx/>
              <a:buNone/>
            </a:pPr>
            <a:r>
              <a:rPr lang="en-US" sz="1400" b="0" noProof="1" smtClean="0">
                <a:solidFill>
                  <a:srgbClr val="FF0000"/>
                </a:solidFill>
                <a:latin typeface="Helvetica Neue" charset="0"/>
              </a:rPr>
              <a:t>Divertor VUV Spectrometer</a:t>
            </a:r>
            <a:endParaRPr sz="1400" b="0" noProof="1">
              <a:solidFill>
                <a:srgbClr val="FF0000"/>
              </a:solidFill>
              <a:latin typeface="Helvetica Neue" charset="0"/>
            </a:endParaRPr>
          </a:p>
          <a:p>
            <a:pPr algn="just" eaLnBrk="1" hangingPunct="1">
              <a:lnSpc>
                <a:spcPct val="88000"/>
              </a:lnSpc>
              <a:spcBef>
                <a:spcPts val="400"/>
              </a:spcBef>
              <a:buFontTx/>
              <a:buNone/>
            </a:pPr>
            <a:r>
              <a:rPr sz="1800" i="0" noProof="1" smtClean="0">
                <a:solidFill>
                  <a:srgbClr val="000000"/>
                </a:solidFill>
                <a:latin typeface="Helvetica Neue" charset="0"/>
              </a:rPr>
              <a:t>Plasma </a:t>
            </a:r>
            <a:r>
              <a:rPr sz="1800" i="0" noProof="1">
                <a:solidFill>
                  <a:srgbClr val="000000"/>
                </a:solidFill>
                <a:latin typeface="Helvetica Neue" charset="0"/>
              </a:rPr>
              <a:t>Monitoring</a:t>
            </a:r>
            <a:endParaRPr sz="2400" i="0" noProof="1">
              <a:solidFill>
                <a:srgbClr val="000000"/>
              </a:solidFill>
              <a:latin typeface="Helvetica Neue" charset="0"/>
            </a:endParaRPr>
          </a:p>
          <a:p>
            <a:pPr lvl="1">
              <a:lnSpc>
                <a:spcPct val="78000"/>
              </a:lnSpc>
              <a:spcBef>
                <a:spcPts val="300"/>
              </a:spcBef>
              <a:buNone/>
            </a:pPr>
            <a:r>
              <a:rPr lang="en-US" sz="1400" b="0" i="0" noProof="1">
                <a:solidFill>
                  <a:srgbClr val="000000"/>
                </a:solidFill>
                <a:latin typeface="Helvetica Neue" charset="0"/>
              </a:rPr>
              <a:t>FIReTIP interferometer </a:t>
            </a:r>
          </a:p>
          <a:p>
            <a:pPr lvl="1">
              <a:lnSpc>
                <a:spcPct val="78000"/>
              </a:lnSpc>
              <a:spcBef>
                <a:spcPts val="300"/>
              </a:spcBef>
              <a:buFontTx/>
              <a:buNone/>
            </a:pPr>
            <a:r>
              <a:rPr sz="1400" b="0" i="0" noProof="1" smtClean="0">
                <a:solidFill>
                  <a:srgbClr val="000000"/>
                </a:solidFill>
                <a:latin typeface="Helvetica Neue" charset="0"/>
              </a:rPr>
              <a:t>Fast </a:t>
            </a:r>
            <a:r>
              <a:rPr sz="1400" b="0" i="0" noProof="1">
                <a:solidFill>
                  <a:srgbClr val="000000"/>
                </a:solidFill>
                <a:latin typeface="Helvetica Neue" charset="0"/>
              </a:rPr>
              <a:t>visible cameras</a:t>
            </a:r>
          </a:p>
          <a:p>
            <a:pPr lvl="1">
              <a:lnSpc>
                <a:spcPct val="78000"/>
              </a:lnSpc>
              <a:spcBef>
                <a:spcPts val="200"/>
              </a:spcBef>
              <a:buFontTx/>
              <a:buNone/>
            </a:pPr>
            <a:r>
              <a:rPr sz="1400" b="0" i="0" noProof="1">
                <a:solidFill>
                  <a:srgbClr val="000000"/>
                </a:solidFill>
                <a:latin typeface="Helvetica Neue" charset="0"/>
              </a:rPr>
              <a:t>Visible bremsstrahlung radiometer</a:t>
            </a:r>
          </a:p>
          <a:p>
            <a:pPr lvl="1">
              <a:lnSpc>
                <a:spcPct val="78000"/>
              </a:lnSpc>
              <a:spcBef>
                <a:spcPts val="300"/>
              </a:spcBef>
              <a:buFontTx/>
              <a:buNone/>
            </a:pPr>
            <a:r>
              <a:rPr sz="1400" b="0" i="0" noProof="1">
                <a:solidFill>
                  <a:srgbClr val="000000"/>
                </a:solidFill>
                <a:latin typeface="Helvetica Neue" charset="0"/>
              </a:rPr>
              <a:t>Visible and UV survey spectrometers</a:t>
            </a:r>
          </a:p>
          <a:p>
            <a:pPr lvl="1">
              <a:lnSpc>
                <a:spcPct val="78000"/>
              </a:lnSpc>
              <a:spcBef>
                <a:spcPts val="300"/>
              </a:spcBef>
              <a:buFontTx/>
              <a:buNone/>
            </a:pPr>
            <a:r>
              <a:rPr sz="1400" b="0" i="0" noProof="1">
                <a:solidFill>
                  <a:srgbClr val="000000"/>
                </a:solidFill>
                <a:latin typeface="Helvetica Neue" charset="0"/>
              </a:rPr>
              <a:t>VUV transmission grating spectrometer</a:t>
            </a:r>
          </a:p>
          <a:p>
            <a:pPr lvl="1">
              <a:lnSpc>
                <a:spcPct val="78000"/>
              </a:lnSpc>
              <a:spcBef>
                <a:spcPts val="300"/>
              </a:spcBef>
              <a:buFontTx/>
              <a:buNone/>
            </a:pPr>
            <a:r>
              <a:rPr sz="1400" b="0" i="0" noProof="1">
                <a:solidFill>
                  <a:srgbClr val="000000"/>
                </a:solidFill>
                <a:latin typeface="Helvetica Neue" charset="0"/>
              </a:rPr>
              <a:t>Visible filterscopes (hydrogen &amp; impurity lines)</a:t>
            </a:r>
          </a:p>
          <a:p>
            <a:pPr lvl="1">
              <a:lnSpc>
                <a:spcPct val="78000"/>
              </a:lnSpc>
              <a:spcBef>
                <a:spcPts val="300"/>
              </a:spcBef>
              <a:buFontTx/>
              <a:buNone/>
            </a:pPr>
            <a:r>
              <a:rPr sz="1400" b="0" i="0" noProof="1">
                <a:solidFill>
                  <a:srgbClr val="000000"/>
                </a:solidFill>
                <a:latin typeface="Helvetica Neue" charset="0"/>
              </a:rPr>
              <a:t>Wall coupon </a:t>
            </a:r>
            <a:r>
              <a:rPr sz="1400" b="0" i="0" noProof="1" smtClean="0">
                <a:solidFill>
                  <a:srgbClr val="000000"/>
                </a:solidFill>
                <a:latin typeface="Helvetica Neue" charset="0"/>
              </a:rPr>
              <a:t>analysis</a:t>
            </a:r>
            <a:endParaRPr lang="en-US" sz="1400" b="0" i="0" noProof="1" smtClean="0">
              <a:solidFill>
                <a:srgbClr val="000000"/>
              </a:solidFill>
              <a:latin typeface="Helvetica Neue" charset="0"/>
            </a:endParaRPr>
          </a:p>
        </p:txBody>
      </p:sp>
      <p:sp>
        <p:nvSpPr>
          <p:cNvPr id="6"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17</a:t>
            </a:fld>
            <a:endParaRPr lang="en-US" sz="1000" i="0" dirty="0">
              <a:solidFill>
                <a:schemeClr val="accent2"/>
              </a:solidFill>
              <a:latin typeface="+mn-lt"/>
            </a:endParaRPr>
          </a:p>
        </p:txBody>
      </p:sp>
      <p:sp>
        <p:nvSpPr>
          <p:cNvPr id="2" name="TextBox 1"/>
          <p:cNvSpPr txBox="1"/>
          <p:nvPr/>
        </p:nvSpPr>
        <p:spPr>
          <a:xfrm>
            <a:off x="7934489" y="6283439"/>
            <a:ext cx="1209511" cy="276999"/>
          </a:xfrm>
          <a:prstGeom prst="rect">
            <a:avLst/>
          </a:prstGeom>
          <a:noFill/>
        </p:spPr>
        <p:txBody>
          <a:bodyPr wrap="none" rtlCol="0">
            <a:spAutoFit/>
          </a:bodyPr>
          <a:lstStyle/>
          <a:p>
            <a:pPr>
              <a:buNone/>
            </a:pPr>
            <a:r>
              <a:rPr lang="en-US" b="0" dirty="0" smtClean="0">
                <a:solidFill>
                  <a:srgbClr val="FF0000"/>
                </a:solidFill>
              </a:rPr>
              <a:t>New capability</a:t>
            </a:r>
            <a:endParaRPr lang="en-US" b="0"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75"/>
          <p:cNvPicPr>
            <a:picLocks noChangeAspect="1" noChangeArrowheads="1"/>
          </p:cNvPicPr>
          <p:nvPr/>
        </p:nvPicPr>
        <p:blipFill>
          <a:blip r:embed="rId3" cstate="print"/>
          <a:srcRect l="12645" r="7295"/>
          <a:stretch>
            <a:fillRect/>
          </a:stretch>
        </p:blipFill>
        <p:spPr bwMode="auto">
          <a:xfrm>
            <a:off x="0" y="2330450"/>
            <a:ext cx="1295400" cy="1725613"/>
          </a:xfrm>
          <a:prstGeom prst="rect">
            <a:avLst/>
          </a:prstGeom>
          <a:noFill/>
          <a:ln w="15875">
            <a:noFill/>
            <a:miter lim="800000"/>
            <a:headEnd/>
            <a:tailEnd/>
          </a:ln>
        </p:spPr>
      </p:pic>
      <p:pic>
        <p:nvPicPr>
          <p:cNvPr id="5125" name="Picture 79" descr="NB2 iso"/>
          <p:cNvPicPr>
            <a:picLocks noChangeAspect="1" noChangeArrowheads="1"/>
          </p:cNvPicPr>
          <p:nvPr/>
        </p:nvPicPr>
        <p:blipFill>
          <a:blip r:embed="rId4" cstate="print"/>
          <a:srcRect/>
          <a:stretch>
            <a:fillRect/>
          </a:stretch>
        </p:blipFill>
        <p:spPr bwMode="auto">
          <a:xfrm>
            <a:off x="4763" y="4660900"/>
            <a:ext cx="1433512" cy="1106488"/>
          </a:xfrm>
          <a:prstGeom prst="rect">
            <a:avLst/>
          </a:prstGeom>
          <a:noFill/>
          <a:ln w="9525">
            <a:noFill/>
            <a:miter lim="800000"/>
            <a:headEnd/>
            <a:tailEnd/>
          </a:ln>
        </p:spPr>
      </p:pic>
      <p:sp>
        <p:nvSpPr>
          <p:cNvPr id="5126" name="Text Box 81"/>
          <p:cNvSpPr txBox="1">
            <a:spLocks noChangeArrowheads="1"/>
          </p:cNvSpPr>
          <p:nvPr/>
        </p:nvSpPr>
        <p:spPr bwMode="auto">
          <a:xfrm>
            <a:off x="0" y="1905000"/>
            <a:ext cx="1279525" cy="361125"/>
          </a:xfrm>
          <a:prstGeom prst="rect">
            <a:avLst/>
          </a:prstGeom>
          <a:solidFill>
            <a:schemeClr val="bg1"/>
          </a:solidFill>
          <a:ln w="12700">
            <a:noFill/>
            <a:miter lim="800000"/>
            <a:headEnd type="none" w="sm" len="sm"/>
            <a:tailEnd type="none" w="sm" len="sm"/>
          </a:ln>
        </p:spPr>
        <p:txBody>
          <a:bodyPr lIns="0" tIns="0" rIns="0" bIns="0">
            <a:spAutoFit/>
          </a:bodyPr>
          <a:lstStyle/>
          <a:p>
            <a:pPr algn="ctr" defTabSz="860425" eaLnBrk="0" hangingPunct="0">
              <a:lnSpc>
                <a:spcPct val="60000"/>
              </a:lnSpc>
              <a:spcBef>
                <a:spcPct val="20000"/>
              </a:spcBef>
              <a:buNone/>
            </a:pPr>
            <a:r>
              <a:rPr lang="en-US" sz="1600" b="1" i="0">
                <a:solidFill>
                  <a:srgbClr val="FF0000"/>
                </a:solidFill>
                <a:latin typeface="Arial Narrow" pitchFamily="34" charset="0"/>
              </a:rPr>
              <a:t>New </a:t>
            </a:r>
          </a:p>
          <a:p>
            <a:pPr algn="ctr" defTabSz="860425" eaLnBrk="0" hangingPunct="0">
              <a:lnSpc>
                <a:spcPct val="60000"/>
              </a:lnSpc>
              <a:spcBef>
                <a:spcPct val="20000"/>
              </a:spcBef>
              <a:buNone/>
            </a:pPr>
            <a:r>
              <a:rPr lang="en-US" sz="1600" b="1" i="0">
                <a:solidFill>
                  <a:srgbClr val="FF0000"/>
                </a:solidFill>
                <a:latin typeface="Arial Narrow" pitchFamily="34" charset="0"/>
              </a:rPr>
              <a:t>center-stack</a:t>
            </a:r>
          </a:p>
        </p:txBody>
      </p:sp>
      <p:sp>
        <p:nvSpPr>
          <p:cNvPr id="5127" name="Text Box 82"/>
          <p:cNvSpPr txBox="1">
            <a:spLocks noChangeArrowheads="1"/>
          </p:cNvSpPr>
          <p:nvPr/>
        </p:nvSpPr>
        <p:spPr bwMode="auto">
          <a:xfrm>
            <a:off x="76200" y="5697538"/>
            <a:ext cx="661988" cy="246062"/>
          </a:xfrm>
          <a:prstGeom prst="rect">
            <a:avLst/>
          </a:prstGeom>
          <a:solidFill>
            <a:schemeClr val="bg1"/>
          </a:solidFill>
          <a:ln w="12700">
            <a:noFill/>
            <a:miter lim="800000"/>
            <a:headEnd type="none" w="sm" len="sm"/>
            <a:tailEnd type="none" w="sm" len="sm"/>
          </a:ln>
        </p:spPr>
        <p:txBody>
          <a:bodyPr lIns="0" tIns="0" rIns="0" bIns="0">
            <a:spAutoFit/>
          </a:bodyPr>
          <a:lstStyle/>
          <a:p>
            <a:pPr algn="ctr" defTabSz="860425" eaLnBrk="0" hangingPunct="0">
              <a:spcBef>
                <a:spcPct val="20000"/>
              </a:spcBef>
              <a:buNone/>
            </a:pPr>
            <a:r>
              <a:rPr lang="en-US" sz="1600" b="1" i="0">
                <a:solidFill>
                  <a:srgbClr val="FF0000"/>
                </a:solidFill>
                <a:latin typeface="Arial Narrow" pitchFamily="34" charset="0"/>
              </a:rPr>
              <a:t>2nd NBI</a:t>
            </a:r>
          </a:p>
        </p:txBody>
      </p:sp>
      <p:graphicFrame>
        <p:nvGraphicFramePr>
          <p:cNvPr id="104" name="Table 103"/>
          <p:cNvGraphicFramePr>
            <a:graphicFrameLocks noGrp="1"/>
          </p:cNvGraphicFramePr>
          <p:nvPr>
            <p:extLst>
              <p:ext uri="{D42A27DB-BD31-4B8C-83A1-F6EECF244321}">
                <p14:modId xmlns:p14="http://schemas.microsoft.com/office/powerpoint/2010/main" xmlns="" val="811580692"/>
              </p:ext>
            </p:extLst>
          </p:nvPr>
        </p:nvGraphicFramePr>
        <p:xfrm>
          <a:off x="1752600" y="977900"/>
          <a:ext cx="3581399" cy="241447"/>
        </p:xfrm>
        <a:graphic>
          <a:graphicData uri="http://schemas.openxmlformats.org/drawingml/2006/table">
            <a:tbl>
              <a:tblPr/>
              <a:tblGrid>
                <a:gridCol w="572759"/>
                <a:gridCol w="752160"/>
                <a:gridCol w="752160"/>
                <a:gridCol w="752160"/>
                <a:gridCol w="752160"/>
              </a:tblGrid>
              <a:tr h="236395">
                <a:tc>
                  <a:txBody>
                    <a:bodyPr/>
                    <a:lstStyle/>
                    <a:p>
                      <a:pPr algn="ctr" fontAlgn="b"/>
                      <a:r>
                        <a:rPr lang="en-US" sz="1500" b="1" i="0" u="none" strike="noStrike" dirty="0" smtClean="0">
                          <a:latin typeface="+mn-lt"/>
                        </a:rPr>
                        <a:t>2014</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2015</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2016</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2017</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2018</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28" name="Rectangle 127"/>
          <p:cNvSpPr/>
          <p:nvPr/>
        </p:nvSpPr>
        <p:spPr bwMode="auto">
          <a:xfrm>
            <a:off x="3429000" y="1524000"/>
            <a:ext cx="685800" cy="5029200"/>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200" b="1" i="1" u="none" strike="noStrike" cap="none" normalizeH="0" baseline="0" smtClean="0">
              <a:ln>
                <a:noFill/>
              </a:ln>
              <a:solidFill>
                <a:srgbClr val="1822CD"/>
              </a:solidFill>
              <a:effectLst/>
              <a:latin typeface="Helvetica" pitchFamily="-128" charset="0"/>
            </a:endParaRPr>
          </a:p>
        </p:txBody>
      </p:sp>
      <p:cxnSp>
        <p:nvCxnSpPr>
          <p:cNvPr id="197" name="Straight Connector 144"/>
          <p:cNvCxnSpPr>
            <a:cxnSpLocks noChangeShapeType="1"/>
          </p:cNvCxnSpPr>
          <p:nvPr/>
        </p:nvCxnSpPr>
        <p:spPr bwMode="auto">
          <a:xfrm flipH="1">
            <a:off x="1371600" y="4419600"/>
            <a:ext cx="3962400" cy="0"/>
          </a:xfrm>
          <a:prstGeom prst="line">
            <a:avLst/>
          </a:prstGeom>
          <a:noFill/>
          <a:ln w="12700" algn="ctr">
            <a:solidFill>
              <a:schemeClr val="tx1"/>
            </a:solidFill>
            <a:round/>
            <a:headEnd/>
            <a:tailEnd/>
          </a:ln>
        </p:spPr>
      </p:cxnSp>
      <p:cxnSp>
        <p:nvCxnSpPr>
          <p:cNvPr id="198" name="Straight Connector 151"/>
          <p:cNvCxnSpPr>
            <a:cxnSpLocks noChangeShapeType="1"/>
          </p:cNvCxnSpPr>
          <p:nvPr/>
        </p:nvCxnSpPr>
        <p:spPr bwMode="auto">
          <a:xfrm flipH="1">
            <a:off x="1371600" y="4953000"/>
            <a:ext cx="3962400" cy="0"/>
          </a:xfrm>
          <a:prstGeom prst="line">
            <a:avLst/>
          </a:prstGeom>
          <a:noFill/>
          <a:ln w="12700" algn="ctr">
            <a:solidFill>
              <a:schemeClr val="tx1"/>
            </a:solidFill>
            <a:round/>
            <a:headEnd/>
            <a:tailEnd/>
          </a:ln>
        </p:spPr>
      </p:cxnSp>
      <p:cxnSp>
        <p:nvCxnSpPr>
          <p:cNvPr id="199" name="Straight Connector 154"/>
          <p:cNvCxnSpPr>
            <a:cxnSpLocks noChangeShapeType="1"/>
          </p:cNvCxnSpPr>
          <p:nvPr/>
        </p:nvCxnSpPr>
        <p:spPr bwMode="auto">
          <a:xfrm flipH="1">
            <a:off x="1371600" y="5486400"/>
            <a:ext cx="3962400" cy="0"/>
          </a:xfrm>
          <a:prstGeom prst="line">
            <a:avLst/>
          </a:prstGeom>
          <a:noFill/>
          <a:ln w="12700" algn="ctr">
            <a:solidFill>
              <a:schemeClr val="tx1"/>
            </a:solidFill>
            <a:round/>
            <a:headEnd/>
            <a:tailEnd/>
          </a:ln>
        </p:spPr>
      </p:cxnSp>
      <p:cxnSp>
        <p:nvCxnSpPr>
          <p:cNvPr id="200" name="Straight Connector 159"/>
          <p:cNvCxnSpPr>
            <a:cxnSpLocks noChangeShapeType="1"/>
          </p:cNvCxnSpPr>
          <p:nvPr/>
        </p:nvCxnSpPr>
        <p:spPr bwMode="auto">
          <a:xfrm flipH="1">
            <a:off x="1371600" y="3200400"/>
            <a:ext cx="3962400" cy="0"/>
          </a:xfrm>
          <a:prstGeom prst="line">
            <a:avLst/>
          </a:prstGeom>
          <a:noFill/>
          <a:ln w="12700" algn="ctr">
            <a:solidFill>
              <a:schemeClr val="tx1"/>
            </a:solidFill>
            <a:round/>
            <a:headEnd/>
            <a:tailEnd/>
          </a:ln>
        </p:spPr>
      </p:cxnSp>
      <p:cxnSp>
        <p:nvCxnSpPr>
          <p:cNvPr id="201" name="Straight Connector 160"/>
          <p:cNvCxnSpPr>
            <a:cxnSpLocks noChangeShapeType="1"/>
          </p:cNvCxnSpPr>
          <p:nvPr/>
        </p:nvCxnSpPr>
        <p:spPr bwMode="auto">
          <a:xfrm flipH="1">
            <a:off x="1371600" y="3733800"/>
            <a:ext cx="3962400" cy="0"/>
          </a:xfrm>
          <a:prstGeom prst="line">
            <a:avLst/>
          </a:prstGeom>
          <a:noFill/>
          <a:ln w="12700" algn="ctr">
            <a:solidFill>
              <a:schemeClr val="tx1"/>
            </a:solidFill>
            <a:round/>
            <a:headEnd/>
            <a:tailEnd/>
          </a:ln>
        </p:spPr>
      </p:cxnSp>
      <p:cxnSp>
        <p:nvCxnSpPr>
          <p:cNvPr id="202" name="Straight Connector 164"/>
          <p:cNvCxnSpPr>
            <a:cxnSpLocks noChangeShapeType="1"/>
          </p:cNvCxnSpPr>
          <p:nvPr/>
        </p:nvCxnSpPr>
        <p:spPr bwMode="auto">
          <a:xfrm flipH="1">
            <a:off x="1371600" y="6019800"/>
            <a:ext cx="3962400" cy="0"/>
          </a:xfrm>
          <a:prstGeom prst="line">
            <a:avLst/>
          </a:prstGeom>
          <a:noFill/>
          <a:ln w="12700" algn="ctr">
            <a:solidFill>
              <a:schemeClr val="tx1"/>
            </a:solidFill>
            <a:round/>
            <a:headEnd/>
            <a:tailEnd/>
          </a:ln>
        </p:spPr>
      </p:cxnSp>
      <p:sp>
        <p:nvSpPr>
          <p:cNvPr id="203" name="TextBox 96"/>
          <p:cNvSpPr txBox="1">
            <a:spLocks noChangeArrowheads="1"/>
          </p:cNvSpPr>
          <p:nvPr/>
        </p:nvSpPr>
        <p:spPr bwMode="auto">
          <a:xfrm>
            <a:off x="1371600" y="1752600"/>
            <a:ext cx="838200" cy="738188"/>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Start-up and Ramp-up</a:t>
            </a:r>
          </a:p>
        </p:txBody>
      </p:sp>
      <p:sp>
        <p:nvSpPr>
          <p:cNvPr id="204" name="TextBox 97"/>
          <p:cNvSpPr txBox="1">
            <a:spLocks noChangeArrowheads="1"/>
          </p:cNvSpPr>
          <p:nvPr/>
        </p:nvSpPr>
        <p:spPr bwMode="auto">
          <a:xfrm>
            <a:off x="1371600" y="2667000"/>
            <a:ext cx="9144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Boundary Physics</a:t>
            </a:r>
          </a:p>
        </p:txBody>
      </p:sp>
      <p:sp>
        <p:nvSpPr>
          <p:cNvPr id="205" name="TextBox 98"/>
          <p:cNvSpPr txBox="1">
            <a:spLocks noChangeArrowheads="1"/>
          </p:cNvSpPr>
          <p:nvPr/>
        </p:nvSpPr>
        <p:spPr bwMode="auto">
          <a:xfrm>
            <a:off x="1371600" y="3200400"/>
            <a:ext cx="9144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Materials and PFCs</a:t>
            </a:r>
          </a:p>
        </p:txBody>
      </p:sp>
      <p:sp>
        <p:nvSpPr>
          <p:cNvPr id="206" name="TextBox 101"/>
          <p:cNvSpPr txBox="1">
            <a:spLocks noChangeArrowheads="1"/>
          </p:cNvSpPr>
          <p:nvPr/>
        </p:nvSpPr>
        <p:spPr bwMode="auto">
          <a:xfrm>
            <a:off x="1371600" y="4572000"/>
            <a:ext cx="914400" cy="3079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MHD</a:t>
            </a:r>
          </a:p>
        </p:txBody>
      </p:sp>
      <p:sp>
        <p:nvSpPr>
          <p:cNvPr id="207" name="TextBox 102"/>
          <p:cNvSpPr txBox="1">
            <a:spLocks noChangeArrowheads="1"/>
          </p:cNvSpPr>
          <p:nvPr/>
        </p:nvSpPr>
        <p:spPr bwMode="auto">
          <a:xfrm>
            <a:off x="1295400" y="4953000"/>
            <a:ext cx="11430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Transport &amp; Turbulence</a:t>
            </a:r>
          </a:p>
        </p:txBody>
      </p:sp>
      <p:sp>
        <p:nvSpPr>
          <p:cNvPr id="208" name="TextBox 105"/>
          <p:cNvSpPr txBox="1">
            <a:spLocks noChangeArrowheads="1"/>
          </p:cNvSpPr>
          <p:nvPr/>
        </p:nvSpPr>
        <p:spPr bwMode="auto">
          <a:xfrm>
            <a:off x="1295400" y="6029325"/>
            <a:ext cx="11430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Scenarios and Control</a:t>
            </a:r>
          </a:p>
        </p:txBody>
      </p:sp>
      <p:sp>
        <p:nvSpPr>
          <p:cNvPr id="209" name="TextBox 103"/>
          <p:cNvSpPr txBox="1">
            <a:spLocks noChangeArrowheads="1"/>
          </p:cNvSpPr>
          <p:nvPr/>
        </p:nvSpPr>
        <p:spPr bwMode="auto">
          <a:xfrm>
            <a:off x="1295400" y="5486400"/>
            <a:ext cx="1066800" cy="586058"/>
          </a:xfrm>
          <a:prstGeom prst="rect">
            <a:avLst/>
          </a:prstGeom>
          <a:noFill/>
          <a:ln w="9525">
            <a:noFill/>
            <a:miter lim="800000"/>
            <a:headEnd/>
            <a:tailEnd/>
          </a:ln>
        </p:spPr>
        <p:txBody>
          <a:bodyPr lIns="0" rIns="0">
            <a:spAutoFit/>
          </a:bodyPr>
          <a:lstStyle/>
          <a:p>
            <a:pPr algn="ctr">
              <a:lnSpc>
                <a:spcPct val="75000"/>
              </a:lnSpc>
              <a:buNone/>
            </a:pPr>
            <a:r>
              <a:rPr lang="en-US" sz="1400" b="1" i="0">
                <a:solidFill>
                  <a:srgbClr val="FF0000"/>
                </a:solidFill>
                <a:latin typeface="Arial Narrow" pitchFamily="34" charset="0"/>
              </a:rPr>
              <a:t>Waves and Energetic Particles</a:t>
            </a:r>
            <a:endParaRPr lang="en-US" sz="1200" b="1" i="0">
              <a:solidFill>
                <a:srgbClr val="FF0000"/>
              </a:solidFill>
              <a:latin typeface="Arial Narrow" pitchFamily="34" charset="0"/>
            </a:endParaRPr>
          </a:p>
        </p:txBody>
      </p:sp>
      <p:sp>
        <p:nvSpPr>
          <p:cNvPr id="210" name="TextBox 100"/>
          <p:cNvSpPr txBox="1">
            <a:spLocks noChangeArrowheads="1"/>
          </p:cNvSpPr>
          <p:nvPr/>
        </p:nvSpPr>
        <p:spPr bwMode="auto">
          <a:xfrm>
            <a:off x="1295400" y="3763963"/>
            <a:ext cx="1143000" cy="705834"/>
          </a:xfrm>
          <a:prstGeom prst="rect">
            <a:avLst/>
          </a:prstGeom>
          <a:noFill/>
          <a:ln w="9525">
            <a:noFill/>
            <a:miter lim="800000"/>
            <a:headEnd/>
            <a:tailEnd/>
          </a:ln>
        </p:spPr>
        <p:txBody>
          <a:bodyPr bIns="91440">
            <a:spAutoFit/>
          </a:bodyPr>
          <a:lstStyle/>
          <a:p>
            <a:pPr algn="ctr">
              <a:lnSpc>
                <a:spcPct val="80000"/>
              </a:lnSpc>
              <a:buNone/>
            </a:pPr>
            <a:r>
              <a:rPr lang="en-US" sz="1400" b="1" i="0">
                <a:solidFill>
                  <a:srgbClr val="FF0000"/>
                </a:solidFill>
                <a:latin typeface="Arial Narrow" pitchFamily="34" charset="0"/>
              </a:rPr>
              <a:t>Liquid </a:t>
            </a:r>
          </a:p>
          <a:p>
            <a:pPr algn="ctr">
              <a:lnSpc>
                <a:spcPct val="80000"/>
              </a:lnSpc>
              <a:buNone/>
            </a:pPr>
            <a:r>
              <a:rPr lang="en-US" sz="1400" b="1" i="0">
                <a:solidFill>
                  <a:srgbClr val="FF0000"/>
                </a:solidFill>
                <a:latin typeface="Arial Narrow" pitchFamily="34" charset="0"/>
              </a:rPr>
              <a:t>metals /  lithium</a:t>
            </a:r>
          </a:p>
        </p:txBody>
      </p:sp>
      <p:sp>
        <p:nvSpPr>
          <p:cNvPr id="211" name="Rectangle 20"/>
          <p:cNvSpPr>
            <a:spLocks noChangeArrowheads="1"/>
          </p:cNvSpPr>
          <p:nvPr/>
        </p:nvSpPr>
        <p:spPr bwMode="auto">
          <a:xfrm>
            <a:off x="3684588" y="2057400"/>
            <a:ext cx="1192212" cy="360082"/>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a:solidFill>
                  <a:srgbClr val="1822CD"/>
                </a:solidFill>
                <a:latin typeface="Arial Narrow" pitchFamily="34" charset="0"/>
              </a:rPr>
              <a:t>Up to 0.5 MA plasma gun</a:t>
            </a:r>
          </a:p>
        </p:txBody>
      </p:sp>
      <p:sp>
        <p:nvSpPr>
          <p:cNvPr id="212" name="Oval 19"/>
          <p:cNvSpPr>
            <a:spLocks noChangeArrowheads="1"/>
          </p:cNvSpPr>
          <p:nvPr/>
        </p:nvSpPr>
        <p:spPr bwMode="auto">
          <a:xfrm>
            <a:off x="4740275" y="46482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13" name="Rectangle 20"/>
          <p:cNvSpPr>
            <a:spLocks noChangeArrowheads="1"/>
          </p:cNvSpPr>
          <p:nvPr/>
        </p:nvSpPr>
        <p:spPr bwMode="auto">
          <a:xfrm>
            <a:off x="4419600" y="4443984"/>
            <a:ext cx="914400" cy="563563"/>
          </a:xfrm>
          <a:prstGeom prst="rect">
            <a:avLst/>
          </a:prstGeom>
          <a:noFill/>
          <a:ln w="9525">
            <a:noFill/>
            <a:miter lim="800000"/>
            <a:headEnd/>
            <a:tailEnd/>
          </a:ln>
        </p:spPr>
        <p:txBody>
          <a:bodyPr lIns="91423" tIns="45712" rIns="91423" bIns="45712">
            <a:spAutoFit/>
          </a:bodyPr>
          <a:lstStyle/>
          <a:p>
            <a:pPr algn="r" defTabSz="912813" eaLnBrk="0" hangingPunct="0">
              <a:lnSpc>
                <a:spcPct val="85000"/>
              </a:lnSpc>
              <a:spcBef>
                <a:spcPct val="20000"/>
              </a:spcBef>
              <a:buNone/>
            </a:pPr>
            <a:r>
              <a:rPr lang="en-US" sz="1200" b="1" i="0" dirty="0">
                <a:solidFill>
                  <a:srgbClr val="1822CD"/>
                </a:solidFill>
                <a:latin typeface="Arial Narrow" pitchFamily="34" charset="0"/>
              </a:rPr>
              <a:t>Enhanced MHD sensors</a:t>
            </a:r>
          </a:p>
        </p:txBody>
      </p:sp>
      <p:sp>
        <p:nvSpPr>
          <p:cNvPr id="214" name="Oval 19"/>
          <p:cNvSpPr>
            <a:spLocks noChangeArrowheads="1"/>
          </p:cNvSpPr>
          <p:nvPr/>
        </p:nvSpPr>
        <p:spPr bwMode="auto">
          <a:xfrm>
            <a:off x="4598988" y="2073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15" name="Rectangle 20"/>
          <p:cNvSpPr>
            <a:spLocks noChangeArrowheads="1"/>
          </p:cNvSpPr>
          <p:nvPr/>
        </p:nvSpPr>
        <p:spPr bwMode="auto">
          <a:xfrm>
            <a:off x="4232275" y="2435225"/>
            <a:ext cx="692150" cy="230816"/>
          </a:xfrm>
          <a:prstGeom prst="rect">
            <a:avLst/>
          </a:prstGeom>
          <a:noFill/>
          <a:ln w="9525">
            <a:noFill/>
            <a:miter lim="800000"/>
            <a:headEnd/>
            <a:tailEnd/>
          </a:ln>
        </p:spPr>
        <p:txBody>
          <a:bodyPr lIns="91423" tIns="45712" rIns="91423" bIns="45712">
            <a:spAutoFit/>
          </a:bodyPr>
          <a:lstStyle/>
          <a:p>
            <a:pPr defTabSz="912813" eaLnBrk="0" hangingPunct="0">
              <a:lnSpc>
                <a:spcPct val="70000"/>
              </a:lnSpc>
              <a:buNone/>
            </a:pPr>
            <a:r>
              <a:rPr lang="en-US" sz="1200" b="1" i="0">
                <a:solidFill>
                  <a:srgbClr val="1822CD"/>
                </a:solidFill>
                <a:latin typeface="Arial Narrow" pitchFamily="34" charset="0"/>
              </a:rPr>
              <a:t>1MW</a:t>
            </a:r>
          </a:p>
        </p:txBody>
      </p:sp>
      <p:sp>
        <p:nvSpPr>
          <p:cNvPr id="216" name="Rectangle 20"/>
          <p:cNvSpPr>
            <a:spLocks noChangeArrowheads="1"/>
          </p:cNvSpPr>
          <p:nvPr/>
        </p:nvSpPr>
        <p:spPr bwMode="auto">
          <a:xfrm>
            <a:off x="4525963" y="3810000"/>
            <a:ext cx="868362" cy="541671"/>
          </a:xfrm>
          <a:prstGeom prst="rect">
            <a:avLst/>
          </a:prstGeom>
          <a:noFill/>
          <a:ln w="9525">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smtClean="0">
                <a:solidFill>
                  <a:srgbClr val="1822CD"/>
                </a:solidFill>
                <a:latin typeface="Arial Narrow" pitchFamily="34" charset="0"/>
              </a:rPr>
              <a:t>LLD using </a:t>
            </a:r>
            <a:r>
              <a:rPr lang="en-US" sz="1200" b="1" i="0" dirty="0" err="1" smtClean="0">
                <a:solidFill>
                  <a:srgbClr val="1822CD"/>
                </a:solidFill>
                <a:latin typeface="Arial Narrow" pitchFamily="34" charset="0"/>
              </a:rPr>
              <a:t>bakeable</a:t>
            </a:r>
            <a:r>
              <a:rPr lang="en-US" sz="1200" b="1" i="0" dirty="0" smtClean="0">
                <a:solidFill>
                  <a:srgbClr val="1822CD"/>
                </a:solidFill>
                <a:latin typeface="Arial Narrow" pitchFamily="34" charset="0"/>
              </a:rPr>
              <a:t> </a:t>
            </a:r>
            <a:r>
              <a:rPr lang="en-US" sz="1200" b="1" i="0" dirty="0" err="1" smtClean="0">
                <a:solidFill>
                  <a:srgbClr val="1822CD"/>
                </a:solidFill>
                <a:latin typeface="Arial Narrow" pitchFamily="34" charset="0"/>
              </a:rPr>
              <a:t>cryo</a:t>
            </a:r>
            <a:r>
              <a:rPr lang="en-US" sz="1200" b="1" i="0" dirty="0" smtClean="0">
                <a:solidFill>
                  <a:srgbClr val="1822CD"/>
                </a:solidFill>
                <a:latin typeface="Arial Narrow" pitchFamily="34" charset="0"/>
              </a:rPr>
              <a:t>-baffle</a:t>
            </a:r>
            <a:endParaRPr lang="en-US" sz="1200" b="1" i="0" dirty="0">
              <a:solidFill>
                <a:srgbClr val="1822CD"/>
              </a:solidFill>
              <a:latin typeface="Arial Narrow" pitchFamily="34" charset="0"/>
            </a:endParaRPr>
          </a:p>
        </p:txBody>
      </p:sp>
      <p:sp>
        <p:nvSpPr>
          <p:cNvPr id="218" name="Oval 19"/>
          <p:cNvSpPr>
            <a:spLocks noChangeArrowheads="1"/>
          </p:cNvSpPr>
          <p:nvPr/>
        </p:nvSpPr>
        <p:spPr bwMode="auto">
          <a:xfrm>
            <a:off x="5045075" y="336798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19" name="Rectangle 20"/>
          <p:cNvSpPr>
            <a:spLocks noChangeArrowheads="1"/>
          </p:cNvSpPr>
          <p:nvPr/>
        </p:nvSpPr>
        <p:spPr bwMode="auto">
          <a:xfrm>
            <a:off x="4522788" y="3253685"/>
            <a:ext cx="735012" cy="489349"/>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smtClean="0">
                <a:solidFill>
                  <a:srgbClr val="1822CD"/>
                </a:solidFill>
                <a:latin typeface="Arial Narrow" pitchFamily="34" charset="0"/>
              </a:rPr>
              <a:t>Lower high-Z </a:t>
            </a:r>
            <a:r>
              <a:rPr lang="en-US" sz="1200" b="1" i="0" dirty="0" err="1">
                <a:solidFill>
                  <a:srgbClr val="1822CD"/>
                </a:solidFill>
                <a:latin typeface="Arial Narrow" pitchFamily="34" charset="0"/>
              </a:rPr>
              <a:t>divertor</a:t>
            </a:r>
            <a:endParaRPr lang="en-US" sz="1200" b="1" i="0" dirty="0">
              <a:solidFill>
                <a:srgbClr val="1822CD"/>
              </a:solidFill>
              <a:latin typeface="Arial Narrow" pitchFamily="34" charset="0"/>
            </a:endParaRPr>
          </a:p>
        </p:txBody>
      </p:sp>
      <p:sp>
        <p:nvSpPr>
          <p:cNvPr id="221" name="Rectangle 20"/>
          <p:cNvSpPr>
            <a:spLocks noChangeArrowheads="1"/>
          </p:cNvSpPr>
          <p:nvPr/>
        </p:nvSpPr>
        <p:spPr bwMode="auto">
          <a:xfrm>
            <a:off x="2667000" y="4473575"/>
            <a:ext cx="914400" cy="489349"/>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a:solidFill>
                  <a:srgbClr val="1822CD"/>
                </a:solidFill>
                <a:latin typeface="Arial Narrow" pitchFamily="34" charset="0"/>
              </a:rPr>
              <a:t>MGI disruption mitigation</a:t>
            </a:r>
          </a:p>
        </p:txBody>
      </p:sp>
      <p:sp>
        <p:nvSpPr>
          <p:cNvPr id="222" name="Oval 19"/>
          <p:cNvSpPr>
            <a:spLocks noChangeArrowheads="1"/>
          </p:cNvSpPr>
          <p:nvPr/>
        </p:nvSpPr>
        <p:spPr bwMode="auto">
          <a:xfrm>
            <a:off x="2606675" y="46482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23" name="Rectangle 20"/>
          <p:cNvSpPr>
            <a:spLocks noChangeArrowheads="1"/>
          </p:cNvSpPr>
          <p:nvPr/>
        </p:nvSpPr>
        <p:spPr bwMode="auto">
          <a:xfrm>
            <a:off x="3633851" y="4495800"/>
            <a:ext cx="609600" cy="360082"/>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dirty="0">
                <a:solidFill>
                  <a:srgbClr val="1822CD"/>
                </a:solidFill>
                <a:latin typeface="Arial Narrow" pitchFamily="34" charset="0"/>
              </a:rPr>
              <a:t>Partial NCC</a:t>
            </a:r>
          </a:p>
        </p:txBody>
      </p:sp>
      <p:sp>
        <p:nvSpPr>
          <p:cNvPr id="224" name="Rectangle 20"/>
          <p:cNvSpPr>
            <a:spLocks noChangeArrowheads="1"/>
          </p:cNvSpPr>
          <p:nvPr/>
        </p:nvSpPr>
        <p:spPr bwMode="auto">
          <a:xfrm>
            <a:off x="2286000" y="5715000"/>
            <a:ext cx="990600" cy="360082"/>
          </a:xfrm>
          <a:prstGeom prst="rect">
            <a:avLst/>
          </a:prstGeom>
          <a:noFill/>
          <a:ln w="9525">
            <a:noFill/>
            <a:miter lim="800000"/>
            <a:headEnd/>
            <a:tailEnd/>
          </a:ln>
        </p:spPr>
        <p:txBody>
          <a:bodyPr lIns="91423" tIns="45712" rIns="91423" bIns="45712">
            <a:spAutoFit/>
          </a:bodyPr>
          <a:lstStyle/>
          <a:p>
            <a:pPr algn="r" defTabSz="912813" eaLnBrk="0" hangingPunct="0">
              <a:lnSpc>
                <a:spcPct val="70000"/>
              </a:lnSpc>
              <a:spcBef>
                <a:spcPct val="20000"/>
              </a:spcBef>
              <a:buNone/>
            </a:pPr>
            <a:r>
              <a:rPr lang="en-US" sz="1200" b="1" i="0">
                <a:solidFill>
                  <a:srgbClr val="1822CD"/>
                </a:solidFill>
                <a:latin typeface="Arial Narrow" pitchFamily="34" charset="0"/>
              </a:rPr>
              <a:t>1 coil AE antenna</a:t>
            </a:r>
          </a:p>
        </p:txBody>
      </p:sp>
      <p:sp>
        <p:nvSpPr>
          <p:cNvPr id="225" name="Rectangle 20"/>
          <p:cNvSpPr>
            <a:spLocks noChangeArrowheads="1"/>
          </p:cNvSpPr>
          <p:nvPr/>
        </p:nvSpPr>
        <p:spPr bwMode="auto">
          <a:xfrm>
            <a:off x="3505200" y="2720975"/>
            <a:ext cx="990600" cy="489349"/>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Lower </a:t>
            </a:r>
            <a:r>
              <a:rPr lang="en-US" sz="1200" b="1" i="0" dirty="0" err="1">
                <a:solidFill>
                  <a:srgbClr val="1822CD"/>
                </a:solidFill>
                <a:latin typeface="Arial Narrow" pitchFamily="34" charset="0"/>
              </a:rPr>
              <a:t>divertor</a:t>
            </a:r>
            <a:r>
              <a:rPr lang="en-US" sz="1200" b="1" i="0" dirty="0">
                <a:solidFill>
                  <a:srgbClr val="1822CD"/>
                </a:solidFill>
                <a:latin typeface="Arial Narrow" pitchFamily="34" charset="0"/>
              </a:rPr>
              <a:t> </a:t>
            </a:r>
            <a:r>
              <a:rPr lang="en-US" sz="1200" b="1" i="0" dirty="0" err="1">
                <a:solidFill>
                  <a:srgbClr val="1822CD"/>
                </a:solidFill>
                <a:latin typeface="Arial Narrow" pitchFamily="34" charset="0"/>
              </a:rPr>
              <a:t>cryo</a:t>
            </a:r>
            <a:r>
              <a:rPr lang="en-US" sz="1200" b="1" i="0" dirty="0">
                <a:solidFill>
                  <a:srgbClr val="1822CD"/>
                </a:solidFill>
                <a:latin typeface="Arial Narrow" pitchFamily="34" charset="0"/>
              </a:rPr>
              <a:t>-pump</a:t>
            </a:r>
          </a:p>
        </p:txBody>
      </p:sp>
      <p:sp>
        <p:nvSpPr>
          <p:cNvPr id="226" name="Rectangle 20"/>
          <p:cNvSpPr>
            <a:spLocks noChangeArrowheads="1"/>
          </p:cNvSpPr>
          <p:nvPr/>
        </p:nvSpPr>
        <p:spPr bwMode="auto">
          <a:xfrm>
            <a:off x="3429000" y="3225800"/>
            <a:ext cx="838200" cy="515510"/>
          </a:xfrm>
          <a:prstGeom prst="rect">
            <a:avLst/>
          </a:prstGeom>
          <a:noFill/>
          <a:ln w="9525">
            <a:noFill/>
            <a:miter lim="800000"/>
            <a:headEnd/>
            <a:tailEnd/>
          </a:ln>
        </p:spPr>
        <p:txBody>
          <a:bodyPr lIns="91423" tIns="45712" rIns="91423" bIns="45712">
            <a:spAutoFit/>
          </a:bodyPr>
          <a:lstStyle/>
          <a:p>
            <a:pPr algn="ctr" defTabSz="912813" eaLnBrk="0" hangingPunct="0">
              <a:lnSpc>
                <a:spcPct val="75000"/>
              </a:lnSpc>
              <a:spcBef>
                <a:spcPct val="20000"/>
              </a:spcBef>
              <a:buNone/>
            </a:pPr>
            <a:r>
              <a:rPr lang="en-US" sz="1200" b="1" i="0" dirty="0" smtClean="0">
                <a:solidFill>
                  <a:srgbClr val="1822CD"/>
                </a:solidFill>
                <a:latin typeface="Arial Narrow" pitchFamily="34" charset="0"/>
              </a:rPr>
              <a:t>High-Z tile row </a:t>
            </a:r>
            <a:r>
              <a:rPr lang="en-US" sz="1200" b="1" i="0" dirty="0">
                <a:solidFill>
                  <a:srgbClr val="1822CD"/>
                </a:solidFill>
                <a:latin typeface="Arial Narrow" pitchFamily="34" charset="0"/>
              </a:rPr>
              <a:t>on </a:t>
            </a:r>
            <a:r>
              <a:rPr lang="en-US" sz="1200" b="1" i="0" dirty="0" err="1">
                <a:solidFill>
                  <a:srgbClr val="1822CD"/>
                </a:solidFill>
                <a:latin typeface="Arial Narrow" pitchFamily="34" charset="0"/>
              </a:rPr>
              <a:t>cryo</a:t>
            </a:r>
            <a:r>
              <a:rPr lang="en-US" sz="1200" b="1" i="0" dirty="0">
                <a:solidFill>
                  <a:srgbClr val="1822CD"/>
                </a:solidFill>
                <a:latin typeface="Arial Narrow" pitchFamily="34" charset="0"/>
              </a:rPr>
              <a:t>-baffle</a:t>
            </a:r>
          </a:p>
        </p:txBody>
      </p:sp>
      <p:sp>
        <p:nvSpPr>
          <p:cNvPr id="227" name="Rectangle 99"/>
          <p:cNvSpPr>
            <a:spLocks noChangeArrowheads="1"/>
          </p:cNvSpPr>
          <p:nvPr/>
        </p:nvSpPr>
        <p:spPr bwMode="auto">
          <a:xfrm>
            <a:off x="3352800" y="2390775"/>
            <a:ext cx="782638" cy="276225"/>
          </a:xfrm>
          <a:prstGeom prst="rect">
            <a:avLst/>
          </a:prstGeom>
          <a:noFill/>
          <a:ln w="9525">
            <a:noFill/>
            <a:miter lim="800000"/>
            <a:headEnd/>
            <a:tailEnd/>
          </a:ln>
        </p:spPr>
        <p:txBody>
          <a:bodyPr wrap="none">
            <a:spAutoFit/>
          </a:bodyPr>
          <a:lstStyle/>
          <a:p>
            <a:pPr>
              <a:buNone/>
            </a:pPr>
            <a:r>
              <a:rPr lang="en-US" sz="1200" b="1" i="0">
                <a:solidFill>
                  <a:srgbClr val="1822CD"/>
                </a:solidFill>
                <a:latin typeface="Arial Narrow" pitchFamily="34" charset="0"/>
              </a:rPr>
              <a:t>ECH/EBW</a:t>
            </a:r>
            <a:endParaRPr lang="en-US" sz="1200" b="1" i="0">
              <a:solidFill>
                <a:srgbClr val="1822CD"/>
              </a:solidFill>
              <a:latin typeface="Helvetica" pitchFamily="34" charset="0"/>
            </a:endParaRPr>
          </a:p>
        </p:txBody>
      </p:sp>
      <p:sp>
        <p:nvSpPr>
          <p:cNvPr id="230" name="Oval 19"/>
          <p:cNvSpPr>
            <a:spLocks noChangeArrowheads="1"/>
          </p:cNvSpPr>
          <p:nvPr/>
        </p:nvSpPr>
        <p:spPr bwMode="auto">
          <a:xfrm>
            <a:off x="2713037" y="382428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31" name="Rectangle 20"/>
          <p:cNvSpPr>
            <a:spLocks noChangeArrowheads="1"/>
          </p:cNvSpPr>
          <p:nvPr/>
        </p:nvSpPr>
        <p:spPr bwMode="auto">
          <a:xfrm>
            <a:off x="2332038" y="3992563"/>
            <a:ext cx="868362" cy="360082"/>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dirty="0">
                <a:solidFill>
                  <a:srgbClr val="1822CD"/>
                </a:solidFill>
                <a:latin typeface="Arial Narrow" pitchFamily="34" charset="0"/>
              </a:rPr>
              <a:t>Li granule injector</a:t>
            </a:r>
          </a:p>
        </p:txBody>
      </p:sp>
      <p:sp>
        <p:nvSpPr>
          <p:cNvPr id="232" name="Rectangle 20"/>
          <p:cNvSpPr>
            <a:spLocks noChangeArrowheads="1"/>
          </p:cNvSpPr>
          <p:nvPr/>
        </p:nvSpPr>
        <p:spPr bwMode="auto">
          <a:xfrm>
            <a:off x="2362200" y="3225800"/>
            <a:ext cx="838200" cy="515510"/>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5000"/>
              </a:lnSpc>
              <a:spcBef>
                <a:spcPct val="20000"/>
              </a:spcBef>
              <a:buNone/>
            </a:pPr>
            <a:r>
              <a:rPr lang="en-US" sz="1200" b="1" i="0" dirty="0" smtClean="0">
                <a:solidFill>
                  <a:srgbClr val="1822CD"/>
                </a:solidFill>
                <a:latin typeface="Arial Narrow" pitchFamily="34" charset="0"/>
              </a:rPr>
              <a:t> High-Z tile row on lower OBD</a:t>
            </a:r>
            <a:endParaRPr lang="en-US" sz="1200" b="1" i="0" dirty="0">
              <a:solidFill>
                <a:srgbClr val="1822CD"/>
              </a:solidFill>
              <a:latin typeface="Arial Narrow" pitchFamily="34" charset="0"/>
            </a:endParaRPr>
          </a:p>
        </p:txBody>
      </p:sp>
      <p:sp>
        <p:nvSpPr>
          <p:cNvPr id="233" name="Oval 19"/>
          <p:cNvSpPr>
            <a:spLocks noChangeArrowheads="1"/>
          </p:cNvSpPr>
          <p:nvPr/>
        </p:nvSpPr>
        <p:spPr bwMode="auto">
          <a:xfrm>
            <a:off x="3124200" y="33686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34" name="Rectangle 20"/>
          <p:cNvSpPr>
            <a:spLocks noChangeArrowheads="1"/>
          </p:cNvSpPr>
          <p:nvPr/>
        </p:nvSpPr>
        <p:spPr bwMode="auto">
          <a:xfrm>
            <a:off x="3306763" y="3886200"/>
            <a:ext cx="731837" cy="397016"/>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Upward</a:t>
            </a:r>
          </a:p>
          <a:p>
            <a:pPr defTabSz="912813" eaLnBrk="0" hangingPunct="0">
              <a:lnSpc>
                <a:spcPct val="70000"/>
              </a:lnSpc>
              <a:spcBef>
                <a:spcPct val="20000"/>
              </a:spcBef>
              <a:buNone/>
            </a:pPr>
            <a:r>
              <a:rPr lang="en-US" sz="1200" b="1" i="0" dirty="0" err="1">
                <a:solidFill>
                  <a:srgbClr val="1822CD"/>
                </a:solidFill>
                <a:latin typeface="Arial Narrow" pitchFamily="34" charset="0"/>
              </a:rPr>
              <a:t>LiTER</a:t>
            </a:r>
            <a:endParaRPr lang="en-US" sz="1200" b="1" i="0" dirty="0">
              <a:solidFill>
                <a:srgbClr val="1822CD"/>
              </a:solidFill>
              <a:latin typeface="Arial Narrow" pitchFamily="34" charset="0"/>
            </a:endParaRPr>
          </a:p>
        </p:txBody>
      </p:sp>
      <p:sp>
        <p:nvSpPr>
          <p:cNvPr id="235" name="Oval 19"/>
          <p:cNvSpPr>
            <a:spLocks noChangeArrowheads="1"/>
          </p:cNvSpPr>
          <p:nvPr/>
        </p:nvSpPr>
        <p:spPr bwMode="auto">
          <a:xfrm>
            <a:off x="3200400" y="40386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36" name="Oval 19"/>
          <p:cNvSpPr>
            <a:spLocks noChangeArrowheads="1"/>
          </p:cNvSpPr>
          <p:nvPr/>
        </p:nvSpPr>
        <p:spPr bwMode="auto">
          <a:xfrm>
            <a:off x="4130675" y="46482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37" name="Oval 19"/>
          <p:cNvSpPr>
            <a:spLocks noChangeArrowheads="1"/>
          </p:cNvSpPr>
          <p:nvPr/>
        </p:nvSpPr>
        <p:spPr bwMode="auto">
          <a:xfrm>
            <a:off x="4130675" y="277653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38" name="Oval 19"/>
          <p:cNvSpPr>
            <a:spLocks noChangeArrowheads="1"/>
          </p:cNvSpPr>
          <p:nvPr/>
        </p:nvSpPr>
        <p:spPr bwMode="auto">
          <a:xfrm>
            <a:off x="4130675" y="33686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39" name="Oval 19"/>
          <p:cNvSpPr>
            <a:spLocks noChangeAspect="1" noChangeArrowheads="1"/>
          </p:cNvSpPr>
          <p:nvPr/>
        </p:nvSpPr>
        <p:spPr bwMode="auto">
          <a:xfrm>
            <a:off x="4151313" y="2454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buNone/>
            </a:pPr>
            <a:endParaRPr lang="en-US" sz="1200" b="1" i="0">
              <a:solidFill>
                <a:srgbClr val="1822CD"/>
              </a:solidFill>
              <a:latin typeface="Arial Narrow" pitchFamily="34" charset="0"/>
            </a:endParaRPr>
          </a:p>
        </p:txBody>
      </p:sp>
      <p:sp>
        <p:nvSpPr>
          <p:cNvPr id="240" name="Oval 19"/>
          <p:cNvSpPr>
            <a:spLocks noChangeArrowheads="1"/>
          </p:cNvSpPr>
          <p:nvPr/>
        </p:nvSpPr>
        <p:spPr bwMode="auto">
          <a:xfrm>
            <a:off x="4419600" y="401796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42" name="Rectangle 20"/>
          <p:cNvSpPr>
            <a:spLocks noChangeArrowheads="1"/>
          </p:cNvSpPr>
          <p:nvPr/>
        </p:nvSpPr>
        <p:spPr bwMode="auto">
          <a:xfrm>
            <a:off x="3352800" y="5791200"/>
            <a:ext cx="1477962" cy="230816"/>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4 coil AE antenna</a:t>
            </a:r>
          </a:p>
        </p:txBody>
      </p:sp>
      <p:sp>
        <p:nvSpPr>
          <p:cNvPr id="243" name="Rectangle 20"/>
          <p:cNvSpPr>
            <a:spLocks noChangeArrowheads="1"/>
          </p:cNvSpPr>
          <p:nvPr/>
        </p:nvSpPr>
        <p:spPr bwMode="auto">
          <a:xfrm>
            <a:off x="3276600" y="5513388"/>
            <a:ext cx="1828800" cy="230816"/>
          </a:xfrm>
          <a:prstGeom prst="rect">
            <a:avLst/>
          </a:prstGeom>
          <a:noFill/>
          <a:ln w="12700">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HHFW limiter upgrade</a:t>
            </a:r>
          </a:p>
        </p:txBody>
      </p:sp>
      <p:sp>
        <p:nvSpPr>
          <p:cNvPr id="244" name="Oval 19"/>
          <p:cNvSpPr>
            <a:spLocks noChangeArrowheads="1"/>
          </p:cNvSpPr>
          <p:nvPr/>
        </p:nvSpPr>
        <p:spPr bwMode="auto">
          <a:xfrm>
            <a:off x="4740275" y="55626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45" name="Rectangle 20"/>
          <p:cNvSpPr>
            <a:spLocks noChangeArrowheads="1"/>
          </p:cNvSpPr>
          <p:nvPr/>
        </p:nvSpPr>
        <p:spPr bwMode="auto">
          <a:xfrm>
            <a:off x="2362200" y="6019800"/>
            <a:ext cx="2590800" cy="230816"/>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a:solidFill>
                  <a:srgbClr val="1822CD"/>
                </a:solidFill>
                <a:latin typeface="Arial Narrow" pitchFamily="34" charset="0"/>
              </a:rPr>
              <a:t>Establish control of:</a:t>
            </a:r>
          </a:p>
        </p:txBody>
      </p:sp>
      <p:sp>
        <p:nvSpPr>
          <p:cNvPr id="246" name="Rectangle 20"/>
          <p:cNvSpPr>
            <a:spLocks noChangeArrowheads="1"/>
          </p:cNvSpPr>
          <p:nvPr/>
        </p:nvSpPr>
        <p:spPr bwMode="auto">
          <a:xfrm>
            <a:off x="4419600" y="6400800"/>
            <a:ext cx="1066800" cy="200039"/>
          </a:xfrm>
          <a:prstGeom prst="rect">
            <a:avLst/>
          </a:prstGeom>
          <a:noFill/>
          <a:ln w="12700">
            <a:noFill/>
            <a:miter lim="800000"/>
            <a:headEnd/>
            <a:tailEnd/>
          </a:ln>
        </p:spPr>
        <p:txBody>
          <a:bodyPr lIns="91423" tIns="45712" rIns="91423" bIns="45712">
            <a:spAutoFit/>
          </a:bodyPr>
          <a:lstStyle/>
          <a:p>
            <a:pPr defTabSz="912813" eaLnBrk="0" hangingPunct="0">
              <a:lnSpc>
                <a:spcPct val="50000"/>
              </a:lnSpc>
              <a:spcBef>
                <a:spcPct val="20000"/>
              </a:spcBef>
              <a:buNone/>
            </a:pPr>
            <a:r>
              <a:rPr lang="en-US" sz="1200" b="1" i="0">
                <a:solidFill>
                  <a:srgbClr val="1822CD"/>
                </a:solidFill>
                <a:latin typeface="Arial Narrow" pitchFamily="34" charset="0"/>
              </a:rPr>
              <a:t>Divertor P</a:t>
            </a:r>
            <a:r>
              <a:rPr lang="en-US" sz="1200" b="1" i="0" baseline="-25000">
                <a:solidFill>
                  <a:srgbClr val="1822CD"/>
                </a:solidFill>
                <a:latin typeface="Arial Narrow" pitchFamily="34" charset="0"/>
              </a:rPr>
              <a:t>rad</a:t>
            </a:r>
          </a:p>
        </p:txBody>
      </p:sp>
      <p:sp>
        <p:nvSpPr>
          <p:cNvPr id="247" name="Oval 19"/>
          <p:cNvSpPr>
            <a:spLocks noChangeArrowheads="1"/>
          </p:cNvSpPr>
          <p:nvPr/>
        </p:nvSpPr>
        <p:spPr bwMode="auto">
          <a:xfrm>
            <a:off x="472440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48" name="Oval 19"/>
          <p:cNvSpPr>
            <a:spLocks noChangeArrowheads="1"/>
          </p:cNvSpPr>
          <p:nvPr/>
        </p:nvSpPr>
        <p:spPr bwMode="auto">
          <a:xfrm>
            <a:off x="28352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49" name="Rectangle 20"/>
          <p:cNvSpPr>
            <a:spLocks noChangeArrowheads="1"/>
          </p:cNvSpPr>
          <p:nvPr/>
        </p:nvSpPr>
        <p:spPr bwMode="auto">
          <a:xfrm>
            <a:off x="3200400" y="6400800"/>
            <a:ext cx="868363" cy="230816"/>
          </a:xfrm>
          <a:prstGeom prst="rect">
            <a:avLst/>
          </a:prstGeom>
          <a:noFill/>
          <a:ln w="12700">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a:solidFill>
                  <a:srgbClr val="1822CD"/>
                </a:solidFill>
                <a:latin typeface="Arial Narrow" pitchFamily="34" charset="0"/>
              </a:rPr>
              <a:t>Rotation</a:t>
            </a:r>
          </a:p>
        </p:txBody>
      </p:sp>
      <p:sp>
        <p:nvSpPr>
          <p:cNvPr id="250" name="Oval 19"/>
          <p:cNvSpPr>
            <a:spLocks noChangeArrowheads="1"/>
          </p:cNvSpPr>
          <p:nvPr/>
        </p:nvSpPr>
        <p:spPr bwMode="auto">
          <a:xfrm>
            <a:off x="32924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51" name="Rectangle 20"/>
          <p:cNvSpPr>
            <a:spLocks noChangeArrowheads="1"/>
          </p:cNvSpPr>
          <p:nvPr/>
        </p:nvSpPr>
        <p:spPr bwMode="auto">
          <a:xfrm>
            <a:off x="2209800" y="6408738"/>
            <a:ext cx="990600" cy="230816"/>
          </a:xfrm>
          <a:prstGeom prst="rect">
            <a:avLst/>
          </a:prstGeom>
          <a:noFill/>
          <a:ln w="12700">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dirty="0">
                <a:solidFill>
                  <a:srgbClr val="1822CD"/>
                </a:solidFill>
                <a:latin typeface="Arial Narrow" pitchFamily="34" charset="0"/>
              </a:rPr>
              <a:t>Snowflake</a:t>
            </a:r>
            <a:endParaRPr lang="en-US" sz="1200" b="1" i="0" baseline="-25000" dirty="0">
              <a:solidFill>
                <a:srgbClr val="1822CD"/>
              </a:solidFill>
              <a:latin typeface="Arial Narrow" pitchFamily="34" charset="0"/>
            </a:endParaRPr>
          </a:p>
        </p:txBody>
      </p:sp>
      <p:sp>
        <p:nvSpPr>
          <p:cNvPr id="252" name="Oval 19"/>
          <p:cNvSpPr>
            <a:spLocks noChangeArrowheads="1"/>
          </p:cNvSpPr>
          <p:nvPr/>
        </p:nvSpPr>
        <p:spPr bwMode="auto">
          <a:xfrm>
            <a:off x="2514600" y="58070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53" name="Rectangle 20"/>
          <p:cNvSpPr>
            <a:spLocks noChangeArrowheads="1"/>
          </p:cNvSpPr>
          <p:nvPr/>
        </p:nvSpPr>
        <p:spPr bwMode="auto">
          <a:xfrm>
            <a:off x="4084637" y="6324600"/>
            <a:ext cx="487363" cy="246205"/>
          </a:xfrm>
          <a:prstGeom prst="rect">
            <a:avLst/>
          </a:prstGeom>
          <a:noFill/>
          <a:ln w="12700">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a:solidFill>
                  <a:srgbClr val="1822CD"/>
                </a:solidFill>
                <a:latin typeface="Arial Narrow" pitchFamily="34" charset="0"/>
              </a:rPr>
              <a:t>q</a:t>
            </a:r>
            <a:r>
              <a:rPr lang="en-US" sz="1200" b="1" i="0" baseline="-25000">
                <a:solidFill>
                  <a:srgbClr val="1822CD"/>
                </a:solidFill>
                <a:latin typeface="Arial Narrow" pitchFamily="34" charset="0"/>
              </a:rPr>
              <a:t>min</a:t>
            </a:r>
            <a:endParaRPr lang="en-US" sz="1200" b="1" i="0">
              <a:solidFill>
                <a:srgbClr val="1822CD"/>
              </a:solidFill>
              <a:latin typeface="Arial Narrow" pitchFamily="34" charset="0"/>
            </a:endParaRPr>
          </a:p>
        </p:txBody>
      </p:sp>
      <p:sp>
        <p:nvSpPr>
          <p:cNvPr id="254" name="Oval 19"/>
          <p:cNvSpPr>
            <a:spLocks noChangeArrowheads="1"/>
          </p:cNvSpPr>
          <p:nvPr/>
        </p:nvSpPr>
        <p:spPr bwMode="auto">
          <a:xfrm>
            <a:off x="4237037"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55" name="Oval 19"/>
          <p:cNvSpPr>
            <a:spLocks noChangeArrowheads="1"/>
          </p:cNvSpPr>
          <p:nvPr/>
        </p:nvSpPr>
        <p:spPr bwMode="auto">
          <a:xfrm>
            <a:off x="3216275" y="580548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cxnSp>
        <p:nvCxnSpPr>
          <p:cNvPr id="256" name="Straight Connector 114"/>
          <p:cNvCxnSpPr>
            <a:cxnSpLocks noChangeShapeType="1"/>
          </p:cNvCxnSpPr>
          <p:nvPr/>
        </p:nvCxnSpPr>
        <p:spPr bwMode="auto">
          <a:xfrm flipH="1">
            <a:off x="1371600" y="2667000"/>
            <a:ext cx="3962400" cy="0"/>
          </a:xfrm>
          <a:prstGeom prst="line">
            <a:avLst/>
          </a:prstGeom>
          <a:noFill/>
          <a:ln w="12700" algn="ctr">
            <a:solidFill>
              <a:schemeClr val="tx1"/>
            </a:solidFill>
            <a:round/>
            <a:headEnd/>
            <a:tailEnd/>
          </a:ln>
        </p:spPr>
      </p:cxnSp>
      <p:sp>
        <p:nvSpPr>
          <p:cNvPr id="257" name="Right Arrow 256"/>
          <p:cNvSpPr/>
          <p:nvPr/>
        </p:nvSpPr>
        <p:spPr bwMode="auto">
          <a:xfrm rot="10800000">
            <a:off x="4114800" y="1676401"/>
            <a:ext cx="1676400" cy="304799"/>
          </a:xfrm>
          <a:prstGeom prst="rightArrow">
            <a:avLst>
              <a:gd name="adj1" fmla="val 74407"/>
              <a:gd name="adj2" fmla="val 50000"/>
            </a:avLst>
          </a:prstGeom>
          <a:ln w="3175">
            <a:headEnd type="none" w="med" len="med"/>
            <a:tailEnd type="triangl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58" name="TextBox 257"/>
          <p:cNvSpPr txBox="1"/>
          <p:nvPr/>
        </p:nvSpPr>
        <p:spPr>
          <a:xfrm>
            <a:off x="5410200" y="1577876"/>
            <a:ext cx="3657600" cy="201901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buNone/>
            </a:pPr>
            <a:r>
              <a:rPr lang="en-US" sz="1800" b="0" i="0" dirty="0" err="1" smtClean="0"/>
              <a:t>Cryo</a:t>
            </a:r>
            <a:r>
              <a:rPr lang="en-US" sz="1800" b="0" i="0" dirty="0" smtClean="0"/>
              <a:t>-pump, high-Z tile row on </a:t>
            </a:r>
            <a:r>
              <a:rPr lang="en-US" sz="1800" b="0" i="0" dirty="0" err="1" smtClean="0"/>
              <a:t>cryo</a:t>
            </a:r>
            <a:r>
              <a:rPr lang="en-US" sz="1800" b="0" i="0" dirty="0" smtClean="0"/>
              <a:t>-baffle, and partial NCC would be installed in-vessel during ~1 year outage between FY2016 and FY2017</a:t>
            </a:r>
          </a:p>
          <a:p>
            <a:pPr marL="228600" lvl="1">
              <a:buNone/>
            </a:pPr>
            <a:r>
              <a:rPr lang="en-US" sz="1600" b="0" i="0" dirty="0" smtClean="0">
                <a:solidFill>
                  <a:schemeClr val="accent2"/>
                </a:solidFill>
              </a:rPr>
              <a:t>NSTX-U would operate 1</a:t>
            </a:r>
            <a:r>
              <a:rPr lang="en-US" sz="1600" b="0" i="0" baseline="30000" dirty="0" smtClean="0">
                <a:solidFill>
                  <a:schemeClr val="accent2"/>
                </a:solidFill>
              </a:rPr>
              <a:t>st</a:t>
            </a:r>
            <a:r>
              <a:rPr lang="en-US" sz="1600" b="0" i="0" dirty="0" smtClean="0">
                <a:solidFill>
                  <a:schemeClr val="accent2"/>
                </a:solidFill>
              </a:rPr>
              <a:t> half of FY2016 and 2</a:t>
            </a:r>
            <a:r>
              <a:rPr lang="en-US" sz="1600" b="0" i="0" baseline="30000" dirty="0" smtClean="0">
                <a:solidFill>
                  <a:schemeClr val="accent2"/>
                </a:solidFill>
              </a:rPr>
              <a:t>nd</a:t>
            </a:r>
            <a:r>
              <a:rPr lang="en-US" sz="1600" b="0" i="0" dirty="0" smtClean="0">
                <a:solidFill>
                  <a:schemeClr val="accent2"/>
                </a:solidFill>
              </a:rPr>
              <a:t> half of FY2017</a:t>
            </a:r>
            <a:endParaRPr lang="en-US" sz="1600" b="0" i="0" dirty="0">
              <a:solidFill>
                <a:schemeClr val="accent2"/>
              </a:solidFill>
            </a:endParaRPr>
          </a:p>
        </p:txBody>
      </p:sp>
      <p:sp>
        <p:nvSpPr>
          <p:cNvPr id="75" name="TextBox 26"/>
          <p:cNvSpPr txBox="1">
            <a:spLocks noChangeArrowheads="1"/>
          </p:cNvSpPr>
          <p:nvPr/>
        </p:nvSpPr>
        <p:spPr bwMode="auto">
          <a:xfrm>
            <a:off x="2362200" y="1280857"/>
            <a:ext cx="2944368" cy="270843"/>
          </a:xfrm>
          <a:prstGeom prst="rect">
            <a:avLst/>
          </a:prstGeom>
          <a:solidFill>
            <a:srgbClr val="CCECFF"/>
          </a:solidFill>
          <a:ln w="12700">
            <a:solidFill>
              <a:schemeClr val="tx1"/>
            </a:solidFill>
            <a:miter lim="800000"/>
            <a:headEnd/>
            <a:tailEnd/>
          </a:ln>
        </p:spPr>
        <p:txBody>
          <a:bodyPr wrap="square" tIns="18288" bIns="36576" anchor="ctr">
            <a:spAutoFit/>
          </a:bodyPr>
          <a:lstStyle/>
          <a:p>
            <a:pPr algn="ctr">
              <a:spcBef>
                <a:spcPct val="20000"/>
              </a:spcBef>
              <a:buNone/>
            </a:pPr>
            <a:r>
              <a:rPr lang="pl-PL" sz="1400" i="0" dirty="0" smtClean="0">
                <a:latin typeface="+mn-lt"/>
                <a:ea typeface="MS PGothic" pitchFamily="34" charset="-128"/>
              </a:rPr>
              <a:t>1.5 </a:t>
            </a:r>
            <a:r>
              <a:rPr lang="en-US" sz="1400" i="0" dirty="0" smtClean="0">
                <a:latin typeface="+mn-lt"/>
                <a:ea typeface="MS PGothic" pitchFamily="34" charset="-128"/>
                <a:sym typeface="Wingdings" pitchFamily="2" charset="2"/>
              </a:rPr>
              <a:t></a:t>
            </a:r>
            <a:r>
              <a:rPr lang="pl-PL" sz="1400" i="0" dirty="0" smtClean="0">
                <a:latin typeface="+mn-lt"/>
                <a:ea typeface="MS PGothic" pitchFamily="34" charset="-128"/>
              </a:rPr>
              <a:t> 2 MA, 1s </a:t>
            </a:r>
            <a:r>
              <a:rPr lang="en-US" sz="1400" i="0" dirty="0" smtClean="0">
                <a:latin typeface="+mn-lt"/>
                <a:ea typeface="MS PGothic" pitchFamily="34" charset="-128"/>
                <a:sym typeface="Wingdings" pitchFamily="2" charset="2"/>
              </a:rPr>
              <a:t></a:t>
            </a:r>
            <a:r>
              <a:rPr lang="pl-PL" sz="1400" i="0" dirty="0" smtClean="0">
                <a:latin typeface="+mn-lt"/>
                <a:ea typeface="MS PGothic" pitchFamily="34" charset="-128"/>
              </a:rPr>
              <a:t> 5s</a:t>
            </a:r>
            <a:endParaRPr lang="pl-PL" sz="1400" i="0" dirty="0">
              <a:latin typeface="+mn-lt"/>
              <a:ea typeface="MS PGothic" pitchFamily="34" charset="-128"/>
            </a:endParaRPr>
          </a:p>
        </p:txBody>
      </p:sp>
      <p:sp>
        <p:nvSpPr>
          <p:cNvPr id="76" name="TextBox 26"/>
          <p:cNvSpPr txBox="1">
            <a:spLocks noChangeArrowheads="1"/>
          </p:cNvSpPr>
          <p:nvPr/>
        </p:nvSpPr>
        <p:spPr bwMode="auto">
          <a:xfrm>
            <a:off x="76200" y="1280857"/>
            <a:ext cx="2209800" cy="270843"/>
          </a:xfrm>
          <a:prstGeom prst="rect">
            <a:avLst/>
          </a:prstGeom>
          <a:solidFill>
            <a:srgbClr val="FFFFCC"/>
          </a:solidFill>
          <a:ln w="12700">
            <a:solidFill>
              <a:schemeClr val="tx1"/>
            </a:solidFill>
            <a:miter lim="800000"/>
            <a:headEnd/>
            <a:tailEnd/>
          </a:ln>
        </p:spPr>
        <p:txBody>
          <a:bodyPr wrap="square" tIns="18288" bIns="36576" anchor="ctr">
            <a:spAutoFit/>
          </a:bodyPr>
          <a:lstStyle/>
          <a:p>
            <a:pPr algn="ctr">
              <a:spcBef>
                <a:spcPct val="20000"/>
              </a:spcBef>
              <a:buNone/>
            </a:pPr>
            <a:r>
              <a:rPr lang="en-US" sz="1400" i="0" dirty="0">
                <a:solidFill>
                  <a:srgbClr val="1822CD"/>
                </a:solidFill>
                <a:latin typeface="+mn-lt"/>
                <a:ea typeface="MS PGothic" pitchFamily="34" charset="-128"/>
              </a:rPr>
              <a:t>Upgrade Outage</a:t>
            </a:r>
          </a:p>
        </p:txBody>
      </p:sp>
      <p:sp>
        <p:nvSpPr>
          <p:cNvPr id="82" name="Oval 19"/>
          <p:cNvSpPr>
            <a:spLocks noChangeArrowheads="1"/>
          </p:cNvSpPr>
          <p:nvPr/>
        </p:nvSpPr>
        <p:spPr bwMode="auto">
          <a:xfrm>
            <a:off x="3063875" y="18573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83" name="Rectangle 20"/>
          <p:cNvSpPr>
            <a:spLocks noChangeArrowheads="1"/>
          </p:cNvSpPr>
          <p:nvPr/>
        </p:nvSpPr>
        <p:spPr bwMode="auto">
          <a:xfrm>
            <a:off x="2286000" y="1670050"/>
            <a:ext cx="1143000" cy="393938"/>
          </a:xfrm>
          <a:prstGeom prst="rect">
            <a:avLst/>
          </a:prstGeom>
          <a:noFill/>
          <a:ln w="9525">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a:solidFill>
                  <a:srgbClr val="1822CD"/>
                </a:solidFill>
                <a:latin typeface="Arial Narrow" pitchFamily="34" charset="0"/>
              </a:rPr>
              <a:t>Upgraded CHI for ~0.5MA</a:t>
            </a:r>
          </a:p>
        </p:txBody>
      </p:sp>
      <p:sp>
        <p:nvSpPr>
          <p:cNvPr id="84" name="Oval 19"/>
          <p:cNvSpPr>
            <a:spLocks noChangeArrowheads="1"/>
          </p:cNvSpPr>
          <p:nvPr/>
        </p:nvSpPr>
        <p:spPr bwMode="auto">
          <a:xfrm>
            <a:off x="3032125" y="52578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85" name="Rectangle 20"/>
          <p:cNvSpPr>
            <a:spLocks noChangeArrowheads="1"/>
          </p:cNvSpPr>
          <p:nvPr/>
        </p:nvSpPr>
        <p:spPr bwMode="auto">
          <a:xfrm>
            <a:off x="3032125" y="5257800"/>
            <a:ext cx="838200" cy="230816"/>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0000"/>
              </a:lnSpc>
              <a:spcBef>
                <a:spcPct val="20000"/>
              </a:spcBef>
              <a:buNone/>
            </a:pPr>
            <a:r>
              <a:rPr lang="en-US" sz="1200" b="1" i="0" dirty="0" smtClean="0">
                <a:solidFill>
                  <a:srgbClr val="1822CD"/>
                </a:solidFill>
                <a:latin typeface="Arial Narrow" pitchFamily="34" charset="0"/>
              </a:rPr>
              <a:t>High </a:t>
            </a:r>
            <a:r>
              <a:rPr lang="en-US" sz="1200" b="1" i="0" dirty="0" err="1" smtClean="0">
                <a:solidFill>
                  <a:srgbClr val="1822CD"/>
                </a:solidFill>
                <a:latin typeface="Arial Narrow" pitchFamily="34" charset="0"/>
              </a:rPr>
              <a:t>k</a:t>
            </a:r>
            <a:r>
              <a:rPr lang="en-US" sz="1200" b="1" i="0" baseline="-25000" dirty="0" err="1" smtClean="0">
                <a:solidFill>
                  <a:srgbClr val="1822CD"/>
                </a:solidFill>
                <a:latin typeface="Symbol" pitchFamily="18" charset="2"/>
              </a:rPr>
              <a:t>q</a:t>
            </a:r>
            <a:endParaRPr lang="en-US" sz="1200" b="1" i="0" baseline="-25000" dirty="0">
              <a:solidFill>
                <a:srgbClr val="1822CD"/>
              </a:solidFill>
              <a:latin typeface="Symbol" pitchFamily="18" charset="2"/>
            </a:endParaRPr>
          </a:p>
        </p:txBody>
      </p:sp>
      <p:sp>
        <p:nvSpPr>
          <p:cNvPr id="86" name="Oval 19"/>
          <p:cNvSpPr>
            <a:spLocks noChangeArrowheads="1"/>
          </p:cNvSpPr>
          <p:nvPr/>
        </p:nvSpPr>
        <p:spPr bwMode="auto">
          <a:xfrm>
            <a:off x="2819400" y="503872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87" name="Rectangle 20"/>
          <p:cNvSpPr>
            <a:spLocks noChangeArrowheads="1"/>
          </p:cNvSpPr>
          <p:nvPr/>
        </p:nvSpPr>
        <p:spPr bwMode="auto">
          <a:xfrm>
            <a:off x="2955925" y="5029200"/>
            <a:ext cx="1143000" cy="200039"/>
          </a:xfrm>
          <a:prstGeom prst="rect">
            <a:avLst/>
          </a:prstGeom>
          <a:noFill/>
          <a:ln w="9525">
            <a:noFill/>
            <a:miter lim="800000"/>
            <a:headEnd/>
            <a:tailEnd/>
          </a:ln>
        </p:spPr>
        <p:txBody>
          <a:bodyPr lIns="91423" tIns="45712" rIns="91423" bIns="45712">
            <a:spAutoFit/>
          </a:bodyPr>
          <a:lstStyle/>
          <a:p>
            <a:pPr defTabSz="912813" eaLnBrk="0" hangingPunct="0">
              <a:lnSpc>
                <a:spcPct val="50000"/>
              </a:lnSpc>
              <a:spcBef>
                <a:spcPct val="20000"/>
              </a:spcBef>
              <a:buNone/>
            </a:pPr>
            <a:r>
              <a:rPr lang="en-US" sz="1200" b="1" i="0" dirty="0" smtClean="0">
                <a:solidFill>
                  <a:srgbClr val="1822CD"/>
                </a:solidFill>
                <a:latin typeface="Symbol" pitchFamily="18" charset="2"/>
              </a:rPr>
              <a:t>d</a:t>
            </a:r>
            <a:r>
              <a:rPr lang="en-US" sz="1200" b="1" i="0" dirty="0" smtClean="0">
                <a:solidFill>
                  <a:srgbClr val="1822CD"/>
                </a:solidFill>
                <a:latin typeface="Arial Narrow" pitchFamily="34" charset="0"/>
              </a:rPr>
              <a:t>B </a:t>
            </a:r>
            <a:r>
              <a:rPr lang="en-US" sz="1200" b="1" i="0" dirty="0" err="1" smtClean="0">
                <a:solidFill>
                  <a:srgbClr val="1822CD"/>
                </a:solidFill>
                <a:latin typeface="Arial Narrow" pitchFamily="34" charset="0"/>
              </a:rPr>
              <a:t>polarimetry</a:t>
            </a:r>
            <a:endParaRPr lang="en-US" sz="1200" b="1" i="0" baseline="-25000" dirty="0">
              <a:solidFill>
                <a:srgbClr val="1822CD"/>
              </a:solidFill>
              <a:latin typeface="Symbol" pitchFamily="18" charset="2"/>
            </a:endParaRPr>
          </a:p>
        </p:txBody>
      </p:sp>
      <p:sp>
        <p:nvSpPr>
          <p:cNvPr id="78" name="Oval 19"/>
          <p:cNvSpPr>
            <a:spLocks noChangeArrowheads="1"/>
          </p:cNvSpPr>
          <p:nvPr/>
        </p:nvSpPr>
        <p:spPr bwMode="auto">
          <a:xfrm>
            <a:off x="3090672"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grpSp>
        <p:nvGrpSpPr>
          <p:cNvPr id="2" name="Group 78"/>
          <p:cNvGrpSpPr/>
          <p:nvPr/>
        </p:nvGrpSpPr>
        <p:grpSpPr>
          <a:xfrm>
            <a:off x="3124200" y="6400800"/>
            <a:ext cx="152400" cy="230816"/>
            <a:chOff x="5638800" y="5334000"/>
            <a:chExt cx="152400" cy="230816"/>
          </a:xfrm>
        </p:grpSpPr>
        <p:sp>
          <p:nvSpPr>
            <p:cNvPr id="80" name="Rectangle 20"/>
            <p:cNvSpPr>
              <a:spLocks noChangeArrowheads="1"/>
            </p:cNvSpPr>
            <p:nvPr/>
          </p:nvSpPr>
          <p:spPr bwMode="auto">
            <a:xfrm>
              <a:off x="5638801" y="5334000"/>
              <a:ext cx="152399" cy="230816"/>
            </a:xfrm>
            <a:prstGeom prst="rect">
              <a:avLst/>
            </a:prstGeom>
            <a:noFill/>
            <a:ln w="12700">
              <a:noFill/>
              <a:miter lim="800000"/>
              <a:headEnd/>
              <a:tailEnd/>
            </a:ln>
          </p:spPr>
          <p:txBody>
            <a:bodyPr wrap="square" lIns="0" tIns="45712" rIns="0" bIns="45712">
              <a:spAutoFit/>
            </a:bodyPr>
            <a:lstStyle/>
            <a:p>
              <a:pPr defTabSz="912813" eaLnBrk="0" hangingPunct="0">
                <a:lnSpc>
                  <a:spcPct val="70000"/>
                </a:lnSpc>
                <a:spcBef>
                  <a:spcPct val="20000"/>
                </a:spcBef>
                <a:buNone/>
              </a:pPr>
              <a:r>
                <a:rPr lang="en-US" sz="1200" b="1" i="0" dirty="0" smtClean="0">
                  <a:solidFill>
                    <a:srgbClr val="1822CD"/>
                  </a:solidFill>
                  <a:latin typeface="Arial Narrow" pitchFamily="34" charset="0"/>
                </a:rPr>
                <a:t>n</a:t>
              </a:r>
              <a:r>
                <a:rPr lang="en-US" sz="1200" b="1" i="0" baseline="-25000" dirty="0" smtClean="0">
                  <a:solidFill>
                    <a:srgbClr val="1822CD"/>
                  </a:solidFill>
                  <a:latin typeface="Arial Narrow" pitchFamily="34" charset="0"/>
                </a:rPr>
                <a:t>e</a:t>
              </a:r>
              <a:endParaRPr lang="en-US" sz="1200" b="1" i="0" baseline="-25000" dirty="0">
                <a:solidFill>
                  <a:srgbClr val="1822CD"/>
                </a:solidFill>
                <a:latin typeface="Arial Narrow" pitchFamily="34" charset="0"/>
              </a:endParaRPr>
            </a:p>
          </p:txBody>
        </p:sp>
        <p:cxnSp>
          <p:nvCxnSpPr>
            <p:cNvPr id="81" name="Straight Connector 80"/>
            <p:cNvCxnSpPr/>
            <p:nvPr/>
          </p:nvCxnSpPr>
          <p:spPr bwMode="auto">
            <a:xfrm>
              <a:off x="5638800" y="5367528"/>
              <a:ext cx="82296" cy="0"/>
            </a:xfrm>
            <a:prstGeom prst="line">
              <a:avLst/>
            </a:prstGeom>
            <a:noFill/>
            <a:ln w="15875" cap="flat" cmpd="sng" algn="ctr">
              <a:solidFill>
                <a:schemeClr val="accent2"/>
              </a:solidFill>
              <a:prstDash val="solid"/>
              <a:round/>
              <a:headEnd type="none" w="med" len="med"/>
              <a:tailEnd type="none" w="med" len="med"/>
            </a:ln>
            <a:effectLst/>
          </p:spPr>
        </p:cxnSp>
      </p:grpSp>
      <p:sp>
        <p:nvSpPr>
          <p:cNvPr id="88"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buNone/>
            </a:pPr>
            <a:r>
              <a:rPr lang="en-US" sz="2800" i="0" dirty="0">
                <a:solidFill>
                  <a:srgbClr val="FF0000"/>
                </a:solidFill>
                <a:latin typeface="Helvetica" pitchFamily="34" charset="0"/>
                <a:ea typeface="MS PGothic" pitchFamily="34" charset="-128"/>
              </a:rPr>
              <a:t>5 year plan tools with 5YP base funding</a:t>
            </a:r>
          </a:p>
          <a:p>
            <a:pPr algn="ctr">
              <a:buNone/>
            </a:pPr>
            <a:r>
              <a:rPr lang="en-US" sz="2400" i="0" dirty="0">
                <a:solidFill>
                  <a:srgbClr val="3333CC"/>
                </a:solidFill>
                <a:latin typeface="Helvetica" pitchFamily="34" charset="0"/>
                <a:ea typeface="MS PGothic" pitchFamily="34" charset="-128"/>
              </a:rPr>
              <a:t>(FY2012 + 2.5% inflation)</a:t>
            </a:r>
          </a:p>
        </p:txBody>
      </p:sp>
      <p:sp>
        <p:nvSpPr>
          <p:cNvPr id="79"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18</a:t>
            </a:fld>
            <a:endParaRPr lang="en-US" sz="1000" i="0" dirty="0">
              <a:solidFill>
                <a:schemeClr val="accent2"/>
              </a:solidFill>
              <a:latin typeface="+mn-lt"/>
            </a:endParaRPr>
          </a:p>
        </p:txBody>
      </p:sp>
    </p:spTree>
    <p:extLst>
      <p:ext uri="{BB962C8B-B14F-4D97-AF65-F5344CB8AC3E}">
        <p14:creationId xmlns:p14="http://schemas.microsoft.com/office/powerpoint/2010/main" xmlns="" val="1505525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 name="Table 104"/>
          <p:cNvGraphicFramePr>
            <a:graphicFrameLocks noGrp="1"/>
          </p:cNvGraphicFramePr>
          <p:nvPr>
            <p:extLst>
              <p:ext uri="{D42A27DB-BD31-4B8C-83A1-F6EECF244321}">
                <p14:modId xmlns:p14="http://schemas.microsoft.com/office/powerpoint/2010/main" xmlns="" val="760679585"/>
              </p:ext>
            </p:extLst>
          </p:nvPr>
        </p:nvGraphicFramePr>
        <p:xfrm>
          <a:off x="1752600" y="977900"/>
          <a:ext cx="7315198" cy="241447"/>
        </p:xfrm>
        <a:graphic>
          <a:graphicData uri="http://schemas.openxmlformats.org/drawingml/2006/table">
            <a:tbl>
              <a:tblPr/>
              <a:tblGrid>
                <a:gridCol w="570652"/>
                <a:gridCol w="749394"/>
                <a:gridCol w="749394"/>
                <a:gridCol w="749394"/>
                <a:gridCol w="749394"/>
                <a:gridCol w="749394"/>
                <a:gridCol w="749394"/>
                <a:gridCol w="749394"/>
                <a:gridCol w="749394"/>
                <a:gridCol w="749394"/>
              </a:tblGrid>
              <a:tr h="236395">
                <a:tc>
                  <a:txBody>
                    <a:bodyPr/>
                    <a:lstStyle/>
                    <a:p>
                      <a:pPr algn="ctr" fontAlgn="b"/>
                      <a:r>
                        <a:rPr lang="en-US" sz="1500" b="1" i="0" u="none" strike="noStrike" dirty="0" smtClean="0">
                          <a:latin typeface="+mn-lt"/>
                        </a:rPr>
                        <a:t>2014</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2015</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2016</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2017</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2018</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2019</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2020</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2021</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2022</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2023</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4132" name="Picture 75"/>
          <p:cNvPicPr>
            <a:picLocks noChangeAspect="1" noChangeArrowheads="1"/>
          </p:cNvPicPr>
          <p:nvPr/>
        </p:nvPicPr>
        <p:blipFill>
          <a:blip r:embed="rId3" cstate="print"/>
          <a:srcRect l="12645" r="7295"/>
          <a:stretch>
            <a:fillRect/>
          </a:stretch>
        </p:blipFill>
        <p:spPr bwMode="auto">
          <a:xfrm>
            <a:off x="0" y="2330450"/>
            <a:ext cx="1295400" cy="1725613"/>
          </a:xfrm>
          <a:prstGeom prst="rect">
            <a:avLst/>
          </a:prstGeom>
          <a:noFill/>
          <a:ln w="15875">
            <a:noFill/>
            <a:miter lim="800000"/>
            <a:headEnd/>
            <a:tailEnd/>
          </a:ln>
        </p:spPr>
      </p:pic>
      <p:pic>
        <p:nvPicPr>
          <p:cNvPr id="4133" name="Picture 79" descr="NB2 iso"/>
          <p:cNvPicPr>
            <a:picLocks noChangeAspect="1" noChangeArrowheads="1"/>
          </p:cNvPicPr>
          <p:nvPr/>
        </p:nvPicPr>
        <p:blipFill>
          <a:blip r:embed="rId4" cstate="print"/>
          <a:srcRect/>
          <a:stretch>
            <a:fillRect/>
          </a:stretch>
        </p:blipFill>
        <p:spPr bwMode="auto">
          <a:xfrm>
            <a:off x="4763" y="4660900"/>
            <a:ext cx="1433512" cy="1106488"/>
          </a:xfrm>
          <a:prstGeom prst="rect">
            <a:avLst/>
          </a:prstGeom>
          <a:noFill/>
          <a:ln w="9525">
            <a:noFill/>
            <a:miter lim="800000"/>
            <a:headEnd/>
            <a:tailEnd/>
          </a:ln>
        </p:spPr>
      </p:pic>
      <p:sp>
        <p:nvSpPr>
          <p:cNvPr id="4134" name="Text Box 81"/>
          <p:cNvSpPr txBox="1">
            <a:spLocks noChangeArrowheads="1"/>
          </p:cNvSpPr>
          <p:nvPr/>
        </p:nvSpPr>
        <p:spPr bwMode="auto">
          <a:xfrm>
            <a:off x="0" y="1905000"/>
            <a:ext cx="1279525" cy="361125"/>
          </a:xfrm>
          <a:prstGeom prst="rect">
            <a:avLst/>
          </a:prstGeom>
          <a:solidFill>
            <a:schemeClr val="bg1"/>
          </a:solidFill>
          <a:ln w="12700">
            <a:noFill/>
            <a:miter lim="800000"/>
            <a:headEnd type="none" w="sm" len="sm"/>
            <a:tailEnd type="none" w="sm" len="sm"/>
          </a:ln>
        </p:spPr>
        <p:txBody>
          <a:bodyPr lIns="0" tIns="0" rIns="0" bIns="0">
            <a:spAutoFit/>
          </a:bodyPr>
          <a:lstStyle/>
          <a:p>
            <a:pPr algn="ctr" defTabSz="860425" eaLnBrk="0" hangingPunct="0">
              <a:lnSpc>
                <a:spcPct val="60000"/>
              </a:lnSpc>
              <a:spcBef>
                <a:spcPct val="20000"/>
              </a:spcBef>
              <a:buNone/>
            </a:pPr>
            <a:r>
              <a:rPr lang="en-US" sz="1600" b="1" i="0">
                <a:solidFill>
                  <a:srgbClr val="FF0000"/>
                </a:solidFill>
                <a:latin typeface="Arial Narrow" pitchFamily="34" charset="0"/>
              </a:rPr>
              <a:t>New </a:t>
            </a:r>
          </a:p>
          <a:p>
            <a:pPr algn="ctr" defTabSz="860425" eaLnBrk="0" hangingPunct="0">
              <a:lnSpc>
                <a:spcPct val="60000"/>
              </a:lnSpc>
              <a:spcBef>
                <a:spcPct val="20000"/>
              </a:spcBef>
              <a:buNone/>
            </a:pPr>
            <a:r>
              <a:rPr lang="en-US" sz="1600" b="1" i="0">
                <a:solidFill>
                  <a:srgbClr val="FF0000"/>
                </a:solidFill>
                <a:latin typeface="Arial Narrow" pitchFamily="34" charset="0"/>
              </a:rPr>
              <a:t>center-stack</a:t>
            </a:r>
          </a:p>
        </p:txBody>
      </p:sp>
      <p:sp>
        <p:nvSpPr>
          <p:cNvPr id="4135" name="Text Box 82"/>
          <p:cNvSpPr txBox="1">
            <a:spLocks noChangeArrowheads="1"/>
          </p:cNvSpPr>
          <p:nvPr/>
        </p:nvSpPr>
        <p:spPr bwMode="auto">
          <a:xfrm>
            <a:off x="76200" y="5697538"/>
            <a:ext cx="661988" cy="246062"/>
          </a:xfrm>
          <a:prstGeom prst="rect">
            <a:avLst/>
          </a:prstGeom>
          <a:solidFill>
            <a:schemeClr val="bg1"/>
          </a:solidFill>
          <a:ln w="12700">
            <a:noFill/>
            <a:miter lim="800000"/>
            <a:headEnd type="none" w="sm" len="sm"/>
            <a:tailEnd type="none" w="sm" len="sm"/>
          </a:ln>
        </p:spPr>
        <p:txBody>
          <a:bodyPr lIns="0" tIns="0" rIns="0" bIns="0">
            <a:spAutoFit/>
          </a:bodyPr>
          <a:lstStyle/>
          <a:p>
            <a:pPr algn="ctr" defTabSz="860425" eaLnBrk="0" hangingPunct="0">
              <a:spcBef>
                <a:spcPct val="20000"/>
              </a:spcBef>
              <a:buNone/>
            </a:pPr>
            <a:r>
              <a:rPr lang="en-US" sz="1600" b="1" i="0">
                <a:solidFill>
                  <a:srgbClr val="FF0000"/>
                </a:solidFill>
                <a:latin typeface="Arial Narrow" pitchFamily="34" charset="0"/>
              </a:rPr>
              <a:t>2nd NBI</a:t>
            </a:r>
          </a:p>
        </p:txBody>
      </p:sp>
      <p:sp>
        <p:nvSpPr>
          <p:cNvPr id="4202" name="TextBox 96"/>
          <p:cNvSpPr txBox="1">
            <a:spLocks noChangeArrowheads="1"/>
          </p:cNvSpPr>
          <p:nvPr/>
        </p:nvSpPr>
        <p:spPr bwMode="auto">
          <a:xfrm>
            <a:off x="1371600" y="1752600"/>
            <a:ext cx="838200" cy="738188"/>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Start-up and Ramp-up</a:t>
            </a:r>
          </a:p>
        </p:txBody>
      </p:sp>
      <p:sp>
        <p:nvSpPr>
          <p:cNvPr id="4207" name="TextBox 105"/>
          <p:cNvSpPr txBox="1">
            <a:spLocks noChangeArrowheads="1"/>
          </p:cNvSpPr>
          <p:nvPr/>
        </p:nvSpPr>
        <p:spPr bwMode="auto">
          <a:xfrm>
            <a:off x="1295400" y="6029325"/>
            <a:ext cx="1143000" cy="523875"/>
          </a:xfrm>
          <a:prstGeom prst="rect">
            <a:avLst/>
          </a:prstGeom>
          <a:noFill/>
          <a:ln w="9525">
            <a:noFill/>
            <a:miter lim="800000"/>
            <a:headEnd/>
            <a:tailEnd/>
          </a:ln>
        </p:spPr>
        <p:txBody>
          <a:bodyPr>
            <a:spAutoFit/>
          </a:bodyPr>
          <a:lstStyle/>
          <a:p>
            <a:pPr algn="ctr">
              <a:buNone/>
            </a:pPr>
            <a:r>
              <a:rPr lang="en-US" sz="1400" b="1" i="0" dirty="0">
                <a:solidFill>
                  <a:srgbClr val="FF0000"/>
                </a:solidFill>
                <a:latin typeface="Arial Narrow" pitchFamily="34" charset="0"/>
              </a:rPr>
              <a:t>Scenarios and Control</a:t>
            </a:r>
          </a:p>
        </p:txBody>
      </p:sp>
      <p:sp>
        <p:nvSpPr>
          <p:cNvPr id="129" name="Rectangle 20"/>
          <p:cNvSpPr>
            <a:spLocks noChangeArrowheads="1"/>
          </p:cNvSpPr>
          <p:nvPr/>
        </p:nvSpPr>
        <p:spPr bwMode="auto">
          <a:xfrm>
            <a:off x="5943600" y="1923685"/>
            <a:ext cx="1981201" cy="590915"/>
          </a:xfrm>
          <a:prstGeom prst="rect">
            <a:avLst/>
          </a:prstGeom>
          <a:noFill/>
          <a:ln w="9525">
            <a:noFill/>
            <a:miter lim="800000"/>
            <a:headEnd/>
            <a:tailEnd/>
          </a:ln>
        </p:spPr>
        <p:txBody>
          <a:bodyPr wrap="square" lIns="91423" tIns="45712" rIns="0" bIns="45712">
            <a:spAutoFit/>
          </a:bodyPr>
          <a:lstStyle/>
          <a:p>
            <a:pPr defTabSz="912813" eaLnBrk="0" hangingPunct="0">
              <a:lnSpc>
                <a:spcPct val="90000"/>
              </a:lnSpc>
              <a:buNone/>
            </a:pPr>
            <a:r>
              <a:rPr lang="en-US" sz="1200" b="1" i="0" dirty="0">
                <a:solidFill>
                  <a:srgbClr val="1822CD"/>
                </a:solidFill>
                <a:latin typeface="Arial Narrow" pitchFamily="34" charset="0"/>
              </a:rPr>
              <a:t>Extend NBI duration </a:t>
            </a:r>
            <a:r>
              <a:rPr lang="en-US" sz="1200" b="1" i="0" dirty="0" smtClean="0">
                <a:solidFill>
                  <a:srgbClr val="1822CD"/>
                </a:solidFill>
                <a:latin typeface="Arial Narrow" pitchFamily="34" charset="0"/>
              </a:rPr>
              <a:t> to 10-20s and/or </a:t>
            </a:r>
            <a:r>
              <a:rPr lang="en-US" sz="1200" b="1" i="0" dirty="0">
                <a:solidFill>
                  <a:srgbClr val="1822CD"/>
                </a:solidFill>
                <a:latin typeface="Arial Narrow" pitchFamily="34" charset="0"/>
              </a:rPr>
              <a:t>implement 2-4 MW off-axis EBW H&amp;CD</a:t>
            </a:r>
          </a:p>
        </p:txBody>
      </p:sp>
      <p:sp>
        <p:nvSpPr>
          <p:cNvPr id="162" name="Rectangle 20"/>
          <p:cNvSpPr>
            <a:spLocks noChangeArrowheads="1"/>
          </p:cNvSpPr>
          <p:nvPr/>
        </p:nvSpPr>
        <p:spPr bwMode="auto">
          <a:xfrm>
            <a:off x="6202363" y="6096000"/>
            <a:ext cx="1798637" cy="489349"/>
          </a:xfrm>
          <a:prstGeom prst="rect">
            <a:avLst/>
          </a:prstGeom>
          <a:noFill/>
          <a:ln w="12700">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a:solidFill>
                  <a:srgbClr val="1822CD"/>
                </a:solidFill>
                <a:latin typeface="Arial Narrow" pitchFamily="34" charset="0"/>
              </a:rPr>
              <a:t>Control integration, optimization with long-pulse and full metal wall</a:t>
            </a:r>
          </a:p>
        </p:txBody>
      </p:sp>
      <p:sp>
        <p:nvSpPr>
          <p:cNvPr id="163" name="Oval 19"/>
          <p:cNvSpPr>
            <a:spLocks noChangeArrowheads="1"/>
          </p:cNvSpPr>
          <p:nvPr/>
        </p:nvSpPr>
        <p:spPr bwMode="auto">
          <a:xfrm>
            <a:off x="609600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81" name="Rectangle 20"/>
          <p:cNvSpPr>
            <a:spLocks noChangeArrowheads="1"/>
          </p:cNvSpPr>
          <p:nvPr/>
        </p:nvSpPr>
        <p:spPr bwMode="auto">
          <a:xfrm>
            <a:off x="4754563" y="6096000"/>
            <a:ext cx="1096962" cy="489349"/>
          </a:xfrm>
          <a:prstGeom prst="rect">
            <a:avLst/>
          </a:prstGeom>
          <a:noFill/>
          <a:ln w="12700">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a:solidFill>
                  <a:srgbClr val="1822CD"/>
                </a:solidFill>
                <a:latin typeface="Arial Narrow" pitchFamily="34" charset="0"/>
              </a:rPr>
              <a:t>Control integration, optimization</a:t>
            </a:r>
          </a:p>
        </p:txBody>
      </p:sp>
      <p:sp>
        <p:nvSpPr>
          <p:cNvPr id="196" name="Rectangle 195"/>
          <p:cNvSpPr/>
          <p:nvPr/>
        </p:nvSpPr>
        <p:spPr bwMode="auto">
          <a:xfrm>
            <a:off x="3352800" y="1524000"/>
            <a:ext cx="609600" cy="5029200"/>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200" b="1" i="1" u="none" strike="noStrike" cap="none" normalizeH="0" baseline="0" smtClean="0">
              <a:ln>
                <a:noFill/>
              </a:ln>
              <a:solidFill>
                <a:srgbClr val="1822CD"/>
              </a:solidFill>
              <a:effectLst/>
              <a:latin typeface="Helvetica" pitchFamily="-128" charset="0"/>
            </a:endParaRPr>
          </a:p>
        </p:txBody>
      </p:sp>
      <p:cxnSp>
        <p:nvCxnSpPr>
          <p:cNvPr id="197" name="Straight Connector 114"/>
          <p:cNvCxnSpPr>
            <a:cxnSpLocks noChangeShapeType="1"/>
          </p:cNvCxnSpPr>
          <p:nvPr/>
        </p:nvCxnSpPr>
        <p:spPr bwMode="auto">
          <a:xfrm flipH="1">
            <a:off x="1371600" y="2667000"/>
            <a:ext cx="6858000" cy="0"/>
          </a:xfrm>
          <a:prstGeom prst="line">
            <a:avLst/>
          </a:prstGeom>
          <a:noFill/>
          <a:ln w="12700" algn="ctr">
            <a:solidFill>
              <a:schemeClr val="tx1"/>
            </a:solidFill>
            <a:round/>
            <a:headEnd/>
            <a:tailEnd/>
          </a:ln>
        </p:spPr>
      </p:cxnSp>
      <p:cxnSp>
        <p:nvCxnSpPr>
          <p:cNvPr id="198" name="Straight Connector 144"/>
          <p:cNvCxnSpPr>
            <a:cxnSpLocks noChangeShapeType="1"/>
          </p:cNvCxnSpPr>
          <p:nvPr/>
        </p:nvCxnSpPr>
        <p:spPr bwMode="auto">
          <a:xfrm flipH="1">
            <a:off x="1371600" y="4419600"/>
            <a:ext cx="6858000" cy="0"/>
          </a:xfrm>
          <a:prstGeom prst="line">
            <a:avLst/>
          </a:prstGeom>
          <a:noFill/>
          <a:ln w="12700" algn="ctr">
            <a:solidFill>
              <a:schemeClr val="tx1"/>
            </a:solidFill>
            <a:round/>
            <a:headEnd/>
            <a:tailEnd/>
          </a:ln>
        </p:spPr>
      </p:cxnSp>
      <p:cxnSp>
        <p:nvCxnSpPr>
          <p:cNvPr id="199" name="Straight Connector 154"/>
          <p:cNvCxnSpPr>
            <a:cxnSpLocks noChangeShapeType="1"/>
          </p:cNvCxnSpPr>
          <p:nvPr/>
        </p:nvCxnSpPr>
        <p:spPr bwMode="auto">
          <a:xfrm flipH="1">
            <a:off x="1371600" y="5486400"/>
            <a:ext cx="6858000" cy="0"/>
          </a:xfrm>
          <a:prstGeom prst="line">
            <a:avLst/>
          </a:prstGeom>
          <a:noFill/>
          <a:ln w="12700" algn="ctr">
            <a:solidFill>
              <a:schemeClr val="tx1"/>
            </a:solidFill>
            <a:round/>
            <a:headEnd/>
            <a:tailEnd/>
          </a:ln>
        </p:spPr>
      </p:cxnSp>
      <p:cxnSp>
        <p:nvCxnSpPr>
          <p:cNvPr id="200" name="Straight Connector 159"/>
          <p:cNvCxnSpPr>
            <a:cxnSpLocks noChangeShapeType="1"/>
          </p:cNvCxnSpPr>
          <p:nvPr/>
        </p:nvCxnSpPr>
        <p:spPr bwMode="auto">
          <a:xfrm flipH="1">
            <a:off x="1371600" y="3200400"/>
            <a:ext cx="6858000" cy="0"/>
          </a:xfrm>
          <a:prstGeom prst="line">
            <a:avLst/>
          </a:prstGeom>
          <a:noFill/>
          <a:ln w="12700" algn="ctr">
            <a:solidFill>
              <a:schemeClr val="tx1"/>
            </a:solidFill>
            <a:round/>
            <a:headEnd/>
            <a:tailEnd/>
          </a:ln>
        </p:spPr>
      </p:cxnSp>
      <p:cxnSp>
        <p:nvCxnSpPr>
          <p:cNvPr id="201" name="Straight Connector 160"/>
          <p:cNvCxnSpPr>
            <a:cxnSpLocks noChangeShapeType="1"/>
          </p:cNvCxnSpPr>
          <p:nvPr/>
        </p:nvCxnSpPr>
        <p:spPr bwMode="auto">
          <a:xfrm flipH="1">
            <a:off x="1371600" y="3733800"/>
            <a:ext cx="6858000" cy="0"/>
          </a:xfrm>
          <a:prstGeom prst="line">
            <a:avLst/>
          </a:prstGeom>
          <a:noFill/>
          <a:ln w="12700" algn="ctr">
            <a:solidFill>
              <a:schemeClr val="tx1"/>
            </a:solidFill>
            <a:round/>
            <a:headEnd/>
            <a:tailEnd/>
          </a:ln>
        </p:spPr>
      </p:cxnSp>
      <p:cxnSp>
        <p:nvCxnSpPr>
          <p:cNvPr id="202" name="Straight Connector 164"/>
          <p:cNvCxnSpPr>
            <a:cxnSpLocks noChangeShapeType="1"/>
          </p:cNvCxnSpPr>
          <p:nvPr/>
        </p:nvCxnSpPr>
        <p:spPr bwMode="auto">
          <a:xfrm flipH="1">
            <a:off x="1371600" y="6019800"/>
            <a:ext cx="6858000" cy="0"/>
          </a:xfrm>
          <a:prstGeom prst="line">
            <a:avLst/>
          </a:prstGeom>
          <a:noFill/>
          <a:ln w="12700" algn="ctr">
            <a:solidFill>
              <a:schemeClr val="tx1"/>
            </a:solidFill>
            <a:round/>
            <a:headEnd/>
            <a:tailEnd/>
          </a:ln>
        </p:spPr>
      </p:cxnSp>
      <p:cxnSp>
        <p:nvCxnSpPr>
          <p:cNvPr id="203" name="Straight Connector 151"/>
          <p:cNvCxnSpPr>
            <a:cxnSpLocks noChangeShapeType="1"/>
          </p:cNvCxnSpPr>
          <p:nvPr/>
        </p:nvCxnSpPr>
        <p:spPr bwMode="auto">
          <a:xfrm flipH="1">
            <a:off x="1371600" y="4953000"/>
            <a:ext cx="6858000" cy="0"/>
          </a:xfrm>
          <a:prstGeom prst="line">
            <a:avLst/>
          </a:prstGeom>
          <a:noFill/>
          <a:ln w="12700" algn="ctr">
            <a:solidFill>
              <a:schemeClr val="tx1"/>
            </a:solidFill>
            <a:round/>
            <a:headEnd/>
            <a:tailEnd/>
          </a:ln>
        </p:spPr>
      </p:cxnSp>
      <p:sp>
        <p:nvSpPr>
          <p:cNvPr id="204" name="TextBox 97"/>
          <p:cNvSpPr txBox="1">
            <a:spLocks noChangeArrowheads="1"/>
          </p:cNvSpPr>
          <p:nvPr/>
        </p:nvSpPr>
        <p:spPr bwMode="auto">
          <a:xfrm>
            <a:off x="1371600" y="2667000"/>
            <a:ext cx="9144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Boundary Physics</a:t>
            </a:r>
          </a:p>
        </p:txBody>
      </p:sp>
      <p:sp>
        <p:nvSpPr>
          <p:cNvPr id="205" name="TextBox 98"/>
          <p:cNvSpPr txBox="1">
            <a:spLocks noChangeArrowheads="1"/>
          </p:cNvSpPr>
          <p:nvPr/>
        </p:nvSpPr>
        <p:spPr bwMode="auto">
          <a:xfrm>
            <a:off x="1371600" y="3200400"/>
            <a:ext cx="9144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Materials and PFCs</a:t>
            </a:r>
          </a:p>
        </p:txBody>
      </p:sp>
      <p:sp>
        <p:nvSpPr>
          <p:cNvPr id="206" name="TextBox 101"/>
          <p:cNvSpPr txBox="1">
            <a:spLocks noChangeArrowheads="1"/>
          </p:cNvSpPr>
          <p:nvPr/>
        </p:nvSpPr>
        <p:spPr bwMode="auto">
          <a:xfrm>
            <a:off x="1371600" y="4572000"/>
            <a:ext cx="914400" cy="3079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MHD</a:t>
            </a:r>
          </a:p>
        </p:txBody>
      </p:sp>
      <p:sp>
        <p:nvSpPr>
          <p:cNvPr id="207" name="TextBox 102"/>
          <p:cNvSpPr txBox="1">
            <a:spLocks noChangeArrowheads="1"/>
          </p:cNvSpPr>
          <p:nvPr/>
        </p:nvSpPr>
        <p:spPr bwMode="auto">
          <a:xfrm>
            <a:off x="1295400" y="4953000"/>
            <a:ext cx="11430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Transport &amp; Turbulence</a:t>
            </a:r>
          </a:p>
        </p:txBody>
      </p:sp>
      <p:sp>
        <p:nvSpPr>
          <p:cNvPr id="208" name="TextBox 103"/>
          <p:cNvSpPr txBox="1">
            <a:spLocks noChangeArrowheads="1"/>
          </p:cNvSpPr>
          <p:nvPr/>
        </p:nvSpPr>
        <p:spPr bwMode="auto">
          <a:xfrm>
            <a:off x="1295400" y="5486400"/>
            <a:ext cx="1066800" cy="586058"/>
          </a:xfrm>
          <a:prstGeom prst="rect">
            <a:avLst/>
          </a:prstGeom>
          <a:noFill/>
          <a:ln w="9525">
            <a:noFill/>
            <a:miter lim="800000"/>
            <a:headEnd/>
            <a:tailEnd/>
          </a:ln>
        </p:spPr>
        <p:txBody>
          <a:bodyPr lIns="0" rIns="0">
            <a:spAutoFit/>
          </a:bodyPr>
          <a:lstStyle/>
          <a:p>
            <a:pPr algn="ctr">
              <a:lnSpc>
                <a:spcPct val="75000"/>
              </a:lnSpc>
              <a:buNone/>
            </a:pPr>
            <a:r>
              <a:rPr lang="en-US" sz="1400" b="1" i="0">
                <a:solidFill>
                  <a:srgbClr val="FF0000"/>
                </a:solidFill>
                <a:latin typeface="Arial Narrow" pitchFamily="34" charset="0"/>
              </a:rPr>
              <a:t>Waves and Energetic Particles</a:t>
            </a:r>
            <a:endParaRPr lang="en-US" sz="1200" b="1" i="0">
              <a:solidFill>
                <a:srgbClr val="FF0000"/>
              </a:solidFill>
              <a:latin typeface="Arial Narrow" pitchFamily="34" charset="0"/>
            </a:endParaRPr>
          </a:p>
        </p:txBody>
      </p:sp>
      <p:sp>
        <p:nvSpPr>
          <p:cNvPr id="209" name="TextBox 100"/>
          <p:cNvSpPr txBox="1">
            <a:spLocks noChangeArrowheads="1"/>
          </p:cNvSpPr>
          <p:nvPr/>
        </p:nvSpPr>
        <p:spPr bwMode="auto">
          <a:xfrm>
            <a:off x="1295400" y="3763963"/>
            <a:ext cx="1143000" cy="705834"/>
          </a:xfrm>
          <a:prstGeom prst="rect">
            <a:avLst/>
          </a:prstGeom>
          <a:noFill/>
          <a:ln w="9525">
            <a:noFill/>
            <a:miter lim="800000"/>
            <a:headEnd/>
            <a:tailEnd/>
          </a:ln>
        </p:spPr>
        <p:txBody>
          <a:bodyPr bIns="91440">
            <a:spAutoFit/>
          </a:bodyPr>
          <a:lstStyle/>
          <a:p>
            <a:pPr algn="ctr">
              <a:lnSpc>
                <a:spcPct val="80000"/>
              </a:lnSpc>
              <a:buNone/>
            </a:pPr>
            <a:r>
              <a:rPr lang="en-US" sz="1400" b="1" i="0">
                <a:solidFill>
                  <a:srgbClr val="FF0000"/>
                </a:solidFill>
                <a:latin typeface="Arial Narrow" pitchFamily="34" charset="0"/>
              </a:rPr>
              <a:t>Liquid </a:t>
            </a:r>
          </a:p>
          <a:p>
            <a:pPr algn="ctr">
              <a:lnSpc>
                <a:spcPct val="80000"/>
              </a:lnSpc>
              <a:buNone/>
            </a:pPr>
            <a:r>
              <a:rPr lang="en-US" sz="1400" b="1" i="0">
                <a:solidFill>
                  <a:srgbClr val="FF0000"/>
                </a:solidFill>
                <a:latin typeface="Arial Narrow" pitchFamily="34" charset="0"/>
              </a:rPr>
              <a:t>metals /  lithium</a:t>
            </a:r>
          </a:p>
        </p:txBody>
      </p:sp>
      <p:sp>
        <p:nvSpPr>
          <p:cNvPr id="211" name="Oval 19"/>
          <p:cNvSpPr>
            <a:spLocks noChangeArrowheads="1"/>
          </p:cNvSpPr>
          <p:nvPr/>
        </p:nvSpPr>
        <p:spPr bwMode="auto">
          <a:xfrm>
            <a:off x="3962400" y="44958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12" name="Rectangle 20"/>
          <p:cNvSpPr>
            <a:spLocks noChangeArrowheads="1"/>
          </p:cNvSpPr>
          <p:nvPr/>
        </p:nvSpPr>
        <p:spPr bwMode="auto">
          <a:xfrm>
            <a:off x="4773168" y="4419600"/>
            <a:ext cx="609600" cy="360082"/>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Full NCC</a:t>
            </a:r>
          </a:p>
        </p:txBody>
      </p:sp>
      <p:sp>
        <p:nvSpPr>
          <p:cNvPr id="214" name="Rectangle 20"/>
          <p:cNvSpPr>
            <a:spLocks noChangeArrowheads="1"/>
          </p:cNvSpPr>
          <p:nvPr/>
        </p:nvSpPr>
        <p:spPr bwMode="auto">
          <a:xfrm>
            <a:off x="4495800" y="3253685"/>
            <a:ext cx="735012" cy="489349"/>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U + L </a:t>
            </a:r>
            <a:r>
              <a:rPr lang="en-US" sz="1200" b="1" i="0" dirty="0" smtClean="0">
                <a:solidFill>
                  <a:srgbClr val="1822CD"/>
                </a:solidFill>
                <a:latin typeface="Arial Narrow" pitchFamily="34" charset="0"/>
              </a:rPr>
              <a:t>high-Z </a:t>
            </a:r>
            <a:r>
              <a:rPr lang="en-US" sz="1200" b="1" i="0" dirty="0" err="1" smtClean="0">
                <a:solidFill>
                  <a:srgbClr val="1822CD"/>
                </a:solidFill>
                <a:latin typeface="Arial Narrow" pitchFamily="34" charset="0"/>
              </a:rPr>
              <a:t>divertors</a:t>
            </a:r>
            <a:endParaRPr lang="en-US" sz="1200" b="1" i="0" dirty="0">
              <a:solidFill>
                <a:srgbClr val="1822CD"/>
              </a:solidFill>
              <a:latin typeface="Arial Narrow" pitchFamily="34" charset="0"/>
            </a:endParaRPr>
          </a:p>
        </p:txBody>
      </p:sp>
      <p:sp>
        <p:nvSpPr>
          <p:cNvPr id="217" name="Oval 19"/>
          <p:cNvSpPr>
            <a:spLocks noChangeArrowheads="1"/>
          </p:cNvSpPr>
          <p:nvPr/>
        </p:nvSpPr>
        <p:spPr bwMode="auto">
          <a:xfrm>
            <a:off x="2971800" y="401796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18" name="Rectangle 20"/>
          <p:cNvSpPr>
            <a:spLocks noChangeArrowheads="1"/>
          </p:cNvSpPr>
          <p:nvPr/>
        </p:nvSpPr>
        <p:spPr bwMode="auto">
          <a:xfrm>
            <a:off x="3078163" y="3886200"/>
            <a:ext cx="868362" cy="397016"/>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a:solidFill>
                  <a:srgbClr val="1822CD"/>
                </a:solidFill>
                <a:latin typeface="Arial Narrow" pitchFamily="34" charset="0"/>
              </a:rPr>
              <a:t>Upward</a:t>
            </a:r>
          </a:p>
          <a:p>
            <a:pPr defTabSz="912813" eaLnBrk="0" hangingPunct="0">
              <a:lnSpc>
                <a:spcPct val="70000"/>
              </a:lnSpc>
              <a:spcBef>
                <a:spcPct val="20000"/>
              </a:spcBef>
              <a:buNone/>
            </a:pPr>
            <a:r>
              <a:rPr lang="en-US" sz="1200" b="1" i="0">
                <a:solidFill>
                  <a:srgbClr val="1822CD"/>
                </a:solidFill>
                <a:latin typeface="Arial Narrow" pitchFamily="34" charset="0"/>
              </a:rPr>
              <a:t>LiTER</a:t>
            </a:r>
          </a:p>
        </p:txBody>
      </p:sp>
      <p:sp>
        <p:nvSpPr>
          <p:cNvPr id="219" name="Rectangle 20"/>
          <p:cNvSpPr>
            <a:spLocks noChangeArrowheads="1"/>
          </p:cNvSpPr>
          <p:nvPr/>
        </p:nvSpPr>
        <p:spPr bwMode="auto">
          <a:xfrm>
            <a:off x="4876800" y="3771618"/>
            <a:ext cx="990600" cy="655548"/>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0000"/>
              </a:lnSpc>
              <a:spcBef>
                <a:spcPct val="20000"/>
              </a:spcBef>
              <a:buNone/>
            </a:pPr>
            <a:r>
              <a:rPr lang="en-US" sz="1200" b="1" i="0" dirty="0">
                <a:solidFill>
                  <a:srgbClr val="1822CD"/>
                </a:solidFill>
                <a:latin typeface="Arial Narrow" pitchFamily="34" charset="0"/>
              </a:rPr>
              <a:t>Flowing Li </a:t>
            </a:r>
            <a:r>
              <a:rPr lang="en-US" sz="1200" b="1" i="0" dirty="0" err="1">
                <a:solidFill>
                  <a:srgbClr val="1822CD"/>
                </a:solidFill>
                <a:latin typeface="Arial Narrow" pitchFamily="34" charset="0"/>
              </a:rPr>
              <a:t>divertor</a:t>
            </a:r>
            <a:r>
              <a:rPr lang="en-US" sz="1200" b="1" i="0" dirty="0">
                <a:solidFill>
                  <a:srgbClr val="1822CD"/>
                </a:solidFill>
                <a:latin typeface="Arial Narrow" pitchFamily="34" charset="0"/>
              </a:rPr>
              <a:t> </a:t>
            </a:r>
            <a:endParaRPr lang="en-US" sz="1200" b="1" i="0" dirty="0" smtClean="0">
              <a:solidFill>
                <a:srgbClr val="1822CD"/>
              </a:solidFill>
              <a:latin typeface="Arial Narrow" pitchFamily="34" charset="0"/>
            </a:endParaRPr>
          </a:p>
          <a:p>
            <a:pPr algn="ctr" defTabSz="912813" eaLnBrk="0" hangingPunct="0">
              <a:lnSpc>
                <a:spcPct val="70000"/>
              </a:lnSpc>
              <a:spcBef>
                <a:spcPct val="20000"/>
              </a:spcBef>
              <a:buNone/>
            </a:pPr>
            <a:r>
              <a:rPr lang="en-US" sz="1200" b="1" i="0" dirty="0" smtClean="0">
                <a:solidFill>
                  <a:srgbClr val="1822CD"/>
                </a:solidFill>
                <a:latin typeface="Arial Narrow" pitchFamily="34" charset="0"/>
              </a:rPr>
              <a:t>or </a:t>
            </a:r>
            <a:r>
              <a:rPr lang="en-US" sz="1200" b="1" i="0" dirty="0">
                <a:solidFill>
                  <a:srgbClr val="1822CD"/>
                </a:solidFill>
                <a:latin typeface="Arial Narrow" pitchFamily="34" charset="0"/>
              </a:rPr>
              <a:t>limiter module </a:t>
            </a:r>
          </a:p>
        </p:txBody>
      </p:sp>
      <p:sp>
        <p:nvSpPr>
          <p:cNvPr id="220" name="Oval 19"/>
          <p:cNvSpPr>
            <a:spLocks noChangeArrowheads="1"/>
          </p:cNvSpPr>
          <p:nvPr/>
        </p:nvSpPr>
        <p:spPr bwMode="auto">
          <a:xfrm>
            <a:off x="4953000" y="3978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21" name="Oval 19"/>
          <p:cNvSpPr>
            <a:spLocks noChangeArrowheads="1"/>
          </p:cNvSpPr>
          <p:nvPr/>
        </p:nvSpPr>
        <p:spPr bwMode="auto">
          <a:xfrm>
            <a:off x="2438400" y="382428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22" name="Rectangle 20"/>
          <p:cNvSpPr>
            <a:spLocks noChangeArrowheads="1"/>
          </p:cNvSpPr>
          <p:nvPr/>
        </p:nvSpPr>
        <p:spPr bwMode="auto">
          <a:xfrm>
            <a:off x="2133600" y="3992563"/>
            <a:ext cx="868362" cy="360082"/>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dirty="0">
                <a:solidFill>
                  <a:srgbClr val="1822CD"/>
                </a:solidFill>
                <a:latin typeface="Arial Narrow" pitchFamily="34" charset="0"/>
              </a:rPr>
              <a:t>Li granule injector</a:t>
            </a:r>
          </a:p>
        </p:txBody>
      </p:sp>
      <p:sp>
        <p:nvSpPr>
          <p:cNvPr id="223" name="Rectangle 20"/>
          <p:cNvSpPr>
            <a:spLocks noChangeArrowheads="1"/>
          </p:cNvSpPr>
          <p:nvPr/>
        </p:nvSpPr>
        <p:spPr bwMode="auto">
          <a:xfrm>
            <a:off x="5410200" y="3263900"/>
            <a:ext cx="914400" cy="360082"/>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All </a:t>
            </a:r>
            <a:r>
              <a:rPr lang="en-US" sz="1200" b="1" i="0" dirty="0" smtClean="0">
                <a:solidFill>
                  <a:srgbClr val="1822CD"/>
                </a:solidFill>
                <a:latin typeface="Arial Narrow" pitchFamily="34" charset="0"/>
              </a:rPr>
              <a:t>high-Z </a:t>
            </a:r>
            <a:r>
              <a:rPr lang="en-US" sz="1200" b="1" i="0" dirty="0">
                <a:solidFill>
                  <a:srgbClr val="1822CD"/>
                </a:solidFill>
                <a:latin typeface="Arial Narrow" pitchFamily="34" charset="0"/>
              </a:rPr>
              <a:t>PFCs</a:t>
            </a:r>
          </a:p>
        </p:txBody>
      </p:sp>
      <p:sp>
        <p:nvSpPr>
          <p:cNvPr id="224" name="Oval 19"/>
          <p:cNvSpPr>
            <a:spLocks noChangeArrowheads="1"/>
          </p:cNvSpPr>
          <p:nvPr/>
        </p:nvSpPr>
        <p:spPr bwMode="auto">
          <a:xfrm>
            <a:off x="5943600" y="34448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25" name="Rectangle 20"/>
          <p:cNvSpPr>
            <a:spLocks noChangeArrowheads="1"/>
          </p:cNvSpPr>
          <p:nvPr/>
        </p:nvSpPr>
        <p:spPr bwMode="auto">
          <a:xfrm>
            <a:off x="6172200" y="3810000"/>
            <a:ext cx="1219200" cy="489349"/>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a:solidFill>
                  <a:srgbClr val="1822CD"/>
                </a:solidFill>
                <a:latin typeface="Arial Narrow" pitchFamily="34" charset="0"/>
              </a:rPr>
              <a:t>Full toroidal flowing Li divertor </a:t>
            </a:r>
          </a:p>
        </p:txBody>
      </p:sp>
      <p:sp>
        <p:nvSpPr>
          <p:cNvPr id="226" name="Oval 19"/>
          <p:cNvSpPr>
            <a:spLocks noChangeArrowheads="1"/>
          </p:cNvSpPr>
          <p:nvPr/>
        </p:nvSpPr>
        <p:spPr bwMode="auto">
          <a:xfrm>
            <a:off x="6248400" y="3962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27" name="Rectangle 20"/>
          <p:cNvSpPr>
            <a:spLocks noChangeArrowheads="1"/>
          </p:cNvSpPr>
          <p:nvPr/>
        </p:nvSpPr>
        <p:spPr bwMode="auto">
          <a:xfrm>
            <a:off x="6400800" y="3200400"/>
            <a:ext cx="1371600" cy="590915"/>
          </a:xfrm>
          <a:prstGeom prst="rect">
            <a:avLst/>
          </a:prstGeom>
          <a:noFill/>
          <a:ln w="9525">
            <a:noFill/>
            <a:miter lim="800000"/>
            <a:headEnd/>
            <a:tailEnd/>
          </a:ln>
        </p:spPr>
        <p:txBody>
          <a:bodyPr lIns="91423" tIns="45712" rIns="91423" bIns="45712">
            <a:spAutoFit/>
          </a:bodyPr>
          <a:lstStyle/>
          <a:p>
            <a:pPr algn="r" defTabSz="912813" eaLnBrk="0" hangingPunct="0">
              <a:lnSpc>
                <a:spcPct val="90000"/>
              </a:lnSpc>
              <a:spcBef>
                <a:spcPct val="20000"/>
              </a:spcBef>
              <a:buNone/>
            </a:pPr>
            <a:r>
              <a:rPr lang="en-US" sz="1200" b="1" i="0" dirty="0">
                <a:solidFill>
                  <a:srgbClr val="1822CD"/>
                </a:solidFill>
                <a:latin typeface="Arial Narrow" pitchFamily="34" charset="0"/>
              </a:rPr>
              <a:t>Hot high-Z FW PFCs using                   bake-out system</a:t>
            </a:r>
          </a:p>
        </p:txBody>
      </p:sp>
      <p:sp>
        <p:nvSpPr>
          <p:cNvPr id="229" name="Oval 19"/>
          <p:cNvSpPr>
            <a:spLocks noChangeArrowheads="1"/>
          </p:cNvSpPr>
          <p:nvPr/>
        </p:nvSpPr>
        <p:spPr bwMode="auto">
          <a:xfrm>
            <a:off x="5502275" y="45085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30" name="Rectangle 20"/>
          <p:cNvSpPr>
            <a:spLocks noChangeArrowheads="1"/>
          </p:cNvSpPr>
          <p:nvPr/>
        </p:nvSpPr>
        <p:spPr bwMode="auto">
          <a:xfrm>
            <a:off x="5410200" y="4449762"/>
            <a:ext cx="960438" cy="360082"/>
          </a:xfrm>
          <a:prstGeom prst="rect">
            <a:avLst/>
          </a:prstGeom>
          <a:noFill/>
          <a:ln w="9525">
            <a:noFill/>
            <a:miter lim="800000"/>
            <a:headEnd/>
            <a:tailEnd/>
          </a:ln>
        </p:spPr>
        <p:txBody>
          <a:bodyPr lIns="91423" tIns="45712" rIns="91423" bIns="45712">
            <a:spAutoFit/>
          </a:bodyPr>
          <a:lstStyle/>
          <a:p>
            <a:pPr algn="r" defTabSz="912813" eaLnBrk="0" hangingPunct="0">
              <a:lnSpc>
                <a:spcPct val="70000"/>
              </a:lnSpc>
              <a:spcBef>
                <a:spcPct val="20000"/>
              </a:spcBef>
              <a:buNone/>
            </a:pPr>
            <a:r>
              <a:rPr lang="en-US" sz="1200" b="1" i="0" dirty="0">
                <a:solidFill>
                  <a:srgbClr val="1822CD"/>
                </a:solidFill>
                <a:latin typeface="Arial Narrow" pitchFamily="34" charset="0"/>
              </a:rPr>
              <a:t>NCC SPA upgrade </a:t>
            </a:r>
          </a:p>
        </p:txBody>
      </p:sp>
      <p:sp>
        <p:nvSpPr>
          <p:cNvPr id="231" name="Oval 19"/>
          <p:cNvSpPr>
            <a:spLocks noChangeArrowheads="1"/>
          </p:cNvSpPr>
          <p:nvPr/>
        </p:nvSpPr>
        <p:spPr bwMode="auto">
          <a:xfrm>
            <a:off x="4054475" y="4740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32" name="Rectangle 20"/>
          <p:cNvSpPr>
            <a:spLocks noChangeArrowheads="1"/>
          </p:cNvSpPr>
          <p:nvPr/>
        </p:nvSpPr>
        <p:spPr bwMode="auto">
          <a:xfrm>
            <a:off x="4038600" y="4703717"/>
            <a:ext cx="1752600" cy="253900"/>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85000"/>
              </a:lnSpc>
              <a:spcBef>
                <a:spcPct val="20000"/>
              </a:spcBef>
              <a:buNone/>
            </a:pPr>
            <a:r>
              <a:rPr lang="en-US" sz="1200" b="1" i="0" dirty="0">
                <a:solidFill>
                  <a:srgbClr val="1822CD"/>
                </a:solidFill>
                <a:latin typeface="Arial Narrow" pitchFamily="34" charset="0"/>
              </a:rPr>
              <a:t>Enhanced MHD sensors</a:t>
            </a:r>
          </a:p>
        </p:txBody>
      </p:sp>
      <p:sp>
        <p:nvSpPr>
          <p:cNvPr id="233" name="Oval 19"/>
          <p:cNvSpPr>
            <a:spLocks noChangeArrowheads="1"/>
          </p:cNvSpPr>
          <p:nvPr/>
        </p:nvSpPr>
        <p:spPr bwMode="auto">
          <a:xfrm>
            <a:off x="4800600" y="5075237"/>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34" name="Rectangle 20"/>
          <p:cNvSpPr>
            <a:spLocks noChangeArrowheads="1"/>
          </p:cNvSpPr>
          <p:nvPr/>
        </p:nvSpPr>
        <p:spPr bwMode="auto">
          <a:xfrm>
            <a:off x="4937125" y="5059362"/>
            <a:ext cx="1524000" cy="360082"/>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a:solidFill>
                  <a:srgbClr val="1822CD"/>
                </a:solidFill>
                <a:latin typeface="Arial Narrow" pitchFamily="34" charset="0"/>
              </a:rPr>
              <a:t>DBS, PCI, or other intermediate-k</a:t>
            </a:r>
          </a:p>
        </p:txBody>
      </p:sp>
      <p:sp>
        <p:nvSpPr>
          <p:cNvPr id="235" name="Oval 19"/>
          <p:cNvSpPr>
            <a:spLocks noChangeArrowheads="1"/>
          </p:cNvSpPr>
          <p:nvPr/>
        </p:nvSpPr>
        <p:spPr bwMode="auto">
          <a:xfrm>
            <a:off x="4648200" y="2835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36" name="Rectangle 20"/>
          <p:cNvSpPr>
            <a:spLocks noChangeArrowheads="1"/>
          </p:cNvSpPr>
          <p:nvPr/>
        </p:nvSpPr>
        <p:spPr bwMode="auto">
          <a:xfrm>
            <a:off x="4267200" y="2849562"/>
            <a:ext cx="1192212" cy="360082"/>
          </a:xfrm>
          <a:prstGeom prst="rect">
            <a:avLst/>
          </a:prstGeom>
          <a:noFill/>
          <a:ln w="9525">
            <a:noFill/>
            <a:miter lim="800000"/>
            <a:headEnd/>
            <a:tailEnd/>
          </a:ln>
        </p:spPr>
        <p:txBody>
          <a:bodyPr lIns="91423" tIns="45712" rIns="91423" bIns="45712">
            <a:spAutoFit/>
          </a:bodyPr>
          <a:lstStyle/>
          <a:p>
            <a:pPr algn="r" defTabSz="912813" eaLnBrk="0" hangingPunct="0">
              <a:lnSpc>
                <a:spcPct val="70000"/>
              </a:lnSpc>
              <a:spcBef>
                <a:spcPct val="20000"/>
              </a:spcBef>
              <a:buNone/>
            </a:pPr>
            <a:r>
              <a:rPr lang="en-US" sz="1200" b="1" i="0" dirty="0" err="1">
                <a:solidFill>
                  <a:srgbClr val="1822CD"/>
                </a:solidFill>
                <a:latin typeface="Arial Narrow" pitchFamily="34" charset="0"/>
              </a:rPr>
              <a:t>Divertor</a:t>
            </a:r>
            <a:r>
              <a:rPr lang="en-US" sz="1200" b="1" i="0" dirty="0">
                <a:solidFill>
                  <a:srgbClr val="1822CD"/>
                </a:solidFill>
                <a:latin typeface="Arial Narrow" pitchFamily="34" charset="0"/>
              </a:rPr>
              <a:t> Thomson</a:t>
            </a:r>
          </a:p>
        </p:txBody>
      </p:sp>
      <p:sp>
        <p:nvSpPr>
          <p:cNvPr id="237" name="Oval 19"/>
          <p:cNvSpPr>
            <a:spLocks noChangeArrowheads="1"/>
          </p:cNvSpPr>
          <p:nvPr/>
        </p:nvSpPr>
        <p:spPr bwMode="auto">
          <a:xfrm>
            <a:off x="5578475" y="55753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38" name="Rectangle 20"/>
          <p:cNvSpPr>
            <a:spLocks noChangeArrowheads="1"/>
          </p:cNvSpPr>
          <p:nvPr/>
        </p:nvSpPr>
        <p:spPr bwMode="auto">
          <a:xfrm>
            <a:off x="5654675" y="5486400"/>
            <a:ext cx="1203325" cy="360082"/>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High-power AE antenna</a:t>
            </a:r>
          </a:p>
        </p:txBody>
      </p:sp>
      <p:sp>
        <p:nvSpPr>
          <p:cNvPr id="239" name="Rectangle 20"/>
          <p:cNvSpPr>
            <a:spLocks noChangeArrowheads="1"/>
          </p:cNvSpPr>
          <p:nvPr/>
        </p:nvSpPr>
        <p:spPr bwMode="auto">
          <a:xfrm>
            <a:off x="2514600" y="5532120"/>
            <a:ext cx="1676400" cy="230816"/>
          </a:xfrm>
          <a:prstGeom prst="rect">
            <a:avLst/>
          </a:prstGeom>
          <a:noFill/>
          <a:ln w="12700">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HHFW limiter upgrade</a:t>
            </a:r>
          </a:p>
        </p:txBody>
      </p:sp>
      <p:sp>
        <p:nvSpPr>
          <p:cNvPr id="240" name="Rectangle 20"/>
          <p:cNvSpPr>
            <a:spLocks noChangeArrowheads="1"/>
          </p:cNvSpPr>
          <p:nvPr/>
        </p:nvSpPr>
        <p:spPr bwMode="auto">
          <a:xfrm>
            <a:off x="5943600" y="2743200"/>
            <a:ext cx="1752600" cy="360082"/>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Diagnostics for high-Z wall studies</a:t>
            </a:r>
          </a:p>
        </p:txBody>
      </p:sp>
      <p:sp>
        <p:nvSpPr>
          <p:cNvPr id="241" name="Oval 19"/>
          <p:cNvSpPr>
            <a:spLocks noChangeArrowheads="1"/>
          </p:cNvSpPr>
          <p:nvPr/>
        </p:nvSpPr>
        <p:spPr bwMode="auto">
          <a:xfrm>
            <a:off x="5807075" y="2835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42" name="Rectangle 20"/>
          <p:cNvSpPr>
            <a:spLocks noChangeArrowheads="1"/>
          </p:cNvSpPr>
          <p:nvPr/>
        </p:nvSpPr>
        <p:spPr bwMode="auto">
          <a:xfrm>
            <a:off x="2514600" y="4473575"/>
            <a:ext cx="914400" cy="489349"/>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a:solidFill>
                  <a:srgbClr val="1822CD"/>
                </a:solidFill>
                <a:latin typeface="Arial Narrow" pitchFamily="34" charset="0"/>
              </a:rPr>
              <a:t>MGI disruption mitigation</a:t>
            </a:r>
          </a:p>
        </p:txBody>
      </p:sp>
      <p:sp>
        <p:nvSpPr>
          <p:cNvPr id="243" name="Oval 19"/>
          <p:cNvSpPr>
            <a:spLocks noChangeArrowheads="1"/>
          </p:cNvSpPr>
          <p:nvPr/>
        </p:nvSpPr>
        <p:spPr bwMode="auto">
          <a:xfrm>
            <a:off x="2819400" y="52578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44" name="Rectangle 20"/>
          <p:cNvSpPr>
            <a:spLocks noChangeArrowheads="1"/>
          </p:cNvSpPr>
          <p:nvPr/>
        </p:nvSpPr>
        <p:spPr bwMode="auto">
          <a:xfrm>
            <a:off x="2819400" y="5257800"/>
            <a:ext cx="838200" cy="230816"/>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0000"/>
              </a:lnSpc>
              <a:spcBef>
                <a:spcPct val="20000"/>
              </a:spcBef>
              <a:buNone/>
            </a:pPr>
            <a:r>
              <a:rPr lang="en-US" sz="1200" b="1" i="0" dirty="0" smtClean="0">
                <a:solidFill>
                  <a:srgbClr val="1822CD"/>
                </a:solidFill>
                <a:latin typeface="Arial Narrow" pitchFamily="34" charset="0"/>
              </a:rPr>
              <a:t>High </a:t>
            </a:r>
            <a:r>
              <a:rPr lang="en-US" sz="1200" b="1" i="0" dirty="0" err="1" smtClean="0">
                <a:solidFill>
                  <a:srgbClr val="1822CD"/>
                </a:solidFill>
                <a:latin typeface="Arial Narrow" pitchFamily="34" charset="0"/>
              </a:rPr>
              <a:t>k</a:t>
            </a:r>
            <a:r>
              <a:rPr lang="en-US" sz="1200" b="1" i="0" baseline="-25000" dirty="0" err="1" smtClean="0">
                <a:solidFill>
                  <a:srgbClr val="1822CD"/>
                </a:solidFill>
                <a:latin typeface="Symbol" pitchFamily="18" charset="2"/>
              </a:rPr>
              <a:t>q</a:t>
            </a:r>
            <a:endParaRPr lang="en-US" sz="1200" b="1" i="0" baseline="-25000" dirty="0">
              <a:solidFill>
                <a:srgbClr val="1822CD"/>
              </a:solidFill>
              <a:latin typeface="Symbol" pitchFamily="18" charset="2"/>
            </a:endParaRPr>
          </a:p>
        </p:txBody>
      </p:sp>
      <p:sp>
        <p:nvSpPr>
          <p:cNvPr id="245" name="Oval 19"/>
          <p:cNvSpPr>
            <a:spLocks noChangeArrowheads="1"/>
          </p:cNvSpPr>
          <p:nvPr/>
        </p:nvSpPr>
        <p:spPr bwMode="auto">
          <a:xfrm>
            <a:off x="2454275" y="46482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46" name="Oval 19"/>
          <p:cNvSpPr>
            <a:spLocks noChangeArrowheads="1"/>
          </p:cNvSpPr>
          <p:nvPr/>
        </p:nvSpPr>
        <p:spPr bwMode="auto">
          <a:xfrm>
            <a:off x="3978275" y="55626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48" name="Rectangle 20"/>
          <p:cNvSpPr>
            <a:spLocks noChangeArrowheads="1"/>
          </p:cNvSpPr>
          <p:nvPr/>
        </p:nvSpPr>
        <p:spPr bwMode="auto">
          <a:xfrm>
            <a:off x="4572000" y="5486400"/>
            <a:ext cx="1066800" cy="360082"/>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smtClean="0">
                <a:solidFill>
                  <a:srgbClr val="1822CD"/>
                </a:solidFill>
                <a:latin typeface="Arial Narrow" pitchFamily="34" charset="0"/>
              </a:rPr>
              <a:t>HHFW </a:t>
            </a:r>
            <a:r>
              <a:rPr lang="en-US" sz="1200" b="1" i="0" dirty="0">
                <a:solidFill>
                  <a:srgbClr val="1822CD"/>
                </a:solidFill>
                <a:latin typeface="Arial Narrow" pitchFamily="34" charset="0"/>
              </a:rPr>
              <a:t>straps to excite EHO</a:t>
            </a:r>
          </a:p>
        </p:txBody>
      </p:sp>
      <p:sp>
        <p:nvSpPr>
          <p:cNvPr id="249" name="Oval 19"/>
          <p:cNvSpPr>
            <a:spLocks noChangeArrowheads="1"/>
          </p:cNvSpPr>
          <p:nvPr/>
        </p:nvSpPr>
        <p:spPr bwMode="auto">
          <a:xfrm>
            <a:off x="4664075" y="44958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50" name="Rectangle 20"/>
          <p:cNvSpPr>
            <a:spLocks noChangeArrowheads="1"/>
          </p:cNvSpPr>
          <p:nvPr/>
        </p:nvSpPr>
        <p:spPr bwMode="auto">
          <a:xfrm>
            <a:off x="4133088" y="4419600"/>
            <a:ext cx="609600" cy="360082"/>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Partial NCC</a:t>
            </a:r>
          </a:p>
        </p:txBody>
      </p:sp>
      <p:sp>
        <p:nvSpPr>
          <p:cNvPr id="253" name="Oval 19"/>
          <p:cNvSpPr>
            <a:spLocks noChangeArrowheads="1"/>
          </p:cNvSpPr>
          <p:nvPr/>
        </p:nvSpPr>
        <p:spPr bwMode="auto">
          <a:xfrm>
            <a:off x="3962400" y="33686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54" name="Rectangle 20"/>
          <p:cNvSpPr>
            <a:spLocks noChangeArrowheads="1"/>
          </p:cNvSpPr>
          <p:nvPr/>
        </p:nvSpPr>
        <p:spPr bwMode="auto">
          <a:xfrm>
            <a:off x="3429000" y="3253685"/>
            <a:ext cx="735012" cy="489349"/>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Lower </a:t>
            </a:r>
            <a:r>
              <a:rPr lang="en-US" sz="1200" b="1" i="0" dirty="0" smtClean="0">
                <a:solidFill>
                  <a:srgbClr val="1822CD"/>
                </a:solidFill>
                <a:latin typeface="Arial Narrow" pitchFamily="34" charset="0"/>
              </a:rPr>
              <a:t>high-Z </a:t>
            </a:r>
            <a:r>
              <a:rPr lang="en-US" sz="1200" b="1" i="0" dirty="0" err="1">
                <a:solidFill>
                  <a:srgbClr val="1822CD"/>
                </a:solidFill>
                <a:latin typeface="Arial Narrow" pitchFamily="34" charset="0"/>
              </a:rPr>
              <a:t>divertor</a:t>
            </a:r>
            <a:endParaRPr lang="en-US" sz="1200" b="1" i="0" dirty="0">
              <a:solidFill>
                <a:srgbClr val="1822CD"/>
              </a:solidFill>
              <a:latin typeface="Arial Narrow" pitchFamily="34" charset="0"/>
            </a:endParaRPr>
          </a:p>
        </p:txBody>
      </p:sp>
      <p:sp>
        <p:nvSpPr>
          <p:cNvPr id="255" name="Oval 19"/>
          <p:cNvSpPr>
            <a:spLocks noChangeArrowheads="1"/>
          </p:cNvSpPr>
          <p:nvPr/>
        </p:nvSpPr>
        <p:spPr bwMode="auto">
          <a:xfrm>
            <a:off x="3063875" y="580548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56" name="Rectangle 20"/>
          <p:cNvSpPr>
            <a:spLocks noChangeArrowheads="1"/>
          </p:cNvSpPr>
          <p:nvPr/>
        </p:nvSpPr>
        <p:spPr bwMode="auto">
          <a:xfrm>
            <a:off x="3170238" y="5791200"/>
            <a:ext cx="1477962" cy="230816"/>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4 coil AE antenna</a:t>
            </a:r>
          </a:p>
        </p:txBody>
      </p:sp>
      <p:sp>
        <p:nvSpPr>
          <p:cNvPr id="257" name="Oval 19"/>
          <p:cNvSpPr>
            <a:spLocks noChangeArrowheads="1"/>
          </p:cNvSpPr>
          <p:nvPr/>
        </p:nvSpPr>
        <p:spPr bwMode="auto">
          <a:xfrm>
            <a:off x="2362200" y="58070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58" name="Rectangle 20"/>
          <p:cNvSpPr>
            <a:spLocks noChangeArrowheads="1"/>
          </p:cNvSpPr>
          <p:nvPr/>
        </p:nvSpPr>
        <p:spPr bwMode="auto">
          <a:xfrm>
            <a:off x="2133600" y="5715000"/>
            <a:ext cx="990600" cy="360082"/>
          </a:xfrm>
          <a:prstGeom prst="rect">
            <a:avLst/>
          </a:prstGeom>
          <a:noFill/>
          <a:ln w="9525">
            <a:noFill/>
            <a:miter lim="800000"/>
            <a:headEnd/>
            <a:tailEnd/>
          </a:ln>
        </p:spPr>
        <p:txBody>
          <a:bodyPr lIns="91423" tIns="45712" rIns="91423" bIns="45712">
            <a:spAutoFit/>
          </a:bodyPr>
          <a:lstStyle/>
          <a:p>
            <a:pPr algn="r" defTabSz="912813" eaLnBrk="0" hangingPunct="0">
              <a:lnSpc>
                <a:spcPct val="70000"/>
              </a:lnSpc>
              <a:spcBef>
                <a:spcPct val="20000"/>
              </a:spcBef>
              <a:buNone/>
            </a:pPr>
            <a:r>
              <a:rPr lang="en-US" sz="1200" b="1" i="0" dirty="0">
                <a:solidFill>
                  <a:srgbClr val="1822CD"/>
                </a:solidFill>
                <a:latin typeface="Arial Narrow" pitchFamily="34" charset="0"/>
              </a:rPr>
              <a:t>1 coil AE antenna</a:t>
            </a:r>
          </a:p>
        </p:txBody>
      </p:sp>
      <p:sp>
        <p:nvSpPr>
          <p:cNvPr id="259" name="Oval 19"/>
          <p:cNvSpPr>
            <a:spLocks noChangeArrowheads="1"/>
          </p:cNvSpPr>
          <p:nvPr/>
        </p:nvSpPr>
        <p:spPr bwMode="auto">
          <a:xfrm>
            <a:off x="2606675" y="503872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60" name="Rectangle 20"/>
          <p:cNvSpPr>
            <a:spLocks noChangeArrowheads="1"/>
          </p:cNvSpPr>
          <p:nvPr/>
        </p:nvSpPr>
        <p:spPr bwMode="auto">
          <a:xfrm>
            <a:off x="2743200" y="5029200"/>
            <a:ext cx="1143000" cy="200039"/>
          </a:xfrm>
          <a:prstGeom prst="rect">
            <a:avLst/>
          </a:prstGeom>
          <a:noFill/>
          <a:ln w="9525">
            <a:noFill/>
            <a:miter lim="800000"/>
            <a:headEnd/>
            <a:tailEnd/>
          </a:ln>
        </p:spPr>
        <p:txBody>
          <a:bodyPr lIns="91423" tIns="45712" rIns="91423" bIns="45712">
            <a:spAutoFit/>
          </a:bodyPr>
          <a:lstStyle/>
          <a:p>
            <a:pPr defTabSz="912813" eaLnBrk="0" hangingPunct="0">
              <a:lnSpc>
                <a:spcPct val="50000"/>
              </a:lnSpc>
              <a:spcBef>
                <a:spcPct val="20000"/>
              </a:spcBef>
              <a:buNone/>
            </a:pPr>
            <a:r>
              <a:rPr lang="en-US" sz="1200" b="1" i="0" dirty="0" smtClean="0">
                <a:solidFill>
                  <a:srgbClr val="1822CD"/>
                </a:solidFill>
                <a:latin typeface="Symbol" pitchFamily="18" charset="2"/>
              </a:rPr>
              <a:t>d</a:t>
            </a:r>
            <a:r>
              <a:rPr lang="en-US" sz="1200" b="1" i="0" dirty="0" smtClean="0">
                <a:solidFill>
                  <a:srgbClr val="1822CD"/>
                </a:solidFill>
                <a:latin typeface="Arial Narrow" pitchFamily="34" charset="0"/>
              </a:rPr>
              <a:t>B </a:t>
            </a:r>
            <a:r>
              <a:rPr lang="en-US" sz="1200" b="1" i="0" dirty="0" err="1" smtClean="0">
                <a:solidFill>
                  <a:srgbClr val="1822CD"/>
                </a:solidFill>
                <a:latin typeface="Arial Narrow" pitchFamily="34" charset="0"/>
              </a:rPr>
              <a:t>polarimetry</a:t>
            </a:r>
            <a:endParaRPr lang="en-US" sz="1200" b="1" i="0" baseline="-25000" dirty="0">
              <a:solidFill>
                <a:srgbClr val="1822CD"/>
              </a:solidFill>
              <a:latin typeface="Symbol" pitchFamily="18" charset="2"/>
            </a:endParaRPr>
          </a:p>
        </p:txBody>
      </p:sp>
      <p:sp>
        <p:nvSpPr>
          <p:cNvPr id="261" name="Right Arrow 260"/>
          <p:cNvSpPr/>
          <p:nvPr/>
        </p:nvSpPr>
        <p:spPr bwMode="auto">
          <a:xfrm flipH="1">
            <a:off x="7620000" y="1676400"/>
            <a:ext cx="1524000" cy="4800600"/>
          </a:xfrm>
          <a:prstGeom prst="rightArrow">
            <a:avLst>
              <a:gd name="adj1" fmla="val 100000"/>
              <a:gd name="adj2" fmla="val 40114"/>
            </a:avLst>
          </a:prstGeom>
          <a:solidFill>
            <a:schemeClr val="accent2">
              <a:lumMod val="20000"/>
              <a:lumOff val="80000"/>
            </a:schemeClr>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0" tIns="0" rIns="45720" bIns="0"/>
          <a:lstStyle/>
          <a:p>
            <a:pPr algn="ctr">
              <a:spcBef>
                <a:spcPct val="20000"/>
              </a:spcBef>
              <a:buNone/>
              <a:defRPr/>
            </a:pPr>
            <a:endParaRPr lang="en-US" sz="1600" b="1" i="0" dirty="0">
              <a:solidFill>
                <a:srgbClr val="1822CD"/>
              </a:solidFill>
              <a:latin typeface="Helvetica" pitchFamily="-128" charset="0"/>
            </a:endParaRPr>
          </a:p>
          <a:p>
            <a:pPr algn="ctr">
              <a:spcBef>
                <a:spcPct val="20000"/>
              </a:spcBef>
              <a:buNone/>
              <a:defRPr/>
            </a:pPr>
            <a:endParaRPr lang="en-US" sz="1600" b="1" i="0" dirty="0">
              <a:solidFill>
                <a:srgbClr val="1822CD"/>
              </a:solidFill>
              <a:latin typeface="Helvetica" pitchFamily="-128" charset="0"/>
            </a:endParaRPr>
          </a:p>
          <a:p>
            <a:pPr algn="ctr">
              <a:spcBef>
                <a:spcPct val="20000"/>
              </a:spcBef>
              <a:buNone/>
              <a:defRPr/>
            </a:pPr>
            <a:endParaRPr lang="en-US" sz="1600" b="1" i="0" dirty="0">
              <a:solidFill>
                <a:srgbClr val="1822CD"/>
              </a:solidFill>
              <a:latin typeface="Helvetica" pitchFamily="-128" charset="0"/>
            </a:endParaRPr>
          </a:p>
          <a:p>
            <a:pPr algn="ctr">
              <a:spcBef>
                <a:spcPct val="20000"/>
              </a:spcBef>
              <a:buNone/>
              <a:defRPr/>
            </a:pPr>
            <a:endParaRPr lang="en-US" sz="1600" b="1" i="0" dirty="0">
              <a:solidFill>
                <a:srgbClr val="1822CD"/>
              </a:solidFill>
              <a:latin typeface="Helvetica" pitchFamily="-128" charset="0"/>
            </a:endParaRPr>
          </a:p>
        </p:txBody>
      </p:sp>
      <p:sp>
        <p:nvSpPr>
          <p:cNvPr id="262" name="Oval 19"/>
          <p:cNvSpPr>
            <a:spLocks noChangeAspect="1" noChangeArrowheads="1"/>
          </p:cNvSpPr>
          <p:nvPr/>
        </p:nvSpPr>
        <p:spPr bwMode="auto">
          <a:xfrm>
            <a:off x="7102475" y="23780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buNone/>
            </a:pPr>
            <a:endParaRPr lang="en-US" sz="1200" b="1" i="0">
              <a:solidFill>
                <a:srgbClr val="1822CD"/>
              </a:solidFill>
              <a:latin typeface="Arial Narrow" pitchFamily="34" charset="0"/>
            </a:endParaRPr>
          </a:p>
        </p:txBody>
      </p:sp>
      <p:sp>
        <p:nvSpPr>
          <p:cNvPr id="263" name="TextBox 166"/>
          <p:cNvSpPr txBox="1">
            <a:spLocks noChangeArrowheads="1"/>
          </p:cNvSpPr>
          <p:nvPr/>
        </p:nvSpPr>
        <p:spPr bwMode="auto">
          <a:xfrm>
            <a:off x="7848600" y="2743200"/>
            <a:ext cx="1295400" cy="2696123"/>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lgn="ctr">
              <a:buNone/>
              <a:defRPr/>
            </a:pPr>
            <a:r>
              <a:rPr lang="en-US" sz="1800" b="1" i="0" dirty="0" smtClean="0">
                <a:solidFill>
                  <a:srgbClr val="FF0000"/>
                </a:solidFill>
                <a:latin typeface="Arial Narrow" pitchFamily="34" charset="0"/>
                <a:cs typeface="Arial" charset="0"/>
              </a:rPr>
              <a:t>Inform U.S</a:t>
            </a:r>
            <a:r>
              <a:rPr lang="en-US" sz="1800" b="1" i="0" dirty="0">
                <a:solidFill>
                  <a:srgbClr val="FF0000"/>
                </a:solidFill>
                <a:latin typeface="Arial Narrow" pitchFamily="34" charset="0"/>
                <a:cs typeface="Arial" charset="0"/>
              </a:rPr>
              <a:t>. </a:t>
            </a:r>
            <a:endParaRPr lang="en-US" sz="1800" b="1" i="0" dirty="0" smtClean="0">
              <a:solidFill>
                <a:srgbClr val="FF0000"/>
              </a:solidFill>
              <a:latin typeface="Arial Narrow" pitchFamily="34" charset="0"/>
              <a:cs typeface="Arial" charset="0"/>
            </a:endParaRPr>
          </a:p>
          <a:p>
            <a:pPr algn="ctr">
              <a:buNone/>
              <a:defRPr/>
            </a:pPr>
            <a:r>
              <a:rPr lang="en-US" sz="1800" b="1" i="0" dirty="0" smtClean="0">
                <a:solidFill>
                  <a:srgbClr val="FF0000"/>
                </a:solidFill>
                <a:latin typeface="Arial Narrow" pitchFamily="34" charset="0"/>
                <a:cs typeface="Arial" charset="0"/>
              </a:rPr>
              <a:t>next-step </a:t>
            </a:r>
            <a:r>
              <a:rPr lang="en-US" sz="1800" b="1" i="0" dirty="0">
                <a:solidFill>
                  <a:srgbClr val="FF0000"/>
                </a:solidFill>
                <a:latin typeface="Arial Narrow" pitchFamily="34" charset="0"/>
                <a:cs typeface="Arial" charset="0"/>
              </a:rPr>
              <a:t>conceptual design including aspect ratio and </a:t>
            </a:r>
            <a:r>
              <a:rPr lang="en-US" sz="1800" b="1" i="0" dirty="0" err="1">
                <a:solidFill>
                  <a:srgbClr val="FF0000"/>
                </a:solidFill>
                <a:latin typeface="Arial Narrow" pitchFamily="34" charset="0"/>
                <a:cs typeface="Arial" charset="0"/>
              </a:rPr>
              <a:t>divertor</a:t>
            </a:r>
            <a:r>
              <a:rPr lang="en-US" sz="1800" b="1" i="0" dirty="0">
                <a:solidFill>
                  <a:srgbClr val="FF0000"/>
                </a:solidFill>
                <a:latin typeface="Arial Narrow" pitchFamily="34" charset="0"/>
                <a:cs typeface="Arial" charset="0"/>
              </a:rPr>
              <a:t> optimization</a:t>
            </a:r>
          </a:p>
          <a:p>
            <a:pPr algn="ctr">
              <a:buNone/>
              <a:defRPr/>
            </a:pPr>
            <a:endParaRPr lang="en-US" sz="1800" b="1" i="0" dirty="0">
              <a:solidFill>
                <a:srgbClr val="1822CD"/>
              </a:solidFill>
              <a:latin typeface="Helvetica" charset="0"/>
              <a:cs typeface="Arial" charset="0"/>
            </a:endParaRPr>
          </a:p>
        </p:txBody>
      </p:sp>
      <p:sp>
        <p:nvSpPr>
          <p:cNvPr id="264" name="Oval 19"/>
          <p:cNvSpPr>
            <a:spLocks noChangeArrowheads="1"/>
          </p:cNvSpPr>
          <p:nvPr/>
        </p:nvSpPr>
        <p:spPr bwMode="auto">
          <a:xfrm>
            <a:off x="6781800" y="340201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65" name="TextBox 26"/>
          <p:cNvSpPr txBox="1">
            <a:spLocks noChangeArrowheads="1"/>
          </p:cNvSpPr>
          <p:nvPr/>
        </p:nvSpPr>
        <p:spPr bwMode="auto">
          <a:xfrm>
            <a:off x="2362200" y="1280857"/>
            <a:ext cx="2944368" cy="270843"/>
          </a:xfrm>
          <a:prstGeom prst="rect">
            <a:avLst/>
          </a:prstGeom>
          <a:solidFill>
            <a:srgbClr val="CCECFF"/>
          </a:solidFill>
          <a:ln w="12700">
            <a:solidFill>
              <a:schemeClr val="tx1"/>
            </a:solidFill>
            <a:miter lim="800000"/>
            <a:headEnd/>
            <a:tailEnd/>
          </a:ln>
        </p:spPr>
        <p:txBody>
          <a:bodyPr wrap="square" tIns="18288" bIns="36576" anchor="ctr">
            <a:spAutoFit/>
          </a:bodyPr>
          <a:lstStyle/>
          <a:p>
            <a:pPr algn="ctr">
              <a:spcBef>
                <a:spcPct val="20000"/>
              </a:spcBef>
              <a:buNone/>
            </a:pPr>
            <a:r>
              <a:rPr lang="pl-PL" sz="1400" i="0" dirty="0" smtClean="0">
                <a:latin typeface="+mn-lt"/>
                <a:ea typeface="MS PGothic" pitchFamily="34" charset="-128"/>
              </a:rPr>
              <a:t>1.5 </a:t>
            </a:r>
            <a:r>
              <a:rPr lang="en-US" sz="1400" i="0" dirty="0" smtClean="0">
                <a:latin typeface="+mn-lt"/>
                <a:ea typeface="MS PGothic" pitchFamily="34" charset="-128"/>
                <a:sym typeface="Wingdings" pitchFamily="2" charset="2"/>
              </a:rPr>
              <a:t></a:t>
            </a:r>
            <a:r>
              <a:rPr lang="pl-PL" sz="1400" i="0" dirty="0" smtClean="0">
                <a:latin typeface="+mn-lt"/>
                <a:ea typeface="MS PGothic" pitchFamily="34" charset="-128"/>
              </a:rPr>
              <a:t> 2 MA, 1s </a:t>
            </a:r>
            <a:r>
              <a:rPr lang="en-US" sz="1400" i="0" dirty="0" smtClean="0">
                <a:latin typeface="+mn-lt"/>
                <a:ea typeface="MS PGothic" pitchFamily="34" charset="-128"/>
                <a:sym typeface="Wingdings" pitchFamily="2" charset="2"/>
              </a:rPr>
              <a:t></a:t>
            </a:r>
            <a:r>
              <a:rPr lang="pl-PL" sz="1400" i="0" dirty="0" smtClean="0">
                <a:latin typeface="+mn-lt"/>
                <a:ea typeface="MS PGothic" pitchFamily="34" charset="-128"/>
              </a:rPr>
              <a:t> 5s</a:t>
            </a:r>
            <a:endParaRPr lang="pl-PL" sz="1400" i="0" dirty="0">
              <a:latin typeface="+mn-lt"/>
              <a:ea typeface="MS PGothic" pitchFamily="34" charset="-128"/>
            </a:endParaRPr>
          </a:p>
        </p:txBody>
      </p:sp>
      <p:sp>
        <p:nvSpPr>
          <p:cNvPr id="266" name="TextBox 26"/>
          <p:cNvSpPr txBox="1">
            <a:spLocks noChangeArrowheads="1"/>
          </p:cNvSpPr>
          <p:nvPr/>
        </p:nvSpPr>
        <p:spPr bwMode="auto">
          <a:xfrm>
            <a:off x="76200" y="1280857"/>
            <a:ext cx="2209800" cy="270843"/>
          </a:xfrm>
          <a:prstGeom prst="rect">
            <a:avLst/>
          </a:prstGeom>
          <a:solidFill>
            <a:srgbClr val="FFFFCC"/>
          </a:solidFill>
          <a:ln w="12700">
            <a:solidFill>
              <a:schemeClr val="tx1"/>
            </a:solidFill>
            <a:miter lim="800000"/>
            <a:headEnd/>
            <a:tailEnd/>
          </a:ln>
        </p:spPr>
        <p:txBody>
          <a:bodyPr wrap="square" tIns="18288" bIns="36576" anchor="ctr">
            <a:spAutoFit/>
          </a:bodyPr>
          <a:lstStyle/>
          <a:p>
            <a:pPr algn="ctr">
              <a:spcBef>
                <a:spcPct val="20000"/>
              </a:spcBef>
              <a:buNone/>
            </a:pPr>
            <a:r>
              <a:rPr lang="en-US" sz="1400" i="0" dirty="0">
                <a:solidFill>
                  <a:srgbClr val="1822CD"/>
                </a:solidFill>
                <a:latin typeface="+mn-lt"/>
                <a:ea typeface="MS PGothic" pitchFamily="34" charset="-128"/>
              </a:rPr>
              <a:t>Upgrade Outage</a:t>
            </a:r>
          </a:p>
        </p:txBody>
      </p:sp>
      <p:sp>
        <p:nvSpPr>
          <p:cNvPr id="267" name="TextBox 26"/>
          <p:cNvSpPr txBox="1">
            <a:spLocks noChangeArrowheads="1"/>
          </p:cNvSpPr>
          <p:nvPr/>
        </p:nvSpPr>
        <p:spPr bwMode="auto">
          <a:xfrm>
            <a:off x="5367528" y="1283190"/>
            <a:ext cx="3657600" cy="270843"/>
          </a:xfrm>
          <a:prstGeom prst="rect">
            <a:avLst/>
          </a:prstGeom>
          <a:solidFill>
            <a:srgbClr val="FFCCCC"/>
          </a:solidFill>
          <a:ln w="12700">
            <a:solidFill>
              <a:schemeClr val="tx1"/>
            </a:solidFill>
            <a:miter lim="800000"/>
            <a:headEnd/>
            <a:tailEnd/>
          </a:ln>
        </p:spPr>
        <p:txBody>
          <a:bodyPr wrap="square" tIns="18288" bIns="36576" anchor="ctr">
            <a:spAutoFit/>
          </a:bodyPr>
          <a:lstStyle/>
          <a:p>
            <a:pPr algn="ctr">
              <a:spcBef>
                <a:spcPct val="20000"/>
              </a:spcBef>
              <a:buNone/>
              <a:defRPr/>
            </a:pPr>
            <a:r>
              <a:rPr lang="en-US" sz="1400" i="0" dirty="0" smtClean="0">
                <a:latin typeface="+mn-lt"/>
                <a:ea typeface="ＭＳ Ｐゴシック" pitchFamily="-108" charset="-128"/>
              </a:rPr>
              <a:t>Metallic PFCs, 5s </a:t>
            </a:r>
            <a:r>
              <a:rPr lang="en-US" sz="1400" i="0" dirty="0" smtClean="0">
                <a:latin typeface="+mn-lt"/>
                <a:ea typeface="ＭＳ Ｐゴシック" pitchFamily="-108" charset="-128"/>
                <a:sym typeface="Wingdings" pitchFamily="2" charset="2"/>
              </a:rPr>
              <a:t></a:t>
            </a:r>
            <a:r>
              <a:rPr lang="en-US" sz="1400" i="0" dirty="0" smtClean="0">
                <a:latin typeface="+mn-lt"/>
                <a:ea typeface="ＭＳ Ｐゴシック" pitchFamily="-108" charset="-128"/>
              </a:rPr>
              <a:t> 10-20s</a:t>
            </a:r>
            <a:endParaRPr lang="en-US" sz="1400" i="0" dirty="0">
              <a:latin typeface="+mn-lt"/>
              <a:ea typeface="ＭＳ Ｐゴシック" pitchFamily="-108" charset="-128"/>
            </a:endParaRPr>
          </a:p>
        </p:txBody>
      </p:sp>
      <p:sp>
        <p:nvSpPr>
          <p:cNvPr id="268" name="Rectangle 20"/>
          <p:cNvSpPr>
            <a:spLocks noChangeArrowheads="1"/>
          </p:cNvSpPr>
          <p:nvPr/>
        </p:nvSpPr>
        <p:spPr bwMode="auto">
          <a:xfrm>
            <a:off x="3068638" y="2435225"/>
            <a:ext cx="692150" cy="230816"/>
          </a:xfrm>
          <a:prstGeom prst="rect">
            <a:avLst/>
          </a:prstGeom>
          <a:noFill/>
          <a:ln w="9525">
            <a:noFill/>
            <a:miter lim="800000"/>
            <a:headEnd/>
            <a:tailEnd/>
          </a:ln>
        </p:spPr>
        <p:txBody>
          <a:bodyPr lIns="91423" tIns="45712" rIns="91423" bIns="45712">
            <a:spAutoFit/>
          </a:bodyPr>
          <a:lstStyle/>
          <a:p>
            <a:pPr defTabSz="912813" eaLnBrk="0" hangingPunct="0">
              <a:lnSpc>
                <a:spcPct val="70000"/>
              </a:lnSpc>
              <a:buNone/>
            </a:pPr>
            <a:r>
              <a:rPr lang="en-US" sz="1200" b="1" i="0">
                <a:solidFill>
                  <a:srgbClr val="1822CD"/>
                </a:solidFill>
                <a:latin typeface="Arial Narrow" pitchFamily="34" charset="0"/>
              </a:rPr>
              <a:t>1MW</a:t>
            </a:r>
          </a:p>
        </p:txBody>
      </p:sp>
      <p:sp>
        <p:nvSpPr>
          <p:cNvPr id="269" name="Oval 19"/>
          <p:cNvSpPr>
            <a:spLocks noChangeAspect="1" noChangeArrowheads="1"/>
          </p:cNvSpPr>
          <p:nvPr/>
        </p:nvSpPr>
        <p:spPr bwMode="auto">
          <a:xfrm>
            <a:off x="2987675" y="2454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buNone/>
            </a:pPr>
            <a:endParaRPr lang="en-US" sz="1200" b="1" i="0">
              <a:solidFill>
                <a:srgbClr val="1822CD"/>
              </a:solidFill>
              <a:latin typeface="Arial Narrow" pitchFamily="34" charset="0"/>
            </a:endParaRPr>
          </a:p>
        </p:txBody>
      </p:sp>
      <p:sp>
        <p:nvSpPr>
          <p:cNvPr id="270" name="Rectangle 20"/>
          <p:cNvSpPr>
            <a:spLocks noChangeArrowheads="1"/>
          </p:cNvSpPr>
          <p:nvPr/>
        </p:nvSpPr>
        <p:spPr bwMode="auto">
          <a:xfrm>
            <a:off x="4337050" y="2435225"/>
            <a:ext cx="615950" cy="230816"/>
          </a:xfrm>
          <a:prstGeom prst="rect">
            <a:avLst/>
          </a:prstGeom>
          <a:noFill/>
          <a:ln w="9525">
            <a:noFill/>
            <a:miter lim="800000"/>
            <a:headEnd/>
            <a:tailEnd/>
          </a:ln>
        </p:spPr>
        <p:txBody>
          <a:bodyPr lIns="91423" tIns="45712" rIns="0" bIns="45712">
            <a:spAutoFit/>
          </a:bodyPr>
          <a:lstStyle/>
          <a:p>
            <a:pPr defTabSz="912813" eaLnBrk="0" hangingPunct="0">
              <a:lnSpc>
                <a:spcPct val="70000"/>
              </a:lnSpc>
              <a:buNone/>
            </a:pPr>
            <a:r>
              <a:rPr lang="en-US" sz="1200" b="1" i="0">
                <a:solidFill>
                  <a:srgbClr val="1822CD"/>
                </a:solidFill>
                <a:latin typeface="Arial Narrow" pitchFamily="34" charset="0"/>
              </a:rPr>
              <a:t>2 MW</a:t>
            </a:r>
          </a:p>
        </p:txBody>
      </p:sp>
      <p:sp>
        <p:nvSpPr>
          <p:cNvPr id="271" name="Oval 19"/>
          <p:cNvSpPr>
            <a:spLocks noChangeAspect="1" noChangeArrowheads="1"/>
          </p:cNvSpPr>
          <p:nvPr/>
        </p:nvSpPr>
        <p:spPr bwMode="auto">
          <a:xfrm>
            <a:off x="4191000" y="2454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buNone/>
            </a:pPr>
            <a:endParaRPr lang="en-US" sz="1200" b="1" i="0">
              <a:solidFill>
                <a:srgbClr val="1822CD"/>
              </a:solidFill>
              <a:latin typeface="Arial Narrow" pitchFamily="34" charset="0"/>
            </a:endParaRPr>
          </a:p>
        </p:txBody>
      </p:sp>
      <p:sp>
        <p:nvSpPr>
          <p:cNvPr id="272" name="Rectangle 99"/>
          <p:cNvSpPr>
            <a:spLocks noChangeArrowheads="1"/>
          </p:cNvSpPr>
          <p:nvPr/>
        </p:nvSpPr>
        <p:spPr bwMode="auto">
          <a:xfrm>
            <a:off x="2209800" y="2390775"/>
            <a:ext cx="782638" cy="276225"/>
          </a:xfrm>
          <a:prstGeom prst="rect">
            <a:avLst/>
          </a:prstGeom>
          <a:noFill/>
          <a:ln w="9525">
            <a:noFill/>
            <a:miter lim="800000"/>
            <a:headEnd/>
            <a:tailEnd/>
          </a:ln>
        </p:spPr>
        <p:txBody>
          <a:bodyPr wrap="none">
            <a:spAutoFit/>
          </a:bodyPr>
          <a:lstStyle/>
          <a:p>
            <a:pPr>
              <a:buNone/>
            </a:pPr>
            <a:r>
              <a:rPr lang="en-US" sz="1200" b="1" i="0">
                <a:solidFill>
                  <a:srgbClr val="1822CD"/>
                </a:solidFill>
                <a:latin typeface="Arial Narrow" pitchFamily="34" charset="0"/>
              </a:rPr>
              <a:t>ECH/EBW</a:t>
            </a:r>
            <a:endParaRPr lang="en-US" sz="1200" b="1" i="0">
              <a:solidFill>
                <a:srgbClr val="1822CD"/>
              </a:solidFill>
              <a:latin typeface="Helvetica" pitchFamily="34" charset="0"/>
            </a:endParaRPr>
          </a:p>
        </p:txBody>
      </p:sp>
      <p:cxnSp>
        <p:nvCxnSpPr>
          <p:cNvPr id="273" name="Straight Arrow Connector 121"/>
          <p:cNvCxnSpPr>
            <a:cxnSpLocks noChangeShapeType="1"/>
          </p:cNvCxnSpPr>
          <p:nvPr/>
        </p:nvCxnSpPr>
        <p:spPr bwMode="auto">
          <a:xfrm>
            <a:off x="3505200" y="2514600"/>
            <a:ext cx="609600" cy="0"/>
          </a:xfrm>
          <a:prstGeom prst="straightConnector1">
            <a:avLst/>
          </a:prstGeom>
          <a:noFill/>
          <a:ln w="28575" algn="ctr">
            <a:solidFill>
              <a:schemeClr val="tx1"/>
            </a:solidFill>
            <a:round/>
            <a:headEnd/>
            <a:tailEnd type="triangle" w="med" len="med"/>
          </a:ln>
        </p:spPr>
      </p:cxnSp>
      <p:sp>
        <p:nvSpPr>
          <p:cNvPr id="276" name="Oval 19"/>
          <p:cNvSpPr>
            <a:spLocks noChangeArrowheads="1"/>
          </p:cNvSpPr>
          <p:nvPr/>
        </p:nvSpPr>
        <p:spPr bwMode="auto">
          <a:xfrm>
            <a:off x="2911475" y="18573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78" name="Oval 19"/>
          <p:cNvSpPr>
            <a:spLocks noChangeArrowheads="1"/>
          </p:cNvSpPr>
          <p:nvPr/>
        </p:nvSpPr>
        <p:spPr bwMode="auto">
          <a:xfrm>
            <a:off x="4206875" y="18446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79" name="Rectangle 20"/>
          <p:cNvSpPr>
            <a:spLocks noChangeArrowheads="1"/>
          </p:cNvSpPr>
          <p:nvPr/>
        </p:nvSpPr>
        <p:spPr bwMode="auto">
          <a:xfrm>
            <a:off x="3352800" y="1676400"/>
            <a:ext cx="844550" cy="360082"/>
          </a:xfrm>
          <a:prstGeom prst="rect">
            <a:avLst/>
          </a:prstGeom>
          <a:noFill/>
          <a:ln w="9525">
            <a:noFill/>
            <a:miter lim="800000"/>
            <a:headEnd/>
            <a:tailEnd/>
          </a:ln>
        </p:spPr>
        <p:txBody>
          <a:bodyPr lIns="91423" tIns="45712" rIns="91423" bIns="45712">
            <a:spAutoFit/>
          </a:bodyPr>
          <a:lstStyle/>
          <a:p>
            <a:pPr algn="r" defTabSz="912813" eaLnBrk="0" hangingPunct="0">
              <a:lnSpc>
                <a:spcPct val="70000"/>
              </a:lnSpc>
              <a:spcBef>
                <a:spcPct val="20000"/>
              </a:spcBef>
              <a:buNone/>
            </a:pPr>
            <a:r>
              <a:rPr lang="en-US" sz="1200" b="1" i="0">
                <a:solidFill>
                  <a:srgbClr val="1822CD"/>
                </a:solidFill>
                <a:latin typeface="Arial Narrow" pitchFamily="34" charset="0"/>
              </a:rPr>
              <a:t>0.5-1 MA CHI</a:t>
            </a:r>
          </a:p>
        </p:txBody>
      </p:sp>
      <p:sp>
        <p:nvSpPr>
          <p:cNvPr id="280" name="Oval 19"/>
          <p:cNvSpPr>
            <a:spLocks noChangeArrowheads="1"/>
          </p:cNvSpPr>
          <p:nvPr/>
        </p:nvSpPr>
        <p:spPr bwMode="auto">
          <a:xfrm>
            <a:off x="4392612" y="2073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81" name="Rectangle 20"/>
          <p:cNvSpPr>
            <a:spLocks noChangeArrowheads="1"/>
          </p:cNvSpPr>
          <p:nvPr/>
        </p:nvSpPr>
        <p:spPr bwMode="auto">
          <a:xfrm>
            <a:off x="3581400" y="2057400"/>
            <a:ext cx="1192212" cy="360082"/>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up to 1 MA plasma gun</a:t>
            </a:r>
          </a:p>
        </p:txBody>
      </p:sp>
      <p:sp>
        <p:nvSpPr>
          <p:cNvPr id="282" name="Rectangle 20"/>
          <p:cNvSpPr>
            <a:spLocks noChangeArrowheads="1"/>
          </p:cNvSpPr>
          <p:nvPr/>
        </p:nvSpPr>
        <p:spPr bwMode="auto">
          <a:xfrm>
            <a:off x="3352800" y="2720975"/>
            <a:ext cx="990600" cy="489349"/>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Lower </a:t>
            </a:r>
            <a:r>
              <a:rPr lang="en-US" sz="1200" b="1" i="0" dirty="0" err="1">
                <a:solidFill>
                  <a:srgbClr val="1822CD"/>
                </a:solidFill>
                <a:latin typeface="Arial Narrow" pitchFamily="34" charset="0"/>
              </a:rPr>
              <a:t>divertor</a:t>
            </a:r>
            <a:r>
              <a:rPr lang="en-US" sz="1200" b="1" i="0" dirty="0">
                <a:solidFill>
                  <a:srgbClr val="1822CD"/>
                </a:solidFill>
                <a:latin typeface="Arial Narrow" pitchFamily="34" charset="0"/>
              </a:rPr>
              <a:t> </a:t>
            </a:r>
            <a:r>
              <a:rPr lang="en-US" sz="1200" b="1" i="0" dirty="0" err="1">
                <a:solidFill>
                  <a:srgbClr val="1822CD"/>
                </a:solidFill>
                <a:latin typeface="Arial Narrow" pitchFamily="34" charset="0"/>
              </a:rPr>
              <a:t>cryo</a:t>
            </a:r>
            <a:r>
              <a:rPr lang="en-US" sz="1200" b="1" i="0" dirty="0">
                <a:solidFill>
                  <a:srgbClr val="1822CD"/>
                </a:solidFill>
                <a:latin typeface="Arial Narrow" pitchFamily="34" charset="0"/>
              </a:rPr>
              <a:t>-pump</a:t>
            </a:r>
          </a:p>
        </p:txBody>
      </p:sp>
      <p:sp>
        <p:nvSpPr>
          <p:cNvPr id="283" name="Oval 19"/>
          <p:cNvSpPr>
            <a:spLocks noChangeArrowheads="1"/>
          </p:cNvSpPr>
          <p:nvPr/>
        </p:nvSpPr>
        <p:spPr bwMode="auto">
          <a:xfrm>
            <a:off x="3978275" y="277653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84" name="Rectangle 20"/>
          <p:cNvSpPr>
            <a:spLocks noChangeArrowheads="1"/>
          </p:cNvSpPr>
          <p:nvPr/>
        </p:nvSpPr>
        <p:spPr bwMode="auto">
          <a:xfrm>
            <a:off x="2148840" y="3225800"/>
            <a:ext cx="838200" cy="515510"/>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5000"/>
              </a:lnSpc>
              <a:spcBef>
                <a:spcPct val="20000"/>
              </a:spcBef>
              <a:buNone/>
            </a:pPr>
            <a:r>
              <a:rPr lang="en-US" sz="1200" b="1" i="0" dirty="0" smtClean="0">
                <a:solidFill>
                  <a:srgbClr val="1822CD"/>
                </a:solidFill>
                <a:latin typeface="Arial Narrow" pitchFamily="34" charset="0"/>
              </a:rPr>
              <a:t> High-Z tile row on lower OBD</a:t>
            </a:r>
            <a:endParaRPr lang="en-US" sz="1200" b="1" i="0" dirty="0">
              <a:solidFill>
                <a:srgbClr val="1822CD"/>
              </a:solidFill>
              <a:latin typeface="Arial Narrow" pitchFamily="34" charset="0"/>
            </a:endParaRPr>
          </a:p>
        </p:txBody>
      </p:sp>
      <p:sp>
        <p:nvSpPr>
          <p:cNvPr id="285" name="Oval 19"/>
          <p:cNvSpPr>
            <a:spLocks noChangeArrowheads="1"/>
          </p:cNvSpPr>
          <p:nvPr/>
        </p:nvSpPr>
        <p:spPr bwMode="auto">
          <a:xfrm>
            <a:off x="2895600" y="33686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86" name="Oval 19"/>
          <p:cNvSpPr>
            <a:spLocks noChangeArrowheads="1"/>
          </p:cNvSpPr>
          <p:nvPr/>
        </p:nvSpPr>
        <p:spPr bwMode="auto">
          <a:xfrm>
            <a:off x="5045075" y="336798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87" name="Oval 19"/>
          <p:cNvSpPr>
            <a:spLocks noChangeArrowheads="1"/>
          </p:cNvSpPr>
          <p:nvPr/>
        </p:nvSpPr>
        <p:spPr bwMode="auto">
          <a:xfrm>
            <a:off x="27590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88" name="Rectangle 20"/>
          <p:cNvSpPr>
            <a:spLocks noChangeArrowheads="1"/>
          </p:cNvSpPr>
          <p:nvPr/>
        </p:nvSpPr>
        <p:spPr bwMode="auto">
          <a:xfrm>
            <a:off x="3048000" y="6408737"/>
            <a:ext cx="868363" cy="230816"/>
          </a:xfrm>
          <a:prstGeom prst="rect">
            <a:avLst/>
          </a:prstGeom>
          <a:noFill/>
          <a:ln w="12700">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Rotation</a:t>
            </a:r>
          </a:p>
        </p:txBody>
      </p:sp>
      <p:sp>
        <p:nvSpPr>
          <p:cNvPr id="289" name="Oval 19"/>
          <p:cNvSpPr>
            <a:spLocks noChangeArrowheads="1"/>
          </p:cNvSpPr>
          <p:nvPr/>
        </p:nvSpPr>
        <p:spPr bwMode="auto">
          <a:xfrm>
            <a:off x="320040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90" name="Rectangle 20"/>
          <p:cNvSpPr>
            <a:spLocks noChangeArrowheads="1"/>
          </p:cNvSpPr>
          <p:nvPr/>
        </p:nvSpPr>
        <p:spPr bwMode="auto">
          <a:xfrm>
            <a:off x="3962400" y="6400800"/>
            <a:ext cx="1066800" cy="200039"/>
          </a:xfrm>
          <a:prstGeom prst="rect">
            <a:avLst/>
          </a:prstGeom>
          <a:noFill/>
          <a:ln w="12700">
            <a:noFill/>
            <a:miter lim="800000"/>
            <a:headEnd/>
            <a:tailEnd/>
          </a:ln>
        </p:spPr>
        <p:txBody>
          <a:bodyPr lIns="91423" tIns="45712" rIns="91423" bIns="45712">
            <a:spAutoFit/>
          </a:bodyPr>
          <a:lstStyle/>
          <a:p>
            <a:pPr defTabSz="912813" eaLnBrk="0" hangingPunct="0">
              <a:lnSpc>
                <a:spcPct val="50000"/>
              </a:lnSpc>
              <a:spcBef>
                <a:spcPct val="20000"/>
              </a:spcBef>
              <a:buNone/>
            </a:pPr>
            <a:r>
              <a:rPr lang="en-US" sz="1200" b="1" i="0">
                <a:solidFill>
                  <a:srgbClr val="1822CD"/>
                </a:solidFill>
                <a:latin typeface="Arial Narrow" pitchFamily="34" charset="0"/>
              </a:rPr>
              <a:t>Divertor P</a:t>
            </a:r>
            <a:r>
              <a:rPr lang="en-US" sz="1200" b="1" i="0" baseline="-25000">
                <a:solidFill>
                  <a:srgbClr val="1822CD"/>
                </a:solidFill>
                <a:latin typeface="Arial Narrow" pitchFamily="34" charset="0"/>
              </a:rPr>
              <a:t>rad</a:t>
            </a:r>
          </a:p>
        </p:txBody>
      </p:sp>
      <p:sp>
        <p:nvSpPr>
          <p:cNvPr id="291" name="Rectangle 20"/>
          <p:cNvSpPr>
            <a:spLocks noChangeArrowheads="1"/>
          </p:cNvSpPr>
          <p:nvPr/>
        </p:nvSpPr>
        <p:spPr bwMode="auto">
          <a:xfrm>
            <a:off x="3627437" y="6324600"/>
            <a:ext cx="487363" cy="246205"/>
          </a:xfrm>
          <a:prstGeom prst="rect">
            <a:avLst/>
          </a:prstGeom>
          <a:noFill/>
          <a:ln w="12700">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err="1">
                <a:solidFill>
                  <a:srgbClr val="1822CD"/>
                </a:solidFill>
                <a:latin typeface="Arial Narrow" pitchFamily="34" charset="0"/>
              </a:rPr>
              <a:t>q</a:t>
            </a:r>
            <a:r>
              <a:rPr lang="en-US" sz="1200" b="1" i="0" baseline="-25000" dirty="0" err="1">
                <a:solidFill>
                  <a:srgbClr val="1822CD"/>
                </a:solidFill>
                <a:latin typeface="Arial Narrow" pitchFamily="34" charset="0"/>
              </a:rPr>
              <a:t>min</a:t>
            </a:r>
            <a:endParaRPr lang="en-US" sz="1200" b="1" i="0" dirty="0">
              <a:solidFill>
                <a:srgbClr val="1822CD"/>
              </a:solidFill>
              <a:latin typeface="Arial Narrow" pitchFamily="34" charset="0"/>
            </a:endParaRPr>
          </a:p>
        </p:txBody>
      </p:sp>
      <p:sp>
        <p:nvSpPr>
          <p:cNvPr id="292" name="Oval 19"/>
          <p:cNvSpPr>
            <a:spLocks noChangeArrowheads="1"/>
          </p:cNvSpPr>
          <p:nvPr/>
        </p:nvSpPr>
        <p:spPr bwMode="auto">
          <a:xfrm>
            <a:off x="419100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93" name="Rectangle 20"/>
          <p:cNvSpPr>
            <a:spLocks noChangeArrowheads="1"/>
          </p:cNvSpPr>
          <p:nvPr/>
        </p:nvSpPr>
        <p:spPr bwMode="auto">
          <a:xfrm>
            <a:off x="2133600" y="6408738"/>
            <a:ext cx="990600" cy="230816"/>
          </a:xfrm>
          <a:prstGeom prst="rect">
            <a:avLst/>
          </a:prstGeom>
          <a:noFill/>
          <a:ln w="12700">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dirty="0">
                <a:solidFill>
                  <a:srgbClr val="1822CD"/>
                </a:solidFill>
                <a:latin typeface="Arial Narrow" pitchFamily="34" charset="0"/>
              </a:rPr>
              <a:t>Snowflake</a:t>
            </a:r>
            <a:endParaRPr lang="en-US" sz="1200" b="1" i="0" baseline="-25000" dirty="0">
              <a:solidFill>
                <a:srgbClr val="1822CD"/>
              </a:solidFill>
              <a:latin typeface="Arial Narrow" pitchFamily="34" charset="0"/>
            </a:endParaRPr>
          </a:p>
        </p:txBody>
      </p:sp>
      <p:sp>
        <p:nvSpPr>
          <p:cNvPr id="294" name="Oval 19"/>
          <p:cNvSpPr>
            <a:spLocks noChangeArrowheads="1"/>
          </p:cNvSpPr>
          <p:nvPr/>
        </p:nvSpPr>
        <p:spPr bwMode="auto">
          <a:xfrm>
            <a:off x="388620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95" name="Rectangle 20"/>
          <p:cNvSpPr>
            <a:spLocks noChangeArrowheads="1"/>
          </p:cNvSpPr>
          <p:nvPr/>
        </p:nvSpPr>
        <p:spPr bwMode="auto">
          <a:xfrm>
            <a:off x="2362200" y="6019800"/>
            <a:ext cx="2590800" cy="230816"/>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a:solidFill>
                  <a:srgbClr val="1822CD"/>
                </a:solidFill>
                <a:latin typeface="Arial Narrow" pitchFamily="34" charset="0"/>
              </a:rPr>
              <a:t>Establish control of:</a:t>
            </a:r>
          </a:p>
        </p:txBody>
      </p:sp>
      <p:sp>
        <p:nvSpPr>
          <p:cNvPr id="296" name="Oval 19"/>
          <p:cNvSpPr>
            <a:spLocks noChangeArrowheads="1"/>
          </p:cNvSpPr>
          <p:nvPr/>
        </p:nvSpPr>
        <p:spPr bwMode="auto">
          <a:xfrm>
            <a:off x="464820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97" name="Rectangle 20"/>
          <p:cNvSpPr>
            <a:spLocks noChangeArrowheads="1"/>
          </p:cNvSpPr>
          <p:nvPr/>
        </p:nvSpPr>
        <p:spPr bwMode="auto">
          <a:xfrm>
            <a:off x="2133600" y="1670050"/>
            <a:ext cx="1143000" cy="393938"/>
          </a:xfrm>
          <a:prstGeom prst="rect">
            <a:avLst/>
          </a:prstGeom>
          <a:noFill/>
          <a:ln w="9525">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a:solidFill>
                  <a:srgbClr val="1822CD"/>
                </a:solidFill>
                <a:latin typeface="Arial Narrow" pitchFamily="34" charset="0"/>
              </a:rPr>
              <a:t>Upgraded CHI for ~0.5MA</a:t>
            </a:r>
          </a:p>
        </p:txBody>
      </p:sp>
      <p:sp>
        <p:nvSpPr>
          <p:cNvPr id="299" name="Rectangle 20"/>
          <p:cNvSpPr>
            <a:spLocks noChangeArrowheads="1"/>
          </p:cNvSpPr>
          <p:nvPr/>
        </p:nvSpPr>
        <p:spPr bwMode="auto">
          <a:xfrm>
            <a:off x="4160838" y="3810000"/>
            <a:ext cx="868362" cy="541671"/>
          </a:xfrm>
          <a:prstGeom prst="rect">
            <a:avLst/>
          </a:prstGeom>
          <a:noFill/>
          <a:ln w="9525">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smtClean="0">
                <a:solidFill>
                  <a:srgbClr val="1822CD"/>
                </a:solidFill>
                <a:latin typeface="Arial Narrow" pitchFamily="34" charset="0"/>
              </a:rPr>
              <a:t>LLD using </a:t>
            </a:r>
            <a:r>
              <a:rPr lang="en-US" sz="1200" b="1" i="0" dirty="0" err="1" smtClean="0">
                <a:solidFill>
                  <a:srgbClr val="1822CD"/>
                </a:solidFill>
                <a:latin typeface="Arial Narrow" pitchFamily="34" charset="0"/>
              </a:rPr>
              <a:t>bakeable</a:t>
            </a:r>
            <a:r>
              <a:rPr lang="en-US" sz="1200" b="1" i="0" dirty="0" smtClean="0">
                <a:solidFill>
                  <a:srgbClr val="1822CD"/>
                </a:solidFill>
                <a:latin typeface="Arial Narrow" pitchFamily="34" charset="0"/>
              </a:rPr>
              <a:t> </a:t>
            </a:r>
            <a:r>
              <a:rPr lang="en-US" sz="1200" b="1" i="0" dirty="0" err="1" smtClean="0">
                <a:solidFill>
                  <a:srgbClr val="1822CD"/>
                </a:solidFill>
                <a:latin typeface="Arial Narrow" pitchFamily="34" charset="0"/>
              </a:rPr>
              <a:t>cryo</a:t>
            </a:r>
            <a:r>
              <a:rPr lang="en-US" sz="1200" b="1" i="0" dirty="0" smtClean="0">
                <a:solidFill>
                  <a:srgbClr val="1822CD"/>
                </a:solidFill>
                <a:latin typeface="Arial Narrow" pitchFamily="34" charset="0"/>
              </a:rPr>
              <a:t>-baffle</a:t>
            </a:r>
            <a:endParaRPr lang="en-US" sz="1200" b="1" i="0" dirty="0">
              <a:solidFill>
                <a:srgbClr val="1822CD"/>
              </a:solidFill>
              <a:latin typeface="Arial Narrow" pitchFamily="34" charset="0"/>
            </a:endParaRPr>
          </a:p>
        </p:txBody>
      </p:sp>
      <p:sp>
        <p:nvSpPr>
          <p:cNvPr id="300" name="Oval 19"/>
          <p:cNvSpPr>
            <a:spLocks noChangeArrowheads="1"/>
          </p:cNvSpPr>
          <p:nvPr/>
        </p:nvSpPr>
        <p:spPr bwMode="auto">
          <a:xfrm>
            <a:off x="4054475" y="3978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01" name="Oval 19"/>
          <p:cNvSpPr>
            <a:spLocks noChangeArrowheads="1"/>
          </p:cNvSpPr>
          <p:nvPr/>
        </p:nvSpPr>
        <p:spPr bwMode="auto">
          <a:xfrm>
            <a:off x="4435475" y="58070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02" name="Rectangle 20"/>
          <p:cNvSpPr>
            <a:spLocks noChangeArrowheads="1"/>
          </p:cNvSpPr>
          <p:nvPr/>
        </p:nvSpPr>
        <p:spPr bwMode="auto">
          <a:xfrm>
            <a:off x="4572000" y="5791200"/>
            <a:ext cx="3048000" cy="230816"/>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i="0" dirty="0" smtClean="0">
                <a:latin typeface="Arial Narrow" pitchFamily="34" charset="0"/>
              </a:rPr>
              <a:t>Neutron</a:t>
            </a:r>
            <a:r>
              <a:rPr lang="en-US" sz="1200" b="1" i="0" dirty="0" smtClean="0">
                <a:solidFill>
                  <a:srgbClr val="1822CD"/>
                </a:solidFill>
                <a:latin typeface="Arial Narrow" pitchFamily="34" charset="0"/>
              </a:rPr>
              <a:t>-collimator, fusion source profile array</a:t>
            </a:r>
            <a:endParaRPr lang="en-US" sz="1200" b="1" i="0" dirty="0">
              <a:solidFill>
                <a:srgbClr val="1822CD"/>
              </a:solidFill>
              <a:latin typeface="Arial Narrow" pitchFamily="34" charset="0"/>
            </a:endParaRPr>
          </a:p>
        </p:txBody>
      </p:sp>
      <p:sp>
        <p:nvSpPr>
          <p:cNvPr id="303" name="Oval 19"/>
          <p:cNvSpPr>
            <a:spLocks noChangeArrowheads="1"/>
          </p:cNvSpPr>
          <p:nvPr/>
        </p:nvSpPr>
        <p:spPr bwMode="auto">
          <a:xfrm>
            <a:off x="4435475" y="55626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13" name="Oval 19"/>
          <p:cNvSpPr>
            <a:spLocks noChangeArrowheads="1"/>
          </p:cNvSpPr>
          <p:nvPr/>
        </p:nvSpPr>
        <p:spPr bwMode="auto">
          <a:xfrm>
            <a:off x="297180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grpSp>
        <p:nvGrpSpPr>
          <p:cNvPr id="2" name="Group 113"/>
          <p:cNvGrpSpPr/>
          <p:nvPr/>
        </p:nvGrpSpPr>
        <p:grpSpPr>
          <a:xfrm>
            <a:off x="2971800" y="6400800"/>
            <a:ext cx="152400" cy="230816"/>
            <a:chOff x="5638800" y="5334000"/>
            <a:chExt cx="152400" cy="230816"/>
          </a:xfrm>
        </p:grpSpPr>
        <p:sp>
          <p:nvSpPr>
            <p:cNvPr id="115" name="Rectangle 20"/>
            <p:cNvSpPr>
              <a:spLocks noChangeArrowheads="1"/>
            </p:cNvSpPr>
            <p:nvPr/>
          </p:nvSpPr>
          <p:spPr bwMode="auto">
            <a:xfrm>
              <a:off x="5638801" y="5334000"/>
              <a:ext cx="152399" cy="230816"/>
            </a:xfrm>
            <a:prstGeom prst="rect">
              <a:avLst/>
            </a:prstGeom>
            <a:noFill/>
            <a:ln w="12700">
              <a:noFill/>
              <a:miter lim="800000"/>
              <a:headEnd/>
              <a:tailEnd/>
            </a:ln>
          </p:spPr>
          <p:txBody>
            <a:bodyPr wrap="square" lIns="0" tIns="45712" rIns="0" bIns="45712">
              <a:spAutoFit/>
            </a:bodyPr>
            <a:lstStyle/>
            <a:p>
              <a:pPr defTabSz="912813" eaLnBrk="0" hangingPunct="0">
                <a:lnSpc>
                  <a:spcPct val="70000"/>
                </a:lnSpc>
                <a:spcBef>
                  <a:spcPct val="20000"/>
                </a:spcBef>
                <a:buNone/>
              </a:pPr>
              <a:r>
                <a:rPr lang="en-US" sz="1200" b="1" i="0" dirty="0" smtClean="0">
                  <a:solidFill>
                    <a:srgbClr val="1822CD"/>
                  </a:solidFill>
                  <a:latin typeface="Arial Narrow" pitchFamily="34" charset="0"/>
                </a:rPr>
                <a:t>n</a:t>
              </a:r>
              <a:r>
                <a:rPr lang="en-US" sz="1200" b="1" i="0" baseline="-25000" dirty="0" smtClean="0">
                  <a:solidFill>
                    <a:srgbClr val="1822CD"/>
                  </a:solidFill>
                  <a:latin typeface="Arial Narrow" pitchFamily="34" charset="0"/>
                </a:rPr>
                <a:t>e</a:t>
              </a:r>
              <a:endParaRPr lang="en-US" sz="1200" b="1" i="0" baseline="-25000" dirty="0">
                <a:solidFill>
                  <a:srgbClr val="1822CD"/>
                </a:solidFill>
                <a:latin typeface="Arial Narrow" pitchFamily="34" charset="0"/>
              </a:endParaRPr>
            </a:p>
          </p:txBody>
        </p:sp>
        <p:cxnSp>
          <p:nvCxnSpPr>
            <p:cNvPr id="116" name="Straight Connector 115"/>
            <p:cNvCxnSpPr/>
            <p:nvPr/>
          </p:nvCxnSpPr>
          <p:spPr bwMode="auto">
            <a:xfrm>
              <a:off x="5638800" y="5367528"/>
              <a:ext cx="82296" cy="0"/>
            </a:xfrm>
            <a:prstGeom prst="line">
              <a:avLst/>
            </a:prstGeom>
            <a:noFill/>
            <a:ln w="15875" cap="flat" cmpd="sng" algn="ctr">
              <a:solidFill>
                <a:schemeClr val="accent2"/>
              </a:solidFill>
              <a:prstDash val="solid"/>
              <a:round/>
              <a:headEnd type="none" w="med" len="med"/>
              <a:tailEnd type="none" w="med" len="med"/>
            </a:ln>
            <a:effectLst/>
          </p:spPr>
        </p:cxnSp>
      </p:grpSp>
      <p:sp>
        <p:nvSpPr>
          <p:cNvPr id="117"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buNone/>
            </a:pPr>
            <a:r>
              <a:rPr lang="en-US" sz="2800" i="0" dirty="0">
                <a:solidFill>
                  <a:srgbClr val="FF0000"/>
                </a:solidFill>
                <a:latin typeface="Helvetica" pitchFamily="34" charset="0"/>
                <a:ea typeface="MS PGothic" pitchFamily="34" charset="-128"/>
              </a:rPr>
              <a:t>10 year plan tools with 5YP incremental funding</a:t>
            </a:r>
          </a:p>
          <a:p>
            <a:pPr algn="ctr">
              <a:buNone/>
            </a:pPr>
            <a:r>
              <a:rPr lang="en-US" sz="2400" i="0" dirty="0">
                <a:solidFill>
                  <a:srgbClr val="3333CC"/>
                </a:solidFill>
                <a:latin typeface="Helvetica" pitchFamily="34" charset="0"/>
                <a:ea typeface="MS PGothic" pitchFamily="34" charset="-128"/>
              </a:rPr>
              <a:t>1.1 </a:t>
            </a:r>
            <a:r>
              <a:rPr lang="en-US" sz="2400" i="0" dirty="0">
                <a:solidFill>
                  <a:srgbClr val="3333CC"/>
                </a:solidFill>
                <a:latin typeface="Helvetica"/>
                <a:ea typeface="MS PGothic" pitchFamily="34" charset="-128"/>
                <a:cs typeface="Helvetica"/>
              </a:rPr>
              <a:t>×</a:t>
            </a:r>
            <a:r>
              <a:rPr lang="en-US" sz="2400" i="0" dirty="0">
                <a:solidFill>
                  <a:srgbClr val="3333CC"/>
                </a:solidFill>
                <a:latin typeface="Helvetica" pitchFamily="34" charset="0"/>
                <a:ea typeface="MS PGothic" pitchFamily="34" charset="-128"/>
              </a:rPr>
              <a:t> (FY2012 + 2.5% inflation</a:t>
            </a:r>
            <a:r>
              <a:rPr lang="en-US" sz="2400" i="0" dirty="0" smtClean="0">
                <a:solidFill>
                  <a:srgbClr val="3333CC"/>
                </a:solidFill>
                <a:latin typeface="Helvetica" pitchFamily="34" charset="0"/>
                <a:ea typeface="MS PGothic" pitchFamily="34" charset="-128"/>
              </a:rPr>
              <a:t>)</a:t>
            </a:r>
            <a:endParaRPr lang="en-US" sz="2400" i="0" dirty="0">
              <a:solidFill>
                <a:srgbClr val="3333CC"/>
              </a:solidFill>
              <a:latin typeface="Helvetica" pitchFamily="34" charset="0"/>
              <a:ea typeface="MS PGothic" pitchFamily="34" charset="-128"/>
            </a:endParaRPr>
          </a:p>
        </p:txBody>
      </p:sp>
      <p:sp>
        <p:nvSpPr>
          <p:cNvPr id="118"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19</a:t>
            </a:fld>
            <a:endParaRPr lang="en-US" sz="1000" i="0" dirty="0">
              <a:solidFill>
                <a:schemeClr val="accent2"/>
              </a:solidFill>
              <a:latin typeface="+mn-lt"/>
            </a:endParaRPr>
          </a:p>
        </p:txBody>
      </p:sp>
    </p:spTree>
    <p:extLst>
      <p:ext uri="{BB962C8B-B14F-4D97-AF65-F5344CB8AC3E}">
        <p14:creationId xmlns:p14="http://schemas.microsoft.com/office/powerpoint/2010/main" xmlns="" val="4020938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215900" y="1143000"/>
            <a:ext cx="8585200" cy="4419600"/>
          </a:xfrm>
        </p:spPr>
        <p:txBody>
          <a:bodyPr/>
          <a:lstStyle/>
          <a:p>
            <a:pPr marL="231775" indent="-231775">
              <a:lnSpc>
                <a:spcPct val="150000"/>
              </a:lnSpc>
            </a:pPr>
            <a:r>
              <a:rPr lang="en-US" sz="2800" b="1">
                <a:latin typeface="Arial" charset="0"/>
                <a:ea typeface="ＭＳ Ｐゴシック" charset="0"/>
                <a:cs typeface="ＭＳ Ｐゴシック" charset="0"/>
              </a:rPr>
              <a:t>FY 2012-13 Operations Summary and Status</a:t>
            </a:r>
          </a:p>
          <a:p>
            <a:pPr marL="231775" indent="-231775">
              <a:lnSpc>
                <a:spcPct val="150000"/>
              </a:lnSpc>
            </a:pPr>
            <a:r>
              <a:rPr lang="en-US" sz="2800" b="1">
                <a:latin typeface="Arial" charset="0"/>
                <a:ea typeface="ＭＳ Ｐゴシック" charset="0"/>
                <a:cs typeface="ＭＳ Ｐゴシック" charset="0"/>
              </a:rPr>
              <a:t>NSTX Upgrade Project Overview</a:t>
            </a:r>
          </a:p>
          <a:p>
            <a:pPr marL="231775" indent="-231775">
              <a:lnSpc>
                <a:spcPct val="150000"/>
              </a:lnSpc>
            </a:pPr>
            <a:r>
              <a:rPr lang="en-US" sz="2800" b="1">
                <a:latin typeface="Arial" charset="0"/>
                <a:ea typeface="ＭＳ Ｐゴシック" charset="0"/>
                <a:cs typeface="ＭＳ Ｐゴシック" charset="0"/>
              </a:rPr>
              <a:t>NSTX-U Facility and Diagnostic Five Year Plans</a:t>
            </a:r>
          </a:p>
          <a:p>
            <a:pPr marL="231775" indent="-231775">
              <a:lnSpc>
                <a:spcPct val="150000"/>
              </a:lnSpc>
            </a:pPr>
            <a:r>
              <a:rPr lang="en-US" sz="2800" b="1">
                <a:latin typeface="Arial" charset="0"/>
                <a:ea typeface="ＭＳ Ｐゴシック" charset="0"/>
                <a:cs typeface="ＭＳ Ｐゴシック" charset="0"/>
              </a:rPr>
              <a:t>Budget </a:t>
            </a:r>
          </a:p>
          <a:p>
            <a:pPr marL="231775" indent="-231775">
              <a:lnSpc>
                <a:spcPct val="150000"/>
              </a:lnSpc>
            </a:pPr>
            <a:r>
              <a:rPr lang="en-US" sz="2800" b="1">
                <a:latin typeface="Arial" charset="0"/>
                <a:ea typeface="ＭＳ Ｐゴシック" charset="0"/>
                <a:cs typeface="ＭＳ Ｐゴシック" charset="0"/>
              </a:rPr>
              <a:t>Summary</a:t>
            </a:r>
          </a:p>
        </p:txBody>
      </p:sp>
      <p:sp>
        <p:nvSpPr>
          <p:cNvPr id="17411"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30000"/>
              </a:lnSpc>
              <a:spcBef>
                <a:spcPct val="0"/>
              </a:spcBef>
              <a:spcAft>
                <a:spcPts val="600"/>
              </a:spcAft>
              <a:buFontTx/>
              <a:buNone/>
            </a:pPr>
            <a:r>
              <a:rPr lang="en-US" sz="4400" i="0">
                <a:solidFill>
                  <a:srgbClr val="FF3300"/>
                </a:solidFill>
              </a:rPr>
              <a:t>Talk Outline</a:t>
            </a:r>
            <a:endParaRPr lang="en-US" sz="3200" i="0">
              <a:solidFill>
                <a:srgbClr val="0000CC"/>
              </a:solidFill>
              <a:latin typeface="Helvetica Neue" charset="0"/>
            </a:endParaRPr>
          </a:p>
        </p:txBody>
      </p:sp>
      <p:sp>
        <p:nvSpPr>
          <p:cNvPr id="5"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2</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3"/>
          <p:cNvSpPr>
            <a:spLocks noChangeArrowheads="1"/>
          </p:cNvSpPr>
          <p:nvPr/>
        </p:nvSpPr>
        <p:spPr bwMode="auto">
          <a:xfrm>
            <a:off x="2540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3300"/>
              </a:lnSpc>
              <a:spcBef>
                <a:spcPct val="0"/>
              </a:spcBef>
              <a:buFontTx/>
              <a:buNone/>
            </a:pPr>
            <a:r>
              <a:rPr lang="en-US" sz="3600" i="0">
                <a:solidFill>
                  <a:srgbClr val="FF0000"/>
                </a:solidFill>
              </a:rPr>
              <a:t>Solenoid-free Start-up</a:t>
            </a:r>
            <a:r>
              <a:rPr lang="en-US" sz="4000" i="0">
                <a:solidFill>
                  <a:srgbClr val="FF0000"/>
                </a:solidFill>
              </a:rPr>
              <a:t/>
            </a:r>
            <a:br>
              <a:rPr lang="en-US" sz="4000" i="0">
                <a:solidFill>
                  <a:srgbClr val="FF0000"/>
                </a:solidFill>
              </a:rPr>
            </a:br>
            <a:r>
              <a:rPr lang="en-US" sz="2800" i="0">
                <a:solidFill>
                  <a:srgbClr val="0000FF"/>
                </a:solidFill>
                <a:latin typeface="Helvetica Neue" charset="0"/>
              </a:rPr>
              <a:t>High priority goal for NSTX-U in support of FNSF</a:t>
            </a:r>
          </a:p>
        </p:txBody>
      </p:sp>
      <p:sp>
        <p:nvSpPr>
          <p:cNvPr id="47106" name="Rectangle 35"/>
          <p:cNvSpPr>
            <a:spLocks noChangeArrowheads="1"/>
          </p:cNvSpPr>
          <p:nvPr/>
        </p:nvSpPr>
        <p:spPr bwMode="auto">
          <a:xfrm>
            <a:off x="342900" y="4710113"/>
            <a:ext cx="8483600" cy="1538883"/>
          </a:xfrm>
          <a:prstGeom prst="rect">
            <a:avLst/>
          </a:prstGeom>
          <a:solidFill>
            <a:srgbClr val="CCFFFF"/>
          </a:solidFill>
          <a:ln w="9525">
            <a:solidFill>
              <a:schemeClr val="tx1"/>
            </a:solidFill>
            <a:miter lim="800000"/>
            <a:headEnd/>
            <a:tailEnd/>
          </a:ln>
        </p:spPr>
        <p:txBody>
          <a:bodyPr>
            <a:spAutoFit/>
          </a:bodyPr>
          <a:lstStyle/>
          <a:p>
            <a:pPr marL="182880" indent="-457200">
              <a:spcBef>
                <a:spcPct val="0"/>
              </a:spcBef>
              <a:spcAft>
                <a:spcPts val="1200"/>
              </a:spcAft>
              <a:buFontTx/>
              <a:buNone/>
            </a:pPr>
            <a:r>
              <a:rPr lang="en-US" sz="1600" i="0" dirty="0">
                <a:solidFill>
                  <a:srgbClr val="000000"/>
                </a:solidFill>
              </a:rPr>
              <a:t>FY 2013-14 Non-Inductive Start-up Systems Design for Post-Upgrade Operations</a:t>
            </a:r>
            <a:endParaRPr lang="en-US" sz="1600" i="0" dirty="0">
              <a:solidFill>
                <a:srgbClr val="000000"/>
              </a:solidFill>
              <a:latin typeface="Helvetica Neue" charset="0"/>
            </a:endParaRPr>
          </a:p>
          <a:p>
            <a:pPr marL="182880" indent="-457200">
              <a:spcBef>
                <a:spcPct val="0"/>
              </a:spcBef>
              <a:spcAft>
                <a:spcPts val="1200"/>
              </a:spcAft>
              <a:buFontTx/>
              <a:buNone/>
            </a:pPr>
            <a:r>
              <a:rPr lang="en-US" sz="1600" i="0" dirty="0">
                <a:solidFill>
                  <a:srgbClr val="000000"/>
                </a:solidFill>
                <a:latin typeface="Helvetica Neue" charset="0"/>
              </a:rPr>
              <a:t>• </a:t>
            </a:r>
            <a:r>
              <a:rPr lang="en-US" sz="1400" i="0" dirty="0">
                <a:solidFill>
                  <a:srgbClr val="000000"/>
                </a:solidFill>
                <a:latin typeface="Helvetica Neue" charset="0"/>
              </a:rPr>
              <a:t>CHI will start with the present 2 kV capability then enhanced to </a:t>
            </a:r>
            <a:r>
              <a:rPr lang="en-US" sz="1400" i="0" dirty="0" smtClean="0">
                <a:solidFill>
                  <a:srgbClr val="000000"/>
                </a:solidFill>
                <a:latin typeface="Helvetica Neue" charset="0"/>
              </a:rPr>
              <a:t>~ 3 kV higher </a:t>
            </a:r>
            <a:r>
              <a:rPr lang="en-US" sz="1400" i="0" dirty="0">
                <a:solidFill>
                  <a:srgbClr val="000000"/>
                </a:solidFill>
                <a:latin typeface="Helvetica Neue" charset="0"/>
              </a:rPr>
              <a:t>voltage as needed.</a:t>
            </a:r>
          </a:p>
          <a:p>
            <a:pPr marL="182880" indent="-457200">
              <a:spcBef>
                <a:spcPct val="0"/>
              </a:spcBef>
              <a:spcAft>
                <a:spcPts val="1200"/>
              </a:spcAft>
              <a:buFontTx/>
              <a:buNone/>
            </a:pPr>
            <a:r>
              <a:rPr lang="en-US" sz="1400" i="0" dirty="0">
                <a:solidFill>
                  <a:srgbClr val="000000"/>
                </a:solidFill>
                <a:latin typeface="Helvetica Neue" charset="0"/>
              </a:rPr>
              <a:t>• PEGASUS gun start-up producing exciting results </a:t>
            </a:r>
            <a:r>
              <a:rPr lang="en-US" sz="1400" i="0" dirty="0" err="1">
                <a:solidFill>
                  <a:srgbClr val="000000"/>
                </a:solidFill>
                <a:latin typeface="Helvetica Neue" charset="0"/>
              </a:rPr>
              <a:t>Ip</a:t>
            </a:r>
            <a:r>
              <a:rPr lang="en-US" sz="1400" i="0" dirty="0">
                <a:solidFill>
                  <a:srgbClr val="000000"/>
                </a:solidFill>
                <a:latin typeface="Helvetica Neue" charset="0"/>
              </a:rPr>
              <a:t> ~ 160 kA.  The PEGASUS gun concept is technically flexible to implement on NSTX once fully developed.  High current gun for the NSTX-U will be developed utilizing the PEGASUS facility in collaboration with University of </a:t>
            </a:r>
            <a:r>
              <a:rPr lang="en-US" sz="1400" i="0" dirty="0" smtClean="0">
                <a:solidFill>
                  <a:srgbClr val="000000"/>
                </a:solidFill>
                <a:latin typeface="Helvetica Neue" charset="0"/>
              </a:rPr>
              <a:t>Wisconsin.</a:t>
            </a:r>
            <a:endParaRPr lang="en-US" sz="1400" i="0" dirty="0">
              <a:solidFill>
                <a:srgbClr val="000000"/>
              </a:solidFill>
              <a:latin typeface="Helvetica Neue" charset="0"/>
            </a:endParaRPr>
          </a:p>
        </p:txBody>
      </p:sp>
      <p:pic>
        <p:nvPicPr>
          <p:cNvPr id="47108" name="Picture 5" descr="STW-Fig-4.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193925" y="1155700"/>
            <a:ext cx="2314575"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9" name="TextBox 6"/>
          <p:cNvSpPr txBox="1">
            <a:spLocks noChangeArrowheads="1"/>
          </p:cNvSpPr>
          <p:nvPr/>
        </p:nvSpPr>
        <p:spPr bwMode="auto">
          <a:xfrm>
            <a:off x="177800" y="1422400"/>
            <a:ext cx="2044700" cy="2357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marL="91440" indent="-457200" eaLnBrk="1" hangingPunct="1">
              <a:buFontTx/>
              <a:buNone/>
            </a:pPr>
            <a:r>
              <a:rPr lang="en-US" sz="1600" i="0" dirty="0">
                <a:latin typeface="Arial" charset="0"/>
              </a:rPr>
              <a:t>• Inj. Flux in NSTX-U is about 2.5 times higher than in NSTX</a:t>
            </a:r>
          </a:p>
          <a:p>
            <a:pPr marL="91440" indent="-457200" eaLnBrk="1" hangingPunct="1">
              <a:buFontTx/>
              <a:buNone/>
            </a:pPr>
            <a:r>
              <a:rPr lang="en-US" sz="1600" i="0" dirty="0">
                <a:latin typeface="Arial" charset="0"/>
              </a:rPr>
              <a:t>• NSTX-U coil insulation greatly enhanced for </a:t>
            </a:r>
            <a:r>
              <a:rPr lang="en-US" sz="1600" i="0" dirty="0" smtClean="0">
                <a:latin typeface="Arial" charset="0"/>
              </a:rPr>
              <a:t>higher </a:t>
            </a:r>
            <a:r>
              <a:rPr lang="en-US" sz="1600" i="0" dirty="0">
                <a:latin typeface="Arial" charset="0"/>
              </a:rPr>
              <a:t>voltage </a:t>
            </a:r>
            <a:r>
              <a:rPr lang="en-US" sz="1600" i="0" dirty="0" smtClean="0">
                <a:latin typeface="Arial" charset="0"/>
              </a:rPr>
              <a:t>~ 3 kV operation</a:t>
            </a:r>
            <a:endParaRPr lang="en-US" sz="1600" i="0" dirty="0">
              <a:latin typeface="Arial" charset="0"/>
            </a:endParaRPr>
          </a:p>
        </p:txBody>
      </p:sp>
      <p:sp>
        <p:nvSpPr>
          <p:cNvPr id="47110" name="Text Box 24"/>
          <p:cNvSpPr txBox="1">
            <a:spLocks/>
          </p:cNvSpPr>
          <p:nvPr/>
        </p:nvSpPr>
        <p:spPr bwMode="auto">
          <a:xfrm>
            <a:off x="4991100" y="1065213"/>
            <a:ext cx="3556000" cy="357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nSpc>
                <a:spcPct val="95000"/>
              </a:lnSpc>
              <a:buClr>
                <a:srgbClr val="000000"/>
              </a:buClr>
              <a:buSzPct val="100000"/>
              <a:buFont typeface="Times New Roman" charset="0"/>
              <a:buNone/>
            </a:pPr>
            <a:r>
              <a:rPr lang="en-US" sz="1800" i="0">
                <a:solidFill>
                  <a:srgbClr val="000000"/>
                </a:solidFill>
                <a:latin typeface="Arial" charset="0"/>
              </a:rPr>
              <a:t>PEGASUS Point Source </a:t>
            </a:r>
          </a:p>
        </p:txBody>
      </p:sp>
      <p:sp>
        <p:nvSpPr>
          <p:cNvPr id="22" name="Text Box 24"/>
          <p:cNvSpPr txBox="1">
            <a:spLocks/>
          </p:cNvSpPr>
          <p:nvPr/>
        </p:nvSpPr>
        <p:spPr bwMode="auto">
          <a:xfrm>
            <a:off x="203200" y="1090613"/>
            <a:ext cx="3708400" cy="357187"/>
          </a:xfrm>
          <a:prstGeom prst="rect">
            <a:avLst/>
          </a:prstGeom>
          <a:noFill/>
          <a:ln w="25400">
            <a:noFill/>
            <a:miter lim="800000"/>
            <a:headEnd/>
            <a:tailEnd/>
          </a:ln>
          <a:effectLst/>
        </p:spPr>
        <p:txBody>
          <a:bodyPr>
            <a:spAutoFit/>
          </a:bodyPr>
          <a:lstStyle/>
          <a:p>
            <a:pPr eaLnBrk="0" hangingPunct="0">
              <a:lnSpc>
                <a:spcPct val="95000"/>
              </a:lnSpc>
              <a:buClr>
                <a:srgbClr val="000000"/>
              </a:buClr>
              <a:buSzPct val="100000"/>
              <a:buFont typeface="Times New Roman" pitchFamily="18" charset="0"/>
              <a:buNone/>
              <a:defRPr/>
            </a:pPr>
            <a:r>
              <a:rPr lang="en-US" sz="1800" i="0" dirty="0">
                <a:solidFill>
                  <a:schemeClr val="tx1"/>
                </a:solidFill>
                <a:latin typeface="+mj-lt"/>
                <a:ea typeface="+mn-ea"/>
                <a:cs typeface="Lucida Sans Unicode" pitchFamily="34" charset="0"/>
              </a:rPr>
              <a:t>CHI Start-Up</a:t>
            </a:r>
          </a:p>
        </p:txBody>
      </p:sp>
      <p:pic>
        <p:nvPicPr>
          <p:cNvPr id="47112" name="Picture 2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10125" y="1517650"/>
            <a:ext cx="3308350"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22"/>
          <p:cNvSpPr/>
          <p:nvPr/>
        </p:nvSpPr>
        <p:spPr>
          <a:xfrm>
            <a:off x="6194425" y="1489075"/>
            <a:ext cx="2263775" cy="271463"/>
          </a:xfrm>
          <a:prstGeom prst="rect">
            <a:avLst/>
          </a:prstGeom>
        </p:spPr>
        <p:txBody>
          <a:bodyPr>
            <a:spAutoFit/>
          </a:bodyPr>
          <a:lstStyle/>
          <a:p>
            <a:pPr algn="ctr" defTabSz="912813" eaLnBrk="0" hangingPunct="0">
              <a:lnSpc>
                <a:spcPct val="80000"/>
              </a:lnSpc>
              <a:buFontTx/>
              <a:buNone/>
              <a:defRPr/>
            </a:pPr>
            <a:r>
              <a:rPr lang="en-US" sz="1400" i="0" dirty="0">
                <a:solidFill>
                  <a:srgbClr val="FF0000"/>
                </a:solidFill>
                <a:latin typeface="Arial Narrow" charset="0"/>
              </a:rPr>
              <a:t>PEGASUS Plasma Gun</a:t>
            </a:r>
            <a:endParaRPr lang="en-US" sz="1050" i="0" dirty="0">
              <a:solidFill>
                <a:srgbClr val="FF0000"/>
              </a:solidFill>
              <a:effectLst>
                <a:outerShdw blurRad="38100" dist="38100" dir="2700000" algn="tl">
                  <a:srgbClr val="DDDDDD"/>
                </a:outerShdw>
              </a:effectLst>
              <a:latin typeface="Arial Narrow" charset="0"/>
            </a:endParaRPr>
          </a:p>
        </p:txBody>
      </p:sp>
      <p:sp>
        <p:nvSpPr>
          <p:cNvPr id="47114" name="Text Box 58"/>
          <p:cNvSpPr txBox="1">
            <a:spLocks noChangeArrowheads="1"/>
          </p:cNvSpPr>
          <p:nvPr/>
        </p:nvSpPr>
        <p:spPr bwMode="auto">
          <a:xfrm flipH="1">
            <a:off x="7594600" y="4051300"/>
            <a:ext cx="13081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 Wisconsin</a:t>
            </a:r>
          </a:p>
        </p:txBody>
      </p:sp>
      <p:sp>
        <p:nvSpPr>
          <p:cNvPr id="47115" name="Text Box 58"/>
          <p:cNvSpPr txBox="1">
            <a:spLocks noChangeArrowheads="1"/>
          </p:cNvSpPr>
          <p:nvPr/>
        </p:nvSpPr>
        <p:spPr bwMode="auto">
          <a:xfrm flipH="1">
            <a:off x="622300" y="3746500"/>
            <a:ext cx="15494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dirty="0">
                <a:solidFill>
                  <a:schemeClr val="tx1"/>
                </a:solidFill>
              </a:rPr>
              <a:t>U. Washington</a:t>
            </a:r>
          </a:p>
        </p:txBody>
      </p:sp>
      <p:sp>
        <p:nvSpPr>
          <p:cNvPr id="13"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20</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43"/>
          <p:cNvSpPr>
            <a:spLocks noChangeArrowheads="1"/>
          </p:cNvSpPr>
          <p:nvPr/>
        </p:nvSpPr>
        <p:spPr bwMode="auto">
          <a:xfrm>
            <a:off x="0" y="0"/>
            <a:ext cx="9144000" cy="9525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hangingPunct="0">
              <a:spcBef>
                <a:spcPct val="0"/>
              </a:spcBef>
              <a:buFontTx/>
              <a:buNone/>
            </a:pPr>
            <a:r>
              <a:rPr lang="en-US" sz="2800" i="0" dirty="0" smtClean="0">
                <a:solidFill>
                  <a:srgbClr val="FF0000"/>
                </a:solidFill>
                <a:latin typeface="Helvetica Neue" charset="0"/>
                <a:ea typeface="MS Mincho" charset="0"/>
                <a:cs typeface="MS Mincho" charset="0"/>
              </a:rPr>
              <a:t>Harden HHFW </a:t>
            </a:r>
            <a:r>
              <a:rPr lang="en-US" sz="2800" i="0" dirty="0">
                <a:solidFill>
                  <a:srgbClr val="FF0000"/>
                </a:solidFill>
                <a:latin typeface="Helvetica Neue" charset="0"/>
                <a:ea typeface="MS Mincho" charset="0"/>
                <a:cs typeface="MS Mincho" charset="0"/>
              </a:rPr>
              <a:t>Antenna </a:t>
            </a:r>
            <a:r>
              <a:rPr lang="en-US" sz="2800" i="0" dirty="0" smtClean="0">
                <a:solidFill>
                  <a:srgbClr val="FF0000"/>
                </a:solidFill>
                <a:latin typeface="Helvetica Neue" charset="0"/>
                <a:ea typeface="MS Mincho" charset="0"/>
                <a:cs typeface="MS Mincho" charset="0"/>
              </a:rPr>
              <a:t>Feeds for Disruption Load</a:t>
            </a:r>
            <a:endParaRPr lang="en-US" sz="2800" i="0" dirty="0">
              <a:solidFill>
                <a:srgbClr val="FF0000"/>
              </a:solidFill>
              <a:latin typeface="Helvetica Neue" charset="0"/>
              <a:ea typeface="MS Mincho" charset="0"/>
              <a:cs typeface="MS Mincho" charset="0"/>
            </a:endParaRPr>
          </a:p>
          <a:p>
            <a:pPr algn="ctr" eaLnBrk="0" hangingPunct="0">
              <a:spcBef>
                <a:spcPct val="0"/>
              </a:spcBef>
              <a:buFontTx/>
              <a:buNone/>
            </a:pPr>
            <a:r>
              <a:rPr lang="en-US" sz="2400" i="0" dirty="0" smtClean="0">
                <a:solidFill>
                  <a:srgbClr val="1238FF"/>
                </a:solidFill>
                <a:latin typeface="Helvetica Neue" charset="0"/>
                <a:ea typeface="MS Mincho" charset="0"/>
                <a:cs typeface="MS Mincho" charset="0"/>
              </a:rPr>
              <a:t>A MW</a:t>
            </a:r>
            <a:r>
              <a:rPr lang="en-US" sz="2400" i="0" dirty="0">
                <a:solidFill>
                  <a:srgbClr val="1238FF"/>
                </a:solidFill>
                <a:latin typeface="Helvetica Neue" charset="0"/>
                <a:ea typeface="MS Mincho" charset="0"/>
                <a:cs typeface="MS Mincho" charset="0"/>
              </a:rPr>
              <a:t>-Class </a:t>
            </a:r>
            <a:r>
              <a:rPr lang="en-US" sz="2400" i="0" dirty="0" smtClean="0">
                <a:solidFill>
                  <a:srgbClr val="1238FF"/>
                </a:solidFill>
                <a:latin typeface="Helvetica Neue" charset="0"/>
                <a:ea typeface="MS Mincho" charset="0"/>
                <a:cs typeface="MS Mincho" charset="0"/>
              </a:rPr>
              <a:t>28 GHz ECH System for Non-Inductive Operation</a:t>
            </a:r>
            <a:endParaRPr lang="en-US" sz="2000" i="0" dirty="0">
              <a:solidFill>
                <a:srgbClr val="1238FF"/>
              </a:solidFill>
              <a:latin typeface="Arial" charset="0"/>
              <a:ea typeface="MS Mincho" charset="0"/>
              <a:cs typeface="MS Mincho" charset="0"/>
            </a:endParaRPr>
          </a:p>
        </p:txBody>
      </p:sp>
      <p:grpSp>
        <p:nvGrpSpPr>
          <p:cNvPr id="49154" name="Group 17"/>
          <p:cNvGrpSpPr>
            <a:grpSpLocks/>
          </p:cNvGrpSpPr>
          <p:nvPr/>
        </p:nvGrpSpPr>
        <p:grpSpPr bwMode="auto">
          <a:xfrm>
            <a:off x="1095375" y="1711325"/>
            <a:ext cx="1516063" cy="3455988"/>
            <a:chOff x="3892550" y="1685925"/>
            <a:chExt cx="1516063" cy="3455988"/>
          </a:xfrm>
        </p:grpSpPr>
        <p:pic>
          <p:nvPicPr>
            <p:cNvPr id="49162" name="Picture 17"/>
            <p:cNvPicPr>
              <a:picLocks noChangeAspect="1" noChangeArrowheads="1"/>
            </p:cNvPicPr>
            <p:nvPr/>
          </p:nvPicPr>
          <p:blipFill>
            <a:blip r:embed="rId3">
              <a:extLst>
                <a:ext uri="{28A0092B-C50C-407E-A947-70E740481C1C}">
                  <a14:useLocalDpi xmlns:a14="http://schemas.microsoft.com/office/drawing/2010/main" xmlns="" val="0"/>
                </a:ext>
              </a:extLst>
            </a:blip>
            <a:srcRect l="11826" r="48535" b="5824"/>
            <a:stretch>
              <a:fillRect/>
            </a:stretch>
          </p:blipFill>
          <p:spPr bwMode="auto">
            <a:xfrm>
              <a:off x="3892550" y="1847850"/>
              <a:ext cx="1428750" cy="329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pic>
        <p:sp>
          <p:nvSpPr>
            <p:cNvPr id="49163" name="Rectangle 28"/>
            <p:cNvSpPr>
              <a:spLocks noChangeArrowheads="1"/>
            </p:cNvSpPr>
            <p:nvPr/>
          </p:nvSpPr>
          <p:spPr bwMode="auto">
            <a:xfrm>
              <a:off x="4875213" y="2768600"/>
              <a:ext cx="254000" cy="254000"/>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nchor="ctr"/>
            <a:lstStyle/>
            <a:p>
              <a:endParaRPr lang="en-US"/>
            </a:p>
          </p:txBody>
        </p:sp>
        <p:sp>
          <p:nvSpPr>
            <p:cNvPr id="49164" name="Rectangle 29"/>
            <p:cNvSpPr>
              <a:spLocks noChangeArrowheads="1"/>
            </p:cNvSpPr>
            <p:nvPr/>
          </p:nvSpPr>
          <p:spPr bwMode="auto">
            <a:xfrm>
              <a:off x="5027613" y="3200400"/>
              <a:ext cx="381000" cy="368300"/>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nchor="ctr"/>
            <a:lstStyle/>
            <a:p>
              <a:endParaRPr lang="en-US"/>
            </a:p>
          </p:txBody>
        </p:sp>
        <p:pic>
          <p:nvPicPr>
            <p:cNvPr id="49165" name="Picture 17"/>
            <p:cNvPicPr>
              <a:picLocks noChangeAspect="1" noChangeArrowheads="1"/>
            </p:cNvPicPr>
            <p:nvPr/>
          </p:nvPicPr>
          <p:blipFill>
            <a:blip r:embed="rId3">
              <a:extLst>
                <a:ext uri="{28A0092B-C50C-407E-A947-70E740481C1C}">
                  <a14:useLocalDpi xmlns:a14="http://schemas.microsoft.com/office/drawing/2010/main" xmlns="" val="0"/>
                </a:ext>
              </a:extLst>
            </a:blip>
            <a:srcRect l="11826" t="44775" r="48535" b="5910"/>
            <a:stretch>
              <a:fillRect/>
            </a:stretch>
          </p:blipFill>
          <p:spPr bwMode="auto">
            <a:xfrm flipV="1">
              <a:off x="3892550" y="1685925"/>
              <a:ext cx="1428750" cy="172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pic>
        <p:sp>
          <p:nvSpPr>
            <p:cNvPr id="49166" name="Oval 20"/>
            <p:cNvSpPr>
              <a:spLocks noChangeArrowheads="1"/>
            </p:cNvSpPr>
            <p:nvPr/>
          </p:nvSpPr>
          <p:spPr bwMode="auto">
            <a:xfrm>
              <a:off x="4648200" y="2108200"/>
              <a:ext cx="698500" cy="647700"/>
            </a:xfrm>
            <a:prstGeom prst="ellipse">
              <a:avLst/>
            </a:prstGeom>
            <a:noFill/>
            <a:ln w="1587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9167" name="Oval 21"/>
            <p:cNvSpPr>
              <a:spLocks noChangeArrowheads="1"/>
            </p:cNvSpPr>
            <p:nvPr/>
          </p:nvSpPr>
          <p:spPr bwMode="auto">
            <a:xfrm>
              <a:off x="4635500" y="4089400"/>
              <a:ext cx="698500" cy="647700"/>
            </a:xfrm>
            <a:prstGeom prst="ellipse">
              <a:avLst/>
            </a:prstGeom>
            <a:noFill/>
            <a:ln w="1587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sp>
        <p:nvSpPr>
          <p:cNvPr id="49156" name="Text Box 12"/>
          <p:cNvSpPr txBox="1">
            <a:spLocks noChangeArrowheads="1"/>
          </p:cNvSpPr>
          <p:nvPr/>
        </p:nvSpPr>
        <p:spPr bwMode="auto">
          <a:xfrm>
            <a:off x="708025" y="1028700"/>
            <a:ext cx="2374900" cy="692150"/>
          </a:xfrm>
          <a:prstGeom prst="rect">
            <a:avLst/>
          </a:prstGeom>
          <a:solidFill>
            <a:srgbClr val="CCFFFF"/>
          </a:solidFill>
          <a:ln w="9525">
            <a:solidFill>
              <a:schemeClr val="tx1"/>
            </a:solidFill>
            <a:miter lim="800000"/>
            <a:headEnd/>
            <a:tailEnd/>
          </a:ln>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lnSpc>
                <a:spcPct val="80000"/>
              </a:lnSpc>
              <a:buFontTx/>
              <a:buNone/>
            </a:pPr>
            <a:r>
              <a:rPr lang="en-US" sz="1600" i="0">
                <a:solidFill>
                  <a:schemeClr val="tx1"/>
                </a:solidFill>
                <a:latin typeface="Arial" charset="0"/>
              </a:rPr>
              <a:t>HHFW antenna enhancement in the feedthru area</a:t>
            </a:r>
          </a:p>
        </p:txBody>
      </p:sp>
      <p:pic>
        <p:nvPicPr>
          <p:cNvPr id="49157" name="Picture 19"/>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4249738" y="1703388"/>
            <a:ext cx="1085850" cy="362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20"/>
          <p:cNvSpPr/>
          <p:nvPr/>
        </p:nvSpPr>
        <p:spPr>
          <a:xfrm>
            <a:off x="3860800" y="1077913"/>
            <a:ext cx="1892300" cy="544512"/>
          </a:xfrm>
          <a:prstGeom prst="rect">
            <a:avLst/>
          </a:prstGeom>
        </p:spPr>
        <p:txBody>
          <a:bodyPr>
            <a:spAutoFit/>
          </a:bodyPr>
          <a:lstStyle/>
          <a:p>
            <a:pPr algn="ctr" defTabSz="912813" eaLnBrk="0" hangingPunct="0">
              <a:lnSpc>
                <a:spcPct val="80000"/>
              </a:lnSpc>
              <a:buFontTx/>
              <a:buNone/>
              <a:defRPr/>
            </a:pPr>
            <a:r>
              <a:rPr lang="en-US" sz="1800" i="0" dirty="0">
                <a:solidFill>
                  <a:srgbClr val="FF0000"/>
                </a:solidFill>
                <a:latin typeface="Arial Narrow" charset="0"/>
              </a:rPr>
              <a:t>28 GHz, </a:t>
            </a:r>
            <a:r>
              <a:rPr lang="en-US" sz="1800" i="0" dirty="0" smtClean="0">
                <a:solidFill>
                  <a:srgbClr val="FF0000"/>
                </a:solidFill>
                <a:latin typeface="Arial Narrow" charset="0"/>
              </a:rPr>
              <a:t>1.5  </a:t>
            </a:r>
            <a:r>
              <a:rPr lang="en-US" sz="1800" i="0" dirty="0">
                <a:solidFill>
                  <a:srgbClr val="FF0000"/>
                </a:solidFill>
                <a:latin typeface="Arial Narrow" charset="0"/>
              </a:rPr>
              <a:t>MW Tsukuba </a:t>
            </a:r>
            <a:r>
              <a:rPr lang="en-US" sz="1800" i="0" dirty="0" err="1">
                <a:solidFill>
                  <a:srgbClr val="FF0000"/>
                </a:solidFill>
                <a:latin typeface="Arial Narrow" charset="0"/>
              </a:rPr>
              <a:t>Gyrotron</a:t>
            </a:r>
            <a:endParaRPr lang="en-US" i="0" dirty="0">
              <a:solidFill>
                <a:srgbClr val="FF0000"/>
              </a:solidFill>
              <a:effectLst>
                <a:outerShdw blurRad="38100" dist="38100" dir="2700000" algn="tl">
                  <a:srgbClr val="DDDDDD"/>
                </a:outerShdw>
              </a:effectLst>
              <a:latin typeface="Arial Narrow" charset="0"/>
            </a:endParaRPr>
          </a:p>
        </p:txBody>
      </p:sp>
      <p:pic>
        <p:nvPicPr>
          <p:cNvPr id="49159" name="Picture 21"/>
          <p:cNvPicPr>
            <a:picLocks noChangeAspect="1"/>
          </p:cNvPicPr>
          <p:nvPr/>
        </p:nvPicPr>
        <p:blipFill>
          <a:blip r:embed="rId5">
            <a:extLst>
              <a:ext uri="{28A0092B-C50C-407E-A947-70E740481C1C}">
                <a14:useLocalDpi xmlns:a14="http://schemas.microsoft.com/office/drawing/2010/main" xmlns="" val="0"/>
              </a:ext>
            </a:extLst>
          </a:blip>
          <a:srcRect t="2264" b="3397"/>
          <a:stretch>
            <a:fillRect/>
          </a:stretch>
        </p:blipFill>
        <p:spPr bwMode="auto">
          <a:xfrm>
            <a:off x="5999163" y="1050925"/>
            <a:ext cx="2606675" cy="385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Box 22"/>
          <p:cNvSpPr txBox="1"/>
          <p:nvPr/>
        </p:nvSpPr>
        <p:spPr>
          <a:xfrm>
            <a:off x="303213" y="5489575"/>
            <a:ext cx="8561387" cy="977900"/>
          </a:xfrm>
          <a:prstGeom prst="rect">
            <a:avLst/>
          </a:prstGeom>
          <a:solidFill>
            <a:schemeClr val="accent5">
              <a:lumMod val="20000"/>
              <a:lumOff val="80000"/>
            </a:schemeClr>
          </a:solidFill>
          <a:ln>
            <a:solidFill>
              <a:schemeClr val="tx1"/>
            </a:solidFill>
          </a:ln>
        </p:spPr>
        <p:txBody>
          <a:bodyPr>
            <a:spAutoFit/>
          </a:bodyPr>
          <a:lstStyle>
            <a:lvl1pPr marL="182563" indent="-457200"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eaLnBrk="1" hangingPunct="1">
              <a:buFontTx/>
              <a:buNone/>
              <a:defRPr/>
            </a:pPr>
            <a:r>
              <a:rPr lang="en-US" sz="1800" i="0" dirty="0" smtClean="0">
                <a:solidFill>
                  <a:srgbClr val="000000"/>
                </a:solidFill>
              </a:rPr>
              <a:t>• FY 2013/14 - HHFW Antenna feed enhancements against disruptive loads</a:t>
            </a:r>
          </a:p>
          <a:p>
            <a:pPr eaLnBrk="1" hangingPunct="1">
              <a:buFontTx/>
              <a:buNone/>
              <a:defRPr/>
            </a:pPr>
            <a:r>
              <a:rPr lang="en-US" sz="1800" i="0" dirty="0" smtClean="0">
                <a:solidFill>
                  <a:srgbClr val="000000"/>
                </a:solidFill>
              </a:rPr>
              <a:t>• FY 2013/15 – Start MW-class ECH/EBW system conceptual design for non-inductive operations (MOU with Tsukuba University)</a:t>
            </a:r>
          </a:p>
        </p:txBody>
      </p:sp>
      <p:sp>
        <p:nvSpPr>
          <p:cNvPr id="49161" name="Rectangle 24"/>
          <p:cNvSpPr>
            <a:spLocks noChangeArrowheads="1"/>
          </p:cNvSpPr>
          <p:nvPr/>
        </p:nvSpPr>
        <p:spPr bwMode="auto">
          <a:xfrm>
            <a:off x="5357813" y="4521200"/>
            <a:ext cx="3795712" cy="97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FontTx/>
              <a:buNone/>
            </a:pPr>
            <a:endParaRPr lang="en-US" sz="1800" i="0" dirty="0">
              <a:solidFill>
                <a:srgbClr val="FF0000"/>
              </a:solidFill>
            </a:endParaRPr>
          </a:p>
          <a:p>
            <a:pPr>
              <a:buFontTx/>
              <a:buNone/>
            </a:pPr>
            <a:r>
              <a:rPr lang="en-US" sz="1800" i="0" dirty="0">
                <a:solidFill>
                  <a:srgbClr val="FF0000"/>
                </a:solidFill>
              </a:rPr>
              <a:t>28 GHz ECH/EBWH waveguide and mirror concept </a:t>
            </a:r>
          </a:p>
        </p:txBody>
      </p:sp>
      <p:sp>
        <p:nvSpPr>
          <p:cNvPr id="17"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21</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1" name="Group 8"/>
          <p:cNvGrpSpPr>
            <a:grpSpLocks/>
          </p:cNvGrpSpPr>
          <p:nvPr/>
        </p:nvGrpSpPr>
        <p:grpSpPr bwMode="auto">
          <a:xfrm>
            <a:off x="946150" y="911225"/>
            <a:ext cx="2711450" cy="3184525"/>
            <a:chOff x="2757488" y="1482726"/>
            <a:chExt cx="2711450" cy="3184524"/>
          </a:xfrm>
        </p:grpSpPr>
        <p:grpSp>
          <p:nvGrpSpPr>
            <p:cNvPr id="51268" name="Group 2"/>
            <p:cNvGrpSpPr>
              <a:grpSpLocks/>
            </p:cNvGrpSpPr>
            <p:nvPr/>
          </p:nvGrpSpPr>
          <p:grpSpPr bwMode="auto">
            <a:xfrm>
              <a:off x="2757488" y="1482726"/>
              <a:ext cx="2711450" cy="3184524"/>
              <a:chOff x="2757488" y="1482726"/>
              <a:chExt cx="2711450" cy="3184524"/>
            </a:xfrm>
          </p:grpSpPr>
          <p:pic>
            <p:nvPicPr>
              <p:cNvPr id="51273" name="Picture 5"/>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2757488" y="1779588"/>
                <a:ext cx="2711450" cy="2887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74" name="TextBox 1"/>
              <p:cNvSpPr txBox="1">
                <a:spLocks noChangeArrowheads="1"/>
              </p:cNvSpPr>
              <p:nvPr/>
            </p:nvSpPr>
            <p:spPr bwMode="auto">
              <a:xfrm>
                <a:off x="3200400" y="1482726"/>
                <a:ext cx="196741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smtClean="0">
                    <a:solidFill>
                      <a:schemeClr val="tx1"/>
                    </a:solidFill>
                    <a:latin typeface="Arial" charset="0"/>
                  </a:rPr>
                  <a:t>Existing LITERS</a:t>
                </a:r>
                <a:endParaRPr lang="en-US" sz="1800" i="0" dirty="0">
                  <a:solidFill>
                    <a:schemeClr val="tx1"/>
                  </a:solidFill>
                  <a:latin typeface="Arial" charset="0"/>
                </a:endParaRPr>
              </a:p>
            </p:txBody>
          </p:sp>
        </p:grpSp>
        <p:sp>
          <p:nvSpPr>
            <p:cNvPr id="51269" name="TextBox 6"/>
            <p:cNvSpPr txBox="1">
              <a:spLocks noChangeArrowheads="1"/>
            </p:cNvSpPr>
            <p:nvPr/>
          </p:nvSpPr>
          <p:spPr bwMode="auto">
            <a:xfrm>
              <a:off x="4383705" y="3612118"/>
              <a:ext cx="57718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a:solidFill>
                    <a:schemeClr val="tx1"/>
                  </a:solidFill>
                  <a:latin typeface="Arial" charset="0"/>
                </a:rPr>
                <a:t>LLD</a:t>
              </a:r>
            </a:p>
          </p:txBody>
        </p:sp>
        <p:cxnSp>
          <p:nvCxnSpPr>
            <p:cNvPr id="5" name="Straight Arrow Connector 4"/>
            <p:cNvCxnSpPr/>
            <p:nvPr/>
          </p:nvCxnSpPr>
          <p:spPr>
            <a:xfrm flipH="1">
              <a:off x="4533901" y="3868738"/>
              <a:ext cx="106362" cy="3667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1271" name="TextBox 10"/>
            <p:cNvSpPr txBox="1">
              <a:spLocks noChangeArrowheads="1"/>
            </p:cNvSpPr>
            <p:nvPr/>
          </p:nvSpPr>
          <p:spPr bwMode="auto">
            <a:xfrm>
              <a:off x="3374055" y="3630136"/>
              <a:ext cx="57718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a:solidFill>
                    <a:schemeClr val="tx1"/>
                  </a:solidFill>
                  <a:latin typeface="Arial" charset="0"/>
                </a:rPr>
                <a:t>LLD</a:t>
              </a:r>
            </a:p>
          </p:txBody>
        </p:sp>
        <p:cxnSp>
          <p:nvCxnSpPr>
            <p:cNvPr id="12" name="Straight Arrow Connector 11"/>
            <p:cNvCxnSpPr/>
            <p:nvPr/>
          </p:nvCxnSpPr>
          <p:spPr>
            <a:xfrm>
              <a:off x="3630613" y="3887788"/>
              <a:ext cx="71438" cy="3476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51202" name="Group 15"/>
          <p:cNvGrpSpPr>
            <a:grpSpLocks/>
          </p:cNvGrpSpPr>
          <p:nvPr/>
        </p:nvGrpSpPr>
        <p:grpSpPr bwMode="auto">
          <a:xfrm>
            <a:off x="4064000" y="4154488"/>
            <a:ext cx="5219700" cy="2331271"/>
            <a:chOff x="1135874" y="1375314"/>
            <a:chExt cx="7543612" cy="3367370"/>
          </a:xfrm>
        </p:grpSpPr>
        <p:grpSp>
          <p:nvGrpSpPr>
            <p:cNvPr id="51209" name="Group 80"/>
            <p:cNvGrpSpPr>
              <a:grpSpLocks/>
            </p:cNvGrpSpPr>
            <p:nvPr/>
          </p:nvGrpSpPr>
          <p:grpSpPr bwMode="auto">
            <a:xfrm>
              <a:off x="6497638" y="1375314"/>
              <a:ext cx="2181848" cy="3272640"/>
              <a:chOff x="6366931" y="942975"/>
              <a:chExt cx="3568434" cy="5353050"/>
            </a:xfrm>
          </p:grpSpPr>
          <p:sp>
            <p:nvSpPr>
              <p:cNvPr id="26" name="Oval 25"/>
              <p:cNvSpPr>
                <a:spLocks noChangeAspect="1"/>
              </p:cNvSpPr>
              <p:nvPr/>
            </p:nvSpPr>
            <p:spPr bwMode="auto">
              <a:xfrm>
                <a:off x="7327499" y="2206967"/>
                <a:ext cx="90056" cy="9376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27" name="Oval 26"/>
              <p:cNvSpPr>
                <a:spLocks noChangeAspect="1"/>
              </p:cNvSpPr>
              <p:nvPr/>
            </p:nvSpPr>
            <p:spPr bwMode="auto">
              <a:xfrm>
                <a:off x="7331250" y="2435762"/>
                <a:ext cx="90056" cy="937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28" name="Oval 27"/>
              <p:cNvSpPr>
                <a:spLocks noChangeAspect="1"/>
              </p:cNvSpPr>
              <p:nvPr/>
            </p:nvSpPr>
            <p:spPr bwMode="auto">
              <a:xfrm>
                <a:off x="7331250" y="2664555"/>
                <a:ext cx="93809" cy="9376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29" name="Oval 28"/>
              <p:cNvSpPr>
                <a:spLocks noChangeAspect="1"/>
              </p:cNvSpPr>
              <p:nvPr/>
            </p:nvSpPr>
            <p:spPr bwMode="auto">
              <a:xfrm>
                <a:off x="7335003" y="2893350"/>
                <a:ext cx="90056" cy="937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0" name="Oval 29"/>
              <p:cNvSpPr>
                <a:spLocks noChangeAspect="1"/>
              </p:cNvSpPr>
              <p:nvPr/>
            </p:nvSpPr>
            <p:spPr bwMode="auto">
              <a:xfrm>
                <a:off x="7335003" y="3122143"/>
                <a:ext cx="90056" cy="9376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1" name="Oval 30"/>
              <p:cNvSpPr>
                <a:spLocks noChangeAspect="1"/>
              </p:cNvSpPr>
              <p:nvPr/>
            </p:nvSpPr>
            <p:spPr bwMode="auto">
              <a:xfrm>
                <a:off x="7335003" y="3350938"/>
                <a:ext cx="90056" cy="937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2" name="Oval 31"/>
              <p:cNvSpPr>
                <a:spLocks noChangeAspect="1"/>
              </p:cNvSpPr>
              <p:nvPr/>
            </p:nvSpPr>
            <p:spPr bwMode="auto">
              <a:xfrm>
                <a:off x="7335003" y="3579731"/>
                <a:ext cx="93807" cy="9376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3" name="Oval 32"/>
              <p:cNvSpPr>
                <a:spLocks noChangeAspect="1"/>
              </p:cNvSpPr>
              <p:nvPr/>
            </p:nvSpPr>
            <p:spPr bwMode="auto">
              <a:xfrm>
                <a:off x="7335003" y="3808526"/>
                <a:ext cx="93807" cy="937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4" name="Oval 33"/>
              <p:cNvSpPr>
                <a:spLocks noChangeAspect="1"/>
              </p:cNvSpPr>
              <p:nvPr/>
            </p:nvSpPr>
            <p:spPr>
              <a:xfrm rot="5400000">
                <a:off x="9267470" y="3801005"/>
                <a:ext cx="9001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5" name="Oval 34"/>
              <p:cNvSpPr>
                <a:spLocks noChangeAspect="1"/>
              </p:cNvSpPr>
              <p:nvPr/>
            </p:nvSpPr>
            <p:spPr>
              <a:xfrm rot="5400000">
                <a:off x="8580795" y="3804755"/>
                <a:ext cx="9001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6" name="Oval 35"/>
              <p:cNvSpPr>
                <a:spLocks noChangeAspect="1"/>
              </p:cNvSpPr>
              <p:nvPr/>
            </p:nvSpPr>
            <p:spPr>
              <a:xfrm rot="5400000">
                <a:off x="7892242" y="3806630"/>
                <a:ext cx="93769"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cxnSp>
            <p:nvCxnSpPr>
              <p:cNvPr id="37" name="Straight Connector 36"/>
              <p:cNvCxnSpPr/>
              <p:nvPr/>
            </p:nvCxnSpPr>
            <p:spPr>
              <a:xfrm rot="10800000">
                <a:off x="7819052" y="3714756"/>
                <a:ext cx="1463408" cy="0"/>
              </a:xfrm>
              <a:prstGeom prst="line">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1230" name="Group 98"/>
              <p:cNvGrpSpPr>
                <a:grpSpLocks/>
              </p:cNvGrpSpPr>
              <p:nvPr/>
            </p:nvGrpSpPr>
            <p:grpSpPr bwMode="auto">
              <a:xfrm>
                <a:off x="7033683" y="1395413"/>
                <a:ext cx="723900" cy="661987"/>
                <a:chOff x="4514850" y="1437167"/>
                <a:chExt cx="723900" cy="661987"/>
              </a:xfrm>
            </p:grpSpPr>
            <p:sp>
              <p:nvSpPr>
                <p:cNvPr id="59" name="Rectangle 58"/>
                <p:cNvSpPr/>
                <p:nvPr/>
              </p:nvSpPr>
              <p:spPr>
                <a:xfrm>
                  <a:off x="4515985" y="1438566"/>
                  <a:ext cx="724198" cy="66012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60" name="Oval 59"/>
                <p:cNvSpPr>
                  <a:spLocks noChangeAspect="1"/>
                </p:cNvSpPr>
                <p:nvPr/>
              </p:nvSpPr>
              <p:spPr bwMode="auto">
                <a:xfrm rot="5400000">
                  <a:off x="4579793" y="1517312"/>
                  <a:ext cx="93767"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1" name="Oval 60"/>
                <p:cNvSpPr>
                  <a:spLocks noChangeAspect="1"/>
                </p:cNvSpPr>
                <p:nvPr/>
              </p:nvSpPr>
              <p:spPr bwMode="auto">
                <a:xfrm rot="5400000">
                  <a:off x="4733640" y="1517312"/>
                  <a:ext cx="9376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2" name="Oval 61"/>
                <p:cNvSpPr>
                  <a:spLocks noChangeAspect="1"/>
                </p:cNvSpPr>
                <p:nvPr/>
              </p:nvSpPr>
              <p:spPr bwMode="auto">
                <a:xfrm rot="5400000">
                  <a:off x="4894988" y="1521062"/>
                  <a:ext cx="9001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3" name="Oval 62"/>
                <p:cNvSpPr>
                  <a:spLocks noChangeAspect="1"/>
                </p:cNvSpPr>
                <p:nvPr/>
              </p:nvSpPr>
              <p:spPr bwMode="auto">
                <a:xfrm rot="5400000">
                  <a:off x="5056340" y="1517312"/>
                  <a:ext cx="9376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4" name="Oval 63"/>
                <p:cNvSpPr>
                  <a:spLocks noChangeAspect="1"/>
                </p:cNvSpPr>
                <p:nvPr/>
              </p:nvSpPr>
              <p:spPr bwMode="auto">
                <a:xfrm rot="5400000">
                  <a:off x="4585422" y="1669215"/>
                  <a:ext cx="9001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5" name="Oval 64"/>
                <p:cNvSpPr>
                  <a:spLocks noChangeAspect="1"/>
                </p:cNvSpPr>
                <p:nvPr/>
              </p:nvSpPr>
              <p:spPr bwMode="auto">
                <a:xfrm rot="5400000">
                  <a:off x="4739267" y="1669215"/>
                  <a:ext cx="90017"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6" name="Oval 65"/>
                <p:cNvSpPr>
                  <a:spLocks noChangeAspect="1"/>
                </p:cNvSpPr>
                <p:nvPr/>
              </p:nvSpPr>
              <p:spPr bwMode="auto">
                <a:xfrm rot="5400000">
                  <a:off x="4894988" y="1671091"/>
                  <a:ext cx="93769"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7" name="Oval 66"/>
                <p:cNvSpPr>
                  <a:spLocks noChangeAspect="1"/>
                </p:cNvSpPr>
                <p:nvPr/>
              </p:nvSpPr>
              <p:spPr bwMode="auto">
                <a:xfrm rot="5400000">
                  <a:off x="5060090" y="1671091"/>
                  <a:ext cx="9001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8" name="Oval 67"/>
                <p:cNvSpPr>
                  <a:spLocks noChangeAspect="1"/>
                </p:cNvSpPr>
                <p:nvPr/>
              </p:nvSpPr>
              <p:spPr bwMode="auto">
                <a:xfrm rot="5400000">
                  <a:off x="4587298" y="1821120"/>
                  <a:ext cx="93769"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9" name="Oval 68"/>
                <p:cNvSpPr>
                  <a:spLocks noChangeAspect="1"/>
                </p:cNvSpPr>
                <p:nvPr/>
              </p:nvSpPr>
              <p:spPr bwMode="auto">
                <a:xfrm rot="5400000">
                  <a:off x="4741144" y="1821120"/>
                  <a:ext cx="93769"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0" name="Oval 69"/>
                <p:cNvSpPr>
                  <a:spLocks noChangeAspect="1"/>
                </p:cNvSpPr>
                <p:nvPr/>
              </p:nvSpPr>
              <p:spPr bwMode="auto">
                <a:xfrm rot="5400000">
                  <a:off x="4900618" y="1822996"/>
                  <a:ext cx="9001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1" name="Oval 70"/>
                <p:cNvSpPr>
                  <a:spLocks noChangeAspect="1"/>
                </p:cNvSpPr>
                <p:nvPr/>
              </p:nvSpPr>
              <p:spPr bwMode="auto">
                <a:xfrm rot="5400000">
                  <a:off x="5061967" y="1822996"/>
                  <a:ext cx="93769"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2" name="Oval 71"/>
                <p:cNvSpPr>
                  <a:spLocks noChangeAspect="1"/>
                </p:cNvSpPr>
                <p:nvPr/>
              </p:nvSpPr>
              <p:spPr bwMode="auto">
                <a:xfrm rot="5400000">
                  <a:off x="4591051" y="1974901"/>
                  <a:ext cx="9376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3" name="Oval 72"/>
                <p:cNvSpPr>
                  <a:spLocks noChangeAspect="1"/>
                </p:cNvSpPr>
                <p:nvPr/>
              </p:nvSpPr>
              <p:spPr bwMode="auto">
                <a:xfrm rot="5400000">
                  <a:off x="4743019" y="1976777"/>
                  <a:ext cx="9376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4" name="Oval 73"/>
                <p:cNvSpPr>
                  <a:spLocks noChangeAspect="1"/>
                </p:cNvSpPr>
                <p:nvPr/>
              </p:nvSpPr>
              <p:spPr bwMode="auto">
                <a:xfrm rot="5400000">
                  <a:off x="4902493" y="1974901"/>
                  <a:ext cx="93767"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5" name="Oval 74"/>
                <p:cNvSpPr>
                  <a:spLocks noChangeAspect="1"/>
                </p:cNvSpPr>
                <p:nvPr/>
              </p:nvSpPr>
              <p:spPr bwMode="auto">
                <a:xfrm rot="5400000">
                  <a:off x="5063844" y="1974901"/>
                  <a:ext cx="9376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grpSp>
          <p:cxnSp>
            <p:nvCxnSpPr>
              <p:cNvPr id="39" name="Straight Connector 38"/>
              <p:cNvCxnSpPr/>
              <p:nvPr/>
            </p:nvCxnSpPr>
            <p:spPr>
              <a:xfrm>
                <a:off x="7376278" y="3733511"/>
                <a:ext cx="3827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376278" y="3842281"/>
                <a:ext cx="3827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7241292" y="3350938"/>
                <a:ext cx="457588" cy="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234" name="Picture 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595533" y="2743200"/>
                <a:ext cx="180975"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5" name="Picture 1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605058" y="4229100"/>
                <a:ext cx="1714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6" name="TextBox 100"/>
              <p:cNvSpPr txBox="1">
                <a:spLocks noChangeArrowheads="1"/>
              </p:cNvSpPr>
              <p:nvPr/>
            </p:nvSpPr>
            <p:spPr bwMode="auto">
              <a:xfrm>
                <a:off x="6366931" y="942975"/>
                <a:ext cx="3568434" cy="618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100" i="0">
                    <a:solidFill>
                      <a:schemeClr val="accent2"/>
                    </a:solidFill>
                    <a:latin typeface="Arial" charset="0"/>
                  </a:rPr>
                  <a:t>Granule Reservoir</a:t>
                </a:r>
              </a:p>
            </p:txBody>
          </p:sp>
          <p:grpSp>
            <p:nvGrpSpPr>
              <p:cNvPr id="51237" name="Group 110"/>
              <p:cNvGrpSpPr>
                <a:grpSpLocks/>
              </p:cNvGrpSpPr>
              <p:nvPr/>
            </p:nvGrpSpPr>
            <p:grpSpPr bwMode="auto">
              <a:xfrm>
                <a:off x="6752696" y="4418013"/>
                <a:ext cx="1109662" cy="1231900"/>
                <a:chOff x="4244968" y="4559141"/>
                <a:chExt cx="1110298" cy="1232059"/>
              </a:xfrm>
            </p:grpSpPr>
            <p:sp>
              <p:nvSpPr>
                <p:cNvPr id="52" name="Oval 51"/>
                <p:cNvSpPr>
                  <a:spLocks noChangeAspect="1"/>
                </p:cNvSpPr>
                <p:nvPr/>
              </p:nvSpPr>
              <p:spPr bwMode="auto">
                <a:xfrm>
                  <a:off x="4707465" y="5074936"/>
                  <a:ext cx="183968" cy="1800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3" name="Isosceles Triangle 52"/>
                <p:cNvSpPr>
                  <a:spLocks noChangeAspect="1"/>
                </p:cNvSpPr>
                <p:nvPr/>
              </p:nvSpPr>
              <p:spPr bwMode="auto">
                <a:xfrm rot="5400000" flipV="1">
                  <a:off x="4808880" y="5678840"/>
                  <a:ext cx="105034" cy="90107"/>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4" name="Isosceles Triangle 53"/>
                <p:cNvSpPr>
                  <a:spLocks noChangeAspect="1"/>
                </p:cNvSpPr>
                <p:nvPr/>
              </p:nvSpPr>
              <p:spPr bwMode="auto">
                <a:xfrm rot="16200000" flipH="1" flipV="1">
                  <a:off x="4660579" y="4589112"/>
                  <a:ext cx="105034" cy="93863"/>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5" name="Oval 54"/>
                <p:cNvSpPr>
                  <a:spLocks noChangeAspect="1"/>
                </p:cNvSpPr>
                <p:nvPr/>
              </p:nvSpPr>
              <p:spPr>
                <a:xfrm>
                  <a:off x="4632375" y="4999912"/>
                  <a:ext cx="319129" cy="3226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56" name="Oval 55"/>
                <p:cNvSpPr>
                  <a:spLocks noChangeAspect="1"/>
                </p:cNvSpPr>
                <p:nvPr/>
              </p:nvSpPr>
              <p:spPr bwMode="auto">
                <a:xfrm>
                  <a:off x="4245663" y="4621039"/>
                  <a:ext cx="1163887" cy="111410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7" name="Rectangle 56"/>
                <p:cNvSpPr>
                  <a:spLocks noChangeAspect="1"/>
                </p:cNvSpPr>
                <p:nvPr/>
              </p:nvSpPr>
              <p:spPr bwMode="auto">
                <a:xfrm>
                  <a:off x="4666164" y="5671376"/>
                  <a:ext cx="120143" cy="120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8" name="Rectangle 57"/>
                <p:cNvSpPr>
                  <a:spLocks noChangeAspect="1"/>
                </p:cNvSpPr>
                <p:nvPr/>
              </p:nvSpPr>
              <p:spPr bwMode="auto">
                <a:xfrm>
                  <a:off x="4820099" y="4557270"/>
                  <a:ext cx="120143" cy="120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grpSp>
          <p:cxnSp>
            <p:nvCxnSpPr>
              <p:cNvPr id="46" name="Straight Connector 45"/>
              <p:cNvCxnSpPr/>
              <p:nvPr/>
            </p:nvCxnSpPr>
            <p:spPr>
              <a:xfrm rot="5400000">
                <a:off x="6020360" y="5014382"/>
                <a:ext cx="256174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39" name="Straight Arrow Connector 112"/>
              <p:cNvCxnSpPr>
                <a:cxnSpLocks noChangeShapeType="1"/>
              </p:cNvCxnSpPr>
              <p:nvPr/>
            </p:nvCxnSpPr>
            <p:spPr bwMode="auto">
              <a:xfrm rot="5400000">
                <a:off x="6243902" y="2894806"/>
                <a:ext cx="1524000" cy="1588"/>
              </a:xfrm>
              <a:prstGeom prst="straightConnector1">
                <a:avLst/>
              </a:prstGeom>
              <a:noFill/>
              <a:ln w="19050">
                <a:solidFill>
                  <a:schemeClr val="tx1"/>
                </a:solidFill>
                <a:round/>
                <a:headEnd type="arrow" w="med" len="med"/>
                <a:tailEnd type="arrow" w="med" len="med"/>
              </a:ln>
              <a:extLst>
                <a:ext uri="{909E8E84-426E-40dd-AFC4-6F175D3DCCD1}">
                  <a14:hiddenFill xmlns:a14="http://schemas.microsoft.com/office/drawing/2010/main" xmlns="">
                    <a:noFill/>
                  </a14:hiddenFill>
                </a:ext>
              </a:extLst>
            </p:spPr>
          </p:cxnSp>
          <p:cxnSp>
            <p:nvCxnSpPr>
              <p:cNvPr id="51240" name="Straight Connector 117"/>
              <p:cNvCxnSpPr>
                <a:cxnSpLocks noChangeShapeType="1"/>
              </p:cNvCxnSpPr>
              <p:nvPr/>
            </p:nvCxnSpPr>
            <p:spPr bwMode="auto">
              <a:xfrm>
                <a:off x="6827308" y="2100263"/>
                <a:ext cx="304800" cy="0"/>
              </a:xfrm>
              <a:prstGeom prst="line">
                <a:avLst/>
              </a:prstGeom>
              <a:noFill/>
              <a:ln w="15875">
                <a:solidFill>
                  <a:schemeClr val="tx1"/>
                </a:solidFill>
                <a:round/>
                <a:headEnd/>
                <a:tailEnd/>
              </a:ln>
              <a:extLst>
                <a:ext uri="{909E8E84-426E-40dd-AFC4-6F175D3DCCD1}">
                  <a14:hiddenFill xmlns:a14="http://schemas.microsoft.com/office/drawing/2010/main" xmlns="">
                    <a:noFill/>
                  </a14:hiddenFill>
                </a:ext>
              </a:extLst>
            </p:spPr>
          </p:cxnSp>
          <p:cxnSp>
            <p:nvCxnSpPr>
              <p:cNvPr id="51241" name="Straight Connector 118"/>
              <p:cNvCxnSpPr>
                <a:cxnSpLocks noChangeShapeType="1"/>
              </p:cNvCxnSpPr>
              <p:nvPr/>
            </p:nvCxnSpPr>
            <p:spPr bwMode="auto">
              <a:xfrm>
                <a:off x="6841596" y="3657600"/>
                <a:ext cx="304800" cy="0"/>
              </a:xfrm>
              <a:prstGeom prst="line">
                <a:avLst/>
              </a:prstGeom>
              <a:noFill/>
              <a:ln w="15875">
                <a:solidFill>
                  <a:schemeClr val="tx1"/>
                </a:solidFill>
                <a:round/>
                <a:headEnd/>
                <a:tailEnd/>
              </a:ln>
              <a:extLst>
                <a:ext uri="{909E8E84-426E-40dd-AFC4-6F175D3DCCD1}">
                  <a14:hiddenFill xmlns:a14="http://schemas.microsoft.com/office/drawing/2010/main" xmlns="">
                    <a:noFill/>
                  </a14:hiddenFill>
                </a:ext>
              </a:extLst>
            </p:spPr>
          </p:cxnSp>
          <p:cxnSp>
            <p:nvCxnSpPr>
              <p:cNvPr id="51242" name="Straight Arrow Connector 119"/>
              <p:cNvCxnSpPr>
                <a:cxnSpLocks noChangeShapeType="1"/>
              </p:cNvCxnSpPr>
              <p:nvPr/>
            </p:nvCxnSpPr>
            <p:spPr bwMode="auto">
              <a:xfrm rot="5400000">
                <a:off x="6320102" y="4342606"/>
                <a:ext cx="1371600" cy="1588"/>
              </a:xfrm>
              <a:prstGeom prst="straightConnector1">
                <a:avLst/>
              </a:prstGeom>
              <a:noFill/>
              <a:ln w="19050">
                <a:solidFill>
                  <a:schemeClr val="tx1"/>
                </a:solidFill>
                <a:round/>
                <a:headEnd type="arrow" w="med" len="med"/>
                <a:tailEnd type="arrow" w="med" len="med"/>
              </a:ln>
              <a:extLst>
                <a:ext uri="{909E8E84-426E-40dd-AFC4-6F175D3DCCD1}">
                  <a14:hiddenFill xmlns:a14="http://schemas.microsoft.com/office/drawing/2010/main" xmlns="">
                    <a:noFill/>
                  </a14:hiddenFill>
                </a:ext>
              </a:extLst>
            </p:spPr>
          </p:cxnSp>
          <p:cxnSp>
            <p:nvCxnSpPr>
              <p:cNvPr id="51243" name="Straight Connector 120"/>
              <p:cNvCxnSpPr>
                <a:cxnSpLocks noChangeShapeType="1"/>
              </p:cNvCxnSpPr>
              <p:nvPr/>
            </p:nvCxnSpPr>
            <p:spPr bwMode="auto">
              <a:xfrm>
                <a:off x="6852708" y="5018088"/>
                <a:ext cx="304800" cy="0"/>
              </a:xfrm>
              <a:prstGeom prst="line">
                <a:avLst/>
              </a:prstGeom>
              <a:noFill/>
              <a:ln w="15875">
                <a:solidFill>
                  <a:schemeClr val="tx1"/>
                </a:solidFill>
                <a:round/>
                <a:headEnd/>
                <a:tailEnd/>
              </a:ln>
              <a:extLst>
                <a:ext uri="{909E8E84-426E-40dd-AFC4-6F175D3DCCD1}">
                  <a14:hiddenFill xmlns:a14="http://schemas.microsoft.com/office/drawing/2010/main" xmlns="">
                    <a:noFill/>
                  </a14:hiddenFill>
                </a:ext>
              </a:extLst>
            </p:spPr>
          </p:cxnSp>
        </p:grpSp>
        <p:grpSp>
          <p:nvGrpSpPr>
            <p:cNvPr id="51210" name="Group 88"/>
            <p:cNvGrpSpPr>
              <a:grpSpLocks/>
            </p:cNvGrpSpPr>
            <p:nvPr/>
          </p:nvGrpSpPr>
          <p:grpSpPr bwMode="auto">
            <a:xfrm>
              <a:off x="1135874" y="1438763"/>
              <a:ext cx="5232632" cy="3303921"/>
              <a:chOff x="2476500" y="3911600"/>
              <a:chExt cx="4052888" cy="2559438"/>
            </a:xfrm>
          </p:grpSpPr>
          <p:pic>
            <p:nvPicPr>
              <p:cNvPr id="51211" name="Picture 7" descr="IM07598.bmp"/>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2476500" y="3911600"/>
                <a:ext cx="4052888" cy="253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12" name="TextBox 11"/>
              <p:cNvSpPr txBox="1">
                <a:spLocks noChangeArrowheads="1"/>
              </p:cNvSpPr>
              <p:nvPr/>
            </p:nvSpPr>
            <p:spPr bwMode="auto">
              <a:xfrm>
                <a:off x="5358824" y="6161088"/>
                <a:ext cx="1167389" cy="30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dirty="0">
                    <a:solidFill>
                      <a:schemeClr val="bg1"/>
                    </a:solidFill>
                  </a:rPr>
                  <a:t>t = 800 </a:t>
                </a:r>
                <a:r>
                  <a:rPr lang="el-GR" i="0" dirty="0">
                    <a:solidFill>
                      <a:schemeClr val="bg1"/>
                    </a:solidFill>
                  </a:rPr>
                  <a:t>μ</a:t>
                </a:r>
                <a:r>
                  <a:rPr lang="en-US" i="0" dirty="0">
                    <a:solidFill>
                      <a:schemeClr val="bg1"/>
                    </a:solidFill>
                  </a:rPr>
                  <a:t>s</a:t>
                </a:r>
              </a:p>
            </p:txBody>
          </p:sp>
          <p:sp>
            <p:nvSpPr>
              <p:cNvPr id="51213" name="Oval 36"/>
              <p:cNvSpPr>
                <a:spLocks noChangeArrowheads="1"/>
              </p:cNvSpPr>
              <p:nvPr/>
            </p:nvSpPr>
            <p:spPr bwMode="auto">
              <a:xfrm>
                <a:off x="3743325" y="4978400"/>
                <a:ext cx="152400" cy="304800"/>
              </a:xfrm>
              <a:prstGeom prst="ellipse">
                <a:avLst/>
              </a:prstGeom>
              <a:noFill/>
              <a:ln w="15875">
                <a:solidFill>
                  <a:schemeClr val="accent2"/>
                </a:solidFill>
                <a:round/>
                <a:headEn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a:buFontTx/>
                  <a:buNone/>
                </a:pPr>
                <a:endParaRPr lang="en-US"/>
              </a:p>
            </p:txBody>
          </p:sp>
          <p:cxnSp>
            <p:nvCxnSpPr>
              <p:cNvPr id="51214" name="Straight Arrow Connector 38"/>
              <p:cNvCxnSpPr>
                <a:cxnSpLocks noChangeShapeType="1"/>
              </p:cNvCxnSpPr>
              <p:nvPr/>
            </p:nvCxnSpPr>
            <p:spPr bwMode="auto">
              <a:xfrm>
                <a:off x="6019800" y="5130800"/>
                <a:ext cx="381000" cy="0"/>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51215" name="Oval 39"/>
              <p:cNvSpPr>
                <a:spLocks noChangeArrowheads="1"/>
              </p:cNvSpPr>
              <p:nvPr/>
            </p:nvSpPr>
            <p:spPr bwMode="auto">
              <a:xfrm rot="5400000">
                <a:off x="5673725" y="4978400"/>
                <a:ext cx="152400" cy="304800"/>
              </a:xfrm>
              <a:prstGeom prst="ellipse">
                <a:avLst/>
              </a:prstGeom>
              <a:noFill/>
              <a:ln w="15875">
                <a:solidFill>
                  <a:schemeClr val="accent2"/>
                </a:solidFill>
                <a:round/>
                <a:headEn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a:buFontTx/>
                  <a:buNone/>
                </a:pPr>
                <a:endParaRPr lang="en-US"/>
              </a:p>
            </p:txBody>
          </p:sp>
          <p:sp>
            <p:nvSpPr>
              <p:cNvPr id="24" name="TextBox 50"/>
              <p:cNvSpPr txBox="1">
                <a:spLocks noChangeArrowheads="1"/>
              </p:cNvSpPr>
              <p:nvPr/>
            </p:nvSpPr>
            <p:spPr bwMode="auto">
              <a:xfrm>
                <a:off x="4191323" y="4141333"/>
                <a:ext cx="2256813" cy="540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algn="ctr" eaLnBrk="1" hangingPunct="1">
                  <a:buFontTx/>
                  <a:buNone/>
                  <a:defRPr/>
                </a:pPr>
                <a:r>
                  <a:rPr lang="en-US" sz="1100" i="0" dirty="0">
                    <a:solidFill>
                      <a:schemeClr val="bg1"/>
                    </a:solidFill>
                  </a:rPr>
                  <a:t>Struck </a:t>
                </a:r>
                <a:r>
                  <a:rPr lang="en-US" sz="1050" i="0" dirty="0">
                    <a:solidFill>
                      <a:schemeClr val="bg1"/>
                    </a:solidFill>
                  </a:rPr>
                  <a:t>Granule</a:t>
                </a:r>
                <a:r>
                  <a:rPr lang="en-US" sz="1100" i="0" dirty="0">
                    <a:solidFill>
                      <a:schemeClr val="bg1"/>
                    </a:solidFill>
                  </a:rPr>
                  <a:t> Horizontally</a:t>
                </a:r>
              </a:p>
              <a:p>
                <a:pPr algn="ctr" eaLnBrk="1" hangingPunct="1">
                  <a:buFontTx/>
                  <a:buNone/>
                  <a:defRPr/>
                </a:pPr>
                <a:r>
                  <a:rPr lang="en-US" sz="1100" i="0" dirty="0">
                    <a:solidFill>
                      <a:schemeClr val="bg1"/>
                    </a:solidFill>
                  </a:rPr>
                  <a:t>Redirected at 70 m/s</a:t>
                </a:r>
              </a:p>
            </p:txBody>
          </p:sp>
          <p:cxnSp>
            <p:nvCxnSpPr>
              <p:cNvPr id="51217" name="Straight Arrow Connector 52"/>
              <p:cNvCxnSpPr>
                <a:cxnSpLocks noChangeShapeType="1"/>
                <a:stCxn id="24" idx="2"/>
              </p:cNvCxnSpPr>
              <p:nvPr/>
            </p:nvCxnSpPr>
            <p:spPr bwMode="auto">
              <a:xfrm>
                <a:off x="5318919" y="4681184"/>
                <a:ext cx="396081" cy="297217"/>
              </a:xfrm>
              <a:prstGeom prst="straightConnector1">
                <a:avLst/>
              </a:prstGeom>
              <a:noFill/>
              <a:ln w="15875">
                <a:solidFill>
                  <a:schemeClr val="bg1"/>
                </a:solidFill>
                <a:round/>
                <a:headEnd/>
                <a:tailEnd type="arrow" w="med" len="med"/>
              </a:ln>
              <a:extLst>
                <a:ext uri="{909E8E84-426E-40dd-AFC4-6F175D3DCCD1}">
                  <a14:hiddenFill xmlns:a14="http://schemas.microsoft.com/office/drawing/2010/main" xmlns="">
                    <a:noFill/>
                  </a14:hiddenFill>
                </a:ext>
              </a:extLst>
            </p:spPr>
          </p:cxnSp>
        </p:grpSp>
      </p:grpSp>
      <p:pic>
        <p:nvPicPr>
          <p:cNvPr id="51203" name="Picture 75"/>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4470400" y="1157288"/>
            <a:ext cx="2957513" cy="2325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4" name="Rectangle 7"/>
          <p:cNvSpPr>
            <a:spLocks noChangeArrowheads="1"/>
          </p:cNvSpPr>
          <p:nvPr/>
        </p:nvSpPr>
        <p:spPr bwMode="auto">
          <a:xfrm>
            <a:off x="101600" y="4152900"/>
            <a:ext cx="9017000" cy="2311400"/>
          </a:xfrm>
          <a:prstGeom prst="rect">
            <a:avLst/>
          </a:prstGeom>
          <a:noFill/>
          <a:ln w="1587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1205" name="TextBox 1"/>
          <p:cNvSpPr txBox="1">
            <a:spLocks noChangeArrowheads="1"/>
          </p:cNvSpPr>
          <p:nvPr/>
        </p:nvSpPr>
        <p:spPr bwMode="auto">
          <a:xfrm>
            <a:off x="4183063" y="873125"/>
            <a:ext cx="36988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smtClean="0">
                <a:solidFill>
                  <a:schemeClr val="tx1"/>
                </a:solidFill>
                <a:latin typeface="Arial" charset="0"/>
              </a:rPr>
              <a:t>New Upward </a:t>
            </a:r>
            <a:r>
              <a:rPr lang="en-US" sz="1800" i="0" dirty="0">
                <a:solidFill>
                  <a:schemeClr val="tx1"/>
                </a:solidFill>
                <a:latin typeface="Arial" charset="0"/>
              </a:rPr>
              <a:t>Evaporating LITER</a:t>
            </a:r>
          </a:p>
        </p:txBody>
      </p:sp>
      <p:sp>
        <p:nvSpPr>
          <p:cNvPr id="51206"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spcBef>
                <a:spcPct val="0"/>
              </a:spcBef>
              <a:buFontTx/>
              <a:buNone/>
            </a:pPr>
            <a:r>
              <a:rPr lang="en-US" sz="2800" i="0" dirty="0" smtClean="0">
                <a:solidFill>
                  <a:srgbClr val="FF0000"/>
                </a:solidFill>
                <a:latin typeface="Helvetica Neue" charset="0"/>
                <a:ea typeface="ヒラギノ角ゴ Pro W3" charset="0"/>
                <a:cs typeface="ヒラギノ角ゴ Pro W3" charset="0"/>
              </a:rPr>
              <a:t>NSTX-U Lithium </a:t>
            </a:r>
            <a:r>
              <a:rPr lang="en-US" sz="2800" i="0" dirty="0">
                <a:solidFill>
                  <a:srgbClr val="FF0000"/>
                </a:solidFill>
                <a:latin typeface="Helvetica Neue" charset="0"/>
                <a:ea typeface="ヒラギノ角ゴ Pro W3" charset="0"/>
                <a:cs typeface="ヒラギノ角ゴ Pro W3" charset="0"/>
              </a:rPr>
              <a:t>Capability </a:t>
            </a:r>
            <a:r>
              <a:rPr lang="en-US" sz="2800" i="0" dirty="0" smtClean="0">
                <a:solidFill>
                  <a:srgbClr val="FF0000"/>
                </a:solidFill>
                <a:latin typeface="Helvetica Neue" charset="0"/>
                <a:ea typeface="ヒラギノ角ゴ Pro W3" charset="0"/>
                <a:cs typeface="ヒラギノ角ゴ Pro W3" charset="0"/>
              </a:rPr>
              <a:t>During Initial Two Years</a:t>
            </a:r>
            <a:endParaRPr lang="en-US" sz="2800" i="0" dirty="0">
              <a:solidFill>
                <a:srgbClr val="FF0000"/>
              </a:solidFill>
              <a:latin typeface="Helvetica Neue" charset="0"/>
              <a:ea typeface="ヒラギノ角ゴ Pro W3" charset="0"/>
              <a:cs typeface="ヒラギノ角ゴ Pro W3" charset="0"/>
            </a:endParaRPr>
          </a:p>
          <a:p>
            <a:pPr algn="ctr" eaLnBrk="0" hangingPunct="0">
              <a:spcBef>
                <a:spcPct val="0"/>
              </a:spcBef>
              <a:buFontTx/>
              <a:buNone/>
            </a:pPr>
            <a:r>
              <a:rPr lang="en-US" sz="2800" i="0" dirty="0">
                <a:solidFill>
                  <a:srgbClr val="0000FF"/>
                </a:solidFill>
                <a:latin typeface="Helvetica Neue" charset="0"/>
                <a:ea typeface="ヒラギノ角ゴ Pro W3" charset="0"/>
                <a:cs typeface="ヒラギノ角ゴ Pro W3" charset="0"/>
              </a:rPr>
              <a:t>Lithium Evaporators and Granular Injector</a:t>
            </a:r>
          </a:p>
        </p:txBody>
      </p:sp>
      <p:sp>
        <p:nvSpPr>
          <p:cNvPr id="51207" name="TextBox 81"/>
          <p:cNvSpPr txBox="1">
            <a:spLocks noChangeArrowheads="1"/>
          </p:cNvSpPr>
          <p:nvPr/>
        </p:nvSpPr>
        <p:spPr bwMode="auto">
          <a:xfrm>
            <a:off x="190500" y="4191000"/>
            <a:ext cx="3759200" cy="219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a:solidFill>
                  <a:srgbClr val="000000"/>
                </a:solidFill>
                <a:latin typeface="Helvetica Neue" charset="0"/>
                <a:cs typeface="Helvetica Neue" charset="0"/>
              </a:rPr>
              <a:t>NSTX-U lithium </a:t>
            </a:r>
            <a:r>
              <a:rPr lang="en-US" sz="1800" i="0" dirty="0" smtClean="0">
                <a:solidFill>
                  <a:srgbClr val="000000"/>
                </a:solidFill>
                <a:latin typeface="Helvetica Neue" charset="0"/>
                <a:cs typeface="Helvetica Neue" charset="0"/>
              </a:rPr>
              <a:t>granular </a:t>
            </a:r>
            <a:r>
              <a:rPr lang="en-US" sz="1800" i="0" dirty="0">
                <a:solidFill>
                  <a:srgbClr val="000000"/>
                </a:solidFill>
                <a:latin typeface="Helvetica Neue" charset="0"/>
                <a:cs typeface="Helvetica Neue" charset="0"/>
              </a:rPr>
              <a:t>injector </a:t>
            </a:r>
          </a:p>
          <a:p>
            <a:pPr algn="ctr" eaLnBrk="1" hangingPunct="1">
              <a:buFontTx/>
              <a:buNone/>
            </a:pPr>
            <a:r>
              <a:rPr lang="en-US" sz="1800" i="0" dirty="0">
                <a:solidFill>
                  <a:srgbClr val="000000"/>
                </a:solidFill>
                <a:latin typeface="Helvetica Neue" charset="0"/>
                <a:cs typeface="Helvetica Neue" charset="0"/>
              </a:rPr>
              <a:t>for ELM pacing</a:t>
            </a:r>
          </a:p>
          <a:p>
            <a:pPr eaLnBrk="1" hangingPunct="1">
              <a:buFontTx/>
              <a:buNone/>
            </a:pPr>
            <a:r>
              <a:rPr lang="en-US" sz="1800" i="0" dirty="0">
                <a:solidFill>
                  <a:srgbClr val="1238FF"/>
                </a:solidFill>
                <a:latin typeface="Helvetica Neue" charset="0"/>
                <a:cs typeface="Helvetica Neue" charset="0"/>
              </a:rPr>
              <a:t>• High frequency ELM pacing with a relatively simple tool.</a:t>
            </a:r>
          </a:p>
          <a:p>
            <a:pPr eaLnBrk="1" hangingPunct="1">
              <a:buFontTx/>
              <a:buNone/>
            </a:pPr>
            <a:r>
              <a:rPr lang="en-US" sz="1800" i="0" dirty="0">
                <a:solidFill>
                  <a:srgbClr val="1238FF"/>
                </a:solidFill>
                <a:latin typeface="Helvetica Neue" charset="0"/>
                <a:cs typeface="Helvetica Neue" charset="0"/>
              </a:rPr>
              <a:t>• ELM pacing successfully demonstrated on EAST  (D. Mansfield, IAEA 2012)</a:t>
            </a:r>
          </a:p>
        </p:txBody>
      </p:sp>
      <p:sp>
        <p:nvSpPr>
          <p:cNvPr id="51208" name="TextBox 82"/>
          <p:cNvSpPr txBox="1">
            <a:spLocks noChangeArrowheads="1"/>
          </p:cNvSpPr>
          <p:nvPr/>
        </p:nvSpPr>
        <p:spPr bwMode="auto">
          <a:xfrm>
            <a:off x="4051300" y="3454400"/>
            <a:ext cx="52197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dirty="0">
                <a:solidFill>
                  <a:srgbClr val="1238FF"/>
                </a:solidFill>
                <a:latin typeface="Helvetica Neue" charset="0"/>
                <a:cs typeface="Helvetica Neue" charset="0"/>
              </a:rPr>
              <a:t>• Upward Evaporating LITER to increase Li coverage for increased plasma performance</a:t>
            </a:r>
          </a:p>
        </p:txBody>
      </p:sp>
      <p:sp>
        <p:nvSpPr>
          <p:cNvPr id="76"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22</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Box 6"/>
          <p:cNvSpPr txBox="1">
            <a:spLocks noChangeArrowheads="1"/>
          </p:cNvSpPr>
          <p:nvPr/>
        </p:nvSpPr>
        <p:spPr bwMode="auto">
          <a:xfrm>
            <a:off x="4419600" y="2895600"/>
            <a:ext cx="3886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r>
              <a:rPr lang="en-US" b="0" i="0"/>
              <a:t> </a:t>
            </a:r>
          </a:p>
        </p:txBody>
      </p:sp>
      <p:sp>
        <p:nvSpPr>
          <p:cNvPr id="77826" name="Line 19"/>
          <p:cNvSpPr>
            <a:spLocks noChangeShapeType="1"/>
          </p:cNvSpPr>
          <p:nvPr/>
        </p:nvSpPr>
        <p:spPr bwMode="auto">
          <a:xfrm>
            <a:off x="0" y="914400"/>
            <a:ext cx="9144000" cy="0"/>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27" name="Line 30"/>
          <p:cNvSpPr>
            <a:spLocks noChangeShapeType="1"/>
          </p:cNvSpPr>
          <p:nvPr/>
        </p:nvSpPr>
        <p:spPr bwMode="auto">
          <a:xfrm flipV="1">
            <a:off x="7162800" y="5207000"/>
            <a:ext cx="457200" cy="114300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7828"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spcBef>
                <a:spcPct val="0"/>
              </a:spcBef>
              <a:buFontTx/>
              <a:buNone/>
            </a:pPr>
            <a:r>
              <a:rPr lang="en-US" sz="2800" i="0">
                <a:solidFill>
                  <a:srgbClr val="FF0000"/>
                </a:solidFill>
              </a:rPr>
              <a:t>Materials Analysis and Particle Probe – MAPP – </a:t>
            </a:r>
          </a:p>
          <a:p>
            <a:pPr algn="ctr" eaLnBrk="0" hangingPunct="0">
              <a:spcBef>
                <a:spcPct val="0"/>
              </a:spcBef>
              <a:buFontTx/>
              <a:buNone/>
            </a:pPr>
            <a:r>
              <a:rPr lang="en-US" sz="2000" i="0">
                <a:solidFill>
                  <a:srgbClr val="1238FF"/>
                </a:solidFill>
              </a:rPr>
              <a:t>to relate PFC surface conditions and plasma behavior in “real time”</a:t>
            </a:r>
            <a:endParaRPr lang="en-US" sz="1400" i="0">
              <a:solidFill>
                <a:srgbClr val="1238FF"/>
              </a:solidFill>
              <a:latin typeface="Helvetica Neue" charset="0"/>
            </a:endParaRPr>
          </a:p>
        </p:txBody>
      </p:sp>
      <p:sp>
        <p:nvSpPr>
          <p:cNvPr id="77830" name="TextBox 11"/>
          <p:cNvSpPr txBox="1">
            <a:spLocks noChangeArrowheads="1"/>
          </p:cNvSpPr>
          <p:nvPr/>
        </p:nvSpPr>
        <p:spPr bwMode="auto">
          <a:xfrm>
            <a:off x="2381250" y="6294438"/>
            <a:ext cx="2708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t>J.P. Allain (Purdue), R. Kaita, et al., </a:t>
            </a:r>
          </a:p>
        </p:txBody>
      </p:sp>
      <p:pic>
        <p:nvPicPr>
          <p:cNvPr id="77831" name="Picture 1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rot="5400000">
            <a:off x="6112668" y="2323307"/>
            <a:ext cx="2379663" cy="317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2" name="Rectangle 2"/>
          <p:cNvSpPr txBox="1">
            <a:spLocks noChangeArrowheads="1"/>
          </p:cNvSpPr>
          <p:nvPr/>
        </p:nvSpPr>
        <p:spPr bwMode="auto">
          <a:xfrm>
            <a:off x="76200" y="1905000"/>
            <a:ext cx="8942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42900" indent="-341313"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cs typeface="ＭＳ Ｐゴシック" charset="0"/>
              </a:defRPr>
            </a:lvl1pPr>
            <a:lvl2pPr indent="-341313"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2pPr>
            <a:lvl3pPr indent="-341313"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3pPr>
            <a:lvl4pPr marL="1600200" indent="-228600"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4pPr>
            <a:lvl5pPr marL="2057400" indent="-228600"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9pPr>
          </a:lstStyle>
          <a:p>
            <a:pPr eaLnBrk="1" hangingPunct="1">
              <a:spcBef>
                <a:spcPts val="600"/>
              </a:spcBef>
              <a:buSzPct val="45000"/>
              <a:buFont typeface="Wingdings" charset="0"/>
              <a:buChar char=""/>
            </a:pPr>
            <a:r>
              <a:rPr lang="en-US" sz="2000" i="0">
                <a:solidFill>
                  <a:srgbClr val="000000"/>
                </a:solidFill>
                <a:latin typeface="Arial" charset="0"/>
              </a:rPr>
              <a:t>MAPP provides in-situ and between-shots solution</a:t>
            </a:r>
          </a:p>
          <a:p>
            <a:pPr lvl="1" eaLnBrk="1" hangingPunct="1">
              <a:spcBef>
                <a:spcPts val="500"/>
              </a:spcBef>
              <a:buSzPct val="45000"/>
              <a:buFont typeface="Wingdings" charset="0"/>
              <a:buChar char=""/>
            </a:pPr>
            <a:r>
              <a:rPr lang="en-US" sz="1600" i="0">
                <a:solidFill>
                  <a:srgbClr val="3333CC"/>
                </a:solidFill>
                <a:latin typeface="Arial" charset="0"/>
              </a:rPr>
              <a:t>PFC sample can be exposed during shot and withdrawn for between-shots analysis</a:t>
            </a:r>
          </a:p>
          <a:p>
            <a:pPr lvl="2" eaLnBrk="1" hangingPunct="1">
              <a:spcBef>
                <a:spcPts val="500"/>
              </a:spcBef>
              <a:buSzPct val="45000"/>
            </a:pPr>
            <a:endParaRPr lang="en-US" sz="1600" i="0">
              <a:solidFill>
                <a:srgbClr val="3333CC"/>
              </a:solidFill>
              <a:latin typeface="Arial" charset="0"/>
            </a:endParaRPr>
          </a:p>
          <a:p>
            <a:pPr lvl="2" eaLnBrk="1" hangingPunct="1">
              <a:spcBef>
                <a:spcPts val="500"/>
              </a:spcBef>
              <a:buSzPct val="45000"/>
            </a:pPr>
            <a:r>
              <a:rPr lang="en-US" sz="1600" i="0">
                <a:solidFill>
                  <a:srgbClr val="3333CC"/>
                </a:solidFill>
                <a:latin typeface="Arial" charset="0"/>
              </a:rPr>
              <a:t> </a:t>
            </a:r>
          </a:p>
        </p:txBody>
      </p:sp>
      <p:sp>
        <p:nvSpPr>
          <p:cNvPr id="77833" name="Rectangle 2"/>
          <p:cNvSpPr txBox="1">
            <a:spLocks noChangeArrowheads="1"/>
          </p:cNvSpPr>
          <p:nvPr/>
        </p:nvSpPr>
        <p:spPr bwMode="auto">
          <a:xfrm>
            <a:off x="76200" y="914400"/>
            <a:ext cx="89423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42900" indent="-341313"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cs typeface="ＭＳ Ｐゴシック" charset="0"/>
              </a:defRPr>
            </a:lvl1pPr>
            <a:lvl2pPr indent="-341313"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2pPr>
            <a:lvl3pPr marL="1143000" indent="-228600"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3pPr>
            <a:lvl4pPr marL="1600200" indent="-228600"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4pPr>
            <a:lvl5pPr marL="2057400" indent="-228600"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9pPr>
          </a:lstStyle>
          <a:p>
            <a:pPr eaLnBrk="1" hangingPunct="1">
              <a:spcBef>
                <a:spcPts val="600"/>
              </a:spcBef>
              <a:buSzPct val="45000"/>
              <a:buFont typeface="Wingdings" charset="0"/>
              <a:buChar char=""/>
            </a:pPr>
            <a:r>
              <a:rPr lang="en-US" sz="2000" i="0">
                <a:solidFill>
                  <a:srgbClr val="000000"/>
                </a:solidFill>
                <a:latin typeface="Arial" charset="0"/>
              </a:rPr>
              <a:t>PFC analysis after run is difficult to relate to plasma behavior</a:t>
            </a:r>
          </a:p>
          <a:p>
            <a:pPr lvl="1" eaLnBrk="1" hangingPunct="1">
              <a:spcBef>
                <a:spcPts val="500"/>
              </a:spcBef>
              <a:buSzPct val="45000"/>
              <a:buFont typeface="Wingdings" charset="0"/>
              <a:buChar char=""/>
            </a:pPr>
            <a:r>
              <a:rPr lang="en-US" sz="1600" i="0">
                <a:solidFill>
                  <a:srgbClr val="3333CC"/>
                </a:solidFill>
                <a:latin typeface="Arial" charset="0"/>
              </a:rPr>
              <a:t>Reflects cumulative effect of multiple evaporations and surface compound formation</a:t>
            </a:r>
          </a:p>
          <a:p>
            <a:pPr lvl="1" eaLnBrk="1" hangingPunct="1">
              <a:spcBef>
                <a:spcPts val="500"/>
              </a:spcBef>
              <a:buSzPct val="45000"/>
              <a:buFont typeface="Wingdings" charset="0"/>
              <a:buChar char=""/>
            </a:pPr>
            <a:r>
              <a:rPr lang="en-US" sz="1600" i="0">
                <a:solidFill>
                  <a:srgbClr val="3333CC"/>
                </a:solidFill>
                <a:latin typeface="Arial" charset="0"/>
              </a:rPr>
              <a:t>Hard to determine determine surface conditions during any specific discharge</a:t>
            </a:r>
          </a:p>
          <a:p>
            <a:pPr lvl="1" eaLnBrk="1" hangingPunct="1">
              <a:spcBef>
                <a:spcPts val="500"/>
              </a:spcBef>
              <a:buSzPct val="45000"/>
              <a:buFont typeface="Wingdings" charset="0"/>
              <a:buChar char=""/>
            </a:pPr>
            <a:endParaRPr lang="en-US" sz="1600" i="0">
              <a:solidFill>
                <a:srgbClr val="3333CC"/>
              </a:solidFill>
              <a:latin typeface="Arial" charset="0"/>
            </a:endParaRPr>
          </a:p>
        </p:txBody>
      </p:sp>
      <p:pic>
        <p:nvPicPr>
          <p:cNvPr id="77834" name="Picture 35"/>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92075" y="2686050"/>
            <a:ext cx="5470525" cy="360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5" name="Rectangle 1"/>
          <p:cNvSpPr txBox="1">
            <a:spLocks noChangeArrowheads="1"/>
          </p:cNvSpPr>
          <p:nvPr/>
        </p:nvSpPr>
        <p:spPr bwMode="auto">
          <a:xfrm>
            <a:off x="5397500" y="5270500"/>
            <a:ext cx="3746500"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ctr"/>
          <a:lstStyle>
            <a:lvl1pPr marL="273050" indent="-2730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1" i="1">
                <a:solidFill>
                  <a:srgbClr val="1822CD"/>
                </a:solidFill>
                <a:latin typeface="Helvetica"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1" i="1">
                <a:solidFill>
                  <a:srgbClr val="1822CD"/>
                </a:solidFill>
                <a:latin typeface="Helvetica"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1" i="1">
                <a:solidFill>
                  <a:srgbClr val="1822CD"/>
                </a:solidFill>
                <a:latin typeface="Helvetica"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1" i="1">
                <a:solidFill>
                  <a:srgbClr val="1822CD"/>
                </a:solidFill>
                <a:latin typeface="Helvetica"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1" i="1">
                <a:solidFill>
                  <a:srgbClr val="1822CD"/>
                </a:solidFill>
                <a:latin typeface="Helvetica" charset="0"/>
                <a:ea typeface="ＭＳ Ｐゴシック" charset="0"/>
              </a:defRPr>
            </a:lvl9pPr>
          </a:lstStyle>
          <a:p>
            <a:pPr eaLnBrk="1" hangingPunct="1"/>
            <a:r>
              <a:rPr lang="en-US" sz="1600" i="0" dirty="0">
                <a:solidFill>
                  <a:schemeClr val="tx1"/>
                </a:solidFill>
                <a:latin typeface="Arial" charset="0"/>
              </a:rPr>
              <a:t>MAPP chamber showing diagnostics for sample analysis</a:t>
            </a:r>
          </a:p>
          <a:p>
            <a:pPr eaLnBrk="1" hangingPunct="1"/>
            <a:r>
              <a:rPr lang="en-US" sz="1600" i="0" dirty="0">
                <a:solidFill>
                  <a:schemeClr val="tx1"/>
                </a:solidFill>
                <a:latin typeface="Arial" charset="0"/>
              </a:rPr>
              <a:t>MAPP will be tested on LTX during outage</a:t>
            </a:r>
          </a:p>
        </p:txBody>
      </p:sp>
      <p:sp>
        <p:nvSpPr>
          <p:cNvPr id="13"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23</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txBox="1">
            <a:spLocks noChangeArrowheads="1"/>
          </p:cNvSpPr>
          <p:nvPr/>
        </p:nvSpPr>
        <p:spPr bwMode="auto">
          <a:xfrm>
            <a:off x="88900" y="982663"/>
            <a:ext cx="50292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spcAft>
                <a:spcPts val="1800"/>
              </a:spcAft>
              <a:buClr>
                <a:srgbClr val="010000"/>
              </a:buClr>
            </a:pPr>
            <a:r>
              <a:rPr lang="en-US" sz="1600" i="0" dirty="0"/>
              <a:t>The Surface Science and Technology Laboratory (SSTL) with three surface analysis systems and an ultrahigh vacuum deposition chamber.</a:t>
            </a:r>
          </a:p>
          <a:p>
            <a:pPr>
              <a:spcBef>
                <a:spcPct val="0"/>
              </a:spcBef>
              <a:spcAft>
                <a:spcPts val="1200"/>
              </a:spcAft>
              <a:buClr>
                <a:srgbClr val="010000"/>
              </a:buClr>
            </a:pPr>
            <a:r>
              <a:rPr lang="en-US" sz="1600" i="0" dirty="0"/>
              <a:t>The Surface Imaging and Microanalysis Laboratory (SIML) with a Thermo VG Scientific </a:t>
            </a:r>
            <a:r>
              <a:rPr lang="en-US" sz="1600" i="0" dirty="0" err="1"/>
              <a:t>Microlab</a:t>
            </a:r>
            <a:r>
              <a:rPr lang="en-US" sz="1600" i="0" dirty="0"/>
              <a:t> 310-F High Performance Field Emission Auger and Multi-technique Surface Microanalysis Instrument. </a:t>
            </a:r>
          </a:p>
          <a:p>
            <a:pPr>
              <a:spcBef>
                <a:spcPct val="0"/>
              </a:spcBef>
              <a:spcAft>
                <a:spcPts val="1800"/>
              </a:spcAft>
              <a:buClr>
                <a:srgbClr val="010000"/>
              </a:buClr>
            </a:pPr>
            <a:r>
              <a:rPr lang="en-US" sz="1600" i="0" dirty="0"/>
              <a:t>Recently solid lithium and Li coated TZM were examined using X-ray photoelectron spectroscopy (XPS), temperature programmed desorption (TPD), and Auger electron spectroscopy (AES) in ultrahigh vacuum conditions and after exposure to trace </a:t>
            </a:r>
            <a:r>
              <a:rPr lang="en-US" sz="1600" i="0" dirty="0" smtClean="0"/>
              <a:t>gases.</a:t>
            </a:r>
          </a:p>
          <a:p>
            <a:pPr>
              <a:spcBef>
                <a:spcPct val="0"/>
              </a:spcBef>
              <a:spcAft>
                <a:spcPts val="1800"/>
              </a:spcAft>
              <a:buClr>
                <a:srgbClr val="010000"/>
              </a:buClr>
            </a:pPr>
            <a:r>
              <a:rPr lang="en-US" sz="1600" i="0" dirty="0" smtClean="0"/>
              <a:t>Experiment on SSTL determined </a:t>
            </a:r>
            <a:r>
              <a:rPr lang="en-US" sz="1600" i="0" dirty="0"/>
              <a:t>that </a:t>
            </a:r>
            <a:r>
              <a:rPr lang="en-US" sz="1600" i="0" dirty="0" err="1"/>
              <a:t>lithiated</a:t>
            </a:r>
            <a:r>
              <a:rPr lang="en-US" sz="1600" i="0" dirty="0"/>
              <a:t> PFC surfaces in </a:t>
            </a:r>
            <a:r>
              <a:rPr lang="en-US" sz="1600" i="0" dirty="0" err="1"/>
              <a:t>tokamaks</a:t>
            </a:r>
            <a:r>
              <a:rPr lang="en-US" sz="1600" i="0" dirty="0"/>
              <a:t> will be oxidized in about 100 s </a:t>
            </a:r>
            <a:r>
              <a:rPr lang="en-US" sz="1600" i="0" dirty="0" smtClean="0"/>
              <a:t>in the expected NSTX-U vacuum </a:t>
            </a:r>
            <a:r>
              <a:rPr lang="en-US" sz="1600" i="0" dirty="0"/>
              <a:t>conditions. </a:t>
            </a:r>
            <a:r>
              <a:rPr lang="en-US" sz="1050" i="0" dirty="0">
                <a:solidFill>
                  <a:srgbClr val="3333CC"/>
                </a:solidFill>
              </a:rPr>
              <a:t>(</a:t>
            </a:r>
            <a:r>
              <a:rPr lang="en-US" altLang="ja-JP" sz="1000" i="0" dirty="0">
                <a:solidFill>
                  <a:srgbClr val="3333CC"/>
                </a:solidFill>
              </a:rPr>
              <a:t>C. H. Skinner et al., PSI_20 accepted to </a:t>
            </a:r>
            <a:r>
              <a:rPr lang="en-US" altLang="ja-JP" sz="1000" i="0" dirty="0">
                <a:solidFill>
                  <a:srgbClr val="3333CC"/>
                </a:solidFill>
                <a:cs typeface="Helvetica" charset="0"/>
              </a:rPr>
              <a:t>J. </a:t>
            </a:r>
            <a:r>
              <a:rPr lang="en-US" altLang="ja-JP" sz="1000" i="0" dirty="0" err="1">
                <a:solidFill>
                  <a:srgbClr val="3333CC"/>
                </a:solidFill>
                <a:cs typeface="Helvetica" charset="0"/>
              </a:rPr>
              <a:t>Nucl</a:t>
            </a:r>
            <a:r>
              <a:rPr lang="en-US" altLang="ja-JP" sz="1000" i="0" dirty="0">
                <a:solidFill>
                  <a:srgbClr val="3333CC"/>
                </a:solidFill>
                <a:cs typeface="Helvetica" charset="0"/>
              </a:rPr>
              <a:t>. Mater. )</a:t>
            </a:r>
            <a:endParaRPr lang="en-US" altLang="ja-JP" sz="1400" i="0" dirty="0">
              <a:solidFill>
                <a:srgbClr val="3333CC"/>
              </a:solidFill>
              <a:cs typeface="Helvetica" charset="0"/>
            </a:endParaRPr>
          </a:p>
        </p:txBody>
      </p:sp>
      <p:pic>
        <p:nvPicPr>
          <p:cNvPr id="75778" name="Picture 41" descr="koel_12A0218_037_575.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5181600" y="990600"/>
            <a:ext cx="3932238" cy="297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Rectangle 43"/>
          <p:cNvSpPr>
            <a:spLocks noChangeArrowheads="1"/>
          </p:cNvSpPr>
          <p:nvPr/>
        </p:nvSpPr>
        <p:spPr bwMode="auto">
          <a:xfrm>
            <a:off x="5334000" y="3533775"/>
            <a:ext cx="29718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FontTx/>
              <a:buNone/>
            </a:pPr>
            <a:r>
              <a:rPr lang="en-US" i="0">
                <a:solidFill>
                  <a:schemeClr val="bg1"/>
                </a:solidFill>
              </a:rPr>
              <a:t>X-ray photo-electron spectroscopy</a:t>
            </a:r>
          </a:p>
        </p:txBody>
      </p:sp>
      <p:pic>
        <p:nvPicPr>
          <p:cNvPr id="75780" name="Picture 40" descr="koel_12A0309_35W_575.jpg"/>
          <p:cNvPicPr>
            <a:picLocks noChangeAspect="1"/>
          </p:cNvPicPr>
          <p:nvPr/>
        </p:nvPicPr>
        <p:blipFill>
          <a:blip r:embed="rId3">
            <a:extLst>
              <a:ext uri="{28A0092B-C50C-407E-A947-70E740481C1C}">
                <a14:useLocalDpi xmlns:a14="http://schemas.microsoft.com/office/drawing/2010/main" xmlns="" val="0"/>
              </a:ext>
            </a:extLst>
          </a:blip>
          <a:srcRect b="-1900"/>
          <a:stretch>
            <a:fillRect/>
          </a:stretch>
        </p:blipFill>
        <p:spPr bwMode="auto">
          <a:xfrm>
            <a:off x="5181600" y="3911600"/>
            <a:ext cx="3932238" cy="264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1" name="Rectangle 42"/>
          <p:cNvSpPr>
            <a:spLocks noChangeArrowheads="1"/>
          </p:cNvSpPr>
          <p:nvPr/>
        </p:nvSpPr>
        <p:spPr bwMode="auto">
          <a:xfrm>
            <a:off x="5181600" y="6019800"/>
            <a:ext cx="3657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FontTx/>
              <a:buNone/>
            </a:pPr>
            <a:r>
              <a:rPr lang="en-US" i="0">
                <a:solidFill>
                  <a:srgbClr val="FFFFFF"/>
                </a:solidFill>
              </a:rPr>
              <a:t>Lithium coated TZM being examined by TPD and AES. </a:t>
            </a:r>
          </a:p>
        </p:txBody>
      </p:sp>
      <p:sp>
        <p:nvSpPr>
          <p:cNvPr id="75782"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3000"/>
              </a:lnSpc>
              <a:spcBef>
                <a:spcPts val="1800"/>
              </a:spcBef>
              <a:spcAft>
                <a:spcPts val="1800"/>
              </a:spcAft>
              <a:buFontTx/>
              <a:buNone/>
            </a:pPr>
            <a:r>
              <a:rPr lang="en-US" sz="2000" i="0">
                <a:solidFill>
                  <a:srgbClr val="FF0000"/>
                </a:solidFill>
                <a:latin typeface="Arial" charset="0"/>
              </a:rPr>
              <a:t>Surface Analysis Facilities to Elucidate Plasma-Surface Interactions</a:t>
            </a:r>
            <a:br>
              <a:rPr lang="en-US" sz="2000" i="0">
                <a:solidFill>
                  <a:srgbClr val="FF0000"/>
                </a:solidFill>
                <a:latin typeface="Arial" charset="0"/>
              </a:rPr>
            </a:br>
            <a:r>
              <a:rPr lang="en-US" sz="2000" i="0">
                <a:solidFill>
                  <a:srgbClr val="0000FF"/>
                </a:solidFill>
                <a:latin typeface="Arial" charset="0"/>
              </a:rPr>
              <a:t>PPPL Collaboration with B. Koel et al., Princeton University</a:t>
            </a:r>
            <a:endParaRPr lang="en-US" sz="1400" i="0">
              <a:solidFill>
                <a:srgbClr val="FF0000"/>
              </a:solidFill>
              <a:latin typeface="Helvetica Neue" charset="0"/>
            </a:endParaRPr>
          </a:p>
        </p:txBody>
      </p:sp>
      <p:sp>
        <p:nvSpPr>
          <p:cNvPr id="9"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24</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43"/>
          <p:cNvSpPr>
            <a:spLocks noChangeArrowheads="1"/>
          </p:cNvSpPr>
          <p:nvPr/>
        </p:nvSpPr>
        <p:spPr bwMode="auto">
          <a:xfrm>
            <a:off x="-12700" y="381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80000"/>
              </a:lnSpc>
              <a:buFontTx/>
              <a:buNone/>
            </a:pPr>
            <a:r>
              <a:rPr lang="en-US" sz="2800" i="0" dirty="0">
                <a:solidFill>
                  <a:srgbClr val="FF0000"/>
                </a:solidFill>
              </a:rPr>
              <a:t>Boundary </a:t>
            </a:r>
            <a:r>
              <a:rPr lang="en-US" sz="2800" i="0" dirty="0" smtClean="0">
                <a:solidFill>
                  <a:srgbClr val="FF0000"/>
                </a:solidFill>
              </a:rPr>
              <a:t>Facility Capability Evolution</a:t>
            </a:r>
            <a:endParaRPr lang="en-US" sz="2000" i="0" dirty="0">
              <a:solidFill>
                <a:srgbClr val="FF0000"/>
              </a:solidFill>
            </a:endParaRPr>
          </a:p>
          <a:p>
            <a:pPr algn="ctr" eaLnBrk="0" hangingPunct="0">
              <a:lnSpc>
                <a:spcPct val="80000"/>
              </a:lnSpc>
              <a:buFontTx/>
              <a:buNone/>
            </a:pPr>
            <a:r>
              <a:rPr lang="en-US" sz="2000" i="0" dirty="0" smtClean="0">
                <a:solidFill>
                  <a:srgbClr val="0000FF"/>
                </a:solidFill>
              </a:rPr>
              <a:t>NSTX-U will have very high </a:t>
            </a:r>
            <a:r>
              <a:rPr lang="en-US" sz="2000" i="0" dirty="0" err="1" smtClean="0">
                <a:solidFill>
                  <a:srgbClr val="0000FF"/>
                </a:solidFill>
              </a:rPr>
              <a:t>divertor</a:t>
            </a:r>
            <a:r>
              <a:rPr lang="en-US" sz="2000" i="0" dirty="0" smtClean="0">
                <a:solidFill>
                  <a:srgbClr val="0000FF"/>
                </a:solidFill>
              </a:rPr>
              <a:t> heat flux capability of ~ 40 MW/m</a:t>
            </a:r>
            <a:r>
              <a:rPr lang="en-US" sz="2000" i="0" baseline="30000" dirty="0" smtClean="0">
                <a:solidFill>
                  <a:srgbClr val="0000FF"/>
                </a:solidFill>
              </a:rPr>
              <a:t>2</a:t>
            </a:r>
            <a:endParaRPr lang="en-US" sz="2000" i="0" baseline="30000" dirty="0">
              <a:solidFill>
                <a:srgbClr val="0000FF"/>
              </a:solidFill>
              <a:latin typeface="Helvetica Neue" charset="0"/>
            </a:endParaRPr>
          </a:p>
        </p:txBody>
      </p:sp>
      <p:sp>
        <p:nvSpPr>
          <p:cNvPr id="52226" name="TextBox 25"/>
          <p:cNvSpPr txBox="1">
            <a:spLocks noChangeArrowheads="1"/>
          </p:cNvSpPr>
          <p:nvPr/>
        </p:nvSpPr>
        <p:spPr bwMode="auto">
          <a:xfrm>
            <a:off x="6705600" y="4013200"/>
            <a:ext cx="2381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endParaRPr lang="en-US"/>
          </a:p>
        </p:txBody>
      </p:sp>
      <p:sp>
        <p:nvSpPr>
          <p:cNvPr id="52227" name="TextBox 17"/>
          <p:cNvSpPr txBox="1">
            <a:spLocks noChangeArrowheads="1"/>
          </p:cNvSpPr>
          <p:nvPr/>
        </p:nvSpPr>
        <p:spPr bwMode="auto">
          <a:xfrm>
            <a:off x="177800" y="5549900"/>
            <a:ext cx="8928100" cy="978730"/>
          </a:xfrm>
          <a:prstGeom prst="rect">
            <a:avLst/>
          </a:prstGeom>
          <a:solidFill>
            <a:srgbClr val="CCFFCC"/>
          </a:solidFill>
          <a:ln w="9525">
            <a:solidFill>
              <a:srgbClr val="000000"/>
            </a:solidFill>
            <a:miter lim="800000"/>
            <a:headEnd/>
            <a:tailEnd/>
          </a:ln>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marL="91440" indent="-457200" eaLnBrk="1" hangingPunct="1">
              <a:buFontTx/>
              <a:buNone/>
            </a:pPr>
            <a:r>
              <a:rPr lang="en-US" sz="1800" i="0" dirty="0"/>
              <a:t>• For FY </a:t>
            </a:r>
            <a:r>
              <a:rPr lang="en-US" sz="1800" i="0" dirty="0" smtClean="0"/>
              <a:t>13 - 15, </a:t>
            </a:r>
            <a:r>
              <a:rPr lang="en-US" sz="1800" i="0" dirty="0"/>
              <a:t>advanced </a:t>
            </a:r>
            <a:r>
              <a:rPr lang="en-US" sz="1800" i="0" dirty="0" err="1"/>
              <a:t>divertor</a:t>
            </a:r>
            <a:r>
              <a:rPr lang="en-US" sz="1800" i="0" dirty="0"/>
              <a:t> upgrade conceptual design work will commence </a:t>
            </a:r>
            <a:r>
              <a:rPr lang="en-US" sz="1800" i="0" dirty="0" smtClean="0"/>
              <a:t>fo</a:t>
            </a:r>
            <a:r>
              <a:rPr lang="en-US" sz="1800" i="0" dirty="0"/>
              <a:t>r</a:t>
            </a:r>
            <a:r>
              <a:rPr lang="en-US" sz="1800" i="0" dirty="0" smtClean="0"/>
              <a:t> </a:t>
            </a:r>
            <a:r>
              <a:rPr lang="en-US" sz="1800" i="0" dirty="0"/>
              <a:t>moly-based </a:t>
            </a:r>
            <a:r>
              <a:rPr lang="en-US" sz="1800" i="0" dirty="0" smtClean="0"/>
              <a:t>PFCs, </a:t>
            </a:r>
            <a:r>
              <a:rPr lang="en-US" sz="1800" i="0" dirty="0"/>
              <a:t>and closed </a:t>
            </a:r>
            <a:r>
              <a:rPr lang="en-US" sz="1800" i="0" dirty="0" err="1"/>
              <a:t>divertor</a:t>
            </a:r>
            <a:r>
              <a:rPr lang="en-US" sz="1800" i="0" dirty="0"/>
              <a:t> with </a:t>
            </a:r>
            <a:r>
              <a:rPr lang="en-US" sz="1800" i="0" dirty="0" err="1"/>
              <a:t>cryo</a:t>
            </a:r>
            <a:r>
              <a:rPr lang="en-US" sz="1800" i="0" dirty="0"/>
              <a:t>-pump</a:t>
            </a:r>
            <a:r>
              <a:rPr lang="en-US" sz="1800" i="0" dirty="0" smtClean="0"/>
              <a:t>.</a:t>
            </a:r>
          </a:p>
          <a:p>
            <a:pPr marL="91440" indent="-457200" eaLnBrk="1" hangingPunct="1">
              <a:buFontTx/>
              <a:buNone/>
            </a:pPr>
            <a:r>
              <a:rPr lang="en-US" sz="1800" i="0" dirty="0" smtClean="0"/>
              <a:t>• For FY 13 - 15, flowing liquid lithium PFC R&amp;D will be conducted at PPPL. </a:t>
            </a:r>
            <a:endParaRPr lang="en-US" sz="1800" i="0" dirty="0"/>
          </a:p>
        </p:txBody>
      </p:sp>
      <p:pic>
        <p:nvPicPr>
          <p:cNvPr id="52228" name="Picture 14"/>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68300" y="3813175"/>
            <a:ext cx="2374900" cy="165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0" name="Picture 1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60400" y="933450"/>
            <a:ext cx="5486400"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1" name="TextBox 1"/>
          <p:cNvSpPr txBox="1">
            <a:spLocks noChangeArrowheads="1"/>
          </p:cNvSpPr>
          <p:nvPr/>
        </p:nvSpPr>
        <p:spPr bwMode="auto">
          <a:xfrm>
            <a:off x="622300" y="3759200"/>
            <a:ext cx="1778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a:solidFill>
                  <a:schemeClr val="bg1"/>
                </a:solidFill>
              </a:rPr>
              <a:t>NSTX Moly Tiles</a:t>
            </a:r>
          </a:p>
        </p:txBody>
      </p:sp>
      <p:cxnSp>
        <p:nvCxnSpPr>
          <p:cNvPr id="52232" name="Straight Arrow Connector 3"/>
          <p:cNvCxnSpPr>
            <a:cxnSpLocks noChangeShapeType="1"/>
          </p:cNvCxnSpPr>
          <p:nvPr/>
        </p:nvCxnSpPr>
        <p:spPr bwMode="auto">
          <a:xfrm flipV="1">
            <a:off x="1701800" y="3517900"/>
            <a:ext cx="203200" cy="279400"/>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xmlns="">
                <a:noFill/>
              </a14:hiddenFill>
            </a:ext>
          </a:extLst>
        </p:spPr>
      </p:cxnSp>
      <p:pic>
        <p:nvPicPr>
          <p:cNvPr id="52233" name="Picture 19"/>
          <p:cNvPicPr>
            <a:picLocks noChangeAspect="1" noChangeArrowheads="1"/>
          </p:cNvPicPr>
          <p:nvPr/>
        </p:nvPicPr>
        <p:blipFill>
          <a:blip r:embed="rId5">
            <a:extLst>
              <a:ext uri="{28A0092B-C50C-407E-A947-70E740481C1C}">
                <a14:useLocalDpi xmlns:a14="http://schemas.microsoft.com/office/drawing/2010/main" xmlns="" val="0"/>
              </a:ext>
            </a:extLst>
          </a:blip>
          <a:srcRect l="5" r="55959"/>
          <a:stretch>
            <a:fillRect/>
          </a:stretch>
        </p:blipFill>
        <p:spPr bwMode="auto">
          <a:xfrm>
            <a:off x="3054350" y="3805238"/>
            <a:ext cx="1527175" cy="167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2234" name="Straight Arrow Connector 22"/>
          <p:cNvCxnSpPr>
            <a:cxnSpLocks noChangeShapeType="1"/>
          </p:cNvCxnSpPr>
          <p:nvPr/>
        </p:nvCxnSpPr>
        <p:spPr bwMode="auto">
          <a:xfrm flipH="1" flipV="1">
            <a:off x="3238500" y="3594100"/>
            <a:ext cx="800100" cy="1104900"/>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xmlns="">
                <a:noFill/>
              </a14:hiddenFill>
            </a:ext>
          </a:extLst>
        </p:spPr>
      </p:cxnSp>
      <p:pic>
        <p:nvPicPr>
          <p:cNvPr id="52235" name="Picture 2"/>
          <p:cNvPicPr>
            <a:picLocks noChangeAspect="1"/>
          </p:cNvPicPr>
          <p:nvPr/>
        </p:nvPicPr>
        <p:blipFill>
          <a:blip r:embed="rId6">
            <a:extLst>
              <a:ext uri="{28A0092B-C50C-407E-A947-70E740481C1C}">
                <a14:useLocalDpi xmlns:a14="http://schemas.microsoft.com/office/drawing/2010/main" xmlns="" val="0"/>
              </a:ext>
            </a:extLst>
          </a:blip>
          <a:srcRect l="2402" r="-117"/>
          <a:stretch>
            <a:fillRect/>
          </a:stretch>
        </p:blipFill>
        <p:spPr bwMode="auto">
          <a:xfrm>
            <a:off x="5448300" y="3910013"/>
            <a:ext cx="2627313" cy="153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6" name="Picture 1"/>
          <p:cNvPicPr>
            <a:picLocks noChangeAspect="1"/>
          </p:cNvPicPr>
          <p:nvPr/>
        </p:nvPicPr>
        <p:blipFill>
          <a:blip r:embed="rId7">
            <a:extLst>
              <a:ext uri="{28A0092B-C50C-407E-A947-70E740481C1C}">
                <a14:useLocalDpi xmlns:a14="http://schemas.microsoft.com/office/drawing/2010/main" xmlns="" val="0"/>
              </a:ext>
            </a:extLst>
          </a:blip>
          <a:srcRect l="3111" t="110" r="2667" b="5728"/>
          <a:stretch>
            <a:fillRect/>
          </a:stretch>
        </p:blipFill>
        <p:spPr bwMode="auto">
          <a:xfrm>
            <a:off x="6810375" y="1447800"/>
            <a:ext cx="2049463" cy="2095500"/>
          </a:xfrm>
          <a:prstGeom prst="rect">
            <a:avLst/>
          </a:prstGeom>
          <a:noFill/>
          <a:ln w="18360">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pic>
      <p:sp>
        <p:nvSpPr>
          <p:cNvPr id="52237" name="TextBox 8"/>
          <p:cNvSpPr txBox="1">
            <a:spLocks noChangeArrowheads="1"/>
          </p:cNvSpPr>
          <p:nvPr/>
        </p:nvSpPr>
        <p:spPr bwMode="auto">
          <a:xfrm>
            <a:off x="6934200" y="1168400"/>
            <a:ext cx="18256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solidFill>
                  <a:schemeClr val="tx1"/>
                </a:solidFill>
              </a:rPr>
              <a:t>Flowing LL Test Loop</a:t>
            </a:r>
          </a:p>
        </p:txBody>
      </p:sp>
      <p:sp>
        <p:nvSpPr>
          <p:cNvPr id="52238" name="TextBox 30"/>
          <p:cNvSpPr txBox="1">
            <a:spLocks noChangeArrowheads="1"/>
          </p:cNvSpPr>
          <p:nvPr/>
        </p:nvSpPr>
        <p:spPr bwMode="auto">
          <a:xfrm>
            <a:off x="5740400" y="3708400"/>
            <a:ext cx="18891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solidFill>
                  <a:schemeClr val="tx1"/>
                </a:solidFill>
              </a:rPr>
              <a:t>A Possible LLD Module</a:t>
            </a:r>
          </a:p>
        </p:txBody>
      </p:sp>
      <p:sp>
        <p:nvSpPr>
          <p:cNvPr id="52239" name="Text Box 58"/>
          <p:cNvSpPr txBox="1">
            <a:spLocks noChangeArrowheads="1"/>
          </p:cNvSpPr>
          <p:nvPr/>
        </p:nvSpPr>
        <p:spPr bwMode="auto">
          <a:xfrm flipH="1">
            <a:off x="4546600" y="5168900"/>
            <a:ext cx="7366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ORNL</a:t>
            </a:r>
          </a:p>
        </p:txBody>
      </p:sp>
      <p:sp>
        <p:nvSpPr>
          <p:cNvPr id="17"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25</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95000"/>
              </a:lnSpc>
              <a:buFontTx/>
              <a:buNone/>
            </a:pPr>
            <a:r>
              <a:rPr lang="en-US" sz="2400" i="0">
                <a:solidFill>
                  <a:srgbClr val="FF0000"/>
                </a:solidFill>
              </a:rPr>
              <a:t>New MHD and Plasma Control Tools for NSTX-U</a:t>
            </a:r>
            <a:r>
              <a:rPr lang="en-US" sz="2800" i="0">
                <a:solidFill>
                  <a:srgbClr val="FF0000"/>
                </a:solidFill>
              </a:rPr>
              <a:t/>
            </a:r>
            <a:br>
              <a:rPr lang="en-US" sz="2800" i="0">
                <a:solidFill>
                  <a:srgbClr val="FF0000"/>
                </a:solidFill>
              </a:rPr>
            </a:br>
            <a:r>
              <a:rPr lang="en-US" sz="2400" i="0">
                <a:solidFill>
                  <a:srgbClr val="0000FF"/>
                </a:solidFill>
                <a:latin typeface="Helvetica Neue" charset="0"/>
              </a:rPr>
              <a:t>Sustain </a:t>
            </a:r>
            <a:r>
              <a:rPr lang="en-US" sz="2400" i="0">
                <a:solidFill>
                  <a:srgbClr val="0000FF"/>
                </a:solidFill>
                <a:latin typeface="Symbol" charset="0"/>
                <a:sym typeface="Symbol" charset="0"/>
              </a:rPr>
              <a:t></a:t>
            </a:r>
            <a:r>
              <a:rPr lang="en-US" sz="2400" i="0" baseline="-25000">
                <a:solidFill>
                  <a:srgbClr val="0000FF"/>
                </a:solidFill>
                <a:latin typeface="Helvetica Neue" charset="0"/>
              </a:rPr>
              <a:t>N</a:t>
            </a:r>
            <a:r>
              <a:rPr lang="en-US" sz="2400" i="0">
                <a:solidFill>
                  <a:srgbClr val="0000FF"/>
                </a:solidFill>
                <a:latin typeface="Helvetica Neue" charset="0"/>
              </a:rPr>
              <a:t> and Understand MHD Behavior Near Ideal Limit</a:t>
            </a:r>
            <a:r>
              <a:rPr lang="en-US" sz="2400" i="0">
                <a:solidFill>
                  <a:srgbClr val="0000CC"/>
                </a:solidFill>
                <a:latin typeface="Helvetica Neue" charset="0"/>
              </a:rPr>
              <a:t/>
            </a:r>
            <a:br>
              <a:rPr lang="en-US" sz="2400" i="0">
                <a:solidFill>
                  <a:srgbClr val="0000CC"/>
                </a:solidFill>
                <a:latin typeface="Helvetica Neue" charset="0"/>
              </a:rPr>
            </a:br>
            <a:endParaRPr lang="en-US" sz="2800" i="0">
              <a:solidFill>
                <a:srgbClr val="090CFF"/>
              </a:solidFill>
              <a:latin typeface="Arial" charset="0"/>
            </a:endParaRPr>
          </a:p>
        </p:txBody>
      </p:sp>
      <p:sp>
        <p:nvSpPr>
          <p:cNvPr id="15364" name="Rectangle 57"/>
          <p:cNvSpPr>
            <a:spLocks noChangeArrowheads="1"/>
          </p:cNvSpPr>
          <p:nvPr/>
        </p:nvSpPr>
        <p:spPr bwMode="auto">
          <a:xfrm>
            <a:off x="292100" y="3950541"/>
            <a:ext cx="8623300" cy="2562240"/>
          </a:xfrm>
          <a:prstGeom prst="rect">
            <a:avLst/>
          </a:prstGeom>
          <a:solidFill>
            <a:srgbClr val="CCFFFF"/>
          </a:solidFill>
          <a:ln w="9525">
            <a:solidFill>
              <a:schemeClr val="tx1"/>
            </a:solidFill>
            <a:miter lim="800000"/>
            <a:headEnd/>
            <a:tailEnd/>
          </a:ln>
        </p:spPr>
        <p:txBody>
          <a:bodyPr>
            <a:spAutoFit/>
          </a:bodyPr>
          <a:lstStyle/>
          <a:p>
            <a:pPr marL="182563" indent="-457200">
              <a:lnSpc>
                <a:spcPct val="90000"/>
              </a:lnSpc>
              <a:buFontTx/>
              <a:buNone/>
            </a:pPr>
            <a:r>
              <a:rPr lang="en-US" sz="1800" i="0" dirty="0">
                <a:solidFill>
                  <a:srgbClr val="000000"/>
                </a:solidFill>
                <a:latin typeface="Helvetica Neue" charset="0"/>
              </a:rPr>
              <a:t>• NCC can provide expanded RWM, NTV, RMP, and EF selectivity physics studies with more flexible field spectrum (n ≤ 6, or n ≤ 3 depending on set). </a:t>
            </a:r>
          </a:p>
          <a:p>
            <a:pPr marL="182563" indent="-457200">
              <a:lnSpc>
                <a:spcPct val="90000"/>
              </a:lnSpc>
              <a:buFontTx/>
              <a:buNone/>
            </a:pPr>
            <a:r>
              <a:rPr lang="en-US" sz="1800" i="0" dirty="0">
                <a:solidFill>
                  <a:srgbClr val="000000"/>
                </a:solidFill>
                <a:latin typeface="Helvetica Neue" charset="0"/>
              </a:rPr>
              <a:t>• 2nd 3-channel Switching Power Amplifier (SPA) commissioned in July 2011 to power 6 independent currents in existing </a:t>
            </a:r>
            <a:r>
              <a:rPr lang="en-US" sz="1800" i="0" dirty="0" err="1">
                <a:solidFill>
                  <a:srgbClr val="000000"/>
                </a:solidFill>
                <a:latin typeface="Helvetica Neue" charset="0"/>
              </a:rPr>
              <a:t>midplane</a:t>
            </a:r>
            <a:r>
              <a:rPr lang="en-US" sz="1800" i="0" dirty="0">
                <a:solidFill>
                  <a:srgbClr val="000000"/>
                </a:solidFill>
                <a:latin typeface="Helvetica Neue" charset="0"/>
              </a:rPr>
              <a:t> RWM and NCC coils. </a:t>
            </a:r>
          </a:p>
          <a:p>
            <a:pPr marL="182563" indent="-457200">
              <a:lnSpc>
                <a:spcPct val="90000"/>
              </a:lnSpc>
              <a:buFontTx/>
              <a:buNone/>
            </a:pPr>
            <a:r>
              <a:rPr lang="en-US" sz="1800" i="0" dirty="0">
                <a:solidFill>
                  <a:srgbClr val="000000"/>
                </a:solidFill>
                <a:latin typeface="Helvetica Neue" charset="0"/>
              </a:rPr>
              <a:t>• An extended MHD sensor set to measure theoretically predicted </a:t>
            </a:r>
            <a:r>
              <a:rPr lang="en-US" sz="1800" i="0" dirty="0" err="1">
                <a:solidFill>
                  <a:srgbClr val="000000"/>
                </a:solidFill>
                <a:latin typeface="Helvetica Neue" charset="0"/>
              </a:rPr>
              <a:t>poloidal</a:t>
            </a:r>
            <a:r>
              <a:rPr lang="en-US" sz="1800" i="0" dirty="0">
                <a:solidFill>
                  <a:srgbClr val="000000"/>
                </a:solidFill>
                <a:latin typeface="Helvetica Neue" charset="0"/>
              </a:rPr>
              <a:t> mode structure and to improve mode control.</a:t>
            </a:r>
          </a:p>
          <a:p>
            <a:pPr marL="182563" indent="-457200">
              <a:lnSpc>
                <a:spcPct val="90000"/>
              </a:lnSpc>
              <a:buFontTx/>
              <a:buNone/>
            </a:pPr>
            <a:r>
              <a:rPr lang="en-US" sz="1800" i="0" dirty="0">
                <a:solidFill>
                  <a:srgbClr val="000000"/>
                </a:solidFill>
                <a:latin typeface="Helvetica Neue" charset="0"/>
              </a:rPr>
              <a:t> • A Real-Time Velocity (RTV) diagnostic in a new plasma rotation control system for active instability avoidance by controlling rotation profile</a:t>
            </a:r>
            <a:r>
              <a:rPr lang="en-US" sz="1800" i="0" dirty="0" smtClean="0">
                <a:solidFill>
                  <a:srgbClr val="000000"/>
                </a:solidFill>
                <a:latin typeface="Helvetica Neue" charset="0"/>
              </a:rPr>
              <a:t>.</a:t>
            </a:r>
          </a:p>
          <a:p>
            <a:pPr marL="182563" indent="-457200">
              <a:lnSpc>
                <a:spcPct val="90000"/>
              </a:lnSpc>
              <a:buNone/>
            </a:pPr>
            <a:r>
              <a:rPr lang="en-US" sz="1800" i="0" dirty="0" smtClean="0">
                <a:solidFill>
                  <a:srgbClr val="000000"/>
                </a:solidFill>
                <a:latin typeface="Helvetica Neue" charset="0"/>
                <a:cs typeface="Helvetica Neue" charset="0"/>
              </a:rPr>
              <a:t>• Multi-</a:t>
            </a:r>
            <a:r>
              <a:rPr lang="en-US" sz="1800" i="0" dirty="0" err="1" smtClean="0">
                <a:solidFill>
                  <a:srgbClr val="000000"/>
                </a:solidFill>
                <a:latin typeface="Helvetica Neue" charset="0"/>
                <a:cs typeface="Helvetica Neue" charset="0"/>
              </a:rPr>
              <a:t>poloidal</a:t>
            </a:r>
            <a:r>
              <a:rPr lang="en-US" sz="1800" i="0" dirty="0" smtClean="0">
                <a:solidFill>
                  <a:srgbClr val="000000"/>
                </a:solidFill>
                <a:latin typeface="Helvetica Neue" charset="0"/>
                <a:cs typeface="Helvetica Neue" charset="0"/>
              </a:rPr>
              <a:t> location massive gas injector system will be implemented.</a:t>
            </a:r>
          </a:p>
        </p:txBody>
      </p:sp>
      <p:sp>
        <p:nvSpPr>
          <p:cNvPr id="15365" name="Rectangle 1"/>
          <p:cNvSpPr>
            <a:spLocks noChangeArrowheads="1"/>
          </p:cNvSpPr>
          <p:nvPr/>
        </p:nvSpPr>
        <p:spPr bwMode="auto">
          <a:xfrm>
            <a:off x="3324225" y="976313"/>
            <a:ext cx="2481263" cy="3079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Tx/>
              <a:buNone/>
            </a:pPr>
            <a:r>
              <a:rPr lang="en-US" sz="1400" i="0">
                <a:solidFill>
                  <a:srgbClr val="1238FF"/>
                </a:solidFill>
              </a:rPr>
              <a:t>Partial NCC option (1 x 12) </a:t>
            </a:r>
          </a:p>
        </p:txBody>
      </p:sp>
      <p:sp>
        <p:nvSpPr>
          <p:cNvPr id="15366" name="Rectangle 55"/>
          <p:cNvSpPr>
            <a:spLocks noChangeArrowheads="1"/>
          </p:cNvSpPr>
          <p:nvPr/>
        </p:nvSpPr>
        <p:spPr bwMode="auto">
          <a:xfrm>
            <a:off x="5846763" y="976313"/>
            <a:ext cx="3295650" cy="3079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Tx/>
              <a:buNone/>
            </a:pPr>
            <a:r>
              <a:rPr lang="en-US" sz="1400" i="0">
                <a:solidFill>
                  <a:srgbClr val="1238FF"/>
                </a:solidFill>
              </a:rPr>
              <a:t>Partial NCC option (2 x 6 odd parity) </a:t>
            </a:r>
          </a:p>
        </p:txBody>
      </p:sp>
      <p:sp>
        <p:nvSpPr>
          <p:cNvPr id="15367" name="Text Box 4"/>
          <p:cNvSpPr txBox="1">
            <a:spLocks noChangeArrowheads="1"/>
          </p:cNvSpPr>
          <p:nvPr/>
        </p:nvSpPr>
        <p:spPr bwMode="auto">
          <a:xfrm>
            <a:off x="0" y="1708150"/>
            <a:ext cx="1946275"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MS PGothic" charset="0"/>
                <a:cs typeface="MS PGothic" charset="0"/>
              </a:defRPr>
            </a:lvl1pPr>
            <a:lvl2pPr marL="742950" indent="-285750" eaLnBrk="0" hangingPunct="0">
              <a:defRPr sz="1200" b="1" i="1">
                <a:solidFill>
                  <a:srgbClr val="1822CD"/>
                </a:solidFill>
                <a:latin typeface="Helvetica" charset="0"/>
                <a:ea typeface="MS PGothic" charset="0"/>
                <a:cs typeface="MS PGothic" charset="0"/>
              </a:defRPr>
            </a:lvl2pPr>
            <a:lvl3pPr marL="1143000" indent="-228600" eaLnBrk="0" hangingPunct="0">
              <a:defRPr sz="1200" b="1" i="1">
                <a:solidFill>
                  <a:srgbClr val="1822CD"/>
                </a:solidFill>
                <a:latin typeface="Helvetica" charset="0"/>
                <a:ea typeface="MS PGothic" charset="0"/>
                <a:cs typeface="MS PGothic" charset="0"/>
              </a:defRPr>
            </a:lvl3pPr>
            <a:lvl4pPr marL="1600200" indent="-228600" eaLnBrk="0" hangingPunct="0">
              <a:defRPr sz="1200" b="1" i="1">
                <a:solidFill>
                  <a:srgbClr val="1822CD"/>
                </a:solidFill>
                <a:latin typeface="Helvetica" charset="0"/>
                <a:ea typeface="MS PGothic" charset="0"/>
                <a:cs typeface="MS PGothic" charset="0"/>
              </a:defRPr>
            </a:lvl4pPr>
            <a:lvl5pPr marL="2057400" indent="-228600" eaLnBrk="0" hangingPunct="0">
              <a:defRPr sz="1200" b="1" i="1">
                <a:solidFill>
                  <a:srgbClr val="1822CD"/>
                </a:solidFill>
                <a:latin typeface="Helvetica" charset="0"/>
                <a:ea typeface="MS PGothic" charset="0"/>
                <a:cs typeface="MS PGothic"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9pPr>
          </a:lstStyle>
          <a:p>
            <a:pPr>
              <a:lnSpc>
                <a:spcPct val="80000"/>
              </a:lnSpc>
              <a:buFontTx/>
              <a:buNone/>
            </a:pPr>
            <a:r>
              <a:rPr lang="en-US" sz="1600" i="0">
                <a:solidFill>
                  <a:srgbClr val="FF0000"/>
                </a:solidFill>
                <a:latin typeface="Arial Narrow" charset="0"/>
              </a:rPr>
              <a:t>Full NCC</a:t>
            </a:r>
          </a:p>
        </p:txBody>
      </p:sp>
      <p:sp>
        <p:nvSpPr>
          <p:cNvPr id="15368" name="Text Box 6"/>
          <p:cNvSpPr txBox="1">
            <a:spLocks noChangeArrowheads="1"/>
          </p:cNvSpPr>
          <p:nvPr/>
        </p:nvSpPr>
        <p:spPr bwMode="auto">
          <a:xfrm>
            <a:off x="0" y="2135188"/>
            <a:ext cx="1801813"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MS PGothic" charset="0"/>
                <a:cs typeface="MS PGothic" charset="0"/>
              </a:defRPr>
            </a:lvl1pPr>
            <a:lvl2pPr marL="742950" indent="-285750" eaLnBrk="0" hangingPunct="0">
              <a:defRPr sz="1200" b="1" i="1">
                <a:solidFill>
                  <a:srgbClr val="1822CD"/>
                </a:solidFill>
                <a:latin typeface="Helvetica" charset="0"/>
                <a:ea typeface="MS PGothic" charset="0"/>
                <a:cs typeface="MS PGothic" charset="0"/>
              </a:defRPr>
            </a:lvl2pPr>
            <a:lvl3pPr marL="1143000" indent="-228600" eaLnBrk="0" hangingPunct="0">
              <a:defRPr sz="1200" b="1" i="1">
                <a:solidFill>
                  <a:srgbClr val="1822CD"/>
                </a:solidFill>
                <a:latin typeface="Helvetica" charset="0"/>
                <a:ea typeface="MS PGothic" charset="0"/>
                <a:cs typeface="MS PGothic" charset="0"/>
              </a:defRPr>
            </a:lvl3pPr>
            <a:lvl4pPr marL="1600200" indent="-228600" eaLnBrk="0" hangingPunct="0">
              <a:defRPr sz="1200" b="1" i="1">
                <a:solidFill>
                  <a:srgbClr val="1822CD"/>
                </a:solidFill>
                <a:latin typeface="Helvetica" charset="0"/>
                <a:ea typeface="MS PGothic" charset="0"/>
                <a:cs typeface="MS PGothic" charset="0"/>
              </a:defRPr>
            </a:lvl4pPr>
            <a:lvl5pPr marL="2057400" indent="-228600" eaLnBrk="0" hangingPunct="0">
              <a:defRPr sz="1200" b="1" i="1">
                <a:solidFill>
                  <a:srgbClr val="1822CD"/>
                </a:solidFill>
                <a:latin typeface="Helvetica" charset="0"/>
                <a:ea typeface="MS PGothic" charset="0"/>
                <a:cs typeface="MS PGothic"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9pPr>
          </a:lstStyle>
          <a:p>
            <a:pPr>
              <a:lnSpc>
                <a:spcPct val="80000"/>
              </a:lnSpc>
              <a:buFontTx/>
              <a:buNone/>
            </a:pPr>
            <a:r>
              <a:rPr lang="en-US" sz="1600" i="0">
                <a:solidFill>
                  <a:srgbClr val="0000FF"/>
                </a:solidFill>
                <a:latin typeface="Arial Narrow" charset="0"/>
              </a:rPr>
              <a:t>Existing</a:t>
            </a:r>
          </a:p>
          <a:p>
            <a:pPr>
              <a:lnSpc>
                <a:spcPct val="80000"/>
              </a:lnSpc>
              <a:buFontTx/>
              <a:buNone/>
            </a:pPr>
            <a:r>
              <a:rPr lang="en-US" sz="1600" i="0">
                <a:solidFill>
                  <a:srgbClr val="0000FF"/>
                </a:solidFill>
                <a:latin typeface="Arial Narrow" charset="0"/>
              </a:rPr>
              <a:t>RWM</a:t>
            </a:r>
          </a:p>
          <a:p>
            <a:pPr>
              <a:lnSpc>
                <a:spcPct val="80000"/>
              </a:lnSpc>
              <a:buFontTx/>
              <a:buNone/>
            </a:pPr>
            <a:r>
              <a:rPr lang="en-US" sz="1600" i="0">
                <a:solidFill>
                  <a:srgbClr val="0000FF"/>
                </a:solidFill>
                <a:latin typeface="Arial Narrow" charset="0"/>
              </a:rPr>
              <a:t>coils</a:t>
            </a:r>
          </a:p>
        </p:txBody>
      </p:sp>
      <p:pic>
        <p:nvPicPr>
          <p:cNvPr id="15369" name="Picture 8" descr="plot2NSTXv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4238" y="1033463"/>
            <a:ext cx="2317750" cy="263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grpSp>
        <p:nvGrpSpPr>
          <p:cNvPr id="15370" name="Group 9"/>
          <p:cNvGrpSpPr>
            <a:grpSpLocks/>
          </p:cNvGrpSpPr>
          <p:nvPr/>
        </p:nvGrpSpPr>
        <p:grpSpPr bwMode="auto">
          <a:xfrm>
            <a:off x="1033463" y="1658938"/>
            <a:ext cx="1549400" cy="866775"/>
            <a:chOff x="492" y="1582"/>
            <a:chExt cx="1940" cy="1020"/>
          </a:xfrm>
        </p:grpSpPr>
        <p:sp>
          <p:nvSpPr>
            <p:cNvPr id="15428" name="Freeform 10"/>
            <p:cNvSpPr>
              <a:spLocks/>
            </p:cNvSpPr>
            <p:nvPr/>
          </p:nvSpPr>
          <p:spPr bwMode="auto">
            <a:xfrm>
              <a:off x="2082" y="2174"/>
              <a:ext cx="350" cy="396"/>
            </a:xfrm>
            <a:custGeom>
              <a:avLst/>
              <a:gdLst>
                <a:gd name="T0" fmla="*/ 328 w 350"/>
                <a:gd name="T1" fmla="*/ 0 h 396"/>
                <a:gd name="T2" fmla="*/ 224 w 350"/>
                <a:gd name="T3" fmla="*/ 32 h 396"/>
                <a:gd name="T4" fmla="*/ 118 w 350"/>
                <a:gd name="T5" fmla="*/ 60 h 396"/>
                <a:gd name="T6" fmla="*/ 0 w 350"/>
                <a:gd name="T7" fmla="*/ 82 h 396"/>
                <a:gd name="T8" fmla="*/ 30 w 350"/>
                <a:gd name="T9" fmla="*/ 396 h 396"/>
                <a:gd name="T10" fmla="*/ 130 w 350"/>
                <a:gd name="T11" fmla="*/ 378 h 396"/>
                <a:gd name="T12" fmla="*/ 272 w 350"/>
                <a:gd name="T13" fmla="*/ 346 h 396"/>
                <a:gd name="T14" fmla="*/ 350 w 350"/>
                <a:gd name="T15" fmla="*/ 320 h 396"/>
                <a:gd name="T16" fmla="*/ 0 60000 65536"/>
                <a:gd name="T17" fmla="*/ 0 60000 65536"/>
                <a:gd name="T18" fmla="*/ 0 60000 65536"/>
                <a:gd name="T19" fmla="*/ 0 60000 65536"/>
                <a:gd name="T20" fmla="*/ 0 60000 65536"/>
                <a:gd name="T21" fmla="*/ 0 60000 65536"/>
                <a:gd name="T22" fmla="*/ 0 60000 65536"/>
                <a:gd name="T23" fmla="*/ 0 60000 65536"/>
                <a:gd name="T24" fmla="*/ 0 w 350"/>
                <a:gd name="T25" fmla="*/ 0 h 396"/>
                <a:gd name="T26" fmla="*/ 350 w 350"/>
                <a:gd name="T27" fmla="*/ 396 h 3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0" h="396">
                  <a:moveTo>
                    <a:pt x="328" y="0"/>
                  </a:moveTo>
                  <a:lnTo>
                    <a:pt x="224" y="32"/>
                  </a:lnTo>
                  <a:lnTo>
                    <a:pt x="118" y="60"/>
                  </a:lnTo>
                  <a:lnTo>
                    <a:pt x="0" y="82"/>
                  </a:lnTo>
                  <a:lnTo>
                    <a:pt x="30" y="396"/>
                  </a:lnTo>
                  <a:lnTo>
                    <a:pt x="130" y="378"/>
                  </a:lnTo>
                  <a:lnTo>
                    <a:pt x="272" y="346"/>
                  </a:lnTo>
                  <a:lnTo>
                    <a:pt x="350" y="320"/>
                  </a:ln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29" name="Freeform 11"/>
            <p:cNvSpPr>
              <a:spLocks/>
            </p:cNvSpPr>
            <p:nvPr/>
          </p:nvSpPr>
          <p:spPr bwMode="auto">
            <a:xfrm>
              <a:off x="1462" y="2266"/>
              <a:ext cx="556" cy="336"/>
            </a:xfrm>
            <a:custGeom>
              <a:avLst/>
              <a:gdLst>
                <a:gd name="T0" fmla="*/ 24 w 556"/>
                <a:gd name="T1" fmla="*/ 0 h 336"/>
                <a:gd name="T2" fmla="*/ 166 w 556"/>
                <a:gd name="T3" fmla="*/ 14 h 336"/>
                <a:gd name="T4" fmla="*/ 278 w 556"/>
                <a:gd name="T5" fmla="*/ 16 h 336"/>
                <a:gd name="T6" fmla="*/ 392 w 556"/>
                <a:gd name="T7" fmla="*/ 14 h 336"/>
                <a:gd name="T8" fmla="*/ 472 w 556"/>
                <a:gd name="T9" fmla="*/ 8 h 336"/>
                <a:gd name="T10" fmla="*/ 528 w 556"/>
                <a:gd name="T11" fmla="*/ 0 h 336"/>
                <a:gd name="T12" fmla="*/ 556 w 556"/>
                <a:gd name="T13" fmla="*/ 312 h 336"/>
                <a:gd name="T14" fmla="*/ 550 w 556"/>
                <a:gd name="T15" fmla="*/ 322 h 336"/>
                <a:gd name="T16" fmla="*/ 428 w 556"/>
                <a:gd name="T17" fmla="*/ 332 h 336"/>
                <a:gd name="T18" fmla="*/ 274 w 556"/>
                <a:gd name="T19" fmla="*/ 336 h 336"/>
                <a:gd name="T20" fmla="*/ 92 w 556"/>
                <a:gd name="T21" fmla="*/ 326 h 336"/>
                <a:gd name="T22" fmla="*/ 0 w 556"/>
                <a:gd name="T23" fmla="*/ 318 h 336"/>
                <a:gd name="T24" fmla="*/ 24 w 556"/>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6"/>
                <a:gd name="T40" fmla="*/ 0 h 336"/>
                <a:gd name="T41" fmla="*/ 556 w 556"/>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6" h="336">
                  <a:moveTo>
                    <a:pt x="24" y="0"/>
                  </a:moveTo>
                  <a:lnTo>
                    <a:pt x="166" y="14"/>
                  </a:lnTo>
                  <a:lnTo>
                    <a:pt x="278" y="16"/>
                  </a:lnTo>
                  <a:lnTo>
                    <a:pt x="392" y="14"/>
                  </a:lnTo>
                  <a:lnTo>
                    <a:pt x="472" y="8"/>
                  </a:lnTo>
                  <a:lnTo>
                    <a:pt x="528" y="0"/>
                  </a:lnTo>
                  <a:lnTo>
                    <a:pt x="556" y="312"/>
                  </a:lnTo>
                  <a:lnTo>
                    <a:pt x="550" y="322"/>
                  </a:lnTo>
                  <a:lnTo>
                    <a:pt x="428" y="332"/>
                  </a:lnTo>
                  <a:lnTo>
                    <a:pt x="274" y="336"/>
                  </a:lnTo>
                  <a:lnTo>
                    <a:pt x="92" y="326"/>
                  </a:lnTo>
                  <a:lnTo>
                    <a:pt x="0" y="318"/>
                  </a:lnTo>
                  <a:lnTo>
                    <a:pt x="24" y="0"/>
                  </a:lnTo>
                  <a:close/>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30" name="Freeform 12"/>
            <p:cNvSpPr>
              <a:spLocks/>
            </p:cNvSpPr>
            <p:nvPr/>
          </p:nvSpPr>
          <p:spPr bwMode="auto">
            <a:xfrm>
              <a:off x="878" y="2126"/>
              <a:ext cx="522" cy="448"/>
            </a:xfrm>
            <a:custGeom>
              <a:avLst/>
              <a:gdLst>
                <a:gd name="T0" fmla="*/ 78 w 522"/>
                <a:gd name="T1" fmla="*/ 0 h 448"/>
                <a:gd name="T2" fmla="*/ 180 w 522"/>
                <a:gd name="T3" fmla="*/ 44 h 448"/>
                <a:gd name="T4" fmla="*/ 304 w 522"/>
                <a:gd name="T5" fmla="*/ 84 h 448"/>
                <a:gd name="T6" fmla="*/ 404 w 522"/>
                <a:gd name="T7" fmla="*/ 108 h 448"/>
                <a:gd name="T8" fmla="*/ 476 w 522"/>
                <a:gd name="T9" fmla="*/ 122 h 448"/>
                <a:gd name="T10" fmla="*/ 522 w 522"/>
                <a:gd name="T11" fmla="*/ 130 h 448"/>
                <a:gd name="T12" fmla="*/ 492 w 522"/>
                <a:gd name="T13" fmla="*/ 448 h 448"/>
                <a:gd name="T14" fmla="*/ 376 w 522"/>
                <a:gd name="T15" fmla="*/ 424 h 448"/>
                <a:gd name="T16" fmla="*/ 232 w 522"/>
                <a:gd name="T17" fmla="*/ 390 h 448"/>
                <a:gd name="T18" fmla="*/ 108 w 522"/>
                <a:gd name="T19" fmla="*/ 350 h 448"/>
                <a:gd name="T20" fmla="*/ 0 w 522"/>
                <a:gd name="T21" fmla="*/ 306 h 448"/>
                <a:gd name="T22" fmla="*/ 78 w 522"/>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2"/>
                <a:gd name="T37" fmla="*/ 0 h 448"/>
                <a:gd name="T38" fmla="*/ 522 w 522"/>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2" h="448">
                  <a:moveTo>
                    <a:pt x="78" y="0"/>
                  </a:moveTo>
                  <a:lnTo>
                    <a:pt x="180" y="44"/>
                  </a:lnTo>
                  <a:lnTo>
                    <a:pt x="304" y="84"/>
                  </a:lnTo>
                  <a:lnTo>
                    <a:pt x="404" y="108"/>
                  </a:lnTo>
                  <a:lnTo>
                    <a:pt x="476" y="122"/>
                  </a:lnTo>
                  <a:lnTo>
                    <a:pt x="522" y="130"/>
                  </a:lnTo>
                  <a:lnTo>
                    <a:pt x="492" y="448"/>
                  </a:lnTo>
                  <a:lnTo>
                    <a:pt x="376" y="424"/>
                  </a:lnTo>
                  <a:lnTo>
                    <a:pt x="232" y="390"/>
                  </a:lnTo>
                  <a:lnTo>
                    <a:pt x="108" y="350"/>
                  </a:lnTo>
                  <a:lnTo>
                    <a:pt x="0" y="306"/>
                  </a:lnTo>
                  <a:lnTo>
                    <a:pt x="78" y="0"/>
                  </a:lnTo>
                  <a:close/>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31" name="Freeform 13"/>
            <p:cNvSpPr>
              <a:spLocks/>
            </p:cNvSpPr>
            <p:nvPr/>
          </p:nvSpPr>
          <p:spPr bwMode="auto">
            <a:xfrm>
              <a:off x="552" y="1884"/>
              <a:ext cx="320" cy="496"/>
            </a:xfrm>
            <a:custGeom>
              <a:avLst/>
              <a:gdLst>
                <a:gd name="T0" fmla="*/ 320 w 320"/>
                <a:gd name="T1" fmla="*/ 196 h 496"/>
                <a:gd name="T2" fmla="*/ 238 w 320"/>
                <a:gd name="T3" fmla="*/ 144 h 496"/>
                <a:gd name="T4" fmla="*/ 156 w 320"/>
                <a:gd name="T5" fmla="*/ 76 h 496"/>
                <a:gd name="T6" fmla="*/ 96 w 320"/>
                <a:gd name="T7" fmla="*/ 0 h 496"/>
                <a:gd name="T8" fmla="*/ 0 w 320"/>
                <a:gd name="T9" fmla="*/ 286 h 496"/>
                <a:gd name="T10" fmla="*/ 48 w 320"/>
                <a:gd name="T11" fmla="*/ 346 h 496"/>
                <a:gd name="T12" fmla="*/ 122 w 320"/>
                <a:gd name="T13" fmla="*/ 416 h 496"/>
                <a:gd name="T14" fmla="*/ 210 w 320"/>
                <a:gd name="T15" fmla="*/ 482 h 496"/>
                <a:gd name="T16" fmla="*/ 240 w 320"/>
                <a:gd name="T17" fmla="*/ 496 h 4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496"/>
                <a:gd name="T29" fmla="*/ 320 w 320"/>
                <a:gd name="T30" fmla="*/ 496 h 4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496">
                  <a:moveTo>
                    <a:pt x="320" y="196"/>
                  </a:moveTo>
                  <a:lnTo>
                    <a:pt x="238" y="144"/>
                  </a:lnTo>
                  <a:lnTo>
                    <a:pt x="156" y="76"/>
                  </a:lnTo>
                  <a:lnTo>
                    <a:pt x="96" y="0"/>
                  </a:lnTo>
                  <a:lnTo>
                    <a:pt x="0" y="286"/>
                  </a:lnTo>
                  <a:lnTo>
                    <a:pt x="48" y="346"/>
                  </a:lnTo>
                  <a:lnTo>
                    <a:pt x="122" y="416"/>
                  </a:lnTo>
                  <a:lnTo>
                    <a:pt x="210" y="482"/>
                  </a:lnTo>
                  <a:lnTo>
                    <a:pt x="240" y="496"/>
                  </a:ln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32" name="Freeform 14"/>
            <p:cNvSpPr>
              <a:spLocks/>
            </p:cNvSpPr>
            <p:nvPr/>
          </p:nvSpPr>
          <p:spPr bwMode="auto">
            <a:xfrm>
              <a:off x="492" y="1582"/>
              <a:ext cx="132" cy="390"/>
            </a:xfrm>
            <a:custGeom>
              <a:avLst/>
              <a:gdLst>
                <a:gd name="T0" fmla="*/ 0 w 132"/>
                <a:gd name="T1" fmla="*/ 390 h 390"/>
                <a:gd name="T2" fmla="*/ 4 w 132"/>
                <a:gd name="T3" fmla="*/ 328 h 390"/>
                <a:gd name="T4" fmla="*/ 132 w 132"/>
                <a:gd name="T5" fmla="*/ 0 h 390"/>
                <a:gd name="T6" fmla="*/ 108 w 132"/>
                <a:gd name="T7" fmla="*/ 82 h 390"/>
                <a:gd name="T8" fmla="*/ 104 w 132"/>
                <a:gd name="T9" fmla="*/ 126 h 390"/>
                <a:gd name="T10" fmla="*/ 106 w 132"/>
                <a:gd name="T11" fmla="*/ 168 h 390"/>
                <a:gd name="T12" fmla="*/ 118 w 132"/>
                <a:gd name="T13" fmla="*/ 216 h 390"/>
                <a:gd name="T14" fmla="*/ 132 w 132"/>
                <a:gd name="T15" fmla="*/ 238 h 390"/>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90"/>
                <a:gd name="T26" fmla="*/ 132 w 132"/>
                <a:gd name="T27" fmla="*/ 390 h 3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90">
                  <a:moveTo>
                    <a:pt x="0" y="390"/>
                  </a:moveTo>
                  <a:lnTo>
                    <a:pt x="4" y="328"/>
                  </a:lnTo>
                  <a:lnTo>
                    <a:pt x="132" y="0"/>
                  </a:lnTo>
                  <a:lnTo>
                    <a:pt x="108" y="82"/>
                  </a:lnTo>
                  <a:lnTo>
                    <a:pt x="104" y="126"/>
                  </a:lnTo>
                  <a:lnTo>
                    <a:pt x="106" y="168"/>
                  </a:lnTo>
                  <a:lnTo>
                    <a:pt x="118" y="216"/>
                  </a:lnTo>
                  <a:lnTo>
                    <a:pt x="132" y="238"/>
                  </a:ln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5371" name="Group 21"/>
          <p:cNvGrpSpPr>
            <a:grpSpLocks/>
          </p:cNvGrpSpPr>
          <p:nvPr/>
        </p:nvGrpSpPr>
        <p:grpSpPr bwMode="auto">
          <a:xfrm>
            <a:off x="1096963" y="2914650"/>
            <a:ext cx="1498600" cy="565150"/>
            <a:chOff x="548" y="3006"/>
            <a:chExt cx="1884" cy="658"/>
          </a:xfrm>
        </p:grpSpPr>
        <p:sp>
          <p:nvSpPr>
            <p:cNvPr id="15423" name="Freeform 22"/>
            <p:cNvSpPr>
              <a:spLocks/>
            </p:cNvSpPr>
            <p:nvPr/>
          </p:nvSpPr>
          <p:spPr bwMode="auto">
            <a:xfrm>
              <a:off x="2104" y="3342"/>
              <a:ext cx="326" cy="92"/>
            </a:xfrm>
            <a:custGeom>
              <a:avLst/>
              <a:gdLst>
                <a:gd name="T0" fmla="*/ 326 w 326"/>
                <a:gd name="T1" fmla="*/ 0 h 92"/>
                <a:gd name="T2" fmla="*/ 204 w 326"/>
                <a:gd name="T3" fmla="*/ 36 h 92"/>
                <a:gd name="T4" fmla="*/ 98 w 326"/>
                <a:gd name="T5" fmla="*/ 62 h 92"/>
                <a:gd name="T6" fmla="*/ 4 w 326"/>
                <a:gd name="T7" fmla="*/ 76 h 92"/>
                <a:gd name="T8" fmla="*/ 0 w 326"/>
                <a:gd name="T9" fmla="*/ 92 h 92"/>
                <a:gd name="T10" fmla="*/ 0 60000 65536"/>
                <a:gd name="T11" fmla="*/ 0 60000 65536"/>
                <a:gd name="T12" fmla="*/ 0 60000 65536"/>
                <a:gd name="T13" fmla="*/ 0 60000 65536"/>
                <a:gd name="T14" fmla="*/ 0 60000 65536"/>
                <a:gd name="T15" fmla="*/ 0 w 326"/>
                <a:gd name="T16" fmla="*/ 0 h 92"/>
                <a:gd name="T17" fmla="*/ 326 w 326"/>
                <a:gd name="T18" fmla="*/ 92 h 92"/>
              </a:gdLst>
              <a:ahLst/>
              <a:cxnLst>
                <a:cxn ang="T10">
                  <a:pos x="T0" y="T1"/>
                </a:cxn>
                <a:cxn ang="T11">
                  <a:pos x="T2" y="T3"/>
                </a:cxn>
                <a:cxn ang="T12">
                  <a:pos x="T4" y="T5"/>
                </a:cxn>
                <a:cxn ang="T13">
                  <a:pos x="T6" y="T7"/>
                </a:cxn>
                <a:cxn ang="T14">
                  <a:pos x="T8" y="T9"/>
                </a:cxn>
              </a:cxnLst>
              <a:rect l="T15" t="T16" r="T17" b="T18"/>
              <a:pathLst>
                <a:path w="326" h="92">
                  <a:moveTo>
                    <a:pt x="326" y="0"/>
                  </a:moveTo>
                  <a:lnTo>
                    <a:pt x="204" y="36"/>
                  </a:lnTo>
                  <a:lnTo>
                    <a:pt x="98" y="62"/>
                  </a:lnTo>
                  <a:lnTo>
                    <a:pt x="4" y="76"/>
                  </a:lnTo>
                  <a:lnTo>
                    <a:pt x="0" y="92"/>
                  </a:ln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24" name="Freeform 23"/>
            <p:cNvSpPr>
              <a:spLocks/>
            </p:cNvSpPr>
            <p:nvPr/>
          </p:nvSpPr>
          <p:spPr bwMode="auto">
            <a:xfrm>
              <a:off x="2090" y="3540"/>
              <a:ext cx="342" cy="86"/>
            </a:xfrm>
            <a:custGeom>
              <a:avLst/>
              <a:gdLst>
                <a:gd name="T0" fmla="*/ 0 w 342"/>
                <a:gd name="T1" fmla="*/ 86 h 86"/>
                <a:gd name="T2" fmla="*/ 144 w 342"/>
                <a:gd name="T3" fmla="*/ 60 h 86"/>
                <a:gd name="T4" fmla="*/ 224 w 342"/>
                <a:gd name="T5" fmla="*/ 40 h 86"/>
                <a:gd name="T6" fmla="*/ 310 w 342"/>
                <a:gd name="T7" fmla="*/ 12 h 86"/>
                <a:gd name="T8" fmla="*/ 342 w 342"/>
                <a:gd name="T9" fmla="*/ 0 h 86"/>
                <a:gd name="T10" fmla="*/ 0 60000 65536"/>
                <a:gd name="T11" fmla="*/ 0 60000 65536"/>
                <a:gd name="T12" fmla="*/ 0 60000 65536"/>
                <a:gd name="T13" fmla="*/ 0 60000 65536"/>
                <a:gd name="T14" fmla="*/ 0 60000 65536"/>
                <a:gd name="T15" fmla="*/ 0 w 342"/>
                <a:gd name="T16" fmla="*/ 0 h 86"/>
                <a:gd name="T17" fmla="*/ 342 w 342"/>
                <a:gd name="T18" fmla="*/ 86 h 86"/>
              </a:gdLst>
              <a:ahLst/>
              <a:cxnLst>
                <a:cxn ang="T10">
                  <a:pos x="T0" y="T1"/>
                </a:cxn>
                <a:cxn ang="T11">
                  <a:pos x="T2" y="T3"/>
                </a:cxn>
                <a:cxn ang="T12">
                  <a:pos x="T4" y="T5"/>
                </a:cxn>
                <a:cxn ang="T13">
                  <a:pos x="T6" y="T7"/>
                </a:cxn>
                <a:cxn ang="T14">
                  <a:pos x="T8" y="T9"/>
                </a:cxn>
              </a:cxnLst>
              <a:rect l="T15" t="T16" r="T17" b="T18"/>
              <a:pathLst>
                <a:path w="342" h="86">
                  <a:moveTo>
                    <a:pt x="0" y="86"/>
                  </a:moveTo>
                  <a:lnTo>
                    <a:pt x="144" y="60"/>
                  </a:lnTo>
                  <a:lnTo>
                    <a:pt x="224" y="40"/>
                  </a:lnTo>
                  <a:lnTo>
                    <a:pt x="310" y="12"/>
                  </a:lnTo>
                  <a:lnTo>
                    <a:pt x="342" y="0"/>
                  </a:ln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25" name="Freeform 24"/>
            <p:cNvSpPr>
              <a:spLocks/>
            </p:cNvSpPr>
            <p:nvPr/>
          </p:nvSpPr>
          <p:spPr bwMode="auto">
            <a:xfrm>
              <a:off x="1462" y="3432"/>
              <a:ext cx="560" cy="232"/>
            </a:xfrm>
            <a:custGeom>
              <a:avLst/>
              <a:gdLst>
                <a:gd name="T0" fmla="*/ 0 w 560"/>
                <a:gd name="T1" fmla="*/ 0 h 232"/>
                <a:gd name="T2" fmla="*/ 22 w 560"/>
                <a:gd name="T3" fmla="*/ 216 h 232"/>
                <a:gd name="T4" fmla="*/ 206 w 560"/>
                <a:gd name="T5" fmla="*/ 228 h 232"/>
                <a:gd name="T6" fmla="*/ 286 w 560"/>
                <a:gd name="T7" fmla="*/ 232 h 232"/>
                <a:gd name="T8" fmla="*/ 406 w 560"/>
                <a:gd name="T9" fmla="*/ 224 h 232"/>
                <a:gd name="T10" fmla="*/ 528 w 560"/>
                <a:gd name="T11" fmla="*/ 218 h 232"/>
                <a:gd name="T12" fmla="*/ 560 w 560"/>
                <a:gd name="T13" fmla="*/ 0 h 232"/>
                <a:gd name="T14" fmla="*/ 420 w 560"/>
                <a:gd name="T15" fmla="*/ 12 h 232"/>
                <a:gd name="T16" fmla="*/ 274 w 560"/>
                <a:gd name="T17" fmla="*/ 18 h 232"/>
                <a:gd name="T18" fmla="*/ 116 w 560"/>
                <a:gd name="T19" fmla="*/ 12 h 232"/>
                <a:gd name="T20" fmla="*/ 0 w 560"/>
                <a:gd name="T21" fmla="*/ 0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0"/>
                <a:gd name="T34" fmla="*/ 0 h 232"/>
                <a:gd name="T35" fmla="*/ 560 w 560"/>
                <a:gd name="T36" fmla="*/ 232 h 2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0" h="232">
                  <a:moveTo>
                    <a:pt x="0" y="0"/>
                  </a:moveTo>
                  <a:lnTo>
                    <a:pt x="22" y="216"/>
                  </a:lnTo>
                  <a:lnTo>
                    <a:pt x="206" y="228"/>
                  </a:lnTo>
                  <a:lnTo>
                    <a:pt x="286" y="232"/>
                  </a:lnTo>
                  <a:lnTo>
                    <a:pt x="406" y="224"/>
                  </a:lnTo>
                  <a:lnTo>
                    <a:pt x="528" y="218"/>
                  </a:lnTo>
                  <a:lnTo>
                    <a:pt x="560" y="0"/>
                  </a:lnTo>
                  <a:lnTo>
                    <a:pt x="420" y="12"/>
                  </a:lnTo>
                  <a:lnTo>
                    <a:pt x="274" y="18"/>
                  </a:lnTo>
                  <a:lnTo>
                    <a:pt x="116" y="12"/>
                  </a:lnTo>
                  <a:lnTo>
                    <a:pt x="0" y="0"/>
                  </a:lnTo>
                  <a:close/>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26" name="Freeform 25"/>
            <p:cNvSpPr>
              <a:spLocks/>
            </p:cNvSpPr>
            <p:nvPr/>
          </p:nvSpPr>
          <p:spPr bwMode="auto">
            <a:xfrm>
              <a:off x="892" y="3282"/>
              <a:ext cx="498" cy="362"/>
            </a:xfrm>
            <a:custGeom>
              <a:avLst/>
              <a:gdLst>
                <a:gd name="T0" fmla="*/ 498 w 498"/>
                <a:gd name="T1" fmla="*/ 362 h 362"/>
                <a:gd name="T2" fmla="*/ 352 w 498"/>
                <a:gd name="T3" fmla="*/ 334 h 362"/>
                <a:gd name="T4" fmla="*/ 228 w 498"/>
                <a:gd name="T5" fmla="*/ 298 h 362"/>
                <a:gd name="T6" fmla="*/ 118 w 498"/>
                <a:gd name="T7" fmla="*/ 260 h 362"/>
                <a:gd name="T8" fmla="*/ 68 w 498"/>
                <a:gd name="T9" fmla="*/ 236 h 362"/>
                <a:gd name="T10" fmla="*/ 0 w 498"/>
                <a:gd name="T11" fmla="*/ 0 h 362"/>
                <a:gd name="T12" fmla="*/ 90 w 498"/>
                <a:gd name="T13" fmla="*/ 34 h 362"/>
                <a:gd name="T14" fmla="*/ 150 w 498"/>
                <a:gd name="T15" fmla="*/ 56 h 362"/>
                <a:gd name="T16" fmla="*/ 228 w 498"/>
                <a:gd name="T17" fmla="*/ 84 h 362"/>
                <a:gd name="T18" fmla="*/ 306 w 498"/>
                <a:gd name="T19" fmla="*/ 104 h 362"/>
                <a:gd name="T20" fmla="*/ 374 w 498"/>
                <a:gd name="T21" fmla="*/ 120 h 362"/>
                <a:gd name="T22" fmla="*/ 478 w 498"/>
                <a:gd name="T23" fmla="*/ 138 h 362"/>
                <a:gd name="T24" fmla="*/ 482 w 498"/>
                <a:gd name="T25" fmla="*/ 154 h 3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8"/>
                <a:gd name="T40" fmla="*/ 0 h 362"/>
                <a:gd name="T41" fmla="*/ 498 w 498"/>
                <a:gd name="T42" fmla="*/ 362 h 3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8" h="362">
                  <a:moveTo>
                    <a:pt x="498" y="362"/>
                  </a:moveTo>
                  <a:lnTo>
                    <a:pt x="352" y="334"/>
                  </a:lnTo>
                  <a:lnTo>
                    <a:pt x="228" y="298"/>
                  </a:lnTo>
                  <a:lnTo>
                    <a:pt x="118" y="260"/>
                  </a:lnTo>
                  <a:lnTo>
                    <a:pt x="68" y="236"/>
                  </a:lnTo>
                  <a:lnTo>
                    <a:pt x="0" y="0"/>
                  </a:lnTo>
                  <a:lnTo>
                    <a:pt x="90" y="34"/>
                  </a:lnTo>
                  <a:lnTo>
                    <a:pt x="150" y="56"/>
                  </a:lnTo>
                  <a:lnTo>
                    <a:pt x="228" y="84"/>
                  </a:lnTo>
                  <a:lnTo>
                    <a:pt x="306" y="104"/>
                  </a:lnTo>
                  <a:lnTo>
                    <a:pt x="374" y="120"/>
                  </a:lnTo>
                  <a:lnTo>
                    <a:pt x="478" y="138"/>
                  </a:lnTo>
                  <a:lnTo>
                    <a:pt x="482" y="154"/>
                  </a:ln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27" name="Freeform 26"/>
            <p:cNvSpPr>
              <a:spLocks/>
            </p:cNvSpPr>
            <p:nvPr/>
          </p:nvSpPr>
          <p:spPr bwMode="auto">
            <a:xfrm>
              <a:off x="548" y="3006"/>
              <a:ext cx="276" cy="440"/>
            </a:xfrm>
            <a:custGeom>
              <a:avLst/>
              <a:gdLst>
                <a:gd name="T0" fmla="*/ 276 w 276"/>
                <a:gd name="T1" fmla="*/ 440 h 440"/>
                <a:gd name="T2" fmla="*/ 212 w 276"/>
                <a:gd name="T3" fmla="*/ 388 h 440"/>
                <a:gd name="T4" fmla="*/ 144 w 276"/>
                <a:gd name="T5" fmla="*/ 318 h 440"/>
                <a:gd name="T6" fmla="*/ 112 w 276"/>
                <a:gd name="T7" fmla="*/ 274 h 440"/>
                <a:gd name="T8" fmla="*/ 96 w 276"/>
                <a:gd name="T9" fmla="*/ 254 h 440"/>
                <a:gd name="T10" fmla="*/ 0 w 276"/>
                <a:gd name="T11" fmla="*/ 0 h 440"/>
                <a:gd name="T12" fmla="*/ 72 w 276"/>
                <a:gd name="T13" fmla="*/ 96 h 440"/>
                <a:gd name="T14" fmla="*/ 114 w 276"/>
                <a:gd name="T15" fmla="*/ 134 h 440"/>
                <a:gd name="T16" fmla="*/ 156 w 276"/>
                <a:gd name="T17" fmla="*/ 166 h 440"/>
                <a:gd name="T18" fmla="*/ 194 w 276"/>
                <a:gd name="T19" fmla="*/ 194 h 440"/>
                <a:gd name="T20" fmla="*/ 252 w 276"/>
                <a:gd name="T21" fmla="*/ 230 h 440"/>
                <a:gd name="T22" fmla="*/ 274 w 276"/>
                <a:gd name="T23" fmla="*/ 240 h 4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6"/>
                <a:gd name="T37" fmla="*/ 0 h 440"/>
                <a:gd name="T38" fmla="*/ 276 w 276"/>
                <a:gd name="T39" fmla="*/ 440 h 4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6" h="440">
                  <a:moveTo>
                    <a:pt x="276" y="440"/>
                  </a:moveTo>
                  <a:lnTo>
                    <a:pt x="212" y="388"/>
                  </a:lnTo>
                  <a:lnTo>
                    <a:pt x="144" y="318"/>
                  </a:lnTo>
                  <a:lnTo>
                    <a:pt x="112" y="274"/>
                  </a:lnTo>
                  <a:lnTo>
                    <a:pt x="96" y="254"/>
                  </a:lnTo>
                  <a:lnTo>
                    <a:pt x="0" y="0"/>
                  </a:lnTo>
                  <a:lnTo>
                    <a:pt x="72" y="96"/>
                  </a:lnTo>
                  <a:lnTo>
                    <a:pt x="114" y="134"/>
                  </a:lnTo>
                  <a:lnTo>
                    <a:pt x="156" y="166"/>
                  </a:lnTo>
                  <a:lnTo>
                    <a:pt x="194" y="194"/>
                  </a:lnTo>
                  <a:lnTo>
                    <a:pt x="252" y="230"/>
                  </a:lnTo>
                  <a:lnTo>
                    <a:pt x="274" y="240"/>
                  </a:ln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5372" name="Group 27"/>
          <p:cNvGrpSpPr>
            <a:grpSpLocks/>
          </p:cNvGrpSpPr>
          <p:nvPr/>
        </p:nvGrpSpPr>
        <p:grpSpPr bwMode="auto">
          <a:xfrm>
            <a:off x="879475" y="1781175"/>
            <a:ext cx="2309813" cy="1495425"/>
            <a:chOff x="296" y="1708"/>
            <a:chExt cx="2888" cy="1756"/>
          </a:xfrm>
        </p:grpSpPr>
        <p:sp>
          <p:nvSpPr>
            <p:cNvPr id="15414" name="Freeform 28"/>
            <p:cNvSpPr>
              <a:spLocks/>
            </p:cNvSpPr>
            <p:nvPr/>
          </p:nvSpPr>
          <p:spPr bwMode="auto">
            <a:xfrm>
              <a:off x="1010" y="2704"/>
              <a:ext cx="1422" cy="760"/>
            </a:xfrm>
            <a:custGeom>
              <a:avLst/>
              <a:gdLst>
                <a:gd name="T0" fmla="*/ 0 w 1422"/>
                <a:gd name="T1" fmla="*/ 96 h 760"/>
                <a:gd name="T2" fmla="*/ 92 w 1422"/>
                <a:gd name="T3" fmla="*/ 118 h 760"/>
                <a:gd name="T4" fmla="*/ 92 w 1422"/>
                <a:gd name="T5" fmla="*/ 0 h 760"/>
                <a:gd name="T6" fmla="*/ 194 w 1422"/>
                <a:gd name="T7" fmla="*/ 22 h 760"/>
                <a:gd name="T8" fmla="*/ 300 w 1422"/>
                <a:gd name="T9" fmla="*/ 44 h 760"/>
                <a:gd name="T10" fmla="*/ 422 w 1422"/>
                <a:gd name="T11" fmla="*/ 58 h 760"/>
                <a:gd name="T12" fmla="*/ 586 w 1422"/>
                <a:gd name="T13" fmla="*/ 74 h 760"/>
                <a:gd name="T14" fmla="*/ 726 w 1422"/>
                <a:gd name="T15" fmla="*/ 78 h 760"/>
                <a:gd name="T16" fmla="*/ 840 w 1422"/>
                <a:gd name="T17" fmla="*/ 76 h 760"/>
                <a:gd name="T18" fmla="*/ 982 w 1422"/>
                <a:gd name="T19" fmla="*/ 64 h 760"/>
                <a:gd name="T20" fmla="*/ 1088 w 1422"/>
                <a:gd name="T21" fmla="*/ 56 h 760"/>
                <a:gd name="T22" fmla="*/ 1190 w 1422"/>
                <a:gd name="T23" fmla="*/ 40 h 760"/>
                <a:gd name="T24" fmla="*/ 1254 w 1422"/>
                <a:gd name="T25" fmla="*/ 26 h 760"/>
                <a:gd name="T26" fmla="*/ 1278 w 1422"/>
                <a:gd name="T27" fmla="*/ 24 h 760"/>
                <a:gd name="T28" fmla="*/ 1278 w 1422"/>
                <a:gd name="T29" fmla="*/ 210 h 760"/>
                <a:gd name="T30" fmla="*/ 1422 w 1422"/>
                <a:gd name="T31" fmla="*/ 178 h 760"/>
                <a:gd name="T32" fmla="*/ 1422 w 1422"/>
                <a:gd name="T33" fmla="*/ 486 h 760"/>
                <a:gd name="T34" fmla="*/ 1278 w 1422"/>
                <a:gd name="T35" fmla="*/ 520 h 760"/>
                <a:gd name="T36" fmla="*/ 1278 w 1422"/>
                <a:gd name="T37" fmla="*/ 706 h 760"/>
                <a:gd name="T38" fmla="*/ 1082 w 1422"/>
                <a:gd name="T39" fmla="*/ 740 h 760"/>
                <a:gd name="T40" fmla="*/ 938 w 1422"/>
                <a:gd name="T41" fmla="*/ 756 h 760"/>
                <a:gd name="T42" fmla="*/ 742 w 1422"/>
                <a:gd name="T43" fmla="*/ 760 h 760"/>
                <a:gd name="T44" fmla="*/ 654 w 1422"/>
                <a:gd name="T45" fmla="*/ 760 h 760"/>
                <a:gd name="T46" fmla="*/ 506 w 1422"/>
                <a:gd name="T47" fmla="*/ 752 h 760"/>
                <a:gd name="T48" fmla="*/ 366 w 1422"/>
                <a:gd name="T49" fmla="*/ 736 h 760"/>
                <a:gd name="T50" fmla="*/ 254 w 1422"/>
                <a:gd name="T51" fmla="*/ 724 h 760"/>
                <a:gd name="T52" fmla="*/ 146 w 1422"/>
                <a:gd name="T53" fmla="*/ 700 h 760"/>
                <a:gd name="T54" fmla="*/ 92 w 1422"/>
                <a:gd name="T55" fmla="*/ 692 h 760"/>
                <a:gd name="T56" fmla="*/ 92 w 1422"/>
                <a:gd name="T57" fmla="*/ 570 h 760"/>
                <a:gd name="T58" fmla="*/ 0 w 1422"/>
                <a:gd name="T59" fmla="*/ 546 h 760"/>
                <a:gd name="T60" fmla="*/ 0 w 1422"/>
                <a:gd name="T61" fmla="*/ 96 h 7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22"/>
                <a:gd name="T94" fmla="*/ 0 h 760"/>
                <a:gd name="T95" fmla="*/ 1422 w 1422"/>
                <a:gd name="T96" fmla="*/ 760 h 7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22" h="760">
                  <a:moveTo>
                    <a:pt x="0" y="96"/>
                  </a:moveTo>
                  <a:lnTo>
                    <a:pt x="92" y="118"/>
                  </a:lnTo>
                  <a:lnTo>
                    <a:pt x="92" y="0"/>
                  </a:lnTo>
                  <a:lnTo>
                    <a:pt x="194" y="22"/>
                  </a:lnTo>
                  <a:lnTo>
                    <a:pt x="300" y="44"/>
                  </a:lnTo>
                  <a:lnTo>
                    <a:pt x="422" y="58"/>
                  </a:lnTo>
                  <a:lnTo>
                    <a:pt x="586" y="74"/>
                  </a:lnTo>
                  <a:lnTo>
                    <a:pt x="726" y="78"/>
                  </a:lnTo>
                  <a:lnTo>
                    <a:pt x="840" y="76"/>
                  </a:lnTo>
                  <a:lnTo>
                    <a:pt x="982" y="64"/>
                  </a:lnTo>
                  <a:lnTo>
                    <a:pt x="1088" y="56"/>
                  </a:lnTo>
                  <a:lnTo>
                    <a:pt x="1190" y="40"/>
                  </a:lnTo>
                  <a:lnTo>
                    <a:pt x="1254" y="26"/>
                  </a:lnTo>
                  <a:lnTo>
                    <a:pt x="1278" y="24"/>
                  </a:lnTo>
                  <a:lnTo>
                    <a:pt x="1278" y="210"/>
                  </a:lnTo>
                  <a:lnTo>
                    <a:pt x="1422" y="178"/>
                  </a:lnTo>
                  <a:lnTo>
                    <a:pt x="1422" y="486"/>
                  </a:lnTo>
                  <a:lnTo>
                    <a:pt x="1278" y="520"/>
                  </a:lnTo>
                  <a:lnTo>
                    <a:pt x="1278" y="706"/>
                  </a:lnTo>
                  <a:lnTo>
                    <a:pt x="1082" y="740"/>
                  </a:lnTo>
                  <a:lnTo>
                    <a:pt x="938" y="756"/>
                  </a:lnTo>
                  <a:lnTo>
                    <a:pt x="742" y="760"/>
                  </a:lnTo>
                  <a:lnTo>
                    <a:pt x="654" y="760"/>
                  </a:lnTo>
                  <a:lnTo>
                    <a:pt x="506" y="752"/>
                  </a:lnTo>
                  <a:lnTo>
                    <a:pt x="366" y="736"/>
                  </a:lnTo>
                  <a:lnTo>
                    <a:pt x="254" y="724"/>
                  </a:lnTo>
                  <a:lnTo>
                    <a:pt x="146" y="700"/>
                  </a:lnTo>
                  <a:lnTo>
                    <a:pt x="92" y="692"/>
                  </a:lnTo>
                  <a:lnTo>
                    <a:pt x="92" y="570"/>
                  </a:lnTo>
                  <a:lnTo>
                    <a:pt x="0" y="546"/>
                  </a:lnTo>
                  <a:lnTo>
                    <a:pt x="0" y="96"/>
                  </a:lnTo>
                  <a:close/>
                </a:path>
              </a:pathLst>
            </a:custGeom>
            <a:noFill/>
            <a:ln w="2857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15" name="Freeform 29"/>
            <p:cNvSpPr>
              <a:spLocks/>
            </p:cNvSpPr>
            <p:nvPr/>
          </p:nvSpPr>
          <p:spPr bwMode="auto">
            <a:xfrm>
              <a:off x="296" y="2116"/>
              <a:ext cx="696" cy="1228"/>
            </a:xfrm>
            <a:custGeom>
              <a:avLst/>
              <a:gdLst>
                <a:gd name="T0" fmla="*/ 2 w 696"/>
                <a:gd name="T1" fmla="*/ 0 h 1228"/>
                <a:gd name="T2" fmla="*/ 30 w 696"/>
                <a:gd name="T3" fmla="*/ 94 h 1228"/>
                <a:gd name="T4" fmla="*/ 96 w 696"/>
                <a:gd name="T5" fmla="*/ 202 h 1228"/>
                <a:gd name="T6" fmla="*/ 182 w 696"/>
                <a:gd name="T7" fmla="*/ 296 h 1228"/>
                <a:gd name="T8" fmla="*/ 272 w 696"/>
                <a:gd name="T9" fmla="*/ 364 h 1228"/>
                <a:gd name="T10" fmla="*/ 334 w 696"/>
                <a:gd name="T11" fmla="*/ 406 h 1228"/>
                <a:gd name="T12" fmla="*/ 434 w 696"/>
                <a:gd name="T13" fmla="*/ 456 h 1228"/>
                <a:gd name="T14" fmla="*/ 472 w 696"/>
                <a:gd name="T15" fmla="*/ 478 h 1228"/>
                <a:gd name="T16" fmla="*/ 548 w 696"/>
                <a:gd name="T17" fmla="*/ 508 h 1228"/>
                <a:gd name="T18" fmla="*/ 640 w 696"/>
                <a:gd name="T19" fmla="*/ 546 h 1228"/>
                <a:gd name="T20" fmla="*/ 640 w 696"/>
                <a:gd name="T21" fmla="*/ 662 h 1228"/>
                <a:gd name="T22" fmla="*/ 696 w 696"/>
                <a:gd name="T23" fmla="*/ 677 h 1228"/>
                <a:gd name="T24" fmla="*/ 696 w 696"/>
                <a:gd name="T25" fmla="*/ 1130 h 1228"/>
                <a:gd name="T26" fmla="*/ 638 w 696"/>
                <a:gd name="T27" fmla="*/ 1110 h 1228"/>
                <a:gd name="T28" fmla="*/ 638 w 696"/>
                <a:gd name="T29" fmla="*/ 1228 h 1228"/>
                <a:gd name="T30" fmla="*/ 472 w 696"/>
                <a:gd name="T31" fmla="*/ 1166 h 1228"/>
                <a:gd name="T32" fmla="*/ 406 w 696"/>
                <a:gd name="T33" fmla="*/ 1130 h 1228"/>
                <a:gd name="T34" fmla="*/ 288 w 696"/>
                <a:gd name="T35" fmla="*/ 1062 h 1228"/>
                <a:gd name="T36" fmla="*/ 196 w 696"/>
                <a:gd name="T37" fmla="*/ 990 h 1228"/>
                <a:gd name="T38" fmla="*/ 96 w 696"/>
                <a:gd name="T39" fmla="*/ 888 h 1228"/>
                <a:gd name="T40" fmla="*/ 32 w 696"/>
                <a:gd name="T41" fmla="*/ 786 h 1228"/>
                <a:gd name="T42" fmla="*/ 0 w 696"/>
                <a:gd name="T43" fmla="*/ 676 h 1228"/>
                <a:gd name="T44" fmla="*/ 2 w 696"/>
                <a:gd name="T45" fmla="*/ 0 h 12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6"/>
                <a:gd name="T70" fmla="*/ 0 h 1228"/>
                <a:gd name="T71" fmla="*/ 696 w 696"/>
                <a:gd name="T72" fmla="*/ 1228 h 12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6" h="1228">
                  <a:moveTo>
                    <a:pt x="2" y="0"/>
                  </a:moveTo>
                  <a:lnTo>
                    <a:pt x="30" y="94"/>
                  </a:lnTo>
                  <a:lnTo>
                    <a:pt x="96" y="202"/>
                  </a:lnTo>
                  <a:lnTo>
                    <a:pt x="182" y="296"/>
                  </a:lnTo>
                  <a:lnTo>
                    <a:pt x="272" y="364"/>
                  </a:lnTo>
                  <a:lnTo>
                    <a:pt x="334" y="406"/>
                  </a:lnTo>
                  <a:lnTo>
                    <a:pt x="434" y="456"/>
                  </a:lnTo>
                  <a:lnTo>
                    <a:pt x="472" y="478"/>
                  </a:lnTo>
                  <a:lnTo>
                    <a:pt x="548" y="508"/>
                  </a:lnTo>
                  <a:lnTo>
                    <a:pt x="640" y="546"/>
                  </a:lnTo>
                  <a:lnTo>
                    <a:pt x="640" y="662"/>
                  </a:lnTo>
                  <a:lnTo>
                    <a:pt x="696" y="677"/>
                  </a:lnTo>
                  <a:lnTo>
                    <a:pt x="696" y="1130"/>
                  </a:lnTo>
                  <a:lnTo>
                    <a:pt x="638" y="1110"/>
                  </a:lnTo>
                  <a:lnTo>
                    <a:pt x="638" y="1228"/>
                  </a:lnTo>
                  <a:lnTo>
                    <a:pt x="472" y="1166"/>
                  </a:lnTo>
                  <a:lnTo>
                    <a:pt x="406" y="1130"/>
                  </a:lnTo>
                  <a:lnTo>
                    <a:pt x="288" y="1062"/>
                  </a:lnTo>
                  <a:lnTo>
                    <a:pt x="196" y="990"/>
                  </a:lnTo>
                  <a:lnTo>
                    <a:pt x="96" y="888"/>
                  </a:lnTo>
                  <a:lnTo>
                    <a:pt x="32" y="786"/>
                  </a:lnTo>
                  <a:lnTo>
                    <a:pt x="0" y="676"/>
                  </a:lnTo>
                  <a:lnTo>
                    <a:pt x="2" y="0"/>
                  </a:lnTo>
                  <a:close/>
                </a:path>
              </a:pathLst>
            </a:custGeom>
            <a:noFill/>
            <a:ln w="2857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5416" name="Group 30"/>
            <p:cNvGrpSpPr>
              <a:grpSpLocks/>
            </p:cNvGrpSpPr>
            <p:nvPr/>
          </p:nvGrpSpPr>
          <p:grpSpPr bwMode="auto">
            <a:xfrm>
              <a:off x="302" y="1708"/>
              <a:ext cx="324" cy="958"/>
              <a:chOff x="302" y="1708"/>
              <a:chExt cx="324" cy="958"/>
            </a:xfrm>
          </p:grpSpPr>
          <p:sp>
            <p:nvSpPr>
              <p:cNvPr id="15421" name="Freeform 31"/>
              <p:cNvSpPr>
                <a:spLocks/>
              </p:cNvSpPr>
              <p:nvPr/>
            </p:nvSpPr>
            <p:spPr bwMode="auto">
              <a:xfrm>
                <a:off x="302" y="1708"/>
                <a:ext cx="176" cy="406"/>
              </a:xfrm>
              <a:custGeom>
                <a:avLst/>
                <a:gdLst>
                  <a:gd name="T0" fmla="*/ 0 w 176"/>
                  <a:gd name="T1" fmla="*/ 406 h 406"/>
                  <a:gd name="T2" fmla="*/ 0 w 176"/>
                  <a:gd name="T3" fmla="*/ 280 h 406"/>
                  <a:gd name="T4" fmla="*/ 38 w 176"/>
                  <a:gd name="T5" fmla="*/ 166 h 406"/>
                  <a:gd name="T6" fmla="*/ 96 w 176"/>
                  <a:gd name="T7" fmla="*/ 80 h 406"/>
                  <a:gd name="T8" fmla="*/ 176 w 176"/>
                  <a:gd name="T9" fmla="*/ 0 h 406"/>
                  <a:gd name="T10" fmla="*/ 0 60000 65536"/>
                  <a:gd name="T11" fmla="*/ 0 60000 65536"/>
                  <a:gd name="T12" fmla="*/ 0 60000 65536"/>
                  <a:gd name="T13" fmla="*/ 0 60000 65536"/>
                  <a:gd name="T14" fmla="*/ 0 60000 65536"/>
                  <a:gd name="T15" fmla="*/ 0 w 176"/>
                  <a:gd name="T16" fmla="*/ 0 h 406"/>
                  <a:gd name="T17" fmla="*/ 176 w 176"/>
                  <a:gd name="T18" fmla="*/ 406 h 406"/>
                </a:gdLst>
                <a:ahLst/>
                <a:cxnLst>
                  <a:cxn ang="T10">
                    <a:pos x="T0" y="T1"/>
                  </a:cxn>
                  <a:cxn ang="T11">
                    <a:pos x="T2" y="T3"/>
                  </a:cxn>
                  <a:cxn ang="T12">
                    <a:pos x="T4" y="T5"/>
                  </a:cxn>
                  <a:cxn ang="T13">
                    <a:pos x="T6" y="T7"/>
                  </a:cxn>
                  <a:cxn ang="T14">
                    <a:pos x="T8" y="T9"/>
                  </a:cxn>
                </a:cxnLst>
                <a:rect l="T15" t="T16" r="T17" b="T18"/>
                <a:pathLst>
                  <a:path w="176" h="406">
                    <a:moveTo>
                      <a:pt x="0" y="406"/>
                    </a:moveTo>
                    <a:lnTo>
                      <a:pt x="0" y="280"/>
                    </a:lnTo>
                    <a:lnTo>
                      <a:pt x="38" y="166"/>
                    </a:lnTo>
                    <a:lnTo>
                      <a:pt x="96" y="80"/>
                    </a:lnTo>
                    <a:lnTo>
                      <a:pt x="176" y="0"/>
                    </a:lnTo>
                  </a:path>
                </a:pathLst>
              </a:custGeom>
              <a:noFill/>
              <a:ln w="2857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22" name="Freeform 32"/>
              <p:cNvSpPr>
                <a:spLocks/>
              </p:cNvSpPr>
              <p:nvPr/>
            </p:nvSpPr>
            <p:spPr bwMode="auto">
              <a:xfrm>
                <a:off x="304" y="2282"/>
                <a:ext cx="322" cy="384"/>
              </a:xfrm>
              <a:custGeom>
                <a:avLst/>
                <a:gdLst>
                  <a:gd name="T0" fmla="*/ 0 w 322"/>
                  <a:gd name="T1" fmla="*/ 242 h 384"/>
                  <a:gd name="T2" fmla="*/ 0 w 322"/>
                  <a:gd name="T3" fmla="*/ 384 h 384"/>
                  <a:gd name="T4" fmla="*/ 32 w 322"/>
                  <a:gd name="T5" fmla="*/ 290 h 384"/>
                  <a:gd name="T6" fmla="*/ 96 w 322"/>
                  <a:gd name="T7" fmla="*/ 192 h 384"/>
                  <a:gd name="T8" fmla="*/ 186 w 322"/>
                  <a:gd name="T9" fmla="*/ 98 h 384"/>
                  <a:gd name="T10" fmla="*/ 322 w 322"/>
                  <a:gd name="T11" fmla="*/ 0 h 384"/>
                  <a:gd name="T12" fmla="*/ 0 60000 65536"/>
                  <a:gd name="T13" fmla="*/ 0 60000 65536"/>
                  <a:gd name="T14" fmla="*/ 0 60000 65536"/>
                  <a:gd name="T15" fmla="*/ 0 60000 65536"/>
                  <a:gd name="T16" fmla="*/ 0 60000 65536"/>
                  <a:gd name="T17" fmla="*/ 0 60000 65536"/>
                  <a:gd name="T18" fmla="*/ 0 w 322"/>
                  <a:gd name="T19" fmla="*/ 0 h 384"/>
                  <a:gd name="T20" fmla="*/ 322 w 322"/>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22" h="384">
                    <a:moveTo>
                      <a:pt x="0" y="242"/>
                    </a:moveTo>
                    <a:lnTo>
                      <a:pt x="0" y="384"/>
                    </a:lnTo>
                    <a:lnTo>
                      <a:pt x="32" y="290"/>
                    </a:lnTo>
                    <a:lnTo>
                      <a:pt x="96" y="192"/>
                    </a:lnTo>
                    <a:lnTo>
                      <a:pt x="186" y="98"/>
                    </a:lnTo>
                    <a:lnTo>
                      <a:pt x="322" y="0"/>
                    </a:lnTo>
                  </a:path>
                </a:pathLst>
              </a:custGeom>
              <a:noFill/>
              <a:ln w="2857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15417" name="Freeform 33"/>
            <p:cNvSpPr>
              <a:spLocks/>
            </p:cNvSpPr>
            <p:nvPr/>
          </p:nvSpPr>
          <p:spPr bwMode="auto">
            <a:xfrm>
              <a:off x="2454" y="2162"/>
              <a:ext cx="730" cy="1162"/>
            </a:xfrm>
            <a:custGeom>
              <a:avLst/>
              <a:gdLst>
                <a:gd name="T0" fmla="*/ 0 w 730"/>
                <a:gd name="T1" fmla="*/ 710 h 1162"/>
                <a:gd name="T2" fmla="*/ 0 w 730"/>
                <a:gd name="T3" fmla="*/ 1022 h 1162"/>
                <a:gd name="T4" fmla="*/ 154 w 730"/>
                <a:gd name="T5" fmla="*/ 972 h 1162"/>
                <a:gd name="T6" fmla="*/ 154 w 730"/>
                <a:gd name="T7" fmla="*/ 1162 h 1162"/>
                <a:gd name="T8" fmla="*/ 232 w 730"/>
                <a:gd name="T9" fmla="*/ 1130 h 1162"/>
                <a:gd name="T10" fmla="*/ 310 w 730"/>
                <a:gd name="T11" fmla="*/ 1090 h 1162"/>
                <a:gd name="T12" fmla="*/ 418 w 730"/>
                <a:gd name="T13" fmla="*/ 1028 h 1162"/>
                <a:gd name="T14" fmla="*/ 508 w 730"/>
                <a:gd name="T15" fmla="*/ 964 h 1162"/>
                <a:gd name="T16" fmla="*/ 594 w 730"/>
                <a:gd name="T17" fmla="*/ 884 h 1162"/>
                <a:gd name="T18" fmla="*/ 652 w 730"/>
                <a:gd name="T19" fmla="*/ 812 h 1162"/>
                <a:gd name="T20" fmla="*/ 682 w 730"/>
                <a:gd name="T21" fmla="*/ 762 h 1162"/>
                <a:gd name="T22" fmla="*/ 714 w 730"/>
                <a:gd name="T23" fmla="*/ 676 h 1162"/>
                <a:gd name="T24" fmla="*/ 714 w 730"/>
                <a:gd name="T25" fmla="*/ 556 h 1162"/>
                <a:gd name="T26" fmla="*/ 730 w 730"/>
                <a:gd name="T27" fmla="*/ 490 h 1162"/>
                <a:gd name="T28" fmla="*/ 730 w 730"/>
                <a:gd name="T29" fmla="*/ 34 h 1162"/>
                <a:gd name="T30" fmla="*/ 714 w 730"/>
                <a:gd name="T31" fmla="*/ 112 h 1162"/>
                <a:gd name="T32" fmla="*/ 714 w 730"/>
                <a:gd name="T33" fmla="*/ 0 h 1162"/>
                <a:gd name="T34" fmla="*/ 662 w 730"/>
                <a:gd name="T35" fmla="*/ 120 h 1162"/>
                <a:gd name="T36" fmla="*/ 628 w 730"/>
                <a:gd name="T37" fmla="*/ 168 h 1162"/>
                <a:gd name="T38" fmla="*/ 572 w 730"/>
                <a:gd name="T39" fmla="*/ 228 h 1162"/>
                <a:gd name="T40" fmla="*/ 464 w 730"/>
                <a:gd name="T41" fmla="*/ 314 h 1162"/>
                <a:gd name="T42" fmla="*/ 400 w 730"/>
                <a:gd name="T43" fmla="*/ 358 h 1162"/>
                <a:gd name="T44" fmla="*/ 310 w 730"/>
                <a:gd name="T45" fmla="*/ 406 h 1162"/>
                <a:gd name="T46" fmla="*/ 192 w 730"/>
                <a:gd name="T47" fmla="*/ 460 h 1162"/>
                <a:gd name="T48" fmla="*/ 152 w 730"/>
                <a:gd name="T49" fmla="*/ 476 h 1162"/>
                <a:gd name="T50" fmla="*/ 152 w 730"/>
                <a:gd name="T51" fmla="*/ 664 h 1162"/>
                <a:gd name="T52" fmla="*/ 0 w 730"/>
                <a:gd name="T53" fmla="*/ 710 h 11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30"/>
                <a:gd name="T82" fmla="*/ 0 h 1162"/>
                <a:gd name="T83" fmla="*/ 730 w 730"/>
                <a:gd name="T84" fmla="*/ 1162 h 11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30" h="1162">
                  <a:moveTo>
                    <a:pt x="0" y="710"/>
                  </a:moveTo>
                  <a:lnTo>
                    <a:pt x="0" y="1022"/>
                  </a:lnTo>
                  <a:lnTo>
                    <a:pt x="154" y="972"/>
                  </a:lnTo>
                  <a:lnTo>
                    <a:pt x="154" y="1162"/>
                  </a:lnTo>
                  <a:lnTo>
                    <a:pt x="232" y="1130"/>
                  </a:lnTo>
                  <a:lnTo>
                    <a:pt x="310" y="1090"/>
                  </a:lnTo>
                  <a:lnTo>
                    <a:pt x="418" y="1028"/>
                  </a:lnTo>
                  <a:lnTo>
                    <a:pt x="508" y="964"/>
                  </a:lnTo>
                  <a:lnTo>
                    <a:pt x="594" y="884"/>
                  </a:lnTo>
                  <a:lnTo>
                    <a:pt x="652" y="812"/>
                  </a:lnTo>
                  <a:lnTo>
                    <a:pt x="682" y="762"/>
                  </a:lnTo>
                  <a:lnTo>
                    <a:pt x="714" y="676"/>
                  </a:lnTo>
                  <a:lnTo>
                    <a:pt x="714" y="556"/>
                  </a:lnTo>
                  <a:lnTo>
                    <a:pt x="730" y="490"/>
                  </a:lnTo>
                  <a:lnTo>
                    <a:pt x="730" y="34"/>
                  </a:lnTo>
                  <a:lnTo>
                    <a:pt x="714" y="112"/>
                  </a:lnTo>
                  <a:lnTo>
                    <a:pt x="714" y="0"/>
                  </a:lnTo>
                  <a:lnTo>
                    <a:pt x="662" y="120"/>
                  </a:lnTo>
                  <a:lnTo>
                    <a:pt x="628" y="168"/>
                  </a:lnTo>
                  <a:lnTo>
                    <a:pt x="572" y="228"/>
                  </a:lnTo>
                  <a:lnTo>
                    <a:pt x="464" y="314"/>
                  </a:lnTo>
                  <a:lnTo>
                    <a:pt x="400" y="358"/>
                  </a:lnTo>
                  <a:lnTo>
                    <a:pt x="310" y="406"/>
                  </a:lnTo>
                  <a:lnTo>
                    <a:pt x="192" y="460"/>
                  </a:lnTo>
                  <a:lnTo>
                    <a:pt x="152" y="476"/>
                  </a:lnTo>
                  <a:lnTo>
                    <a:pt x="152" y="664"/>
                  </a:lnTo>
                  <a:lnTo>
                    <a:pt x="0" y="710"/>
                  </a:lnTo>
                  <a:close/>
                </a:path>
              </a:pathLst>
            </a:custGeom>
            <a:noFill/>
            <a:ln w="2857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5418" name="Group 34"/>
            <p:cNvGrpSpPr>
              <a:grpSpLocks/>
            </p:cNvGrpSpPr>
            <p:nvPr/>
          </p:nvGrpSpPr>
          <p:grpSpPr bwMode="auto">
            <a:xfrm>
              <a:off x="3126" y="1862"/>
              <a:ext cx="58" cy="880"/>
              <a:chOff x="3126" y="1862"/>
              <a:chExt cx="58" cy="880"/>
            </a:xfrm>
          </p:grpSpPr>
          <p:sp>
            <p:nvSpPr>
              <p:cNvPr id="15419" name="Freeform 35"/>
              <p:cNvSpPr>
                <a:spLocks/>
              </p:cNvSpPr>
              <p:nvPr/>
            </p:nvSpPr>
            <p:spPr bwMode="auto">
              <a:xfrm>
                <a:off x="3126" y="2534"/>
                <a:ext cx="58" cy="208"/>
              </a:xfrm>
              <a:custGeom>
                <a:avLst/>
                <a:gdLst>
                  <a:gd name="T0" fmla="*/ 58 w 58"/>
                  <a:gd name="T1" fmla="*/ 150 h 208"/>
                  <a:gd name="T2" fmla="*/ 58 w 58"/>
                  <a:gd name="T3" fmla="*/ 208 h 208"/>
                  <a:gd name="T4" fmla="*/ 48 w 58"/>
                  <a:gd name="T5" fmla="*/ 132 h 208"/>
                  <a:gd name="T6" fmla="*/ 26 w 58"/>
                  <a:gd name="T7" fmla="*/ 68 h 208"/>
                  <a:gd name="T8" fmla="*/ 10 w 58"/>
                  <a:gd name="T9" fmla="*/ 26 h 208"/>
                  <a:gd name="T10" fmla="*/ 0 w 58"/>
                  <a:gd name="T11" fmla="*/ 0 h 208"/>
                  <a:gd name="T12" fmla="*/ 0 60000 65536"/>
                  <a:gd name="T13" fmla="*/ 0 60000 65536"/>
                  <a:gd name="T14" fmla="*/ 0 60000 65536"/>
                  <a:gd name="T15" fmla="*/ 0 60000 65536"/>
                  <a:gd name="T16" fmla="*/ 0 60000 65536"/>
                  <a:gd name="T17" fmla="*/ 0 60000 65536"/>
                  <a:gd name="T18" fmla="*/ 0 w 58"/>
                  <a:gd name="T19" fmla="*/ 0 h 208"/>
                  <a:gd name="T20" fmla="*/ 58 w 58"/>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58" h="208">
                    <a:moveTo>
                      <a:pt x="58" y="150"/>
                    </a:moveTo>
                    <a:lnTo>
                      <a:pt x="58" y="208"/>
                    </a:lnTo>
                    <a:lnTo>
                      <a:pt x="48" y="132"/>
                    </a:lnTo>
                    <a:lnTo>
                      <a:pt x="26" y="68"/>
                    </a:lnTo>
                    <a:lnTo>
                      <a:pt x="10" y="26"/>
                    </a:lnTo>
                    <a:lnTo>
                      <a:pt x="0" y="0"/>
                    </a:lnTo>
                  </a:path>
                </a:pathLst>
              </a:custGeom>
              <a:noFill/>
              <a:ln w="2857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20" name="Freeform 36"/>
              <p:cNvSpPr>
                <a:spLocks/>
              </p:cNvSpPr>
              <p:nvPr/>
            </p:nvSpPr>
            <p:spPr bwMode="auto">
              <a:xfrm>
                <a:off x="3128" y="1862"/>
                <a:ext cx="56" cy="350"/>
              </a:xfrm>
              <a:custGeom>
                <a:avLst/>
                <a:gdLst>
                  <a:gd name="T0" fmla="*/ 56 w 56"/>
                  <a:gd name="T1" fmla="*/ 350 h 350"/>
                  <a:gd name="T2" fmla="*/ 54 w 56"/>
                  <a:gd name="T3" fmla="*/ 218 h 350"/>
                  <a:gd name="T4" fmla="*/ 54 w 56"/>
                  <a:gd name="T5" fmla="*/ 188 h 350"/>
                  <a:gd name="T6" fmla="*/ 44 w 56"/>
                  <a:gd name="T7" fmla="*/ 112 h 350"/>
                  <a:gd name="T8" fmla="*/ 14 w 56"/>
                  <a:gd name="T9" fmla="*/ 30 h 350"/>
                  <a:gd name="T10" fmla="*/ 0 w 56"/>
                  <a:gd name="T11" fmla="*/ 0 h 350"/>
                  <a:gd name="T12" fmla="*/ 0 60000 65536"/>
                  <a:gd name="T13" fmla="*/ 0 60000 65536"/>
                  <a:gd name="T14" fmla="*/ 0 60000 65536"/>
                  <a:gd name="T15" fmla="*/ 0 60000 65536"/>
                  <a:gd name="T16" fmla="*/ 0 60000 65536"/>
                  <a:gd name="T17" fmla="*/ 0 60000 65536"/>
                  <a:gd name="T18" fmla="*/ 0 w 56"/>
                  <a:gd name="T19" fmla="*/ 0 h 350"/>
                  <a:gd name="T20" fmla="*/ 56 w 56"/>
                  <a:gd name="T21" fmla="*/ 350 h 350"/>
                </a:gdLst>
                <a:ahLst/>
                <a:cxnLst>
                  <a:cxn ang="T12">
                    <a:pos x="T0" y="T1"/>
                  </a:cxn>
                  <a:cxn ang="T13">
                    <a:pos x="T2" y="T3"/>
                  </a:cxn>
                  <a:cxn ang="T14">
                    <a:pos x="T4" y="T5"/>
                  </a:cxn>
                  <a:cxn ang="T15">
                    <a:pos x="T6" y="T7"/>
                  </a:cxn>
                  <a:cxn ang="T16">
                    <a:pos x="T8" y="T9"/>
                  </a:cxn>
                  <a:cxn ang="T17">
                    <a:pos x="T10" y="T11"/>
                  </a:cxn>
                </a:cxnLst>
                <a:rect l="T18" t="T19" r="T20" b="T21"/>
                <a:pathLst>
                  <a:path w="56" h="350">
                    <a:moveTo>
                      <a:pt x="56" y="350"/>
                    </a:moveTo>
                    <a:lnTo>
                      <a:pt x="54" y="218"/>
                    </a:lnTo>
                    <a:lnTo>
                      <a:pt x="54" y="188"/>
                    </a:lnTo>
                    <a:lnTo>
                      <a:pt x="44" y="112"/>
                    </a:lnTo>
                    <a:lnTo>
                      <a:pt x="14" y="30"/>
                    </a:lnTo>
                    <a:lnTo>
                      <a:pt x="0" y="0"/>
                    </a:lnTo>
                  </a:path>
                </a:pathLst>
              </a:custGeom>
              <a:noFill/>
              <a:ln w="2857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sp>
        <p:nvSpPr>
          <p:cNvPr id="15373" name="Line 46"/>
          <p:cNvSpPr>
            <a:spLocks noChangeShapeType="1"/>
          </p:cNvSpPr>
          <p:nvPr/>
        </p:nvSpPr>
        <p:spPr bwMode="auto">
          <a:xfrm flipV="1">
            <a:off x="498475" y="1962150"/>
            <a:ext cx="519113" cy="63500"/>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lIns="0" tIns="0" rIns="0" bIns="0" anchor="ctr"/>
          <a:lstStyle/>
          <a:p>
            <a:endParaRPr lang="en-US"/>
          </a:p>
        </p:txBody>
      </p:sp>
      <p:sp>
        <p:nvSpPr>
          <p:cNvPr id="15374" name="Line 47"/>
          <p:cNvSpPr>
            <a:spLocks noChangeShapeType="1"/>
          </p:cNvSpPr>
          <p:nvPr/>
        </p:nvSpPr>
        <p:spPr bwMode="auto">
          <a:xfrm>
            <a:off x="679450" y="2409825"/>
            <a:ext cx="212725" cy="1588"/>
          </a:xfrm>
          <a:prstGeom prst="line">
            <a:avLst/>
          </a:prstGeom>
          <a:noFill/>
          <a:ln w="1905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lIns="0" tIns="0" rIns="0" bIns="0" anchor="ctr"/>
          <a:lstStyle/>
          <a:p>
            <a:endParaRPr lang="en-US"/>
          </a:p>
        </p:txBody>
      </p:sp>
      <p:sp>
        <p:nvSpPr>
          <p:cNvPr id="65" name="Rectangle 20"/>
          <p:cNvSpPr>
            <a:spLocks noChangeArrowheads="1"/>
          </p:cNvSpPr>
          <p:nvPr/>
        </p:nvSpPr>
        <p:spPr bwMode="auto">
          <a:xfrm>
            <a:off x="498475" y="3591678"/>
            <a:ext cx="3462338" cy="288925"/>
          </a:xfrm>
          <a:prstGeom prst="rect">
            <a:avLst/>
          </a:prstGeom>
          <a:noFill/>
          <a:ln w="9525">
            <a:noFill/>
            <a:miter lim="800000"/>
            <a:headEnd/>
            <a:tailEnd/>
          </a:ln>
          <a:effectLst/>
        </p:spPr>
        <p:txBody>
          <a:bodyPr lIns="91423" tIns="45712" rIns="91423" bIns="45712">
            <a:spAutoFit/>
          </a:bodyPr>
          <a:lstStyle/>
          <a:p>
            <a:pPr defTabSz="912813" eaLnBrk="0" hangingPunct="0">
              <a:lnSpc>
                <a:spcPct val="80000"/>
              </a:lnSpc>
              <a:buFontTx/>
              <a:buNone/>
              <a:defRPr/>
            </a:pPr>
            <a:r>
              <a:rPr lang="en-US" sz="1600" i="0" dirty="0">
                <a:solidFill>
                  <a:srgbClr val="FF0000"/>
                </a:solidFill>
                <a:latin typeface="Arial Narrow" charset="0"/>
                <a:ea typeface="ＭＳ Ｐゴシック" charset="0"/>
                <a:cs typeface="ＭＳ Ｐゴシック" charset="0"/>
              </a:rPr>
              <a:t>Non-axisymmetric Control Coils (NCC)</a:t>
            </a:r>
            <a:endParaRPr lang="en-US" sz="1050" i="0" dirty="0">
              <a:solidFill>
                <a:srgbClr val="FF0000"/>
              </a:solidFill>
              <a:effectLst>
                <a:outerShdw blurRad="38100" dist="38100" dir="2700000" algn="tl">
                  <a:srgbClr val="DDDDDD"/>
                </a:outerShdw>
              </a:effectLst>
              <a:latin typeface="Arial Narrow" charset="0"/>
              <a:ea typeface="ＭＳ Ｐゴシック" charset="0"/>
              <a:cs typeface="ＭＳ Ｐゴシック" charset="0"/>
            </a:endParaRPr>
          </a:p>
        </p:txBody>
      </p:sp>
      <p:sp>
        <p:nvSpPr>
          <p:cNvPr id="15376" name="Text Box 58"/>
          <p:cNvSpPr txBox="1">
            <a:spLocks noChangeArrowheads="1"/>
          </p:cNvSpPr>
          <p:nvPr/>
        </p:nvSpPr>
        <p:spPr bwMode="auto">
          <a:xfrm flipH="1">
            <a:off x="7220284" y="3543300"/>
            <a:ext cx="15875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MS PGothic" charset="0"/>
                <a:cs typeface="MS PGothic" charset="0"/>
              </a:defRPr>
            </a:lvl1pPr>
            <a:lvl2pPr marL="742950" indent="-285750" eaLnBrk="0" hangingPunct="0">
              <a:defRPr sz="1200" b="1" i="1">
                <a:solidFill>
                  <a:srgbClr val="1822CD"/>
                </a:solidFill>
                <a:latin typeface="Helvetica" charset="0"/>
                <a:ea typeface="MS PGothic" charset="0"/>
                <a:cs typeface="MS PGothic" charset="0"/>
              </a:defRPr>
            </a:lvl2pPr>
            <a:lvl3pPr marL="1143000" indent="-228600" eaLnBrk="0" hangingPunct="0">
              <a:defRPr sz="1200" b="1" i="1">
                <a:solidFill>
                  <a:srgbClr val="1822CD"/>
                </a:solidFill>
                <a:latin typeface="Helvetica" charset="0"/>
                <a:ea typeface="MS PGothic" charset="0"/>
                <a:cs typeface="MS PGothic" charset="0"/>
              </a:defRPr>
            </a:lvl3pPr>
            <a:lvl4pPr marL="1600200" indent="-228600" eaLnBrk="0" hangingPunct="0">
              <a:defRPr sz="1200" b="1" i="1">
                <a:solidFill>
                  <a:srgbClr val="1822CD"/>
                </a:solidFill>
                <a:latin typeface="Helvetica" charset="0"/>
                <a:ea typeface="MS PGothic" charset="0"/>
                <a:cs typeface="MS PGothic" charset="0"/>
              </a:defRPr>
            </a:lvl4pPr>
            <a:lvl5pPr marL="2057400" indent="-228600" eaLnBrk="0" hangingPunct="0">
              <a:defRPr sz="1200" b="1" i="1">
                <a:solidFill>
                  <a:srgbClr val="1822CD"/>
                </a:solidFill>
                <a:latin typeface="Helvetica" charset="0"/>
                <a:ea typeface="MS PGothic" charset="0"/>
                <a:cs typeface="MS PGothic"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9pPr>
          </a:lstStyle>
          <a:p>
            <a:pPr>
              <a:spcBef>
                <a:spcPct val="0"/>
              </a:spcBef>
              <a:buFontTx/>
              <a:buNone/>
            </a:pPr>
            <a:r>
              <a:rPr lang="en-US" sz="1400" b="0" i="0">
                <a:solidFill>
                  <a:schemeClr val="tx1"/>
                </a:solidFill>
              </a:rPr>
              <a:t>Columbia U., GA</a:t>
            </a:r>
          </a:p>
        </p:txBody>
      </p:sp>
      <p:grpSp>
        <p:nvGrpSpPr>
          <p:cNvPr id="15377" name="Group 78"/>
          <p:cNvGrpSpPr>
            <a:grpSpLocks/>
          </p:cNvGrpSpPr>
          <p:nvPr/>
        </p:nvGrpSpPr>
        <p:grpSpPr bwMode="auto">
          <a:xfrm>
            <a:off x="4029075" y="1441450"/>
            <a:ext cx="1825625" cy="2073275"/>
            <a:chOff x="7174045" y="4403594"/>
            <a:chExt cx="1824930" cy="2073406"/>
          </a:xfrm>
        </p:grpSpPr>
        <p:pic>
          <p:nvPicPr>
            <p:cNvPr id="15397" name="Picture 79" descr="plot2NSTXv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74045" y="4403594"/>
              <a:ext cx="1824930" cy="2073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chemeClr val="hlink"/>
                  </a:solidFill>
                  <a:miter lim="800000"/>
                  <a:headEnd/>
                  <a:tailEnd/>
                </a14:hiddenLine>
              </a:ext>
            </a:extLst>
          </p:spPr>
        </p:pic>
        <p:grpSp>
          <p:nvGrpSpPr>
            <p:cNvPr id="15398" name="Group 80"/>
            <p:cNvGrpSpPr>
              <a:grpSpLocks/>
            </p:cNvGrpSpPr>
            <p:nvPr/>
          </p:nvGrpSpPr>
          <p:grpSpPr bwMode="auto">
            <a:xfrm>
              <a:off x="7301255" y="4905301"/>
              <a:ext cx="1222168" cy="681228"/>
              <a:chOff x="492" y="1582"/>
              <a:chExt cx="1940" cy="1020"/>
            </a:xfrm>
          </p:grpSpPr>
          <p:sp>
            <p:nvSpPr>
              <p:cNvPr id="15409" name="Freeform 10"/>
              <p:cNvSpPr>
                <a:spLocks/>
              </p:cNvSpPr>
              <p:nvPr/>
            </p:nvSpPr>
            <p:spPr bwMode="auto">
              <a:xfrm>
                <a:off x="2082" y="2174"/>
                <a:ext cx="350" cy="396"/>
              </a:xfrm>
              <a:custGeom>
                <a:avLst/>
                <a:gdLst>
                  <a:gd name="T0" fmla="*/ 328 w 350"/>
                  <a:gd name="T1" fmla="*/ 0 h 396"/>
                  <a:gd name="T2" fmla="*/ 224 w 350"/>
                  <a:gd name="T3" fmla="*/ 32 h 396"/>
                  <a:gd name="T4" fmla="*/ 118 w 350"/>
                  <a:gd name="T5" fmla="*/ 60 h 396"/>
                  <a:gd name="T6" fmla="*/ 0 w 350"/>
                  <a:gd name="T7" fmla="*/ 82 h 396"/>
                  <a:gd name="T8" fmla="*/ 30 w 350"/>
                  <a:gd name="T9" fmla="*/ 396 h 396"/>
                  <a:gd name="T10" fmla="*/ 130 w 350"/>
                  <a:gd name="T11" fmla="*/ 378 h 396"/>
                  <a:gd name="T12" fmla="*/ 272 w 350"/>
                  <a:gd name="T13" fmla="*/ 346 h 396"/>
                  <a:gd name="T14" fmla="*/ 350 w 350"/>
                  <a:gd name="T15" fmla="*/ 320 h 3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0" h="396">
                    <a:moveTo>
                      <a:pt x="328" y="0"/>
                    </a:moveTo>
                    <a:lnTo>
                      <a:pt x="224" y="32"/>
                    </a:lnTo>
                    <a:lnTo>
                      <a:pt x="118" y="60"/>
                    </a:lnTo>
                    <a:lnTo>
                      <a:pt x="0" y="82"/>
                    </a:lnTo>
                    <a:lnTo>
                      <a:pt x="30" y="396"/>
                    </a:lnTo>
                    <a:lnTo>
                      <a:pt x="130" y="378"/>
                    </a:lnTo>
                    <a:lnTo>
                      <a:pt x="272" y="346"/>
                    </a:lnTo>
                    <a:lnTo>
                      <a:pt x="350" y="320"/>
                    </a:ln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410" name="Freeform 11"/>
              <p:cNvSpPr>
                <a:spLocks/>
              </p:cNvSpPr>
              <p:nvPr/>
            </p:nvSpPr>
            <p:spPr bwMode="auto">
              <a:xfrm>
                <a:off x="1462" y="2266"/>
                <a:ext cx="556" cy="336"/>
              </a:xfrm>
              <a:custGeom>
                <a:avLst/>
                <a:gdLst>
                  <a:gd name="T0" fmla="*/ 24 w 556"/>
                  <a:gd name="T1" fmla="*/ 0 h 336"/>
                  <a:gd name="T2" fmla="*/ 166 w 556"/>
                  <a:gd name="T3" fmla="*/ 14 h 336"/>
                  <a:gd name="T4" fmla="*/ 278 w 556"/>
                  <a:gd name="T5" fmla="*/ 16 h 336"/>
                  <a:gd name="T6" fmla="*/ 392 w 556"/>
                  <a:gd name="T7" fmla="*/ 14 h 336"/>
                  <a:gd name="T8" fmla="*/ 472 w 556"/>
                  <a:gd name="T9" fmla="*/ 8 h 336"/>
                  <a:gd name="T10" fmla="*/ 528 w 556"/>
                  <a:gd name="T11" fmla="*/ 0 h 336"/>
                  <a:gd name="T12" fmla="*/ 556 w 556"/>
                  <a:gd name="T13" fmla="*/ 312 h 336"/>
                  <a:gd name="T14" fmla="*/ 550 w 556"/>
                  <a:gd name="T15" fmla="*/ 322 h 336"/>
                  <a:gd name="T16" fmla="*/ 428 w 556"/>
                  <a:gd name="T17" fmla="*/ 332 h 336"/>
                  <a:gd name="T18" fmla="*/ 274 w 556"/>
                  <a:gd name="T19" fmla="*/ 336 h 336"/>
                  <a:gd name="T20" fmla="*/ 92 w 556"/>
                  <a:gd name="T21" fmla="*/ 326 h 336"/>
                  <a:gd name="T22" fmla="*/ 0 w 556"/>
                  <a:gd name="T23" fmla="*/ 318 h 336"/>
                  <a:gd name="T24" fmla="*/ 24 w 556"/>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6" h="336">
                    <a:moveTo>
                      <a:pt x="24" y="0"/>
                    </a:moveTo>
                    <a:lnTo>
                      <a:pt x="166" y="14"/>
                    </a:lnTo>
                    <a:lnTo>
                      <a:pt x="278" y="16"/>
                    </a:lnTo>
                    <a:lnTo>
                      <a:pt x="392" y="14"/>
                    </a:lnTo>
                    <a:lnTo>
                      <a:pt x="472" y="8"/>
                    </a:lnTo>
                    <a:lnTo>
                      <a:pt x="528" y="0"/>
                    </a:lnTo>
                    <a:lnTo>
                      <a:pt x="556" y="312"/>
                    </a:lnTo>
                    <a:lnTo>
                      <a:pt x="550" y="322"/>
                    </a:lnTo>
                    <a:lnTo>
                      <a:pt x="428" y="332"/>
                    </a:lnTo>
                    <a:lnTo>
                      <a:pt x="274" y="336"/>
                    </a:lnTo>
                    <a:lnTo>
                      <a:pt x="92" y="326"/>
                    </a:lnTo>
                    <a:lnTo>
                      <a:pt x="0" y="318"/>
                    </a:lnTo>
                    <a:lnTo>
                      <a:pt x="24" y="0"/>
                    </a:lnTo>
                    <a:close/>
                  </a:path>
                </a:pathLst>
              </a:custGeom>
              <a:noFill/>
              <a:ln w="28575" cap="flat" cmpd="sng">
                <a:solidFill>
                  <a:srgbClr val="FF00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411" name="Freeform 12"/>
              <p:cNvSpPr>
                <a:spLocks/>
              </p:cNvSpPr>
              <p:nvPr/>
            </p:nvSpPr>
            <p:spPr bwMode="auto">
              <a:xfrm>
                <a:off x="878" y="2126"/>
                <a:ext cx="522" cy="448"/>
              </a:xfrm>
              <a:custGeom>
                <a:avLst/>
                <a:gdLst>
                  <a:gd name="T0" fmla="*/ 78 w 522"/>
                  <a:gd name="T1" fmla="*/ 0 h 448"/>
                  <a:gd name="T2" fmla="*/ 180 w 522"/>
                  <a:gd name="T3" fmla="*/ 44 h 448"/>
                  <a:gd name="T4" fmla="*/ 304 w 522"/>
                  <a:gd name="T5" fmla="*/ 84 h 448"/>
                  <a:gd name="T6" fmla="*/ 404 w 522"/>
                  <a:gd name="T7" fmla="*/ 108 h 448"/>
                  <a:gd name="T8" fmla="*/ 476 w 522"/>
                  <a:gd name="T9" fmla="*/ 122 h 448"/>
                  <a:gd name="T10" fmla="*/ 522 w 522"/>
                  <a:gd name="T11" fmla="*/ 130 h 448"/>
                  <a:gd name="T12" fmla="*/ 492 w 522"/>
                  <a:gd name="T13" fmla="*/ 448 h 448"/>
                  <a:gd name="T14" fmla="*/ 376 w 522"/>
                  <a:gd name="T15" fmla="*/ 424 h 448"/>
                  <a:gd name="T16" fmla="*/ 232 w 522"/>
                  <a:gd name="T17" fmla="*/ 390 h 448"/>
                  <a:gd name="T18" fmla="*/ 108 w 522"/>
                  <a:gd name="T19" fmla="*/ 350 h 448"/>
                  <a:gd name="T20" fmla="*/ 0 w 522"/>
                  <a:gd name="T21" fmla="*/ 306 h 448"/>
                  <a:gd name="T22" fmla="*/ 78 w 522"/>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2" h="448">
                    <a:moveTo>
                      <a:pt x="78" y="0"/>
                    </a:moveTo>
                    <a:lnTo>
                      <a:pt x="180" y="44"/>
                    </a:lnTo>
                    <a:lnTo>
                      <a:pt x="304" y="84"/>
                    </a:lnTo>
                    <a:lnTo>
                      <a:pt x="404" y="108"/>
                    </a:lnTo>
                    <a:lnTo>
                      <a:pt x="476" y="122"/>
                    </a:lnTo>
                    <a:lnTo>
                      <a:pt x="522" y="130"/>
                    </a:lnTo>
                    <a:lnTo>
                      <a:pt x="492" y="448"/>
                    </a:lnTo>
                    <a:lnTo>
                      <a:pt x="376" y="424"/>
                    </a:lnTo>
                    <a:lnTo>
                      <a:pt x="232" y="390"/>
                    </a:lnTo>
                    <a:lnTo>
                      <a:pt x="108" y="350"/>
                    </a:lnTo>
                    <a:lnTo>
                      <a:pt x="0" y="306"/>
                    </a:lnTo>
                    <a:lnTo>
                      <a:pt x="78" y="0"/>
                    </a:lnTo>
                    <a:close/>
                  </a:path>
                </a:pathLst>
              </a:custGeom>
              <a:noFill/>
              <a:ln w="28575" cap="flat" cmpd="sng">
                <a:solidFill>
                  <a:srgbClr val="FF00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412" name="Freeform 13"/>
              <p:cNvSpPr>
                <a:spLocks/>
              </p:cNvSpPr>
              <p:nvPr/>
            </p:nvSpPr>
            <p:spPr bwMode="auto">
              <a:xfrm>
                <a:off x="552" y="1884"/>
                <a:ext cx="320" cy="496"/>
              </a:xfrm>
              <a:custGeom>
                <a:avLst/>
                <a:gdLst>
                  <a:gd name="T0" fmla="*/ 320 w 320"/>
                  <a:gd name="T1" fmla="*/ 196 h 496"/>
                  <a:gd name="T2" fmla="*/ 238 w 320"/>
                  <a:gd name="T3" fmla="*/ 144 h 496"/>
                  <a:gd name="T4" fmla="*/ 156 w 320"/>
                  <a:gd name="T5" fmla="*/ 76 h 496"/>
                  <a:gd name="T6" fmla="*/ 96 w 320"/>
                  <a:gd name="T7" fmla="*/ 0 h 496"/>
                  <a:gd name="T8" fmla="*/ 0 w 320"/>
                  <a:gd name="T9" fmla="*/ 286 h 496"/>
                  <a:gd name="T10" fmla="*/ 48 w 320"/>
                  <a:gd name="T11" fmla="*/ 346 h 496"/>
                  <a:gd name="T12" fmla="*/ 122 w 320"/>
                  <a:gd name="T13" fmla="*/ 416 h 496"/>
                  <a:gd name="T14" fmla="*/ 210 w 320"/>
                  <a:gd name="T15" fmla="*/ 482 h 496"/>
                  <a:gd name="T16" fmla="*/ 240 w 320"/>
                  <a:gd name="T17" fmla="*/ 496 h 4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0" h="496">
                    <a:moveTo>
                      <a:pt x="320" y="196"/>
                    </a:moveTo>
                    <a:lnTo>
                      <a:pt x="238" y="144"/>
                    </a:lnTo>
                    <a:lnTo>
                      <a:pt x="156" y="76"/>
                    </a:lnTo>
                    <a:lnTo>
                      <a:pt x="96" y="0"/>
                    </a:lnTo>
                    <a:lnTo>
                      <a:pt x="0" y="286"/>
                    </a:lnTo>
                    <a:lnTo>
                      <a:pt x="48" y="346"/>
                    </a:lnTo>
                    <a:lnTo>
                      <a:pt x="122" y="416"/>
                    </a:lnTo>
                    <a:lnTo>
                      <a:pt x="210" y="482"/>
                    </a:lnTo>
                    <a:lnTo>
                      <a:pt x="240" y="496"/>
                    </a:ln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413" name="Freeform 14"/>
              <p:cNvSpPr>
                <a:spLocks/>
              </p:cNvSpPr>
              <p:nvPr/>
            </p:nvSpPr>
            <p:spPr bwMode="auto">
              <a:xfrm>
                <a:off x="492" y="1582"/>
                <a:ext cx="132" cy="390"/>
              </a:xfrm>
              <a:custGeom>
                <a:avLst/>
                <a:gdLst>
                  <a:gd name="T0" fmla="*/ 0 w 132"/>
                  <a:gd name="T1" fmla="*/ 390 h 390"/>
                  <a:gd name="T2" fmla="*/ 4 w 132"/>
                  <a:gd name="T3" fmla="*/ 328 h 390"/>
                  <a:gd name="T4" fmla="*/ 132 w 132"/>
                  <a:gd name="T5" fmla="*/ 0 h 390"/>
                  <a:gd name="T6" fmla="*/ 108 w 132"/>
                  <a:gd name="T7" fmla="*/ 82 h 390"/>
                  <a:gd name="T8" fmla="*/ 104 w 132"/>
                  <a:gd name="T9" fmla="*/ 126 h 390"/>
                  <a:gd name="T10" fmla="*/ 106 w 132"/>
                  <a:gd name="T11" fmla="*/ 168 h 390"/>
                  <a:gd name="T12" fmla="*/ 118 w 132"/>
                  <a:gd name="T13" fmla="*/ 216 h 390"/>
                  <a:gd name="T14" fmla="*/ 132 w 132"/>
                  <a:gd name="T15" fmla="*/ 238 h 3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90">
                    <a:moveTo>
                      <a:pt x="0" y="390"/>
                    </a:moveTo>
                    <a:lnTo>
                      <a:pt x="4" y="328"/>
                    </a:lnTo>
                    <a:lnTo>
                      <a:pt x="132" y="0"/>
                    </a:lnTo>
                    <a:lnTo>
                      <a:pt x="108" y="82"/>
                    </a:lnTo>
                    <a:lnTo>
                      <a:pt x="104" y="126"/>
                    </a:lnTo>
                    <a:lnTo>
                      <a:pt x="106" y="168"/>
                    </a:lnTo>
                    <a:lnTo>
                      <a:pt x="118" y="216"/>
                    </a:lnTo>
                    <a:lnTo>
                      <a:pt x="132" y="238"/>
                    </a:ln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15399" name="Group 27"/>
            <p:cNvGrpSpPr>
              <a:grpSpLocks/>
            </p:cNvGrpSpPr>
            <p:nvPr/>
          </p:nvGrpSpPr>
          <p:grpSpPr bwMode="auto">
            <a:xfrm>
              <a:off x="7177612" y="4988523"/>
              <a:ext cx="1818986" cy="1174613"/>
              <a:chOff x="296" y="1708"/>
              <a:chExt cx="2888" cy="1756"/>
            </a:xfrm>
          </p:grpSpPr>
          <p:sp>
            <p:nvSpPr>
              <p:cNvPr id="15400" name="Freeform 28"/>
              <p:cNvSpPr>
                <a:spLocks/>
              </p:cNvSpPr>
              <p:nvPr/>
            </p:nvSpPr>
            <p:spPr bwMode="auto">
              <a:xfrm>
                <a:off x="1010" y="2704"/>
                <a:ext cx="1422" cy="760"/>
              </a:xfrm>
              <a:custGeom>
                <a:avLst/>
                <a:gdLst>
                  <a:gd name="T0" fmla="*/ 0 w 1422"/>
                  <a:gd name="T1" fmla="*/ 96 h 760"/>
                  <a:gd name="T2" fmla="*/ 92 w 1422"/>
                  <a:gd name="T3" fmla="*/ 118 h 760"/>
                  <a:gd name="T4" fmla="*/ 92 w 1422"/>
                  <a:gd name="T5" fmla="*/ 0 h 760"/>
                  <a:gd name="T6" fmla="*/ 194 w 1422"/>
                  <a:gd name="T7" fmla="*/ 22 h 760"/>
                  <a:gd name="T8" fmla="*/ 300 w 1422"/>
                  <a:gd name="T9" fmla="*/ 44 h 760"/>
                  <a:gd name="T10" fmla="*/ 422 w 1422"/>
                  <a:gd name="T11" fmla="*/ 58 h 760"/>
                  <a:gd name="T12" fmla="*/ 586 w 1422"/>
                  <a:gd name="T13" fmla="*/ 74 h 760"/>
                  <a:gd name="T14" fmla="*/ 726 w 1422"/>
                  <a:gd name="T15" fmla="*/ 78 h 760"/>
                  <a:gd name="T16" fmla="*/ 840 w 1422"/>
                  <a:gd name="T17" fmla="*/ 76 h 760"/>
                  <a:gd name="T18" fmla="*/ 982 w 1422"/>
                  <a:gd name="T19" fmla="*/ 64 h 760"/>
                  <a:gd name="T20" fmla="*/ 1088 w 1422"/>
                  <a:gd name="T21" fmla="*/ 56 h 760"/>
                  <a:gd name="T22" fmla="*/ 1190 w 1422"/>
                  <a:gd name="T23" fmla="*/ 40 h 760"/>
                  <a:gd name="T24" fmla="*/ 1254 w 1422"/>
                  <a:gd name="T25" fmla="*/ 26 h 760"/>
                  <a:gd name="T26" fmla="*/ 1278 w 1422"/>
                  <a:gd name="T27" fmla="*/ 24 h 760"/>
                  <a:gd name="T28" fmla="*/ 1278 w 1422"/>
                  <a:gd name="T29" fmla="*/ 210 h 760"/>
                  <a:gd name="T30" fmla="*/ 1422 w 1422"/>
                  <a:gd name="T31" fmla="*/ 178 h 760"/>
                  <a:gd name="T32" fmla="*/ 1422 w 1422"/>
                  <a:gd name="T33" fmla="*/ 486 h 760"/>
                  <a:gd name="T34" fmla="*/ 1278 w 1422"/>
                  <a:gd name="T35" fmla="*/ 520 h 760"/>
                  <a:gd name="T36" fmla="*/ 1278 w 1422"/>
                  <a:gd name="T37" fmla="*/ 706 h 760"/>
                  <a:gd name="T38" fmla="*/ 1082 w 1422"/>
                  <a:gd name="T39" fmla="*/ 740 h 760"/>
                  <a:gd name="T40" fmla="*/ 938 w 1422"/>
                  <a:gd name="T41" fmla="*/ 756 h 760"/>
                  <a:gd name="T42" fmla="*/ 742 w 1422"/>
                  <a:gd name="T43" fmla="*/ 760 h 760"/>
                  <a:gd name="T44" fmla="*/ 654 w 1422"/>
                  <a:gd name="T45" fmla="*/ 760 h 760"/>
                  <a:gd name="T46" fmla="*/ 506 w 1422"/>
                  <a:gd name="T47" fmla="*/ 752 h 760"/>
                  <a:gd name="T48" fmla="*/ 366 w 1422"/>
                  <a:gd name="T49" fmla="*/ 736 h 760"/>
                  <a:gd name="T50" fmla="*/ 254 w 1422"/>
                  <a:gd name="T51" fmla="*/ 724 h 760"/>
                  <a:gd name="T52" fmla="*/ 146 w 1422"/>
                  <a:gd name="T53" fmla="*/ 700 h 760"/>
                  <a:gd name="T54" fmla="*/ 92 w 1422"/>
                  <a:gd name="T55" fmla="*/ 692 h 760"/>
                  <a:gd name="T56" fmla="*/ 92 w 1422"/>
                  <a:gd name="T57" fmla="*/ 570 h 760"/>
                  <a:gd name="T58" fmla="*/ 0 w 1422"/>
                  <a:gd name="T59" fmla="*/ 546 h 760"/>
                  <a:gd name="T60" fmla="*/ 0 w 1422"/>
                  <a:gd name="T61" fmla="*/ 96 h 7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22" h="760">
                    <a:moveTo>
                      <a:pt x="0" y="96"/>
                    </a:moveTo>
                    <a:lnTo>
                      <a:pt x="92" y="118"/>
                    </a:lnTo>
                    <a:lnTo>
                      <a:pt x="92" y="0"/>
                    </a:lnTo>
                    <a:lnTo>
                      <a:pt x="194" y="22"/>
                    </a:lnTo>
                    <a:lnTo>
                      <a:pt x="300" y="44"/>
                    </a:lnTo>
                    <a:lnTo>
                      <a:pt x="422" y="58"/>
                    </a:lnTo>
                    <a:lnTo>
                      <a:pt x="586" y="74"/>
                    </a:lnTo>
                    <a:lnTo>
                      <a:pt x="726" y="78"/>
                    </a:lnTo>
                    <a:lnTo>
                      <a:pt x="840" y="76"/>
                    </a:lnTo>
                    <a:lnTo>
                      <a:pt x="982" y="64"/>
                    </a:lnTo>
                    <a:lnTo>
                      <a:pt x="1088" y="56"/>
                    </a:lnTo>
                    <a:lnTo>
                      <a:pt x="1190" y="40"/>
                    </a:lnTo>
                    <a:lnTo>
                      <a:pt x="1254" y="26"/>
                    </a:lnTo>
                    <a:lnTo>
                      <a:pt x="1278" y="24"/>
                    </a:lnTo>
                    <a:lnTo>
                      <a:pt x="1278" y="210"/>
                    </a:lnTo>
                    <a:lnTo>
                      <a:pt x="1422" y="178"/>
                    </a:lnTo>
                    <a:lnTo>
                      <a:pt x="1422" y="486"/>
                    </a:lnTo>
                    <a:lnTo>
                      <a:pt x="1278" y="520"/>
                    </a:lnTo>
                    <a:lnTo>
                      <a:pt x="1278" y="706"/>
                    </a:lnTo>
                    <a:lnTo>
                      <a:pt x="1082" y="740"/>
                    </a:lnTo>
                    <a:lnTo>
                      <a:pt x="938" y="756"/>
                    </a:lnTo>
                    <a:lnTo>
                      <a:pt x="742" y="760"/>
                    </a:lnTo>
                    <a:lnTo>
                      <a:pt x="654" y="760"/>
                    </a:lnTo>
                    <a:lnTo>
                      <a:pt x="506" y="752"/>
                    </a:lnTo>
                    <a:lnTo>
                      <a:pt x="366" y="736"/>
                    </a:lnTo>
                    <a:lnTo>
                      <a:pt x="254" y="724"/>
                    </a:lnTo>
                    <a:lnTo>
                      <a:pt x="146" y="700"/>
                    </a:lnTo>
                    <a:lnTo>
                      <a:pt x="92" y="692"/>
                    </a:lnTo>
                    <a:lnTo>
                      <a:pt x="92" y="570"/>
                    </a:lnTo>
                    <a:lnTo>
                      <a:pt x="0" y="546"/>
                    </a:lnTo>
                    <a:lnTo>
                      <a:pt x="0" y="96"/>
                    </a:lnTo>
                    <a:close/>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401" name="Freeform 29"/>
              <p:cNvSpPr>
                <a:spLocks/>
              </p:cNvSpPr>
              <p:nvPr/>
            </p:nvSpPr>
            <p:spPr bwMode="auto">
              <a:xfrm>
                <a:off x="296" y="2116"/>
                <a:ext cx="696" cy="1228"/>
              </a:xfrm>
              <a:custGeom>
                <a:avLst/>
                <a:gdLst>
                  <a:gd name="T0" fmla="*/ 2 w 696"/>
                  <a:gd name="T1" fmla="*/ 0 h 1228"/>
                  <a:gd name="T2" fmla="*/ 30 w 696"/>
                  <a:gd name="T3" fmla="*/ 94 h 1228"/>
                  <a:gd name="T4" fmla="*/ 96 w 696"/>
                  <a:gd name="T5" fmla="*/ 202 h 1228"/>
                  <a:gd name="T6" fmla="*/ 182 w 696"/>
                  <a:gd name="T7" fmla="*/ 296 h 1228"/>
                  <a:gd name="T8" fmla="*/ 272 w 696"/>
                  <a:gd name="T9" fmla="*/ 364 h 1228"/>
                  <a:gd name="T10" fmla="*/ 334 w 696"/>
                  <a:gd name="T11" fmla="*/ 406 h 1228"/>
                  <a:gd name="T12" fmla="*/ 434 w 696"/>
                  <a:gd name="T13" fmla="*/ 456 h 1228"/>
                  <a:gd name="T14" fmla="*/ 472 w 696"/>
                  <a:gd name="T15" fmla="*/ 478 h 1228"/>
                  <a:gd name="T16" fmla="*/ 548 w 696"/>
                  <a:gd name="T17" fmla="*/ 508 h 1228"/>
                  <a:gd name="T18" fmla="*/ 640 w 696"/>
                  <a:gd name="T19" fmla="*/ 546 h 1228"/>
                  <a:gd name="T20" fmla="*/ 640 w 696"/>
                  <a:gd name="T21" fmla="*/ 662 h 1228"/>
                  <a:gd name="T22" fmla="*/ 696 w 696"/>
                  <a:gd name="T23" fmla="*/ 677 h 1228"/>
                  <a:gd name="T24" fmla="*/ 696 w 696"/>
                  <a:gd name="T25" fmla="*/ 1130 h 1228"/>
                  <a:gd name="T26" fmla="*/ 638 w 696"/>
                  <a:gd name="T27" fmla="*/ 1110 h 1228"/>
                  <a:gd name="T28" fmla="*/ 638 w 696"/>
                  <a:gd name="T29" fmla="*/ 1228 h 1228"/>
                  <a:gd name="T30" fmla="*/ 472 w 696"/>
                  <a:gd name="T31" fmla="*/ 1166 h 1228"/>
                  <a:gd name="T32" fmla="*/ 406 w 696"/>
                  <a:gd name="T33" fmla="*/ 1130 h 1228"/>
                  <a:gd name="T34" fmla="*/ 288 w 696"/>
                  <a:gd name="T35" fmla="*/ 1062 h 1228"/>
                  <a:gd name="T36" fmla="*/ 196 w 696"/>
                  <a:gd name="T37" fmla="*/ 990 h 1228"/>
                  <a:gd name="T38" fmla="*/ 96 w 696"/>
                  <a:gd name="T39" fmla="*/ 888 h 1228"/>
                  <a:gd name="T40" fmla="*/ 32 w 696"/>
                  <a:gd name="T41" fmla="*/ 786 h 1228"/>
                  <a:gd name="T42" fmla="*/ 0 w 696"/>
                  <a:gd name="T43" fmla="*/ 676 h 1228"/>
                  <a:gd name="T44" fmla="*/ 2 w 696"/>
                  <a:gd name="T45" fmla="*/ 0 h 12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96" h="1228">
                    <a:moveTo>
                      <a:pt x="2" y="0"/>
                    </a:moveTo>
                    <a:lnTo>
                      <a:pt x="30" y="94"/>
                    </a:lnTo>
                    <a:lnTo>
                      <a:pt x="96" y="202"/>
                    </a:lnTo>
                    <a:lnTo>
                      <a:pt x="182" y="296"/>
                    </a:lnTo>
                    <a:lnTo>
                      <a:pt x="272" y="364"/>
                    </a:lnTo>
                    <a:lnTo>
                      <a:pt x="334" y="406"/>
                    </a:lnTo>
                    <a:lnTo>
                      <a:pt x="434" y="456"/>
                    </a:lnTo>
                    <a:lnTo>
                      <a:pt x="472" y="478"/>
                    </a:lnTo>
                    <a:lnTo>
                      <a:pt x="548" y="508"/>
                    </a:lnTo>
                    <a:lnTo>
                      <a:pt x="640" y="546"/>
                    </a:lnTo>
                    <a:lnTo>
                      <a:pt x="640" y="662"/>
                    </a:lnTo>
                    <a:lnTo>
                      <a:pt x="696" y="677"/>
                    </a:lnTo>
                    <a:lnTo>
                      <a:pt x="696" y="1130"/>
                    </a:lnTo>
                    <a:lnTo>
                      <a:pt x="638" y="1110"/>
                    </a:lnTo>
                    <a:lnTo>
                      <a:pt x="638" y="1228"/>
                    </a:lnTo>
                    <a:lnTo>
                      <a:pt x="472" y="1166"/>
                    </a:lnTo>
                    <a:lnTo>
                      <a:pt x="406" y="1130"/>
                    </a:lnTo>
                    <a:lnTo>
                      <a:pt x="288" y="1062"/>
                    </a:lnTo>
                    <a:lnTo>
                      <a:pt x="196" y="990"/>
                    </a:lnTo>
                    <a:lnTo>
                      <a:pt x="96" y="888"/>
                    </a:lnTo>
                    <a:lnTo>
                      <a:pt x="32" y="786"/>
                    </a:lnTo>
                    <a:lnTo>
                      <a:pt x="0" y="676"/>
                    </a:lnTo>
                    <a:lnTo>
                      <a:pt x="2" y="0"/>
                    </a:lnTo>
                    <a:close/>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15402" name="Group 30"/>
              <p:cNvGrpSpPr>
                <a:grpSpLocks/>
              </p:cNvGrpSpPr>
              <p:nvPr/>
            </p:nvGrpSpPr>
            <p:grpSpPr bwMode="auto">
              <a:xfrm>
                <a:off x="302" y="1708"/>
                <a:ext cx="324" cy="958"/>
                <a:chOff x="302" y="1708"/>
                <a:chExt cx="324" cy="958"/>
              </a:xfrm>
            </p:grpSpPr>
            <p:sp>
              <p:nvSpPr>
                <p:cNvPr id="15407" name="Freeform 31"/>
                <p:cNvSpPr>
                  <a:spLocks/>
                </p:cNvSpPr>
                <p:nvPr/>
              </p:nvSpPr>
              <p:spPr bwMode="auto">
                <a:xfrm>
                  <a:off x="302" y="1708"/>
                  <a:ext cx="176" cy="406"/>
                </a:xfrm>
                <a:custGeom>
                  <a:avLst/>
                  <a:gdLst>
                    <a:gd name="T0" fmla="*/ 0 w 176"/>
                    <a:gd name="T1" fmla="*/ 406 h 406"/>
                    <a:gd name="T2" fmla="*/ 0 w 176"/>
                    <a:gd name="T3" fmla="*/ 280 h 406"/>
                    <a:gd name="T4" fmla="*/ 38 w 176"/>
                    <a:gd name="T5" fmla="*/ 166 h 406"/>
                    <a:gd name="T6" fmla="*/ 96 w 176"/>
                    <a:gd name="T7" fmla="*/ 80 h 406"/>
                    <a:gd name="T8" fmla="*/ 176 w 176"/>
                    <a:gd name="T9" fmla="*/ 0 h 4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406">
                      <a:moveTo>
                        <a:pt x="0" y="406"/>
                      </a:moveTo>
                      <a:lnTo>
                        <a:pt x="0" y="280"/>
                      </a:lnTo>
                      <a:lnTo>
                        <a:pt x="38" y="166"/>
                      </a:lnTo>
                      <a:lnTo>
                        <a:pt x="96" y="80"/>
                      </a:lnTo>
                      <a:lnTo>
                        <a:pt x="176"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408" name="Freeform 32"/>
                <p:cNvSpPr>
                  <a:spLocks/>
                </p:cNvSpPr>
                <p:nvPr/>
              </p:nvSpPr>
              <p:spPr bwMode="auto">
                <a:xfrm>
                  <a:off x="304" y="2282"/>
                  <a:ext cx="322" cy="384"/>
                </a:xfrm>
                <a:custGeom>
                  <a:avLst/>
                  <a:gdLst>
                    <a:gd name="T0" fmla="*/ 0 w 322"/>
                    <a:gd name="T1" fmla="*/ 242 h 384"/>
                    <a:gd name="T2" fmla="*/ 0 w 322"/>
                    <a:gd name="T3" fmla="*/ 384 h 384"/>
                    <a:gd name="T4" fmla="*/ 32 w 322"/>
                    <a:gd name="T5" fmla="*/ 290 h 384"/>
                    <a:gd name="T6" fmla="*/ 96 w 322"/>
                    <a:gd name="T7" fmla="*/ 192 h 384"/>
                    <a:gd name="T8" fmla="*/ 186 w 322"/>
                    <a:gd name="T9" fmla="*/ 98 h 384"/>
                    <a:gd name="T10" fmla="*/ 322 w 322"/>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2" h="384">
                      <a:moveTo>
                        <a:pt x="0" y="242"/>
                      </a:moveTo>
                      <a:lnTo>
                        <a:pt x="0" y="384"/>
                      </a:lnTo>
                      <a:lnTo>
                        <a:pt x="32" y="290"/>
                      </a:lnTo>
                      <a:lnTo>
                        <a:pt x="96" y="192"/>
                      </a:lnTo>
                      <a:lnTo>
                        <a:pt x="186" y="98"/>
                      </a:lnTo>
                      <a:lnTo>
                        <a:pt x="322"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5403" name="Freeform 33"/>
              <p:cNvSpPr>
                <a:spLocks/>
              </p:cNvSpPr>
              <p:nvPr/>
            </p:nvSpPr>
            <p:spPr bwMode="auto">
              <a:xfrm>
                <a:off x="2454" y="2162"/>
                <a:ext cx="730" cy="1162"/>
              </a:xfrm>
              <a:custGeom>
                <a:avLst/>
                <a:gdLst>
                  <a:gd name="T0" fmla="*/ 0 w 730"/>
                  <a:gd name="T1" fmla="*/ 710 h 1162"/>
                  <a:gd name="T2" fmla="*/ 0 w 730"/>
                  <a:gd name="T3" fmla="*/ 1022 h 1162"/>
                  <a:gd name="T4" fmla="*/ 154 w 730"/>
                  <a:gd name="T5" fmla="*/ 972 h 1162"/>
                  <a:gd name="T6" fmla="*/ 154 w 730"/>
                  <a:gd name="T7" fmla="*/ 1162 h 1162"/>
                  <a:gd name="T8" fmla="*/ 232 w 730"/>
                  <a:gd name="T9" fmla="*/ 1130 h 1162"/>
                  <a:gd name="T10" fmla="*/ 310 w 730"/>
                  <a:gd name="T11" fmla="*/ 1090 h 1162"/>
                  <a:gd name="T12" fmla="*/ 418 w 730"/>
                  <a:gd name="T13" fmla="*/ 1028 h 1162"/>
                  <a:gd name="T14" fmla="*/ 508 w 730"/>
                  <a:gd name="T15" fmla="*/ 964 h 1162"/>
                  <a:gd name="T16" fmla="*/ 594 w 730"/>
                  <a:gd name="T17" fmla="*/ 884 h 1162"/>
                  <a:gd name="T18" fmla="*/ 652 w 730"/>
                  <a:gd name="T19" fmla="*/ 812 h 1162"/>
                  <a:gd name="T20" fmla="*/ 682 w 730"/>
                  <a:gd name="T21" fmla="*/ 762 h 1162"/>
                  <a:gd name="T22" fmla="*/ 714 w 730"/>
                  <a:gd name="T23" fmla="*/ 676 h 1162"/>
                  <a:gd name="T24" fmla="*/ 714 w 730"/>
                  <a:gd name="T25" fmla="*/ 556 h 1162"/>
                  <a:gd name="T26" fmla="*/ 730 w 730"/>
                  <a:gd name="T27" fmla="*/ 490 h 1162"/>
                  <a:gd name="T28" fmla="*/ 730 w 730"/>
                  <a:gd name="T29" fmla="*/ 34 h 1162"/>
                  <a:gd name="T30" fmla="*/ 714 w 730"/>
                  <a:gd name="T31" fmla="*/ 112 h 1162"/>
                  <a:gd name="T32" fmla="*/ 714 w 730"/>
                  <a:gd name="T33" fmla="*/ 0 h 1162"/>
                  <a:gd name="T34" fmla="*/ 662 w 730"/>
                  <a:gd name="T35" fmla="*/ 120 h 1162"/>
                  <a:gd name="T36" fmla="*/ 628 w 730"/>
                  <a:gd name="T37" fmla="*/ 168 h 1162"/>
                  <a:gd name="T38" fmla="*/ 572 w 730"/>
                  <a:gd name="T39" fmla="*/ 228 h 1162"/>
                  <a:gd name="T40" fmla="*/ 464 w 730"/>
                  <a:gd name="T41" fmla="*/ 314 h 1162"/>
                  <a:gd name="T42" fmla="*/ 400 w 730"/>
                  <a:gd name="T43" fmla="*/ 358 h 1162"/>
                  <a:gd name="T44" fmla="*/ 310 w 730"/>
                  <a:gd name="T45" fmla="*/ 406 h 1162"/>
                  <a:gd name="T46" fmla="*/ 192 w 730"/>
                  <a:gd name="T47" fmla="*/ 460 h 1162"/>
                  <a:gd name="T48" fmla="*/ 152 w 730"/>
                  <a:gd name="T49" fmla="*/ 476 h 1162"/>
                  <a:gd name="T50" fmla="*/ 152 w 730"/>
                  <a:gd name="T51" fmla="*/ 664 h 1162"/>
                  <a:gd name="T52" fmla="*/ 0 w 730"/>
                  <a:gd name="T53" fmla="*/ 710 h 11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30" h="1162">
                    <a:moveTo>
                      <a:pt x="0" y="710"/>
                    </a:moveTo>
                    <a:lnTo>
                      <a:pt x="0" y="1022"/>
                    </a:lnTo>
                    <a:lnTo>
                      <a:pt x="154" y="972"/>
                    </a:lnTo>
                    <a:lnTo>
                      <a:pt x="154" y="1162"/>
                    </a:lnTo>
                    <a:lnTo>
                      <a:pt x="232" y="1130"/>
                    </a:lnTo>
                    <a:lnTo>
                      <a:pt x="310" y="1090"/>
                    </a:lnTo>
                    <a:lnTo>
                      <a:pt x="418" y="1028"/>
                    </a:lnTo>
                    <a:lnTo>
                      <a:pt x="508" y="964"/>
                    </a:lnTo>
                    <a:lnTo>
                      <a:pt x="594" y="884"/>
                    </a:lnTo>
                    <a:lnTo>
                      <a:pt x="652" y="812"/>
                    </a:lnTo>
                    <a:lnTo>
                      <a:pt x="682" y="762"/>
                    </a:lnTo>
                    <a:lnTo>
                      <a:pt x="714" y="676"/>
                    </a:lnTo>
                    <a:lnTo>
                      <a:pt x="714" y="556"/>
                    </a:lnTo>
                    <a:lnTo>
                      <a:pt x="730" y="490"/>
                    </a:lnTo>
                    <a:lnTo>
                      <a:pt x="730" y="34"/>
                    </a:lnTo>
                    <a:lnTo>
                      <a:pt x="714" y="112"/>
                    </a:lnTo>
                    <a:lnTo>
                      <a:pt x="714" y="0"/>
                    </a:lnTo>
                    <a:lnTo>
                      <a:pt x="662" y="120"/>
                    </a:lnTo>
                    <a:lnTo>
                      <a:pt x="628" y="168"/>
                    </a:lnTo>
                    <a:lnTo>
                      <a:pt x="572" y="228"/>
                    </a:lnTo>
                    <a:lnTo>
                      <a:pt x="464" y="314"/>
                    </a:lnTo>
                    <a:lnTo>
                      <a:pt x="400" y="358"/>
                    </a:lnTo>
                    <a:lnTo>
                      <a:pt x="310" y="406"/>
                    </a:lnTo>
                    <a:lnTo>
                      <a:pt x="192" y="460"/>
                    </a:lnTo>
                    <a:lnTo>
                      <a:pt x="152" y="476"/>
                    </a:lnTo>
                    <a:lnTo>
                      <a:pt x="152" y="664"/>
                    </a:lnTo>
                    <a:lnTo>
                      <a:pt x="0" y="710"/>
                    </a:lnTo>
                    <a:close/>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15404" name="Group 34"/>
              <p:cNvGrpSpPr>
                <a:grpSpLocks/>
              </p:cNvGrpSpPr>
              <p:nvPr/>
            </p:nvGrpSpPr>
            <p:grpSpPr bwMode="auto">
              <a:xfrm>
                <a:off x="3126" y="1862"/>
                <a:ext cx="58" cy="880"/>
                <a:chOff x="3126" y="1862"/>
                <a:chExt cx="58" cy="880"/>
              </a:xfrm>
            </p:grpSpPr>
            <p:sp>
              <p:nvSpPr>
                <p:cNvPr id="15405" name="Freeform 35"/>
                <p:cNvSpPr>
                  <a:spLocks/>
                </p:cNvSpPr>
                <p:nvPr/>
              </p:nvSpPr>
              <p:spPr bwMode="auto">
                <a:xfrm>
                  <a:off x="3126" y="2534"/>
                  <a:ext cx="58" cy="208"/>
                </a:xfrm>
                <a:custGeom>
                  <a:avLst/>
                  <a:gdLst>
                    <a:gd name="T0" fmla="*/ 58 w 58"/>
                    <a:gd name="T1" fmla="*/ 150 h 208"/>
                    <a:gd name="T2" fmla="*/ 58 w 58"/>
                    <a:gd name="T3" fmla="*/ 208 h 208"/>
                    <a:gd name="T4" fmla="*/ 48 w 58"/>
                    <a:gd name="T5" fmla="*/ 132 h 208"/>
                    <a:gd name="T6" fmla="*/ 26 w 58"/>
                    <a:gd name="T7" fmla="*/ 68 h 208"/>
                    <a:gd name="T8" fmla="*/ 10 w 58"/>
                    <a:gd name="T9" fmla="*/ 26 h 208"/>
                    <a:gd name="T10" fmla="*/ 0 w 58"/>
                    <a:gd name="T11" fmla="*/ 0 h 2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8" h="208">
                      <a:moveTo>
                        <a:pt x="58" y="150"/>
                      </a:moveTo>
                      <a:lnTo>
                        <a:pt x="58" y="208"/>
                      </a:lnTo>
                      <a:lnTo>
                        <a:pt x="48" y="132"/>
                      </a:lnTo>
                      <a:lnTo>
                        <a:pt x="26" y="68"/>
                      </a:lnTo>
                      <a:lnTo>
                        <a:pt x="10" y="26"/>
                      </a:lnTo>
                      <a:lnTo>
                        <a:pt x="0"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406" name="Freeform 36"/>
                <p:cNvSpPr>
                  <a:spLocks/>
                </p:cNvSpPr>
                <p:nvPr/>
              </p:nvSpPr>
              <p:spPr bwMode="auto">
                <a:xfrm>
                  <a:off x="3128" y="1862"/>
                  <a:ext cx="56" cy="350"/>
                </a:xfrm>
                <a:custGeom>
                  <a:avLst/>
                  <a:gdLst>
                    <a:gd name="T0" fmla="*/ 56 w 56"/>
                    <a:gd name="T1" fmla="*/ 350 h 350"/>
                    <a:gd name="T2" fmla="*/ 54 w 56"/>
                    <a:gd name="T3" fmla="*/ 218 h 350"/>
                    <a:gd name="T4" fmla="*/ 54 w 56"/>
                    <a:gd name="T5" fmla="*/ 188 h 350"/>
                    <a:gd name="T6" fmla="*/ 44 w 56"/>
                    <a:gd name="T7" fmla="*/ 112 h 350"/>
                    <a:gd name="T8" fmla="*/ 14 w 56"/>
                    <a:gd name="T9" fmla="*/ 30 h 350"/>
                    <a:gd name="T10" fmla="*/ 0 w 56"/>
                    <a:gd name="T11" fmla="*/ 0 h 3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350">
                      <a:moveTo>
                        <a:pt x="56" y="350"/>
                      </a:moveTo>
                      <a:lnTo>
                        <a:pt x="54" y="218"/>
                      </a:lnTo>
                      <a:lnTo>
                        <a:pt x="54" y="188"/>
                      </a:lnTo>
                      <a:lnTo>
                        <a:pt x="44" y="112"/>
                      </a:lnTo>
                      <a:lnTo>
                        <a:pt x="14" y="30"/>
                      </a:lnTo>
                      <a:lnTo>
                        <a:pt x="0"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grpSp>
      <p:grpSp>
        <p:nvGrpSpPr>
          <p:cNvPr id="15378" name="Group 96"/>
          <p:cNvGrpSpPr>
            <a:grpSpLocks/>
          </p:cNvGrpSpPr>
          <p:nvPr/>
        </p:nvGrpSpPr>
        <p:grpSpPr bwMode="auto">
          <a:xfrm>
            <a:off x="6692900" y="1441450"/>
            <a:ext cx="1825625" cy="2073275"/>
            <a:chOff x="1752600" y="1905000"/>
            <a:chExt cx="1824930" cy="2073406"/>
          </a:xfrm>
        </p:grpSpPr>
        <p:pic>
          <p:nvPicPr>
            <p:cNvPr id="15379" name="Picture 97" descr="plot2NSTXv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52600" y="1905000"/>
              <a:ext cx="1824930" cy="2073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chemeClr val="hlink"/>
                  </a:solidFill>
                  <a:miter lim="800000"/>
                  <a:headEnd/>
                  <a:tailEnd/>
                </a14:hiddenLine>
              </a:ext>
            </a:extLst>
          </p:spPr>
        </p:pic>
        <p:grpSp>
          <p:nvGrpSpPr>
            <p:cNvPr id="15380" name="Group 98"/>
            <p:cNvGrpSpPr>
              <a:grpSpLocks/>
            </p:cNvGrpSpPr>
            <p:nvPr/>
          </p:nvGrpSpPr>
          <p:grpSpPr bwMode="auto">
            <a:xfrm>
              <a:off x="1879810" y="2406707"/>
              <a:ext cx="1222168" cy="662528"/>
              <a:chOff x="1879810" y="2406707"/>
              <a:chExt cx="1222168" cy="662528"/>
            </a:xfrm>
          </p:grpSpPr>
          <p:sp>
            <p:nvSpPr>
              <p:cNvPr id="15394" name="Freeform 10"/>
              <p:cNvSpPr>
                <a:spLocks/>
              </p:cNvSpPr>
              <p:nvPr/>
            </p:nvSpPr>
            <p:spPr bwMode="auto">
              <a:xfrm>
                <a:off x="2881484" y="2802086"/>
                <a:ext cx="220494" cy="264477"/>
              </a:xfrm>
              <a:custGeom>
                <a:avLst/>
                <a:gdLst>
                  <a:gd name="T0" fmla="*/ 130175878 w 350"/>
                  <a:gd name="T1" fmla="*/ 0 h 396"/>
                  <a:gd name="T2" fmla="*/ 88900661 w 350"/>
                  <a:gd name="T3" fmla="*/ 14273744 h 396"/>
                  <a:gd name="T4" fmla="*/ 46831666 w 350"/>
                  <a:gd name="T5" fmla="*/ 26762935 h 396"/>
                  <a:gd name="T6" fmla="*/ 0 w 350"/>
                  <a:gd name="T7" fmla="*/ 36575967 h 396"/>
                  <a:gd name="T8" fmla="*/ 11906046 w 350"/>
                  <a:gd name="T9" fmla="*/ 176636575 h 396"/>
                  <a:gd name="T10" fmla="*/ 51594336 w 350"/>
                  <a:gd name="T11" fmla="*/ 168607427 h 396"/>
                  <a:gd name="T12" fmla="*/ 107950712 w 350"/>
                  <a:gd name="T13" fmla="*/ 154333683 h 396"/>
                  <a:gd name="T14" fmla="*/ 138907440 w 350"/>
                  <a:gd name="T15" fmla="*/ 142736768 h 3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0" h="396">
                    <a:moveTo>
                      <a:pt x="328" y="0"/>
                    </a:moveTo>
                    <a:lnTo>
                      <a:pt x="224" y="32"/>
                    </a:lnTo>
                    <a:lnTo>
                      <a:pt x="118" y="60"/>
                    </a:lnTo>
                    <a:lnTo>
                      <a:pt x="0" y="82"/>
                    </a:lnTo>
                    <a:lnTo>
                      <a:pt x="30" y="396"/>
                    </a:lnTo>
                    <a:lnTo>
                      <a:pt x="130" y="378"/>
                    </a:lnTo>
                    <a:lnTo>
                      <a:pt x="272" y="346"/>
                    </a:lnTo>
                    <a:lnTo>
                      <a:pt x="350" y="320"/>
                    </a:ln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95" name="Freeform 12"/>
              <p:cNvSpPr>
                <a:spLocks/>
              </p:cNvSpPr>
              <p:nvPr/>
            </p:nvSpPr>
            <p:spPr bwMode="auto">
              <a:xfrm>
                <a:off x="2122984" y="2770029"/>
                <a:ext cx="328851" cy="299206"/>
              </a:xfrm>
              <a:custGeom>
                <a:avLst/>
                <a:gdLst>
                  <a:gd name="T0" fmla="*/ 30956723 w 522"/>
                  <a:gd name="T1" fmla="*/ 0 h 448"/>
                  <a:gd name="T2" fmla="*/ 71438155 w 522"/>
                  <a:gd name="T3" fmla="*/ 19626044 h 448"/>
                  <a:gd name="T4" fmla="*/ 120651148 w 522"/>
                  <a:gd name="T5" fmla="*/ 37468205 h 448"/>
                  <a:gd name="T6" fmla="*/ 160338802 w 522"/>
                  <a:gd name="T7" fmla="*/ 48173502 h 448"/>
                  <a:gd name="T8" fmla="*/ 188914190 w 522"/>
                  <a:gd name="T9" fmla="*/ 54418091 h 448"/>
                  <a:gd name="T10" fmla="*/ 207170460 w 522"/>
                  <a:gd name="T11" fmla="*/ 57986524 h 448"/>
                  <a:gd name="T12" fmla="*/ 195264416 w 522"/>
                  <a:gd name="T13" fmla="*/ 199830872 h 448"/>
                  <a:gd name="T14" fmla="*/ 149226536 w 522"/>
                  <a:gd name="T15" fmla="*/ 189125575 h 448"/>
                  <a:gd name="T16" fmla="*/ 92075760 w 522"/>
                  <a:gd name="T17" fmla="*/ 173960238 h 448"/>
                  <a:gd name="T18" fmla="*/ 42862767 w 522"/>
                  <a:gd name="T19" fmla="*/ 156118077 h 448"/>
                  <a:gd name="T20" fmla="*/ 0 w 522"/>
                  <a:gd name="T21" fmla="*/ 136491366 h 448"/>
                  <a:gd name="T22" fmla="*/ 30956723 w 522"/>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2" h="448">
                    <a:moveTo>
                      <a:pt x="78" y="0"/>
                    </a:moveTo>
                    <a:lnTo>
                      <a:pt x="180" y="44"/>
                    </a:lnTo>
                    <a:lnTo>
                      <a:pt x="304" y="84"/>
                    </a:lnTo>
                    <a:lnTo>
                      <a:pt x="404" y="108"/>
                    </a:lnTo>
                    <a:lnTo>
                      <a:pt x="476" y="122"/>
                    </a:lnTo>
                    <a:lnTo>
                      <a:pt x="522" y="130"/>
                    </a:lnTo>
                    <a:lnTo>
                      <a:pt x="492" y="448"/>
                    </a:lnTo>
                    <a:lnTo>
                      <a:pt x="376" y="424"/>
                    </a:lnTo>
                    <a:lnTo>
                      <a:pt x="232" y="390"/>
                    </a:lnTo>
                    <a:lnTo>
                      <a:pt x="108" y="350"/>
                    </a:lnTo>
                    <a:lnTo>
                      <a:pt x="0" y="306"/>
                    </a:lnTo>
                    <a:lnTo>
                      <a:pt x="78" y="0"/>
                    </a:lnTo>
                    <a:close/>
                  </a:path>
                </a:pathLst>
              </a:custGeom>
              <a:noFill/>
              <a:ln w="28575" cap="flat" cmpd="sng">
                <a:solidFill>
                  <a:srgbClr val="FF00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96" name="Freeform 14"/>
              <p:cNvSpPr>
                <a:spLocks/>
              </p:cNvSpPr>
              <p:nvPr/>
            </p:nvSpPr>
            <p:spPr bwMode="auto">
              <a:xfrm>
                <a:off x="1879810" y="2406707"/>
                <a:ext cx="83158" cy="260470"/>
              </a:xfrm>
              <a:custGeom>
                <a:avLst/>
                <a:gdLst>
                  <a:gd name="T0" fmla="*/ 0 w 132"/>
                  <a:gd name="T1" fmla="*/ 173960566 h 390"/>
                  <a:gd name="T2" fmla="*/ 1587562 w 132"/>
                  <a:gd name="T3" fmla="*/ 146305331 h 390"/>
                  <a:gd name="T4" fmla="*/ 52388280 w 132"/>
                  <a:gd name="T5" fmla="*/ 0 h 390"/>
                  <a:gd name="T6" fmla="*/ 42862909 w 132"/>
                  <a:gd name="T7" fmla="*/ 36575999 h 390"/>
                  <a:gd name="T8" fmla="*/ 41275347 w 132"/>
                  <a:gd name="T9" fmla="*/ 56202747 h 390"/>
                  <a:gd name="T10" fmla="*/ 42069128 w 132"/>
                  <a:gd name="T11" fmla="*/ 74936551 h 390"/>
                  <a:gd name="T12" fmla="*/ 46831814 w 132"/>
                  <a:gd name="T13" fmla="*/ 96347185 h 390"/>
                  <a:gd name="T14" fmla="*/ 52388280 w 132"/>
                  <a:gd name="T15" fmla="*/ 106160225 h 3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90">
                    <a:moveTo>
                      <a:pt x="0" y="390"/>
                    </a:moveTo>
                    <a:lnTo>
                      <a:pt x="4" y="328"/>
                    </a:lnTo>
                    <a:lnTo>
                      <a:pt x="132" y="0"/>
                    </a:lnTo>
                    <a:lnTo>
                      <a:pt x="108" y="82"/>
                    </a:lnTo>
                    <a:lnTo>
                      <a:pt x="104" y="126"/>
                    </a:lnTo>
                    <a:lnTo>
                      <a:pt x="106" y="168"/>
                    </a:lnTo>
                    <a:lnTo>
                      <a:pt x="118" y="216"/>
                    </a:lnTo>
                    <a:lnTo>
                      <a:pt x="132" y="238"/>
                    </a:ln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15381" name="Group 99"/>
            <p:cNvGrpSpPr>
              <a:grpSpLocks/>
            </p:cNvGrpSpPr>
            <p:nvPr/>
          </p:nvGrpSpPr>
          <p:grpSpPr bwMode="auto">
            <a:xfrm>
              <a:off x="1915476" y="3357811"/>
              <a:ext cx="928292" cy="438696"/>
              <a:chOff x="1915476" y="3357811"/>
              <a:chExt cx="928292" cy="438696"/>
            </a:xfrm>
          </p:grpSpPr>
          <p:sp>
            <p:nvSpPr>
              <p:cNvPr id="15392" name="Freeform 24"/>
              <p:cNvSpPr>
                <a:spLocks/>
              </p:cNvSpPr>
              <p:nvPr/>
            </p:nvSpPr>
            <p:spPr bwMode="auto">
              <a:xfrm>
                <a:off x="2491093" y="3641830"/>
                <a:ext cx="352675" cy="154677"/>
              </a:xfrm>
              <a:custGeom>
                <a:avLst/>
                <a:gdLst>
                  <a:gd name="T0" fmla="*/ 0 w 560"/>
                  <a:gd name="T1" fmla="*/ 0 h 232"/>
                  <a:gd name="T2" fmla="*/ 8725557 w 560"/>
                  <a:gd name="T3" fmla="*/ 96013081 h 232"/>
                  <a:gd name="T4" fmla="*/ 81703462 w 560"/>
                  <a:gd name="T5" fmla="*/ 101346771 h 232"/>
                  <a:gd name="T6" fmla="*/ 113432876 w 560"/>
                  <a:gd name="T7" fmla="*/ 103124889 h 232"/>
                  <a:gd name="T8" fmla="*/ 161026997 w 560"/>
                  <a:gd name="T9" fmla="*/ 99568652 h 232"/>
                  <a:gd name="T10" fmla="*/ 209414636 w 560"/>
                  <a:gd name="T11" fmla="*/ 96901807 h 232"/>
                  <a:gd name="T12" fmla="*/ 222106528 w 560"/>
                  <a:gd name="T13" fmla="*/ 0 h 232"/>
                  <a:gd name="T14" fmla="*/ 166579738 w 560"/>
                  <a:gd name="T15" fmla="*/ 5334356 h 232"/>
                  <a:gd name="T16" fmla="*/ 108673652 w 560"/>
                  <a:gd name="T17" fmla="*/ 8001201 h 232"/>
                  <a:gd name="T18" fmla="*/ 46007713 w 560"/>
                  <a:gd name="T19" fmla="*/ 5334356 h 232"/>
                  <a:gd name="T20" fmla="*/ 0 w 560"/>
                  <a:gd name="T21" fmla="*/ 0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0" h="232">
                    <a:moveTo>
                      <a:pt x="0" y="0"/>
                    </a:moveTo>
                    <a:lnTo>
                      <a:pt x="22" y="216"/>
                    </a:lnTo>
                    <a:lnTo>
                      <a:pt x="206" y="228"/>
                    </a:lnTo>
                    <a:lnTo>
                      <a:pt x="286" y="232"/>
                    </a:lnTo>
                    <a:lnTo>
                      <a:pt x="406" y="224"/>
                    </a:lnTo>
                    <a:lnTo>
                      <a:pt x="528" y="218"/>
                    </a:lnTo>
                    <a:lnTo>
                      <a:pt x="560" y="0"/>
                    </a:lnTo>
                    <a:lnTo>
                      <a:pt x="420" y="12"/>
                    </a:lnTo>
                    <a:lnTo>
                      <a:pt x="274" y="18"/>
                    </a:lnTo>
                    <a:lnTo>
                      <a:pt x="116" y="12"/>
                    </a:lnTo>
                    <a:lnTo>
                      <a:pt x="0" y="0"/>
                    </a:lnTo>
                    <a:close/>
                  </a:path>
                </a:pathLst>
              </a:custGeom>
              <a:noFill/>
              <a:ln w="28575" cap="flat" cmpd="sng">
                <a:solidFill>
                  <a:srgbClr val="FF00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93" name="Freeform 26"/>
              <p:cNvSpPr>
                <a:spLocks/>
              </p:cNvSpPr>
              <p:nvPr/>
            </p:nvSpPr>
            <p:spPr bwMode="auto">
              <a:xfrm>
                <a:off x="1915476" y="3357811"/>
                <a:ext cx="173819" cy="293353"/>
              </a:xfrm>
              <a:custGeom>
                <a:avLst/>
                <a:gdLst>
                  <a:gd name="T0" fmla="*/ 109467553 w 276"/>
                  <a:gd name="T1" fmla="*/ 195581779 h 440"/>
                  <a:gd name="T2" fmla="*/ 84083682 w 276"/>
                  <a:gd name="T3" fmla="*/ 172467562 h 440"/>
                  <a:gd name="T4" fmla="*/ 57113397 w 276"/>
                  <a:gd name="T5" fmla="*/ 141352143 h 440"/>
                  <a:gd name="T6" fmla="*/ 44421461 w 276"/>
                  <a:gd name="T7" fmla="*/ 121794165 h 440"/>
                  <a:gd name="T8" fmla="*/ 38075808 w 276"/>
                  <a:gd name="T9" fmla="*/ 112904236 h 440"/>
                  <a:gd name="T10" fmla="*/ 0 w 276"/>
                  <a:gd name="T11" fmla="*/ 0 h 440"/>
                  <a:gd name="T12" fmla="*/ 28556698 w 276"/>
                  <a:gd name="T13" fmla="*/ 42672194 h 440"/>
                  <a:gd name="T14" fmla="*/ 45214982 w 276"/>
                  <a:gd name="T15" fmla="*/ 59563327 h 440"/>
                  <a:gd name="T16" fmla="*/ 61873266 w 276"/>
                  <a:gd name="T17" fmla="*/ 73787613 h 440"/>
                  <a:gd name="T18" fmla="*/ 76944507 w 276"/>
                  <a:gd name="T19" fmla="*/ 86233781 h 440"/>
                  <a:gd name="T20" fmla="*/ 99948444 w 276"/>
                  <a:gd name="T21" fmla="*/ 102236187 h 440"/>
                  <a:gd name="T22" fmla="*/ 108674032 w 276"/>
                  <a:gd name="T23" fmla="*/ 106681152 h 4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6" h="440">
                    <a:moveTo>
                      <a:pt x="276" y="440"/>
                    </a:moveTo>
                    <a:lnTo>
                      <a:pt x="212" y="388"/>
                    </a:lnTo>
                    <a:lnTo>
                      <a:pt x="144" y="318"/>
                    </a:lnTo>
                    <a:lnTo>
                      <a:pt x="112" y="274"/>
                    </a:lnTo>
                    <a:lnTo>
                      <a:pt x="96" y="254"/>
                    </a:lnTo>
                    <a:lnTo>
                      <a:pt x="0" y="0"/>
                    </a:lnTo>
                    <a:lnTo>
                      <a:pt x="72" y="96"/>
                    </a:lnTo>
                    <a:lnTo>
                      <a:pt x="114" y="134"/>
                    </a:lnTo>
                    <a:lnTo>
                      <a:pt x="156" y="166"/>
                    </a:lnTo>
                    <a:lnTo>
                      <a:pt x="194" y="194"/>
                    </a:lnTo>
                    <a:lnTo>
                      <a:pt x="252" y="230"/>
                    </a:lnTo>
                    <a:lnTo>
                      <a:pt x="274" y="240"/>
                    </a:ln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15382" name="Group 27"/>
            <p:cNvGrpSpPr>
              <a:grpSpLocks/>
            </p:cNvGrpSpPr>
            <p:nvPr/>
          </p:nvGrpSpPr>
          <p:grpSpPr bwMode="auto">
            <a:xfrm>
              <a:off x="1756167" y="2489929"/>
              <a:ext cx="1818986" cy="1174613"/>
              <a:chOff x="296" y="1708"/>
              <a:chExt cx="2888" cy="1756"/>
            </a:xfrm>
          </p:grpSpPr>
          <p:sp>
            <p:nvSpPr>
              <p:cNvPr id="15383" name="Freeform 28"/>
              <p:cNvSpPr>
                <a:spLocks/>
              </p:cNvSpPr>
              <p:nvPr/>
            </p:nvSpPr>
            <p:spPr bwMode="auto">
              <a:xfrm>
                <a:off x="1010" y="2704"/>
                <a:ext cx="1422" cy="760"/>
              </a:xfrm>
              <a:custGeom>
                <a:avLst/>
                <a:gdLst>
                  <a:gd name="T0" fmla="*/ 0 w 1422"/>
                  <a:gd name="T1" fmla="*/ 96 h 760"/>
                  <a:gd name="T2" fmla="*/ 92 w 1422"/>
                  <a:gd name="T3" fmla="*/ 118 h 760"/>
                  <a:gd name="T4" fmla="*/ 92 w 1422"/>
                  <a:gd name="T5" fmla="*/ 0 h 760"/>
                  <a:gd name="T6" fmla="*/ 194 w 1422"/>
                  <a:gd name="T7" fmla="*/ 22 h 760"/>
                  <a:gd name="T8" fmla="*/ 300 w 1422"/>
                  <a:gd name="T9" fmla="*/ 44 h 760"/>
                  <a:gd name="T10" fmla="*/ 422 w 1422"/>
                  <a:gd name="T11" fmla="*/ 58 h 760"/>
                  <a:gd name="T12" fmla="*/ 586 w 1422"/>
                  <a:gd name="T13" fmla="*/ 74 h 760"/>
                  <a:gd name="T14" fmla="*/ 726 w 1422"/>
                  <a:gd name="T15" fmla="*/ 78 h 760"/>
                  <a:gd name="T16" fmla="*/ 840 w 1422"/>
                  <a:gd name="T17" fmla="*/ 76 h 760"/>
                  <a:gd name="T18" fmla="*/ 982 w 1422"/>
                  <a:gd name="T19" fmla="*/ 64 h 760"/>
                  <a:gd name="T20" fmla="*/ 1088 w 1422"/>
                  <a:gd name="T21" fmla="*/ 56 h 760"/>
                  <a:gd name="T22" fmla="*/ 1190 w 1422"/>
                  <a:gd name="T23" fmla="*/ 40 h 760"/>
                  <a:gd name="T24" fmla="*/ 1254 w 1422"/>
                  <a:gd name="T25" fmla="*/ 26 h 760"/>
                  <a:gd name="T26" fmla="*/ 1278 w 1422"/>
                  <a:gd name="T27" fmla="*/ 24 h 760"/>
                  <a:gd name="T28" fmla="*/ 1278 w 1422"/>
                  <a:gd name="T29" fmla="*/ 210 h 760"/>
                  <a:gd name="T30" fmla="*/ 1422 w 1422"/>
                  <a:gd name="T31" fmla="*/ 178 h 760"/>
                  <a:gd name="T32" fmla="*/ 1422 w 1422"/>
                  <a:gd name="T33" fmla="*/ 486 h 760"/>
                  <a:gd name="T34" fmla="*/ 1278 w 1422"/>
                  <a:gd name="T35" fmla="*/ 520 h 760"/>
                  <a:gd name="T36" fmla="*/ 1278 w 1422"/>
                  <a:gd name="T37" fmla="*/ 706 h 760"/>
                  <a:gd name="T38" fmla="*/ 1082 w 1422"/>
                  <a:gd name="T39" fmla="*/ 740 h 760"/>
                  <a:gd name="T40" fmla="*/ 938 w 1422"/>
                  <a:gd name="T41" fmla="*/ 756 h 760"/>
                  <a:gd name="T42" fmla="*/ 742 w 1422"/>
                  <a:gd name="T43" fmla="*/ 760 h 760"/>
                  <a:gd name="T44" fmla="*/ 654 w 1422"/>
                  <a:gd name="T45" fmla="*/ 760 h 760"/>
                  <a:gd name="T46" fmla="*/ 506 w 1422"/>
                  <a:gd name="T47" fmla="*/ 752 h 760"/>
                  <a:gd name="T48" fmla="*/ 366 w 1422"/>
                  <a:gd name="T49" fmla="*/ 736 h 760"/>
                  <a:gd name="T50" fmla="*/ 254 w 1422"/>
                  <a:gd name="T51" fmla="*/ 724 h 760"/>
                  <a:gd name="T52" fmla="*/ 146 w 1422"/>
                  <a:gd name="T53" fmla="*/ 700 h 760"/>
                  <a:gd name="T54" fmla="*/ 92 w 1422"/>
                  <a:gd name="T55" fmla="*/ 692 h 760"/>
                  <a:gd name="T56" fmla="*/ 92 w 1422"/>
                  <a:gd name="T57" fmla="*/ 570 h 760"/>
                  <a:gd name="T58" fmla="*/ 0 w 1422"/>
                  <a:gd name="T59" fmla="*/ 546 h 760"/>
                  <a:gd name="T60" fmla="*/ 0 w 1422"/>
                  <a:gd name="T61" fmla="*/ 96 h 7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22" h="760">
                    <a:moveTo>
                      <a:pt x="0" y="96"/>
                    </a:moveTo>
                    <a:lnTo>
                      <a:pt x="92" y="118"/>
                    </a:lnTo>
                    <a:lnTo>
                      <a:pt x="92" y="0"/>
                    </a:lnTo>
                    <a:lnTo>
                      <a:pt x="194" y="22"/>
                    </a:lnTo>
                    <a:lnTo>
                      <a:pt x="300" y="44"/>
                    </a:lnTo>
                    <a:lnTo>
                      <a:pt x="422" y="58"/>
                    </a:lnTo>
                    <a:lnTo>
                      <a:pt x="586" y="74"/>
                    </a:lnTo>
                    <a:lnTo>
                      <a:pt x="726" y="78"/>
                    </a:lnTo>
                    <a:lnTo>
                      <a:pt x="840" y="76"/>
                    </a:lnTo>
                    <a:lnTo>
                      <a:pt x="982" y="64"/>
                    </a:lnTo>
                    <a:lnTo>
                      <a:pt x="1088" y="56"/>
                    </a:lnTo>
                    <a:lnTo>
                      <a:pt x="1190" y="40"/>
                    </a:lnTo>
                    <a:lnTo>
                      <a:pt x="1254" y="26"/>
                    </a:lnTo>
                    <a:lnTo>
                      <a:pt x="1278" y="24"/>
                    </a:lnTo>
                    <a:lnTo>
                      <a:pt x="1278" y="210"/>
                    </a:lnTo>
                    <a:lnTo>
                      <a:pt x="1422" y="178"/>
                    </a:lnTo>
                    <a:lnTo>
                      <a:pt x="1422" y="486"/>
                    </a:lnTo>
                    <a:lnTo>
                      <a:pt x="1278" y="520"/>
                    </a:lnTo>
                    <a:lnTo>
                      <a:pt x="1278" y="706"/>
                    </a:lnTo>
                    <a:lnTo>
                      <a:pt x="1082" y="740"/>
                    </a:lnTo>
                    <a:lnTo>
                      <a:pt x="938" y="756"/>
                    </a:lnTo>
                    <a:lnTo>
                      <a:pt x="742" y="760"/>
                    </a:lnTo>
                    <a:lnTo>
                      <a:pt x="654" y="760"/>
                    </a:lnTo>
                    <a:lnTo>
                      <a:pt x="506" y="752"/>
                    </a:lnTo>
                    <a:lnTo>
                      <a:pt x="366" y="736"/>
                    </a:lnTo>
                    <a:lnTo>
                      <a:pt x="254" y="724"/>
                    </a:lnTo>
                    <a:lnTo>
                      <a:pt x="146" y="700"/>
                    </a:lnTo>
                    <a:lnTo>
                      <a:pt x="92" y="692"/>
                    </a:lnTo>
                    <a:lnTo>
                      <a:pt x="92" y="570"/>
                    </a:lnTo>
                    <a:lnTo>
                      <a:pt x="0" y="546"/>
                    </a:lnTo>
                    <a:lnTo>
                      <a:pt x="0" y="96"/>
                    </a:lnTo>
                    <a:close/>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84" name="Freeform 29"/>
              <p:cNvSpPr>
                <a:spLocks/>
              </p:cNvSpPr>
              <p:nvPr/>
            </p:nvSpPr>
            <p:spPr bwMode="auto">
              <a:xfrm>
                <a:off x="296" y="2116"/>
                <a:ext cx="696" cy="1228"/>
              </a:xfrm>
              <a:custGeom>
                <a:avLst/>
                <a:gdLst>
                  <a:gd name="T0" fmla="*/ 2 w 696"/>
                  <a:gd name="T1" fmla="*/ 0 h 1228"/>
                  <a:gd name="T2" fmla="*/ 30 w 696"/>
                  <a:gd name="T3" fmla="*/ 94 h 1228"/>
                  <a:gd name="T4" fmla="*/ 96 w 696"/>
                  <a:gd name="T5" fmla="*/ 202 h 1228"/>
                  <a:gd name="T6" fmla="*/ 182 w 696"/>
                  <a:gd name="T7" fmla="*/ 296 h 1228"/>
                  <a:gd name="T8" fmla="*/ 272 w 696"/>
                  <a:gd name="T9" fmla="*/ 364 h 1228"/>
                  <a:gd name="T10" fmla="*/ 334 w 696"/>
                  <a:gd name="T11" fmla="*/ 406 h 1228"/>
                  <a:gd name="T12" fmla="*/ 434 w 696"/>
                  <a:gd name="T13" fmla="*/ 456 h 1228"/>
                  <a:gd name="T14" fmla="*/ 472 w 696"/>
                  <a:gd name="T15" fmla="*/ 478 h 1228"/>
                  <a:gd name="T16" fmla="*/ 548 w 696"/>
                  <a:gd name="T17" fmla="*/ 508 h 1228"/>
                  <a:gd name="T18" fmla="*/ 640 w 696"/>
                  <a:gd name="T19" fmla="*/ 546 h 1228"/>
                  <a:gd name="T20" fmla="*/ 640 w 696"/>
                  <a:gd name="T21" fmla="*/ 662 h 1228"/>
                  <a:gd name="T22" fmla="*/ 696 w 696"/>
                  <a:gd name="T23" fmla="*/ 677 h 1228"/>
                  <a:gd name="T24" fmla="*/ 696 w 696"/>
                  <a:gd name="T25" fmla="*/ 1130 h 1228"/>
                  <a:gd name="T26" fmla="*/ 638 w 696"/>
                  <a:gd name="T27" fmla="*/ 1110 h 1228"/>
                  <a:gd name="T28" fmla="*/ 638 w 696"/>
                  <a:gd name="T29" fmla="*/ 1228 h 1228"/>
                  <a:gd name="T30" fmla="*/ 472 w 696"/>
                  <a:gd name="T31" fmla="*/ 1166 h 1228"/>
                  <a:gd name="T32" fmla="*/ 406 w 696"/>
                  <a:gd name="T33" fmla="*/ 1130 h 1228"/>
                  <a:gd name="T34" fmla="*/ 288 w 696"/>
                  <a:gd name="T35" fmla="*/ 1062 h 1228"/>
                  <a:gd name="T36" fmla="*/ 196 w 696"/>
                  <a:gd name="T37" fmla="*/ 990 h 1228"/>
                  <a:gd name="T38" fmla="*/ 96 w 696"/>
                  <a:gd name="T39" fmla="*/ 888 h 1228"/>
                  <a:gd name="T40" fmla="*/ 32 w 696"/>
                  <a:gd name="T41" fmla="*/ 786 h 1228"/>
                  <a:gd name="T42" fmla="*/ 0 w 696"/>
                  <a:gd name="T43" fmla="*/ 676 h 1228"/>
                  <a:gd name="T44" fmla="*/ 2 w 696"/>
                  <a:gd name="T45" fmla="*/ 0 h 12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96" h="1228">
                    <a:moveTo>
                      <a:pt x="2" y="0"/>
                    </a:moveTo>
                    <a:lnTo>
                      <a:pt x="30" y="94"/>
                    </a:lnTo>
                    <a:lnTo>
                      <a:pt x="96" y="202"/>
                    </a:lnTo>
                    <a:lnTo>
                      <a:pt x="182" y="296"/>
                    </a:lnTo>
                    <a:lnTo>
                      <a:pt x="272" y="364"/>
                    </a:lnTo>
                    <a:lnTo>
                      <a:pt x="334" y="406"/>
                    </a:lnTo>
                    <a:lnTo>
                      <a:pt x="434" y="456"/>
                    </a:lnTo>
                    <a:lnTo>
                      <a:pt x="472" y="478"/>
                    </a:lnTo>
                    <a:lnTo>
                      <a:pt x="548" y="508"/>
                    </a:lnTo>
                    <a:lnTo>
                      <a:pt x="640" y="546"/>
                    </a:lnTo>
                    <a:lnTo>
                      <a:pt x="640" y="662"/>
                    </a:lnTo>
                    <a:lnTo>
                      <a:pt x="696" y="677"/>
                    </a:lnTo>
                    <a:lnTo>
                      <a:pt x="696" y="1130"/>
                    </a:lnTo>
                    <a:lnTo>
                      <a:pt x="638" y="1110"/>
                    </a:lnTo>
                    <a:lnTo>
                      <a:pt x="638" y="1228"/>
                    </a:lnTo>
                    <a:lnTo>
                      <a:pt x="472" y="1166"/>
                    </a:lnTo>
                    <a:lnTo>
                      <a:pt x="406" y="1130"/>
                    </a:lnTo>
                    <a:lnTo>
                      <a:pt x="288" y="1062"/>
                    </a:lnTo>
                    <a:lnTo>
                      <a:pt x="196" y="990"/>
                    </a:lnTo>
                    <a:lnTo>
                      <a:pt x="96" y="888"/>
                    </a:lnTo>
                    <a:lnTo>
                      <a:pt x="32" y="786"/>
                    </a:lnTo>
                    <a:lnTo>
                      <a:pt x="0" y="676"/>
                    </a:lnTo>
                    <a:lnTo>
                      <a:pt x="2" y="0"/>
                    </a:lnTo>
                    <a:close/>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15385" name="Group 30"/>
              <p:cNvGrpSpPr>
                <a:grpSpLocks/>
              </p:cNvGrpSpPr>
              <p:nvPr/>
            </p:nvGrpSpPr>
            <p:grpSpPr bwMode="auto">
              <a:xfrm>
                <a:off x="302" y="1708"/>
                <a:ext cx="324" cy="958"/>
                <a:chOff x="302" y="1708"/>
                <a:chExt cx="324" cy="958"/>
              </a:xfrm>
            </p:grpSpPr>
            <p:sp>
              <p:nvSpPr>
                <p:cNvPr id="15390" name="Freeform 31"/>
                <p:cNvSpPr>
                  <a:spLocks/>
                </p:cNvSpPr>
                <p:nvPr/>
              </p:nvSpPr>
              <p:spPr bwMode="auto">
                <a:xfrm>
                  <a:off x="302" y="1708"/>
                  <a:ext cx="176" cy="406"/>
                </a:xfrm>
                <a:custGeom>
                  <a:avLst/>
                  <a:gdLst>
                    <a:gd name="T0" fmla="*/ 0 w 176"/>
                    <a:gd name="T1" fmla="*/ 406 h 406"/>
                    <a:gd name="T2" fmla="*/ 0 w 176"/>
                    <a:gd name="T3" fmla="*/ 280 h 406"/>
                    <a:gd name="T4" fmla="*/ 38 w 176"/>
                    <a:gd name="T5" fmla="*/ 166 h 406"/>
                    <a:gd name="T6" fmla="*/ 96 w 176"/>
                    <a:gd name="T7" fmla="*/ 80 h 406"/>
                    <a:gd name="T8" fmla="*/ 176 w 176"/>
                    <a:gd name="T9" fmla="*/ 0 h 4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406">
                      <a:moveTo>
                        <a:pt x="0" y="406"/>
                      </a:moveTo>
                      <a:lnTo>
                        <a:pt x="0" y="280"/>
                      </a:lnTo>
                      <a:lnTo>
                        <a:pt x="38" y="166"/>
                      </a:lnTo>
                      <a:lnTo>
                        <a:pt x="96" y="80"/>
                      </a:lnTo>
                      <a:lnTo>
                        <a:pt x="176"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91" name="Freeform 32"/>
                <p:cNvSpPr>
                  <a:spLocks/>
                </p:cNvSpPr>
                <p:nvPr/>
              </p:nvSpPr>
              <p:spPr bwMode="auto">
                <a:xfrm>
                  <a:off x="304" y="2282"/>
                  <a:ext cx="322" cy="384"/>
                </a:xfrm>
                <a:custGeom>
                  <a:avLst/>
                  <a:gdLst>
                    <a:gd name="T0" fmla="*/ 0 w 322"/>
                    <a:gd name="T1" fmla="*/ 242 h 384"/>
                    <a:gd name="T2" fmla="*/ 0 w 322"/>
                    <a:gd name="T3" fmla="*/ 384 h 384"/>
                    <a:gd name="T4" fmla="*/ 32 w 322"/>
                    <a:gd name="T5" fmla="*/ 290 h 384"/>
                    <a:gd name="T6" fmla="*/ 96 w 322"/>
                    <a:gd name="T7" fmla="*/ 192 h 384"/>
                    <a:gd name="T8" fmla="*/ 186 w 322"/>
                    <a:gd name="T9" fmla="*/ 98 h 384"/>
                    <a:gd name="T10" fmla="*/ 322 w 322"/>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2" h="384">
                      <a:moveTo>
                        <a:pt x="0" y="242"/>
                      </a:moveTo>
                      <a:lnTo>
                        <a:pt x="0" y="384"/>
                      </a:lnTo>
                      <a:lnTo>
                        <a:pt x="32" y="290"/>
                      </a:lnTo>
                      <a:lnTo>
                        <a:pt x="96" y="192"/>
                      </a:lnTo>
                      <a:lnTo>
                        <a:pt x="186" y="98"/>
                      </a:lnTo>
                      <a:lnTo>
                        <a:pt x="322"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5386" name="Freeform 33"/>
              <p:cNvSpPr>
                <a:spLocks/>
              </p:cNvSpPr>
              <p:nvPr/>
            </p:nvSpPr>
            <p:spPr bwMode="auto">
              <a:xfrm>
                <a:off x="2454" y="2162"/>
                <a:ext cx="730" cy="1162"/>
              </a:xfrm>
              <a:custGeom>
                <a:avLst/>
                <a:gdLst>
                  <a:gd name="T0" fmla="*/ 0 w 730"/>
                  <a:gd name="T1" fmla="*/ 710 h 1162"/>
                  <a:gd name="T2" fmla="*/ 0 w 730"/>
                  <a:gd name="T3" fmla="*/ 1022 h 1162"/>
                  <a:gd name="T4" fmla="*/ 154 w 730"/>
                  <a:gd name="T5" fmla="*/ 972 h 1162"/>
                  <a:gd name="T6" fmla="*/ 154 w 730"/>
                  <a:gd name="T7" fmla="*/ 1162 h 1162"/>
                  <a:gd name="T8" fmla="*/ 232 w 730"/>
                  <a:gd name="T9" fmla="*/ 1130 h 1162"/>
                  <a:gd name="T10" fmla="*/ 310 w 730"/>
                  <a:gd name="T11" fmla="*/ 1090 h 1162"/>
                  <a:gd name="T12" fmla="*/ 418 w 730"/>
                  <a:gd name="T13" fmla="*/ 1028 h 1162"/>
                  <a:gd name="T14" fmla="*/ 508 w 730"/>
                  <a:gd name="T15" fmla="*/ 964 h 1162"/>
                  <a:gd name="T16" fmla="*/ 594 w 730"/>
                  <a:gd name="T17" fmla="*/ 884 h 1162"/>
                  <a:gd name="T18" fmla="*/ 652 w 730"/>
                  <a:gd name="T19" fmla="*/ 812 h 1162"/>
                  <a:gd name="T20" fmla="*/ 682 w 730"/>
                  <a:gd name="T21" fmla="*/ 762 h 1162"/>
                  <a:gd name="T22" fmla="*/ 714 w 730"/>
                  <a:gd name="T23" fmla="*/ 676 h 1162"/>
                  <a:gd name="T24" fmla="*/ 714 w 730"/>
                  <a:gd name="T25" fmla="*/ 556 h 1162"/>
                  <a:gd name="T26" fmla="*/ 730 w 730"/>
                  <a:gd name="T27" fmla="*/ 490 h 1162"/>
                  <a:gd name="T28" fmla="*/ 730 w 730"/>
                  <a:gd name="T29" fmla="*/ 34 h 1162"/>
                  <a:gd name="T30" fmla="*/ 714 w 730"/>
                  <a:gd name="T31" fmla="*/ 112 h 1162"/>
                  <a:gd name="T32" fmla="*/ 714 w 730"/>
                  <a:gd name="T33" fmla="*/ 0 h 1162"/>
                  <a:gd name="T34" fmla="*/ 662 w 730"/>
                  <a:gd name="T35" fmla="*/ 120 h 1162"/>
                  <a:gd name="T36" fmla="*/ 628 w 730"/>
                  <a:gd name="T37" fmla="*/ 168 h 1162"/>
                  <a:gd name="T38" fmla="*/ 572 w 730"/>
                  <a:gd name="T39" fmla="*/ 228 h 1162"/>
                  <a:gd name="T40" fmla="*/ 464 w 730"/>
                  <a:gd name="T41" fmla="*/ 314 h 1162"/>
                  <a:gd name="T42" fmla="*/ 400 w 730"/>
                  <a:gd name="T43" fmla="*/ 358 h 1162"/>
                  <a:gd name="T44" fmla="*/ 310 w 730"/>
                  <a:gd name="T45" fmla="*/ 406 h 1162"/>
                  <a:gd name="T46" fmla="*/ 192 w 730"/>
                  <a:gd name="T47" fmla="*/ 460 h 1162"/>
                  <a:gd name="T48" fmla="*/ 152 w 730"/>
                  <a:gd name="T49" fmla="*/ 476 h 1162"/>
                  <a:gd name="T50" fmla="*/ 152 w 730"/>
                  <a:gd name="T51" fmla="*/ 664 h 1162"/>
                  <a:gd name="T52" fmla="*/ 0 w 730"/>
                  <a:gd name="T53" fmla="*/ 710 h 11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30" h="1162">
                    <a:moveTo>
                      <a:pt x="0" y="710"/>
                    </a:moveTo>
                    <a:lnTo>
                      <a:pt x="0" y="1022"/>
                    </a:lnTo>
                    <a:lnTo>
                      <a:pt x="154" y="972"/>
                    </a:lnTo>
                    <a:lnTo>
                      <a:pt x="154" y="1162"/>
                    </a:lnTo>
                    <a:lnTo>
                      <a:pt x="232" y="1130"/>
                    </a:lnTo>
                    <a:lnTo>
                      <a:pt x="310" y="1090"/>
                    </a:lnTo>
                    <a:lnTo>
                      <a:pt x="418" y="1028"/>
                    </a:lnTo>
                    <a:lnTo>
                      <a:pt x="508" y="964"/>
                    </a:lnTo>
                    <a:lnTo>
                      <a:pt x="594" y="884"/>
                    </a:lnTo>
                    <a:lnTo>
                      <a:pt x="652" y="812"/>
                    </a:lnTo>
                    <a:lnTo>
                      <a:pt x="682" y="762"/>
                    </a:lnTo>
                    <a:lnTo>
                      <a:pt x="714" y="676"/>
                    </a:lnTo>
                    <a:lnTo>
                      <a:pt x="714" y="556"/>
                    </a:lnTo>
                    <a:lnTo>
                      <a:pt x="730" y="490"/>
                    </a:lnTo>
                    <a:lnTo>
                      <a:pt x="730" y="34"/>
                    </a:lnTo>
                    <a:lnTo>
                      <a:pt x="714" y="112"/>
                    </a:lnTo>
                    <a:lnTo>
                      <a:pt x="714" y="0"/>
                    </a:lnTo>
                    <a:lnTo>
                      <a:pt x="662" y="120"/>
                    </a:lnTo>
                    <a:lnTo>
                      <a:pt x="628" y="168"/>
                    </a:lnTo>
                    <a:lnTo>
                      <a:pt x="572" y="228"/>
                    </a:lnTo>
                    <a:lnTo>
                      <a:pt x="464" y="314"/>
                    </a:lnTo>
                    <a:lnTo>
                      <a:pt x="400" y="358"/>
                    </a:lnTo>
                    <a:lnTo>
                      <a:pt x="310" y="406"/>
                    </a:lnTo>
                    <a:lnTo>
                      <a:pt x="192" y="460"/>
                    </a:lnTo>
                    <a:lnTo>
                      <a:pt x="152" y="476"/>
                    </a:lnTo>
                    <a:lnTo>
                      <a:pt x="152" y="664"/>
                    </a:lnTo>
                    <a:lnTo>
                      <a:pt x="0" y="710"/>
                    </a:lnTo>
                    <a:close/>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15387" name="Group 34"/>
              <p:cNvGrpSpPr>
                <a:grpSpLocks/>
              </p:cNvGrpSpPr>
              <p:nvPr/>
            </p:nvGrpSpPr>
            <p:grpSpPr bwMode="auto">
              <a:xfrm>
                <a:off x="3126" y="1862"/>
                <a:ext cx="58" cy="880"/>
                <a:chOff x="3126" y="1862"/>
                <a:chExt cx="58" cy="880"/>
              </a:xfrm>
            </p:grpSpPr>
            <p:sp>
              <p:nvSpPr>
                <p:cNvPr id="15388" name="Freeform 35"/>
                <p:cNvSpPr>
                  <a:spLocks/>
                </p:cNvSpPr>
                <p:nvPr/>
              </p:nvSpPr>
              <p:spPr bwMode="auto">
                <a:xfrm>
                  <a:off x="3126" y="2534"/>
                  <a:ext cx="58" cy="208"/>
                </a:xfrm>
                <a:custGeom>
                  <a:avLst/>
                  <a:gdLst>
                    <a:gd name="T0" fmla="*/ 58 w 58"/>
                    <a:gd name="T1" fmla="*/ 150 h 208"/>
                    <a:gd name="T2" fmla="*/ 58 w 58"/>
                    <a:gd name="T3" fmla="*/ 208 h 208"/>
                    <a:gd name="T4" fmla="*/ 48 w 58"/>
                    <a:gd name="T5" fmla="*/ 132 h 208"/>
                    <a:gd name="T6" fmla="*/ 26 w 58"/>
                    <a:gd name="T7" fmla="*/ 68 h 208"/>
                    <a:gd name="T8" fmla="*/ 10 w 58"/>
                    <a:gd name="T9" fmla="*/ 26 h 208"/>
                    <a:gd name="T10" fmla="*/ 0 w 58"/>
                    <a:gd name="T11" fmla="*/ 0 h 2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8" h="208">
                      <a:moveTo>
                        <a:pt x="58" y="150"/>
                      </a:moveTo>
                      <a:lnTo>
                        <a:pt x="58" y="208"/>
                      </a:lnTo>
                      <a:lnTo>
                        <a:pt x="48" y="132"/>
                      </a:lnTo>
                      <a:lnTo>
                        <a:pt x="26" y="68"/>
                      </a:lnTo>
                      <a:lnTo>
                        <a:pt x="10" y="26"/>
                      </a:lnTo>
                      <a:lnTo>
                        <a:pt x="0"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89" name="Freeform 36"/>
                <p:cNvSpPr>
                  <a:spLocks/>
                </p:cNvSpPr>
                <p:nvPr/>
              </p:nvSpPr>
              <p:spPr bwMode="auto">
                <a:xfrm>
                  <a:off x="3128" y="1862"/>
                  <a:ext cx="56" cy="350"/>
                </a:xfrm>
                <a:custGeom>
                  <a:avLst/>
                  <a:gdLst>
                    <a:gd name="T0" fmla="*/ 56 w 56"/>
                    <a:gd name="T1" fmla="*/ 350 h 350"/>
                    <a:gd name="T2" fmla="*/ 54 w 56"/>
                    <a:gd name="T3" fmla="*/ 218 h 350"/>
                    <a:gd name="T4" fmla="*/ 54 w 56"/>
                    <a:gd name="T5" fmla="*/ 188 h 350"/>
                    <a:gd name="T6" fmla="*/ 44 w 56"/>
                    <a:gd name="T7" fmla="*/ 112 h 350"/>
                    <a:gd name="T8" fmla="*/ 14 w 56"/>
                    <a:gd name="T9" fmla="*/ 30 h 350"/>
                    <a:gd name="T10" fmla="*/ 0 w 56"/>
                    <a:gd name="T11" fmla="*/ 0 h 3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350">
                      <a:moveTo>
                        <a:pt x="56" y="350"/>
                      </a:moveTo>
                      <a:lnTo>
                        <a:pt x="54" y="218"/>
                      </a:lnTo>
                      <a:lnTo>
                        <a:pt x="54" y="188"/>
                      </a:lnTo>
                      <a:lnTo>
                        <a:pt x="44" y="112"/>
                      </a:lnTo>
                      <a:lnTo>
                        <a:pt x="14" y="30"/>
                      </a:lnTo>
                      <a:lnTo>
                        <a:pt x="0"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grpSp>
      <p:sp>
        <p:nvSpPr>
          <p:cNvPr id="73"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26</a:t>
            </a:fld>
            <a:endParaRPr lang="en-US" sz="1000" i="0" dirty="0">
              <a:solidFill>
                <a:schemeClr val="accent2"/>
              </a:solidFill>
              <a:latin typeface="+mn-lt"/>
            </a:endParaRPr>
          </a:p>
        </p:txBody>
      </p:sp>
    </p:spTree>
    <p:extLst>
      <p:ext uri="{BB962C8B-B14F-4D97-AF65-F5344CB8AC3E}">
        <p14:creationId xmlns:p14="http://schemas.microsoft.com/office/powerpoint/2010/main" xmlns="" val="39932230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0"/>
              </a:spcBef>
              <a:buFontTx/>
              <a:buNone/>
            </a:pPr>
            <a:r>
              <a:rPr lang="en-US" sz="3200" i="0">
                <a:solidFill>
                  <a:srgbClr val="FF0000"/>
                </a:solidFill>
              </a:rPr>
              <a:t>Transport and Turbulence</a:t>
            </a:r>
            <a:br>
              <a:rPr lang="en-US" sz="3200" i="0">
                <a:solidFill>
                  <a:srgbClr val="FF0000"/>
                </a:solidFill>
              </a:rPr>
            </a:br>
            <a:r>
              <a:rPr lang="en-US" sz="2000" i="0">
                <a:solidFill>
                  <a:srgbClr val="1238FF"/>
                </a:solidFill>
                <a:latin typeface="Helvetica Neue" charset="0"/>
                <a:cs typeface="Helvetica Neue" charset="0"/>
              </a:rPr>
              <a:t>BES together with high-k to provide comprehensive turbulence diagnostic</a:t>
            </a:r>
          </a:p>
        </p:txBody>
      </p:sp>
      <p:sp>
        <p:nvSpPr>
          <p:cNvPr id="56322" name="Rectangle 74"/>
          <p:cNvSpPr>
            <a:spLocks noChangeArrowheads="1"/>
          </p:cNvSpPr>
          <p:nvPr/>
        </p:nvSpPr>
        <p:spPr bwMode="auto">
          <a:xfrm>
            <a:off x="7391400" y="2743200"/>
            <a:ext cx="317500" cy="203200"/>
          </a:xfrm>
          <a:prstGeom prst="rect">
            <a:avLst/>
          </a:prstGeom>
          <a:solidFill>
            <a:schemeClr val="bg1"/>
          </a:solidFill>
          <a:ln>
            <a:noFill/>
          </a:ln>
          <a:extLst>
            <a:ext uri="{91240B29-F687-4f45-9708-019B960494DF}">
              <a14:hiddenLine xmlns:a14="http://schemas.microsoft.com/office/drawing/2010/main" xmlns="" w="15875">
                <a:solidFill>
                  <a:srgbClr val="000000"/>
                </a:solidFill>
                <a:round/>
                <a:headEnd/>
                <a:tailEnd type="triangle" w="med" len="med"/>
              </a14:hiddenLine>
            </a:ext>
          </a:extLst>
        </p:spPr>
        <p:txBody>
          <a:bodyPr lIns="0" tIns="0" rIns="0" bIns="0"/>
          <a:lstStyle/>
          <a:p>
            <a:endParaRPr lang="en-US"/>
          </a:p>
        </p:txBody>
      </p:sp>
      <p:sp>
        <p:nvSpPr>
          <p:cNvPr id="80" name="Rectangle 16"/>
          <p:cNvSpPr>
            <a:spLocks noChangeArrowheads="1"/>
          </p:cNvSpPr>
          <p:nvPr/>
        </p:nvSpPr>
        <p:spPr bwMode="auto">
          <a:xfrm>
            <a:off x="4406900" y="1727200"/>
            <a:ext cx="1473200" cy="158750"/>
          </a:xfrm>
          <a:prstGeom prst="rect">
            <a:avLst/>
          </a:prstGeom>
          <a:gradFill rotWithShape="0">
            <a:gsLst>
              <a:gs pos="0">
                <a:schemeClr val="hlink"/>
              </a:gs>
              <a:gs pos="100000">
                <a:schemeClr val="hlink">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56352" name="Rectangle 22"/>
          <p:cNvSpPr>
            <a:spLocks noChangeArrowheads="1"/>
          </p:cNvSpPr>
          <p:nvPr/>
        </p:nvSpPr>
        <p:spPr bwMode="auto">
          <a:xfrm>
            <a:off x="2362200" y="1720850"/>
            <a:ext cx="1530350" cy="158750"/>
          </a:xfrm>
          <a:prstGeom prst="rect">
            <a:avLst/>
          </a:prstGeom>
          <a:gradFill rotWithShape="0">
            <a:gsLst>
              <a:gs pos="0">
                <a:srgbClr val="E4C8BD"/>
              </a:gs>
              <a:gs pos="100000">
                <a:srgbClr val="6A5D57"/>
              </a:gs>
            </a:gsLst>
            <a:lin ang="5400000" scaled="1"/>
          </a:gradFill>
          <a:ln w="9525">
            <a:solidFill>
              <a:schemeClr val="tx1"/>
            </a:solidFill>
            <a:miter lim="800000"/>
            <a:headEnd/>
            <a:tailEnd/>
          </a:ln>
        </p:spPr>
        <p:txBody>
          <a:bodyPr wrap="none" anchor="ctr"/>
          <a:lstStyle/>
          <a:p>
            <a:endParaRPr lang="en-US"/>
          </a:p>
        </p:txBody>
      </p:sp>
      <p:sp>
        <p:nvSpPr>
          <p:cNvPr id="56353" name="Rectangle 41"/>
          <p:cNvSpPr>
            <a:spLocks noChangeArrowheads="1"/>
          </p:cNvSpPr>
          <p:nvPr/>
        </p:nvSpPr>
        <p:spPr bwMode="auto">
          <a:xfrm>
            <a:off x="4281437" y="1876425"/>
            <a:ext cx="17447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spAutoFit/>
          </a:bodyPr>
          <a:lstStyle/>
          <a:p>
            <a:pPr marL="177800" indent="-177800" algn="ctr" eaLnBrk="0" hangingPunct="0">
              <a:spcBef>
                <a:spcPct val="0"/>
              </a:spcBef>
              <a:buFontTx/>
              <a:buNone/>
            </a:pPr>
            <a:r>
              <a:rPr lang="en-US" sz="1600" i="0" dirty="0" err="1">
                <a:solidFill>
                  <a:schemeClr val="tx1"/>
                </a:solidFill>
                <a:latin typeface="Symbol" charset="2"/>
                <a:cs typeface="Symbol" charset="2"/>
              </a:rPr>
              <a:t>m</a:t>
            </a:r>
            <a:r>
              <a:rPr lang="en-US" sz="1600" i="0" dirty="0" err="1" smtClean="0">
                <a:solidFill>
                  <a:schemeClr val="tx1"/>
                </a:solidFill>
              </a:rPr>
              <a:t>wave</a:t>
            </a:r>
            <a:r>
              <a:rPr lang="en-US" sz="1600" i="0" dirty="0" smtClean="0">
                <a:solidFill>
                  <a:schemeClr val="tx1"/>
                </a:solidFill>
              </a:rPr>
              <a:t> Scattering</a:t>
            </a:r>
            <a:endParaRPr lang="en-US" sz="1600" i="0" dirty="0">
              <a:solidFill>
                <a:schemeClr val="tx1"/>
              </a:solidFill>
            </a:endParaRPr>
          </a:p>
        </p:txBody>
      </p:sp>
      <p:sp>
        <p:nvSpPr>
          <p:cNvPr id="91" name="Rectangle 57"/>
          <p:cNvSpPr>
            <a:spLocks noChangeAspect="1" noChangeArrowheads="1"/>
          </p:cNvSpPr>
          <p:nvPr/>
        </p:nvSpPr>
        <p:spPr bwMode="auto">
          <a:xfrm>
            <a:off x="2300288" y="1389063"/>
            <a:ext cx="2366962" cy="228600"/>
          </a:xfrm>
          <a:prstGeom prst="rect">
            <a:avLst/>
          </a:prstGeom>
          <a:gradFill rotWithShape="1">
            <a:gsLst>
              <a:gs pos="0">
                <a:srgbClr val="00FFFF">
                  <a:gamma/>
                  <a:shade val="46275"/>
                  <a:invGamma/>
                </a:srgbClr>
              </a:gs>
              <a:gs pos="50000">
                <a:srgbClr val="00FFFF">
                  <a:alpha val="50000"/>
                </a:srgbClr>
              </a:gs>
              <a:gs pos="100000">
                <a:srgbClr val="00FFFF">
                  <a:gamma/>
                  <a:shade val="46275"/>
                  <a:invGamma/>
                </a:srgbClr>
              </a:gs>
            </a:gsLst>
            <a:lin ang="5400000" scaled="1"/>
          </a:gradFill>
          <a:ln w="9525">
            <a:noFill/>
            <a:miter lim="800000"/>
            <a:headEnd/>
            <a:tailEnd/>
          </a:ln>
        </p:spPr>
        <p:txBody>
          <a:bodyPr anchor="ctr"/>
          <a:lstStyle/>
          <a:p>
            <a:pPr>
              <a:defRPr/>
            </a:pPr>
            <a:endParaRPr lang="en-US">
              <a:ea typeface="ＭＳ Ｐゴシック" charset="-128"/>
              <a:cs typeface="ＭＳ Ｐゴシック" charset="-128"/>
            </a:endParaRPr>
          </a:p>
        </p:txBody>
      </p:sp>
      <p:sp>
        <p:nvSpPr>
          <p:cNvPr id="92" name="Rectangle 58"/>
          <p:cNvSpPr>
            <a:spLocks noChangeArrowheads="1"/>
          </p:cNvSpPr>
          <p:nvPr/>
        </p:nvSpPr>
        <p:spPr bwMode="auto">
          <a:xfrm>
            <a:off x="4400550" y="1463675"/>
            <a:ext cx="1473200" cy="215900"/>
          </a:xfrm>
          <a:prstGeom prst="rect">
            <a:avLst/>
          </a:prstGeom>
          <a:gradFill rotWithShape="1">
            <a:gsLst>
              <a:gs pos="0">
                <a:srgbClr val="FF00FF">
                  <a:gamma/>
                  <a:shade val="46275"/>
                  <a:invGamma/>
                </a:srgbClr>
              </a:gs>
              <a:gs pos="50000">
                <a:srgbClr val="FF00FF">
                  <a:alpha val="50000"/>
                </a:srgbClr>
              </a:gs>
              <a:gs pos="100000">
                <a:srgbClr val="FF00FF">
                  <a:gamma/>
                  <a:shade val="46275"/>
                  <a:invGamma/>
                </a:srgbClr>
              </a:gs>
            </a:gsLst>
            <a:lin ang="5400000" scaled="1"/>
          </a:gradFill>
          <a:ln w="9525">
            <a:noFill/>
            <a:miter lim="800000"/>
            <a:headEnd/>
            <a:tailEnd/>
          </a:ln>
        </p:spPr>
        <p:txBody>
          <a:bodyPr anchor="ct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algn="ctr" eaLnBrk="1" hangingPunct="1">
              <a:spcBef>
                <a:spcPct val="0"/>
              </a:spcBef>
              <a:buFontTx/>
              <a:buNone/>
              <a:defRPr/>
            </a:pPr>
            <a:r>
              <a:rPr lang="en-US" sz="1400" i="0" smtClean="0">
                <a:solidFill>
                  <a:srgbClr val="000000"/>
                </a:solidFill>
              </a:rPr>
              <a:t>ETG</a:t>
            </a:r>
            <a:endParaRPr lang="en-US" sz="2400" i="0" smtClean="0">
              <a:solidFill>
                <a:schemeClr val="tx1"/>
              </a:solidFill>
              <a:latin typeface="Times New Roman" charset="0"/>
            </a:endParaRPr>
          </a:p>
        </p:txBody>
      </p:sp>
      <p:sp>
        <p:nvSpPr>
          <p:cNvPr id="56360" name="Text Box 59"/>
          <p:cNvSpPr txBox="1">
            <a:spLocks noChangeAspect="1" noChangeArrowheads="1"/>
          </p:cNvSpPr>
          <p:nvPr/>
        </p:nvSpPr>
        <p:spPr bwMode="auto">
          <a:xfrm>
            <a:off x="3071813" y="1339850"/>
            <a:ext cx="995362"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spcBef>
                <a:spcPct val="0"/>
              </a:spcBef>
              <a:buFontTx/>
              <a:buNone/>
            </a:pPr>
            <a:r>
              <a:rPr lang="en-US" sz="1400" i="0" dirty="0">
                <a:solidFill>
                  <a:srgbClr val="000000"/>
                </a:solidFill>
              </a:rPr>
              <a:t>ITG/TEM</a:t>
            </a:r>
            <a:endParaRPr lang="en-US" sz="2400" i="0" dirty="0">
              <a:solidFill>
                <a:schemeClr val="tx1"/>
              </a:solidFill>
              <a:latin typeface="Times New Roman" charset="0"/>
            </a:endParaRPr>
          </a:p>
        </p:txBody>
      </p:sp>
      <p:sp>
        <p:nvSpPr>
          <p:cNvPr id="94" name="Rectangle 60"/>
          <p:cNvSpPr>
            <a:spLocks noChangeAspect="1" noChangeArrowheads="1"/>
          </p:cNvSpPr>
          <p:nvPr/>
        </p:nvSpPr>
        <p:spPr bwMode="auto">
          <a:xfrm>
            <a:off x="2308225" y="1158875"/>
            <a:ext cx="1411288" cy="220663"/>
          </a:xfrm>
          <a:prstGeom prst="rect">
            <a:avLst/>
          </a:prstGeom>
          <a:gradFill rotWithShape="1">
            <a:gsLst>
              <a:gs pos="0">
                <a:srgbClr val="FFFF99">
                  <a:gamma/>
                  <a:shade val="46275"/>
                  <a:invGamma/>
                </a:srgbClr>
              </a:gs>
              <a:gs pos="50000">
                <a:srgbClr val="FFFF99">
                  <a:alpha val="50000"/>
                </a:srgbClr>
              </a:gs>
              <a:gs pos="100000">
                <a:srgbClr val="FFFF99">
                  <a:gamma/>
                  <a:shade val="46275"/>
                  <a:invGamma/>
                </a:srgbClr>
              </a:gs>
            </a:gsLst>
            <a:lin ang="5400000" scaled="1"/>
          </a:gradFill>
          <a:ln w="9525">
            <a:noFill/>
            <a:miter lim="800000"/>
            <a:headEnd/>
            <a:tailEnd/>
          </a:ln>
        </p:spPr>
        <p:txBody>
          <a:bodyPr anchor="ctr"/>
          <a:lstStyle/>
          <a:p>
            <a:pPr>
              <a:defRPr/>
            </a:pPr>
            <a:endParaRPr lang="en-US">
              <a:ea typeface="ＭＳ Ｐゴシック" charset="-128"/>
              <a:cs typeface="ＭＳ Ｐゴシック" charset="-128"/>
            </a:endParaRPr>
          </a:p>
        </p:txBody>
      </p:sp>
      <p:sp>
        <p:nvSpPr>
          <p:cNvPr id="56364" name="Text Box 61"/>
          <p:cNvSpPr txBox="1">
            <a:spLocks noChangeAspect="1" noChangeArrowheads="1"/>
          </p:cNvSpPr>
          <p:nvPr/>
        </p:nvSpPr>
        <p:spPr bwMode="auto">
          <a:xfrm>
            <a:off x="2100263" y="1100138"/>
            <a:ext cx="17526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spcBef>
                <a:spcPct val="0"/>
              </a:spcBef>
              <a:buFontTx/>
              <a:buNone/>
            </a:pPr>
            <a:r>
              <a:rPr lang="en-US" sz="1400" i="0">
                <a:solidFill>
                  <a:srgbClr val="000000"/>
                </a:solidFill>
                <a:latin typeface="Symbol" charset="0"/>
              </a:rPr>
              <a:t>m</a:t>
            </a:r>
            <a:r>
              <a:rPr lang="en-US" sz="1400" i="0">
                <a:solidFill>
                  <a:srgbClr val="000000"/>
                </a:solidFill>
              </a:rPr>
              <a:t>TEARING</a:t>
            </a:r>
            <a:endParaRPr lang="en-US" sz="2400" i="0">
              <a:solidFill>
                <a:schemeClr val="tx1"/>
              </a:solidFill>
              <a:latin typeface="Times New Roman" charset="0"/>
            </a:endParaRPr>
          </a:p>
        </p:txBody>
      </p:sp>
      <p:grpSp>
        <p:nvGrpSpPr>
          <p:cNvPr id="56365" name="Group 62"/>
          <p:cNvGrpSpPr>
            <a:grpSpLocks/>
          </p:cNvGrpSpPr>
          <p:nvPr/>
        </p:nvGrpSpPr>
        <p:grpSpPr bwMode="auto">
          <a:xfrm>
            <a:off x="2071688" y="1039813"/>
            <a:ext cx="4465637" cy="122237"/>
            <a:chOff x="2064" y="3984"/>
            <a:chExt cx="2813" cy="248"/>
          </a:xfrm>
        </p:grpSpPr>
        <p:grpSp>
          <p:nvGrpSpPr>
            <p:cNvPr id="56369" name="Group 69"/>
            <p:cNvGrpSpPr>
              <a:grpSpLocks/>
            </p:cNvGrpSpPr>
            <p:nvPr/>
          </p:nvGrpSpPr>
          <p:grpSpPr bwMode="auto">
            <a:xfrm>
              <a:off x="2064" y="4059"/>
              <a:ext cx="2813" cy="173"/>
              <a:chOff x="1872" y="3972"/>
              <a:chExt cx="2813" cy="173"/>
            </a:xfrm>
          </p:grpSpPr>
          <p:sp>
            <p:nvSpPr>
              <p:cNvPr id="56375" name="Text Box 70"/>
              <p:cNvSpPr txBox="1">
                <a:spLocks noChangeAspect="1" noChangeArrowheads="1"/>
              </p:cNvSpPr>
              <p:nvPr/>
            </p:nvSpPr>
            <p:spPr bwMode="auto">
              <a:xfrm>
                <a:off x="1872" y="3972"/>
                <a:ext cx="32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400" i="0">
                    <a:solidFill>
                      <a:schemeClr val="accent2"/>
                    </a:solidFill>
                  </a:rPr>
                  <a:t>0.1</a:t>
                </a:r>
                <a:endParaRPr lang="en-US" sz="1400" i="0">
                  <a:solidFill>
                    <a:schemeClr val="accent2"/>
                  </a:solidFill>
                  <a:latin typeface="Times New Roman" charset="0"/>
                </a:endParaRPr>
              </a:p>
            </p:txBody>
          </p:sp>
          <p:sp>
            <p:nvSpPr>
              <p:cNvPr id="56376" name="Text Box 71"/>
              <p:cNvSpPr txBox="1">
                <a:spLocks noChangeAspect="1" noChangeArrowheads="1"/>
              </p:cNvSpPr>
              <p:nvPr/>
            </p:nvSpPr>
            <p:spPr bwMode="auto">
              <a:xfrm>
                <a:off x="2751" y="3972"/>
                <a:ext cx="18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400" i="0">
                    <a:solidFill>
                      <a:schemeClr val="accent2"/>
                    </a:solidFill>
                  </a:rPr>
                  <a:t>1</a:t>
                </a:r>
                <a:endParaRPr lang="en-US" sz="1400" i="0">
                  <a:solidFill>
                    <a:schemeClr val="accent2"/>
                  </a:solidFill>
                  <a:latin typeface="Times New Roman" charset="0"/>
                </a:endParaRPr>
              </a:p>
            </p:txBody>
          </p:sp>
          <p:sp>
            <p:nvSpPr>
              <p:cNvPr id="56377" name="Text Box 72"/>
              <p:cNvSpPr txBox="1">
                <a:spLocks noChangeAspect="1" noChangeArrowheads="1"/>
              </p:cNvSpPr>
              <p:nvPr/>
            </p:nvSpPr>
            <p:spPr bwMode="auto">
              <a:xfrm>
                <a:off x="3541" y="3972"/>
                <a:ext cx="28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400" i="0">
                    <a:solidFill>
                      <a:schemeClr val="accent2"/>
                    </a:solidFill>
                  </a:rPr>
                  <a:t>10</a:t>
                </a:r>
                <a:endParaRPr lang="en-US" sz="1400" i="0">
                  <a:solidFill>
                    <a:schemeClr val="accent2"/>
                  </a:solidFill>
                  <a:latin typeface="Times New Roman" charset="0"/>
                </a:endParaRPr>
              </a:p>
            </p:txBody>
          </p:sp>
          <p:sp>
            <p:nvSpPr>
              <p:cNvPr id="56378" name="Text Box 73"/>
              <p:cNvSpPr txBox="1">
                <a:spLocks noChangeAspect="1" noChangeArrowheads="1"/>
              </p:cNvSpPr>
              <p:nvPr/>
            </p:nvSpPr>
            <p:spPr bwMode="auto">
              <a:xfrm>
                <a:off x="4322" y="3972"/>
                <a:ext cx="36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400" i="0">
                    <a:solidFill>
                      <a:schemeClr val="accent2"/>
                    </a:solidFill>
                  </a:rPr>
                  <a:t>100</a:t>
                </a:r>
                <a:endParaRPr lang="en-US" sz="1400" i="0">
                  <a:solidFill>
                    <a:schemeClr val="accent2"/>
                  </a:solidFill>
                  <a:latin typeface="Times New Roman" charset="0"/>
                </a:endParaRPr>
              </a:p>
            </p:txBody>
          </p:sp>
        </p:grpSp>
        <p:sp>
          <p:nvSpPr>
            <p:cNvPr id="56370" name="Line 74"/>
            <p:cNvSpPr>
              <a:spLocks noChangeAspect="1" noChangeShapeType="1"/>
            </p:cNvSpPr>
            <p:nvPr/>
          </p:nvSpPr>
          <p:spPr bwMode="auto">
            <a:xfrm>
              <a:off x="2208" y="3984"/>
              <a:ext cx="2487" cy="0"/>
            </a:xfrm>
            <a:prstGeom prst="line">
              <a:avLst/>
            </a:prstGeom>
            <a:noFill/>
            <a:ln w="28575">
              <a:solidFill>
                <a:srgbClr val="5F5F5F"/>
              </a:solidFill>
              <a:round/>
              <a:headEnd/>
              <a:tailEnd/>
            </a:ln>
            <a:extLst>
              <a:ext uri="{909E8E84-426E-40dd-AFC4-6F175D3DCCD1}">
                <a14:hiddenFill xmlns:a14="http://schemas.microsoft.com/office/drawing/2010/main" xmlns="">
                  <a:noFill/>
                </a14:hiddenFill>
              </a:ext>
            </a:extLst>
          </p:spPr>
          <p:txBody>
            <a:bodyPr anchor="ctr"/>
            <a:lstStyle/>
            <a:p>
              <a:endParaRPr lang="en-US"/>
            </a:p>
          </p:txBody>
        </p:sp>
        <p:sp>
          <p:nvSpPr>
            <p:cNvPr id="56371" name="Line 75"/>
            <p:cNvSpPr>
              <a:spLocks noChangeAspect="1" noChangeShapeType="1"/>
            </p:cNvSpPr>
            <p:nvPr/>
          </p:nvSpPr>
          <p:spPr bwMode="auto">
            <a:xfrm>
              <a:off x="2208" y="3992"/>
              <a:ext cx="0" cy="104"/>
            </a:xfrm>
            <a:prstGeom prst="line">
              <a:avLst/>
            </a:prstGeom>
            <a:noFill/>
            <a:ln w="28575">
              <a:solidFill>
                <a:srgbClr val="5F5F5F"/>
              </a:solidFill>
              <a:round/>
              <a:headEnd/>
              <a:tailEnd/>
            </a:ln>
            <a:extLst>
              <a:ext uri="{909E8E84-426E-40dd-AFC4-6F175D3DCCD1}">
                <a14:hiddenFill xmlns:a14="http://schemas.microsoft.com/office/drawing/2010/main" xmlns="">
                  <a:noFill/>
                </a14:hiddenFill>
              </a:ext>
            </a:extLst>
          </p:spPr>
          <p:txBody>
            <a:bodyPr anchor="ctr"/>
            <a:lstStyle/>
            <a:p>
              <a:endParaRPr lang="en-US"/>
            </a:p>
          </p:txBody>
        </p:sp>
        <p:sp>
          <p:nvSpPr>
            <p:cNvPr id="56372" name="Line 76"/>
            <p:cNvSpPr>
              <a:spLocks noChangeAspect="1" noChangeShapeType="1"/>
            </p:cNvSpPr>
            <p:nvPr/>
          </p:nvSpPr>
          <p:spPr bwMode="auto">
            <a:xfrm>
              <a:off x="3037" y="3992"/>
              <a:ext cx="0" cy="104"/>
            </a:xfrm>
            <a:prstGeom prst="line">
              <a:avLst/>
            </a:prstGeom>
            <a:noFill/>
            <a:ln w="28575">
              <a:solidFill>
                <a:srgbClr val="5F5F5F"/>
              </a:solidFill>
              <a:round/>
              <a:headEnd/>
              <a:tailEnd/>
            </a:ln>
            <a:extLst>
              <a:ext uri="{909E8E84-426E-40dd-AFC4-6F175D3DCCD1}">
                <a14:hiddenFill xmlns:a14="http://schemas.microsoft.com/office/drawing/2010/main" xmlns="">
                  <a:noFill/>
                </a14:hiddenFill>
              </a:ext>
            </a:extLst>
          </p:spPr>
          <p:txBody>
            <a:bodyPr anchor="ctr"/>
            <a:lstStyle/>
            <a:p>
              <a:endParaRPr lang="en-US"/>
            </a:p>
          </p:txBody>
        </p:sp>
        <p:sp>
          <p:nvSpPr>
            <p:cNvPr id="56373" name="Line 77"/>
            <p:cNvSpPr>
              <a:spLocks noChangeAspect="1" noChangeShapeType="1"/>
            </p:cNvSpPr>
            <p:nvPr/>
          </p:nvSpPr>
          <p:spPr bwMode="auto">
            <a:xfrm>
              <a:off x="3866" y="3992"/>
              <a:ext cx="0" cy="104"/>
            </a:xfrm>
            <a:prstGeom prst="line">
              <a:avLst/>
            </a:prstGeom>
            <a:noFill/>
            <a:ln w="28575">
              <a:solidFill>
                <a:srgbClr val="5F5F5F"/>
              </a:solidFill>
              <a:round/>
              <a:headEnd/>
              <a:tailEnd/>
            </a:ln>
            <a:extLst>
              <a:ext uri="{909E8E84-426E-40dd-AFC4-6F175D3DCCD1}">
                <a14:hiddenFill xmlns:a14="http://schemas.microsoft.com/office/drawing/2010/main" xmlns="">
                  <a:noFill/>
                </a14:hiddenFill>
              </a:ext>
            </a:extLst>
          </p:spPr>
          <p:txBody>
            <a:bodyPr anchor="ctr"/>
            <a:lstStyle/>
            <a:p>
              <a:endParaRPr lang="en-US"/>
            </a:p>
          </p:txBody>
        </p:sp>
        <p:sp>
          <p:nvSpPr>
            <p:cNvPr id="56374" name="Line 78"/>
            <p:cNvSpPr>
              <a:spLocks noChangeAspect="1" noChangeShapeType="1"/>
            </p:cNvSpPr>
            <p:nvPr/>
          </p:nvSpPr>
          <p:spPr bwMode="auto">
            <a:xfrm>
              <a:off x="4695" y="3992"/>
              <a:ext cx="0" cy="104"/>
            </a:xfrm>
            <a:prstGeom prst="line">
              <a:avLst/>
            </a:prstGeom>
            <a:noFill/>
            <a:ln w="28575">
              <a:solidFill>
                <a:srgbClr val="5F5F5F"/>
              </a:solidFill>
              <a:round/>
              <a:headEnd/>
              <a:tailEnd/>
            </a:ln>
            <a:extLst>
              <a:ext uri="{909E8E84-426E-40dd-AFC4-6F175D3DCCD1}">
                <a14:hiddenFill xmlns:a14="http://schemas.microsoft.com/office/drawing/2010/main" xmlns="">
                  <a:noFill/>
                </a14:hiddenFill>
              </a:ext>
            </a:extLst>
          </p:spPr>
          <p:txBody>
            <a:bodyPr anchor="ctr"/>
            <a:lstStyle/>
            <a:p>
              <a:endParaRPr lang="en-US"/>
            </a:p>
          </p:txBody>
        </p:sp>
      </p:grpSp>
      <p:sp>
        <p:nvSpPr>
          <p:cNvPr id="56366" name="Text Box 79"/>
          <p:cNvSpPr txBox="1">
            <a:spLocks noChangeAspect="1" noChangeArrowheads="1"/>
          </p:cNvSpPr>
          <p:nvPr/>
        </p:nvSpPr>
        <p:spPr bwMode="auto">
          <a:xfrm>
            <a:off x="3757613" y="982663"/>
            <a:ext cx="1066800" cy="382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800" i="0">
                <a:solidFill>
                  <a:schemeClr val="accent2"/>
                </a:solidFill>
                <a:latin typeface="Arial" charset="0"/>
              </a:rPr>
              <a:t>k</a:t>
            </a:r>
            <a:r>
              <a:rPr lang="en-US" sz="1800" i="0" baseline="-25000">
                <a:solidFill>
                  <a:schemeClr val="accent2"/>
                </a:solidFill>
                <a:latin typeface="Symbol" charset="0"/>
              </a:rPr>
              <a:t>^</a:t>
            </a:r>
            <a:r>
              <a:rPr lang="en-US" sz="1800" i="0">
                <a:solidFill>
                  <a:schemeClr val="accent2"/>
                </a:solidFill>
                <a:latin typeface="Arial" charset="0"/>
              </a:rPr>
              <a:t>(cm</a:t>
            </a:r>
            <a:r>
              <a:rPr lang="en-US" sz="1800" i="0" baseline="30000">
                <a:solidFill>
                  <a:schemeClr val="accent2"/>
                </a:solidFill>
                <a:latin typeface="Arial" charset="0"/>
              </a:rPr>
              <a:t>-1</a:t>
            </a:r>
            <a:r>
              <a:rPr lang="en-US" sz="1800" i="0">
                <a:solidFill>
                  <a:schemeClr val="accent2"/>
                </a:solidFill>
                <a:latin typeface="Arial" charset="0"/>
              </a:rPr>
              <a:t>)</a:t>
            </a:r>
          </a:p>
        </p:txBody>
      </p:sp>
      <p:sp>
        <p:nvSpPr>
          <p:cNvPr id="56367" name="Text Box 83"/>
          <p:cNvSpPr txBox="1">
            <a:spLocks noChangeArrowheads="1"/>
          </p:cNvSpPr>
          <p:nvPr/>
        </p:nvSpPr>
        <p:spPr bwMode="auto">
          <a:xfrm>
            <a:off x="1360488" y="1068388"/>
            <a:ext cx="7937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600" b="0" i="0">
                <a:solidFill>
                  <a:schemeClr val="tx1"/>
                </a:solidFill>
                <a:latin typeface="Arial" charset="0"/>
              </a:rPr>
              <a:t>Modes</a:t>
            </a:r>
          </a:p>
        </p:txBody>
      </p:sp>
      <p:sp>
        <p:nvSpPr>
          <p:cNvPr id="56368" name="Rectangle 41"/>
          <p:cNvSpPr>
            <a:spLocks noChangeArrowheads="1"/>
          </p:cNvSpPr>
          <p:nvPr/>
        </p:nvSpPr>
        <p:spPr bwMode="auto">
          <a:xfrm>
            <a:off x="2288260" y="1876425"/>
            <a:ext cx="166712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spAutoFit/>
          </a:bodyPr>
          <a:lstStyle/>
          <a:p>
            <a:pPr marL="177800" indent="-177800" algn="ctr" eaLnBrk="0" hangingPunct="0">
              <a:spcBef>
                <a:spcPct val="0"/>
              </a:spcBef>
              <a:buFontTx/>
              <a:buNone/>
            </a:pPr>
            <a:r>
              <a:rPr lang="en-US" sz="1600" i="0" dirty="0" smtClean="0">
                <a:solidFill>
                  <a:schemeClr val="tx1"/>
                </a:solidFill>
              </a:rPr>
              <a:t>BES, </a:t>
            </a:r>
            <a:r>
              <a:rPr lang="en-US" sz="1600" i="0" dirty="0" err="1" smtClean="0">
                <a:solidFill>
                  <a:schemeClr val="tx1"/>
                </a:solidFill>
              </a:rPr>
              <a:t>Polarimeter</a:t>
            </a:r>
            <a:endParaRPr lang="en-US" sz="1600" i="0" dirty="0">
              <a:solidFill>
                <a:schemeClr val="tx1"/>
              </a:solidFill>
            </a:endParaRPr>
          </a:p>
        </p:txBody>
      </p:sp>
      <p:grpSp>
        <p:nvGrpSpPr>
          <p:cNvPr id="56324" name="Group 4"/>
          <p:cNvGrpSpPr>
            <a:grpSpLocks/>
          </p:cNvGrpSpPr>
          <p:nvPr/>
        </p:nvGrpSpPr>
        <p:grpSpPr bwMode="auto">
          <a:xfrm>
            <a:off x="12700" y="2403475"/>
            <a:ext cx="5230813" cy="3663950"/>
            <a:chOff x="12700" y="2593975"/>
            <a:chExt cx="5230813" cy="3663950"/>
          </a:xfrm>
        </p:grpSpPr>
        <p:grpSp>
          <p:nvGrpSpPr>
            <p:cNvPr id="56336" name="Group 76"/>
            <p:cNvGrpSpPr>
              <a:grpSpLocks/>
            </p:cNvGrpSpPr>
            <p:nvPr/>
          </p:nvGrpSpPr>
          <p:grpSpPr bwMode="auto">
            <a:xfrm>
              <a:off x="12700" y="2832100"/>
              <a:ext cx="5230813" cy="1628775"/>
              <a:chOff x="-635000" y="3263900"/>
              <a:chExt cx="5230813" cy="1628775"/>
            </a:xfrm>
          </p:grpSpPr>
          <p:grpSp>
            <p:nvGrpSpPr>
              <p:cNvPr id="56341" name="Group 53"/>
              <p:cNvGrpSpPr>
                <a:grpSpLocks/>
              </p:cNvGrpSpPr>
              <p:nvPr/>
            </p:nvGrpSpPr>
            <p:grpSpPr bwMode="auto">
              <a:xfrm>
                <a:off x="-635000" y="3263900"/>
                <a:ext cx="5230813" cy="1628775"/>
                <a:chOff x="-672" y="1912"/>
                <a:chExt cx="2935" cy="914"/>
              </a:xfrm>
            </p:grpSpPr>
            <p:pic>
              <p:nvPicPr>
                <p:cNvPr id="56348" name="Picture 4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72" y="1912"/>
                  <a:ext cx="2935" cy="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pic>
            <p:sp>
              <p:nvSpPr>
                <p:cNvPr id="56349" name="Rectangle 51"/>
                <p:cNvSpPr>
                  <a:spLocks noChangeArrowheads="1"/>
                </p:cNvSpPr>
                <p:nvPr/>
              </p:nvSpPr>
              <p:spPr bwMode="auto">
                <a:xfrm>
                  <a:off x="1232" y="1952"/>
                  <a:ext cx="976" cy="448"/>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nchor="ctr"/>
                <a:lstStyle/>
                <a:p>
                  <a:endParaRPr lang="en-US"/>
                </a:p>
              </p:txBody>
            </p:sp>
            <p:sp>
              <p:nvSpPr>
                <p:cNvPr id="56350" name="Rectangle 52"/>
                <p:cNvSpPr>
                  <a:spLocks noChangeArrowheads="1"/>
                </p:cNvSpPr>
                <p:nvPr/>
              </p:nvSpPr>
              <p:spPr bwMode="auto">
                <a:xfrm>
                  <a:off x="1616" y="2288"/>
                  <a:ext cx="632" cy="392"/>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nchor="ctr"/>
                <a:lstStyle/>
                <a:p>
                  <a:endParaRPr lang="en-US"/>
                </a:p>
              </p:txBody>
            </p:sp>
          </p:grpSp>
          <p:sp>
            <p:nvSpPr>
              <p:cNvPr id="56342" name="Text Box 56"/>
              <p:cNvSpPr txBox="1">
                <a:spLocks noChangeArrowheads="1"/>
              </p:cNvSpPr>
              <p:nvPr/>
            </p:nvSpPr>
            <p:spPr bwMode="auto">
              <a:xfrm>
                <a:off x="292100" y="3465513"/>
                <a:ext cx="982663" cy="182562"/>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tx1"/>
                    </a:solidFill>
                  </a:rPr>
                  <a:t>Neutral Beam</a:t>
                </a:r>
              </a:p>
            </p:txBody>
          </p:sp>
          <p:sp>
            <p:nvSpPr>
              <p:cNvPr id="56343" name="Text Box 57"/>
              <p:cNvSpPr txBox="1">
                <a:spLocks noChangeArrowheads="1"/>
              </p:cNvSpPr>
              <p:nvPr/>
            </p:nvSpPr>
            <p:spPr bwMode="auto">
              <a:xfrm>
                <a:off x="-508000" y="3884613"/>
                <a:ext cx="703263" cy="182562"/>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tx1"/>
                    </a:solidFill>
                  </a:rPr>
                  <a:t>field lines</a:t>
                </a:r>
              </a:p>
            </p:txBody>
          </p:sp>
          <p:sp>
            <p:nvSpPr>
              <p:cNvPr id="56344" name="Text Box 58"/>
              <p:cNvSpPr txBox="1">
                <a:spLocks noChangeArrowheads="1"/>
              </p:cNvSpPr>
              <p:nvPr/>
            </p:nvSpPr>
            <p:spPr bwMode="auto">
              <a:xfrm>
                <a:off x="533400" y="4325938"/>
                <a:ext cx="989013" cy="401637"/>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tx1"/>
                    </a:solidFill>
                  </a:rPr>
                  <a:t>red-shited </a:t>
                </a:r>
              </a:p>
              <a:p>
                <a:pPr eaLnBrk="1" hangingPunct="1">
                  <a:buFontTx/>
                  <a:buNone/>
                </a:pPr>
                <a:r>
                  <a:rPr lang="en-US">
                    <a:solidFill>
                      <a:schemeClr val="tx1"/>
                    </a:solidFill>
                  </a:rPr>
                  <a:t>D</a:t>
                </a:r>
                <a:r>
                  <a:rPr lang="en-US">
                    <a:solidFill>
                      <a:schemeClr val="tx1"/>
                    </a:solidFill>
                    <a:latin typeface="Symbol" charset="0"/>
                    <a:sym typeface="Symbol" charset="0"/>
                  </a:rPr>
                  <a:t></a:t>
                </a:r>
                <a:r>
                  <a:rPr lang="en-US">
                    <a:solidFill>
                      <a:schemeClr val="tx1"/>
                    </a:solidFill>
                  </a:rPr>
                  <a:t> emission</a:t>
                </a:r>
              </a:p>
            </p:txBody>
          </p:sp>
          <p:sp>
            <p:nvSpPr>
              <p:cNvPr id="56345" name="Text Box 59"/>
              <p:cNvSpPr txBox="1">
                <a:spLocks noChangeArrowheads="1"/>
              </p:cNvSpPr>
              <p:nvPr/>
            </p:nvSpPr>
            <p:spPr bwMode="auto">
              <a:xfrm>
                <a:off x="2006600" y="3389313"/>
                <a:ext cx="681038" cy="365125"/>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dirty="0">
                    <a:solidFill>
                      <a:schemeClr val="tx1"/>
                    </a:solidFill>
                  </a:rPr>
                  <a:t>Optical fibers</a:t>
                </a:r>
              </a:p>
            </p:txBody>
          </p:sp>
          <p:sp>
            <p:nvSpPr>
              <p:cNvPr id="56346" name="Rectangle 61"/>
              <p:cNvSpPr>
                <a:spLocks noChangeArrowheads="1"/>
              </p:cNvSpPr>
              <p:nvPr/>
            </p:nvSpPr>
            <p:spPr bwMode="auto">
              <a:xfrm>
                <a:off x="2184400" y="4267200"/>
                <a:ext cx="1155700" cy="393700"/>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nchor="ctr"/>
              <a:lstStyle/>
              <a:p>
                <a:endParaRPr lang="en-US"/>
              </a:p>
            </p:txBody>
          </p:sp>
          <p:sp>
            <p:nvSpPr>
              <p:cNvPr id="56347" name="Text Box 62"/>
              <p:cNvSpPr txBox="1">
                <a:spLocks noChangeArrowheads="1"/>
              </p:cNvSpPr>
              <p:nvPr/>
            </p:nvSpPr>
            <p:spPr bwMode="auto">
              <a:xfrm>
                <a:off x="1541463" y="4291013"/>
                <a:ext cx="1481137" cy="365125"/>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tx1"/>
                    </a:solidFill>
                  </a:rPr>
                  <a:t>High throughput collection optics</a:t>
                </a:r>
              </a:p>
            </p:txBody>
          </p:sp>
        </p:grpSp>
        <p:grpSp>
          <p:nvGrpSpPr>
            <p:cNvPr id="56337" name="Group 2"/>
            <p:cNvGrpSpPr>
              <a:grpSpLocks/>
            </p:cNvGrpSpPr>
            <p:nvPr/>
          </p:nvGrpSpPr>
          <p:grpSpPr bwMode="auto">
            <a:xfrm>
              <a:off x="76200" y="2593975"/>
              <a:ext cx="3505200" cy="3663950"/>
              <a:chOff x="76200" y="2593975"/>
              <a:chExt cx="3505200" cy="3663950"/>
            </a:xfrm>
          </p:grpSpPr>
          <p:pic>
            <p:nvPicPr>
              <p:cNvPr id="56338" name="Picture 63"/>
              <p:cNvPicPr>
                <a:picLocks noChangeAspect="1" noChangeArrowheads="1"/>
              </p:cNvPicPr>
              <p:nvPr/>
            </p:nvPicPr>
            <p:blipFill>
              <a:blip r:embed="rId4">
                <a:extLst>
                  <a:ext uri="{28A0092B-C50C-407E-A947-70E740481C1C}">
                    <a14:useLocalDpi xmlns:a14="http://schemas.microsoft.com/office/drawing/2010/main" xmlns="" val="0"/>
                  </a:ext>
                </a:extLst>
              </a:blip>
              <a:srcRect l="7205" t="14256" r="12479" b="9979"/>
              <a:stretch>
                <a:fillRect/>
              </a:stretch>
            </p:blipFill>
            <p:spPr bwMode="auto">
              <a:xfrm>
                <a:off x="454025" y="4605338"/>
                <a:ext cx="1973263" cy="1652587"/>
              </a:xfrm>
              <a:prstGeom prst="rect">
                <a:avLst/>
              </a:prstGeom>
              <a:solidFill>
                <a:srgbClr val="FFFFFF"/>
              </a:solidFill>
              <a:ln>
                <a:noFill/>
              </a:ln>
              <a:extLst>
                <a:ext uri="{91240B29-F687-4f45-9708-019B960494DF}">
                  <a14:hiddenLine xmlns:a14="http://schemas.microsoft.com/office/drawing/2010/main" xmlns="" w="15875">
                    <a:solidFill>
                      <a:srgbClr val="000000"/>
                    </a:solidFill>
                    <a:miter lim="800000"/>
                    <a:headEnd/>
                    <a:tailEnd/>
                  </a14:hiddenLine>
                </a:ext>
              </a:extLst>
            </p:spPr>
          </p:pic>
          <p:sp>
            <p:nvSpPr>
              <p:cNvPr id="56339" name="Text Box 42"/>
              <p:cNvSpPr txBox="1">
                <a:spLocks noChangeArrowheads="1"/>
              </p:cNvSpPr>
              <p:nvPr/>
            </p:nvSpPr>
            <p:spPr bwMode="auto">
              <a:xfrm>
                <a:off x="76200" y="2593975"/>
                <a:ext cx="3276600" cy="430887"/>
              </a:xfrm>
              <a:prstGeom prst="rect">
                <a:avLst/>
              </a:prstGeom>
              <a:noFill/>
              <a:ln>
                <a:noFill/>
              </a:ln>
              <a:extLst>
                <a:ext uri="{91240B29-F687-4f45-9708-019B960494DF}">
                  <a14:hiddenLine xmlns:a14="http://schemas.microsoft.com/office/drawing/2010/main" xmlns="" w="15875">
                    <a:solidFill>
                      <a:srgbClr val="000000"/>
                    </a:solidFill>
                    <a:miter lim="800000"/>
                    <a:headEnd/>
                    <a:tailEnd/>
                  </a14:hiddenLine>
                </a:ext>
              </a:extLst>
            </p:spPr>
            <p:txBody>
              <a:bodyPr lIns="0" tIns="0" rIns="0" bIns="0">
                <a:spAutoFit/>
              </a:bodyPr>
              <a:lstStyle>
                <a:lvl1pPr marL="182563" indent="-639763"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400" i="0" dirty="0">
                    <a:solidFill>
                      <a:srgbClr val="000000"/>
                    </a:solidFill>
                    <a:latin typeface="Helvetica Neue" charset="0"/>
                    <a:cs typeface="Helvetica Neue" charset="0"/>
                  </a:rPr>
                  <a:t> </a:t>
                </a:r>
                <a:r>
                  <a:rPr lang="en-US" sz="1400" i="0" dirty="0" smtClean="0">
                    <a:solidFill>
                      <a:srgbClr val="000000"/>
                    </a:solidFill>
                    <a:latin typeface="Helvetica Neue" charset="0"/>
                    <a:cs typeface="Helvetica Neue" charset="0"/>
                  </a:rPr>
                  <a:t>48 </a:t>
                </a:r>
                <a:r>
                  <a:rPr lang="en-US" sz="1400" i="0" dirty="0" err="1">
                    <a:solidFill>
                      <a:srgbClr val="000000"/>
                    </a:solidFill>
                    <a:latin typeface="Helvetica Neue" charset="0"/>
                    <a:cs typeface="Helvetica Neue" charset="0"/>
                  </a:rPr>
                  <a:t>ch</a:t>
                </a:r>
                <a:r>
                  <a:rPr lang="en-US" sz="1400" i="0" dirty="0">
                    <a:solidFill>
                      <a:srgbClr val="000000"/>
                    </a:solidFill>
                    <a:latin typeface="Helvetica Neue" charset="0"/>
                    <a:cs typeface="Helvetica Neue" charset="0"/>
                  </a:rPr>
                  <a:t> BES available for NSTX-U</a:t>
                </a:r>
              </a:p>
              <a:p>
                <a:pPr eaLnBrk="1" hangingPunct="1">
                  <a:spcBef>
                    <a:spcPct val="0"/>
                  </a:spcBef>
                  <a:buFontTx/>
                  <a:buNone/>
                </a:pPr>
                <a:r>
                  <a:rPr lang="en-US" sz="1400" i="0" dirty="0">
                    <a:solidFill>
                      <a:srgbClr val="000000"/>
                    </a:solidFill>
                    <a:latin typeface="Helvetica Neue" charset="0"/>
                    <a:cs typeface="Helvetica Neue" charset="0"/>
                  </a:rPr>
                  <a:t>(24 </a:t>
                </a:r>
                <a:r>
                  <a:rPr lang="en-US" sz="1400" i="0" dirty="0" err="1">
                    <a:solidFill>
                      <a:srgbClr val="000000"/>
                    </a:solidFill>
                    <a:latin typeface="Helvetica Neue" charset="0"/>
                    <a:cs typeface="Helvetica Neue" charset="0"/>
                  </a:rPr>
                  <a:t>ch</a:t>
                </a:r>
                <a:r>
                  <a:rPr lang="en-US" sz="1400" i="0" dirty="0">
                    <a:solidFill>
                      <a:srgbClr val="000000"/>
                    </a:solidFill>
                    <a:latin typeface="Helvetica Neue" charset="0"/>
                    <a:cs typeface="Helvetica Neue" charset="0"/>
                  </a:rPr>
                  <a:t> BES available in 2011)</a:t>
                </a:r>
              </a:p>
            </p:txBody>
          </p:sp>
          <p:sp>
            <p:nvSpPr>
              <p:cNvPr id="56340" name="Text Box 58"/>
              <p:cNvSpPr txBox="1">
                <a:spLocks noChangeArrowheads="1"/>
              </p:cNvSpPr>
              <p:nvPr/>
            </p:nvSpPr>
            <p:spPr bwMode="auto">
              <a:xfrm flipH="1">
                <a:off x="2273300" y="4241800"/>
                <a:ext cx="13081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 Wisconsin</a:t>
                </a:r>
              </a:p>
            </p:txBody>
          </p:sp>
        </p:grpSp>
      </p:grpSp>
      <p:sp>
        <p:nvSpPr>
          <p:cNvPr id="56326" name="Text Box 44"/>
          <p:cNvSpPr txBox="1">
            <a:spLocks noChangeArrowheads="1"/>
          </p:cNvSpPr>
          <p:nvPr/>
        </p:nvSpPr>
        <p:spPr bwMode="auto">
          <a:xfrm>
            <a:off x="4191000" y="2489200"/>
            <a:ext cx="4838700" cy="519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lnSpc>
                <a:spcPts val="1125"/>
              </a:lnSpc>
              <a:spcBef>
                <a:spcPct val="50000"/>
              </a:spcBef>
              <a:buFontTx/>
              <a:buNone/>
            </a:pPr>
            <a:r>
              <a:rPr lang="en-US" sz="1600" i="0">
                <a:solidFill>
                  <a:schemeClr val="tx1"/>
                </a:solidFill>
                <a:latin typeface="Helvetica Neue" charset="0"/>
              </a:rPr>
              <a:t>New high-k scattering system for allowing </a:t>
            </a:r>
          </a:p>
          <a:p>
            <a:pPr algn="ctr">
              <a:lnSpc>
                <a:spcPts val="1125"/>
              </a:lnSpc>
              <a:spcBef>
                <a:spcPct val="50000"/>
              </a:spcBef>
              <a:buFontTx/>
              <a:buNone/>
            </a:pPr>
            <a:r>
              <a:rPr lang="en-US" sz="1600" i="0">
                <a:solidFill>
                  <a:schemeClr val="tx1"/>
                </a:solidFill>
                <a:latin typeface="Helvetica Neue" charset="0"/>
              </a:rPr>
              <a:t>2-D k spectrum</a:t>
            </a:r>
            <a:endParaRPr lang="en-US">
              <a:solidFill>
                <a:srgbClr val="0000FF"/>
              </a:solidFill>
            </a:endParaRPr>
          </a:p>
        </p:txBody>
      </p:sp>
      <p:grpSp>
        <p:nvGrpSpPr>
          <p:cNvPr id="56327" name="Group 53"/>
          <p:cNvGrpSpPr>
            <a:grpSpLocks/>
          </p:cNvGrpSpPr>
          <p:nvPr/>
        </p:nvGrpSpPr>
        <p:grpSpPr bwMode="auto">
          <a:xfrm>
            <a:off x="3752850" y="2946400"/>
            <a:ext cx="5391150" cy="2806700"/>
            <a:chOff x="764359" y="766709"/>
            <a:chExt cx="8169912" cy="4254660"/>
          </a:xfrm>
        </p:grpSpPr>
        <p:pic>
          <p:nvPicPr>
            <p:cNvPr id="56333" name="Picture 57"/>
            <p:cNvPicPr>
              <a:picLocks noChangeAspect="1"/>
            </p:cNvPicPr>
            <p:nvPr/>
          </p:nvPicPr>
          <p:blipFill>
            <a:blip r:embed="rId5">
              <a:extLst>
                <a:ext uri="{28A0092B-C50C-407E-A947-70E740481C1C}">
                  <a14:useLocalDpi xmlns:a14="http://schemas.microsoft.com/office/drawing/2010/main" xmlns="" val="0"/>
                </a:ext>
              </a:extLst>
            </a:blip>
            <a:srcRect l="2196" r="2405"/>
            <a:stretch>
              <a:fillRect/>
            </a:stretch>
          </p:blipFill>
          <p:spPr bwMode="auto">
            <a:xfrm>
              <a:off x="5540874" y="766709"/>
              <a:ext cx="3393397" cy="4246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34" name="Picture 58"/>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764359" y="967279"/>
              <a:ext cx="2160209" cy="4054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35" name="Picture 59"/>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2835668" y="1168869"/>
              <a:ext cx="2705206" cy="3752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8" name="Text Box 58"/>
          <p:cNvSpPr txBox="1">
            <a:spLocks noChangeArrowheads="1"/>
          </p:cNvSpPr>
          <p:nvPr/>
        </p:nvSpPr>
        <p:spPr bwMode="auto">
          <a:xfrm>
            <a:off x="8382000" y="2692400"/>
            <a:ext cx="6096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UCD</a:t>
            </a:r>
          </a:p>
        </p:txBody>
      </p:sp>
      <p:sp>
        <p:nvSpPr>
          <p:cNvPr id="56329" name="Rectangle 1"/>
          <p:cNvSpPr>
            <a:spLocks noChangeArrowheads="1"/>
          </p:cNvSpPr>
          <p:nvPr/>
        </p:nvSpPr>
        <p:spPr bwMode="auto">
          <a:xfrm>
            <a:off x="3683000" y="2413000"/>
            <a:ext cx="5461000" cy="3289300"/>
          </a:xfrm>
          <a:prstGeom prst="rect">
            <a:avLst/>
          </a:prstGeom>
          <a:noFill/>
          <a:ln w="1587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6330" name="Rectangle 3"/>
          <p:cNvSpPr>
            <a:spLocks noChangeArrowheads="1"/>
          </p:cNvSpPr>
          <p:nvPr/>
        </p:nvSpPr>
        <p:spPr bwMode="auto">
          <a:xfrm>
            <a:off x="0" y="2400300"/>
            <a:ext cx="3619500" cy="3848100"/>
          </a:xfrm>
          <a:prstGeom prst="rect">
            <a:avLst/>
          </a:prstGeom>
          <a:noFill/>
          <a:ln w="1587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6331" name="TextBox 6"/>
          <p:cNvSpPr txBox="1">
            <a:spLocks noChangeArrowheads="1"/>
          </p:cNvSpPr>
          <p:nvPr/>
        </p:nvSpPr>
        <p:spPr bwMode="auto">
          <a:xfrm>
            <a:off x="3708400" y="5880100"/>
            <a:ext cx="5435600" cy="584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a:solidFill>
                  <a:schemeClr val="tx1"/>
                </a:solidFill>
              </a:rPr>
              <a:t>A 288 GHz polarimetry system for magnetic fluctuation measurements is being tested on DIII-D. </a:t>
            </a:r>
          </a:p>
        </p:txBody>
      </p:sp>
      <p:sp>
        <p:nvSpPr>
          <p:cNvPr id="56332" name="Text Box 58"/>
          <p:cNvSpPr txBox="1">
            <a:spLocks noChangeArrowheads="1"/>
          </p:cNvSpPr>
          <p:nvPr/>
        </p:nvSpPr>
        <p:spPr bwMode="auto">
          <a:xfrm>
            <a:off x="8382000" y="5892800"/>
            <a:ext cx="7493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UCLA</a:t>
            </a:r>
          </a:p>
        </p:txBody>
      </p:sp>
      <p:cxnSp>
        <p:nvCxnSpPr>
          <p:cNvPr id="3" name="Curved Connector 2"/>
          <p:cNvCxnSpPr/>
          <p:nvPr/>
        </p:nvCxnSpPr>
        <p:spPr bwMode="auto">
          <a:xfrm rot="16200000" flipH="1">
            <a:off x="3168650" y="1708150"/>
            <a:ext cx="177800" cy="177800"/>
          </a:xfrm>
          <a:prstGeom prst="curvedConnector3">
            <a:avLst/>
          </a:prstGeom>
          <a:noFill/>
          <a:ln w="12700" cap="flat" cmpd="sng" algn="ctr">
            <a:solidFill>
              <a:schemeClr val="tx1"/>
            </a:solidFill>
            <a:prstDash val="sysDash"/>
            <a:round/>
            <a:headEnd type="none" w="med" len="med"/>
            <a:tailEnd type="none" w="med" len="med"/>
          </a:ln>
          <a:effectLst/>
        </p:spPr>
      </p:cxnSp>
      <p:sp>
        <p:nvSpPr>
          <p:cNvPr id="4" name="TextBox 3"/>
          <p:cNvSpPr txBox="1"/>
          <p:nvPr/>
        </p:nvSpPr>
        <p:spPr>
          <a:xfrm>
            <a:off x="2425700" y="1663700"/>
            <a:ext cx="711904" cy="246221"/>
          </a:xfrm>
          <a:prstGeom prst="rect">
            <a:avLst/>
          </a:prstGeom>
          <a:noFill/>
        </p:spPr>
        <p:txBody>
          <a:bodyPr wrap="none" rtlCol="0">
            <a:spAutoFit/>
          </a:bodyPr>
          <a:lstStyle/>
          <a:p>
            <a:pPr>
              <a:buNone/>
            </a:pPr>
            <a:r>
              <a:rPr lang="en-US" sz="1000" i="0" dirty="0" smtClean="0">
                <a:solidFill>
                  <a:schemeClr val="tx1"/>
                </a:solidFill>
              </a:rPr>
              <a:t>BES, pol</a:t>
            </a:r>
            <a:endParaRPr lang="en-US" sz="1000" i="0" dirty="0">
              <a:solidFill>
                <a:schemeClr val="tx1"/>
              </a:solidFill>
            </a:endParaRPr>
          </a:p>
        </p:txBody>
      </p:sp>
      <p:sp>
        <p:nvSpPr>
          <p:cNvPr id="56" name="TextBox 55"/>
          <p:cNvSpPr txBox="1"/>
          <p:nvPr/>
        </p:nvSpPr>
        <p:spPr>
          <a:xfrm>
            <a:off x="3390900" y="1663700"/>
            <a:ext cx="448347" cy="246221"/>
          </a:xfrm>
          <a:prstGeom prst="rect">
            <a:avLst/>
          </a:prstGeom>
          <a:noFill/>
        </p:spPr>
        <p:txBody>
          <a:bodyPr wrap="none" rtlCol="0">
            <a:spAutoFit/>
          </a:bodyPr>
          <a:lstStyle/>
          <a:p>
            <a:pPr>
              <a:buNone/>
            </a:pPr>
            <a:r>
              <a:rPr lang="en-US" sz="1000" i="0" dirty="0" smtClean="0">
                <a:solidFill>
                  <a:schemeClr val="tx1"/>
                </a:solidFill>
              </a:rPr>
              <a:t>BES</a:t>
            </a:r>
            <a:endParaRPr lang="en-US" sz="1000" i="0" dirty="0">
              <a:solidFill>
                <a:schemeClr val="tx1"/>
              </a:solidFill>
            </a:endParaRPr>
          </a:p>
        </p:txBody>
      </p:sp>
      <p:sp>
        <p:nvSpPr>
          <p:cNvPr id="57"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27</a:t>
            </a:fld>
            <a:endParaRPr lang="en-US" sz="1000" i="0" dirty="0">
              <a:solidFill>
                <a:schemeClr val="accent2"/>
              </a:solidFill>
              <a:latin typeface="+mn-lt"/>
            </a:endParaRPr>
          </a:p>
        </p:txBody>
      </p:sp>
    </p:spTree>
    <p:extLst>
      <p:ext uri="{BB962C8B-B14F-4D97-AF65-F5344CB8AC3E}">
        <p14:creationId xmlns:p14="http://schemas.microsoft.com/office/powerpoint/2010/main" xmlns="" val="39398858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spcBef>
                <a:spcPct val="0"/>
              </a:spcBef>
              <a:buFontTx/>
              <a:buNone/>
            </a:pPr>
            <a:r>
              <a:rPr lang="en-US" sz="2800" i="0" dirty="0" smtClean="0">
                <a:solidFill>
                  <a:srgbClr val="FF0000"/>
                </a:solidFill>
                <a:latin typeface="Helvetica Neue" charset="0"/>
                <a:ea typeface="ヒラギノ角ゴ Pro W3" charset="0"/>
                <a:cs typeface="ヒラギノ角ゴ Pro W3" charset="0"/>
              </a:rPr>
              <a:t>Energetic </a:t>
            </a:r>
            <a:r>
              <a:rPr lang="en-US" sz="2800" i="0" dirty="0">
                <a:solidFill>
                  <a:srgbClr val="FF0000"/>
                </a:solidFill>
                <a:latin typeface="Helvetica Neue" charset="0"/>
                <a:ea typeface="ヒラギノ角ゴ Pro W3" charset="0"/>
                <a:cs typeface="ヒラギノ角ゴ Pro W3" charset="0"/>
              </a:rPr>
              <a:t>Particle </a:t>
            </a:r>
            <a:r>
              <a:rPr lang="en-US" sz="2800" i="0" dirty="0" smtClean="0">
                <a:solidFill>
                  <a:srgbClr val="FF0000"/>
                </a:solidFill>
                <a:latin typeface="Helvetica Neue" charset="0"/>
                <a:ea typeface="ヒラギノ角ゴ Pro W3" charset="0"/>
                <a:cs typeface="ヒラギノ角ゴ Pro W3" charset="0"/>
              </a:rPr>
              <a:t>Research Capabilities </a:t>
            </a:r>
            <a:endParaRPr lang="en-US" sz="2800" i="0" dirty="0">
              <a:solidFill>
                <a:srgbClr val="FF0000"/>
              </a:solidFill>
              <a:latin typeface="Helvetica Neue" charset="0"/>
              <a:ea typeface="ヒラギノ角ゴ Pro W3" charset="0"/>
              <a:cs typeface="ヒラギノ角ゴ Pro W3" charset="0"/>
            </a:endParaRPr>
          </a:p>
          <a:p>
            <a:pPr algn="ctr" eaLnBrk="0" hangingPunct="0">
              <a:spcBef>
                <a:spcPct val="0"/>
              </a:spcBef>
              <a:buFontTx/>
              <a:buNone/>
            </a:pPr>
            <a:r>
              <a:rPr lang="en-US" sz="2800" i="0" dirty="0">
                <a:solidFill>
                  <a:srgbClr val="0000FF"/>
                </a:solidFill>
                <a:latin typeface="Helvetica Neue" charset="0"/>
                <a:ea typeface="ヒラギノ角ゴ Pro W3" charset="0"/>
                <a:cs typeface="ヒラギノ角ゴ Pro W3" charset="0"/>
              </a:rPr>
              <a:t>For NBI fast ion transport and current drive physics</a:t>
            </a:r>
          </a:p>
        </p:txBody>
      </p:sp>
      <p:sp>
        <p:nvSpPr>
          <p:cNvPr id="58370" name="TextBox 47"/>
          <p:cNvSpPr txBox="1">
            <a:spLocks noChangeArrowheads="1"/>
          </p:cNvSpPr>
          <p:nvPr/>
        </p:nvSpPr>
        <p:spPr bwMode="auto">
          <a:xfrm>
            <a:off x="7124700" y="2006600"/>
            <a:ext cx="765175" cy="2762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rgbClr val="0000FF"/>
                </a:solidFill>
              </a:rPr>
              <a:t>Vertical</a:t>
            </a:r>
          </a:p>
        </p:txBody>
      </p:sp>
      <p:sp>
        <p:nvSpPr>
          <p:cNvPr id="58371" name="TextBox 48"/>
          <p:cNvSpPr txBox="1">
            <a:spLocks noChangeArrowheads="1"/>
          </p:cNvSpPr>
          <p:nvPr/>
        </p:nvSpPr>
        <p:spPr bwMode="auto">
          <a:xfrm>
            <a:off x="7137400" y="3175000"/>
            <a:ext cx="976313" cy="2762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rgbClr val="0000FF"/>
                </a:solidFill>
              </a:rPr>
              <a:t>Tangential</a:t>
            </a:r>
          </a:p>
        </p:txBody>
      </p:sp>
      <p:sp>
        <p:nvSpPr>
          <p:cNvPr id="58372" name="Rectangle 56"/>
          <p:cNvSpPr>
            <a:spLocks noChangeArrowheads="1"/>
          </p:cNvSpPr>
          <p:nvPr/>
        </p:nvSpPr>
        <p:spPr bwMode="auto">
          <a:xfrm>
            <a:off x="317500" y="1014413"/>
            <a:ext cx="32131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3" tIns="45712" rIns="91423" bIns="45712">
            <a:spAutoFit/>
          </a:bodyPr>
          <a:lstStyle/>
          <a:p>
            <a:pPr algn="ctr" defTabSz="912813" eaLnBrk="0" hangingPunct="0">
              <a:spcBef>
                <a:spcPct val="0"/>
              </a:spcBef>
              <a:buFontTx/>
              <a:buNone/>
            </a:pPr>
            <a:r>
              <a:rPr lang="en-US" sz="1600" i="0">
                <a:solidFill>
                  <a:schemeClr val="tx1"/>
                </a:solidFill>
                <a:latin typeface="Helvetica Neue" charset="0"/>
              </a:rPr>
              <a:t>Fast Ion D-Alpha Diagnostics</a:t>
            </a:r>
          </a:p>
        </p:txBody>
      </p:sp>
      <p:sp>
        <p:nvSpPr>
          <p:cNvPr id="57" name="Rectangle 56"/>
          <p:cNvSpPr/>
          <p:nvPr/>
        </p:nvSpPr>
        <p:spPr>
          <a:xfrm>
            <a:off x="266700" y="4811713"/>
            <a:ext cx="4826000" cy="1587500"/>
          </a:xfrm>
          <a:prstGeom prst="rect">
            <a:avLst/>
          </a:prstGeom>
          <a:solidFill>
            <a:schemeClr val="accent5">
              <a:lumMod val="40000"/>
              <a:lumOff val="60000"/>
            </a:schemeClr>
          </a:solidFill>
          <a:ln>
            <a:solidFill>
              <a:srgbClr val="000000"/>
            </a:solidFill>
          </a:ln>
        </p:spPr>
        <p:txBody>
          <a:bodyPr>
            <a:spAutoFit/>
          </a:bodyPr>
          <a:lstStyle/>
          <a:p>
            <a:pPr>
              <a:buFontTx/>
              <a:buNone/>
              <a:defRPr/>
            </a:pPr>
            <a:r>
              <a:rPr lang="en-US" sz="1800" i="0" dirty="0">
                <a:solidFill>
                  <a:schemeClr val="tx1"/>
                </a:solidFill>
                <a:ea typeface="ＭＳ Ｐゴシック" charset="-128"/>
                <a:cs typeface="ＭＳ Ｐゴシック" charset="-128"/>
              </a:rPr>
              <a:t>FY 2013 - 14 Energetic Particle Conceptual Design and Diagnostic Upgrade</a:t>
            </a:r>
            <a:endParaRPr lang="en-US" sz="1800" i="0" dirty="0">
              <a:ea typeface="ＭＳ Ｐゴシック" charset="-128"/>
              <a:cs typeface="ＭＳ Ｐゴシック" charset="-128"/>
            </a:endParaRPr>
          </a:p>
          <a:p>
            <a:pPr marL="274320" lvl="1" indent="-182880">
              <a:defRPr/>
            </a:pPr>
            <a:r>
              <a:rPr lang="en-US" sz="1800" i="0" dirty="0" smtClean="0">
                <a:ea typeface="ＭＳ Ｐゴシック" charset="-128"/>
                <a:cs typeface="ＭＳ Ｐゴシック" charset="-128"/>
              </a:rPr>
              <a:t>SS</a:t>
            </a:r>
            <a:r>
              <a:rPr lang="en-US" sz="1800" i="0" dirty="0">
                <a:ea typeface="ＭＳ Ｐゴシック" charset="-128"/>
                <a:cs typeface="ＭＳ Ｐゴシック" charset="-128"/>
              </a:rPr>
              <a:t>-NPA enhancement due to removal of scanning NPA </a:t>
            </a:r>
            <a:endParaRPr lang="en-US" sz="1800" i="0" dirty="0" smtClean="0">
              <a:ea typeface="ＭＳ Ｐゴシック" charset="-128"/>
              <a:cs typeface="ＭＳ Ｐゴシック" charset="-128"/>
            </a:endParaRPr>
          </a:p>
          <a:p>
            <a:pPr marL="274320" lvl="1" indent="-182880">
              <a:defRPr/>
            </a:pPr>
            <a:r>
              <a:rPr lang="en-US" sz="1800" i="0" dirty="0" smtClean="0">
                <a:ea typeface="ＭＳ Ｐゴシック" charset="-128"/>
                <a:cs typeface="ＭＳ Ｐゴシック" charset="-128"/>
              </a:rPr>
              <a:t>Proto</a:t>
            </a:r>
            <a:r>
              <a:rPr lang="en-US" sz="1800" i="0" dirty="0">
                <a:ea typeface="ＭＳ Ｐゴシック" charset="-128"/>
                <a:cs typeface="ＭＳ Ｐゴシック" charset="-128"/>
              </a:rPr>
              <a:t>-type active TAE antenna</a:t>
            </a:r>
          </a:p>
        </p:txBody>
      </p:sp>
      <p:pic>
        <p:nvPicPr>
          <p:cNvPr id="58375" name="Picture 13"/>
          <p:cNvPicPr>
            <a:picLocks noChangeAspect="1"/>
          </p:cNvPicPr>
          <p:nvPr/>
        </p:nvPicPr>
        <p:blipFill>
          <a:blip r:embed="rId3">
            <a:extLst>
              <a:ext uri="{28A0092B-C50C-407E-A947-70E740481C1C}">
                <a14:useLocalDpi xmlns:a14="http://schemas.microsoft.com/office/drawing/2010/main" xmlns="" val="0"/>
              </a:ext>
            </a:extLst>
          </a:blip>
          <a:srcRect b="26729"/>
          <a:stretch>
            <a:fillRect/>
          </a:stretch>
        </p:blipFill>
        <p:spPr bwMode="auto">
          <a:xfrm>
            <a:off x="5380038" y="4038600"/>
            <a:ext cx="345122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6" name="Rectangle 14"/>
          <p:cNvSpPr>
            <a:spLocks noChangeArrowheads="1"/>
          </p:cNvSpPr>
          <p:nvPr/>
        </p:nvSpPr>
        <p:spPr bwMode="auto">
          <a:xfrm>
            <a:off x="5480050" y="6022975"/>
            <a:ext cx="3663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FontTx/>
              <a:buNone/>
            </a:pPr>
            <a:r>
              <a:rPr lang="en-US" sz="1400" i="0"/>
              <a:t>5-turn radial active TAE antenna installed in 2011</a:t>
            </a:r>
            <a:endParaRPr lang="en-US" sz="1400"/>
          </a:p>
        </p:txBody>
      </p:sp>
      <p:cxnSp>
        <p:nvCxnSpPr>
          <p:cNvPr id="58377" name="Straight Arrow Connector 16"/>
          <p:cNvCxnSpPr>
            <a:cxnSpLocks noChangeShapeType="1"/>
          </p:cNvCxnSpPr>
          <p:nvPr/>
        </p:nvCxnSpPr>
        <p:spPr bwMode="auto">
          <a:xfrm rot="5400000" flipH="1" flipV="1">
            <a:off x="6474619" y="5782469"/>
            <a:ext cx="558800" cy="1588"/>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xmlns="">
                <a:noFill/>
              </a14:hiddenFill>
            </a:ext>
          </a:extLst>
        </p:spPr>
      </p:cxnSp>
      <p:pic>
        <p:nvPicPr>
          <p:cNvPr id="58378" name="Picture 14"/>
          <p:cNvPicPr>
            <a:picLocks noChangeAspect="1"/>
          </p:cNvPicPr>
          <p:nvPr/>
        </p:nvPicPr>
        <p:blipFill>
          <a:blip r:embed="rId4">
            <a:extLst>
              <a:ext uri="{28A0092B-C50C-407E-A947-70E740481C1C}">
                <a14:useLocalDpi xmlns:a14="http://schemas.microsoft.com/office/drawing/2010/main" xmlns="" val="0"/>
              </a:ext>
            </a:extLst>
          </a:blip>
          <a:srcRect t="2351" b="49240"/>
          <a:stretch>
            <a:fillRect/>
          </a:stretch>
        </p:blipFill>
        <p:spPr bwMode="auto">
          <a:xfrm>
            <a:off x="3441700" y="1479550"/>
            <a:ext cx="3365500" cy="231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9" name="Rectangle 1"/>
          <p:cNvSpPr>
            <a:spLocks noChangeArrowheads="1"/>
          </p:cNvSpPr>
          <p:nvPr/>
        </p:nvSpPr>
        <p:spPr bwMode="auto">
          <a:xfrm>
            <a:off x="3479800" y="1371600"/>
            <a:ext cx="381000" cy="317500"/>
          </a:xfrm>
          <a:prstGeom prst="rect">
            <a:avLst/>
          </a:prstGeom>
          <a:solidFill>
            <a:srgbClr val="FFFFFF"/>
          </a:solidFill>
          <a:ln>
            <a:noFill/>
          </a:ln>
          <a:extLst>
            <a:ext uri="{91240B29-F687-4f45-9708-019B960494DF}">
              <a14:hiddenLine xmlns:a14="http://schemas.microsoft.com/office/drawing/2010/main" xmlns="" w="15875">
                <a:solidFill>
                  <a:srgbClr val="000000"/>
                </a:solidFill>
                <a:round/>
                <a:headEnd/>
                <a:tailEnd type="triangle" w="med" len="med"/>
              </a14:hiddenLine>
            </a:ext>
          </a:extLst>
        </p:spPr>
        <p:txBody>
          <a:bodyPr lIns="0" tIns="0" rIns="0" bIns="0"/>
          <a:lstStyle/>
          <a:p>
            <a:endParaRPr lang="en-US"/>
          </a:p>
        </p:txBody>
      </p:sp>
      <p:pic>
        <p:nvPicPr>
          <p:cNvPr id="58380" name="Picture 50"/>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805384" y="957943"/>
            <a:ext cx="2620369" cy="2697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81" name="Text Box 58"/>
          <p:cNvSpPr txBox="1">
            <a:spLocks noChangeArrowheads="1"/>
          </p:cNvSpPr>
          <p:nvPr/>
        </p:nvSpPr>
        <p:spPr bwMode="auto">
          <a:xfrm>
            <a:off x="3606800" y="1117600"/>
            <a:ext cx="6096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UCI</a:t>
            </a:r>
          </a:p>
        </p:txBody>
      </p:sp>
      <p:sp>
        <p:nvSpPr>
          <p:cNvPr id="58382" name="Rectangle 56"/>
          <p:cNvSpPr>
            <a:spLocks noChangeArrowheads="1"/>
          </p:cNvSpPr>
          <p:nvPr/>
        </p:nvSpPr>
        <p:spPr bwMode="auto">
          <a:xfrm>
            <a:off x="3779838" y="1103313"/>
            <a:ext cx="25781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3" tIns="45712" rIns="91423" bIns="45712">
            <a:spAutoFit/>
          </a:bodyPr>
          <a:lstStyle/>
          <a:p>
            <a:pPr algn="ctr" defTabSz="912813" eaLnBrk="0" hangingPunct="0">
              <a:spcBef>
                <a:spcPct val="0"/>
              </a:spcBef>
              <a:buFontTx/>
              <a:buNone/>
            </a:pPr>
            <a:r>
              <a:rPr lang="en-US" sz="1600" i="0">
                <a:solidFill>
                  <a:schemeClr val="tx1"/>
                </a:solidFill>
                <a:latin typeface="Helvetica Neue" charset="0"/>
              </a:rPr>
              <a:t>FIDA Views</a:t>
            </a:r>
          </a:p>
        </p:txBody>
      </p:sp>
      <p:sp>
        <p:nvSpPr>
          <p:cNvPr id="58383" name="TextBox 44"/>
          <p:cNvSpPr txBox="1">
            <a:spLocks noChangeArrowheads="1"/>
          </p:cNvSpPr>
          <p:nvPr/>
        </p:nvSpPr>
        <p:spPr bwMode="auto">
          <a:xfrm>
            <a:off x="203200" y="1350963"/>
            <a:ext cx="3568700" cy="3391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marL="91440" indent="-457200" eaLnBrk="1" hangingPunct="1">
              <a:buFontTx/>
              <a:buNone/>
            </a:pPr>
            <a:r>
              <a:rPr lang="en-US" sz="1600" i="0" dirty="0"/>
              <a:t>• A vertical FIDA system measures fast ions with small pitch, corresponding to trapped or barely passing (co-going) particles. </a:t>
            </a:r>
          </a:p>
          <a:p>
            <a:pPr marL="91440" indent="-457200" eaLnBrk="1" hangingPunct="1">
              <a:buFontTx/>
              <a:buNone/>
            </a:pPr>
            <a:r>
              <a:rPr lang="en-US" sz="1600" i="0" dirty="0"/>
              <a:t>• A new tangential FIDA system measures co-passing fast ions with pitch ~0.4 at the magnetic axis up to 1 at the plasma edge. </a:t>
            </a:r>
          </a:p>
          <a:p>
            <a:pPr marL="91440" indent="-457200" eaLnBrk="1" hangingPunct="1">
              <a:buFontTx/>
              <a:buNone/>
            </a:pPr>
            <a:r>
              <a:rPr lang="en-US" sz="1600" i="0" dirty="0"/>
              <a:t>• Both FIDA systems have time resolution of 10 </a:t>
            </a:r>
            <a:r>
              <a:rPr lang="en-US" sz="1600" i="0" dirty="0" err="1"/>
              <a:t>ms</a:t>
            </a:r>
            <a:r>
              <a:rPr lang="en-US" sz="1600" i="0" dirty="0"/>
              <a:t>, spatial resolution ≈5 cm and energy resolution ≈10 </a:t>
            </a:r>
            <a:r>
              <a:rPr lang="en-US" sz="1600" i="0" dirty="0" err="1"/>
              <a:t>keV</a:t>
            </a:r>
            <a:r>
              <a:rPr lang="en-US" sz="1600" i="0" dirty="0"/>
              <a:t>. </a:t>
            </a:r>
          </a:p>
        </p:txBody>
      </p:sp>
      <p:sp>
        <p:nvSpPr>
          <p:cNvPr id="17" name="Text Box 58"/>
          <p:cNvSpPr txBox="1">
            <a:spLocks noChangeArrowheads="1"/>
          </p:cNvSpPr>
          <p:nvPr/>
        </p:nvSpPr>
        <p:spPr bwMode="auto">
          <a:xfrm>
            <a:off x="4330700" y="5753100"/>
            <a:ext cx="6096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dirty="0">
                <a:solidFill>
                  <a:schemeClr val="tx1"/>
                </a:solidFill>
              </a:rPr>
              <a:t>UCI</a:t>
            </a:r>
          </a:p>
        </p:txBody>
      </p:sp>
      <p:sp>
        <p:nvSpPr>
          <p:cNvPr id="18"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28</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215900" y="1143000"/>
            <a:ext cx="8585200" cy="4419600"/>
          </a:xfrm>
        </p:spPr>
        <p:txBody>
          <a:bodyPr/>
          <a:lstStyle/>
          <a:p>
            <a:pPr marL="231775" indent="-231775">
              <a:lnSpc>
                <a:spcPct val="150000"/>
              </a:lnSpc>
              <a:defRPr/>
            </a:pPr>
            <a:r>
              <a:rPr lang="en-US" sz="2800" b="1" dirty="0">
                <a:solidFill>
                  <a:schemeClr val="bg1">
                    <a:lumMod val="75000"/>
                  </a:schemeClr>
                </a:solidFill>
                <a:latin typeface="Arial" charset="0"/>
                <a:ea typeface="ＭＳ Ｐゴシック" charset="0"/>
                <a:cs typeface="ＭＳ Ｐゴシック" charset="0"/>
              </a:rPr>
              <a:t>FY 2012-13 Operations Summary and Status</a:t>
            </a:r>
          </a:p>
          <a:p>
            <a:pPr marL="231775" indent="-231775">
              <a:lnSpc>
                <a:spcPct val="150000"/>
              </a:lnSpc>
              <a:defRPr/>
            </a:pPr>
            <a:r>
              <a:rPr lang="en-US" sz="2800" b="1" dirty="0">
                <a:solidFill>
                  <a:schemeClr val="bg1">
                    <a:lumMod val="75000"/>
                  </a:schemeClr>
                </a:solidFill>
                <a:latin typeface="Arial" charset="0"/>
                <a:ea typeface="ＭＳ Ｐゴシック" charset="0"/>
                <a:cs typeface="ＭＳ Ｐゴシック" charset="0"/>
              </a:rPr>
              <a:t>NSTX Upgrade Project Overview</a:t>
            </a:r>
          </a:p>
          <a:p>
            <a:pPr marL="231775" indent="-231775">
              <a:lnSpc>
                <a:spcPct val="150000"/>
              </a:lnSpc>
              <a:defRPr/>
            </a:pPr>
            <a:r>
              <a:rPr lang="en-US" sz="2800" b="1" dirty="0" smtClean="0">
                <a:solidFill>
                  <a:schemeClr val="bg1">
                    <a:lumMod val="75000"/>
                  </a:schemeClr>
                </a:solidFill>
                <a:latin typeface="Arial" charset="0"/>
                <a:ea typeface="ＭＳ Ｐゴシック" charset="0"/>
                <a:cs typeface="ＭＳ Ｐゴシック" charset="0"/>
              </a:rPr>
              <a:t>NSTX</a:t>
            </a:r>
            <a:r>
              <a:rPr lang="en-US" sz="2800" b="1" dirty="0">
                <a:solidFill>
                  <a:schemeClr val="bg1">
                    <a:lumMod val="75000"/>
                  </a:schemeClr>
                </a:solidFill>
                <a:latin typeface="Arial" charset="0"/>
                <a:ea typeface="ＭＳ Ｐゴシック" charset="0"/>
                <a:cs typeface="ＭＳ Ｐゴシック" charset="0"/>
              </a:rPr>
              <a:t>-U Facility and Diagnostic </a:t>
            </a:r>
            <a:r>
              <a:rPr lang="en-US" sz="2800" b="1" dirty="0" smtClean="0">
                <a:solidFill>
                  <a:schemeClr val="bg1">
                    <a:lumMod val="75000"/>
                  </a:schemeClr>
                </a:solidFill>
                <a:latin typeface="Arial" charset="0"/>
                <a:ea typeface="ＭＳ Ｐゴシック" charset="0"/>
                <a:cs typeface="ＭＳ Ｐゴシック" charset="0"/>
              </a:rPr>
              <a:t>Five </a:t>
            </a:r>
            <a:r>
              <a:rPr lang="en-US" sz="2800" b="1" dirty="0">
                <a:solidFill>
                  <a:schemeClr val="bg1">
                    <a:lumMod val="75000"/>
                  </a:schemeClr>
                </a:solidFill>
                <a:latin typeface="Arial" charset="0"/>
                <a:ea typeface="ＭＳ Ｐゴシック" charset="0"/>
                <a:cs typeface="ＭＳ Ｐゴシック" charset="0"/>
              </a:rPr>
              <a:t>Year Plans</a:t>
            </a:r>
          </a:p>
          <a:p>
            <a:pPr marL="231775" indent="-231775">
              <a:lnSpc>
                <a:spcPct val="150000"/>
              </a:lnSpc>
              <a:defRPr/>
            </a:pPr>
            <a:r>
              <a:rPr lang="en-US" sz="2800" b="1" dirty="0">
                <a:solidFill>
                  <a:srgbClr val="000000"/>
                </a:solidFill>
                <a:latin typeface="Arial" charset="0"/>
                <a:ea typeface="ＭＳ Ｐゴシック" charset="0"/>
                <a:cs typeface="ＭＳ Ｐゴシック" charset="0"/>
              </a:rPr>
              <a:t>Budget </a:t>
            </a:r>
          </a:p>
          <a:p>
            <a:pPr marL="231775" indent="-231775">
              <a:lnSpc>
                <a:spcPct val="150000"/>
              </a:lnSpc>
              <a:defRPr/>
            </a:pPr>
            <a:r>
              <a:rPr lang="en-US" sz="2800" b="1" dirty="0" smtClean="0">
                <a:solidFill>
                  <a:schemeClr val="bg1">
                    <a:lumMod val="75000"/>
                  </a:schemeClr>
                </a:solidFill>
                <a:latin typeface="Arial" charset="0"/>
                <a:ea typeface="ＭＳ Ｐゴシック" charset="0"/>
                <a:cs typeface="ＭＳ Ｐゴシック" charset="0"/>
              </a:rPr>
              <a:t>Summary</a:t>
            </a:r>
          </a:p>
        </p:txBody>
      </p:sp>
      <p:sp>
        <p:nvSpPr>
          <p:cNvPr id="60419"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30000"/>
              </a:lnSpc>
              <a:spcBef>
                <a:spcPct val="0"/>
              </a:spcBef>
              <a:spcAft>
                <a:spcPts val="600"/>
              </a:spcAft>
              <a:buFontTx/>
              <a:buNone/>
            </a:pPr>
            <a:r>
              <a:rPr lang="en-US" sz="4400" i="0">
                <a:solidFill>
                  <a:srgbClr val="FF3300"/>
                </a:solidFill>
              </a:rPr>
              <a:t>Talk Outline</a:t>
            </a:r>
            <a:endParaRPr lang="en-US" sz="3200" i="0">
              <a:solidFill>
                <a:srgbClr val="0000CC"/>
              </a:solidFill>
              <a:latin typeface="Helvetica Neue" charset="0"/>
            </a:endParaRPr>
          </a:p>
        </p:txBody>
      </p:sp>
      <p:sp>
        <p:nvSpPr>
          <p:cNvPr id="5"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29</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ontent Placeholder 2"/>
          <p:cNvSpPr>
            <a:spLocks noGrp="1"/>
          </p:cNvSpPr>
          <p:nvPr>
            <p:ph idx="1"/>
          </p:nvPr>
        </p:nvSpPr>
        <p:spPr>
          <a:xfrm>
            <a:off x="139701" y="1155700"/>
            <a:ext cx="4965699" cy="3175000"/>
          </a:xfrm>
        </p:spPr>
        <p:txBody>
          <a:bodyPr/>
          <a:lstStyle/>
          <a:p>
            <a:pPr>
              <a:lnSpc>
                <a:spcPct val="70000"/>
              </a:lnSpc>
              <a:spcAft>
                <a:spcPts val="1800"/>
              </a:spcAft>
            </a:pPr>
            <a:r>
              <a:rPr lang="en-US" sz="1800" b="1" dirty="0">
                <a:ea typeface="ＭＳ Ｐゴシック" charset="0"/>
                <a:cs typeface="Helvetica Neue"/>
              </a:rPr>
              <a:t>NSTX </a:t>
            </a:r>
            <a:r>
              <a:rPr lang="ja-JP" altLang="en-US" sz="1800" b="1" dirty="0">
                <a:ea typeface="ＭＳ Ｐゴシック" charset="0"/>
                <a:cs typeface="Helvetica Neue"/>
              </a:rPr>
              <a:t>“</a:t>
            </a:r>
            <a:r>
              <a:rPr lang="en-US" altLang="ja-JP" sz="1800" b="1" dirty="0">
                <a:ea typeface="ＭＳ Ｐゴシック" charset="0"/>
                <a:cs typeface="Helvetica Neue"/>
              </a:rPr>
              <a:t>Snow-flake </a:t>
            </a:r>
            <a:r>
              <a:rPr lang="en-US" altLang="ja-JP" sz="1800" b="1" dirty="0" err="1">
                <a:ea typeface="ＭＳ Ｐゴシック" charset="0"/>
                <a:cs typeface="Helvetica Neue"/>
              </a:rPr>
              <a:t>Divertor</a:t>
            </a:r>
            <a:r>
              <a:rPr lang="ja-JP" altLang="en-US" sz="1800" b="1" dirty="0">
                <a:ea typeface="ＭＳ Ｐゴシック" charset="0"/>
                <a:cs typeface="Helvetica Neue"/>
              </a:rPr>
              <a:t>”</a:t>
            </a:r>
            <a:r>
              <a:rPr lang="en-US" altLang="ja-JP" sz="1800" b="1" dirty="0">
                <a:ea typeface="ＭＳ Ｐゴシック" charset="0"/>
                <a:cs typeface="Helvetica Neue"/>
              </a:rPr>
              <a:t> team won the R&amp;D 100 Award for 2012</a:t>
            </a:r>
            <a:r>
              <a:rPr lang="en-US" altLang="ja-JP" sz="1800" b="1" dirty="0" smtClean="0">
                <a:ea typeface="ＭＳ Ｐゴシック" charset="0"/>
                <a:cs typeface="Helvetica Neue"/>
              </a:rPr>
              <a:t>!  Also featured in Oct. 2012 FES Science Highlights </a:t>
            </a:r>
            <a:endParaRPr lang="en-US" altLang="ja-JP" sz="1800" b="1" dirty="0">
              <a:ea typeface="ＭＳ Ｐゴシック" charset="0"/>
              <a:cs typeface="Helvetica Neue"/>
            </a:endParaRPr>
          </a:p>
          <a:p>
            <a:pPr>
              <a:lnSpc>
                <a:spcPct val="70000"/>
              </a:lnSpc>
              <a:spcAft>
                <a:spcPts val="1800"/>
              </a:spcAft>
            </a:pPr>
            <a:r>
              <a:rPr lang="en-US" sz="1800" b="1" dirty="0">
                <a:ea typeface="ＭＳ Ｐゴシック" charset="0"/>
                <a:cs typeface="Helvetica Neue"/>
              </a:rPr>
              <a:t>NSTX well represented at PSI, High Temperature Plasma Diagnostic, and EPS meetings.</a:t>
            </a:r>
          </a:p>
          <a:p>
            <a:pPr>
              <a:lnSpc>
                <a:spcPct val="70000"/>
              </a:lnSpc>
              <a:spcAft>
                <a:spcPts val="1800"/>
              </a:spcAft>
            </a:pPr>
            <a:r>
              <a:rPr lang="en-US" sz="1800" b="1" dirty="0">
                <a:ea typeface="ＭＳ Ｐゴシック" charset="0"/>
                <a:cs typeface="Helvetica Neue"/>
              </a:rPr>
              <a:t>Strong </a:t>
            </a:r>
            <a:r>
              <a:rPr lang="en-US" sz="1800" b="1" dirty="0" smtClean="0">
                <a:ea typeface="ＭＳ Ｐゴシック" charset="0"/>
                <a:cs typeface="Helvetica Neue"/>
              </a:rPr>
              <a:t>presentations </a:t>
            </a:r>
            <a:r>
              <a:rPr lang="en-US" sz="1800" b="1" dirty="0">
                <a:ea typeface="ＭＳ Ｐゴシック" charset="0"/>
                <a:cs typeface="Helvetica Neue"/>
              </a:rPr>
              <a:t>at the </a:t>
            </a:r>
            <a:r>
              <a:rPr lang="en-US" sz="1800" b="1" dirty="0" smtClean="0">
                <a:ea typeface="ＭＳ Ｐゴシック" charset="0"/>
                <a:cs typeface="Helvetica Neue"/>
              </a:rPr>
              <a:t>IAEA. </a:t>
            </a:r>
            <a:r>
              <a:rPr lang="en-US" sz="1800" b="1" dirty="0" smtClean="0">
                <a:solidFill>
                  <a:srgbClr val="000000"/>
                </a:solidFill>
                <a:ea typeface="ＭＳ Ｐゴシック" charset="0"/>
                <a:cs typeface="Helvetica Neue"/>
              </a:rPr>
              <a:t> </a:t>
            </a:r>
            <a:r>
              <a:rPr lang="en-US" sz="1800" b="1" dirty="0" smtClean="0">
                <a:solidFill>
                  <a:srgbClr val="000000"/>
                </a:solidFill>
                <a:cs typeface="Helvetica Neue"/>
              </a:rPr>
              <a:t>Most </a:t>
            </a:r>
            <a:r>
              <a:rPr lang="en-US" sz="1800" b="1" dirty="0">
                <a:solidFill>
                  <a:srgbClr val="000000"/>
                </a:solidFill>
                <a:cs typeface="Helvetica Neue"/>
              </a:rPr>
              <a:t>IAEA Presentations (30) </a:t>
            </a:r>
            <a:r>
              <a:rPr lang="en-US" sz="1800" b="1" dirty="0" smtClean="0">
                <a:solidFill>
                  <a:srgbClr val="000000"/>
                </a:solidFill>
                <a:cs typeface="Helvetica Neue"/>
              </a:rPr>
              <a:t>given </a:t>
            </a:r>
            <a:r>
              <a:rPr lang="en-US" sz="1800" b="1" dirty="0">
                <a:solidFill>
                  <a:srgbClr val="000000"/>
                </a:solidFill>
                <a:cs typeface="Helvetica Neue"/>
              </a:rPr>
              <a:t>by the NSTX-Team.  </a:t>
            </a:r>
            <a:r>
              <a:rPr lang="en-US" sz="1800" b="1" dirty="0" smtClean="0">
                <a:solidFill>
                  <a:srgbClr val="000000"/>
                </a:solidFill>
                <a:cs typeface="Helvetica Neue"/>
              </a:rPr>
              <a:t>Prominent </a:t>
            </a:r>
            <a:r>
              <a:rPr lang="en-US" sz="1800" b="1" dirty="0">
                <a:solidFill>
                  <a:srgbClr val="000000"/>
                </a:solidFill>
                <a:cs typeface="Helvetica Neue"/>
              </a:rPr>
              <a:t>contributions to the post-deadline IAEA </a:t>
            </a:r>
            <a:r>
              <a:rPr lang="en-US" sz="1800" b="1" dirty="0" smtClean="0">
                <a:solidFill>
                  <a:srgbClr val="000000"/>
                </a:solidFill>
                <a:cs typeface="Helvetica Neue"/>
              </a:rPr>
              <a:t>papers.</a:t>
            </a:r>
          </a:p>
        </p:txBody>
      </p:sp>
      <p:sp>
        <p:nvSpPr>
          <p:cNvPr id="19459"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hangingPunct="0">
              <a:lnSpc>
                <a:spcPts val="2600"/>
              </a:lnSpc>
              <a:spcBef>
                <a:spcPct val="0"/>
              </a:spcBef>
              <a:buFontTx/>
              <a:buNone/>
            </a:pPr>
            <a:r>
              <a:rPr lang="en-US" sz="2400" i="0" dirty="0">
                <a:solidFill>
                  <a:srgbClr val="FF0000"/>
                </a:solidFill>
                <a:latin typeface="+mn-lt"/>
              </a:rPr>
              <a:t>NSTX-U Research Team Has Been Scientifically Productive</a:t>
            </a:r>
          </a:p>
          <a:p>
            <a:pPr algn="ctr" eaLnBrk="0" hangingPunct="0">
              <a:lnSpc>
                <a:spcPts val="2600"/>
              </a:lnSpc>
              <a:spcBef>
                <a:spcPct val="0"/>
              </a:spcBef>
              <a:buFontTx/>
              <a:buNone/>
            </a:pPr>
            <a:r>
              <a:rPr lang="en-US" sz="1800" i="0" dirty="0" smtClean="0">
                <a:solidFill>
                  <a:srgbClr val="0723FF"/>
                </a:solidFill>
                <a:latin typeface="+mn-lt"/>
              </a:rPr>
              <a:t>Very Active in Scientific Conferences, Publications, and Collaborations</a:t>
            </a:r>
            <a:endParaRPr lang="en-US" sz="2800" i="0" dirty="0">
              <a:solidFill>
                <a:srgbClr val="0723FF"/>
              </a:solidFill>
              <a:latin typeface="+mn-lt"/>
            </a:endParaRPr>
          </a:p>
        </p:txBody>
      </p:sp>
      <p:sp>
        <p:nvSpPr>
          <p:cNvPr id="3" name="TextBox 2"/>
          <p:cNvSpPr txBox="1"/>
          <p:nvPr/>
        </p:nvSpPr>
        <p:spPr>
          <a:xfrm>
            <a:off x="139700" y="4150142"/>
            <a:ext cx="8483600" cy="2871556"/>
          </a:xfrm>
          <a:prstGeom prst="rect">
            <a:avLst/>
          </a:prstGeom>
          <a:noFill/>
        </p:spPr>
        <p:txBody>
          <a:bodyPr wrap="square" rtlCol="0">
            <a:spAutoFit/>
          </a:bodyPr>
          <a:lstStyle/>
          <a:p>
            <a:pPr marL="365760" indent="-365760">
              <a:lnSpc>
                <a:spcPct val="70000"/>
              </a:lnSpc>
              <a:spcBef>
                <a:spcPts val="432"/>
              </a:spcBef>
              <a:spcAft>
                <a:spcPts val="1800"/>
              </a:spcAft>
            </a:pPr>
            <a:r>
              <a:rPr lang="en-US" sz="1800" i="0" dirty="0" smtClean="0">
                <a:solidFill>
                  <a:srgbClr val="000000"/>
                </a:solidFill>
                <a:latin typeface="+mn-lt"/>
                <a:cs typeface="Helvetica Neue"/>
              </a:rPr>
              <a:t>Strong </a:t>
            </a:r>
            <a:r>
              <a:rPr lang="en-US" sz="1800" i="0" dirty="0">
                <a:solidFill>
                  <a:srgbClr val="000000"/>
                </a:solidFill>
                <a:latin typeface="+mn-lt"/>
                <a:cs typeface="Helvetica Neue"/>
              </a:rPr>
              <a:t>presence at fall APS with </a:t>
            </a:r>
            <a:r>
              <a:rPr lang="en-US" sz="1800" i="0" dirty="0" smtClean="0">
                <a:solidFill>
                  <a:srgbClr val="000000"/>
                </a:solidFill>
                <a:latin typeface="+mn-lt"/>
                <a:cs typeface="Helvetica Neue"/>
              </a:rPr>
              <a:t>63 presentations</a:t>
            </a:r>
            <a:r>
              <a:rPr lang="en-US" sz="1800" i="0" dirty="0">
                <a:solidFill>
                  <a:srgbClr val="000000"/>
                </a:solidFill>
                <a:latin typeface="+mn-lt"/>
                <a:cs typeface="Helvetica Neue"/>
              </a:rPr>
              <a:t>. </a:t>
            </a:r>
            <a:r>
              <a:rPr lang="en-US" sz="1800" i="0" dirty="0" smtClean="0">
                <a:solidFill>
                  <a:srgbClr val="000000"/>
                </a:solidFill>
                <a:latin typeface="+mn-lt"/>
                <a:cs typeface="Helvetica Neue"/>
              </a:rPr>
              <a:t> Three NSTX APS-DPP press releases are available on the web.</a:t>
            </a:r>
            <a:endParaRPr lang="en-US" sz="1800" i="0" dirty="0">
              <a:solidFill>
                <a:srgbClr val="000000"/>
              </a:solidFill>
              <a:latin typeface="+mn-lt"/>
              <a:cs typeface="Helvetica Neue"/>
            </a:endParaRPr>
          </a:p>
          <a:p>
            <a:pPr marL="365760" indent="-365760">
              <a:lnSpc>
                <a:spcPct val="70000"/>
              </a:lnSpc>
              <a:spcBef>
                <a:spcPts val="432"/>
              </a:spcBef>
              <a:spcAft>
                <a:spcPts val="1800"/>
              </a:spcAft>
            </a:pPr>
            <a:r>
              <a:rPr lang="en-US" sz="1800" i="0" dirty="0" smtClean="0">
                <a:solidFill>
                  <a:srgbClr val="000000"/>
                </a:solidFill>
                <a:latin typeface="+mn-lt"/>
                <a:cs typeface="Helvetica Neue"/>
              </a:rPr>
              <a:t>All </a:t>
            </a:r>
            <a:r>
              <a:rPr lang="en-US" sz="1800" i="0" dirty="0">
                <a:solidFill>
                  <a:srgbClr val="000000"/>
                </a:solidFill>
                <a:latin typeface="+mn-lt"/>
                <a:cs typeface="Helvetica Neue"/>
              </a:rPr>
              <a:t>of the FY 2012 milestones completed on </a:t>
            </a:r>
            <a:r>
              <a:rPr lang="en-US" sz="1800" i="0" dirty="0" smtClean="0">
                <a:solidFill>
                  <a:srgbClr val="000000"/>
                </a:solidFill>
                <a:latin typeface="+mn-lt"/>
                <a:cs typeface="Helvetica Neue"/>
              </a:rPr>
              <a:t>schedule.</a:t>
            </a:r>
          </a:p>
          <a:p>
            <a:pPr marL="365760" indent="-365760">
              <a:lnSpc>
                <a:spcPct val="70000"/>
              </a:lnSpc>
              <a:spcBef>
                <a:spcPts val="432"/>
              </a:spcBef>
              <a:spcAft>
                <a:spcPts val="1800"/>
              </a:spcAft>
            </a:pPr>
            <a:r>
              <a:rPr lang="en-US" sz="1800" i="0" dirty="0" smtClean="0">
                <a:solidFill>
                  <a:srgbClr val="000000"/>
                </a:solidFill>
                <a:latin typeface="+mn-lt"/>
                <a:cs typeface="Helvetica Neue"/>
              </a:rPr>
              <a:t>Significant </a:t>
            </a:r>
            <a:r>
              <a:rPr lang="en-US" sz="1800" i="0" dirty="0">
                <a:solidFill>
                  <a:srgbClr val="000000"/>
                </a:solidFill>
                <a:latin typeface="+mn-lt"/>
                <a:cs typeface="Helvetica Neue"/>
              </a:rPr>
              <a:t>collaboration research contributions are being made in diverse science areas by the NSTX-U research team.  A summary is available on the web:  </a:t>
            </a:r>
            <a:r>
              <a:rPr lang="en-US" sz="1800" i="0" dirty="0">
                <a:solidFill>
                  <a:srgbClr val="000000"/>
                </a:solidFill>
                <a:latin typeface="+mn-lt"/>
                <a:cs typeface="Helvetica Neue"/>
                <a:hlinkClick r:id="rId3"/>
              </a:rPr>
              <a:t>http://nstx.pppl.gov/DragNDrop/Collaboration</a:t>
            </a:r>
            <a:r>
              <a:rPr lang="en-US" sz="1800" i="0" dirty="0" smtClean="0">
                <a:solidFill>
                  <a:srgbClr val="000000"/>
                </a:solidFill>
                <a:latin typeface="+mn-lt"/>
                <a:cs typeface="Helvetica Neue"/>
                <a:hlinkClick r:id="rId3"/>
              </a:rPr>
              <a:t>/</a:t>
            </a:r>
            <a:endParaRPr lang="en-US" sz="1800" i="0" dirty="0" smtClean="0">
              <a:solidFill>
                <a:srgbClr val="000000"/>
              </a:solidFill>
              <a:latin typeface="+mn-lt"/>
              <a:cs typeface="Helvetica Neue"/>
            </a:endParaRPr>
          </a:p>
          <a:p>
            <a:pPr marL="365760" indent="-365760">
              <a:lnSpc>
                <a:spcPct val="70000"/>
              </a:lnSpc>
              <a:spcBef>
                <a:spcPts val="432"/>
              </a:spcBef>
              <a:spcAft>
                <a:spcPts val="1800"/>
              </a:spcAft>
            </a:pPr>
            <a:r>
              <a:rPr lang="en-US" sz="1800" i="0" dirty="0" smtClean="0">
                <a:solidFill>
                  <a:srgbClr val="000000"/>
                </a:solidFill>
                <a:latin typeface="+mn-lt"/>
                <a:cs typeface="Helvetica Neue"/>
              </a:rPr>
              <a:t>NSTX-U research team published 52 papers in refereed journals.</a:t>
            </a:r>
            <a:endParaRPr lang="en-US" sz="1800" i="0" dirty="0">
              <a:solidFill>
                <a:srgbClr val="000000"/>
              </a:solidFill>
              <a:latin typeface="+mn-lt"/>
              <a:cs typeface="Helvetica Neue"/>
            </a:endParaRPr>
          </a:p>
          <a:p>
            <a:pPr marL="365760" indent="-365760">
              <a:spcBef>
                <a:spcPts val="432"/>
              </a:spcBef>
              <a:spcAft>
                <a:spcPts val="1800"/>
              </a:spcAft>
            </a:pPr>
            <a:endParaRPr lang="en-US" sz="1800" i="0" dirty="0">
              <a:solidFill>
                <a:srgbClr val="000000"/>
              </a:solidFill>
            </a:endParaRPr>
          </a:p>
        </p:txBody>
      </p:sp>
      <p:sp>
        <p:nvSpPr>
          <p:cNvPr id="7"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3</a:t>
            </a:fld>
            <a:endParaRPr lang="en-US" sz="1000" i="0" dirty="0">
              <a:solidFill>
                <a:schemeClr val="accent2"/>
              </a:solidFill>
              <a:latin typeface="+mn-lt"/>
            </a:endParaRPr>
          </a:p>
        </p:txBody>
      </p:sp>
      <p:grpSp>
        <p:nvGrpSpPr>
          <p:cNvPr id="9" name="Group 8"/>
          <p:cNvGrpSpPr/>
          <p:nvPr/>
        </p:nvGrpSpPr>
        <p:grpSpPr>
          <a:xfrm>
            <a:off x="5240259" y="1055650"/>
            <a:ext cx="3830810" cy="2898664"/>
            <a:chOff x="5240259" y="1055650"/>
            <a:chExt cx="3830810" cy="2898664"/>
          </a:xfrm>
        </p:grpSpPr>
        <p:sp>
          <p:nvSpPr>
            <p:cNvPr id="8" name="Rectangle 7"/>
            <p:cNvSpPr/>
            <p:nvPr/>
          </p:nvSpPr>
          <p:spPr>
            <a:xfrm>
              <a:off x="5402318" y="2994051"/>
              <a:ext cx="3668751" cy="960263"/>
            </a:xfrm>
            <a:prstGeom prst="rect">
              <a:avLst/>
            </a:prstGeom>
          </p:spPr>
          <p:txBody>
            <a:bodyPr wrap="square">
              <a:spAutoFit/>
            </a:bodyPr>
            <a:lstStyle/>
            <a:p>
              <a:pPr algn="r">
                <a:lnSpc>
                  <a:spcPct val="90000"/>
                </a:lnSpc>
                <a:buNone/>
              </a:pPr>
              <a:r>
                <a:rPr lang="en-US" i="0" dirty="0" smtClean="0">
                  <a:solidFill>
                    <a:schemeClr val="tx1"/>
                  </a:solidFill>
                </a:rPr>
                <a:t> </a:t>
              </a:r>
              <a:r>
                <a:rPr lang="en-US" b="0" i="0" dirty="0" smtClean="0">
                  <a:solidFill>
                    <a:schemeClr val="tx1"/>
                  </a:solidFill>
                </a:rPr>
                <a:t>Image courtesy of </a:t>
              </a:r>
              <a:r>
                <a:rPr lang="en-US" b="0" i="0" dirty="0" err="1" smtClean="0">
                  <a:solidFill>
                    <a:schemeClr val="tx1"/>
                  </a:solidFill>
                </a:rPr>
                <a:t>Vlad</a:t>
              </a:r>
              <a:r>
                <a:rPr lang="en-US" b="0" i="0" dirty="0" smtClean="0">
                  <a:solidFill>
                    <a:schemeClr val="tx1"/>
                  </a:solidFill>
                </a:rPr>
                <a:t> </a:t>
              </a:r>
              <a:r>
                <a:rPr lang="en-US" b="0" i="0" dirty="0" err="1" smtClean="0">
                  <a:solidFill>
                    <a:schemeClr val="tx1"/>
                  </a:solidFill>
                </a:rPr>
                <a:t>Soukhanovskii</a:t>
              </a:r>
              <a:endParaRPr lang="en-US" i="0" dirty="0" smtClean="0">
                <a:solidFill>
                  <a:schemeClr val="tx1"/>
                </a:solidFill>
              </a:endParaRPr>
            </a:p>
            <a:p>
              <a:pPr algn="just">
                <a:lnSpc>
                  <a:spcPct val="90000"/>
                </a:lnSpc>
                <a:buNone/>
              </a:pPr>
              <a:r>
                <a:rPr lang="en-US" i="0" dirty="0" smtClean="0">
                  <a:solidFill>
                    <a:schemeClr val="tx1"/>
                  </a:solidFill>
                </a:rPr>
                <a:t>The National Spherical Torus Experiment Device at Princeton Plasma Physics Laboratory (left), and a schematic of magnetic field lines in the snowflake </a:t>
              </a:r>
              <a:r>
                <a:rPr lang="en-US" i="0" dirty="0" err="1" smtClean="0">
                  <a:solidFill>
                    <a:schemeClr val="tx1"/>
                  </a:solidFill>
                </a:rPr>
                <a:t>divertor</a:t>
              </a:r>
              <a:r>
                <a:rPr lang="en-US" i="0" dirty="0" smtClean="0">
                  <a:solidFill>
                    <a:schemeClr val="tx1"/>
                  </a:solidFill>
                </a:rPr>
                <a:t> configuration (right).</a:t>
              </a:r>
              <a:endParaRPr lang="en-US" i="0" dirty="0">
                <a:solidFill>
                  <a:schemeClr val="tx1"/>
                </a:solidFill>
              </a:endParaRPr>
            </a:p>
          </p:txBody>
        </p:sp>
        <p:pic>
          <p:nvPicPr>
            <p:cNvPr id="1026" name="Picture 2"/>
            <p:cNvPicPr>
              <a:picLocks noChangeAspect="1" noChangeArrowheads="1"/>
            </p:cNvPicPr>
            <p:nvPr/>
          </p:nvPicPr>
          <p:blipFill>
            <a:blip r:embed="rId4"/>
            <a:srcRect/>
            <a:stretch>
              <a:fillRect/>
            </a:stretch>
          </p:blipFill>
          <p:spPr bwMode="auto">
            <a:xfrm>
              <a:off x="5240259" y="1055650"/>
              <a:ext cx="3803754" cy="1919777"/>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2863"/>
              </a:lnSpc>
              <a:spcBef>
                <a:spcPct val="0"/>
              </a:spcBef>
              <a:buFontTx/>
              <a:buNone/>
            </a:pPr>
            <a:r>
              <a:rPr lang="en-US" sz="2800" i="0" dirty="0">
                <a:solidFill>
                  <a:srgbClr val="FF0F12"/>
                </a:solidFill>
              </a:rPr>
              <a:t>Base NSTX-U Five Year Plan Budget </a:t>
            </a:r>
            <a:r>
              <a:rPr lang="en-US" sz="2800" i="0" dirty="0" smtClean="0">
                <a:solidFill>
                  <a:srgbClr val="FF0F12"/>
                </a:solidFill>
              </a:rPr>
              <a:t>Summary </a:t>
            </a:r>
            <a:endParaRPr lang="en-US" sz="2800" i="0" dirty="0">
              <a:solidFill>
                <a:srgbClr val="FF0F12"/>
              </a:solidFill>
            </a:endParaRPr>
          </a:p>
          <a:p>
            <a:pPr algn="ctr" eaLnBrk="0" hangingPunct="0">
              <a:lnSpc>
                <a:spcPts val="2863"/>
              </a:lnSpc>
              <a:spcBef>
                <a:spcPct val="0"/>
              </a:spcBef>
              <a:buFontTx/>
              <a:buNone/>
            </a:pPr>
            <a:r>
              <a:rPr lang="en-US" sz="2400" i="0" dirty="0">
                <a:solidFill>
                  <a:srgbClr val="0000FF"/>
                </a:solidFill>
              </a:rPr>
              <a:t>Base Budget is Highly Constrained Particularly in FY 14</a:t>
            </a:r>
          </a:p>
        </p:txBody>
      </p:sp>
      <p:sp>
        <p:nvSpPr>
          <p:cNvPr id="62467" name="Picture 5"/>
          <p:cNvSpPr>
            <a:spLocks noChangeAspect="1"/>
          </p:cNvSpPr>
          <p:nvPr/>
        </p:nvSpPr>
        <p:spPr bwMode="auto">
          <a:xfrm>
            <a:off x="889000" y="939800"/>
            <a:ext cx="7493000" cy="558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 name="TextBox 29"/>
          <p:cNvSpPr txBox="1">
            <a:spLocks noChangeArrowheads="1"/>
          </p:cNvSpPr>
          <p:nvPr/>
        </p:nvSpPr>
        <p:spPr bwMode="auto">
          <a:xfrm>
            <a:off x="82550" y="5041900"/>
            <a:ext cx="8966200" cy="1413207"/>
          </a:xfrm>
          <a:prstGeom prst="rect">
            <a:avLst/>
          </a:prstGeom>
          <a:solidFill>
            <a:srgbClr val="F6DCF4"/>
          </a:solidFill>
          <a:ln w="9525">
            <a:solidFill>
              <a:schemeClr val="tx1"/>
            </a:solidFill>
            <a:miter lim="800000"/>
            <a:headEnd/>
            <a:tailEnd/>
          </a:ln>
        </p:spPr>
        <p:txBody>
          <a:bodyPr wrap="square">
            <a:spAutoFit/>
          </a:bodyPr>
          <a:lstStyle>
            <a:lvl1pPr marL="273050" indent="-182563"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marL="182880" indent="-182880">
              <a:spcBef>
                <a:spcPts val="50"/>
              </a:spcBef>
              <a:spcAft>
                <a:spcPts val="300"/>
              </a:spcAft>
              <a:buFontTx/>
              <a:buChar char="-"/>
              <a:defRPr/>
            </a:pPr>
            <a:r>
              <a:rPr lang="en-US" sz="1600" i="0" dirty="0" smtClean="0">
                <a:solidFill>
                  <a:srgbClr val="0000CC"/>
                </a:solidFill>
                <a:latin typeface="Helvetica Neue" charset="0"/>
              </a:rPr>
              <a:t>In FY 14, the Upgrade Project needs to be completed.  </a:t>
            </a:r>
          </a:p>
          <a:p>
            <a:pPr marL="182880" indent="-182880">
              <a:spcBef>
                <a:spcPts val="50"/>
              </a:spcBef>
              <a:spcAft>
                <a:spcPts val="300"/>
              </a:spcAft>
              <a:buFontTx/>
              <a:buChar char="-"/>
              <a:defRPr/>
            </a:pPr>
            <a:r>
              <a:rPr lang="en-US" sz="1600" i="0" dirty="0" smtClean="0">
                <a:solidFill>
                  <a:srgbClr val="0000CC"/>
                </a:solidFill>
                <a:latin typeface="Helvetica Neue" charset="0"/>
              </a:rPr>
              <a:t>In FY 14, very little budget for 5 year plan facility enhancement causing difficulty to fund long lead facility enhancements (e.g., ECH, </a:t>
            </a:r>
            <a:r>
              <a:rPr lang="en-US" sz="1600" i="0" dirty="0" err="1" smtClean="0">
                <a:solidFill>
                  <a:srgbClr val="0000CC"/>
                </a:solidFill>
                <a:latin typeface="Helvetica Neue" charset="0"/>
              </a:rPr>
              <a:t>Cryo</a:t>
            </a:r>
            <a:r>
              <a:rPr lang="en-US" sz="1600" i="0" dirty="0" smtClean="0">
                <a:solidFill>
                  <a:srgbClr val="0000CC"/>
                </a:solidFill>
                <a:latin typeface="Helvetica Neue" charset="0"/>
              </a:rPr>
              <a:t>-pump, and NCC) in a timely manner.</a:t>
            </a:r>
          </a:p>
          <a:p>
            <a:pPr marL="182880" indent="-182880">
              <a:spcBef>
                <a:spcPts val="50"/>
              </a:spcBef>
              <a:spcAft>
                <a:spcPts val="300"/>
              </a:spcAft>
              <a:buFontTx/>
              <a:buChar char="-"/>
              <a:defRPr/>
            </a:pPr>
            <a:r>
              <a:rPr lang="en-US" sz="1600" i="0" dirty="0" smtClean="0">
                <a:solidFill>
                  <a:srgbClr val="0000CC"/>
                </a:solidFill>
                <a:latin typeface="Helvetica Neue" charset="0"/>
              </a:rPr>
              <a:t>For FY 15 and beyond, the budget facility operations and PPPL/Collaboration research are based on similar operations and research staff coverage to NSTX.</a:t>
            </a:r>
          </a:p>
        </p:txBody>
      </p:sp>
      <p:graphicFrame>
        <p:nvGraphicFramePr>
          <p:cNvPr id="9" name="Chart 8"/>
          <p:cNvGraphicFramePr>
            <a:graphicFrameLocks/>
          </p:cNvGraphicFramePr>
          <p:nvPr>
            <p:extLst>
              <p:ext uri="{D42A27DB-BD31-4B8C-83A1-F6EECF244321}">
                <p14:modId xmlns:p14="http://schemas.microsoft.com/office/powerpoint/2010/main" xmlns="" val="3520299877"/>
              </p:ext>
            </p:extLst>
          </p:nvPr>
        </p:nvGraphicFramePr>
        <p:xfrm>
          <a:off x="596900" y="1612900"/>
          <a:ext cx="6642100" cy="302514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7226300" y="3708400"/>
            <a:ext cx="1107996" cy="276999"/>
          </a:xfrm>
          <a:prstGeom prst="rect">
            <a:avLst/>
          </a:prstGeom>
          <a:noFill/>
        </p:spPr>
        <p:txBody>
          <a:bodyPr wrap="none" rtlCol="0">
            <a:spAutoFit/>
          </a:bodyPr>
          <a:lstStyle/>
          <a:p>
            <a:pPr>
              <a:buNone/>
            </a:pPr>
            <a:r>
              <a:rPr lang="en-US" i="0" dirty="0">
                <a:solidFill>
                  <a:schemeClr val="tx1"/>
                </a:solidFill>
              </a:rPr>
              <a:t>Facility Ops</a:t>
            </a:r>
            <a:r>
              <a:rPr lang="en-US" dirty="0">
                <a:solidFill>
                  <a:schemeClr val="tx1"/>
                </a:solidFill>
              </a:rPr>
              <a:t> </a:t>
            </a:r>
          </a:p>
        </p:txBody>
      </p:sp>
      <p:sp>
        <p:nvSpPr>
          <p:cNvPr id="4" name="Rectangle 3"/>
          <p:cNvSpPr/>
          <p:nvPr/>
        </p:nvSpPr>
        <p:spPr bwMode="auto">
          <a:xfrm>
            <a:off x="685800" y="1727200"/>
            <a:ext cx="520700" cy="228600"/>
          </a:xfrm>
          <a:prstGeom prst="rect">
            <a:avLst/>
          </a:prstGeom>
          <a:solidFill>
            <a:schemeClr val="bg1">
              <a:lumMod val="95000"/>
            </a:schemeClr>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2" name="TextBox 11"/>
          <p:cNvSpPr txBox="1"/>
          <p:nvPr/>
        </p:nvSpPr>
        <p:spPr>
          <a:xfrm>
            <a:off x="7137400" y="3289300"/>
            <a:ext cx="1791269" cy="276999"/>
          </a:xfrm>
          <a:prstGeom prst="rect">
            <a:avLst/>
          </a:prstGeom>
          <a:noFill/>
        </p:spPr>
        <p:txBody>
          <a:bodyPr wrap="none" rtlCol="0">
            <a:spAutoFit/>
          </a:bodyPr>
          <a:lstStyle/>
          <a:p>
            <a:pPr>
              <a:buNone/>
            </a:pPr>
            <a:r>
              <a:rPr lang="en-US" i="0" dirty="0">
                <a:solidFill>
                  <a:schemeClr val="tx1"/>
                </a:solidFill>
              </a:rPr>
              <a:t>Facility </a:t>
            </a:r>
            <a:r>
              <a:rPr lang="en-US" i="0" dirty="0" smtClean="0">
                <a:solidFill>
                  <a:schemeClr val="tx1"/>
                </a:solidFill>
              </a:rPr>
              <a:t>Enhancement</a:t>
            </a:r>
            <a:endParaRPr lang="en-US" dirty="0">
              <a:solidFill>
                <a:schemeClr val="tx1"/>
              </a:solidFill>
            </a:endParaRPr>
          </a:p>
        </p:txBody>
      </p:sp>
      <p:sp>
        <p:nvSpPr>
          <p:cNvPr id="13" name="TextBox 12"/>
          <p:cNvSpPr txBox="1"/>
          <p:nvPr/>
        </p:nvSpPr>
        <p:spPr>
          <a:xfrm>
            <a:off x="7188200" y="2882900"/>
            <a:ext cx="1344107" cy="276999"/>
          </a:xfrm>
          <a:prstGeom prst="rect">
            <a:avLst/>
          </a:prstGeom>
          <a:noFill/>
        </p:spPr>
        <p:txBody>
          <a:bodyPr wrap="none" rtlCol="0">
            <a:spAutoFit/>
          </a:bodyPr>
          <a:lstStyle/>
          <a:p>
            <a:pPr>
              <a:buNone/>
            </a:pPr>
            <a:r>
              <a:rPr lang="en-US" i="0" dirty="0" smtClean="0">
                <a:solidFill>
                  <a:schemeClr val="tx1"/>
                </a:solidFill>
              </a:rPr>
              <a:t>PPPL Research</a:t>
            </a:r>
            <a:endParaRPr lang="en-US" dirty="0">
              <a:solidFill>
                <a:schemeClr val="tx1"/>
              </a:solidFill>
            </a:endParaRPr>
          </a:p>
        </p:txBody>
      </p:sp>
      <p:sp>
        <p:nvSpPr>
          <p:cNvPr id="14" name="TextBox 13"/>
          <p:cNvSpPr txBox="1"/>
          <p:nvPr/>
        </p:nvSpPr>
        <p:spPr>
          <a:xfrm>
            <a:off x="7112000" y="2019300"/>
            <a:ext cx="1286474" cy="276999"/>
          </a:xfrm>
          <a:prstGeom prst="rect">
            <a:avLst/>
          </a:prstGeom>
          <a:noFill/>
        </p:spPr>
        <p:txBody>
          <a:bodyPr wrap="none" rtlCol="0">
            <a:spAutoFit/>
          </a:bodyPr>
          <a:lstStyle/>
          <a:p>
            <a:pPr>
              <a:buNone/>
            </a:pPr>
            <a:r>
              <a:rPr lang="en-US" i="0" dirty="0" smtClean="0">
                <a:solidFill>
                  <a:schemeClr val="tx1"/>
                </a:solidFill>
              </a:rPr>
              <a:t>Collaborations</a:t>
            </a:r>
            <a:endParaRPr lang="en-US" dirty="0">
              <a:solidFill>
                <a:schemeClr val="tx1"/>
              </a:solidFill>
            </a:endParaRPr>
          </a:p>
        </p:txBody>
      </p:sp>
      <p:sp>
        <p:nvSpPr>
          <p:cNvPr id="15" name="TextBox 14"/>
          <p:cNvSpPr txBox="1"/>
          <p:nvPr/>
        </p:nvSpPr>
        <p:spPr>
          <a:xfrm>
            <a:off x="7137400" y="2298700"/>
            <a:ext cx="1866900" cy="461665"/>
          </a:xfrm>
          <a:prstGeom prst="rect">
            <a:avLst/>
          </a:prstGeom>
          <a:noFill/>
        </p:spPr>
        <p:txBody>
          <a:bodyPr wrap="square" rtlCol="0">
            <a:spAutoFit/>
          </a:bodyPr>
          <a:lstStyle/>
          <a:p>
            <a:pPr>
              <a:buNone/>
            </a:pPr>
            <a:r>
              <a:rPr lang="en-US" i="0" dirty="0" smtClean="0">
                <a:solidFill>
                  <a:schemeClr val="tx1"/>
                </a:solidFill>
              </a:rPr>
              <a:t>Collaboration Diagnostic Interface</a:t>
            </a:r>
            <a:endParaRPr lang="en-US" dirty="0">
              <a:solidFill>
                <a:schemeClr val="tx1"/>
              </a:solidFill>
            </a:endParaRPr>
          </a:p>
        </p:txBody>
      </p:sp>
      <p:cxnSp>
        <p:nvCxnSpPr>
          <p:cNvPr id="6" name="Straight Arrow Connector 5"/>
          <p:cNvCxnSpPr>
            <a:stCxn id="14" idx="1"/>
          </p:cNvCxnSpPr>
          <p:nvPr/>
        </p:nvCxnSpPr>
        <p:spPr bwMode="auto">
          <a:xfrm flipH="1">
            <a:off x="6502400" y="2157800"/>
            <a:ext cx="609600" cy="255200"/>
          </a:xfrm>
          <a:prstGeom prst="straightConnector1">
            <a:avLst/>
          </a:prstGeom>
          <a:noFill/>
          <a:ln w="15875" cap="flat" cmpd="sng" algn="ctr">
            <a:solidFill>
              <a:schemeClr val="tx1"/>
            </a:solidFill>
            <a:prstDash val="solid"/>
            <a:round/>
            <a:headEnd type="none" w="med" len="med"/>
            <a:tailEnd type="arrow"/>
          </a:ln>
          <a:effectLst/>
        </p:spPr>
      </p:cxnSp>
      <p:cxnSp>
        <p:nvCxnSpPr>
          <p:cNvPr id="18" name="Straight Arrow Connector 17"/>
          <p:cNvCxnSpPr>
            <a:stCxn id="15" idx="1"/>
          </p:cNvCxnSpPr>
          <p:nvPr/>
        </p:nvCxnSpPr>
        <p:spPr bwMode="auto">
          <a:xfrm flipH="1" flipV="1">
            <a:off x="6654800" y="2527300"/>
            <a:ext cx="482600" cy="2233"/>
          </a:xfrm>
          <a:prstGeom prst="straightConnector1">
            <a:avLst/>
          </a:prstGeom>
          <a:noFill/>
          <a:ln w="15875" cap="flat" cmpd="sng" algn="ctr">
            <a:solidFill>
              <a:schemeClr val="tx1"/>
            </a:solidFill>
            <a:prstDash val="solid"/>
            <a:round/>
            <a:headEnd type="none" w="med" len="med"/>
            <a:tailEnd type="arrow"/>
          </a:ln>
          <a:effectLst/>
        </p:spPr>
      </p:cxnSp>
      <p:cxnSp>
        <p:nvCxnSpPr>
          <p:cNvPr id="20" name="Straight Arrow Connector 19"/>
          <p:cNvCxnSpPr>
            <a:stCxn id="13" idx="1"/>
          </p:cNvCxnSpPr>
          <p:nvPr/>
        </p:nvCxnSpPr>
        <p:spPr bwMode="auto">
          <a:xfrm flipH="1" flipV="1">
            <a:off x="6692900" y="2882901"/>
            <a:ext cx="495300" cy="138499"/>
          </a:xfrm>
          <a:prstGeom prst="straightConnector1">
            <a:avLst/>
          </a:prstGeom>
          <a:noFill/>
          <a:ln w="15875" cap="flat" cmpd="sng" algn="ctr">
            <a:solidFill>
              <a:schemeClr val="tx1"/>
            </a:solidFill>
            <a:prstDash val="solid"/>
            <a:round/>
            <a:headEnd type="none" w="med" len="med"/>
            <a:tailEnd type="arrow"/>
          </a:ln>
          <a:effectLst/>
        </p:spPr>
      </p:cxnSp>
      <p:cxnSp>
        <p:nvCxnSpPr>
          <p:cNvPr id="22" name="Straight Arrow Connector 21"/>
          <p:cNvCxnSpPr>
            <a:stCxn id="12" idx="1"/>
          </p:cNvCxnSpPr>
          <p:nvPr/>
        </p:nvCxnSpPr>
        <p:spPr bwMode="auto">
          <a:xfrm flipH="1" flipV="1">
            <a:off x="6731000" y="3225802"/>
            <a:ext cx="406400" cy="201998"/>
          </a:xfrm>
          <a:prstGeom prst="straightConnector1">
            <a:avLst/>
          </a:prstGeom>
          <a:noFill/>
          <a:ln w="15875" cap="flat" cmpd="sng" algn="ctr">
            <a:solidFill>
              <a:schemeClr val="tx1"/>
            </a:solidFill>
            <a:prstDash val="solid"/>
            <a:round/>
            <a:headEnd type="none" w="med" len="med"/>
            <a:tailEnd type="arrow"/>
          </a:ln>
          <a:effectLst/>
        </p:spPr>
      </p:cxnSp>
      <p:cxnSp>
        <p:nvCxnSpPr>
          <p:cNvPr id="24" name="Straight Arrow Connector 23"/>
          <p:cNvCxnSpPr>
            <a:stCxn id="3" idx="1"/>
          </p:cNvCxnSpPr>
          <p:nvPr/>
        </p:nvCxnSpPr>
        <p:spPr bwMode="auto">
          <a:xfrm flipH="1" flipV="1">
            <a:off x="6591300" y="3810002"/>
            <a:ext cx="635000" cy="36898"/>
          </a:xfrm>
          <a:prstGeom prst="straightConnector1">
            <a:avLst/>
          </a:prstGeom>
          <a:noFill/>
          <a:ln w="15875" cap="flat" cmpd="sng" algn="ctr">
            <a:solidFill>
              <a:schemeClr val="tx1"/>
            </a:solidFill>
            <a:prstDash val="solid"/>
            <a:round/>
            <a:headEnd type="none" w="med" len="med"/>
            <a:tailEnd type="arrow"/>
          </a:ln>
          <a:effectLst/>
        </p:spPr>
      </p:cxnSp>
      <p:sp>
        <p:nvSpPr>
          <p:cNvPr id="26" name="TextBox 25"/>
          <p:cNvSpPr txBox="1"/>
          <p:nvPr/>
        </p:nvSpPr>
        <p:spPr>
          <a:xfrm>
            <a:off x="1435100" y="3302000"/>
            <a:ext cx="990600" cy="461665"/>
          </a:xfrm>
          <a:prstGeom prst="rect">
            <a:avLst/>
          </a:prstGeom>
          <a:noFill/>
        </p:spPr>
        <p:txBody>
          <a:bodyPr wrap="square" rtlCol="0">
            <a:spAutoFit/>
          </a:bodyPr>
          <a:lstStyle/>
          <a:p>
            <a:pPr algn="ctr">
              <a:buNone/>
            </a:pPr>
            <a:r>
              <a:rPr lang="en-US" i="0" dirty="0" smtClean="0">
                <a:solidFill>
                  <a:schemeClr val="tx1"/>
                </a:solidFill>
              </a:rPr>
              <a:t>Upgrade Project</a:t>
            </a:r>
            <a:endParaRPr lang="en-US" dirty="0">
              <a:solidFill>
                <a:schemeClr val="tx1"/>
              </a:solidFill>
            </a:endParaRPr>
          </a:p>
        </p:txBody>
      </p:sp>
      <p:sp>
        <p:nvSpPr>
          <p:cNvPr id="35" name="TextBox 34"/>
          <p:cNvSpPr txBox="1"/>
          <p:nvPr/>
        </p:nvSpPr>
        <p:spPr>
          <a:xfrm>
            <a:off x="1587500" y="4540250"/>
            <a:ext cx="617045" cy="276999"/>
          </a:xfrm>
          <a:prstGeom prst="rect">
            <a:avLst/>
          </a:prstGeom>
          <a:noFill/>
        </p:spPr>
        <p:txBody>
          <a:bodyPr wrap="none" rtlCol="0">
            <a:spAutoFit/>
          </a:bodyPr>
          <a:lstStyle/>
          <a:p>
            <a:pPr>
              <a:buNone/>
            </a:pPr>
            <a:r>
              <a:rPr lang="en-US" i="0" dirty="0" smtClean="0">
                <a:solidFill>
                  <a:schemeClr val="tx1"/>
                </a:solidFill>
              </a:rPr>
              <a:t>FY 14</a:t>
            </a:r>
            <a:endParaRPr lang="en-US" dirty="0">
              <a:solidFill>
                <a:schemeClr val="tx1"/>
              </a:solidFill>
            </a:endParaRPr>
          </a:p>
        </p:txBody>
      </p:sp>
      <p:sp>
        <p:nvSpPr>
          <p:cNvPr id="36" name="TextBox 35"/>
          <p:cNvSpPr txBox="1"/>
          <p:nvPr/>
        </p:nvSpPr>
        <p:spPr>
          <a:xfrm>
            <a:off x="2730500" y="4540250"/>
            <a:ext cx="617045" cy="276999"/>
          </a:xfrm>
          <a:prstGeom prst="rect">
            <a:avLst/>
          </a:prstGeom>
          <a:noFill/>
        </p:spPr>
        <p:txBody>
          <a:bodyPr wrap="none" rtlCol="0">
            <a:spAutoFit/>
          </a:bodyPr>
          <a:lstStyle/>
          <a:p>
            <a:pPr>
              <a:buNone/>
            </a:pPr>
            <a:r>
              <a:rPr lang="en-US" i="0" dirty="0" smtClean="0">
                <a:solidFill>
                  <a:schemeClr val="tx1"/>
                </a:solidFill>
              </a:rPr>
              <a:t>FY 15</a:t>
            </a:r>
            <a:endParaRPr lang="en-US" dirty="0">
              <a:solidFill>
                <a:schemeClr val="tx1"/>
              </a:solidFill>
            </a:endParaRPr>
          </a:p>
        </p:txBody>
      </p:sp>
      <p:sp>
        <p:nvSpPr>
          <p:cNvPr id="37" name="TextBox 36"/>
          <p:cNvSpPr txBox="1"/>
          <p:nvPr/>
        </p:nvSpPr>
        <p:spPr>
          <a:xfrm>
            <a:off x="3898900" y="4540250"/>
            <a:ext cx="617045" cy="276999"/>
          </a:xfrm>
          <a:prstGeom prst="rect">
            <a:avLst/>
          </a:prstGeom>
          <a:noFill/>
        </p:spPr>
        <p:txBody>
          <a:bodyPr wrap="none" rtlCol="0">
            <a:spAutoFit/>
          </a:bodyPr>
          <a:lstStyle/>
          <a:p>
            <a:pPr>
              <a:buNone/>
            </a:pPr>
            <a:r>
              <a:rPr lang="en-US" i="0" dirty="0" smtClean="0">
                <a:solidFill>
                  <a:schemeClr val="tx1"/>
                </a:solidFill>
              </a:rPr>
              <a:t>FY 16</a:t>
            </a:r>
            <a:endParaRPr lang="en-US" dirty="0">
              <a:solidFill>
                <a:schemeClr val="tx1"/>
              </a:solidFill>
            </a:endParaRPr>
          </a:p>
        </p:txBody>
      </p:sp>
      <p:sp>
        <p:nvSpPr>
          <p:cNvPr id="38" name="TextBox 37"/>
          <p:cNvSpPr txBox="1"/>
          <p:nvPr/>
        </p:nvSpPr>
        <p:spPr>
          <a:xfrm>
            <a:off x="5067300" y="4540250"/>
            <a:ext cx="617045" cy="276999"/>
          </a:xfrm>
          <a:prstGeom prst="rect">
            <a:avLst/>
          </a:prstGeom>
          <a:noFill/>
        </p:spPr>
        <p:txBody>
          <a:bodyPr wrap="none" rtlCol="0">
            <a:spAutoFit/>
          </a:bodyPr>
          <a:lstStyle/>
          <a:p>
            <a:pPr>
              <a:buNone/>
            </a:pPr>
            <a:r>
              <a:rPr lang="en-US" i="0" dirty="0" smtClean="0">
                <a:solidFill>
                  <a:schemeClr val="tx1"/>
                </a:solidFill>
              </a:rPr>
              <a:t>FY 17</a:t>
            </a:r>
            <a:endParaRPr lang="en-US" dirty="0">
              <a:solidFill>
                <a:schemeClr val="tx1"/>
              </a:solidFill>
            </a:endParaRPr>
          </a:p>
        </p:txBody>
      </p:sp>
      <p:sp>
        <p:nvSpPr>
          <p:cNvPr id="39" name="TextBox 38"/>
          <p:cNvSpPr txBox="1"/>
          <p:nvPr/>
        </p:nvSpPr>
        <p:spPr>
          <a:xfrm>
            <a:off x="6197600" y="4540250"/>
            <a:ext cx="617045" cy="276999"/>
          </a:xfrm>
          <a:prstGeom prst="rect">
            <a:avLst/>
          </a:prstGeom>
          <a:noFill/>
        </p:spPr>
        <p:txBody>
          <a:bodyPr wrap="none" rtlCol="0">
            <a:spAutoFit/>
          </a:bodyPr>
          <a:lstStyle/>
          <a:p>
            <a:pPr>
              <a:buNone/>
            </a:pPr>
            <a:r>
              <a:rPr lang="en-US" i="0" dirty="0" smtClean="0">
                <a:solidFill>
                  <a:schemeClr val="tx1"/>
                </a:solidFill>
              </a:rPr>
              <a:t>FY 18</a:t>
            </a:r>
            <a:endParaRPr lang="en-US" dirty="0">
              <a:solidFill>
                <a:schemeClr val="tx1"/>
              </a:solidFill>
            </a:endParaRPr>
          </a:p>
        </p:txBody>
      </p:sp>
      <p:sp>
        <p:nvSpPr>
          <p:cNvPr id="30" name="Rectangle 29"/>
          <p:cNvSpPr/>
          <p:nvPr/>
        </p:nvSpPr>
        <p:spPr bwMode="auto">
          <a:xfrm>
            <a:off x="520700" y="1676400"/>
            <a:ext cx="6654800" cy="469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buNone/>
            </a:pPr>
            <a:endParaRPr kumimoji="0" lang="en-US" sz="1200" b="1" i="1" u="none" strike="noStrike" cap="none" normalizeH="0" baseline="0" dirty="0">
              <a:ln>
                <a:noFill/>
              </a:ln>
              <a:solidFill>
                <a:srgbClr val="1822CD"/>
              </a:solidFill>
              <a:effectLst/>
              <a:latin typeface="Helvetica" charset="0"/>
            </a:endParaRPr>
          </a:p>
        </p:txBody>
      </p:sp>
      <p:sp>
        <p:nvSpPr>
          <p:cNvPr id="42" name="TextBox 41"/>
          <p:cNvSpPr txBox="1"/>
          <p:nvPr/>
        </p:nvSpPr>
        <p:spPr>
          <a:xfrm>
            <a:off x="1282700" y="1866900"/>
            <a:ext cx="1312009" cy="307777"/>
          </a:xfrm>
          <a:prstGeom prst="rect">
            <a:avLst/>
          </a:prstGeom>
          <a:noFill/>
        </p:spPr>
        <p:txBody>
          <a:bodyPr wrap="none" rtlCol="0">
            <a:spAutoFit/>
          </a:bodyPr>
          <a:lstStyle/>
          <a:p>
            <a:pPr>
              <a:buNone/>
            </a:pPr>
            <a:r>
              <a:rPr lang="en-US" sz="1400" i="0" dirty="0">
                <a:solidFill>
                  <a:srgbClr val="000000"/>
                </a:solidFill>
              </a:rPr>
              <a:t>Base </a:t>
            </a:r>
            <a:r>
              <a:rPr lang="en-US" sz="1400" i="0" dirty="0" smtClean="0">
                <a:solidFill>
                  <a:srgbClr val="000000"/>
                </a:solidFill>
              </a:rPr>
              <a:t>Budget</a:t>
            </a:r>
            <a:endParaRPr lang="en-US" sz="1400" dirty="0">
              <a:solidFill>
                <a:srgbClr val="000000"/>
              </a:solidFill>
            </a:endParaRPr>
          </a:p>
        </p:txBody>
      </p:sp>
      <p:sp>
        <p:nvSpPr>
          <p:cNvPr id="43" name="TextBox 42"/>
          <p:cNvSpPr txBox="1"/>
          <p:nvPr/>
        </p:nvSpPr>
        <p:spPr>
          <a:xfrm>
            <a:off x="2857500" y="4102100"/>
            <a:ext cx="384365" cy="307777"/>
          </a:xfrm>
          <a:prstGeom prst="rect">
            <a:avLst/>
          </a:prstGeom>
          <a:noFill/>
        </p:spPr>
        <p:txBody>
          <a:bodyPr wrap="none" rtlCol="0">
            <a:spAutoFit/>
          </a:bodyPr>
          <a:lstStyle/>
          <a:p>
            <a:pPr>
              <a:buNone/>
            </a:pPr>
            <a:r>
              <a:rPr lang="en-US" sz="1400" i="0" dirty="0" smtClean="0">
                <a:solidFill>
                  <a:srgbClr val="000000"/>
                </a:solidFill>
              </a:rPr>
              <a:t>15</a:t>
            </a:r>
            <a:endParaRPr lang="en-US" sz="1400" i="0" dirty="0">
              <a:solidFill>
                <a:srgbClr val="000000"/>
              </a:solidFill>
            </a:endParaRPr>
          </a:p>
        </p:txBody>
      </p:sp>
      <p:sp>
        <p:nvSpPr>
          <p:cNvPr id="44" name="TextBox 43"/>
          <p:cNvSpPr txBox="1"/>
          <p:nvPr/>
        </p:nvSpPr>
        <p:spPr>
          <a:xfrm>
            <a:off x="4013200" y="4102100"/>
            <a:ext cx="384365" cy="307777"/>
          </a:xfrm>
          <a:prstGeom prst="rect">
            <a:avLst/>
          </a:prstGeom>
          <a:noFill/>
        </p:spPr>
        <p:txBody>
          <a:bodyPr wrap="none" rtlCol="0">
            <a:spAutoFit/>
          </a:bodyPr>
          <a:lstStyle/>
          <a:p>
            <a:pPr>
              <a:buNone/>
            </a:pPr>
            <a:r>
              <a:rPr lang="en-US" sz="1400" i="0" dirty="0" smtClean="0">
                <a:solidFill>
                  <a:srgbClr val="000000"/>
                </a:solidFill>
              </a:rPr>
              <a:t>15</a:t>
            </a:r>
            <a:endParaRPr lang="en-US" sz="1400" i="0" dirty="0">
              <a:solidFill>
                <a:srgbClr val="000000"/>
              </a:solidFill>
            </a:endParaRPr>
          </a:p>
        </p:txBody>
      </p:sp>
      <p:sp>
        <p:nvSpPr>
          <p:cNvPr id="45" name="TextBox 44"/>
          <p:cNvSpPr txBox="1"/>
          <p:nvPr/>
        </p:nvSpPr>
        <p:spPr>
          <a:xfrm>
            <a:off x="5168900" y="4102100"/>
            <a:ext cx="384365" cy="307777"/>
          </a:xfrm>
          <a:prstGeom prst="rect">
            <a:avLst/>
          </a:prstGeom>
          <a:noFill/>
        </p:spPr>
        <p:txBody>
          <a:bodyPr wrap="none" rtlCol="0">
            <a:spAutoFit/>
          </a:bodyPr>
          <a:lstStyle/>
          <a:p>
            <a:pPr>
              <a:buNone/>
            </a:pPr>
            <a:r>
              <a:rPr lang="en-US" sz="1400" i="0" dirty="0" smtClean="0">
                <a:solidFill>
                  <a:srgbClr val="000000"/>
                </a:solidFill>
              </a:rPr>
              <a:t>15</a:t>
            </a:r>
            <a:endParaRPr lang="en-US" sz="1400" i="0" dirty="0">
              <a:solidFill>
                <a:srgbClr val="000000"/>
              </a:solidFill>
            </a:endParaRPr>
          </a:p>
        </p:txBody>
      </p:sp>
      <p:sp>
        <p:nvSpPr>
          <p:cNvPr id="46" name="TextBox 45"/>
          <p:cNvSpPr txBox="1"/>
          <p:nvPr/>
        </p:nvSpPr>
        <p:spPr>
          <a:xfrm>
            <a:off x="6299200" y="4102100"/>
            <a:ext cx="384365" cy="307777"/>
          </a:xfrm>
          <a:prstGeom prst="rect">
            <a:avLst/>
          </a:prstGeom>
          <a:noFill/>
        </p:spPr>
        <p:txBody>
          <a:bodyPr wrap="none" rtlCol="0">
            <a:spAutoFit/>
          </a:bodyPr>
          <a:lstStyle/>
          <a:p>
            <a:pPr>
              <a:buNone/>
            </a:pPr>
            <a:r>
              <a:rPr lang="en-US" sz="1400" i="0" dirty="0" smtClean="0">
                <a:solidFill>
                  <a:srgbClr val="000000"/>
                </a:solidFill>
              </a:rPr>
              <a:t>15</a:t>
            </a:r>
            <a:endParaRPr lang="en-US" sz="1400" i="0" dirty="0">
              <a:solidFill>
                <a:srgbClr val="000000"/>
              </a:solidFill>
            </a:endParaRPr>
          </a:p>
        </p:txBody>
      </p:sp>
      <p:sp>
        <p:nvSpPr>
          <p:cNvPr id="47" name="TextBox 46"/>
          <p:cNvSpPr txBox="1"/>
          <p:nvPr/>
        </p:nvSpPr>
        <p:spPr>
          <a:xfrm>
            <a:off x="1752600" y="4102100"/>
            <a:ext cx="284515" cy="307777"/>
          </a:xfrm>
          <a:prstGeom prst="rect">
            <a:avLst/>
          </a:prstGeom>
          <a:noFill/>
        </p:spPr>
        <p:txBody>
          <a:bodyPr wrap="none" rtlCol="0">
            <a:spAutoFit/>
          </a:bodyPr>
          <a:lstStyle/>
          <a:p>
            <a:pPr>
              <a:buNone/>
            </a:pPr>
            <a:r>
              <a:rPr lang="en-US" sz="1400" i="0" dirty="0" smtClean="0">
                <a:solidFill>
                  <a:srgbClr val="000000"/>
                </a:solidFill>
              </a:rPr>
              <a:t>0</a:t>
            </a:r>
            <a:endParaRPr lang="en-US" sz="1400" i="0" dirty="0">
              <a:solidFill>
                <a:srgbClr val="000000"/>
              </a:solidFill>
            </a:endParaRPr>
          </a:p>
        </p:txBody>
      </p:sp>
      <p:sp>
        <p:nvSpPr>
          <p:cNvPr id="48" name="TextBox 47"/>
          <p:cNvSpPr txBox="1"/>
          <p:nvPr/>
        </p:nvSpPr>
        <p:spPr>
          <a:xfrm>
            <a:off x="7289800" y="4165600"/>
            <a:ext cx="1035954" cy="276999"/>
          </a:xfrm>
          <a:prstGeom prst="rect">
            <a:avLst/>
          </a:prstGeom>
          <a:noFill/>
        </p:spPr>
        <p:txBody>
          <a:bodyPr wrap="none" rtlCol="0">
            <a:spAutoFit/>
          </a:bodyPr>
          <a:lstStyle/>
          <a:p>
            <a:pPr>
              <a:buNone/>
            </a:pPr>
            <a:r>
              <a:rPr lang="en-US" i="0" dirty="0" smtClean="0">
                <a:solidFill>
                  <a:schemeClr val="tx1"/>
                </a:solidFill>
              </a:rPr>
              <a:t>Run Weeks</a:t>
            </a:r>
            <a:endParaRPr lang="en-US" dirty="0">
              <a:solidFill>
                <a:schemeClr val="tx1"/>
              </a:solidFill>
            </a:endParaRPr>
          </a:p>
        </p:txBody>
      </p:sp>
      <p:cxnSp>
        <p:nvCxnSpPr>
          <p:cNvPr id="49" name="Straight Arrow Connector 48"/>
          <p:cNvCxnSpPr>
            <a:stCxn id="48" idx="1"/>
          </p:cNvCxnSpPr>
          <p:nvPr/>
        </p:nvCxnSpPr>
        <p:spPr bwMode="auto">
          <a:xfrm flipH="1" flipV="1">
            <a:off x="6654800" y="4267202"/>
            <a:ext cx="635000" cy="36898"/>
          </a:xfrm>
          <a:prstGeom prst="straightConnector1">
            <a:avLst/>
          </a:prstGeom>
          <a:noFill/>
          <a:ln w="15875" cap="flat" cmpd="sng" algn="ctr">
            <a:solidFill>
              <a:schemeClr val="tx1"/>
            </a:solidFill>
            <a:prstDash val="solid"/>
            <a:round/>
            <a:headEnd type="none" w="med" len="med"/>
            <a:tailEnd type="arrow"/>
          </a:ln>
          <a:effectLst/>
        </p:spPr>
      </p:cxnSp>
      <p:sp>
        <p:nvSpPr>
          <p:cNvPr id="50" name="TextBox 4"/>
          <p:cNvSpPr txBox="1">
            <a:spLocks noChangeArrowheads="1"/>
          </p:cNvSpPr>
          <p:nvPr/>
        </p:nvSpPr>
        <p:spPr bwMode="auto">
          <a:xfrm>
            <a:off x="431800" y="1028700"/>
            <a:ext cx="9144000" cy="66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smtClean="0">
                <a:solidFill>
                  <a:srgbClr val="000000"/>
                </a:solidFill>
              </a:rPr>
              <a:t>Base DOE Guidance Budget – Inflation adjusted flat FY 2012 budget</a:t>
            </a:r>
          </a:p>
          <a:p>
            <a:pPr eaLnBrk="1" hangingPunct="1">
              <a:buFontTx/>
              <a:buNone/>
            </a:pPr>
            <a:r>
              <a:rPr lang="en-US" sz="1600" i="0" dirty="0" smtClean="0"/>
              <a:t>• FY12 </a:t>
            </a:r>
            <a:r>
              <a:rPr lang="en-US" sz="1600" i="0" dirty="0"/>
              <a:t>budget </a:t>
            </a:r>
            <a:r>
              <a:rPr lang="en-US" sz="1600" i="0" dirty="0" smtClean="0"/>
              <a:t>+ </a:t>
            </a:r>
            <a:r>
              <a:rPr lang="en-US" sz="1600" i="0" dirty="0"/>
              <a:t>2.5% </a:t>
            </a:r>
            <a:r>
              <a:rPr lang="en-US" sz="1600" i="0" dirty="0" smtClean="0"/>
              <a:t>inflation</a:t>
            </a:r>
            <a:endParaRPr lang="en-US" sz="1600" dirty="0"/>
          </a:p>
        </p:txBody>
      </p:sp>
      <p:sp>
        <p:nvSpPr>
          <p:cNvPr id="34"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30</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2863"/>
              </a:lnSpc>
              <a:spcBef>
                <a:spcPct val="0"/>
              </a:spcBef>
              <a:buFontTx/>
              <a:buNone/>
            </a:pPr>
            <a:r>
              <a:rPr lang="en-US" sz="2400" i="0" dirty="0">
                <a:solidFill>
                  <a:srgbClr val="FF0F12"/>
                </a:solidFill>
              </a:rPr>
              <a:t>Incremental NSTX-U Five Year Plan Budget Summary </a:t>
            </a:r>
            <a:endParaRPr lang="en-US" sz="2400" i="0" dirty="0" smtClean="0">
              <a:solidFill>
                <a:srgbClr val="FF0F12"/>
              </a:solidFill>
            </a:endParaRPr>
          </a:p>
          <a:p>
            <a:pPr algn="ctr" eaLnBrk="0" hangingPunct="0">
              <a:lnSpc>
                <a:spcPts val="2863"/>
              </a:lnSpc>
              <a:spcBef>
                <a:spcPct val="0"/>
              </a:spcBef>
              <a:buFontTx/>
              <a:buNone/>
            </a:pPr>
            <a:r>
              <a:rPr lang="en-US" sz="2400" i="0" dirty="0" smtClean="0">
                <a:solidFill>
                  <a:srgbClr val="0000FF"/>
                </a:solidFill>
              </a:rPr>
              <a:t>10 </a:t>
            </a:r>
            <a:r>
              <a:rPr lang="en-US" sz="2400" i="0" dirty="0">
                <a:solidFill>
                  <a:srgbClr val="0000FF"/>
                </a:solidFill>
              </a:rPr>
              <a:t>% Incremental Budget Greatly Enhances Facility Capability</a:t>
            </a:r>
          </a:p>
        </p:txBody>
      </p:sp>
      <p:sp>
        <p:nvSpPr>
          <p:cNvPr id="64515" name="Picture 5"/>
          <p:cNvSpPr>
            <a:spLocks noChangeAspect="1"/>
          </p:cNvSpPr>
          <p:nvPr/>
        </p:nvSpPr>
        <p:spPr bwMode="auto">
          <a:xfrm>
            <a:off x="889000" y="939800"/>
            <a:ext cx="7493000" cy="558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4516" name="TextBox 29"/>
          <p:cNvSpPr txBox="1">
            <a:spLocks noChangeArrowheads="1"/>
          </p:cNvSpPr>
          <p:nvPr/>
        </p:nvSpPr>
        <p:spPr bwMode="auto">
          <a:xfrm>
            <a:off x="228600" y="3729830"/>
            <a:ext cx="6794500" cy="2734082"/>
          </a:xfrm>
          <a:prstGeom prst="rect">
            <a:avLst/>
          </a:prstGeom>
          <a:solidFill>
            <a:srgbClr val="F6DCF4"/>
          </a:solidFill>
          <a:ln w="9525">
            <a:solidFill>
              <a:schemeClr val="tx1"/>
            </a:solidFill>
            <a:miter lim="800000"/>
            <a:headEnd/>
            <a:tailEnd/>
          </a:ln>
        </p:spPr>
        <p:txBody>
          <a:bodyPr wrap="square">
            <a:spAutoFit/>
          </a:bodyPr>
          <a:lstStyle>
            <a:lvl1pPr marL="273050" indent="-182563"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marL="90487" indent="0">
              <a:spcBef>
                <a:spcPts val="50"/>
              </a:spcBef>
              <a:spcAft>
                <a:spcPts val="300"/>
              </a:spcAft>
              <a:buNone/>
            </a:pPr>
            <a:r>
              <a:rPr lang="en-US" sz="1600" i="0" dirty="0" smtClean="0">
                <a:solidFill>
                  <a:srgbClr val="000000"/>
                </a:solidFill>
                <a:latin typeface="Helvetica Neue" charset="0"/>
              </a:rPr>
              <a:t>10% Incremental Budget: </a:t>
            </a:r>
            <a:r>
              <a:rPr lang="en-US" sz="1600" i="0" dirty="0">
                <a:solidFill>
                  <a:schemeClr val="tx1"/>
                </a:solidFill>
                <a:latin typeface="Helvetica" pitchFamily="34" charset="0"/>
                <a:ea typeface="MS PGothic" pitchFamily="34" charset="-128"/>
              </a:rPr>
              <a:t>1.1 </a:t>
            </a:r>
            <a:r>
              <a:rPr lang="en-US" sz="1600" i="0" dirty="0">
                <a:solidFill>
                  <a:schemeClr val="tx1"/>
                </a:solidFill>
                <a:latin typeface="Helvetica"/>
                <a:ea typeface="MS PGothic" pitchFamily="34" charset="-128"/>
                <a:cs typeface="Helvetica"/>
              </a:rPr>
              <a:t>×</a:t>
            </a:r>
            <a:r>
              <a:rPr lang="en-US" sz="1600" i="0" dirty="0">
                <a:solidFill>
                  <a:schemeClr val="tx1"/>
                </a:solidFill>
                <a:latin typeface="Helvetica" pitchFamily="34" charset="0"/>
                <a:ea typeface="MS PGothic" pitchFamily="34" charset="-128"/>
              </a:rPr>
              <a:t> (FY2012 + 2.5% inflation</a:t>
            </a:r>
            <a:r>
              <a:rPr lang="en-US" sz="1600" i="0" dirty="0" smtClean="0">
                <a:solidFill>
                  <a:schemeClr val="tx1"/>
                </a:solidFill>
                <a:latin typeface="Helvetica" pitchFamily="34" charset="0"/>
                <a:ea typeface="MS PGothic" pitchFamily="34" charset="-128"/>
              </a:rPr>
              <a:t>)</a:t>
            </a:r>
            <a:endParaRPr lang="en-US" sz="1600" i="0" dirty="0" smtClean="0">
              <a:solidFill>
                <a:srgbClr val="000000"/>
              </a:solidFill>
              <a:latin typeface="Helvetica Neue" charset="0"/>
            </a:endParaRPr>
          </a:p>
          <a:p>
            <a:pPr>
              <a:spcBef>
                <a:spcPts val="50"/>
              </a:spcBef>
              <a:spcAft>
                <a:spcPts val="300"/>
              </a:spcAft>
              <a:buFontTx/>
              <a:buChar char="-"/>
            </a:pPr>
            <a:r>
              <a:rPr lang="en-US" sz="1600" i="0" dirty="0" smtClean="0">
                <a:solidFill>
                  <a:srgbClr val="0000CC"/>
                </a:solidFill>
                <a:latin typeface="Helvetica Neue" charset="0"/>
              </a:rPr>
              <a:t>Enables </a:t>
            </a:r>
            <a:r>
              <a:rPr lang="en-US" sz="1600" i="0" dirty="0">
                <a:solidFill>
                  <a:srgbClr val="0000CC"/>
                </a:solidFill>
                <a:latin typeface="Helvetica Neue" charset="0"/>
              </a:rPr>
              <a:t>timely implementation of the facility  / diagnostic capability to support the 5 year research plan.  Particularly high leverage in FY 14 prior to the start of NSTX-U operation.</a:t>
            </a:r>
          </a:p>
          <a:p>
            <a:pPr>
              <a:spcBef>
                <a:spcPts val="50"/>
              </a:spcBef>
              <a:spcAft>
                <a:spcPts val="300"/>
              </a:spcAft>
              <a:buFontTx/>
              <a:buChar char="-"/>
            </a:pPr>
            <a:r>
              <a:rPr lang="en-US" sz="1600" i="0" dirty="0" smtClean="0">
                <a:solidFill>
                  <a:srgbClr val="0000CC"/>
                </a:solidFill>
                <a:latin typeface="Helvetica Neue" charset="0"/>
              </a:rPr>
              <a:t>Dedicates more resources for facility enhancements up front to make them available in a timely manner.</a:t>
            </a:r>
            <a:endParaRPr lang="en-US" sz="1600" i="0" dirty="0">
              <a:solidFill>
                <a:srgbClr val="0000CC"/>
              </a:solidFill>
              <a:latin typeface="Helvetica Neue" charset="0"/>
            </a:endParaRPr>
          </a:p>
          <a:p>
            <a:pPr>
              <a:spcBef>
                <a:spcPts val="50"/>
              </a:spcBef>
              <a:spcAft>
                <a:spcPts val="300"/>
              </a:spcAft>
              <a:buFontTx/>
              <a:buChar char="-"/>
            </a:pPr>
            <a:r>
              <a:rPr lang="en-US" sz="1600" i="0" dirty="0" smtClean="0">
                <a:solidFill>
                  <a:srgbClr val="0000CC"/>
                </a:solidFill>
                <a:latin typeface="Helvetica Neue" charset="0"/>
              </a:rPr>
              <a:t>Increase run weeks to take advantage of enhanced facility capability</a:t>
            </a:r>
          </a:p>
          <a:p>
            <a:pPr>
              <a:spcBef>
                <a:spcPts val="50"/>
              </a:spcBef>
              <a:spcAft>
                <a:spcPts val="300"/>
              </a:spcAft>
              <a:buFontTx/>
              <a:buChar char="-"/>
            </a:pPr>
            <a:r>
              <a:rPr lang="en-US" sz="1600" i="0" dirty="0" smtClean="0">
                <a:solidFill>
                  <a:srgbClr val="0000CC"/>
                </a:solidFill>
                <a:latin typeface="Helvetica Neue" charset="0"/>
              </a:rPr>
              <a:t>Enhance </a:t>
            </a:r>
            <a:r>
              <a:rPr lang="en-US" sz="1600" i="0" dirty="0">
                <a:solidFill>
                  <a:srgbClr val="0000CC"/>
                </a:solidFill>
                <a:latin typeface="Helvetica Neue" charset="0"/>
              </a:rPr>
              <a:t>NSTX-U research capability for both PPPL and collaborators to support increased research activities</a:t>
            </a:r>
            <a:endParaRPr lang="en-US" sz="1600" dirty="0">
              <a:solidFill>
                <a:srgbClr val="1238FF"/>
              </a:solidFill>
            </a:endParaRPr>
          </a:p>
        </p:txBody>
      </p:sp>
      <p:grpSp>
        <p:nvGrpSpPr>
          <p:cNvPr id="64521" name="Group 64520"/>
          <p:cNvGrpSpPr/>
          <p:nvPr/>
        </p:nvGrpSpPr>
        <p:grpSpPr>
          <a:xfrm>
            <a:off x="7150100" y="3771900"/>
            <a:ext cx="2222500" cy="2222500"/>
            <a:chOff x="7124700" y="3670300"/>
            <a:chExt cx="2222500" cy="2222500"/>
          </a:xfrm>
        </p:grpSpPr>
        <p:sp>
          <p:nvSpPr>
            <p:cNvPr id="25" name="TextBox 24"/>
            <p:cNvSpPr txBox="1"/>
            <p:nvPr/>
          </p:nvSpPr>
          <p:spPr>
            <a:xfrm>
              <a:off x="7620000" y="5511800"/>
              <a:ext cx="1727200" cy="276999"/>
            </a:xfrm>
            <a:prstGeom prst="rect">
              <a:avLst/>
            </a:prstGeom>
            <a:noFill/>
          </p:spPr>
          <p:txBody>
            <a:bodyPr wrap="square" rtlCol="0">
              <a:spAutoFit/>
            </a:bodyPr>
            <a:lstStyle/>
            <a:p>
              <a:pPr>
                <a:buNone/>
              </a:pPr>
              <a:r>
                <a:rPr lang="en-US" i="0" dirty="0">
                  <a:solidFill>
                    <a:schemeClr val="tx1"/>
                  </a:solidFill>
                </a:rPr>
                <a:t>Facility </a:t>
              </a:r>
              <a:r>
                <a:rPr lang="en-US" i="0" dirty="0" smtClean="0">
                  <a:solidFill>
                    <a:schemeClr val="tx1"/>
                  </a:solidFill>
                </a:rPr>
                <a:t>Op. </a:t>
              </a:r>
            </a:p>
          </p:txBody>
        </p:sp>
        <p:sp>
          <p:nvSpPr>
            <p:cNvPr id="26" name="TextBox 25"/>
            <p:cNvSpPr txBox="1"/>
            <p:nvPr/>
          </p:nvSpPr>
          <p:spPr>
            <a:xfrm>
              <a:off x="7404100" y="5181601"/>
              <a:ext cx="1828800" cy="276999"/>
            </a:xfrm>
            <a:prstGeom prst="rect">
              <a:avLst/>
            </a:prstGeom>
            <a:noFill/>
          </p:spPr>
          <p:txBody>
            <a:bodyPr wrap="square" rtlCol="0">
              <a:spAutoFit/>
            </a:bodyPr>
            <a:lstStyle/>
            <a:p>
              <a:pPr algn="ctr">
                <a:buNone/>
              </a:pPr>
              <a:r>
                <a:rPr lang="en-US" i="0" dirty="0">
                  <a:solidFill>
                    <a:schemeClr val="tx1"/>
                  </a:solidFill>
                </a:rPr>
                <a:t>Facility </a:t>
              </a:r>
              <a:r>
                <a:rPr lang="en-US" i="0" dirty="0" smtClean="0">
                  <a:solidFill>
                    <a:schemeClr val="tx1"/>
                  </a:solidFill>
                </a:rPr>
                <a:t>Enhance.</a:t>
              </a:r>
              <a:endParaRPr lang="en-US" dirty="0">
                <a:solidFill>
                  <a:schemeClr val="tx1"/>
                </a:solidFill>
              </a:endParaRPr>
            </a:p>
          </p:txBody>
        </p:sp>
        <p:sp>
          <p:nvSpPr>
            <p:cNvPr id="27" name="TextBox 26"/>
            <p:cNvSpPr txBox="1"/>
            <p:nvPr/>
          </p:nvSpPr>
          <p:spPr>
            <a:xfrm>
              <a:off x="7607300" y="4495800"/>
              <a:ext cx="976217" cy="276999"/>
            </a:xfrm>
            <a:prstGeom prst="rect">
              <a:avLst/>
            </a:prstGeom>
            <a:noFill/>
          </p:spPr>
          <p:txBody>
            <a:bodyPr wrap="none" rtlCol="0">
              <a:spAutoFit/>
            </a:bodyPr>
            <a:lstStyle/>
            <a:p>
              <a:pPr>
                <a:buNone/>
              </a:pPr>
              <a:r>
                <a:rPr lang="en-US" i="0" dirty="0" smtClean="0">
                  <a:solidFill>
                    <a:schemeClr val="tx1"/>
                  </a:solidFill>
                </a:rPr>
                <a:t>PPPL Res.</a:t>
              </a:r>
              <a:endParaRPr lang="en-US" dirty="0">
                <a:solidFill>
                  <a:schemeClr val="tx1"/>
                </a:solidFill>
              </a:endParaRPr>
            </a:p>
          </p:txBody>
        </p:sp>
        <p:sp>
          <p:nvSpPr>
            <p:cNvPr id="28" name="TextBox 27"/>
            <p:cNvSpPr txBox="1"/>
            <p:nvPr/>
          </p:nvSpPr>
          <p:spPr>
            <a:xfrm>
              <a:off x="7581900" y="3784600"/>
              <a:ext cx="1286474" cy="276999"/>
            </a:xfrm>
            <a:prstGeom prst="rect">
              <a:avLst/>
            </a:prstGeom>
            <a:noFill/>
          </p:spPr>
          <p:txBody>
            <a:bodyPr wrap="none" rtlCol="0">
              <a:spAutoFit/>
            </a:bodyPr>
            <a:lstStyle/>
            <a:p>
              <a:pPr>
                <a:buNone/>
              </a:pPr>
              <a:r>
                <a:rPr lang="en-US" i="0" dirty="0" smtClean="0">
                  <a:solidFill>
                    <a:schemeClr val="tx1"/>
                  </a:solidFill>
                </a:rPr>
                <a:t>Collaborations</a:t>
              </a:r>
              <a:endParaRPr lang="en-US" dirty="0">
                <a:solidFill>
                  <a:schemeClr val="tx1"/>
                </a:solidFill>
              </a:endParaRPr>
            </a:p>
          </p:txBody>
        </p:sp>
        <p:sp>
          <p:nvSpPr>
            <p:cNvPr id="61" name="TextBox 60"/>
            <p:cNvSpPr txBox="1"/>
            <p:nvPr/>
          </p:nvSpPr>
          <p:spPr>
            <a:xfrm>
              <a:off x="7607300" y="4826000"/>
              <a:ext cx="1358900" cy="276999"/>
            </a:xfrm>
            <a:prstGeom prst="rect">
              <a:avLst/>
            </a:prstGeom>
            <a:noFill/>
          </p:spPr>
          <p:txBody>
            <a:bodyPr wrap="square" rtlCol="0">
              <a:spAutoFit/>
            </a:bodyPr>
            <a:lstStyle/>
            <a:p>
              <a:pPr algn="ctr">
                <a:buNone/>
              </a:pPr>
              <a:r>
                <a:rPr lang="en-US" i="0" dirty="0" smtClean="0">
                  <a:solidFill>
                    <a:schemeClr val="tx1"/>
                  </a:solidFill>
                </a:rPr>
                <a:t>Upgrade Project</a:t>
              </a:r>
              <a:endParaRPr lang="en-US" dirty="0">
                <a:solidFill>
                  <a:schemeClr val="tx1"/>
                </a:solidFill>
              </a:endParaRPr>
            </a:p>
          </p:txBody>
        </p:sp>
        <p:sp>
          <p:nvSpPr>
            <p:cNvPr id="66" name="TextBox 65"/>
            <p:cNvSpPr txBox="1"/>
            <p:nvPr/>
          </p:nvSpPr>
          <p:spPr>
            <a:xfrm>
              <a:off x="7467600" y="4152901"/>
              <a:ext cx="1460500" cy="276999"/>
            </a:xfrm>
            <a:prstGeom prst="rect">
              <a:avLst/>
            </a:prstGeom>
            <a:noFill/>
          </p:spPr>
          <p:txBody>
            <a:bodyPr wrap="square" rtlCol="0">
              <a:spAutoFit/>
            </a:bodyPr>
            <a:lstStyle/>
            <a:p>
              <a:pPr algn="ctr">
                <a:buNone/>
              </a:pPr>
              <a:r>
                <a:rPr lang="en-US" i="0" dirty="0" smtClean="0">
                  <a:solidFill>
                    <a:schemeClr val="tx1"/>
                  </a:solidFill>
                </a:rPr>
                <a:t>Coll. Diag. Int.</a:t>
              </a:r>
              <a:endParaRPr lang="en-US" dirty="0">
                <a:solidFill>
                  <a:schemeClr val="tx1"/>
                </a:solidFill>
              </a:endParaRPr>
            </a:p>
          </p:txBody>
        </p:sp>
        <p:sp>
          <p:nvSpPr>
            <p:cNvPr id="64519" name="Rectangle 64518"/>
            <p:cNvSpPr/>
            <p:nvPr/>
          </p:nvSpPr>
          <p:spPr bwMode="auto">
            <a:xfrm>
              <a:off x="7194550" y="3822700"/>
              <a:ext cx="368300" cy="203200"/>
            </a:xfrm>
            <a:prstGeom prst="rect">
              <a:avLst/>
            </a:prstGeom>
            <a:solidFill>
              <a:srgbClr val="FFFF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68" name="Rectangle 67"/>
            <p:cNvSpPr/>
            <p:nvPr/>
          </p:nvSpPr>
          <p:spPr bwMode="auto">
            <a:xfrm>
              <a:off x="7194550" y="4864100"/>
              <a:ext cx="368300" cy="203200"/>
            </a:xfrm>
            <a:prstGeom prst="rect">
              <a:avLst/>
            </a:prstGeom>
            <a:solidFill>
              <a:schemeClr val="bg1">
                <a:lumMod val="9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69" name="Rectangle 68"/>
            <p:cNvSpPr/>
            <p:nvPr/>
          </p:nvSpPr>
          <p:spPr bwMode="auto">
            <a:xfrm>
              <a:off x="7194550" y="5207000"/>
              <a:ext cx="368300" cy="203200"/>
            </a:xfrm>
            <a:prstGeom prst="rect">
              <a:avLst/>
            </a:prstGeom>
            <a:solidFill>
              <a:schemeClr val="accent2">
                <a:lumMod val="75000"/>
              </a:schemeClr>
            </a:solidFill>
            <a:ln w="15875" cap="flat" cmpd="sng" algn="ctr">
              <a:solidFill>
                <a:schemeClr val="accent2">
                  <a:lumMod val="75000"/>
                </a:schemeClr>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70" name="Rectangle 69"/>
            <p:cNvSpPr/>
            <p:nvPr/>
          </p:nvSpPr>
          <p:spPr bwMode="auto">
            <a:xfrm>
              <a:off x="7194550" y="4178300"/>
              <a:ext cx="368300" cy="203200"/>
            </a:xfrm>
            <a:prstGeom prst="rect">
              <a:avLst/>
            </a:prstGeom>
            <a:solidFill>
              <a:srgbClr val="FF0000"/>
            </a:solid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71" name="Rectangle 70"/>
            <p:cNvSpPr/>
            <p:nvPr/>
          </p:nvSpPr>
          <p:spPr bwMode="auto">
            <a:xfrm>
              <a:off x="7194550" y="5588000"/>
              <a:ext cx="368300" cy="203200"/>
            </a:xfrm>
            <a:prstGeom prst="rect">
              <a:avLst/>
            </a:prstGeom>
            <a:solidFill>
              <a:schemeClr val="accent1">
                <a:lumMod val="40000"/>
                <a:lumOff val="60000"/>
              </a:schemeClr>
            </a:solidFill>
            <a:ln w="15875" cap="flat" cmpd="sng" algn="ctr">
              <a:solidFill>
                <a:schemeClr val="accent1">
                  <a:lumMod val="40000"/>
                  <a:lumOff val="60000"/>
                </a:schemeClr>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72" name="Rectangle 71"/>
            <p:cNvSpPr/>
            <p:nvPr/>
          </p:nvSpPr>
          <p:spPr bwMode="auto">
            <a:xfrm>
              <a:off x="7194550" y="4508500"/>
              <a:ext cx="368300" cy="203200"/>
            </a:xfrm>
            <a:prstGeom prst="rect">
              <a:avLst/>
            </a:prstGeom>
            <a:solidFill>
              <a:srgbClr val="F46FF4"/>
            </a:solid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64520" name="Rectangle 64519"/>
            <p:cNvSpPr/>
            <p:nvPr/>
          </p:nvSpPr>
          <p:spPr bwMode="auto">
            <a:xfrm>
              <a:off x="7124700" y="3670300"/>
              <a:ext cx="1917700" cy="2222500"/>
            </a:xfrm>
            <a:prstGeom prst="rect">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graphicFrame>
        <p:nvGraphicFramePr>
          <p:cNvPr id="99" name="Chart 98"/>
          <p:cNvGraphicFramePr>
            <a:graphicFrameLocks/>
          </p:cNvGraphicFramePr>
          <p:nvPr>
            <p:extLst>
              <p:ext uri="{D42A27DB-BD31-4B8C-83A1-F6EECF244321}">
                <p14:modId xmlns:p14="http://schemas.microsoft.com/office/powerpoint/2010/main" xmlns="" val="2681028628"/>
              </p:ext>
            </p:extLst>
          </p:nvPr>
        </p:nvGraphicFramePr>
        <p:xfrm>
          <a:off x="0" y="8001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0" name="Chart 99"/>
          <p:cNvGraphicFramePr>
            <a:graphicFrameLocks/>
          </p:cNvGraphicFramePr>
          <p:nvPr>
            <p:extLst>
              <p:ext uri="{D42A27DB-BD31-4B8C-83A1-F6EECF244321}">
                <p14:modId xmlns:p14="http://schemas.microsoft.com/office/powerpoint/2010/main" xmlns="" val="3959994139"/>
              </p:ext>
            </p:extLst>
          </p:nvPr>
        </p:nvGraphicFramePr>
        <p:xfrm>
          <a:off x="4445000" y="723900"/>
          <a:ext cx="4572000" cy="2743200"/>
        </p:xfrm>
        <a:graphic>
          <a:graphicData uri="http://schemas.openxmlformats.org/drawingml/2006/chart">
            <c:chart xmlns:c="http://schemas.openxmlformats.org/drawingml/2006/chart" xmlns:r="http://schemas.openxmlformats.org/officeDocument/2006/relationships" r:id="rId4"/>
          </a:graphicData>
        </a:graphic>
      </p:graphicFrame>
      <p:grpSp>
        <p:nvGrpSpPr>
          <p:cNvPr id="101" name="Group 100"/>
          <p:cNvGrpSpPr/>
          <p:nvPr/>
        </p:nvGrpSpPr>
        <p:grpSpPr>
          <a:xfrm>
            <a:off x="88900" y="939800"/>
            <a:ext cx="8890000" cy="2753499"/>
            <a:chOff x="88900" y="939800"/>
            <a:chExt cx="8890000" cy="2753499"/>
          </a:xfrm>
        </p:grpSpPr>
        <p:sp>
          <p:nvSpPr>
            <p:cNvPr id="102" name="TextBox 101"/>
            <p:cNvSpPr txBox="1"/>
            <p:nvPr/>
          </p:nvSpPr>
          <p:spPr>
            <a:xfrm>
              <a:off x="3035300" y="3086100"/>
              <a:ext cx="389362" cy="307777"/>
            </a:xfrm>
            <a:prstGeom prst="rect">
              <a:avLst/>
            </a:prstGeom>
            <a:noFill/>
          </p:spPr>
          <p:txBody>
            <a:bodyPr wrap="none" rtlCol="0">
              <a:spAutoFit/>
            </a:bodyPr>
            <a:lstStyle/>
            <a:p>
              <a:pPr>
                <a:buNone/>
              </a:pPr>
              <a:r>
                <a:rPr lang="en-US" sz="1400" i="0" dirty="0" smtClean="0">
                  <a:solidFill>
                    <a:srgbClr val="000000"/>
                  </a:solidFill>
                </a:rPr>
                <a:t>+3</a:t>
              </a:r>
              <a:endParaRPr lang="en-US" sz="1400" i="0" dirty="0">
                <a:solidFill>
                  <a:srgbClr val="000000"/>
                </a:solidFill>
              </a:endParaRPr>
            </a:p>
          </p:txBody>
        </p:sp>
        <p:sp>
          <p:nvSpPr>
            <p:cNvPr id="103" name="TextBox 102"/>
            <p:cNvSpPr txBox="1"/>
            <p:nvPr/>
          </p:nvSpPr>
          <p:spPr>
            <a:xfrm>
              <a:off x="3822700" y="2857500"/>
              <a:ext cx="389362" cy="307777"/>
            </a:xfrm>
            <a:prstGeom prst="rect">
              <a:avLst/>
            </a:prstGeom>
            <a:noFill/>
          </p:spPr>
          <p:txBody>
            <a:bodyPr wrap="none" rtlCol="0">
              <a:spAutoFit/>
            </a:bodyPr>
            <a:lstStyle/>
            <a:p>
              <a:pPr>
                <a:buNone/>
              </a:pPr>
              <a:r>
                <a:rPr lang="en-US" sz="1400" i="0" dirty="0" smtClean="0">
                  <a:solidFill>
                    <a:srgbClr val="000000"/>
                  </a:solidFill>
                </a:rPr>
                <a:t>+9</a:t>
              </a:r>
              <a:endParaRPr lang="en-US" sz="1400" i="0" dirty="0">
                <a:solidFill>
                  <a:srgbClr val="000000"/>
                </a:solidFill>
              </a:endParaRPr>
            </a:p>
          </p:txBody>
        </p:sp>
        <p:sp>
          <p:nvSpPr>
            <p:cNvPr id="104" name="Rectangle 103"/>
            <p:cNvSpPr/>
            <p:nvPr/>
          </p:nvSpPr>
          <p:spPr bwMode="auto">
            <a:xfrm>
              <a:off x="88900" y="939800"/>
              <a:ext cx="4597400" cy="3302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05" name="TextBox 104"/>
            <p:cNvSpPr txBox="1"/>
            <p:nvPr/>
          </p:nvSpPr>
          <p:spPr>
            <a:xfrm>
              <a:off x="1485900" y="1003300"/>
              <a:ext cx="2269847" cy="307777"/>
            </a:xfrm>
            <a:prstGeom prst="rect">
              <a:avLst/>
            </a:prstGeom>
            <a:noFill/>
          </p:spPr>
          <p:txBody>
            <a:bodyPr wrap="none" rtlCol="0">
              <a:spAutoFit/>
            </a:bodyPr>
            <a:lstStyle/>
            <a:p>
              <a:pPr>
                <a:buNone/>
              </a:pPr>
              <a:r>
                <a:rPr lang="en-US" sz="1400" i="0" dirty="0" smtClean="0">
                  <a:solidFill>
                    <a:srgbClr val="000000"/>
                  </a:solidFill>
                </a:rPr>
                <a:t>10% Incremental Budget </a:t>
              </a:r>
              <a:endParaRPr lang="en-US" sz="1400" dirty="0">
                <a:solidFill>
                  <a:srgbClr val="000000"/>
                </a:solidFill>
              </a:endParaRPr>
            </a:p>
          </p:txBody>
        </p:sp>
        <p:sp>
          <p:nvSpPr>
            <p:cNvPr id="106" name="TextBox 105"/>
            <p:cNvSpPr txBox="1"/>
            <p:nvPr/>
          </p:nvSpPr>
          <p:spPr>
            <a:xfrm>
              <a:off x="4152900" y="3416300"/>
              <a:ext cx="1035954" cy="276999"/>
            </a:xfrm>
            <a:prstGeom prst="rect">
              <a:avLst/>
            </a:prstGeom>
            <a:noFill/>
          </p:spPr>
          <p:txBody>
            <a:bodyPr wrap="none" rtlCol="0">
              <a:spAutoFit/>
            </a:bodyPr>
            <a:lstStyle/>
            <a:p>
              <a:pPr>
                <a:buNone/>
              </a:pPr>
              <a:r>
                <a:rPr lang="en-US" i="0" dirty="0" smtClean="0">
                  <a:solidFill>
                    <a:schemeClr val="tx1"/>
                  </a:solidFill>
                </a:rPr>
                <a:t>Run Weeks</a:t>
              </a:r>
              <a:endParaRPr lang="en-US" dirty="0">
                <a:solidFill>
                  <a:schemeClr val="tx1"/>
                </a:solidFill>
              </a:endParaRPr>
            </a:p>
          </p:txBody>
        </p:sp>
        <p:cxnSp>
          <p:nvCxnSpPr>
            <p:cNvPr id="107" name="Straight Arrow Connector 106"/>
            <p:cNvCxnSpPr/>
            <p:nvPr/>
          </p:nvCxnSpPr>
          <p:spPr bwMode="auto">
            <a:xfrm flipH="1" flipV="1">
              <a:off x="4089400" y="3086102"/>
              <a:ext cx="469900" cy="380998"/>
            </a:xfrm>
            <a:prstGeom prst="straightConnector1">
              <a:avLst/>
            </a:prstGeom>
            <a:noFill/>
            <a:ln w="15875" cap="flat" cmpd="sng" algn="ctr">
              <a:solidFill>
                <a:schemeClr val="tx1"/>
              </a:solidFill>
              <a:prstDash val="solid"/>
              <a:round/>
              <a:headEnd type="none" w="med" len="med"/>
              <a:tailEnd type="arrow"/>
            </a:ln>
            <a:effectLst/>
          </p:spPr>
        </p:cxnSp>
        <p:sp>
          <p:nvSpPr>
            <p:cNvPr id="108" name="TextBox 107"/>
            <p:cNvSpPr txBox="1"/>
            <p:nvPr/>
          </p:nvSpPr>
          <p:spPr>
            <a:xfrm>
              <a:off x="2260600" y="3086100"/>
              <a:ext cx="389362" cy="307777"/>
            </a:xfrm>
            <a:prstGeom prst="rect">
              <a:avLst/>
            </a:prstGeom>
            <a:noFill/>
          </p:spPr>
          <p:txBody>
            <a:bodyPr wrap="none" rtlCol="0">
              <a:spAutoFit/>
            </a:bodyPr>
            <a:lstStyle/>
            <a:p>
              <a:pPr>
                <a:buNone/>
              </a:pPr>
              <a:r>
                <a:rPr lang="en-US" sz="1400" i="0" dirty="0" smtClean="0">
                  <a:solidFill>
                    <a:srgbClr val="000000"/>
                  </a:solidFill>
                </a:rPr>
                <a:t>+3</a:t>
              </a:r>
              <a:endParaRPr lang="en-US" sz="1400" i="0" dirty="0">
                <a:solidFill>
                  <a:srgbClr val="000000"/>
                </a:solidFill>
              </a:endParaRPr>
            </a:p>
          </p:txBody>
        </p:sp>
        <p:sp>
          <p:nvSpPr>
            <p:cNvPr id="109" name="TextBox 108"/>
            <p:cNvSpPr txBox="1"/>
            <p:nvPr/>
          </p:nvSpPr>
          <p:spPr>
            <a:xfrm>
              <a:off x="1485900" y="2997200"/>
              <a:ext cx="389362" cy="307777"/>
            </a:xfrm>
            <a:prstGeom prst="rect">
              <a:avLst/>
            </a:prstGeom>
            <a:noFill/>
          </p:spPr>
          <p:txBody>
            <a:bodyPr wrap="none" rtlCol="0">
              <a:spAutoFit/>
            </a:bodyPr>
            <a:lstStyle/>
            <a:p>
              <a:pPr>
                <a:buNone/>
              </a:pPr>
              <a:r>
                <a:rPr lang="en-US" sz="1400" i="0" dirty="0" smtClean="0">
                  <a:solidFill>
                    <a:srgbClr val="000000"/>
                  </a:solidFill>
                </a:rPr>
                <a:t>+5</a:t>
              </a:r>
              <a:endParaRPr lang="en-US" sz="1400" i="0" dirty="0">
                <a:solidFill>
                  <a:srgbClr val="000000"/>
                </a:solidFill>
              </a:endParaRPr>
            </a:p>
          </p:txBody>
        </p:sp>
        <p:sp>
          <p:nvSpPr>
            <p:cNvPr id="110" name="TextBox 109"/>
            <p:cNvSpPr txBox="1"/>
            <p:nvPr/>
          </p:nvSpPr>
          <p:spPr>
            <a:xfrm>
              <a:off x="635000" y="3390900"/>
              <a:ext cx="774700" cy="276999"/>
            </a:xfrm>
            <a:prstGeom prst="rect">
              <a:avLst/>
            </a:prstGeom>
            <a:noFill/>
          </p:spPr>
          <p:txBody>
            <a:bodyPr wrap="square" rtlCol="0">
              <a:spAutoFit/>
            </a:bodyPr>
            <a:lstStyle/>
            <a:p>
              <a:pPr>
                <a:buNone/>
              </a:pPr>
              <a:r>
                <a:rPr lang="en-US" i="0" dirty="0" smtClean="0">
                  <a:solidFill>
                    <a:schemeClr val="tx1"/>
                  </a:solidFill>
                </a:rPr>
                <a:t>FY 14</a:t>
              </a:r>
              <a:endParaRPr lang="en-US" dirty="0">
                <a:solidFill>
                  <a:schemeClr val="tx1"/>
                </a:solidFill>
              </a:endParaRPr>
            </a:p>
          </p:txBody>
        </p:sp>
        <p:sp>
          <p:nvSpPr>
            <p:cNvPr id="111" name="TextBox 110"/>
            <p:cNvSpPr txBox="1"/>
            <p:nvPr/>
          </p:nvSpPr>
          <p:spPr>
            <a:xfrm>
              <a:off x="1384300" y="3390900"/>
              <a:ext cx="774700" cy="276999"/>
            </a:xfrm>
            <a:prstGeom prst="rect">
              <a:avLst/>
            </a:prstGeom>
            <a:noFill/>
          </p:spPr>
          <p:txBody>
            <a:bodyPr wrap="square" rtlCol="0">
              <a:spAutoFit/>
            </a:bodyPr>
            <a:lstStyle/>
            <a:p>
              <a:pPr>
                <a:buNone/>
              </a:pPr>
              <a:r>
                <a:rPr lang="en-US" i="0" dirty="0" smtClean="0">
                  <a:solidFill>
                    <a:schemeClr val="tx1"/>
                  </a:solidFill>
                </a:rPr>
                <a:t>FY 15</a:t>
              </a:r>
              <a:endParaRPr lang="en-US" dirty="0">
                <a:solidFill>
                  <a:schemeClr val="tx1"/>
                </a:solidFill>
              </a:endParaRPr>
            </a:p>
          </p:txBody>
        </p:sp>
        <p:sp>
          <p:nvSpPr>
            <p:cNvPr id="112" name="TextBox 111"/>
            <p:cNvSpPr txBox="1"/>
            <p:nvPr/>
          </p:nvSpPr>
          <p:spPr>
            <a:xfrm>
              <a:off x="2146300" y="3390900"/>
              <a:ext cx="774700" cy="276999"/>
            </a:xfrm>
            <a:prstGeom prst="rect">
              <a:avLst/>
            </a:prstGeom>
            <a:noFill/>
          </p:spPr>
          <p:txBody>
            <a:bodyPr wrap="square" rtlCol="0">
              <a:spAutoFit/>
            </a:bodyPr>
            <a:lstStyle/>
            <a:p>
              <a:pPr>
                <a:buNone/>
              </a:pPr>
              <a:r>
                <a:rPr lang="en-US" i="0" dirty="0" smtClean="0">
                  <a:solidFill>
                    <a:schemeClr val="tx1"/>
                  </a:solidFill>
                </a:rPr>
                <a:t>FY 16</a:t>
              </a:r>
              <a:endParaRPr lang="en-US" dirty="0">
                <a:solidFill>
                  <a:schemeClr val="tx1"/>
                </a:solidFill>
              </a:endParaRPr>
            </a:p>
          </p:txBody>
        </p:sp>
        <p:sp>
          <p:nvSpPr>
            <p:cNvPr id="113" name="TextBox 112"/>
            <p:cNvSpPr txBox="1"/>
            <p:nvPr/>
          </p:nvSpPr>
          <p:spPr>
            <a:xfrm>
              <a:off x="2946400" y="3390900"/>
              <a:ext cx="774700" cy="276999"/>
            </a:xfrm>
            <a:prstGeom prst="rect">
              <a:avLst/>
            </a:prstGeom>
            <a:noFill/>
          </p:spPr>
          <p:txBody>
            <a:bodyPr wrap="square" rtlCol="0">
              <a:spAutoFit/>
            </a:bodyPr>
            <a:lstStyle/>
            <a:p>
              <a:pPr>
                <a:buNone/>
              </a:pPr>
              <a:r>
                <a:rPr lang="en-US" i="0" dirty="0" smtClean="0">
                  <a:solidFill>
                    <a:schemeClr val="tx1"/>
                  </a:solidFill>
                </a:rPr>
                <a:t>FY 17</a:t>
              </a:r>
              <a:endParaRPr lang="en-US" dirty="0">
                <a:solidFill>
                  <a:schemeClr val="tx1"/>
                </a:solidFill>
              </a:endParaRPr>
            </a:p>
          </p:txBody>
        </p:sp>
        <p:sp>
          <p:nvSpPr>
            <p:cNvPr id="114" name="TextBox 113"/>
            <p:cNvSpPr txBox="1"/>
            <p:nvPr/>
          </p:nvSpPr>
          <p:spPr>
            <a:xfrm>
              <a:off x="3733800" y="3390900"/>
              <a:ext cx="774700" cy="276999"/>
            </a:xfrm>
            <a:prstGeom prst="rect">
              <a:avLst/>
            </a:prstGeom>
            <a:noFill/>
          </p:spPr>
          <p:txBody>
            <a:bodyPr wrap="square" rtlCol="0">
              <a:spAutoFit/>
            </a:bodyPr>
            <a:lstStyle/>
            <a:p>
              <a:pPr>
                <a:buNone/>
              </a:pPr>
              <a:r>
                <a:rPr lang="en-US" i="0" dirty="0" smtClean="0">
                  <a:solidFill>
                    <a:schemeClr val="tx1"/>
                  </a:solidFill>
                </a:rPr>
                <a:t>FY 18</a:t>
              </a:r>
              <a:endParaRPr lang="en-US" dirty="0">
                <a:solidFill>
                  <a:schemeClr val="tx1"/>
                </a:solidFill>
              </a:endParaRPr>
            </a:p>
          </p:txBody>
        </p:sp>
        <p:sp>
          <p:nvSpPr>
            <p:cNvPr id="115" name="TextBox 114"/>
            <p:cNvSpPr txBox="1"/>
            <p:nvPr/>
          </p:nvSpPr>
          <p:spPr>
            <a:xfrm>
              <a:off x="8191500" y="2825750"/>
              <a:ext cx="384365" cy="307777"/>
            </a:xfrm>
            <a:prstGeom prst="rect">
              <a:avLst/>
            </a:prstGeom>
            <a:noFill/>
          </p:spPr>
          <p:txBody>
            <a:bodyPr wrap="none" rtlCol="0">
              <a:spAutoFit/>
            </a:bodyPr>
            <a:lstStyle/>
            <a:p>
              <a:pPr>
                <a:buNone/>
              </a:pPr>
              <a:r>
                <a:rPr lang="en-US" sz="1400" i="0" dirty="0" smtClean="0">
                  <a:solidFill>
                    <a:srgbClr val="000000"/>
                  </a:solidFill>
                </a:rPr>
                <a:t>24</a:t>
              </a:r>
              <a:endParaRPr lang="en-US" sz="1400" i="0" dirty="0">
                <a:solidFill>
                  <a:srgbClr val="000000"/>
                </a:solidFill>
              </a:endParaRPr>
            </a:p>
          </p:txBody>
        </p:sp>
        <p:sp>
          <p:nvSpPr>
            <p:cNvPr id="116" name="TextBox 115"/>
            <p:cNvSpPr txBox="1"/>
            <p:nvPr/>
          </p:nvSpPr>
          <p:spPr>
            <a:xfrm>
              <a:off x="7429500" y="2825750"/>
              <a:ext cx="384365" cy="307777"/>
            </a:xfrm>
            <a:prstGeom prst="rect">
              <a:avLst/>
            </a:prstGeom>
            <a:noFill/>
          </p:spPr>
          <p:txBody>
            <a:bodyPr wrap="none" rtlCol="0">
              <a:spAutoFit/>
            </a:bodyPr>
            <a:lstStyle/>
            <a:p>
              <a:pPr>
                <a:buNone/>
              </a:pPr>
              <a:r>
                <a:rPr lang="en-US" sz="1400" i="0" dirty="0" smtClean="0">
                  <a:solidFill>
                    <a:srgbClr val="000000"/>
                  </a:solidFill>
                </a:rPr>
                <a:t>18</a:t>
              </a:r>
              <a:endParaRPr lang="en-US" sz="1400" i="0" dirty="0">
                <a:solidFill>
                  <a:srgbClr val="000000"/>
                </a:solidFill>
              </a:endParaRPr>
            </a:p>
          </p:txBody>
        </p:sp>
        <p:sp>
          <p:nvSpPr>
            <p:cNvPr id="117" name="TextBox 116"/>
            <p:cNvSpPr txBox="1"/>
            <p:nvPr/>
          </p:nvSpPr>
          <p:spPr>
            <a:xfrm>
              <a:off x="6629400" y="2825750"/>
              <a:ext cx="384365" cy="307777"/>
            </a:xfrm>
            <a:prstGeom prst="rect">
              <a:avLst/>
            </a:prstGeom>
            <a:noFill/>
          </p:spPr>
          <p:txBody>
            <a:bodyPr wrap="none" rtlCol="0">
              <a:spAutoFit/>
            </a:bodyPr>
            <a:lstStyle/>
            <a:p>
              <a:pPr>
                <a:buNone/>
              </a:pPr>
              <a:r>
                <a:rPr lang="en-US" sz="1400" i="0" dirty="0" smtClean="0">
                  <a:solidFill>
                    <a:srgbClr val="000000"/>
                  </a:solidFill>
                </a:rPr>
                <a:t>18</a:t>
              </a:r>
              <a:endParaRPr lang="en-US" sz="1400" i="0" dirty="0">
                <a:solidFill>
                  <a:srgbClr val="000000"/>
                </a:solidFill>
              </a:endParaRPr>
            </a:p>
          </p:txBody>
        </p:sp>
        <p:sp>
          <p:nvSpPr>
            <p:cNvPr id="118" name="TextBox 117"/>
            <p:cNvSpPr txBox="1"/>
            <p:nvPr/>
          </p:nvSpPr>
          <p:spPr>
            <a:xfrm>
              <a:off x="5892800" y="2825750"/>
              <a:ext cx="384365" cy="307777"/>
            </a:xfrm>
            <a:prstGeom prst="rect">
              <a:avLst/>
            </a:prstGeom>
            <a:noFill/>
          </p:spPr>
          <p:txBody>
            <a:bodyPr wrap="none" rtlCol="0">
              <a:spAutoFit/>
            </a:bodyPr>
            <a:lstStyle/>
            <a:p>
              <a:pPr>
                <a:buNone/>
              </a:pPr>
              <a:r>
                <a:rPr lang="en-US" sz="1400" i="0" dirty="0" smtClean="0">
                  <a:solidFill>
                    <a:srgbClr val="000000"/>
                  </a:solidFill>
                </a:rPr>
                <a:t>20</a:t>
              </a:r>
              <a:endParaRPr lang="en-US" sz="1400" i="0" dirty="0">
                <a:solidFill>
                  <a:srgbClr val="000000"/>
                </a:solidFill>
              </a:endParaRPr>
            </a:p>
          </p:txBody>
        </p:sp>
        <p:sp>
          <p:nvSpPr>
            <p:cNvPr id="119" name="TextBox 118"/>
            <p:cNvSpPr txBox="1"/>
            <p:nvPr/>
          </p:nvSpPr>
          <p:spPr>
            <a:xfrm>
              <a:off x="5156200" y="3041650"/>
              <a:ext cx="284515" cy="307777"/>
            </a:xfrm>
            <a:prstGeom prst="rect">
              <a:avLst/>
            </a:prstGeom>
            <a:noFill/>
          </p:spPr>
          <p:txBody>
            <a:bodyPr wrap="none" rtlCol="0">
              <a:spAutoFit/>
            </a:bodyPr>
            <a:lstStyle/>
            <a:p>
              <a:pPr>
                <a:buNone/>
              </a:pPr>
              <a:r>
                <a:rPr lang="en-US" sz="1400" i="0" dirty="0" smtClean="0">
                  <a:solidFill>
                    <a:srgbClr val="000000"/>
                  </a:solidFill>
                </a:rPr>
                <a:t>0</a:t>
              </a:r>
              <a:endParaRPr lang="en-US" sz="1400" i="0" dirty="0">
                <a:solidFill>
                  <a:srgbClr val="000000"/>
                </a:solidFill>
              </a:endParaRPr>
            </a:p>
          </p:txBody>
        </p:sp>
        <p:sp>
          <p:nvSpPr>
            <p:cNvPr id="120" name="Rectangle 119"/>
            <p:cNvSpPr/>
            <p:nvPr/>
          </p:nvSpPr>
          <p:spPr bwMode="auto">
            <a:xfrm>
              <a:off x="4381500" y="939800"/>
              <a:ext cx="4597400" cy="3683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21" name="TextBox 120"/>
            <p:cNvSpPr txBox="1"/>
            <p:nvPr/>
          </p:nvSpPr>
          <p:spPr>
            <a:xfrm>
              <a:off x="5232400" y="1016000"/>
              <a:ext cx="3039783" cy="307777"/>
            </a:xfrm>
            <a:prstGeom prst="rect">
              <a:avLst/>
            </a:prstGeom>
            <a:noFill/>
          </p:spPr>
          <p:txBody>
            <a:bodyPr wrap="none" rtlCol="0">
              <a:spAutoFit/>
            </a:bodyPr>
            <a:lstStyle/>
            <a:p>
              <a:pPr>
                <a:buNone/>
              </a:pPr>
              <a:r>
                <a:rPr lang="en-US" sz="1400" i="0" dirty="0" smtClean="0">
                  <a:solidFill>
                    <a:srgbClr val="000000"/>
                  </a:solidFill>
                </a:rPr>
                <a:t>Total  Base + Incremental Budget</a:t>
              </a:r>
              <a:endParaRPr lang="en-US" sz="1400" dirty="0">
                <a:solidFill>
                  <a:srgbClr val="000000"/>
                </a:solidFill>
              </a:endParaRPr>
            </a:p>
          </p:txBody>
        </p:sp>
        <p:sp>
          <p:nvSpPr>
            <p:cNvPr id="122" name="TextBox 121"/>
            <p:cNvSpPr txBox="1"/>
            <p:nvPr/>
          </p:nvSpPr>
          <p:spPr>
            <a:xfrm>
              <a:off x="4991100" y="3390900"/>
              <a:ext cx="774700" cy="276999"/>
            </a:xfrm>
            <a:prstGeom prst="rect">
              <a:avLst/>
            </a:prstGeom>
            <a:noFill/>
          </p:spPr>
          <p:txBody>
            <a:bodyPr wrap="square" rtlCol="0">
              <a:spAutoFit/>
            </a:bodyPr>
            <a:lstStyle/>
            <a:p>
              <a:pPr>
                <a:buNone/>
              </a:pPr>
              <a:r>
                <a:rPr lang="en-US" i="0" dirty="0" smtClean="0">
                  <a:solidFill>
                    <a:schemeClr val="tx1"/>
                  </a:solidFill>
                </a:rPr>
                <a:t>FY 14</a:t>
              </a:r>
              <a:endParaRPr lang="en-US" dirty="0">
                <a:solidFill>
                  <a:schemeClr val="tx1"/>
                </a:solidFill>
              </a:endParaRPr>
            </a:p>
          </p:txBody>
        </p:sp>
        <p:sp>
          <p:nvSpPr>
            <p:cNvPr id="123" name="TextBox 122"/>
            <p:cNvSpPr txBox="1"/>
            <p:nvPr/>
          </p:nvSpPr>
          <p:spPr>
            <a:xfrm>
              <a:off x="5740400" y="3390900"/>
              <a:ext cx="774700" cy="276999"/>
            </a:xfrm>
            <a:prstGeom prst="rect">
              <a:avLst/>
            </a:prstGeom>
            <a:noFill/>
          </p:spPr>
          <p:txBody>
            <a:bodyPr wrap="square" rtlCol="0">
              <a:spAutoFit/>
            </a:bodyPr>
            <a:lstStyle/>
            <a:p>
              <a:pPr>
                <a:buNone/>
              </a:pPr>
              <a:r>
                <a:rPr lang="en-US" i="0" dirty="0" smtClean="0">
                  <a:solidFill>
                    <a:schemeClr val="tx1"/>
                  </a:solidFill>
                </a:rPr>
                <a:t>FY 15</a:t>
              </a:r>
              <a:endParaRPr lang="en-US" dirty="0">
                <a:solidFill>
                  <a:schemeClr val="tx1"/>
                </a:solidFill>
              </a:endParaRPr>
            </a:p>
          </p:txBody>
        </p:sp>
        <p:sp>
          <p:nvSpPr>
            <p:cNvPr id="124" name="TextBox 123"/>
            <p:cNvSpPr txBox="1"/>
            <p:nvPr/>
          </p:nvSpPr>
          <p:spPr>
            <a:xfrm>
              <a:off x="6502400" y="3390900"/>
              <a:ext cx="774700" cy="276999"/>
            </a:xfrm>
            <a:prstGeom prst="rect">
              <a:avLst/>
            </a:prstGeom>
            <a:noFill/>
          </p:spPr>
          <p:txBody>
            <a:bodyPr wrap="square" rtlCol="0">
              <a:spAutoFit/>
            </a:bodyPr>
            <a:lstStyle/>
            <a:p>
              <a:pPr>
                <a:buNone/>
              </a:pPr>
              <a:r>
                <a:rPr lang="en-US" i="0" dirty="0" smtClean="0">
                  <a:solidFill>
                    <a:schemeClr val="tx1"/>
                  </a:solidFill>
                </a:rPr>
                <a:t>FY 16</a:t>
              </a:r>
              <a:endParaRPr lang="en-US" dirty="0">
                <a:solidFill>
                  <a:schemeClr val="tx1"/>
                </a:solidFill>
              </a:endParaRPr>
            </a:p>
          </p:txBody>
        </p:sp>
        <p:sp>
          <p:nvSpPr>
            <p:cNvPr id="125" name="TextBox 124"/>
            <p:cNvSpPr txBox="1"/>
            <p:nvPr/>
          </p:nvSpPr>
          <p:spPr>
            <a:xfrm>
              <a:off x="7302500" y="3390900"/>
              <a:ext cx="774700" cy="276999"/>
            </a:xfrm>
            <a:prstGeom prst="rect">
              <a:avLst/>
            </a:prstGeom>
            <a:noFill/>
          </p:spPr>
          <p:txBody>
            <a:bodyPr wrap="square" rtlCol="0">
              <a:spAutoFit/>
            </a:bodyPr>
            <a:lstStyle/>
            <a:p>
              <a:pPr>
                <a:buNone/>
              </a:pPr>
              <a:r>
                <a:rPr lang="en-US" i="0" dirty="0" smtClean="0">
                  <a:solidFill>
                    <a:schemeClr val="tx1"/>
                  </a:solidFill>
                </a:rPr>
                <a:t>FY 17</a:t>
              </a:r>
              <a:endParaRPr lang="en-US" dirty="0">
                <a:solidFill>
                  <a:schemeClr val="tx1"/>
                </a:solidFill>
              </a:endParaRPr>
            </a:p>
          </p:txBody>
        </p:sp>
        <p:sp>
          <p:nvSpPr>
            <p:cNvPr id="126" name="TextBox 125"/>
            <p:cNvSpPr txBox="1"/>
            <p:nvPr/>
          </p:nvSpPr>
          <p:spPr>
            <a:xfrm>
              <a:off x="8089900" y="3390900"/>
              <a:ext cx="774700" cy="276999"/>
            </a:xfrm>
            <a:prstGeom prst="rect">
              <a:avLst/>
            </a:prstGeom>
            <a:noFill/>
          </p:spPr>
          <p:txBody>
            <a:bodyPr wrap="square" rtlCol="0">
              <a:spAutoFit/>
            </a:bodyPr>
            <a:lstStyle/>
            <a:p>
              <a:pPr>
                <a:buNone/>
              </a:pPr>
              <a:r>
                <a:rPr lang="en-US" i="0" dirty="0" smtClean="0">
                  <a:solidFill>
                    <a:schemeClr val="tx1"/>
                  </a:solidFill>
                </a:rPr>
                <a:t>FY 18</a:t>
              </a:r>
              <a:endParaRPr lang="en-US" dirty="0">
                <a:solidFill>
                  <a:schemeClr val="tx1"/>
                </a:solidFill>
              </a:endParaRPr>
            </a:p>
          </p:txBody>
        </p:sp>
        <p:cxnSp>
          <p:nvCxnSpPr>
            <p:cNvPr id="127" name="Straight Arrow Connector 126"/>
            <p:cNvCxnSpPr/>
            <p:nvPr/>
          </p:nvCxnSpPr>
          <p:spPr bwMode="auto">
            <a:xfrm flipV="1">
              <a:off x="4572000" y="3213100"/>
              <a:ext cx="711200" cy="254001"/>
            </a:xfrm>
            <a:prstGeom prst="straightConnector1">
              <a:avLst/>
            </a:prstGeom>
            <a:noFill/>
            <a:ln w="15875" cap="flat" cmpd="sng" algn="ctr">
              <a:solidFill>
                <a:schemeClr val="tx1"/>
              </a:solidFill>
              <a:prstDash val="solid"/>
              <a:round/>
              <a:headEnd type="none" w="med" len="med"/>
              <a:tailEnd type="arrow"/>
            </a:ln>
            <a:effectLst/>
          </p:spPr>
        </p:cxnSp>
      </p:grpSp>
      <p:sp>
        <p:nvSpPr>
          <p:cNvPr id="49"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31</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2863"/>
              </a:lnSpc>
              <a:spcBef>
                <a:spcPct val="0"/>
              </a:spcBef>
              <a:buFontTx/>
              <a:buNone/>
            </a:pPr>
            <a:r>
              <a:rPr lang="en-US" sz="2800" i="0" dirty="0" smtClean="0">
                <a:solidFill>
                  <a:srgbClr val="FF0F12"/>
                </a:solidFill>
              </a:rPr>
              <a:t>Large Budget Cut in FY 2013 Presidential Budget</a:t>
            </a:r>
            <a:endParaRPr lang="en-US" sz="2800" i="0" dirty="0">
              <a:solidFill>
                <a:srgbClr val="FF0F12"/>
              </a:solidFill>
            </a:endParaRPr>
          </a:p>
          <a:p>
            <a:pPr algn="ctr" eaLnBrk="0" hangingPunct="0">
              <a:lnSpc>
                <a:spcPts val="2863"/>
              </a:lnSpc>
              <a:spcBef>
                <a:spcPct val="0"/>
              </a:spcBef>
              <a:buFontTx/>
              <a:buNone/>
            </a:pPr>
            <a:r>
              <a:rPr lang="en-US" sz="2800" i="0" dirty="0" smtClean="0">
                <a:solidFill>
                  <a:srgbClr val="0000FF"/>
                </a:solidFill>
              </a:rPr>
              <a:t>Serious Impacts on NSTX-U Program and Staff</a:t>
            </a:r>
            <a:endParaRPr lang="en-US" sz="2800" i="0" dirty="0">
              <a:solidFill>
                <a:srgbClr val="0000FF"/>
              </a:solidFill>
            </a:endParaRPr>
          </a:p>
        </p:txBody>
      </p:sp>
      <p:sp>
        <p:nvSpPr>
          <p:cNvPr id="50179" name="TextBox 29"/>
          <p:cNvSpPr txBox="1">
            <a:spLocks noChangeArrowheads="1"/>
          </p:cNvSpPr>
          <p:nvPr/>
        </p:nvSpPr>
        <p:spPr bwMode="auto">
          <a:xfrm>
            <a:off x="215900" y="4851400"/>
            <a:ext cx="8661400" cy="1477328"/>
          </a:xfrm>
          <a:prstGeom prst="rect">
            <a:avLst/>
          </a:prstGeom>
          <a:solidFill>
            <a:srgbClr val="F6DCF4"/>
          </a:solidFill>
          <a:ln w="9525">
            <a:solidFill>
              <a:schemeClr val="tx1"/>
            </a:solidFill>
            <a:miter lim="800000"/>
            <a:headEnd/>
            <a:tailEnd/>
          </a:ln>
        </p:spPr>
        <p:txBody>
          <a:bodyPr wrap="square">
            <a:spAutoFit/>
          </a:bodyPr>
          <a:lstStyle>
            <a:lvl1pPr marL="273050" indent="-182563"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ts val="600"/>
              </a:spcBef>
              <a:buFontTx/>
              <a:buNone/>
            </a:pPr>
            <a:r>
              <a:rPr lang="en-US" sz="1600" i="0" dirty="0">
                <a:solidFill>
                  <a:srgbClr val="1238FF"/>
                </a:solidFill>
              </a:rPr>
              <a:t>• </a:t>
            </a:r>
            <a:r>
              <a:rPr lang="en-US" sz="1600" i="0" dirty="0" smtClean="0">
                <a:solidFill>
                  <a:srgbClr val="1238FF"/>
                </a:solidFill>
              </a:rPr>
              <a:t> If President's </a:t>
            </a:r>
            <a:r>
              <a:rPr lang="en-US" sz="1600" i="0" dirty="0">
                <a:solidFill>
                  <a:srgbClr val="1238FF"/>
                </a:solidFill>
              </a:rPr>
              <a:t>FY 2013 budget </a:t>
            </a:r>
            <a:r>
              <a:rPr lang="en-US" sz="1600" i="0" dirty="0" smtClean="0">
                <a:solidFill>
                  <a:srgbClr val="1238FF"/>
                </a:solidFill>
              </a:rPr>
              <a:t>is realized, it will </a:t>
            </a:r>
            <a:r>
              <a:rPr lang="en-US" sz="1600" i="0" dirty="0">
                <a:solidFill>
                  <a:srgbClr val="1238FF"/>
                </a:solidFill>
              </a:rPr>
              <a:t>result in </a:t>
            </a:r>
            <a:r>
              <a:rPr lang="en-US" sz="1600" i="0" dirty="0" smtClean="0">
                <a:solidFill>
                  <a:srgbClr val="1238FF"/>
                </a:solidFill>
              </a:rPr>
              <a:t>a significant </a:t>
            </a:r>
            <a:r>
              <a:rPr lang="en-US" sz="1600" i="0" dirty="0">
                <a:solidFill>
                  <a:srgbClr val="1238FF"/>
                </a:solidFill>
              </a:rPr>
              <a:t>loss of </a:t>
            </a:r>
            <a:r>
              <a:rPr lang="en-US" sz="1600" i="0" dirty="0" smtClean="0">
                <a:solidFill>
                  <a:srgbClr val="1238FF"/>
                </a:solidFill>
              </a:rPr>
              <a:t>both research and technical skills on NSTX-U.</a:t>
            </a:r>
          </a:p>
          <a:p>
            <a:pPr eaLnBrk="1" hangingPunct="1">
              <a:spcBef>
                <a:spcPts val="600"/>
              </a:spcBef>
              <a:buFontTx/>
              <a:buNone/>
            </a:pPr>
            <a:r>
              <a:rPr lang="en-US" sz="1600" i="0" dirty="0" smtClean="0">
                <a:solidFill>
                  <a:srgbClr val="1238FF"/>
                </a:solidFill>
              </a:rPr>
              <a:t>•  It will delay the NSTX-U research operation by about 6 months.</a:t>
            </a:r>
          </a:p>
          <a:p>
            <a:pPr eaLnBrk="1" hangingPunct="1">
              <a:spcBef>
                <a:spcPts val="600"/>
              </a:spcBef>
              <a:buFontTx/>
              <a:buNone/>
            </a:pPr>
            <a:r>
              <a:rPr lang="en-US" sz="1600" i="0" dirty="0" smtClean="0">
                <a:solidFill>
                  <a:srgbClr val="1238FF"/>
                </a:solidFill>
              </a:rPr>
              <a:t>•  If the FY 2013 budget can be restored to the FY 2012 level, the staff loss and NSTX-U delay can be prevented provided FY 2014 budget is also maintained at FY 2012 level.  </a:t>
            </a:r>
            <a:endParaRPr lang="en-US" sz="1600" dirty="0">
              <a:solidFill>
                <a:srgbClr val="1238FF"/>
              </a:solidFill>
            </a:endParaRPr>
          </a:p>
        </p:txBody>
      </p:sp>
      <p:sp>
        <p:nvSpPr>
          <p:cNvPr id="10" name="TextBox 29"/>
          <p:cNvSpPr txBox="1">
            <a:spLocks noChangeArrowheads="1"/>
          </p:cNvSpPr>
          <p:nvPr/>
        </p:nvSpPr>
        <p:spPr bwMode="auto">
          <a:xfrm>
            <a:off x="4889500" y="1104900"/>
            <a:ext cx="4013200" cy="3524041"/>
          </a:xfrm>
          <a:prstGeom prst="rect">
            <a:avLst/>
          </a:prstGeom>
          <a:solidFill>
            <a:schemeClr val="accent1">
              <a:lumMod val="20000"/>
              <a:lumOff val="80000"/>
            </a:schemeClr>
          </a:solidFill>
          <a:ln w="9525">
            <a:solidFill>
              <a:schemeClr val="tx1"/>
            </a:solidFill>
            <a:miter lim="800000"/>
            <a:headEnd/>
            <a:tailEnd/>
          </a:ln>
        </p:spPr>
        <p:txBody>
          <a:bodyPr wrap="square">
            <a:spAutoFit/>
          </a:bodyPr>
          <a:lstStyle>
            <a:lvl1pPr marL="273050" indent="-182563"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ts val="600"/>
              </a:spcBef>
              <a:buFontTx/>
              <a:buNone/>
            </a:pPr>
            <a:r>
              <a:rPr lang="en-US" sz="1600" i="0" dirty="0">
                <a:solidFill>
                  <a:srgbClr val="1238FF"/>
                </a:solidFill>
              </a:rPr>
              <a:t>• President's FY 2013 budget </a:t>
            </a:r>
            <a:r>
              <a:rPr lang="en-US" sz="1600" i="0" dirty="0" smtClean="0">
                <a:solidFill>
                  <a:srgbClr val="1238FF"/>
                </a:solidFill>
              </a:rPr>
              <a:t>represents ~ $ 5M cut from FY 2012.</a:t>
            </a:r>
          </a:p>
          <a:p>
            <a:pPr eaLnBrk="1" hangingPunct="1">
              <a:spcBef>
                <a:spcPts val="600"/>
              </a:spcBef>
              <a:buFontTx/>
              <a:buNone/>
            </a:pPr>
            <a:r>
              <a:rPr lang="en-US" sz="1600" i="0" dirty="0" smtClean="0">
                <a:solidFill>
                  <a:srgbClr val="1238FF"/>
                </a:solidFill>
              </a:rPr>
              <a:t>• Sufficient fund was provided for the first half of the year to make planned progress on the NSTX Upgrade Project and retain necessary staff level.</a:t>
            </a:r>
            <a:endParaRPr lang="en-US" sz="1600" i="0" dirty="0">
              <a:solidFill>
                <a:srgbClr val="1238FF"/>
              </a:solidFill>
            </a:endParaRPr>
          </a:p>
          <a:p>
            <a:pPr eaLnBrk="1" hangingPunct="1">
              <a:spcBef>
                <a:spcPts val="600"/>
              </a:spcBef>
              <a:buFontTx/>
              <a:buNone/>
            </a:pPr>
            <a:r>
              <a:rPr lang="en-US" sz="1600" i="0" dirty="0">
                <a:solidFill>
                  <a:srgbClr val="1238FF"/>
                </a:solidFill>
              </a:rPr>
              <a:t>• </a:t>
            </a:r>
            <a:r>
              <a:rPr lang="en-US" sz="1600" i="0" dirty="0" smtClean="0">
                <a:solidFill>
                  <a:srgbClr val="1238FF"/>
                </a:solidFill>
              </a:rPr>
              <a:t>Waiting for the congressional action for the final FY 2013 budget.</a:t>
            </a:r>
            <a:endParaRPr lang="en-US" sz="1600" dirty="0">
              <a:solidFill>
                <a:srgbClr val="1238FF"/>
              </a:solidFill>
            </a:endParaRPr>
          </a:p>
          <a:p>
            <a:pPr eaLnBrk="1" hangingPunct="1">
              <a:spcBef>
                <a:spcPts val="600"/>
              </a:spcBef>
              <a:buFontTx/>
              <a:buNone/>
            </a:pPr>
            <a:r>
              <a:rPr lang="en-US" sz="1600" i="0" dirty="0">
                <a:solidFill>
                  <a:srgbClr val="1238FF"/>
                </a:solidFill>
              </a:rPr>
              <a:t>• </a:t>
            </a:r>
            <a:r>
              <a:rPr lang="en-US" sz="1600" i="0" dirty="0" smtClean="0">
                <a:solidFill>
                  <a:srgbClr val="1238FF"/>
                </a:solidFill>
              </a:rPr>
              <a:t>Incremental budget was also proposed to support the preparation for the NSTX-U Operation and reduce the Upgrade Project risks.</a:t>
            </a:r>
            <a:endParaRPr lang="en-US" sz="1600" dirty="0">
              <a:solidFill>
                <a:srgbClr val="1238FF"/>
              </a:solidFill>
            </a:endParaRPr>
          </a:p>
        </p:txBody>
      </p:sp>
      <p:sp>
        <p:nvSpPr>
          <p:cNvPr id="7"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32</a:t>
            </a:fld>
            <a:endParaRPr lang="en-US" sz="1000" i="0" dirty="0">
              <a:solidFill>
                <a:schemeClr val="accent2"/>
              </a:solidFill>
              <a:latin typeface="+mn-lt"/>
            </a:endParaRPr>
          </a:p>
        </p:txBody>
      </p:sp>
      <p:graphicFrame>
        <p:nvGraphicFramePr>
          <p:cNvPr id="2" name="Table 1"/>
          <p:cNvGraphicFramePr>
            <a:graphicFrameLocks noGrp="1"/>
          </p:cNvGraphicFramePr>
          <p:nvPr>
            <p:extLst>
              <p:ext uri="{D42A27DB-BD31-4B8C-83A1-F6EECF244321}">
                <p14:modId xmlns:p14="http://schemas.microsoft.com/office/powerpoint/2010/main" xmlns="" val="1426484450"/>
              </p:ext>
            </p:extLst>
          </p:nvPr>
        </p:nvGraphicFramePr>
        <p:xfrm>
          <a:off x="192932" y="1153252"/>
          <a:ext cx="4565511" cy="3395842"/>
        </p:xfrm>
        <a:graphic>
          <a:graphicData uri="http://schemas.openxmlformats.org/drawingml/2006/table">
            <a:tbl>
              <a:tblPr/>
              <a:tblGrid>
                <a:gridCol w="1627311"/>
                <a:gridCol w="979400"/>
                <a:gridCol w="979400"/>
                <a:gridCol w="979400"/>
              </a:tblGrid>
              <a:tr h="241083">
                <a:tc>
                  <a:txBody>
                    <a:bodyPr/>
                    <a:lstStyle/>
                    <a:p>
                      <a:pPr algn="ctr" fontAlgn="b"/>
                      <a:r>
                        <a:rPr lang="en-US" sz="1300" b="0" i="0" u="none" strike="noStrike">
                          <a:solidFill>
                            <a:srgbClr val="000000"/>
                          </a:solidFill>
                          <a:effectLst/>
                          <a:latin typeface="Calibri"/>
                        </a:rPr>
                        <a:t> </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1" u="none" strike="noStrike">
                          <a:solidFill>
                            <a:srgbClr val="000000"/>
                          </a:solidFill>
                          <a:effectLst/>
                          <a:latin typeface="Calibri"/>
                        </a:rPr>
                        <a:t>FY2012 </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n-US" sz="1300" b="1" i="0" u="none" strike="noStrike">
                          <a:solidFill>
                            <a:srgbClr val="000000"/>
                          </a:solidFill>
                          <a:effectLst/>
                          <a:latin typeface="Calibri"/>
                        </a:rPr>
                        <a:t>FY2013</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41083">
                <a:tc>
                  <a:txBody>
                    <a:bodyPr/>
                    <a:lstStyle/>
                    <a:p>
                      <a:pPr algn="ctr" fontAlgn="b"/>
                      <a:r>
                        <a:rPr lang="en-US" sz="1300" b="0" i="0" u="none" strike="noStrike">
                          <a:solidFill>
                            <a:srgbClr val="000000"/>
                          </a:solidFill>
                          <a:effectLst/>
                          <a:latin typeface="Calibri"/>
                        </a:rPr>
                        <a:t>Budget Cases</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1" u="none" strike="noStrike">
                          <a:solidFill>
                            <a:srgbClr val="000000"/>
                          </a:solidFill>
                          <a:effectLst/>
                          <a:latin typeface="Calibri"/>
                        </a:rPr>
                        <a:t>BA</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a:rPr>
                        <a:t>BA</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a:rPr>
                        <a:t>Incr</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1083">
                <a:tc>
                  <a:txBody>
                    <a:bodyPr/>
                    <a:lstStyle/>
                    <a:p>
                      <a:pPr algn="ctr" fontAlgn="b"/>
                      <a:r>
                        <a:rPr lang="en-US" sz="1300" b="0" i="0" u="none" strike="noStrike">
                          <a:solidFill>
                            <a:srgbClr val="000000"/>
                          </a:solidFill>
                          <a:effectLst/>
                          <a:latin typeface="Calibri"/>
                        </a:rPr>
                        <a:t> </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1" u="none" strike="noStrike">
                          <a:solidFill>
                            <a:srgbClr val="000000"/>
                          </a:solidFill>
                          <a:effectLst/>
                          <a:latin typeface="Calibri"/>
                        </a:rPr>
                        <a:t> </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 </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 </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1083">
                <a:tc>
                  <a:txBody>
                    <a:bodyPr/>
                    <a:lstStyle/>
                    <a:p>
                      <a:pPr algn="ctr" fontAlgn="b"/>
                      <a:r>
                        <a:rPr lang="en-US" sz="1300" b="0" i="0" u="none" strike="noStrike">
                          <a:solidFill>
                            <a:srgbClr val="000000"/>
                          </a:solidFill>
                          <a:effectLst/>
                          <a:latin typeface="Calibri"/>
                        </a:rPr>
                        <a:t>Facility Ops</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1" u="none" strike="noStrike">
                          <a:solidFill>
                            <a:srgbClr val="000000"/>
                          </a:solidFill>
                          <a:effectLst/>
                          <a:latin typeface="Calibri"/>
                        </a:rPr>
                        <a:t>$13.2</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$8.5</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$12.7</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1083">
                <a:tc>
                  <a:txBody>
                    <a:bodyPr/>
                    <a:lstStyle/>
                    <a:p>
                      <a:pPr algn="ctr" fontAlgn="b"/>
                      <a:r>
                        <a:rPr lang="en-US" sz="1300" b="0" i="0" u="none" strike="noStrike">
                          <a:solidFill>
                            <a:srgbClr val="000000"/>
                          </a:solidFill>
                          <a:effectLst/>
                          <a:latin typeface="Calibri"/>
                        </a:rPr>
                        <a:t>Facility Enhancements</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1" u="none" strike="noStrike">
                          <a:solidFill>
                            <a:srgbClr val="000000"/>
                          </a:solidFill>
                          <a:effectLst/>
                          <a:latin typeface="Calibri"/>
                        </a:rPr>
                        <a:t>$0.3</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$0.5</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$1.7</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1083">
                <a:tc>
                  <a:txBody>
                    <a:bodyPr/>
                    <a:lstStyle/>
                    <a:p>
                      <a:pPr algn="ctr" fontAlgn="b"/>
                      <a:r>
                        <a:rPr lang="en-US" sz="1300" b="0" i="0" u="none" strike="noStrike">
                          <a:solidFill>
                            <a:srgbClr val="000000"/>
                          </a:solidFill>
                          <a:effectLst/>
                          <a:latin typeface="Calibri"/>
                        </a:rPr>
                        <a:t>CS &amp; 2nd NBI</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1" u="none" strike="noStrike">
                          <a:solidFill>
                            <a:srgbClr val="000000"/>
                          </a:solidFill>
                          <a:effectLst/>
                          <a:latin typeface="Calibri"/>
                        </a:rPr>
                        <a:t>$20.4</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$22.7</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$24.3</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1083">
                <a:tc>
                  <a:txBody>
                    <a:bodyPr/>
                    <a:lstStyle/>
                    <a:p>
                      <a:pPr algn="ctr" fontAlgn="b"/>
                      <a:r>
                        <a:rPr lang="en-US" sz="1300" b="1" i="0" u="none" strike="noStrike">
                          <a:solidFill>
                            <a:srgbClr val="000000"/>
                          </a:solidFill>
                          <a:effectLst/>
                          <a:latin typeface="Calibri"/>
                        </a:rPr>
                        <a:t>Facility Total</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1" u="none" strike="noStrike">
                          <a:solidFill>
                            <a:srgbClr val="000000"/>
                          </a:solidFill>
                          <a:effectLst/>
                          <a:latin typeface="Calibri"/>
                        </a:rPr>
                        <a:t>$34.0</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a:rPr>
                        <a:t>$31.7</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a:rPr>
                        <a:t>$38.6</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1083">
                <a:tc>
                  <a:txBody>
                    <a:bodyPr/>
                    <a:lstStyle/>
                    <a:p>
                      <a:pPr algn="ctr" fontAlgn="b"/>
                      <a:r>
                        <a:rPr lang="en-US" sz="1300" b="0" i="0" u="none" strike="noStrike">
                          <a:solidFill>
                            <a:srgbClr val="000000"/>
                          </a:solidFill>
                          <a:effectLst/>
                          <a:latin typeface="Calibri"/>
                        </a:rPr>
                        <a:t> </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1" u="none" strike="noStrike">
                          <a:solidFill>
                            <a:srgbClr val="000000"/>
                          </a:solidFill>
                          <a:effectLst/>
                          <a:latin typeface="Calibri"/>
                        </a:rPr>
                        <a:t> </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 </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 </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1083">
                <a:tc>
                  <a:txBody>
                    <a:bodyPr/>
                    <a:lstStyle/>
                    <a:p>
                      <a:pPr algn="ctr" fontAlgn="b"/>
                      <a:r>
                        <a:rPr lang="en-US" sz="1300" b="0" i="0" u="none" strike="noStrike">
                          <a:solidFill>
                            <a:srgbClr val="000000"/>
                          </a:solidFill>
                          <a:effectLst/>
                          <a:latin typeface="Calibri"/>
                        </a:rPr>
                        <a:t>PPPL Research</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1" u="none" strike="noStrike">
                          <a:solidFill>
                            <a:srgbClr val="000000"/>
                          </a:solidFill>
                          <a:effectLst/>
                          <a:latin typeface="Calibri"/>
                        </a:rPr>
                        <a:t>$10.5</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$8.3</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$9.9</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1083">
                <a:tc>
                  <a:txBody>
                    <a:bodyPr/>
                    <a:lstStyle/>
                    <a:p>
                      <a:pPr algn="ctr" fontAlgn="b"/>
                      <a:r>
                        <a:rPr lang="en-US" sz="1300" b="0" i="0" u="none" strike="noStrike">
                          <a:solidFill>
                            <a:srgbClr val="000000"/>
                          </a:solidFill>
                          <a:effectLst/>
                          <a:latin typeface="Calibri"/>
                        </a:rPr>
                        <a:t>Collab Diag Interf</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1" u="none" strike="noStrike">
                          <a:solidFill>
                            <a:srgbClr val="000000"/>
                          </a:solidFill>
                          <a:effectLst/>
                          <a:latin typeface="Calibri"/>
                        </a:rPr>
                        <a:t>$0.4</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$0.3</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$0.4</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1083">
                <a:tc>
                  <a:txBody>
                    <a:bodyPr/>
                    <a:lstStyle/>
                    <a:p>
                      <a:pPr algn="ctr" fontAlgn="b"/>
                      <a:r>
                        <a:rPr lang="en-US" sz="1300" b="0" i="0" u="none" strike="noStrike">
                          <a:solidFill>
                            <a:srgbClr val="000000"/>
                          </a:solidFill>
                          <a:effectLst/>
                          <a:latin typeface="Calibri"/>
                        </a:rPr>
                        <a:t>Collaborations</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1" u="none" strike="noStrike">
                          <a:solidFill>
                            <a:srgbClr val="000000"/>
                          </a:solidFill>
                          <a:effectLst/>
                          <a:latin typeface="Calibri"/>
                        </a:rPr>
                        <a:t>$6.1</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$5.9</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$6.5</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1083">
                <a:tc>
                  <a:txBody>
                    <a:bodyPr/>
                    <a:lstStyle/>
                    <a:p>
                      <a:pPr algn="ctr" fontAlgn="b"/>
                      <a:r>
                        <a:rPr lang="en-US" sz="1300" b="1" i="0" u="none" strike="noStrike">
                          <a:solidFill>
                            <a:srgbClr val="000000"/>
                          </a:solidFill>
                          <a:effectLst/>
                          <a:latin typeface="Calibri"/>
                        </a:rPr>
                        <a:t>Science Total</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1" u="none" strike="noStrike">
                          <a:solidFill>
                            <a:srgbClr val="000000"/>
                          </a:solidFill>
                          <a:effectLst/>
                          <a:latin typeface="Calibri"/>
                        </a:rPr>
                        <a:t>$17.0</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a:rPr>
                        <a:t>$14.5</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a:rPr>
                        <a:t>$16.9</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1083">
                <a:tc>
                  <a:txBody>
                    <a:bodyPr/>
                    <a:lstStyle/>
                    <a:p>
                      <a:pPr algn="ctr" fontAlgn="b"/>
                      <a:r>
                        <a:rPr lang="en-US" sz="1300" b="0" i="0" u="none" strike="noStrike">
                          <a:solidFill>
                            <a:srgbClr val="000000"/>
                          </a:solidFill>
                          <a:effectLst/>
                          <a:latin typeface="Calibri"/>
                        </a:rPr>
                        <a:t> </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1" u="none" strike="noStrike">
                          <a:solidFill>
                            <a:srgbClr val="000000"/>
                          </a:solidFill>
                          <a:effectLst/>
                          <a:latin typeface="Calibri"/>
                        </a:rPr>
                        <a:t> </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a:rPr>
                        <a:t> </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a:rPr>
                        <a:t> </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1083">
                <a:tc>
                  <a:txBody>
                    <a:bodyPr/>
                    <a:lstStyle/>
                    <a:p>
                      <a:pPr algn="ctr" fontAlgn="b"/>
                      <a:r>
                        <a:rPr lang="en-US" sz="1300" b="1" i="0" u="none" strike="noStrike">
                          <a:solidFill>
                            <a:srgbClr val="000000"/>
                          </a:solidFill>
                          <a:effectLst/>
                          <a:latin typeface="Calibri"/>
                        </a:rPr>
                        <a:t>NSTX Total</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1" u="none" strike="noStrike">
                          <a:solidFill>
                            <a:srgbClr val="000000"/>
                          </a:solidFill>
                          <a:effectLst/>
                          <a:latin typeface="Calibri"/>
                        </a:rPr>
                        <a:t>$50.9</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a:rPr>
                        <a:t>$46.2</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a:rPr>
                        <a:t>$55.5</a:t>
                      </a:r>
                    </a:p>
                  </a:txBody>
                  <a:tcPr marL="15068" marR="15068" marT="150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41742808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2"/>
          <p:cNvSpPr txBox="1">
            <a:spLocks noChangeArrowheads="1"/>
          </p:cNvSpPr>
          <p:nvPr/>
        </p:nvSpPr>
        <p:spPr bwMode="auto">
          <a:xfrm>
            <a:off x="292101" y="954089"/>
            <a:ext cx="8674100" cy="5510484"/>
          </a:xfrm>
          <a:prstGeom prst="rect">
            <a:avLst/>
          </a:prstGeom>
          <a:solidFill>
            <a:srgbClr val="CCFFFF"/>
          </a:solidFill>
          <a:ln w="9525">
            <a:solidFill>
              <a:schemeClr val="tx1"/>
            </a:solidFill>
            <a:miter lim="800000"/>
            <a:headEnd/>
            <a:tailEnd/>
          </a:ln>
        </p:spPr>
        <p:txBody>
          <a:bodyPr>
            <a:spAutoFit/>
          </a:bodyPr>
          <a:lstStyle>
            <a:lvl1pPr marL="228600" indent="-228600" eaLnBrk="0" hangingPunct="0">
              <a:defRPr sz="1200" b="1" i="1">
                <a:solidFill>
                  <a:srgbClr val="1822CD"/>
                </a:solidFill>
                <a:latin typeface="Helvetica" charset="0"/>
                <a:ea typeface="ＭＳ Ｐゴシック" charset="0"/>
                <a:cs typeface="ＭＳ Ｐゴシック" charset="0"/>
              </a:defRPr>
            </a:lvl1pPr>
            <a:lvl2pPr marL="635000" indent="-17780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ts val="50"/>
              </a:spcBef>
              <a:spcAft>
                <a:spcPts val="300"/>
              </a:spcAft>
              <a:buFontTx/>
              <a:buNone/>
            </a:pPr>
            <a:r>
              <a:rPr lang="en-US" sz="2000" i="0" dirty="0">
                <a:solidFill>
                  <a:schemeClr val="tx1"/>
                </a:solidFill>
                <a:latin typeface="Helvetica Neue" charset="0"/>
              </a:rPr>
              <a:t>• NSTX upgrade outage activities are progressing well</a:t>
            </a:r>
            <a:endParaRPr lang="en-US" sz="1800" i="0" dirty="0">
              <a:solidFill>
                <a:srgbClr val="0000CC"/>
              </a:solidFill>
              <a:latin typeface="Helvetica Neue" charset="0"/>
            </a:endParaRPr>
          </a:p>
          <a:p>
            <a:pPr lvl="1">
              <a:spcBef>
                <a:spcPts val="50"/>
              </a:spcBef>
              <a:spcAft>
                <a:spcPts val="300"/>
              </a:spcAft>
              <a:buFontTx/>
              <a:buChar char="-"/>
            </a:pPr>
            <a:r>
              <a:rPr lang="en-US" sz="1600" i="0" dirty="0">
                <a:solidFill>
                  <a:srgbClr val="0000CC"/>
                </a:solidFill>
                <a:latin typeface="Helvetica Neue" charset="0"/>
              </a:rPr>
              <a:t>Diagnostics were stored and secured for the upgrade activities.</a:t>
            </a:r>
          </a:p>
          <a:p>
            <a:pPr lvl="1">
              <a:spcBef>
                <a:spcPts val="50"/>
              </a:spcBef>
              <a:spcAft>
                <a:spcPts val="300"/>
              </a:spcAft>
              <a:buFontTx/>
              <a:buChar char="-"/>
            </a:pPr>
            <a:r>
              <a:rPr lang="en-US" sz="1600" i="0" dirty="0">
                <a:solidFill>
                  <a:srgbClr val="0000CC"/>
                </a:solidFill>
                <a:latin typeface="Helvetica Neue" charset="0"/>
              </a:rPr>
              <a:t>Researchers are working productively on data analysis, collaboration, next five year plan and preparation for the NSTX-U operation.</a:t>
            </a:r>
          </a:p>
          <a:p>
            <a:pPr lvl="1">
              <a:spcBef>
                <a:spcPts val="50"/>
              </a:spcBef>
              <a:spcAft>
                <a:spcPts val="300"/>
              </a:spcAft>
              <a:buFontTx/>
              <a:buChar char="-"/>
            </a:pPr>
            <a:r>
              <a:rPr lang="en-US" sz="1600" i="0" dirty="0">
                <a:solidFill>
                  <a:srgbClr val="0000CC"/>
                </a:solidFill>
                <a:latin typeface="Helvetica Neue" charset="0"/>
              </a:rPr>
              <a:t>NSTX operations technical staff were shifted to the Upgrade Project tasks in FY 2012 – 13.</a:t>
            </a:r>
          </a:p>
          <a:p>
            <a:pPr lvl="1">
              <a:spcBef>
                <a:spcPts val="50"/>
              </a:spcBef>
              <a:spcAft>
                <a:spcPts val="300"/>
              </a:spcAft>
              <a:buFontTx/>
              <a:buChar char="-"/>
            </a:pPr>
            <a:r>
              <a:rPr lang="en-US" sz="1600" i="0" dirty="0">
                <a:solidFill>
                  <a:srgbClr val="0000CC"/>
                </a:solidFill>
                <a:latin typeface="Helvetica Neue" charset="0"/>
              </a:rPr>
              <a:t>NSTX Upgrade Project is thus far progressing on budget and on schedule.</a:t>
            </a:r>
          </a:p>
          <a:p>
            <a:pPr>
              <a:spcBef>
                <a:spcPts val="50"/>
              </a:spcBef>
              <a:spcAft>
                <a:spcPts val="300"/>
              </a:spcAft>
              <a:buFontTx/>
              <a:buNone/>
            </a:pPr>
            <a:r>
              <a:rPr lang="en-US" sz="2000" i="0" dirty="0">
                <a:solidFill>
                  <a:schemeClr val="tx1"/>
                </a:solidFill>
                <a:latin typeface="Helvetica Neue" charset="0"/>
              </a:rPr>
              <a:t>• Exciting 5 Year Plan (FY 2014 – 18) being developed</a:t>
            </a:r>
          </a:p>
          <a:p>
            <a:pPr lvl="1">
              <a:spcBef>
                <a:spcPts val="50"/>
              </a:spcBef>
              <a:spcAft>
                <a:spcPts val="300"/>
              </a:spcAft>
              <a:buFontTx/>
              <a:buChar char="-"/>
            </a:pPr>
            <a:r>
              <a:rPr lang="en-US" sz="1600" i="0" dirty="0">
                <a:solidFill>
                  <a:srgbClr val="0000CC"/>
                </a:solidFill>
                <a:latin typeface="Helvetica Neue" charset="0"/>
              </a:rPr>
              <a:t>Aiming to provide necessary data base for FNSF design and construction.</a:t>
            </a:r>
          </a:p>
          <a:p>
            <a:pPr lvl="1">
              <a:spcBef>
                <a:spcPts val="50"/>
              </a:spcBef>
              <a:spcAft>
                <a:spcPts val="300"/>
              </a:spcAft>
              <a:buFontTx/>
              <a:buChar char="-"/>
            </a:pPr>
            <a:r>
              <a:rPr lang="en-US" sz="1600" i="0" dirty="0">
                <a:solidFill>
                  <a:srgbClr val="0000CC"/>
                </a:solidFill>
                <a:latin typeface="Helvetica Neue" charset="0"/>
              </a:rPr>
              <a:t>Strong contribution to </a:t>
            </a:r>
            <a:r>
              <a:rPr lang="en-US" sz="1600" i="0" dirty="0" err="1">
                <a:solidFill>
                  <a:srgbClr val="0000CC"/>
                </a:solidFill>
                <a:latin typeface="Helvetica Neue" charset="0"/>
              </a:rPr>
              <a:t>toroidal</a:t>
            </a:r>
            <a:r>
              <a:rPr lang="en-US" sz="1600" i="0" dirty="0">
                <a:solidFill>
                  <a:srgbClr val="0000CC"/>
                </a:solidFill>
                <a:latin typeface="Helvetica Neue" charset="0"/>
              </a:rPr>
              <a:t> physics, ITER, and fusion energy development.</a:t>
            </a:r>
          </a:p>
          <a:p>
            <a:pPr lvl="1">
              <a:spcBef>
                <a:spcPts val="50"/>
              </a:spcBef>
              <a:spcAft>
                <a:spcPts val="300"/>
              </a:spcAft>
              <a:buFontTx/>
              <a:buChar char="-"/>
            </a:pPr>
            <a:r>
              <a:rPr lang="en-US" sz="1600" i="0" dirty="0">
                <a:solidFill>
                  <a:srgbClr val="0000CC"/>
                </a:solidFill>
                <a:latin typeface="Helvetica Neue" charset="0"/>
              </a:rPr>
              <a:t>10% incremental budget would enable timely implementation of facility capabilities to support the exciting NSTX-U Five Year Plan.</a:t>
            </a:r>
          </a:p>
          <a:p>
            <a:pPr>
              <a:spcBef>
                <a:spcPts val="50"/>
              </a:spcBef>
              <a:spcAft>
                <a:spcPts val="300"/>
              </a:spcAft>
              <a:buFontTx/>
              <a:buNone/>
            </a:pPr>
            <a:r>
              <a:rPr lang="en-US" sz="2000" i="0" dirty="0">
                <a:solidFill>
                  <a:schemeClr val="tx1"/>
                </a:solidFill>
                <a:latin typeface="Helvetica Neue" charset="0"/>
              </a:rPr>
              <a:t>• Presidential budget guidance will delay the NSTX-U research operations and negatively impact the NSTX-U Five Year Plan</a:t>
            </a:r>
            <a:endParaRPr lang="en-US" sz="1600" i="0" dirty="0">
              <a:solidFill>
                <a:srgbClr val="0000CC"/>
              </a:solidFill>
              <a:latin typeface="Helvetica Neue" charset="0"/>
            </a:endParaRPr>
          </a:p>
          <a:p>
            <a:pPr lvl="1">
              <a:spcBef>
                <a:spcPts val="50"/>
              </a:spcBef>
              <a:spcAft>
                <a:spcPts val="300"/>
              </a:spcAft>
              <a:buFontTx/>
              <a:buChar char="-"/>
            </a:pPr>
            <a:r>
              <a:rPr lang="en-US" sz="1600" i="0" dirty="0">
                <a:solidFill>
                  <a:srgbClr val="0000CC"/>
                </a:solidFill>
                <a:latin typeface="Helvetica Neue" charset="0"/>
              </a:rPr>
              <a:t>FY 2013 presidential base budget </a:t>
            </a:r>
            <a:r>
              <a:rPr lang="en-US" sz="1600" i="0" dirty="0" smtClean="0">
                <a:solidFill>
                  <a:srgbClr val="0000CC"/>
                </a:solidFill>
                <a:latin typeface="Helvetica Neue" charset="0"/>
              </a:rPr>
              <a:t>is ~ </a:t>
            </a:r>
            <a:r>
              <a:rPr lang="en-US" sz="1600" i="0" dirty="0">
                <a:solidFill>
                  <a:srgbClr val="0000CC"/>
                </a:solidFill>
                <a:latin typeface="Helvetica Neue" charset="0"/>
              </a:rPr>
              <a:t>$ 5</a:t>
            </a:r>
            <a:r>
              <a:rPr lang="en-US" sz="1600" i="0" dirty="0" smtClean="0">
                <a:solidFill>
                  <a:srgbClr val="0000CC"/>
                </a:solidFill>
                <a:latin typeface="Helvetica Neue" charset="0"/>
              </a:rPr>
              <a:t> </a:t>
            </a:r>
            <a:r>
              <a:rPr lang="en-US" sz="1600" i="0" dirty="0">
                <a:solidFill>
                  <a:srgbClr val="0000CC"/>
                </a:solidFill>
                <a:latin typeface="Helvetica Neue" charset="0"/>
              </a:rPr>
              <a:t>M lower than the </a:t>
            </a:r>
            <a:r>
              <a:rPr lang="en-US" sz="1600" i="0" dirty="0" smtClean="0">
                <a:solidFill>
                  <a:srgbClr val="0000CC"/>
                </a:solidFill>
                <a:latin typeface="Helvetica Neue" charset="0"/>
              </a:rPr>
              <a:t>FY 2012 budget which will result </a:t>
            </a:r>
            <a:r>
              <a:rPr lang="en-US" sz="1600" i="0" dirty="0">
                <a:solidFill>
                  <a:srgbClr val="0000CC"/>
                </a:solidFill>
                <a:latin typeface="Helvetica Neue" charset="0"/>
              </a:rPr>
              <a:t>in loss of research and technical staff and will delay the NSTX-U start </a:t>
            </a:r>
            <a:r>
              <a:rPr lang="en-US" sz="1600" i="0" dirty="0" smtClean="0">
                <a:solidFill>
                  <a:srgbClr val="0000CC"/>
                </a:solidFill>
                <a:latin typeface="Helvetica Neue" charset="0"/>
              </a:rPr>
              <a:t>date </a:t>
            </a:r>
            <a:r>
              <a:rPr lang="en-US" sz="1600" i="0" dirty="0">
                <a:solidFill>
                  <a:srgbClr val="0000CC"/>
                </a:solidFill>
                <a:latin typeface="Helvetica Neue" charset="0"/>
              </a:rPr>
              <a:t>to mid FY 2015.</a:t>
            </a:r>
          </a:p>
          <a:p>
            <a:pPr lvl="1">
              <a:spcBef>
                <a:spcPts val="50"/>
              </a:spcBef>
              <a:spcAft>
                <a:spcPts val="300"/>
              </a:spcAft>
              <a:buFontTx/>
              <a:buChar char="-"/>
            </a:pPr>
            <a:r>
              <a:rPr lang="en-US" sz="1600" i="0" dirty="0">
                <a:solidFill>
                  <a:srgbClr val="0000CC"/>
                </a:solidFill>
                <a:latin typeface="Helvetica Neue" charset="0"/>
              </a:rPr>
              <a:t>Incremental funding </a:t>
            </a:r>
            <a:r>
              <a:rPr lang="en-US" sz="1600" i="0" dirty="0" smtClean="0">
                <a:solidFill>
                  <a:srgbClr val="0000CC"/>
                </a:solidFill>
                <a:latin typeface="Helvetica Neue" charset="0"/>
              </a:rPr>
              <a:t>restores </a:t>
            </a:r>
            <a:r>
              <a:rPr lang="en-US" sz="1600" i="0" dirty="0">
                <a:solidFill>
                  <a:srgbClr val="0000CC"/>
                </a:solidFill>
                <a:latin typeface="Helvetica Neue" charset="0"/>
              </a:rPr>
              <a:t>the NSTX-U first plasma date accordingly with enhanced </a:t>
            </a:r>
            <a:r>
              <a:rPr lang="en-US" sz="1600" i="0" dirty="0" smtClean="0">
                <a:solidFill>
                  <a:srgbClr val="0000CC"/>
                </a:solidFill>
                <a:latin typeface="Helvetica Neue" charset="0"/>
              </a:rPr>
              <a:t>capabilities.</a:t>
            </a:r>
            <a:endParaRPr lang="en-US" sz="1600" i="0" dirty="0">
              <a:solidFill>
                <a:srgbClr val="0000CC"/>
              </a:solidFill>
              <a:latin typeface="Helvetica Neue" charset="0"/>
            </a:endParaRPr>
          </a:p>
        </p:txBody>
      </p:sp>
      <p:sp>
        <p:nvSpPr>
          <p:cNvPr id="66562" name="Rectangle 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spcBef>
                <a:spcPct val="0"/>
              </a:spcBef>
              <a:buFontTx/>
              <a:buNone/>
            </a:pPr>
            <a:r>
              <a:rPr lang="en-US" sz="2800" i="0">
                <a:solidFill>
                  <a:srgbClr val="FF0000"/>
                </a:solidFill>
                <a:latin typeface="Helvetica Neue" charset="0"/>
              </a:rPr>
              <a:t>Optimized NSTX-U Five Year Plan Being Developed </a:t>
            </a:r>
          </a:p>
          <a:p>
            <a:pPr algn="ctr" eaLnBrk="0" hangingPunct="0">
              <a:spcBef>
                <a:spcPct val="0"/>
              </a:spcBef>
              <a:buFontTx/>
              <a:buNone/>
            </a:pPr>
            <a:r>
              <a:rPr lang="en-US" sz="2400" i="0">
                <a:solidFill>
                  <a:srgbClr val="090CFF"/>
                </a:solidFill>
                <a:latin typeface="Helvetica Neue" charset="0"/>
              </a:rPr>
              <a:t>Exciting Opportunities and Challenges Ahead</a:t>
            </a:r>
            <a:endParaRPr lang="en-US" sz="2000" i="0">
              <a:solidFill>
                <a:srgbClr val="0705FF"/>
              </a:solidFill>
              <a:latin typeface="Helvetica Neue" charset="0"/>
            </a:endParaRPr>
          </a:p>
        </p:txBody>
      </p:sp>
      <p:sp>
        <p:nvSpPr>
          <p:cNvPr id="5" name="Slide Number Placeholder 3"/>
          <p:cNvSpPr>
            <a:spLocks noGrp="1"/>
          </p:cNvSpPr>
          <p:nvPr>
            <p:ph type="sldNum" sz="quarter" idx="12"/>
          </p:nvPr>
        </p:nvSpPr>
        <p:spPr>
          <a:xfrm>
            <a:off x="8467725" y="6600825"/>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33</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endParaRPr lang="en-US">
              <a:latin typeface="Arial" charset="0"/>
              <a:ea typeface="ＭＳ Ｐゴシック" charset="0"/>
              <a:cs typeface="ＭＳ Ｐゴシック" charset="0"/>
            </a:endParaRPr>
          </a:p>
        </p:txBody>
      </p:sp>
      <p:sp>
        <p:nvSpPr>
          <p:cNvPr id="76802" name="Content Placeholder 2"/>
          <p:cNvSpPr>
            <a:spLocks noGrp="1"/>
          </p:cNvSpPr>
          <p:nvPr>
            <p:ph idx="1"/>
          </p:nvPr>
        </p:nvSpPr>
        <p:spPr/>
        <p:txBody>
          <a:bodyPr/>
          <a:lstStyle/>
          <a:p>
            <a:pPr marL="0" indent="0" algn="ctr">
              <a:buFontTx/>
              <a:buNone/>
            </a:pPr>
            <a:r>
              <a:rPr lang="en-US" sz="3600" b="1">
                <a:latin typeface="Arial" charset="0"/>
                <a:ea typeface="ＭＳ Ｐゴシック" charset="0"/>
                <a:cs typeface="ＭＳ Ｐゴシック" charset="0"/>
              </a:rPr>
              <a:t>Back-up Slides</a:t>
            </a:r>
          </a:p>
        </p:txBody>
      </p:sp>
      <p:sp>
        <p:nvSpPr>
          <p:cNvPr id="5"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34</a:t>
            </a:fld>
            <a:endParaRPr lang="en-US" sz="1000" i="0" dirty="0">
              <a:solidFill>
                <a:schemeClr val="accent2"/>
              </a:solidFill>
              <a:latin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4"/>
          <p:cNvSpPr txBox="1">
            <a:spLocks noChangeArrowheads="1"/>
          </p:cNvSpPr>
          <p:nvPr/>
        </p:nvSpPr>
        <p:spPr bwMode="auto">
          <a:xfrm>
            <a:off x="812800" y="1306513"/>
            <a:ext cx="53975"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endParaRPr lang="en-US"/>
          </a:p>
        </p:txBody>
      </p:sp>
      <p:sp>
        <p:nvSpPr>
          <p:cNvPr id="68610" name="Text Box 5"/>
          <p:cNvSpPr txBox="1">
            <a:spLocks noChangeArrowheads="1"/>
          </p:cNvSpPr>
          <p:nvPr/>
        </p:nvSpPr>
        <p:spPr bwMode="auto">
          <a:xfrm>
            <a:off x="1828800" y="5878513"/>
            <a:ext cx="0"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endParaRPr lang="en-US"/>
          </a:p>
        </p:txBody>
      </p:sp>
      <p:pic>
        <p:nvPicPr>
          <p:cNvPr id="68611" name="Picture 2"/>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55638" y="1074738"/>
            <a:ext cx="8369300" cy="524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2"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2825"/>
              </a:lnSpc>
              <a:buFontTx/>
              <a:buNone/>
            </a:pPr>
            <a:r>
              <a:rPr lang="en-US" sz="3200" i="0">
                <a:solidFill>
                  <a:srgbClr val="FF011A"/>
                </a:solidFill>
                <a:latin typeface="Calibri" charset="0"/>
              </a:rPr>
              <a:t>All of the FY12 Milestones Completed On Schedule</a:t>
            </a:r>
          </a:p>
          <a:p>
            <a:pPr algn="ctr" eaLnBrk="0" hangingPunct="0">
              <a:lnSpc>
                <a:spcPts val="2825"/>
              </a:lnSpc>
              <a:buFontTx/>
              <a:buNone/>
            </a:pPr>
            <a:r>
              <a:rPr lang="en-US" sz="2400" i="0">
                <a:solidFill>
                  <a:srgbClr val="0000FF"/>
                </a:solidFill>
                <a:latin typeface="Calibri" charset="0"/>
              </a:rPr>
              <a:t>Through Data Analyses, Theory/Modeling, and Collaborations</a:t>
            </a:r>
            <a:endParaRPr lang="en-US" sz="2000" i="0">
              <a:solidFill>
                <a:srgbClr val="0000FF"/>
              </a:solidFill>
              <a:latin typeface="Calibri" charset="0"/>
            </a:endParaRPr>
          </a:p>
        </p:txBody>
      </p:sp>
      <p:sp>
        <p:nvSpPr>
          <p:cNvPr id="6"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35</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descr="TilePhotoLocations"/>
          <p:cNvPicPr>
            <a:picLocks noChangeAspect="1" noChangeArrowheads="1"/>
          </p:cNvPicPr>
          <p:nvPr/>
        </p:nvPicPr>
        <p:blipFill>
          <a:blip r:embed="rId2">
            <a:extLst>
              <a:ext uri="{28A0092B-C50C-407E-A947-70E740481C1C}">
                <a14:useLocalDpi xmlns:a14="http://schemas.microsoft.com/office/drawing/2010/main" xmlns="" val="0"/>
              </a:ext>
            </a:extLst>
          </a:blip>
          <a:srcRect l="28719" t="13307" r="26337" b="13475"/>
          <a:stretch>
            <a:fillRect/>
          </a:stretch>
        </p:blipFill>
        <p:spPr bwMode="auto">
          <a:xfrm>
            <a:off x="422275" y="1665288"/>
            <a:ext cx="3073400" cy="431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1682" name="Group 8"/>
          <p:cNvGrpSpPr>
            <a:grpSpLocks/>
          </p:cNvGrpSpPr>
          <p:nvPr/>
        </p:nvGrpSpPr>
        <p:grpSpPr bwMode="auto">
          <a:xfrm>
            <a:off x="3490913" y="1538288"/>
            <a:ext cx="2628900" cy="2355850"/>
            <a:chOff x="923926" y="1417638"/>
            <a:chExt cx="3351741" cy="3004105"/>
          </a:xfrm>
        </p:grpSpPr>
        <p:pic>
          <p:nvPicPr>
            <p:cNvPr id="71713"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23926" y="1417638"/>
              <a:ext cx="3351741" cy="3004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4" name="TextBox 10"/>
            <p:cNvSpPr txBox="1">
              <a:spLocks noChangeArrowheads="1"/>
            </p:cNvSpPr>
            <p:nvPr/>
          </p:nvSpPr>
          <p:spPr bwMode="auto">
            <a:xfrm>
              <a:off x="2130338" y="2937925"/>
              <a:ext cx="683904" cy="294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900"/>
                <a:t>PF 1C</a:t>
              </a:r>
            </a:p>
          </p:txBody>
        </p:sp>
        <p:sp>
          <p:nvSpPr>
            <p:cNvPr id="12" name="Oval 11"/>
            <p:cNvSpPr/>
            <p:nvPr/>
          </p:nvSpPr>
          <p:spPr>
            <a:xfrm>
              <a:off x="2464188" y="2624138"/>
              <a:ext cx="779240" cy="591104"/>
            </a:xfrm>
            <a:prstGeom prst="ellipse">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endParaRPr lang="en-US"/>
            </a:p>
          </p:txBody>
        </p:sp>
      </p:grpSp>
      <p:grpSp>
        <p:nvGrpSpPr>
          <p:cNvPr id="71683" name="Group 12"/>
          <p:cNvGrpSpPr>
            <a:grpSpLocks/>
          </p:cNvGrpSpPr>
          <p:nvPr/>
        </p:nvGrpSpPr>
        <p:grpSpPr bwMode="auto">
          <a:xfrm>
            <a:off x="3498850" y="3856038"/>
            <a:ext cx="2620963" cy="2414587"/>
            <a:chOff x="4275667" y="1362268"/>
            <a:chExt cx="3319553" cy="3058171"/>
          </a:xfrm>
        </p:grpSpPr>
        <p:grpSp>
          <p:nvGrpSpPr>
            <p:cNvPr id="71705" name="Group 13"/>
            <p:cNvGrpSpPr>
              <a:grpSpLocks/>
            </p:cNvGrpSpPr>
            <p:nvPr/>
          </p:nvGrpSpPr>
          <p:grpSpPr bwMode="auto">
            <a:xfrm>
              <a:off x="4275667" y="1362268"/>
              <a:ext cx="3319553" cy="3058171"/>
              <a:chOff x="2286000" y="1219200"/>
              <a:chExt cx="4838700" cy="4457700"/>
            </a:xfrm>
          </p:grpSpPr>
          <p:grpSp>
            <p:nvGrpSpPr>
              <p:cNvPr id="71707" name="Group 10"/>
              <p:cNvGrpSpPr>
                <a:grpSpLocks/>
              </p:cNvGrpSpPr>
              <p:nvPr/>
            </p:nvGrpSpPr>
            <p:grpSpPr bwMode="auto">
              <a:xfrm>
                <a:off x="2286000" y="1219200"/>
                <a:ext cx="4838700" cy="4457700"/>
                <a:chOff x="2286000" y="1219200"/>
                <a:chExt cx="4838700" cy="4457700"/>
              </a:xfrm>
            </p:grpSpPr>
            <p:pic>
              <p:nvPicPr>
                <p:cNvPr id="71709"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286000" y="1219200"/>
                  <a:ext cx="4838700"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1710" name="Group 9"/>
                <p:cNvGrpSpPr>
                  <a:grpSpLocks/>
                </p:cNvGrpSpPr>
                <p:nvPr/>
              </p:nvGrpSpPr>
              <p:grpSpPr bwMode="auto">
                <a:xfrm>
                  <a:off x="5013057" y="2651502"/>
                  <a:ext cx="630936" cy="732939"/>
                  <a:chOff x="5013057" y="2651502"/>
                  <a:chExt cx="630936" cy="732939"/>
                </a:xfrm>
              </p:grpSpPr>
              <p:sp>
                <p:nvSpPr>
                  <p:cNvPr id="20" name="Rectangle 19"/>
                  <p:cNvSpPr/>
                  <p:nvPr/>
                </p:nvSpPr>
                <p:spPr>
                  <a:xfrm>
                    <a:off x="5011615" y="3156438"/>
                    <a:ext cx="633046"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21" name="Freeform 20"/>
                  <p:cNvSpPr/>
                  <p:nvPr/>
                </p:nvSpPr>
                <p:spPr>
                  <a:xfrm>
                    <a:off x="5037993" y="2652346"/>
                    <a:ext cx="304800" cy="703384"/>
                  </a:xfrm>
                  <a:custGeom>
                    <a:avLst/>
                    <a:gdLst>
                      <a:gd name="connsiteX0" fmla="*/ 0 w 304800"/>
                      <a:gd name="connsiteY0" fmla="*/ 0 h 762000"/>
                      <a:gd name="connsiteX1" fmla="*/ 304800 w 304800"/>
                      <a:gd name="connsiteY1" fmla="*/ 0 h 762000"/>
                      <a:gd name="connsiteX2" fmla="*/ 304800 w 304800"/>
                      <a:gd name="connsiteY2" fmla="*/ 762000 h 762000"/>
                      <a:gd name="connsiteX3" fmla="*/ 0 w 304800"/>
                      <a:gd name="connsiteY3" fmla="*/ 762000 h 762000"/>
                      <a:gd name="connsiteX4" fmla="*/ 0 w 304800"/>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762000">
                        <a:moveTo>
                          <a:pt x="0" y="0"/>
                        </a:moveTo>
                        <a:lnTo>
                          <a:pt x="304800" y="0"/>
                        </a:lnTo>
                        <a:lnTo>
                          <a:pt x="304800" y="762000"/>
                        </a:lnTo>
                        <a:lnTo>
                          <a:pt x="0" y="762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grpSp>
          </p:grpSp>
          <p:sp>
            <p:nvSpPr>
              <p:cNvPr id="17" name="Freeform 16"/>
              <p:cNvSpPr/>
              <p:nvPr/>
            </p:nvSpPr>
            <p:spPr>
              <a:xfrm>
                <a:off x="4191000" y="2453053"/>
                <a:ext cx="301870" cy="457200"/>
              </a:xfrm>
              <a:custGeom>
                <a:avLst/>
                <a:gdLst>
                  <a:gd name="connsiteX0" fmla="*/ 0 w 304800"/>
                  <a:gd name="connsiteY0" fmla="*/ 0 h 762000"/>
                  <a:gd name="connsiteX1" fmla="*/ 304800 w 304800"/>
                  <a:gd name="connsiteY1" fmla="*/ 0 h 762000"/>
                  <a:gd name="connsiteX2" fmla="*/ 304800 w 304800"/>
                  <a:gd name="connsiteY2" fmla="*/ 762000 h 762000"/>
                  <a:gd name="connsiteX3" fmla="*/ 0 w 304800"/>
                  <a:gd name="connsiteY3" fmla="*/ 762000 h 762000"/>
                  <a:gd name="connsiteX4" fmla="*/ 0 w 304800"/>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762000">
                    <a:moveTo>
                      <a:pt x="0" y="0"/>
                    </a:moveTo>
                    <a:lnTo>
                      <a:pt x="304800" y="0"/>
                    </a:lnTo>
                    <a:lnTo>
                      <a:pt x="304800" y="762000"/>
                    </a:lnTo>
                    <a:lnTo>
                      <a:pt x="0" y="762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grpSp>
        <p:sp>
          <p:nvSpPr>
            <p:cNvPr id="71706" name="TextBox 14"/>
            <p:cNvSpPr txBox="1">
              <a:spLocks noChangeArrowheads="1"/>
            </p:cNvSpPr>
            <p:nvPr/>
          </p:nvSpPr>
          <p:spPr bwMode="auto">
            <a:xfrm>
              <a:off x="5494869" y="2932374"/>
              <a:ext cx="630174" cy="272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800"/>
                <a:t>PF 1C</a:t>
              </a:r>
            </a:p>
          </p:txBody>
        </p:sp>
      </p:grpSp>
      <p:sp>
        <p:nvSpPr>
          <p:cNvPr id="71684" name="TextBox 2"/>
          <p:cNvSpPr txBox="1">
            <a:spLocks noChangeArrowheads="1"/>
          </p:cNvSpPr>
          <p:nvPr/>
        </p:nvSpPr>
        <p:spPr bwMode="auto">
          <a:xfrm>
            <a:off x="1014413" y="4900613"/>
            <a:ext cx="8239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rgbClr val="FFFFFF"/>
                </a:solidFill>
              </a:rPr>
              <a:t>CHI Gap</a:t>
            </a:r>
          </a:p>
        </p:txBody>
      </p:sp>
      <p:cxnSp>
        <p:nvCxnSpPr>
          <p:cNvPr id="23" name="Straight Arrow Connector 22"/>
          <p:cNvCxnSpPr/>
          <p:nvPr/>
        </p:nvCxnSpPr>
        <p:spPr>
          <a:xfrm>
            <a:off x="1358900" y="5143500"/>
            <a:ext cx="112713" cy="11747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1686" name="TextBox 23"/>
          <p:cNvSpPr txBox="1">
            <a:spLocks noChangeArrowheads="1"/>
          </p:cNvSpPr>
          <p:nvPr/>
        </p:nvSpPr>
        <p:spPr bwMode="auto">
          <a:xfrm>
            <a:off x="4573588" y="1817688"/>
            <a:ext cx="9302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a:t>CHI Gap</a:t>
            </a:r>
          </a:p>
        </p:txBody>
      </p:sp>
      <p:sp>
        <p:nvSpPr>
          <p:cNvPr id="71687" name="TextBox 24"/>
          <p:cNvSpPr txBox="1">
            <a:spLocks noChangeArrowheads="1"/>
          </p:cNvSpPr>
          <p:nvPr/>
        </p:nvSpPr>
        <p:spPr bwMode="auto">
          <a:xfrm>
            <a:off x="4549775" y="4138613"/>
            <a:ext cx="931863"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a:t>CHI Gap</a:t>
            </a:r>
          </a:p>
        </p:txBody>
      </p:sp>
      <p:sp>
        <p:nvSpPr>
          <p:cNvPr id="71688" name="TextBox 25"/>
          <p:cNvSpPr txBox="1">
            <a:spLocks noChangeArrowheads="1"/>
          </p:cNvSpPr>
          <p:nvPr/>
        </p:nvSpPr>
        <p:spPr bwMode="auto">
          <a:xfrm>
            <a:off x="2425700" y="4959350"/>
            <a:ext cx="833438" cy="40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lnSpc>
                <a:spcPts val="1038"/>
              </a:lnSpc>
              <a:buFontTx/>
              <a:buNone/>
            </a:pPr>
            <a:r>
              <a:rPr lang="en-US">
                <a:solidFill>
                  <a:srgbClr val="FFFFFF"/>
                </a:solidFill>
              </a:rPr>
              <a:t>In-board</a:t>
            </a:r>
          </a:p>
          <a:p>
            <a:pPr eaLnBrk="1" hangingPunct="1">
              <a:lnSpc>
                <a:spcPts val="1038"/>
              </a:lnSpc>
              <a:buFontTx/>
              <a:buNone/>
            </a:pPr>
            <a:r>
              <a:rPr lang="en-US">
                <a:solidFill>
                  <a:srgbClr val="FFFFFF"/>
                </a:solidFill>
              </a:rPr>
              <a:t>Divertor</a:t>
            </a:r>
          </a:p>
        </p:txBody>
      </p:sp>
      <p:sp>
        <p:nvSpPr>
          <p:cNvPr id="71689" name="TextBox 29"/>
          <p:cNvSpPr txBox="1">
            <a:spLocks noChangeArrowheads="1"/>
          </p:cNvSpPr>
          <p:nvPr/>
        </p:nvSpPr>
        <p:spPr bwMode="auto">
          <a:xfrm>
            <a:off x="938213" y="5321300"/>
            <a:ext cx="963612" cy="40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lnSpc>
                <a:spcPts val="1038"/>
              </a:lnSpc>
              <a:buFontTx/>
              <a:buNone/>
            </a:pPr>
            <a:r>
              <a:rPr lang="en-US">
                <a:solidFill>
                  <a:srgbClr val="FFFFFF"/>
                </a:solidFill>
              </a:rPr>
              <a:t>Out-board</a:t>
            </a:r>
          </a:p>
          <a:p>
            <a:pPr eaLnBrk="1" hangingPunct="1">
              <a:lnSpc>
                <a:spcPts val="1038"/>
              </a:lnSpc>
              <a:buFontTx/>
              <a:buNone/>
            </a:pPr>
            <a:r>
              <a:rPr lang="en-US">
                <a:solidFill>
                  <a:srgbClr val="FFFFFF"/>
                </a:solidFill>
              </a:rPr>
              <a:t>Divertor</a:t>
            </a:r>
          </a:p>
        </p:txBody>
      </p:sp>
      <p:cxnSp>
        <p:nvCxnSpPr>
          <p:cNvPr id="31" name="Straight Arrow Connector 30"/>
          <p:cNvCxnSpPr/>
          <p:nvPr/>
        </p:nvCxnSpPr>
        <p:spPr>
          <a:xfrm flipH="1">
            <a:off x="2425700" y="5260975"/>
            <a:ext cx="290513" cy="1270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1511300" y="5641975"/>
            <a:ext cx="112713" cy="11906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1692" name="TextBox 37"/>
          <p:cNvSpPr txBox="1">
            <a:spLocks noChangeArrowheads="1"/>
          </p:cNvSpPr>
          <p:nvPr/>
        </p:nvSpPr>
        <p:spPr bwMode="auto">
          <a:xfrm>
            <a:off x="422275" y="3643313"/>
            <a:ext cx="820738" cy="404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ts val="1038"/>
              </a:lnSpc>
              <a:buFontTx/>
              <a:buNone/>
            </a:pPr>
            <a:r>
              <a:rPr lang="en-US">
                <a:solidFill>
                  <a:srgbClr val="FFFFFF"/>
                </a:solidFill>
              </a:rPr>
              <a:t>HHFW</a:t>
            </a:r>
          </a:p>
          <a:p>
            <a:pPr algn="ctr" eaLnBrk="1" hangingPunct="1">
              <a:lnSpc>
                <a:spcPts val="1038"/>
              </a:lnSpc>
              <a:buFontTx/>
              <a:buNone/>
            </a:pPr>
            <a:r>
              <a:rPr lang="en-US">
                <a:solidFill>
                  <a:srgbClr val="FFFFFF"/>
                </a:solidFill>
              </a:rPr>
              <a:t>Antenna</a:t>
            </a:r>
          </a:p>
        </p:txBody>
      </p:sp>
      <p:sp>
        <p:nvSpPr>
          <p:cNvPr id="71693" name="TextBox 38"/>
          <p:cNvSpPr txBox="1">
            <a:spLocks noChangeArrowheads="1"/>
          </p:cNvSpPr>
          <p:nvPr/>
        </p:nvSpPr>
        <p:spPr bwMode="auto">
          <a:xfrm>
            <a:off x="1584325" y="2805113"/>
            <a:ext cx="82073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ts val="1038"/>
              </a:lnSpc>
              <a:buFontTx/>
              <a:buNone/>
            </a:pPr>
            <a:r>
              <a:rPr lang="en-US">
                <a:solidFill>
                  <a:srgbClr val="FFFFFF"/>
                </a:solidFill>
              </a:rPr>
              <a:t>Center Stack</a:t>
            </a:r>
          </a:p>
        </p:txBody>
      </p:sp>
      <p:sp>
        <p:nvSpPr>
          <p:cNvPr id="71694" name="TextBox 39"/>
          <p:cNvSpPr txBox="1">
            <a:spLocks noChangeArrowheads="1"/>
          </p:cNvSpPr>
          <p:nvPr/>
        </p:nvSpPr>
        <p:spPr bwMode="auto">
          <a:xfrm>
            <a:off x="2219325" y="4241800"/>
            <a:ext cx="1149350"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ts val="1038"/>
              </a:lnSpc>
              <a:buFontTx/>
              <a:buNone/>
            </a:pPr>
            <a:r>
              <a:rPr lang="en-US">
                <a:solidFill>
                  <a:srgbClr val="FFFFFF"/>
                </a:solidFill>
              </a:rPr>
              <a:t>Primary Passive Plates</a:t>
            </a:r>
          </a:p>
        </p:txBody>
      </p:sp>
      <p:sp>
        <p:nvSpPr>
          <p:cNvPr id="71695" name="TextBox 40"/>
          <p:cNvSpPr txBox="1">
            <a:spLocks noChangeArrowheads="1"/>
          </p:cNvSpPr>
          <p:nvPr/>
        </p:nvSpPr>
        <p:spPr bwMode="auto">
          <a:xfrm>
            <a:off x="2092325" y="2855913"/>
            <a:ext cx="1149350"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ts val="1038"/>
              </a:lnSpc>
              <a:buFontTx/>
              <a:buNone/>
            </a:pPr>
            <a:r>
              <a:rPr lang="en-US">
                <a:solidFill>
                  <a:srgbClr val="FFFFFF"/>
                </a:solidFill>
              </a:rPr>
              <a:t>Secondary Passive Plates</a:t>
            </a:r>
          </a:p>
        </p:txBody>
      </p:sp>
      <p:sp>
        <p:nvSpPr>
          <p:cNvPr id="71696" name="TextBox 41"/>
          <p:cNvSpPr txBox="1">
            <a:spLocks noChangeArrowheads="1"/>
          </p:cNvSpPr>
          <p:nvPr/>
        </p:nvSpPr>
        <p:spPr bwMode="auto">
          <a:xfrm>
            <a:off x="2073275" y="3633788"/>
            <a:ext cx="1149350" cy="23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ts val="1038"/>
              </a:lnSpc>
              <a:buFontTx/>
              <a:buNone/>
            </a:pPr>
            <a:r>
              <a:rPr lang="en-US">
                <a:solidFill>
                  <a:srgbClr val="FFFFFF"/>
                </a:solidFill>
              </a:rPr>
              <a:t>NBI Armor</a:t>
            </a:r>
          </a:p>
        </p:txBody>
      </p:sp>
      <p:sp>
        <p:nvSpPr>
          <p:cNvPr id="71697" name="Content Placeholder 3"/>
          <p:cNvSpPr>
            <a:spLocks noGrp="1"/>
          </p:cNvSpPr>
          <p:nvPr>
            <p:ph idx="1"/>
          </p:nvPr>
        </p:nvSpPr>
        <p:spPr>
          <a:xfrm>
            <a:off x="6124575" y="4348163"/>
            <a:ext cx="2663825" cy="1493837"/>
          </a:xfrm>
        </p:spPr>
        <p:txBody>
          <a:bodyPr/>
          <a:lstStyle/>
          <a:p>
            <a:pPr>
              <a:spcAft>
                <a:spcPts val="1200"/>
              </a:spcAft>
            </a:pPr>
            <a:r>
              <a:rPr lang="en-US" sz="1600" b="1">
                <a:latin typeface="Helvetica Neue" charset="0"/>
                <a:ea typeface="ＭＳ Ｐゴシック" charset="0"/>
                <a:cs typeface="Helvetica Neue" charset="0"/>
              </a:rPr>
              <a:t>New Gap Overhung Tiles to provides necessary protection</a:t>
            </a:r>
          </a:p>
        </p:txBody>
      </p:sp>
      <p:sp>
        <p:nvSpPr>
          <p:cNvPr id="71698" name="TextBox 1"/>
          <p:cNvSpPr txBox="1">
            <a:spLocks noChangeArrowheads="1"/>
          </p:cNvSpPr>
          <p:nvPr/>
        </p:nvSpPr>
        <p:spPr bwMode="auto">
          <a:xfrm>
            <a:off x="4186238" y="1544638"/>
            <a:ext cx="16446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solidFill>
                  <a:srgbClr val="D9133C"/>
                </a:solidFill>
              </a:rPr>
              <a:t>Existing Tile Design</a:t>
            </a:r>
          </a:p>
        </p:txBody>
      </p:sp>
      <p:sp>
        <p:nvSpPr>
          <p:cNvPr id="71699" name="TextBox 34"/>
          <p:cNvSpPr txBox="1">
            <a:spLocks noChangeArrowheads="1"/>
          </p:cNvSpPr>
          <p:nvPr/>
        </p:nvSpPr>
        <p:spPr bwMode="auto">
          <a:xfrm>
            <a:off x="4124325" y="3911600"/>
            <a:ext cx="17383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solidFill>
                  <a:srgbClr val="D9133C"/>
                </a:solidFill>
              </a:rPr>
              <a:t>Improved Tile Design</a:t>
            </a:r>
          </a:p>
        </p:txBody>
      </p:sp>
      <p:sp>
        <p:nvSpPr>
          <p:cNvPr id="71700"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2800"/>
              </a:lnSpc>
              <a:spcBef>
                <a:spcPts val="600"/>
              </a:spcBef>
              <a:buFontTx/>
              <a:buNone/>
            </a:pPr>
            <a:r>
              <a:rPr lang="en-US" sz="2800" i="0">
                <a:solidFill>
                  <a:srgbClr val="D9133C"/>
                </a:solidFill>
                <a:latin typeface="Helvetica Neue" charset="0"/>
                <a:cs typeface="Helvetica Neue" charset="0"/>
              </a:rPr>
              <a:t>All Graphite PFC Day-1 NSTX-U Configuration</a:t>
            </a:r>
          </a:p>
          <a:p>
            <a:pPr algn="ctr" eaLnBrk="0" hangingPunct="0">
              <a:lnSpc>
                <a:spcPts val="2800"/>
              </a:lnSpc>
              <a:spcBef>
                <a:spcPts val="600"/>
              </a:spcBef>
              <a:buFontTx/>
              <a:buNone/>
            </a:pPr>
            <a:r>
              <a:rPr lang="en-US" sz="2400" i="0">
                <a:solidFill>
                  <a:srgbClr val="0723FF"/>
                </a:solidFill>
                <a:latin typeface="Helvetica Neue" charset="0"/>
                <a:cs typeface="Helvetica Neue" charset="0"/>
              </a:rPr>
              <a:t>Improved gap tiles to protect PF1C and Exposed SS surfaces</a:t>
            </a:r>
            <a:endParaRPr lang="en-US" sz="1600" i="0">
              <a:solidFill>
                <a:srgbClr val="FF0000"/>
              </a:solidFill>
              <a:latin typeface="Helvetica Neue" charset="0"/>
            </a:endParaRPr>
          </a:p>
        </p:txBody>
      </p:sp>
      <p:sp>
        <p:nvSpPr>
          <p:cNvPr id="71701" name="Content Placeholder 3"/>
          <p:cNvSpPr txBox="1">
            <a:spLocks/>
          </p:cNvSpPr>
          <p:nvPr/>
        </p:nvSpPr>
        <p:spPr bwMode="auto">
          <a:xfrm>
            <a:off x="6146800" y="1820863"/>
            <a:ext cx="2832100" cy="149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buFontTx/>
              <a:buNone/>
            </a:pPr>
            <a:r>
              <a:rPr lang="en-US" sz="1600" i="0">
                <a:solidFill>
                  <a:schemeClr val="tx1"/>
                </a:solidFill>
                <a:latin typeface="Arial" charset="0"/>
              </a:rPr>
              <a:t>• 	NSTX-U plasma operation may increase the gap area thermal loading by ~ x 10</a:t>
            </a:r>
          </a:p>
        </p:txBody>
      </p:sp>
      <p:cxnSp>
        <p:nvCxnSpPr>
          <p:cNvPr id="71702" name="Straight Arrow Connector 2"/>
          <p:cNvCxnSpPr>
            <a:cxnSpLocks noChangeShapeType="1"/>
          </p:cNvCxnSpPr>
          <p:nvPr/>
        </p:nvCxnSpPr>
        <p:spPr bwMode="auto">
          <a:xfrm flipH="1" flipV="1">
            <a:off x="4991100" y="2311400"/>
            <a:ext cx="1231900" cy="25400"/>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71703" name="Straight Arrow Connector 37"/>
          <p:cNvCxnSpPr>
            <a:cxnSpLocks noChangeShapeType="1"/>
          </p:cNvCxnSpPr>
          <p:nvPr/>
        </p:nvCxnSpPr>
        <p:spPr bwMode="auto">
          <a:xfrm flipH="1">
            <a:off x="4838700" y="4775200"/>
            <a:ext cx="1524000" cy="152400"/>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71704" name="Straight Arrow Connector 39"/>
          <p:cNvCxnSpPr>
            <a:cxnSpLocks noChangeShapeType="1"/>
          </p:cNvCxnSpPr>
          <p:nvPr/>
        </p:nvCxnSpPr>
        <p:spPr bwMode="auto">
          <a:xfrm flipH="1">
            <a:off x="5156200" y="4775200"/>
            <a:ext cx="1168400" cy="0"/>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37"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36</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Content Placeholder 2"/>
          <p:cNvSpPr>
            <a:spLocks noGrp="1"/>
          </p:cNvSpPr>
          <p:nvPr>
            <p:ph idx="1"/>
          </p:nvPr>
        </p:nvSpPr>
        <p:spPr>
          <a:xfrm>
            <a:off x="101600" y="955675"/>
            <a:ext cx="6562725" cy="4856163"/>
          </a:xfrm>
        </p:spPr>
        <p:txBody>
          <a:bodyPr/>
          <a:lstStyle/>
          <a:p>
            <a:r>
              <a:rPr lang="en-US" sz="1600" b="1">
                <a:latin typeface="Arial" charset="0"/>
                <a:ea typeface="ＭＳ Ｐゴシック" charset="0"/>
                <a:cs typeface="ＭＳ Ｐゴシック" charset="0"/>
              </a:rPr>
              <a:t>Transrex AC/DC Convertors of the NSTX Field Coil Power conversion System (FCPC) provide a pulsed power capability of 1800 MVA for 6 seconds.  The modular converter concept of 74 identical (with a paired sections A &amp; B), electrically isolated 6-pulse “</a:t>
            </a:r>
            <a:r>
              <a:rPr lang="en-US" altLang="ja-JP" sz="1600" b="1">
                <a:latin typeface="Arial" charset="0"/>
                <a:ea typeface="ＭＳ Ｐゴシック" charset="0"/>
                <a:cs typeface="ＭＳ Ｐゴシック" charset="0"/>
              </a:rPr>
              <a:t>power supply sections</a:t>
            </a:r>
            <a:r>
              <a:rPr lang="en-US" sz="1600" b="1">
                <a:latin typeface="Arial" charset="0"/>
                <a:ea typeface="ＭＳ Ｐゴシック" charset="0"/>
                <a:cs typeface="ＭＳ Ｐゴシック" charset="0"/>
              </a:rPr>
              <a:t>”</a:t>
            </a:r>
            <a:r>
              <a:rPr lang="en-US" altLang="ja-JP" sz="1600" b="1">
                <a:latin typeface="Arial" charset="0"/>
                <a:ea typeface="ＭＳ Ｐゴシック" charset="0"/>
                <a:cs typeface="ＭＳ Ｐゴシック" charset="0"/>
              </a:rPr>
              <a:t> was originally used on TFTR, and then adapted to NSTX.</a:t>
            </a:r>
          </a:p>
          <a:p>
            <a:pPr lvl="1"/>
            <a:r>
              <a:rPr lang="en-US" sz="1400" b="1">
                <a:latin typeface="Arial" charset="0"/>
                <a:ea typeface="ＭＳ Ｐゴシック" charset="0"/>
              </a:rPr>
              <a:t>Many parts from 1984 are nearing end-of-life due to age and wear, replacement parts are rare or unavailable, and that performance can be improved using more modern equipment. </a:t>
            </a:r>
          </a:p>
          <a:p>
            <a:pPr lvl="1"/>
            <a:r>
              <a:rPr lang="en-US" sz="1400" b="1">
                <a:latin typeface="Arial" charset="0"/>
                <a:ea typeface="ＭＳ Ｐゴシック" charset="0"/>
              </a:rPr>
              <a:t>Precise control of thyrister firing angles by the FCPC firing generators becomes more critical for the new 8-parallel, 130kA TF system configuration.   </a:t>
            </a:r>
          </a:p>
          <a:p>
            <a:pPr lvl="1"/>
            <a:r>
              <a:rPr lang="en-US" sz="1400" b="1">
                <a:latin typeface="Arial" charset="0"/>
                <a:ea typeface="ＭＳ Ｐゴシック" charset="0"/>
              </a:rPr>
              <a:t>Ability to separately control the “A” and “B” sections of each power supply unit allows for more efficient utilization of the 74 available sections.  </a:t>
            </a:r>
          </a:p>
          <a:p>
            <a:pPr lvl="1"/>
            <a:r>
              <a:rPr lang="en-US" sz="1400" b="1">
                <a:latin typeface="Arial" charset="0"/>
                <a:ea typeface="ＭＳ Ｐゴシック" charset="0"/>
              </a:rPr>
              <a:t>The new Firing Generator (FG) will deliver firing pulses with greater resolution, precision, and repeatability, and can receive and process separate commands to the A and B sections</a:t>
            </a:r>
          </a:p>
        </p:txBody>
      </p:sp>
      <p:sp>
        <p:nvSpPr>
          <p:cNvPr id="72707"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3000"/>
              </a:lnSpc>
              <a:spcBef>
                <a:spcPts val="1800"/>
              </a:spcBef>
              <a:spcAft>
                <a:spcPts val="1800"/>
              </a:spcAft>
              <a:buFontTx/>
              <a:buNone/>
            </a:pPr>
            <a:r>
              <a:rPr lang="en-US" sz="2800" i="0">
                <a:solidFill>
                  <a:srgbClr val="FF0000"/>
                </a:solidFill>
              </a:rPr>
              <a:t>Transrex AC/DC Convertors of the NSTX FCPC</a:t>
            </a:r>
            <a:br>
              <a:rPr lang="en-US" sz="2800" i="0">
                <a:solidFill>
                  <a:srgbClr val="FF0000"/>
                </a:solidFill>
              </a:rPr>
            </a:br>
            <a:r>
              <a:rPr lang="en-US" sz="2000" i="0"/>
              <a:t> Upgrading of Firing Generators and Fault Detectors </a:t>
            </a:r>
            <a:endParaRPr lang="en-US" sz="1400" i="0">
              <a:solidFill>
                <a:srgbClr val="FF0000"/>
              </a:solidFill>
              <a:latin typeface="Helvetica Neue" charset="0"/>
            </a:endParaRPr>
          </a:p>
        </p:txBody>
      </p:sp>
      <p:pic>
        <p:nvPicPr>
          <p:cNvPr id="72708" name="Picture 1"/>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6664325" y="952500"/>
            <a:ext cx="2479675" cy="369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9" name="TextBox 1"/>
          <p:cNvSpPr txBox="1">
            <a:spLocks noChangeArrowheads="1"/>
          </p:cNvSpPr>
          <p:nvPr/>
        </p:nvSpPr>
        <p:spPr bwMode="auto">
          <a:xfrm>
            <a:off x="111125" y="5054600"/>
            <a:ext cx="8951913" cy="177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solidFill>
                  <a:schemeClr val="tx1"/>
                </a:solidFill>
              </a:rPr>
              <a:t>Status:</a:t>
            </a:r>
          </a:p>
          <a:p>
            <a:pPr eaLnBrk="1" hangingPunct="1"/>
            <a:r>
              <a:rPr lang="en-US" sz="1400" i="0">
                <a:solidFill>
                  <a:schemeClr val="tx1"/>
                </a:solidFill>
              </a:rPr>
              <a:t>The prototype FG has been fully tested in a Transrex rectifier, and production units are being fabricated.  </a:t>
            </a:r>
          </a:p>
          <a:p>
            <a:pPr eaLnBrk="1" hangingPunct="1"/>
            <a:r>
              <a:rPr lang="en-US" sz="1400" i="0">
                <a:solidFill>
                  <a:schemeClr val="tx1"/>
                </a:solidFill>
              </a:rPr>
              <a:t>The new Fault Detector (FD) provides improved external interface compatible with the NSTX-U data acquisition system. </a:t>
            </a:r>
          </a:p>
          <a:p>
            <a:pPr eaLnBrk="1" hangingPunct="1"/>
            <a:r>
              <a:rPr lang="en-US" sz="1400" i="0">
                <a:solidFill>
                  <a:schemeClr val="tx1"/>
                </a:solidFill>
              </a:rPr>
              <a:t>The FD prototype has been completed in conjunction with the new FG in a Transrex rectifier.   </a:t>
            </a:r>
          </a:p>
          <a:p>
            <a:pPr eaLnBrk="1" hangingPunct="1"/>
            <a:endParaRPr lang="en-US" sz="1400" i="0">
              <a:solidFill>
                <a:schemeClr val="tx1"/>
              </a:solidFill>
            </a:endParaRPr>
          </a:p>
        </p:txBody>
      </p:sp>
      <p:sp>
        <p:nvSpPr>
          <p:cNvPr id="7"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37</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Content Placeholder 2"/>
          <p:cNvSpPr>
            <a:spLocks noGrp="1"/>
          </p:cNvSpPr>
          <p:nvPr>
            <p:ph idx="1"/>
          </p:nvPr>
        </p:nvSpPr>
        <p:spPr>
          <a:xfrm>
            <a:off x="30163" y="976313"/>
            <a:ext cx="6075362" cy="3992562"/>
          </a:xfrm>
        </p:spPr>
        <p:txBody>
          <a:bodyPr/>
          <a:lstStyle/>
          <a:p>
            <a:pPr>
              <a:spcAft>
                <a:spcPts val="600"/>
              </a:spcAft>
            </a:pPr>
            <a:r>
              <a:rPr lang="en-US" sz="1800" b="1">
                <a:latin typeface="Arial" charset="0"/>
                <a:ea typeface="ＭＳ Ｐゴシック" charset="0"/>
                <a:cs typeface="ＭＳ Ｐゴシック" charset="0"/>
              </a:rPr>
              <a:t>The first-year power supply capabilities of NSTX-Upgrade will yield considerable experimental flexibility, namely, up-down symmetric PF-1C coils compared to only at the bottom. </a:t>
            </a:r>
          </a:p>
          <a:p>
            <a:r>
              <a:rPr lang="en-US" sz="1800" b="1">
                <a:latin typeface="Arial" charset="0"/>
                <a:ea typeface="ＭＳ Ｐゴシック" charset="0"/>
                <a:cs typeface="ＭＳ Ｐゴシック" charset="0"/>
              </a:rPr>
              <a:t>By powering the PF-1A &amp; PF-1C coils, it will be possible to generate up-down symmetric snowflake divertors</a:t>
            </a:r>
          </a:p>
          <a:p>
            <a:pPr lvl="1"/>
            <a:r>
              <a:rPr lang="en-US" sz="1600" b="1">
                <a:latin typeface="Arial" charset="0"/>
                <a:ea typeface="ＭＳ Ｐゴシック" charset="0"/>
                <a:cs typeface="ＭＳ Ｐゴシック" charset="0"/>
              </a:rPr>
              <a:t>Capability did not exist in NSTX. </a:t>
            </a:r>
          </a:p>
          <a:p>
            <a:pPr lvl="1"/>
            <a:r>
              <a:rPr lang="en-US" sz="1600" b="1">
                <a:latin typeface="Arial" charset="0"/>
                <a:ea typeface="ＭＳ Ｐゴシック" charset="0"/>
                <a:cs typeface="ＭＳ Ｐゴシック" charset="0"/>
              </a:rPr>
              <a:t>Bipolar PF-1C allows easy comparison between snowflake and standard divertors.</a:t>
            </a:r>
          </a:p>
          <a:p>
            <a:pPr>
              <a:spcAft>
                <a:spcPts val="600"/>
              </a:spcAft>
            </a:pPr>
            <a:r>
              <a:rPr lang="en-US" sz="1800" b="1">
                <a:latin typeface="Arial" charset="0"/>
                <a:ea typeface="ＭＳ Ｐゴシック" charset="0"/>
                <a:cs typeface="ＭＳ Ｐゴシック" charset="0"/>
              </a:rPr>
              <a:t>The new configuration should provide better control for the CHI absorber region.  </a:t>
            </a:r>
          </a:p>
          <a:p>
            <a:pPr>
              <a:spcAft>
                <a:spcPts val="600"/>
              </a:spcAft>
            </a:pPr>
            <a:r>
              <a:rPr lang="en-US" sz="1800" b="1">
                <a:latin typeface="Arial" charset="0"/>
                <a:ea typeface="ＭＳ Ｐゴシック" charset="0"/>
                <a:cs typeface="ＭＳ Ｐゴシック" charset="0"/>
              </a:rPr>
              <a:t>Longer-term, upgrades to the power supply systems may add considerable new capability: </a:t>
            </a:r>
            <a:endParaRPr lang="en-US" sz="2000" b="1">
              <a:latin typeface="Arial" charset="0"/>
              <a:ea typeface="ＭＳ Ｐゴシック" charset="0"/>
              <a:cs typeface="ＭＳ Ｐゴシック" charset="0"/>
            </a:endParaRPr>
          </a:p>
        </p:txBody>
      </p:sp>
      <p:sp>
        <p:nvSpPr>
          <p:cNvPr id="73731"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hangingPunct="0">
              <a:lnSpc>
                <a:spcPct val="90000"/>
              </a:lnSpc>
              <a:spcBef>
                <a:spcPts val="1800"/>
              </a:spcBef>
              <a:spcAft>
                <a:spcPts val="1800"/>
              </a:spcAft>
              <a:buFontTx/>
              <a:buNone/>
            </a:pPr>
            <a:r>
              <a:rPr lang="en-US" sz="3600" i="0" dirty="0">
                <a:solidFill>
                  <a:srgbClr val="FF0000"/>
                </a:solidFill>
              </a:rPr>
              <a:t>NSTX-U PF Coil Power System Upgrade</a:t>
            </a:r>
            <a:br>
              <a:rPr lang="en-US" sz="3600" i="0" dirty="0">
                <a:solidFill>
                  <a:srgbClr val="FF0000"/>
                </a:solidFill>
              </a:rPr>
            </a:br>
            <a:r>
              <a:rPr lang="en-US" sz="2800" i="0" dirty="0">
                <a:solidFill>
                  <a:srgbClr val="0723FF"/>
                </a:solidFill>
              </a:rPr>
              <a:t>Enables up-down symmetric </a:t>
            </a:r>
            <a:r>
              <a:rPr lang="en-US" sz="2800" i="0" dirty="0" err="1">
                <a:solidFill>
                  <a:srgbClr val="0723FF"/>
                </a:solidFill>
              </a:rPr>
              <a:t>divertor</a:t>
            </a:r>
            <a:r>
              <a:rPr lang="en-US" sz="2800" i="0" dirty="0">
                <a:solidFill>
                  <a:srgbClr val="0723FF"/>
                </a:solidFill>
              </a:rPr>
              <a:t> operations</a:t>
            </a:r>
            <a:endParaRPr lang="en-US" sz="1800" i="0" dirty="0">
              <a:solidFill>
                <a:srgbClr val="FF0000"/>
              </a:solidFill>
              <a:latin typeface="Helvetica Neue" charset="0"/>
            </a:endParaRPr>
          </a:p>
        </p:txBody>
      </p:sp>
      <p:sp>
        <p:nvSpPr>
          <p:cNvPr id="73732" name="TextBox 3"/>
          <p:cNvSpPr txBox="1">
            <a:spLocks noChangeArrowheads="1"/>
          </p:cNvSpPr>
          <p:nvPr/>
        </p:nvSpPr>
        <p:spPr bwMode="auto">
          <a:xfrm>
            <a:off x="436563" y="5160963"/>
            <a:ext cx="8707437"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1200" b="1" i="1">
                <a:solidFill>
                  <a:srgbClr val="1822CD"/>
                </a:solidFill>
                <a:latin typeface="Helvetica" charset="0"/>
                <a:ea typeface="ＭＳ Ｐゴシック" charset="0"/>
                <a:cs typeface="ＭＳ Ｐゴシック" charset="0"/>
              </a:defRPr>
            </a:lvl1pPr>
            <a:lvl2pPr marL="182563" indent="-45720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lvl="1" eaLnBrk="1" hangingPunct="1">
              <a:buFontTx/>
              <a:buNone/>
            </a:pPr>
            <a:r>
              <a:rPr lang="en-US" sz="1600" i="0"/>
              <a:t>- The PF-2 coils may be upgraded to bipolar operations. This will allow those coils to either create the snowflake divertor or to control the lower plasma-wall gap in the high-triangularity shapes, without changes to the power supply links. </a:t>
            </a:r>
          </a:p>
          <a:p>
            <a:pPr lvl="1" eaLnBrk="1" hangingPunct="1">
              <a:buFontTx/>
              <a:buNone/>
            </a:pPr>
            <a:r>
              <a:rPr lang="en-US" sz="1600" i="0"/>
              <a:t>- The PF-1B coil, which will not be powered during initial upgrade operations, may be important for maintaining a steady snowflake divertor through the full OH swing.</a:t>
            </a:r>
            <a:endParaRPr lang="en-US" i="0"/>
          </a:p>
        </p:txBody>
      </p:sp>
      <p:pic>
        <p:nvPicPr>
          <p:cNvPr id="73733"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86463" y="942975"/>
            <a:ext cx="3086100" cy="200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4" name="Picture 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49950" y="3009900"/>
            <a:ext cx="2859088"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38</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Content Placeholder 2"/>
          <p:cNvSpPr>
            <a:spLocks noGrp="1"/>
          </p:cNvSpPr>
          <p:nvPr>
            <p:ph idx="1"/>
          </p:nvPr>
        </p:nvSpPr>
        <p:spPr>
          <a:xfrm>
            <a:off x="0" y="5973763"/>
            <a:ext cx="9144000" cy="752475"/>
          </a:xfrm>
        </p:spPr>
        <p:txBody>
          <a:bodyPr/>
          <a:lstStyle/>
          <a:p>
            <a:pPr>
              <a:spcAft>
                <a:spcPts val="1800"/>
              </a:spcAft>
            </a:pPr>
            <a:r>
              <a:rPr lang="en-US" sz="1400" b="1">
                <a:latin typeface="Arial" charset="0"/>
                <a:ea typeface="ＭＳ Ｐゴシック" charset="0"/>
                <a:cs typeface="ＭＳ Ｐゴシック" charset="0"/>
              </a:rPr>
              <a:t>A second instance of this real-time computer will be acquired before operation providing a backup for NSTX-U operations and allowing parallel testing of control code during NSTX-U operations.</a:t>
            </a:r>
          </a:p>
          <a:p>
            <a:pPr>
              <a:spcAft>
                <a:spcPts val="1800"/>
              </a:spcAft>
            </a:pPr>
            <a:endParaRPr lang="en-US" sz="1400" b="1">
              <a:latin typeface="Arial" charset="0"/>
              <a:ea typeface="ＭＳ Ｐゴシック" charset="0"/>
              <a:cs typeface="ＭＳ Ｐゴシック" charset="0"/>
            </a:endParaRPr>
          </a:p>
        </p:txBody>
      </p:sp>
      <p:sp>
        <p:nvSpPr>
          <p:cNvPr id="74754"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4D1DDA55-BEF6-8B4E-BB16-9447FC86E645}" type="slidenum">
              <a:rPr lang="en-US" sz="900" i="0">
                <a:solidFill>
                  <a:schemeClr val="accent2"/>
                </a:solidFill>
                <a:latin typeface="Arial" charset="0"/>
              </a:rPr>
              <a:pPr/>
              <a:t>39</a:t>
            </a:fld>
            <a:endParaRPr lang="en-US" sz="900" i="0">
              <a:solidFill>
                <a:schemeClr val="accent2"/>
              </a:solidFill>
              <a:latin typeface="Arial" charset="0"/>
            </a:endParaRPr>
          </a:p>
        </p:txBody>
      </p:sp>
      <p:sp>
        <p:nvSpPr>
          <p:cNvPr id="74755" name="Rectangle 43"/>
          <p:cNvSpPr>
            <a:spLocks noChangeArrowheads="1"/>
          </p:cNvSpPr>
          <p:nvPr/>
        </p:nvSpPr>
        <p:spPr bwMode="auto">
          <a:xfrm>
            <a:off x="0" y="4763"/>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3000"/>
              </a:lnSpc>
              <a:spcBef>
                <a:spcPts val="1800"/>
              </a:spcBef>
              <a:spcAft>
                <a:spcPts val="1800"/>
              </a:spcAft>
              <a:buFontTx/>
              <a:buNone/>
            </a:pPr>
            <a:r>
              <a:rPr lang="en-US" sz="3200" i="0">
                <a:solidFill>
                  <a:srgbClr val="FF0000"/>
                </a:solidFill>
              </a:rPr>
              <a:t>NSTX-U Plasma Control System Upgrade</a:t>
            </a:r>
            <a:br>
              <a:rPr lang="en-US" sz="3200" i="0">
                <a:solidFill>
                  <a:srgbClr val="FF0000"/>
                </a:solidFill>
              </a:rPr>
            </a:br>
            <a:r>
              <a:rPr lang="en-US" sz="2000" i="0">
                <a:solidFill>
                  <a:srgbClr val="0723FF"/>
                </a:solidFill>
              </a:rPr>
              <a:t>Migration to more modern computer for real-time applications</a:t>
            </a:r>
            <a:endParaRPr lang="en-US" sz="2000" i="0">
              <a:solidFill>
                <a:srgbClr val="0723FF"/>
              </a:solidFill>
              <a:latin typeface="Helvetica Neue" charset="0"/>
            </a:endParaRPr>
          </a:p>
        </p:txBody>
      </p:sp>
      <p:sp>
        <p:nvSpPr>
          <p:cNvPr id="5" name="Rectangle 4"/>
          <p:cNvSpPr/>
          <p:nvPr/>
        </p:nvSpPr>
        <p:spPr>
          <a:xfrm>
            <a:off x="1625599" y="1711325"/>
            <a:ext cx="1139371"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Analog Inputs</a:t>
            </a:r>
          </a:p>
        </p:txBody>
      </p:sp>
      <p:sp>
        <p:nvSpPr>
          <p:cNvPr id="6" name="Rectangle 5"/>
          <p:cNvSpPr/>
          <p:nvPr/>
        </p:nvSpPr>
        <p:spPr>
          <a:xfrm>
            <a:off x="1625600" y="2366963"/>
            <a:ext cx="1103086"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Time Stamp</a:t>
            </a:r>
          </a:p>
        </p:txBody>
      </p:sp>
      <p:sp>
        <p:nvSpPr>
          <p:cNvPr id="7" name="Rectangle 6"/>
          <p:cNvSpPr/>
          <p:nvPr/>
        </p:nvSpPr>
        <p:spPr>
          <a:xfrm>
            <a:off x="1625599" y="2044700"/>
            <a:ext cx="1110343"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Digital Inputs</a:t>
            </a:r>
          </a:p>
        </p:txBody>
      </p:sp>
      <p:cxnSp>
        <p:nvCxnSpPr>
          <p:cNvPr id="8" name="Straight Connector 7"/>
          <p:cNvCxnSpPr/>
          <p:nvPr/>
        </p:nvCxnSpPr>
        <p:spPr>
          <a:xfrm>
            <a:off x="2752725" y="2184400"/>
            <a:ext cx="1514475" cy="6350"/>
          </a:xfrm>
          <a:prstGeom prst="line">
            <a:avLst/>
          </a:prstGeom>
          <a:ln>
            <a:tailEnd type="triangle"/>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2693760" y="1628775"/>
            <a:ext cx="1057275" cy="254000"/>
          </a:xfrm>
          <a:prstGeom prst="rect">
            <a:avLst/>
          </a:prstGeom>
          <a:noFill/>
        </p:spPr>
        <p:txBody>
          <a:bodyPr wrap="none">
            <a:spAutoFit/>
          </a:bodyPr>
          <a:lstStyle/>
          <a:p>
            <a:pPr>
              <a:buFontTx/>
              <a:buNone/>
              <a:defRPr/>
            </a:pPr>
            <a:r>
              <a:rPr lang="en-US" sz="1050" dirty="0"/>
              <a:t>416 channels</a:t>
            </a:r>
          </a:p>
        </p:txBody>
      </p:sp>
      <p:sp>
        <p:nvSpPr>
          <p:cNvPr id="10" name="TextBox 9"/>
          <p:cNvSpPr txBox="1"/>
          <p:nvPr/>
        </p:nvSpPr>
        <p:spPr>
          <a:xfrm>
            <a:off x="2674484" y="1973263"/>
            <a:ext cx="795337" cy="254000"/>
          </a:xfrm>
          <a:prstGeom prst="rect">
            <a:avLst/>
          </a:prstGeom>
          <a:noFill/>
        </p:spPr>
        <p:txBody>
          <a:bodyPr wrap="none">
            <a:spAutoFit/>
          </a:bodyPr>
          <a:lstStyle/>
          <a:p>
            <a:pPr>
              <a:buFontTx/>
              <a:buNone/>
              <a:defRPr/>
            </a:pPr>
            <a:r>
              <a:rPr lang="en-US" sz="1050" dirty="0"/>
              <a:t>12 words</a:t>
            </a:r>
          </a:p>
        </p:txBody>
      </p:sp>
      <p:sp>
        <p:nvSpPr>
          <p:cNvPr id="11" name="TextBox 10"/>
          <p:cNvSpPr txBox="1"/>
          <p:nvPr/>
        </p:nvSpPr>
        <p:spPr>
          <a:xfrm>
            <a:off x="2678566" y="2411413"/>
            <a:ext cx="1163637" cy="254000"/>
          </a:xfrm>
          <a:prstGeom prst="rect">
            <a:avLst/>
          </a:prstGeom>
          <a:noFill/>
        </p:spPr>
        <p:txBody>
          <a:bodyPr wrap="none">
            <a:spAutoFit/>
          </a:bodyPr>
          <a:lstStyle/>
          <a:p>
            <a:pPr>
              <a:buFontTx/>
              <a:buNone/>
              <a:defRPr/>
            </a:pPr>
            <a:r>
              <a:rPr lang="en-US" sz="1050" dirty="0"/>
              <a:t>micro seconds</a:t>
            </a:r>
          </a:p>
        </p:txBody>
      </p:sp>
      <p:cxnSp>
        <p:nvCxnSpPr>
          <p:cNvPr id="12" name="Curved Connector 11"/>
          <p:cNvCxnSpPr>
            <a:stCxn id="5" idx="3"/>
          </p:cNvCxnSpPr>
          <p:nvPr/>
        </p:nvCxnSpPr>
        <p:spPr>
          <a:xfrm>
            <a:off x="2764970" y="1825625"/>
            <a:ext cx="1299030" cy="366713"/>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cxnSp>
        <p:nvCxnSpPr>
          <p:cNvPr id="13" name="Curved Connector 12"/>
          <p:cNvCxnSpPr/>
          <p:nvPr/>
        </p:nvCxnSpPr>
        <p:spPr>
          <a:xfrm flipV="1">
            <a:off x="2703513" y="2192338"/>
            <a:ext cx="866775" cy="261937"/>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3810000" y="1927225"/>
            <a:ext cx="571500" cy="254000"/>
          </a:xfrm>
          <a:prstGeom prst="rect">
            <a:avLst/>
          </a:prstGeom>
          <a:noFill/>
        </p:spPr>
        <p:txBody>
          <a:bodyPr wrap="none">
            <a:spAutoFit/>
          </a:bodyPr>
          <a:lstStyle/>
          <a:p>
            <a:pPr>
              <a:buFontTx/>
              <a:buNone/>
              <a:defRPr/>
            </a:pPr>
            <a:r>
              <a:rPr lang="en-US" sz="1050" dirty="0"/>
              <a:t>FPDP</a:t>
            </a:r>
          </a:p>
        </p:txBody>
      </p:sp>
      <p:sp>
        <p:nvSpPr>
          <p:cNvPr id="15" name="Rectangle 14"/>
          <p:cNvSpPr/>
          <p:nvPr/>
        </p:nvSpPr>
        <p:spPr>
          <a:xfrm>
            <a:off x="4267200" y="1781175"/>
            <a:ext cx="1143000" cy="1266825"/>
          </a:xfrm>
          <a:prstGeom prst="rect">
            <a:avLst/>
          </a:prstGeom>
        </p:spPr>
        <p:style>
          <a:lnRef idx="2">
            <a:schemeClr val="accent6"/>
          </a:lnRef>
          <a:fillRef idx="1">
            <a:schemeClr val="lt1"/>
          </a:fillRef>
          <a:effectRef idx="0">
            <a:schemeClr val="accent6"/>
          </a:effectRef>
          <a:fontRef idx="minor">
            <a:schemeClr val="dk1"/>
          </a:fontRef>
        </p:style>
        <p:txBody>
          <a:bodyPr/>
          <a:lstStyle/>
          <a:p>
            <a:pPr algn="ctr">
              <a:buFontTx/>
              <a:buNone/>
              <a:defRPr/>
            </a:pPr>
            <a:r>
              <a:rPr lang="en-US" dirty="0"/>
              <a:t>Real-Time</a:t>
            </a:r>
          </a:p>
          <a:p>
            <a:pPr algn="ctr">
              <a:buFontTx/>
              <a:buNone/>
              <a:defRPr/>
            </a:pPr>
            <a:r>
              <a:rPr lang="en-US" dirty="0"/>
              <a:t>Computer</a:t>
            </a:r>
          </a:p>
        </p:txBody>
      </p:sp>
      <p:cxnSp>
        <p:nvCxnSpPr>
          <p:cNvPr id="16" name="Straight Connector 15"/>
          <p:cNvCxnSpPr/>
          <p:nvPr/>
        </p:nvCxnSpPr>
        <p:spPr>
          <a:xfrm>
            <a:off x="5410200" y="2211388"/>
            <a:ext cx="695325" cy="3175"/>
          </a:xfrm>
          <a:prstGeom prst="line">
            <a:avLst/>
          </a:prstGeom>
          <a:ln>
            <a:tailEnd type="triangle"/>
          </a:ln>
        </p:spPr>
        <p:style>
          <a:lnRef idx="2">
            <a:schemeClr val="dk1"/>
          </a:lnRef>
          <a:fillRef idx="0">
            <a:schemeClr val="dk1"/>
          </a:fillRef>
          <a:effectRef idx="1">
            <a:schemeClr val="dk1"/>
          </a:effectRef>
          <a:fontRef idx="minor">
            <a:schemeClr val="tx1"/>
          </a:fontRef>
        </p:style>
      </p:cxnSp>
      <p:sp>
        <p:nvSpPr>
          <p:cNvPr id="17" name="Rectangle 16"/>
          <p:cNvSpPr/>
          <p:nvPr/>
        </p:nvSpPr>
        <p:spPr>
          <a:xfrm>
            <a:off x="6167438" y="1676400"/>
            <a:ext cx="1219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PC Links</a:t>
            </a:r>
          </a:p>
        </p:txBody>
      </p:sp>
      <p:sp>
        <p:nvSpPr>
          <p:cNvPr id="18" name="Rectangle 17"/>
          <p:cNvSpPr/>
          <p:nvPr/>
        </p:nvSpPr>
        <p:spPr>
          <a:xfrm>
            <a:off x="6167438" y="2438400"/>
            <a:ext cx="1219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Analog Outputs</a:t>
            </a:r>
          </a:p>
        </p:txBody>
      </p:sp>
      <p:sp>
        <p:nvSpPr>
          <p:cNvPr id="19" name="Rectangle 18"/>
          <p:cNvSpPr/>
          <p:nvPr/>
        </p:nvSpPr>
        <p:spPr>
          <a:xfrm>
            <a:off x="6167438" y="2066925"/>
            <a:ext cx="1219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Digital Outputs</a:t>
            </a:r>
          </a:p>
        </p:txBody>
      </p:sp>
      <p:sp>
        <p:nvSpPr>
          <p:cNvPr id="20" name="Right Brace 19"/>
          <p:cNvSpPr/>
          <p:nvPr/>
        </p:nvSpPr>
        <p:spPr>
          <a:xfrm>
            <a:off x="7310438" y="1600200"/>
            <a:ext cx="304800" cy="11430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buFontTx/>
              <a:buNone/>
              <a:defRPr/>
            </a:pPr>
            <a:endParaRPr lang="en-US"/>
          </a:p>
        </p:txBody>
      </p:sp>
      <p:sp>
        <p:nvSpPr>
          <p:cNvPr id="21" name="Right Brace 20"/>
          <p:cNvSpPr/>
          <p:nvPr/>
        </p:nvSpPr>
        <p:spPr>
          <a:xfrm flipH="1">
            <a:off x="1320800" y="1600200"/>
            <a:ext cx="304800" cy="1066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buFontTx/>
              <a:buNone/>
              <a:defRPr/>
            </a:pPr>
            <a:endParaRPr lang="en-US"/>
          </a:p>
        </p:txBody>
      </p:sp>
      <p:sp>
        <p:nvSpPr>
          <p:cNvPr id="22" name="TextBox 21"/>
          <p:cNvSpPr txBox="1"/>
          <p:nvPr/>
        </p:nvSpPr>
        <p:spPr>
          <a:xfrm>
            <a:off x="5405438" y="1981200"/>
            <a:ext cx="571500" cy="254000"/>
          </a:xfrm>
          <a:prstGeom prst="rect">
            <a:avLst/>
          </a:prstGeom>
          <a:noFill/>
        </p:spPr>
        <p:txBody>
          <a:bodyPr wrap="none">
            <a:spAutoFit/>
          </a:bodyPr>
          <a:lstStyle/>
          <a:p>
            <a:pPr>
              <a:buFontTx/>
              <a:buNone/>
              <a:defRPr/>
            </a:pPr>
            <a:r>
              <a:rPr lang="en-US" sz="1050" dirty="0"/>
              <a:t>FPDP</a:t>
            </a:r>
          </a:p>
        </p:txBody>
      </p:sp>
      <p:sp>
        <p:nvSpPr>
          <p:cNvPr id="74774" name="TextBox 22"/>
          <p:cNvSpPr txBox="1">
            <a:spLocks noChangeArrowheads="1"/>
          </p:cNvSpPr>
          <p:nvPr/>
        </p:nvSpPr>
        <p:spPr bwMode="auto">
          <a:xfrm>
            <a:off x="-131763" y="1216025"/>
            <a:ext cx="1766888"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b="0" i="0" u="sng"/>
              <a:t>Analog Inputs </a:t>
            </a:r>
          </a:p>
          <a:p>
            <a:pPr algn="ctr" eaLnBrk="1" hangingPunct="1">
              <a:buFontTx/>
              <a:buNone/>
            </a:pPr>
            <a:r>
              <a:rPr lang="en-US" b="0" i="0"/>
              <a:t>Coil Currents</a:t>
            </a:r>
          </a:p>
          <a:p>
            <a:pPr algn="ctr" eaLnBrk="1" hangingPunct="1">
              <a:buFontTx/>
              <a:buNone/>
            </a:pPr>
            <a:r>
              <a:rPr lang="en-US" b="0" i="0"/>
              <a:t> Power Supplies</a:t>
            </a:r>
          </a:p>
          <a:p>
            <a:pPr algn="ctr" eaLnBrk="1" hangingPunct="1">
              <a:buFontTx/>
              <a:buNone/>
            </a:pPr>
            <a:r>
              <a:rPr lang="en-US" b="0" i="0"/>
              <a:t> Magnetics</a:t>
            </a:r>
          </a:p>
          <a:p>
            <a:pPr algn="ctr" eaLnBrk="1" hangingPunct="1">
              <a:buFontTx/>
              <a:buNone/>
            </a:pPr>
            <a:r>
              <a:rPr lang="en-US" b="0" i="0">
                <a:solidFill>
                  <a:srgbClr val="FF0000"/>
                </a:solidFill>
              </a:rPr>
              <a:t>(including upgrades)</a:t>
            </a:r>
          </a:p>
          <a:p>
            <a:pPr algn="ctr" eaLnBrk="1" hangingPunct="1">
              <a:buFontTx/>
              <a:buNone/>
            </a:pPr>
            <a:r>
              <a:rPr lang="en-US" b="0" i="0"/>
              <a:t> Neutral Beams</a:t>
            </a:r>
          </a:p>
          <a:p>
            <a:pPr algn="ctr" eaLnBrk="1" hangingPunct="1">
              <a:buFontTx/>
              <a:buNone/>
            </a:pPr>
            <a:r>
              <a:rPr lang="en-US" b="0" i="0">
                <a:solidFill>
                  <a:srgbClr val="FF0000"/>
                </a:solidFill>
              </a:rPr>
              <a:t>(1</a:t>
            </a:r>
            <a:r>
              <a:rPr lang="en-US" b="0" i="0" baseline="30000">
                <a:solidFill>
                  <a:srgbClr val="FF0000"/>
                </a:solidFill>
              </a:rPr>
              <a:t>st</a:t>
            </a:r>
            <a:r>
              <a:rPr lang="en-US" b="0" i="0">
                <a:solidFill>
                  <a:srgbClr val="FF0000"/>
                </a:solidFill>
              </a:rPr>
              <a:t> and 2</a:t>
            </a:r>
            <a:r>
              <a:rPr lang="en-US" b="0" i="0" baseline="30000">
                <a:solidFill>
                  <a:srgbClr val="FF0000"/>
                </a:solidFill>
              </a:rPr>
              <a:t>nd</a:t>
            </a:r>
            <a:r>
              <a:rPr lang="en-US" b="0" i="0">
                <a:solidFill>
                  <a:srgbClr val="FF0000"/>
                </a:solidFill>
              </a:rPr>
              <a:t> BLs)</a:t>
            </a:r>
          </a:p>
          <a:p>
            <a:pPr algn="ctr" eaLnBrk="1" hangingPunct="1">
              <a:buFontTx/>
              <a:buNone/>
            </a:pPr>
            <a:r>
              <a:rPr lang="en-US" b="0" i="0"/>
              <a:t> Gas Injection</a:t>
            </a:r>
          </a:p>
          <a:p>
            <a:pPr algn="ctr" eaLnBrk="1" hangingPunct="1">
              <a:buFontTx/>
              <a:buNone/>
            </a:pPr>
            <a:r>
              <a:rPr lang="en-US" b="0" i="0"/>
              <a:t> Vacuum</a:t>
            </a:r>
          </a:p>
          <a:p>
            <a:pPr algn="ctr" eaLnBrk="1" hangingPunct="1">
              <a:buFontTx/>
              <a:buNone/>
            </a:pPr>
            <a:r>
              <a:rPr lang="en-US" b="0" i="0"/>
              <a:t>Rotation data</a:t>
            </a:r>
          </a:p>
          <a:p>
            <a:pPr algn="ctr" eaLnBrk="1" hangingPunct="1">
              <a:buFontTx/>
              <a:buNone/>
            </a:pPr>
            <a:r>
              <a:rPr lang="en-US" b="0" i="0"/>
              <a:t>Pitch angle data</a:t>
            </a:r>
          </a:p>
        </p:txBody>
      </p:sp>
      <p:sp>
        <p:nvSpPr>
          <p:cNvPr id="74775" name="TextBox 23"/>
          <p:cNvSpPr txBox="1">
            <a:spLocks noChangeArrowheads="1"/>
          </p:cNvSpPr>
          <p:nvPr/>
        </p:nvSpPr>
        <p:spPr bwMode="auto">
          <a:xfrm>
            <a:off x="7513638" y="1624013"/>
            <a:ext cx="1593850" cy="116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a:t>  Power Supplies</a:t>
            </a:r>
          </a:p>
          <a:p>
            <a:pPr algn="ctr" eaLnBrk="1" hangingPunct="1">
              <a:buFontTx/>
              <a:buNone/>
            </a:pPr>
            <a:r>
              <a:rPr lang="en-US">
                <a:solidFill>
                  <a:srgbClr val="FF0000"/>
                </a:solidFill>
              </a:rPr>
              <a:t>(inc. 3 new coils)</a:t>
            </a:r>
          </a:p>
          <a:p>
            <a:pPr algn="ctr" eaLnBrk="1" hangingPunct="1">
              <a:buFontTx/>
              <a:buNone/>
            </a:pPr>
            <a:r>
              <a:rPr lang="en-US"/>
              <a:t>  Neutral Beams</a:t>
            </a:r>
          </a:p>
          <a:p>
            <a:pPr algn="ctr" eaLnBrk="1" hangingPunct="1">
              <a:buFontTx/>
              <a:buNone/>
            </a:pPr>
            <a:r>
              <a:rPr lang="en-US">
                <a:solidFill>
                  <a:srgbClr val="FF0000"/>
                </a:solidFill>
              </a:rPr>
              <a:t>(including new BL)</a:t>
            </a:r>
          </a:p>
          <a:p>
            <a:pPr algn="ctr" eaLnBrk="1" hangingPunct="1">
              <a:buFontTx/>
              <a:buNone/>
            </a:pPr>
            <a:r>
              <a:rPr lang="en-US"/>
              <a:t>  Gas Injection</a:t>
            </a:r>
          </a:p>
        </p:txBody>
      </p:sp>
      <p:cxnSp>
        <p:nvCxnSpPr>
          <p:cNvPr id="25" name="Curved Connector 24"/>
          <p:cNvCxnSpPr>
            <a:endCxn id="17" idx="1"/>
          </p:cNvCxnSpPr>
          <p:nvPr/>
        </p:nvCxnSpPr>
        <p:spPr>
          <a:xfrm flipV="1">
            <a:off x="5710238" y="1790700"/>
            <a:ext cx="457200" cy="419100"/>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cxnSp>
        <p:nvCxnSpPr>
          <p:cNvPr id="26" name="Curved Connector 25"/>
          <p:cNvCxnSpPr/>
          <p:nvPr/>
        </p:nvCxnSpPr>
        <p:spPr>
          <a:xfrm>
            <a:off x="5634038" y="2209800"/>
            <a:ext cx="533400" cy="381000"/>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sp>
        <p:nvSpPr>
          <p:cNvPr id="74778" name="Rectangle 27"/>
          <p:cNvSpPr>
            <a:spLocks noChangeArrowheads="1"/>
          </p:cNvSpPr>
          <p:nvPr/>
        </p:nvSpPr>
        <p:spPr bwMode="auto">
          <a:xfrm>
            <a:off x="3733800" y="1371600"/>
            <a:ext cx="15700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Tx/>
              <a:buNone/>
            </a:pPr>
            <a:r>
              <a:rPr lang="en-US">
                <a:solidFill>
                  <a:srgbClr val="FF0000"/>
                </a:solidFill>
              </a:rPr>
              <a:t> FPDP: 1 </a:t>
            </a:r>
            <a:r>
              <a:rPr lang="en-US">
                <a:solidFill>
                  <a:srgbClr val="FF0000"/>
                </a:solidFill>
                <a:sym typeface="Wingdings" charset="0"/>
              </a:rPr>
              <a:t> 4 links</a:t>
            </a:r>
            <a:endParaRPr lang="en-US">
              <a:solidFill>
                <a:srgbClr val="FF0000"/>
              </a:solidFill>
            </a:endParaRPr>
          </a:p>
        </p:txBody>
      </p:sp>
      <p:sp>
        <p:nvSpPr>
          <p:cNvPr id="74779" name="Rectangle 28"/>
          <p:cNvSpPr>
            <a:spLocks noChangeArrowheads="1"/>
          </p:cNvSpPr>
          <p:nvPr/>
        </p:nvSpPr>
        <p:spPr bwMode="auto">
          <a:xfrm>
            <a:off x="568325" y="3317875"/>
            <a:ext cx="4343400" cy="267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buFontTx/>
              <a:buNone/>
            </a:pPr>
            <a:r>
              <a:rPr lang="en-US" b="0" i="0" u="sng">
                <a:solidFill>
                  <a:srgbClr val="FF0000"/>
                </a:solidFill>
              </a:rPr>
              <a:t>Hardware Upgrades </a:t>
            </a:r>
          </a:p>
          <a:p>
            <a:pPr algn="ctr">
              <a:buFontTx/>
              <a:buNone/>
            </a:pPr>
            <a:r>
              <a:rPr lang="en-US" b="0" i="0">
                <a:solidFill>
                  <a:srgbClr val="FF0000"/>
                </a:solidFill>
              </a:rPr>
              <a:t>New computer: cores: 8 </a:t>
            </a:r>
            <a:r>
              <a:rPr lang="en-US" b="0" i="0">
                <a:solidFill>
                  <a:srgbClr val="FF0000"/>
                </a:solidFill>
                <a:sym typeface="Wingdings" charset="0"/>
              </a:rPr>
              <a:t> 32</a:t>
            </a:r>
          </a:p>
          <a:p>
            <a:pPr algn="ctr">
              <a:buFontTx/>
              <a:buNone/>
            </a:pPr>
            <a:r>
              <a:rPr lang="en-US" b="0" i="0">
                <a:solidFill>
                  <a:srgbClr val="FF0000"/>
                </a:solidFill>
                <a:sym typeface="Wingdings" charset="0"/>
              </a:rPr>
              <a:t> Commercial Linux Real-Time operating system &amp; advanced real-time debug tools.</a:t>
            </a:r>
          </a:p>
          <a:p>
            <a:pPr algn="ctr">
              <a:buFontTx/>
              <a:buNone/>
            </a:pPr>
            <a:r>
              <a:rPr lang="en-US" b="0" i="0">
                <a:solidFill>
                  <a:srgbClr val="FF0000"/>
                </a:solidFill>
                <a:sym typeface="Wingdings" charset="0"/>
              </a:rPr>
              <a:t> New quad-port fiber optic FPDP I/O boards.</a:t>
            </a:r>
          </a:p>
          <a:p>
            <a:pPr algn="ctr">
              <a:buFontTx/>
              <a:buNone/>
            </a:pPr>
            <a:r>
              <a:rPr lang="en-US" b="0" i="0" u="sng">
                <a:solidFill>
                  <a:srgbClr val="FF0000"/>
                </a:solidFill>
                <a:sym typeface="Wingdings" charset="0"/>
              </a:rPr>
              <a:t>Software Upgrades</a:t>
            </a:r>
          </a:p>
          <a:p>
            <a:pPr algn="ctr">
              <a:buFontTx/>
              <a:buNone/>
            </a:pPr>
            <a:r>
              <a:rPr lang="en-US" b="0" i="0">
                <a:solidFill>
                  <a:srgbClr val="FF0000"/>
                </a:solidFill>
                <a:sym typeface="Wingdings" charset="0"/>
              </a:rPr>
              <a:t> Ported PPPL code and GA PCS to 64-bit.</a:t>
            </a:r>
          </a:p>
          <a:p>
            <a:pPr algn="ctr">
              <a:buFontTx/>
              <a:buNone/>
            </a:pPr>
            <a:r>
              <a:rPr lang="en-US" b="0" i="0">
                <a:solidFill>
                  <a:srgbClr val="FF0000"/>
                </a:solidFill>
                <a:sym typeface="Wingdings" charset="0"/>
              </a:rPr>
              <a:t> Generate commands for new firing generators .</a:t>
            </a:r>
          </a:p>
          <a:p>
            <a:pPr algn="ctr">
              <a:buFontTx/>
              <a:buNone/>
            </a:pPr>
            <a:r>
              <a:rPr lang="en-US" b="0" i="0">
                <a:solidFill>
                  <a:srgbClr val="FF0000"/>
                </a:solidFill>
                <a:sym typeface="Wingdings" charset="0"/>
              </a:rPr>
              <a:t> Coil Protection (DCPS) functions incorporated in PSRTC.</a:t>
            </a:r>
          </a:p>
          <a:p>
            <a:pPr algn="ctr">
              <a:buFontTx/>
              <a:buNone/>
            </a:pPr>
            <a:r>
              <a:rPr lang="en-US" b="0" i="0">
                <a:solidFill>
                  <a:srgbClr val="FF0000"/>
                </a:solidFill>
                <a:sym typeface="Wingdings" charset="0"/>
              </a:rPr>
              <a:t> Numerous new control algorithms.</a:t>
            </a:r>
          </a:p>
          <a:p>
            <a:pPr algn="ctr">
              <a:buFontTx/>
              <a:buNone/>
            </a:pPr>
            <a:r>
              <a:rPr lang="en-US" b="0" i="0">
                <a:solidFill>
                  <a:srgbClr val="FF0000"/>
                </a:solidFill>
                <a:sym typeface="Wingdings" charset="0"/>
              </a:rPr>
              <a:t> PCS algorithms re-written using GA format.</a:t>
            </a:r>
          </a:p>
          <a:p>
            <a:pPr algn="ctr">
              <a:buFontTx/>
              <a:buNone/>
            </a:pPr>
            <a:r>
              <a:rPr lang="en-US" b="0" i="0">
                <a:solidFill>
                  <a:srgbClr val="FF0000"/>
                </a:solidFill>
                <a:sym typeface="Wingdings" charset="0"/>
              </a:rPr>
              <a:t> PSRTC to be re-written.</a:t>
            </a:r>
          </a:p>
        </p:txBody>
      </p:sp>
      <p:sp>
        <p:nvSpPr>
          <p:cNvPr id="74780" name="Rectangle 29"/>
          <p:cNvSpPr>
            <a:spLocks noChangeArrowheads="1"/>
          </p:cNvSpPr>
          <p:nvPr/>
        </p:nvSpPr>
        <p:spPr bwMode="auto">
          <a:xfrm>
            <a:off x="6243638" y="884238"/>
            <a:ext cx="193833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FontTx/>
              <a:buNone/>
            </a:pPr>
            <a:r>
              <a:rPr lang="en-US">
                <a:solidFill>
                  <a:srgbClr val="FF0000"/>
                </a:solidFill>
              </a:rPr>
              <a:t> PC Links replaced with much faster “Firing Generator” Serial Links</a:t>
            </a:r>
          </a:p>
        </p:txBody>
      </p:sp>
      <p:sp>
        <p:nvSpPr>
          <p:cNvPr id="74781" name="Rectangle 30"/>
          <p:cNvSpPr>
            <a:spLocks noChangeArrowheads="1"/>
          </p:cNvSpPr>
          <p:nvPr/>
        </p:nvSpPr>
        <p:spPr bwMode="auto">
          <a:xfrm>
            <a:off x="1701800" y="909638"/>
            <a:ext cx="2066925" cy="49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Tx/>
              <a:buNone/>
            </a:pPr>
            <a:r>
              <a:rPr lang="en-US">
                <a:solidFill>
                  <a:srgbClr val="FF0000"/>
                </a:solidFill>
              </a:rPr>
              <a:t> Sample rate: </a:t>
            </a:r>
            <a:r>
              <a:rPr lang="en-US" u="sng">
                <a:solidFill>
                  <a:srgbClr val="FF0000"/>
                </a:solidFill>
              </a:rPr>
              <a:t>5 </a:t>
            </a:r>
            <a:r>
              <a:rPr lang="en-US" u="sng">
                <a:solidFill>
                  <a:srgbClr val="FF0000"/>
                </a:solidFill>
                <a:sym typeface="Wingdings" charset="0"/>
              </a:rPr>
              <a:t> 20 KHz</a:t>
            </a:r>
          </a:p>
          <a:p>
            <a:pPr>
              <a:buFontTx/>
              <a:buNone/>
            </a:pPr>
            <a:r>
              <a:rPr lang="en-US">
                <a:solidFill>
                  <a:srgbClr val="FF0000"/>
                </a:solidFill>
                <a:sym typeface="Wingdings" charset="0"/>
              </a:rPr>
              <a:t> Added 32 channels</a:t>
            </a:r>
            <a:endParaRPr lang="en-US">
              <a:solidFill>
                <a:srgbClr val="FF0000"/>
              </a:solidFill>
            </a:endParaRPr>
          </a:p>
        </p:txBody>
      </p:sp>
      <p:cxnSp>
        <p:nvCxnSpPr>
          <p:cNvPr id="33" name="Straight Arrow Connector 32"/>
          <p:cNvCxnSpPr/>
          <p:nvPr/>
        </p:nvCxnSpPr>
        <p:spPr>
          <a:xfrm rot="16200000" flipH="1">
            <a:off x="2085182" y="1470819"/>
            <a:ext cx="304800" cy="14763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4" name="Straight Arrow Connector 33"/>
          <p:cNvCxnSpPr/>
          <p:nvPr/>
        </p:nvCxnSpPr>
        <p:spPr>
          <a:xfrm flipH="1">
            <a:off x="6777038" y="1371600"/>
            <a:ext cx="228600" cy="304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5" name="Straight Arrow Connector 34"/>
          <p:cNvCxnSpPr/>
          <p:nvPr/>
        </p:nvCxnSpPr>
        <p:spPr>
          <a:xfrm flipV="1">
            <a:off x="4038600" y="3048000"/>
            <a:ext cx="609600" cy="609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6" name="Straight Arrow Connector 35"/>
          <p:cNvCxnSpPr/>
          <p:nvPr/>
        </p:nvCxnSpPr>
        <p:spPr>
          <a:xfrm flipH="1">
            <a:off x="3962400" y="1600200"/>
            <a:ext cx="152400" cy="381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74786" name="Rectangle 36"/>
          <p:cNvSpPr>
            <a:spLocks noChangeArrowheads="1"/>
          </p:cNvSpPr>
          <p:nvPr/>
        </p:nvSpPr>
        <p:spPr bwMode="auto">
          <a:xfrm>
            <a:off x="5364163" y="3662363"/>
            <a:ext cx="3779837" cy="228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buFontTx/>
              <a:buNone/>
            </a:pPr>
            <a:r>
              <a:rPr lang="en-US" sz="1400" b="0" i="0" u="sng">
                <a:solidFill>
                  <a:srgbClr val="FF0000"/>
                </a:solidFill>
              </a:rPr>
              <a:t>Physics Algorithms For Development Once Hardware/Software Infrastructure is Complete </a:t>
            </a:r>
          </a:p>
          <a:p>
            <a:pPr algn="ctr">
              <a:buFontTx/>
              <a:buNone/>
            </a:pPr>
            <a:r>
              <a:rPr lang="en-US" sz="1400" b="0" i="0">
                <a:solidFill>
                  <a:srgbClr val="FF0000"/>
                </a:solidFill>
                <a:sym typeface="Wingdings" charset="0"/>
              </a:rPr>
              <a:t> Modified shape control</a:t>
            </a:r>
          </a:p>
          <a:p>
            <a:pPr algn="ctr">
              <a:buFontTx/>
              <a:buNone/>
            </a:pPr>
            <a:r>
              <a:rPr lang="en-US" sz="1400" b="0" i="0">
                <a:solidFill>
                  <a:srgbClr val="FF0000"/>
                </a:solidFill>
                <a:sym typeface="Wingdings" charset="0"/>
              </a:rPr>
              <a:t> Snowflake Control</a:t>
            </a:r>
          </a:p>
          <a:p>
            <a:pPr algn="ctr">
              <a:buFontTx/>
              <a:buNone/>
            </a:pPr>
            <a:r>
              <a:rPr lang="en-US" sz="1400" b="0" i="0">
                <a:solidFill>
                  <a:srgbClr val="FF0000"/>
                </a:solidFill>
                <a:sym typeface="Wingdings" charset="0"/>
              </a:rPr>
              <a:t> Dud Detection &amp; Soft Landings</a:t>
            </a:r>
          </a:p>
          <a:p>
            <a:pPr algn="ctr">
              <a:buFontTx/>
              <a:buNone/>
            </a:pPr>
            <a:r>
              <a:rPr lang="en-US" sz="1400" b="0" i="0">
                <a:solidFill>
                  <a:srgbClr val="FF0000"/>
                </a:solidFill>
                <a:sym typeface="Wingdings" charset="0"/>
              </a:rPr>
              <a:t> Rotation, Current, </a:t>
            </a:r>
            <a:r>
              <a:rPr lang="en-US" sz="1400" b="0" i="0">
                <a:solidFill>
                  <a:srgbClr val="FF0000"/>
                </a:solidFill>
                <a:latin typeface="Symbol" charset="0"/>
                <a:cs typeface="Symbol" charset="0"/>
                <a:sym typeface="Wingdings" charset="0"/>
              </a:rPr>
              <a:t>b</a:t>
            </a:r>
            <a:r>
              <a:rPr lang="en-US" sz="1400" b="0" i="0" baseline="-25000">
                <a:solidFill>
                  <a:srgbClr val="FF0000"/>
                </a:solidFill>
                <a:sym typeface="Wingdings" charset="0"/>
              </a:rPr>
              <a:t>N</a:t>
            </a:r>
            <a:r>
              <a:rPr lang="en-US" sz="1400" b="0" i="0">
                <a:solidFill>
                  <a:srgbClr val="FF0000"/>
                </a:solidFill>
                <a:sym typeface="Wingdings" charset="0"/>
              </a:rPr>
              <a:t> </a:t>
            </a:r>
          </a:p>
          <a:p>
            <a:pPr algn="ctr">
              <a:buFontTx/>
              <a:buNone/>
            </a:pPr>
            <a:r>
              <a:rPr lang="en-US" sz="1400" b="0" i="0">
                <a:solidFill>
                  <a:srgbClr val="FF0000"/>
                </a:solidFill>
                <a:sym typeface="Wingdings" charset="0"/>
              </a:rPr>
              <a:t>SGI and density control</a:t>
            </a:r>
          </a:p>
          <a:p>
            <a:pPr algn="ctr">
              <a:buFontTx/>
              <a:buNone/>
            </a:pPr>
            <a:r>
              <a:rPr lang="en-US" sz="1400" b="0" i="0">
                <a:solidFill>
                  <a:srgbClr val="FF0000"/>
                </a:solidFill>
                <a:sym typeface="Wingdings" charset="0"/>
              </a:rPr>
              <a:t> new diagnostic algorithms</a:t>
            </a:r>
          </a:p>
        </p:txBody>
      </p:sp>
      <p:cxnSp>
        <p:nvCxnSpPr>
          <p:cNvPr id="42" name="Straight Arrow Connector 41"/>
          <p:cNvCxnSpPr/>
          <p:nvPr/>
        </p:nvCxnSpPr>
        <p:spPr>
          <a:xfrm rot="10800000">
            <a:off x="5241925" y="3119438"/>
            <a:ext cx="782638" cy="48736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59266" y="973666"/>
            <a:ext cx="9144000" cy="5943600"/>
          </a:xfrm>
        </p:spPr>
        <p:txBody>
          <a:bodyPr/>
          <a:lstStyle/>
          <a:p>
            <a:r>
              <a:rPr lang="en-US" sz="1800" b="1" dirty="0">
                <a:latin typeface="Arial" charset="0"/>
                <a:ea typeface="ヒラギノ角ゴ Pro W3" charset="0"/>
                <a:cs typeface="ヒラギノ角ゴ Pro W3" charset="0"/>
              </a:rPr>
              <a:t>Upgrading the Plasma Control System (PCS) for NSTX-U.</a:t>
            </a:r>
          </a:p>
          <a:p>
            <a:pPr lvl="1"/>
            <a:r>
              <a:rPr lang="en-US" sz="1400" b="1" dirty="0">
                <a:latin typeface="Arial" charset="0"/>
                <a:ea typeface="ヒラギノ角ゴ Pro W3" charset="0"/>
              </a:rPr>
              <a:t>Upgrading to new 32-core computer.</a:t>
            </a:r>
          </a:p>
          <a:p>
            <a:pPr lvl="1"/>
            <a:r>
              <a:rPr lang="en-US" sz="1400" b="1" dirty="0">
                <a:latin typeface="Arial" charset="0"/>
                <a:ea typeface="ヒラギノ角ゴ Pro W3" charset="0"/>
              </a:rPr>
              <a:t>Switching to 64 bit real-time Linux with advanced debugging tools.</a:t>
            </a:r>
          </a:p>
          <a:p>
            <a:pPr lvl="1"/>
            <a:r>
              <a:rPr lang="en-US" sz="1400" b="1" dirty="0">
                <a:latin typeface="Arial" charset="0"/>
                <a:ea typeface="ヒラギノ角ゴ Pro W3" charset="0"/>
              </a:rPr>
              <a:t>Upgrading shape-control codes for new </a:t>
            </a:r>
            <a:r>
              <a:rPr lang="en-US" sz="1400" b="1" dirty="0" err="1">
                <a:latin typeface="Arial" charset="0"/>
                <a:ea typeface="ヒラギノ角ゴ Pro W3" charset="0"/>
              </a:rPr>
              <a:t>divertor</a:t>
            </a:r>
            <a:r>
              <a:rPr lang="en-US" sz="1400" b="1" dirty="0">
                <a:latin typeface="Arial" charset="0"/>
                <a:ea typeface="ヒラギノ角ゴ Pro W3" charset="0"/>
              </a:rPr>
              <a:t> coils, gas injector controls for new/additional injectors, additional physics algorithms</a:t>
            </a:r>
          </a:p>
          <a:p>
            <a:pPr lvl="1"/>
            <a:r>
              <a:rPr lang="en-US" sz="1400" b="1" dirty="0">
                <a:latin typeface="Arial" charset="0"/>
                <a:ea typeface="ヒラギノ角ゴ Pro W3" charset="0"/>
              </a:rPr>
              <a:t>Improving the real-time data-stream.</a:t>
            </a:r>
          </a:p>
          <a:p>
            <a:pPr lvl="1"/>
            <a:r>
              <a:rPr lang="en-US" sz="1400" b="1" dirty="0">
                <a:latin typeface="Arial" charset="0"/>
                <a:ea typeface="ヒラギノ角ゴ Pro W3" charset="0"/>
              </a:rPr>
              <a:t>Assisting with development of a new Digital Coil Protection System (DCPS).</a:t>
            </a:r>
          </a:p>
          <a:p>
            <a:r>
              <a:rPr lang="en-US" sz="1800" b="1" dirty="0">
                <a:latin typeface="Arial" charset="0"/>
                <a:ea typeface="ヒラギノ角ゴ Pro W3" charset="0"/>
                <a:cs typeface="ヒラギノ角ゴ Pro W3" charset="0"/>
              </a:rPr>
              <a:t>Upgrading HHFW antenna </a:t>
            </a:r>
            <a:r>
              <a:rPr lang="en-US" sz="1800" b="1" dirty="0" err="1">
                <a:latin typeface="Arial" charset="0"/>
                <a:ea typeface="ヒラギノ角ゴ Pro W3" charset="0"/>
                <a:cs typeface="ヒラギノ角ゴ Pro W3" charset="0"/>
              </a:rPr>
              <a:t>feedthroughs</a:t>
            </a:r>
            <a:r>
              <a:rPr lang="en-US" sz="1800" b="1" dirty="0">
                <a:latin typeface="Arial" charset="0"/>
                <a:ea typeface="ヒラギノ角ゴ Pro W3" charset="0"/>
                <a:cs typeface="ヒラギノ角ゴ Pro W3" charset="0"/>
              </a:rPr>
              <a:t> for higher disruption forces.</a:t>
            </a:r>
          </a:p>
          <a:p>
            <a:r>
              <a:rPr lang="en-US" sz="1800" b="1" dirty="0">
                <a:latin typeface="Arial" charset="0"/>
                <a:ea typeface="ヒラギノ角ゴ Pro W3" charset="0"/>
                <a:cs typeface="ヒラギノ角ゴ Pro W3" charset="0"/>
              </a:rPr>
              <a:t>Boundary Physics Operations</a:t>
            </a:r>
          </a:p>
          <a:p>
            <a:pPr lvl="1"/>
            <a:r>
              <a:rPr lang="en-US" sz="1400" b="1" dirty="0">
                <a:latin typeface="Arial" charset="0"/>
                <a:ea typeface="ヒラギノ角ゴ Pro W3" charset="0"/>
              </a:rPr>
              <a:t>Improving the PFC geometry in the vicinity of the CHI gap to protect the vessel and coils.</a:t>
            </a:r>
          </a:p>
          <a:p>
            <a:pPr lvl="1"/>
            <a:r>
              <a:rPr lang="en-US" sz="1400" b="1" dirty="0">
                <a:latin typeface="Arial" charset="0"/>
                <a:ea typeface="ヒラギノ角ゴ Pro W3" charset="0"/>
              </a:rPr>
              <a:t>Developing an upgraded </a:t>
            </a:r>
            <a:r>
              <a:rPr lang="en-US" sz="1400" b="1" dirty="0" err="1">
                <a:latin typeface="Arial" charset="0"/>
                <a:ea typeface="ヒラギノ角ゴ Pro W3" charset="0"/>
              </a:rPr>
              <a:t>Boronization</a:t>
            </a:r>
            <a:r>
              <a:rPr lang="en-US" sz="1400" b="1" dirty="0">
                <a:latin typeface="Arial" charset="0"/>
                <a:ea typeface="ヒラギノ角ゴ Pro W3" charset="0"/>
              </a:rPr>
              <a:t> system.</a:t>
            </a:r>
          </a:p>
          <a:p>
            <a:pPr lvl="1"/>
            <a:r>
              <a:rPr lang="en-US" sz="1400" b="1" dirty="0">
                <a:latin typeface="Arial" charset="0"/>
                <a:ea typeface="ヒラギノ角ゴ Pro W3" charset="0"/>
              </a:rPr>
              <a:t>Developing lithium technologies (granule injector, upward LITER).</a:t>
            </a:r>
          </a:p>
          <a:p>
            <a:r>
              <a:rPr lang="en-US" sz="1800" b="1" dirty="0">
                <a:latin typeface="Arial" charset="0"/>
                <a:ea typeface="ヒラギノ角ゴ Pro W3" charset="0"/>
                <a:cs typeface="ヒラギノ角ゴ Pro W3" charset="0"/>
              </a:rPr>
              <a:t>Diagnostic Upgrades</a:t>
            </a:r>
          </a:p>
          <a:p>
            <a:pPr lvl="1"/>
            <a:r>
              <a:rPr lang="en-US" sz="1400" b="1" dirty="0">
                <a:latin typeface="Arial" charset="0"/>
                <a:ea typeface="ヒラギノ角ゴ Pro W3" charset="0"/>
              </a:rPr>
              <a:t>Fabricating new port covers to support high-priority diagnostics.</a:t>
            </a:r>
          </a:p>
          <a:p>
            <a:pPr lvl="1"/>
            <a:r>
              <a:rPr lang="en-US" sz="1400" b="1" dirty="0">
                <a:latin typeface="Arial" charset="0"/>
                <a:ea typeface="ヒラギノ角ゴ Pro W3" charset="0"/>
              </a:rPr>
              <a:t>Installing additional, redundant magnetic sensors.</a:t>
            </a:r>
          </a:p>
          <a:p>
            <a:pPr lvl="1"/>
            <a:r>
              <a:rPr lang="en-US" sz="1400" b="1" dirty="0">
                <a:latin typeface="Arial" charset="0"/>
                <a:ea typeface="ヒラギノ角ゴ Pro W3" charset="0"/>
              </a:rPr>
              <a:t>Upgrading diagnostics: </a:t>
            </a:r>
            <a:r>
              <a:rPr lang="en-US" sz="1400" b="1" dirty="0" err="1">
                <a:latin typeface="Arial" charset="0"/>
                <a:ea typeface="ヒラギノ角ゴ Pro W3" charset="0"/>
              </a:rPr>
              <a:t>Bolometry</a:t>
            </a:r>
            <a:r>
              <a:rPr lang="en-US" sz="1400" b="1" dirty="0">
                <a:latin typeface="Arial" charset="0"/>
                <a:ea typeface="ヒラギノ角ゴ Pro W3" charset="0"/>
              </a:rPr>
              <a:t> (PPPL), </a:t>
            </a:r>
            <a:r>
              <a:rPr lang="en-US" sz="1400" b="1" dirty="0" err="1">
                <a:latin typeface="Arial" charset="0"/>
                <a:ea typeface="ヒラギノ角ゴ Pro W3" charset="0"/>
              </a:rPr>
              <a:t>ssNPAs</a:t>
            </a:r>
            <a:r>
              <a:rPr lang="en-US" sz="1400" b="1" dirty="0">
                <a:latin typeface="Arial" charset="0"/>
                <a:ea typeface="ヒラギノ角ゴ Pro W3" charset="0"/>
              </a:rPr>
              <a:t>, spectroscopy (collaborators)</a:t>
            </a:r>
          </a:p>
          <a:p>
            <a:r>
              <a:rPr lang="en-US" sz="1800" b="1" dirty="0">
                <a:latin typeface="Arial" charset="0"/>
                <a:ea typeface="ヒラギノ角ゴ Pro W3" charset="0"/>
                <a:cs typeface="ヒラギノ角ゴ Pro W3" charset="0"/>
              </a:rPr>
              <a:t>Physics &amp; Engineering Operations</a:t>
            </a:r>
          </a:p>
          <a:p>
            <a:pPr lvl="1"/>
            <a:r>
              <a:rPr lang="en-US" sz="1400" b="1" dirty="0">
                <a:latin typeface="Arial" charset="0"/>
                <a:ea typeface="ヒラギノ角ゴ Pro W3" charset="0"/>
              </a:rPr>
              <a:t>Replacing electronics that control &amp; protect rectifiers.</a:t>
            </a:r>
          </a:p>
          <a:p>
            <a:pPr lvl="1"/>
            <a:r>
              <a:rPr lang="en-US" sz="1400" b="1" dirty="0">
                <a:latin typeface="Arial" charset="0"/>
                <a:ea typeface="ヒラギノ角ゴ Pro W3" charset="0"/>
              </a:rPr>
              <a:t>Upgrading the </a:t>
            </a:r>
            <a:r>
              <a:rPr lang="en-US" sz="1400" b="1" dirty="0" err="1">
                <a:latin typeface="Arial" charset="0"/>
                <a:ea typeface="ヒラギノ角ゴ Pro W3" charset="0"/>
              </a:rPr>
              <a:t>poloidal</a:t>
            </a:r>
            <a:r>
              <a:rPr lang="en-US" sz="1400" b="1" dirty="0">
                <a:latin typeface="Arial" charset="0"/>
                <a:ea typeface="ヒラギノ角ゴ Pro W3" charset="0"/>
              </a:rPr>
              <a:t> field coil supplies to support up-down symmetric snowflake </a:t>
            </a:r>
            <a:r>
              <a:rPr lang="en-US" sz="1400" b="1" dirty="0" err="1">
                <a:latin typeface="Arial" charset="0"/>
                <a:ea typeface="ヒラギノ角ゴ Pro W3" charset="0"/>
              </a:rPr>
              <a:t>divertors</a:t>
            </a:r>
            <a:r>
              <a:rPr lang="en-US" sz="1400" b="1" dirty="0">
                <a:latin typeface="Arial" charset="0"/>
                <a:ea typeface="ヒラギノ角ゴ Pro W3" charset="0"/>
              </a:rPr>
              <a:t>.</a:t>
            </a:r>
          </a:p>
          <a:p>
            <a:pPr lvl="1"/>
            <a:r>
              <a:rPr lang="en-US" sz="1400" b="1" dirty="0">
                <a:latin typeface="Arial" charset="0"/>
                <a:ea typeface="ヒラギノ角ゴ Pro W3" charset="0"/>
              </a:rPr>
              <a:t>Developing PF null/breakdown scenario w/ new CS.</a:t>
            </a:r>
          </a:p>
        </p:txBody>
      </p:sp>
      <p:sp>
        <p:nvSpPr>
          <p:cNvPr id="4" name="Rectangle 3"/>
          <p:cNvSpPr>
            <a:spLocks noChangeArrowheads="1"/>
          </p:cNvSpPr>
          <p:nvPr/>
        </p:nvSpPr>
        <p:spPr bwMode="auto">
          <a:xfrm>
            <a:off x="0" y="17989"/>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spcBef>
                <a:spcPct val="0"/>
              </a:spcBef>
              <a:buFontTx/>
              <a:buNone/>
            </a:pPr>
            <a:r>
              <a:rPr lang="en-US" sz="2400" i="0" dirty="0" smtClean="0">
                <a:solidFill>
                  <a:srgbClr val="FF0000"/>
                </a:solidFill>
                <a:latin typeface="Arial" charset="0"/>
                <a:ea typeface="ヒラギノ角ゴ Pro W3" charset="0"/>
                <a:cs typeface="ヒラギノ角ゴ Pro W3" charset="0"/>
              </a:rPr>
              <a:t>Engineering and Research Operations </a:t>
            </a:r>
            <a:r>
              <a:rPr lang="en-US" sz="2400" i="0" dirty="0">
                <a:solidFill>
                  <a:srgbClr val="FF0000"/>
                </a:solidFill>
                <a:latin typeface="Arial" charset="0"/>
                <a:ea typeface="ヒラギノ角ゴ Pro W3" charset="0"/>
                <a:cs typeface="ヒラギノ角ゴ Pro W3" charset="0"/>
              </a:rPr>
              <a:t>Activities </a:t>
            </a:r>
            <a:endParaRPr lang="en-US" sz="2400" i="0" dirty="0" smtClean="0">
              <a:solidFill>
                <a:srgbClr val="FF0000"/>
              </a:solidFill>
              <a:latin typeface="Arial" charset="0"/>
              <a:ea typeface="ヒラギノ角ゴ Pro W3" charset="0"/>
              <a:cs typeface="ヒラギノ角ゴ Pro W3" charset="0"/>
            </a:endParaRPr>
          </a:p>
          <a:p>
            <a:pPr algn="ctr" eaLnBrk="0" hangingPunct="0">
              <a:spcBef>
                <a:spcPct val="0"/>
              </a:spcBef>
              <a:buFontTx/>
              <a:buNone/>
            </a:pPr>
            <a:r>
              <a:rPr lang="en-US" sz="2400" i="0" dirty="0" smtClean="0">
                <a:solidFill>
                  <a:srgbClr val="1238FF"/>
                </a:solidFill>
                <a:latin typeface="Arial" charset="0"/>
                <a:ea typeface="ヒラギノ角ゴ Pro W3" charset="0"/>
                <a:cs typeface="ヒラギノ角ゴ Pro W3" charset="0"/>
              </a:rPr>
              <a:t>In Preparation for the NSTX</a:t>
            </a:r>
            <a:r>
              <a:rPr lang="en-US" sz="2400" i="0" dirty="0">
                <a:solidFill>
                  <a:srgbClr val="1238FF"/>
                </a:solidFill>
                <a:latin typeface="Arial" charset="0"/>
                <a:ea typeface="ヒラギノ角ゴ Pro W3" charset="0"/>
                <a:cs typeface="ヒラギノ角ゴ Pro W3" charset="0"/>
              </a:rPr>
              <a:t>-U Operations</a:t>
            </a:r>
            <a:endParaRPr lang="en-US" sz="2000" i="0" dirty="0">
              <a:solidFill>
                <a:srgbClr val="1238FF"/>
              </a:solidFill>
            </a:endParaRPr>
          </a:p>
        </p:txBody>
      </p:sp>
      <p:sp>
        <p:nvSpPr>
          <p:cNvPr id="5"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4</a:t>
            </a:fld>
            <a:endParaRPr lang="en-US" sz="1000" i="0" dirty="0">
              <a:solidFill>
                <a:schemeClr val="accent2"/>
              </a:solidFill>
              <a:latin typeface="+mn-lt"/>
            </a:endParaRPr>
          </a:p>
        </p:txBody>
      </p:sp>
    </p:spTree>
    <p:extLst>
      <p:ext uri="{BB962C8B-B14F-4D97-AF65-F5344CB8AC3E}">
        <p14:creationId xmlns:p14="http://schemas.microsoft.com/office/powerpoint/2010/main" xmlns="" val="21404175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4"/>
          <p:cNvSpPr txBox="1">
            <a:spLocks noChangeArrowheads="1"/>
          </p:cNvSpPr>
          <p:nvPr/>
        </p:nvSpPr>
        <p:spPr bwMode="auto">
          <a:xfrm>
            <a:off x="2295525" y="2514600"/>
            <a:ext cx="3546475" cy="609600"/>
          </a:xfrm>
          <a:prstGeom prst="rect">
            <a:avLst/>
          </a:prstGeom>
          <a:solidFill>
            <a:srgbClr val="FFFFCC"/>
          </a:solidFill>
          <a:ln>
            <a:noFill/>
          </a:ln>
          <a:effectLst/>
          <a:extLst/>
        </p:spPr>
        <p:txBody>
          <a:bodyPr lIns="0" tIns="0" rIns="0" bIns="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a:spcBef>
                <a:spcPct val="20000"/>
              </a:spcBef>
              <a:buFontTx/>
              <a:buNone/>
              <a:defRPr/>
            </a:pPr>
            <a:r>
              <a:rPr lang="en-US" sz="1800" b="0" i="0" dirty="0">
                <a:solidFill>
                  <a:srgbClr val="FF0000"/>
                </a:solidFill>
                <a:latin typeface="Helvetica" pitchFamily="34" charset="0"/>
                <a:ea typeface="+mn-ea"/>
                <a:cs typeface="+mn-cs"/>
              </a:rPr>
              <a:t>N</a:t>
            </a:r>
            <a:r>
              <a:rPr lang="en-US" sz="1800" b="0" i="0" dirty="0" smtClean="0">
                <a:solidFill>
                  <a:srgbClr val="FF0000"/>
                </a:solidFill>
                <a:latin typeface="Helvetica" pitchFamily="34" charset="0"/>
                <a:ea typeface="+mn-ea"/>
                <a:cs typeface="+mn-cs"/>
              </a:rPr>
              <a:t>ew sensor locations (includes</a:t>
            </a:r>
          </a:p>
          <a:p>
            <a:pPr algn="ctr">
              <a:spcBef>
                <a:spcPct val="20000"/>
              </a:spcBef>
              <a:buFontTx/>
              <a:buNone/>
              <a:defRPr/>
            </a:pPr>
            <a:r>
              <a:rPr lang="en-US" sz="1800" b="0" i="0" dirty="0">
                <a:solidFill>
                  <a:srgbClr val="FF0000"/>
                </a:solidFill>
                <a:latin typeface="Helvetica" pitchFamily="34" charset="0"/>
                <a:ea typeface="+mn-ea"/>
                <a:cs typeface="+mn-cs"/>
              </a:rPr>
              <a:t>o</a:t>
            </a:r>
            <a:r>
              <a:rPr lang="en-US" sz="1800" b="0" i="0" dirty="0" smtClean="0">
                <a:solidFill>
                  <a:srgbClr val="FF0000"/>
                </a:solidFill>
                <a:latin typeface="Helvetica" pitchFamily="34" charset="0"/>
                <a:ea typeface="+mn-ea"/>
                <a:cs typeface="+mn-cs"/>
              </a:rPr>
              <a:t>ne new location above </a:t>
            </a:r>
            <a:r>
              <a:rPr lang="en-US" sz="1800" b="0" i="0" dirty="0" err="1" smtClean="0">
                <a:solidFill>
                  <a:srgbClr val="FF0000"/>
                </a:solidFill>
                <a:latin typeface="Helvetica" pitchFamily="34" charset="0"/>
                <a:ea typeface="+mn-ea"/>
                <a:cs typeface="+mn-cs"/>
              </a:rPr>
              <a:t>midplane</a:t>
            </a:r>
            <a:r>
              <a:rPr lang="en-US" sz="1800" b="0" i="0" dirty="0" smtClean="0">
                <a:solidFill>
                  <a:srgbClr val="FF0000"/>
                </a:solidFill>
                <a:latin typeface="Helvetica" pitchFamily="34" charset="0"/>
                <a:ea typeface="+mn-ea"/>
                <a:cs typeface="+mn-cs"/>
              </a:rPr>
              <a:t>)</a:t>
            </a:r>
          </a:p>
        </p:txBody>
      </p:sp>
      <p:sp>
        <p:nvSpPr>
          <p:cNvPr id="6" name="Text Box 58"/>
          <p:cNvSpPr txBox="1">
            <a:spLocks noChangeArrowheads="1"/>
          </p:cNvSpPr>
          <p:nvPr/>
        </p:nvSpPr>
        <p:spPr bwMode="auto">
          <a:xfrm>
            <a:off x="181656" y="853620"/>
            <a:ext cx="4330700"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spcBef>
                <a:spcPct val="0"/>
              </a:spcBef>
              <a:buFontTx/>
              <a:buNone/>
              <a:defRPr/>
            </a:pPr>
            <a:r>
              <a:rPr lang="en-US" sz="1600" b="0" i="0" u="sng" dirty="0">
                <a:solidFill>
                  <a:srgbClr val="0000FF"/>
                </a:solidFill>
                <a:latin typeface="Arial" pitchFamily="34" charset="0"/>
                <a:ea typeface="+mn-ea"/>
                <a:cs typeface="+mn-cs"/>
              </a:rPr>
              <a:t>n = 1 ideal </a:t>
            </a:r>
            <a:r>
              <a:rPr lang="en-US" sz="1600" b="0" i="0" u="sng" dirty="0" err="1">
                <a:solidFill>
                  <a:srgbClr val="0000FF"/>
                </a:solidFill>
                <a:latin typeface="Arial" pitchFamily="34" charset="0"/>
                <a:ea typeface="+mn-ea"/>
                <a:cs typeface="+mn-cs"/>
              </a:rPr>
              <a:t>eigenfunction</a:t>
            </a:r>
            <a:r>
              <a:rPr lang="en-US" sz="1600" b="0" i="0" u="sng" dirty="0">
                <a:solidFill>
                  <a:srgbClr val="0000FF"/>
                </a:solidFill>
                <a:latin typeface="Arial" pitchFamily="34" charset="0"/>
                <a:ea typeface="+mn-ea"/>
                <a:cs typeface="+mn-cs"/>
              </a:rPr>
              <a:t> for high beta plasma</a:t>
            </a:r>
          </a:p>
        </p:txBody>
      </p:sp>
      <p:sp>
        <p:nvSpPr>
          <p:cNvPr id="8" name="Text Box 64"/>
          <p:cNvSpPr txBox="1">
            <a:spLocks noChangeArrowheads="1"/>
          </p:cNvSpPr>
          <p:nvPr/>
        </p:nvSpPr>
        <p:spPr bwMode="auto">
          <a:xfrm>
            <a:off x="2247900" y="1311275"/>
            <a:ext cx="2525713" cy="27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spcBef>
                <a:spcPct val="20000"/>
              </a:spcBef>
              <a:buFontTx/>
              <a:buNone/>
              <a:defRPr/>
            </a:pPr>
            <a:r>
              <a:rPr lang="en-US" sz="1800" b="0" i="0" dirty="0" smtClean="0">
                <a:solidFill>
                  <a:srgbClr val="9900FF"/>
                </a:solidFill>
                <a:latin typeface="Helvetica" pitchFamily="34" charset="0"/>
                <a:ea typeface="+mn-ea"/>
                <a:cs typeface="+mn-cs"/>
              </a:rPr>
              <a:t>Present sensor locations</a:t>
            </a:r>
            <a:endParaRPr lang="en-US" sz="1800" b="0" i="0" dirty="0">
              <a:solidFill>
                <a:srgbClr val="9900FF"/>
              </a:solidFill>
              <a:latin typeface="Helvetica" pitchFamily="34" charset="0"/>
              <a:ea typeface="+mn-ea"/>
              <a:cs typeface="+mn-cs"/>
            </a:endParaRPr>
          </a:p>
        </p:txBody>
      </p:sp>
      <p:sp>
        <p:nvSpPr>
          <p:cNvPr id="12" name="Text Box 64"/>
          <p:cNvSpPr txBox="1">
            <a:spLocks noChangeArrowheads="1"/>
          </p:cNvSpPr>
          <p:nvPr/>
        </p:nvSpPr>
        <p:spPr bwMode="auto">
          <a:xfrm>
            <a:off x="2427288" y="1598613"/>
            <a:ext cx="3414712" cy="542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spcBef>
                <a:spcPct val="20000"/>
              </a:spcBef>
              <a:buFontTx/>
              <a:buNone/>
              <a:defRPr/>
            </a:pPr>
            <a:r>
              <a:rPr lang="en-US" sz="1600" b="0" i="0" dirty="0" smtClean="0">
                <a:solidFill>
                  <a:srgbClr val="9900FF"/>
                </a:solidFill>
                <a:latin typeface="Helvetica" pitchFamily="34" charset="0"/>
                <a:ea typeface="+mn-ea"/>
                <a:cs typeface="+mn-cs"/>
              </a:rPr>
              <a:t>B</a:t>
            </a:r>
            <a:r>
              <a:rPr lang="en-US" sz="1600" b="0" i="0" baseline="-25000" dirty="0" smtClean="0">
                <a:solidFill>
                  <a:srgbClr val="9900FF"/>
                </a:solidFill>
                <a:latin typeface="Helvetica" pitchFamily="34" charset="0"/>
                <a:ea typeface="+mn-ea"/>
                <a:cs typeface="+mn-cs"/>
              </a:rPr>
              <a:t>R</a:t>
            </a:r>
            <a:r>
              <a:rPr lang="en-US" sz="1600" b="0" i="0" dirty="0">
                <a:solidFill>
                  <a:srgbClr val="9900FF"/>
                </a:solidFill>
                <a:latin typeface="Helvetica" pitchFamily="34" charset="0"/>
                <a:ea typeface="+mn-ea"/>
                <a:cs typeface="+mn-cs"/>
              </a:rPr>
              <a:t> </a:t>
            </a:r>
            <a:r>
              <a:rPr lang="en-US" sz="1600" b="0" i="0" dirty="0" smtClean="0">
                <a:solidFill>
                  <a:srgbClr val="9900FF"/>
                </a:solidFill>
                <a:latin typeface="Helvetica" pitchFamily="34" charset="0"/>
                <a:ea typeface="+mn-ea"/>
                <a:cs typeface="+mn-cs"/>
              </a:rPr>
              <a:t>sensors (nominally normal, </a:t>
            </a:r>
            <a:r>
              <a:rPr lang="en-US" sz="1600" b="0" i="0" dirty="0" err="1" smtClean="0">
                <a:solidFill>
                  <a:srgbClr val="9900FF"/>
                </a:solidFill>
                <a:latin typeface="Helvetica" pitchFamily="34" charset="0"/>
                <a:ea typeface="+mn-ea"/>
                <a:cs typeface="+mn-cs"/>
              </a:rPr>
              <a:t>B</a:t>
            </a:r>
            <a:r>
              <a:rPr lang="en-US" sz="1600" b="0" i="0" baseline="-25000" dirty="0" err="1" smtClean="0">
                <a:solidFill>
                  <a:srgbClr val="9900FF"/>
                </a:solidFill>
                <a:latin typeface="Helvetica" pitchFamily="34" charset="0"/>
                <a:ea typeface="+mn-ea"/>
                <a:cs typeface="+mn-cs"/>
              </a:rPr>
              <a:t>norm</a:t>
            </a:r>
            <a:r>
              <a:rPr lang="en-US" sz="1600" b="0" i="0" dirty="0" smtClean="0">
                <a:solidFill>
                  <a:srgbClr val="9900FF"/>
                </a:solidFill>
                <a:latin typeface="Helvetica" pitchFamily="34" charset="0"/>
                <a:ea typeface="+mn-ea"/>
                <a:cs typeface="+mn-cs"/>
              </a:rPr>
              <a:t>) </a:t>
            </a:r>
          </a:p>
          <a:p>
            <a:pPr>
              <a:spcBef>
                <a:spcPct val="20000"/>
              </a:spcBef>
              <a:buFontTx/>
              <a:buNone/>
              <a:defRPr/>
            </a:pPr>
            <a:r>
              <a:rPr lang="en-US" sz="1600" b="0" i="0" dirty="0" err="1">
                <a:solidFill>
                  <a:srgbClr val="9900FF"/>
                </a:solidFill>
                <a:latin typeface="Helvetica" pitchFamily="34" charset="0"/>
                <a:ea typeface="+mn-ea"/>
                <a:cs typeface="+mn-cs"/>
              </a:rPr>
              <a:t>B</a:t>
            </a:r>
            <a:r>
              <a:rPr lang="en-US" sz="1600" b="0" i="0" baseline="-25000" dirty="0" err="1">
                <a:solidFill>
                  <a:srgbClr val="9900FF"/>
                </a:solidFill>
                <a:latin typeface="Helvetica" pitchFamily="34" charset="0"/>
                <a:ea typeface="+mn-ea"/>
                <a:cs typeface="+mn-cs"/>
              </a:rPr>
              <a:t>p</a:t>
            </a:r>
            <a:r>
              <a:rPr lang="en-US" sz="1600" b="0" i="0" baseline="-25000" dirty="0">
                <a:solidFill>
                  <a:srgbClr val="9900FF"/>
                </a:solidFill>
                <a:latin typeface="Helvetica" pitchFamily="34" charset="0"/>
                <a:ea typeface="+mn-ea"/>
                <a:cs typeface="+mn-cs"/>
              </a:rPr>
              <a:t> </a:t>
            </a:r>
            <a:r>
              <a:rPr lang="en-US" sz="1600" b="0" i="0" dirty="0">
                <a:solidFill>
                  <a:srgbClr val="9900FF"/>
                </a:solidFill>
                <a:latin typeface="Helvetica" pitchFamily="34" charset="0"/>
                <a:ea typeface="+mn-ea"/>
                <a:cs typeface="+mn-cs"/>
              </a:rPr>
              <a:t>sensors (nominally tangential, </a:t>
            </a:r>
            <a:r>
              <a:rPr lang="en-US" sz="1600" b="0" i="0" dirty="0" err="1">
                <a:solidFill>
                  <a:srgbClr val="9900FF"/>
                </a:solidFill>
                <a:latin typeface="Helvetica" pitchFamily="34" charset="0"/>
                <a:ea typeface="+mn-ea"/>
                <a:cs typeface="+mn-cs"/>
              </a:rPr>
              <a:t>B</a:t>
            </a:r>
            <a:r>
              <a:rPr lang="en-US" sz="1600" b="0" i="0" baseline="-25000" dirty="0" err="1">
                <a:solidFill>
                  <a:srgbClr val="9900FF"/>
                </a:solidFill>
                <a:latin typeface="Helvetica" pitchFamily="34" charset="0"/>
                <a:ea typeface="+mn-ea"/>
                <a:cs typeface="+mn-cs"/>
              </a:rPr>
              <a:t>tan</a:t>
            </a:r>
            <a:r>
              <a:rPr lang="en-US" sz="1600" b="0" i="0" dirty="0" smtClean="0">
                <a:solidFill>
                  <a:srgbClr val="9900FF"/>
                </a:solidFill>
                <a:latin typeface="Helvetica" pitchFamily="34" charset="0"/>
                <a:ea typeface="+mn-ea"/>
                <a:cs typeface="+mn-cs"/>
              </a:rPr>
              <a:t>)</a:t>
            </a:r>
            <a:endParaRPr lang="en-US" sz="1600" b="0" i="0" dirty="0">
              <a:solidFill>
                <a:srgbClr val="9900FF"/>
              </a:solidFill>
              <a:latin typeface="Helvetica" pitchFamily="34" charset="0"/>
              <a:ea typeface="+mn-ea"/>
              <a:cs typeface="+mn-cs"/>
            </a:endParaRPr>
          </a:p>
        </p:txBody>
      </p:sp>
      <p:sp>
        <p:nvSpPr>
          <p:cNvPr id="13" name="Line 63"/>
          <p:cNvSpPr>
            <a:spLocks noChangeShapeType="1"/>
          </p:cNvSpPr>
          <p:nvPr/>
        </p:nvSpPr>
        <p:spPr bwMode="auto">
          <a:xfrm flipH="1">
            <a:off x="1533525" y="2025650"/>
            <a:ext cx="873125" cy="0"/>
          </a:xfrm>
          <a:prstGeom prst="line">
            <a:avLst/>
          </a:prstGeom>
          <a:noFill/>
          <a:ln w="158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p>
            <a:pPr>
              <a:defRPr/>
            </a:pPr>
            <a:endParaRPr lang="en-US" b="0" i="0">
              <a:latin typeface="Helvetica" pitchFamily="34" charset="0"/>
              <a:ea typeface="+mn-ea"/>
              <a:cs typeface="+mn-cs"/>
            </a:endParaRPr>
          </a:p>
        </p:txBody>
      </p:sp>
      <p:pic>
        <p:nvPicPr>
          <p:cNvPr id="174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t="47939" r="16760" b="1743"/>
          <a:stretch>
            <a:fillRect/>
          </a:stretch>
        </p:blipFill>
        <p:spPr bwMode="auto">
          <a:xfrm>
            <a:off x="6280150" y="936625"/>
            <a:ext cx="2720975" cy="3017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0" name="Oval 19"/>
          <p:cNvSpPr/>
          <p:nvPr/>
        </p:nvSpPr>
        <p:spPr bwMode="auto">
          <a:xfrm>
            <a:off x="7248525" y="2663825"/>
            <a:ext cx="76200" cy="76200"/>
          </a:xfrm>
          <a:prstGeom prst="ellipse">
            <a:avLst/>
          </a:prstGeom>
          <a:solidFill>
            <a:srgbClr val="FFFF66"/>
          </a:solidFill>
          <a:ln w="15875" cap="flat" cmpd="sng" algn="ctr">
            <a:solidFill>
              <a:srgbClr val="FF0000"/>
            </a:solidFill>
            <a:prstDash val="solid"/>
            <a:round/>
            <a:headEnd type="none" w="med" len="med"/>
            <a:tailEnd type="triangle" w="med" len="med"/>
          </a:ln>
          <a:effectLst/>
          <a:extLst/>
        </p:spPr>
        <p:txBody>
          <a:bodyPr lIns="0" tIns="0" rIns="0" bIns="0"/>
          <a:lstStyle/>
          <a:p>
            <a:pPr>
              <a:defRPr/>
            </a:pPr>
            <a:endParaRPr lang="en-US" b="0" i="0">
              <a:latin typeface="Helvetica" pitchFamily="34" charset="0"/>
              <a:ea typeface="+mn-ea"/>
              <a:cs typeface="+mn-cs"/>
            </a:endParaRPr>
          </a:p>
        </p:txBody>
      </p:sp>
      <p:sp>
        <p:nvSpPr>
          <p:cNvPr id="21" name="Oval 20"/>
          <p:cNvSpPr/>
          <p:nvPr/>
        </p:nvSpPr>
        <p:spPr bwMode="auto">
          <a:xfrm>
            <a:off x="7781925" y="2282825"/>
            <a:ext cx="76200" cy="76200"/>
          </a:xfrm>
          <a:prstGeom prst="ellipse">
            <a:avLst/>
          </a:prstGeom>
          <a:solidFill>
            <a:srgbClr val="FFFF66"/>
          </a:solidFill>
          <a:ln w="15875" cap="flat" cmpd="sng" algn="ctr">
            <a:solidFill>
              <a:srgbClr val="FF0000"/>
            </a:solidFill>
            <a:prstDash val="solid"/>
            <a:round/>
            <a:headEnd type="none" w="med" len="med"/>
            <a:tailEnd type="triangle" w="med" len="med"/>
          </a:ln>
          <a:effectLst/>
          <a:extLst/>
        </p:spPr>
        <p:txBody>
          <a:bodyPr lIns="0" tIns="0" rIns="0" bIns="0"/>
          <a:lstStyle/>
          <a:p>
            <a:pPr>
              <a:defRPr/>
            </a:pPr>
            <a:endParaRPr lang="en-US" b="0" i="0">
              <a:latin typeface="Helvetica" pitchFamily="34" charset="0"/>
              <a:ea typeface="+mn-ea"/>
              <a:cs typeface="+mn-cs"/>
            </a:endParaRPr>
          </a:p>
        </p:txBody>
      </p:sp>
      <p:sp>
        <p:nvSpPr>
          <p:cNvPr id="22" name="Oval 21"/>
          <p:cNvSpPr/>
          <p:nvPr/>
        </p:nvSpPr>
        <p:spPr bwMode="auto">
          <a:xfrm>
            <a:off x="7477125" y="2487613"/>
            <a:ext cx="76200" cy="76200"/>
          </a:xfrm>
          <a:prstGeom prst="ellipse">
            <a:avLst/>
          </a:prstGeom>
          <a:solidFill>
            <a:srgbClr val="FFFF66"/>
          </a:solidFill>
          <a:ln w="15875" cap="flat" cmpd="sng" algn="ctr">
            <a:solidFill>
              <a:srgbClr val="FF0000"/>
            </a:solidFill>
            <a:prstDash val="solid"/>
            <a:round/>
            <a:headEnd type="none" w="med" len="med"/>
            <a:tailEnd type="triangle" w="med" len="med"/>
          </a:ln>
          <a:effectLst/>
          <a:extLst/>
        </p:spPr>
        <p:txBody>
          <a:bodyPr lIns="0" tIns="0" rIns="0" bIns="0"/>
          <a:lstStyle/>
          <a:p>
            <a:pPr>
              <a:defRPr/>
            </a:pPr>
            <a:endParaRPr lang="en-US" b="0" i="0">
              <a:latin typeface="Helvetica" pitchFamily="34" charset="0"/>
              <a:ea typeface="+mn-ea"/>
              <a:cs typeface="+mn-cs"/>
            </a:endParaRPr>
          </a:p>
        </p:txBody>
      </p:sp>
      <p:cxnSp>
        <p:nvCxnSpPr>
          <p:cNvPr id="17430" name="Straight Arrow Connector 22"/>
          <p:cNvCxnSpPr>
            <a:cxnSpLocks noChangeShapeType="1"/>
          </p:cNvCxnSpPr>
          <p:nvPr/>
        </p:nvCxnSpPr>
        <p:spPr bwMode="auto">
          <a:xfrm flipV="1">
            <a:off x="5800725" y="2740025"/>
            <a:ext cx="1371600" cy="249238"/>
          </a:xfrm>
          <a:prstGeom prst="straightConnector1">
            <a:avLst/>
          </a:prstGeom>
          <a:noFill/>
          <a:ln w="1587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4" name="Oval 23"/>
          <p:cNvSpPr/>
          <p:nvPr/>
        </p:nvSpPr>
        <p:spPr bwMode="auto">
          <a:xfrm>
            <a:off x="8202613" y="1398588"/>
            <a:ext cx="76200" cy="76200"/>
          </a:xfrm>
          <a:prstGeom prst="ellipse">
            <a:avLst/>
          </a:prstGeom>
          <a:solidFill>
            <a:schemeClr val="bg1"/>
          </a:solidFill>
          <a:ln w="15875" cap="flat" cmpd="sng" algn="ctr">
            <a:solidFill>
              <a:srgbClr val="9900FF"/>
            </a:solidFill>
            <a:prstDash val="solid"/>
            <a:round/>
            <a:headEnd type="none" w="med" len="med"/>
            <a:tailEnd type="triangle" w="med" len="med"/>
          </a:ln>
          <a:effectLst/>
          <a:extLst/>
        </p:spPr>
        <p:txBody>
          <a:bodyPr lIns="0" tIns="0" rIns="0" bIns="0"/>
          <a:lstStyle/>
          <a:p>
            <a:pPr>
              <a:defRPr/>
            </a:pPr>
            <a:endParaRPr lang="en-US" b="0" i="0">
              <a:latin typeface="Helvetica" pitchFamily="34" charset="0"/>
              <a:ea typeface="+mn-ea"/>
              <a:cs typeface="+mn-cs"/>
            </a:endParaRPr>
          </a:p>
        </p:txBody>
      </p:sp>
      <p:cxnSp>
        <p:nvCxnSpPr>
          <p:cNvPr id="17432" name="Straight Connector 24"/>
          <p:cNvCxnSpPr>
            <a:cxnSpLocks noChangeShapeType="1"/>
          </p:cNvCxnSpPr>
          <p:nvPr/>
        </p:nvCxnSpPr>
        <p:spPr bwMode="auto">
          <a:xfrm flipH="1">
            <a:off x="8051800" y="1531938"/>
            <a:ext cx="109538" cy="309562"/>
          </a:xfrm>
          <a:prstGeom prst="line">
            <a:avLst/>
          </a:prstGeom>
          <a:noFill/>
          <a:ln w="38100">
            <a:solidFill>
              <a:srgbClr val="99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433" name="Straight Arrow Connector 25"/>
          <p:cNvCxnSpPr>
            <a:cxnSpLocks noChangeShapeType="1"/>
          </p:cNvCxnSpPr>
          <p:nvPr/>
        </p:nvCxnSpPr>
        <p:spPr bwMode="auto">
          <a:xfrm>
            <a:off x="4876800" y="1474788"/>
            <a:ext cx="3175000" cy="100012"/>
          </a:xfrm>
          <a:prstGeom prst="straightConnector1">
            <a:avLst/>
          </a:prstGeom>
          <a:noFill/>
          <a:ln w="15875">
            <a:solidFill>
              <a:srgbClr val="9900FF"/>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1" name="TextBox 30"/>
          <p:cNvSpPr txBox="1"/>
          <p:nvPr/>
        </p:nvSpPr>
        <p:spPr>
          <a:xfrm rot="16200000">
            <a:off x="-568324" y="4879975"/>
            <a:ext cx="1770062" cy="338137"/>
          </a:xfrm>
          <a:prstGeom prst="rect">
            <a:avLst/>
          </a:prstGeom>
          <a:noFill/>
        </p:spPr>
        <p:txBody>
          <a:bodyPr wrap="none">
            <a:spAutoFit/>
          </a:bodyPr>
          <a:lstStyle/>
          <a:p>
            <a:pPr>
              <a:buFontTx/>
              <a:buNone/>
              <a:defRPr/>
            </a:pPr>
            <a:r>
              <a:rPr lang="en-US" sz="1600" b="0" i="0" dirty="0" err="1">
                <a:solidFill>
                  <a:srgbClr val="000000"/>
                </a:solidFill>
                <a:latin typeface="Helvetica" pitchFamily="34" charset="0"/>
                <a:ea typeface="+mn-ea"/>
                <a:cs typeface="+mn-cs"/>
              </a:rPr>
              <a:t>B</a:t>
            </a:r>
            <a:r>
              <a:rPr lang="en-US" sz="1600" b="0" i="0" baseline="-25000" dirty="0" err="1">
                <a:solidFill>
                  <a:srgbClr val="000000"/>
                </a:solidFill>
                <a:latin typeface="Helvetica" pitchFamily="34" charset="0"/>
                <a:ea typeface="+mn-ea"/>
                <a:cs typeface="+mn-cs"/>
              </a:rPr>
              <a:t>norm</a:t>
            </a:r>
            <a:r>
              <a:rPr lang="en-US" sz="1600" b="0" i="0" dirty="0">
                <a:solidFill>
                  <a:srgbClr val="000000"/>
                </a:solidFill>
                <a:latin typeface="Helvetica" pitchFamily="34" charset="0"/>
                <a:ea typeface="+mn-ea"/>
                <a:cs typeface="+mn-cs"/>
              </a:rPr>
              <a:t>(normalized)</a:t>
            </a:r>
          </a:p>
        </p:txBody>
      </p:sp>
      <p:sp>
        <p:nvSpPr>
          <p:cNvPr id="32" name="TextBox 31"/>
          <p:cNvSpPr txBox="1"/>
          <p:nvPr/>
        </p:nvSpPr>
        <p:spPr>
          <a:xfrm>
            <a:off x="4181475" y="6262688"/>
            <a:ext cx="822325" cy="338137"/>
          </a:xfrm>
          <a:prstGeom prst="rect">
            <a:avLst/>
          </a:prstGeom>
          <a:noFill/>
        </p:spPr>
        <p:txBody>
          <a:bodyPr wrap="none">
            <a:spAutoFit/>
          </a:bodyPr>
          <a:lstStyle/>
          <a:p>
            <a:pPr>
              <a:buFontTx/>
              <a:buNone/>
              <a:defRPr/>
            </a:pPr>
            <a:r>
              <a:rPr lang="en-US" sz="1600" b="0" i="0" dirty="0">
                <a:solidFill>
                  <a:srgbClr val="000000"/>
                </a:solidFill>
                <a:latin typeface="Symbol" pitchFamily="18" charset="2"/>
                <a:ea typeface="+mn-ea"/>
                <a:cs typeface="+mn-cs"/>
              </a:rPr>
              <a:t>q </a:t>
            </a:r>
            <a:r>
              <a:rPr lang="en-US" sz="1600" b="0" i="0" dirty="0">
                <a:solidFill>
                  <a:srgbClr val="000000"/>
                </a:solidFill>
                <a:latin typeface="Helvetica" pitchFamily="34" charset="0"/>
                <a:ea typeface="+mn-ea"/>
                <a:cs typeface="+mn-cs"/>
              </a:rPr>
              <a:t>(</a:t>
            </a:r>
            <a:r>
              <a:rPr lang="en-US" sz="1600" b="0" i="0" dirty="0" err="1">
                <a:solidFill>
                  <a:srgbClr val="000000"/>
                </a:solidFill>
                <a:latin typeface="Helvetica" pitchFamily="34" charset="0"/>
                <a:ea typeface="+mn-ea"/>
                <a:cs typeface="+mn-cs"/>
              </a:rPr>
              <a:t>deg</a:t>
            </a:r>
            <a:r>
              <a:rPr lang="en-US" sz="1600" b="0" i="0" dirty="0">
                <a:solidFill>
                  <a:srgbClr val="000000"/>
                </a:solidFill>
                <a:latin typeface="Helvetica" pitchFamily="34" charset="0"/>
                <a:ea typeface="+mn-ea"/>
                <a:cs typeface="+mn-cs"/>
              </a:rPr>
              <a:t>)</a:t>
            </a:r>
          </a:p>
        </p:txBody>
      </p:sp>
      <p:sp>
        <p:nvSpPr>
          <p:cNvPr id="17436" name="Content Placeholder 2"/>
          <p:cNvSpPr>
            <a:spLocks noGrp="1"/>
          </p:cNvSpPr>
          <p:nvPr>
            <p:ph idx="1"/>
          </p:nvPr>
        </p:nvSpPr>
        <p:spPr>
          <a:xfrm>
            <a:off x="5943600" y="3771900"/>
            <a:ext cx="3200400" cy="2795814"/>
          </a:xfrm>
        </p:spPr>
        <p:txBody>
          <a:bodyPr/>
          <a:lstStyle/>
          <a:p>
            <a:r>
              <a:rPr lang="en-US" sz="1800" dirty="0">
                <a:latin typeface="Arial" charset="0"/>
              </a:rPr>
              <a:t>Model characteristics</a:t>
            </a:r>
          </a:p>
          <a:p>
            <a:pPr marL="569913" lvl="1" indent="-225425"/>
            <a:r>
              <a:rPr lang="en-US" sz="1400" dirty="0">
                <a:latin typeface="Arial" charset="0"/>
              </a:rPr>
              <a:t>New 3D model of </a:t>
            </a:r>
            <a:r>
              <a:rPr lang="en-US" sz="1400" dirty="0" err="1">
                <a:latin typeface="Arial" charset="0"/>
              </a:rPr>
              <a:t>divertor</a:t>
            </a:r>
            <a:r>
              <a:rPr lang="en-US" sz="1400" dirty="0">
                <a:latin typeface="Arial" charset="0"/>
              </a:rPr>
              <a:t> plate</a:t>
            </a:r>
          </a:p>
          <a:p>
            <a:pPr marL="569913" lvl="1" indent="-225425"/>
            <a:r>
              <a:rPr lang="en-US" sz="1400" dirty="0">
                <a:latin typeface="Arial" charset="0"/>
              </a:rPr>
              <a:t>3D sensors with finite </a:t>
            </a:r>
            <a:r>
              <a:rPr lang="en-US" sz="1400" dirty="0" err="1">
                <a:latin typeface="Arial" charset="0"/>
              </a:rPr>
              <a:t>toroidal</a:t>
            </a:r>
            <a:r>
              <a:rPr lang="en-US" sz="1400" dirty="0">
                <a:latin typeface="Arial" charset="0"/>
              </a:rPr>
              <a:t> extent; n*A of existing sensors</a:t>
            </a:r>
          </a:p>
          <a:p>
            <a:pPr>
              <a:spcBef>
                <a:spcPts val="600"/>
              </a:spcBef>
            </a:pPr>
            <a:r>
              <a:rPr lang="en-US" sz="1800" dirty="0">
                <a:latin typeface="Arial" charset="0"/>
              </a:rPr>
              <a:t>Results summary</a:t>
            </a:r>
          </a:p>
          <a:p>
            <a:pPr marL="569913" lvl="1" indent="-225425"/>
            <a:r>
              <a:rPr lang="en-US" sz="1400" dirty="0">
                <a:latin typeface="Arial" charset="0"/>
              </a:rPr>
              <a:t>Field amplitude up to factor of 6 larger with new sensors</a:t>
            </a:r>
          </a:p>
          <a:p>
            <a:pPr marL="569913" lvl="1" indent="-225425"/>
            <a:r>
              <a:rPr lang="en-US" sz="1400" dirty="0">
                <a:latin typeface="Arial" charset="0"/>
              </a:rPr>
              <a:t>Perturbed field reversals observed with new sensors</a:t>
            </a:r>
          </a:p>
          <a:p>
            <a:pPr marL="569913" lvl="1" indent="-225425"/>
            <a:r>
              <a:rPr lang="en-US" sz="1400" dirty="0">
                <a:latin typeface="Arial" charset="0"/>
              </a:rPr>
              <a:t>Signals sufficient with plasma shifted off-</a:t>
            </a:r>
            <a:r>
              <a:rPr lang="en-US" sz="1400" dirty="0" err="1">
                <a:latin typeface="Arial" charset="0"/>
              </a:rPr>
              <a:t>midplane</a:t>
            </a:r>
            <a:r>
              <a:rPr lang="en-US" sz="1400" dirty="0">
                <a:latin typeface="Arial" charset="0"/>
              </a:rPr>
              <a:t> </a:t>
            </a:r>
          </a:p>
          <a:p>
            <a:endParaRPr lang="en-US" sz="2000" dirty="0">
              <a:latin typeface="Arial" charset="0"/>
            </a:endParaRPr>
          </a:p>
          <a:p>
            <a:endParaRPr lang="en-US" sz="2000" dirty="0">
              <a:latin typeface="Arial" charset="0"/>
            </a:endParaRPr>
          </a:p>
        </p:txBody>
      </p:sp>
      <p:pic>
        <p:nvPicPr>
          <p:cNvPr id="17441" name="Picture 3" descr="D:\Users\SAS\Documents\2010+\NSTX-U\VALEN analysis\Extended RWM sensors 2013\Ext MHD sensor plots 2-10-13\figS1nn.jpg"/>
          <p:cNvPicPr>
            <a:picLocks noChangeAspect="1" noChangeArrowheads="1"/>
          </p:cNvPicPr>
          <p:nvPr/>
        </p:nvPicPr>
        <p:blipFill>
          <a:blip r:embed="rId3">
            <a:extLst>
              <a:ext uri="{28A0092B-C50C-407E-A947-70E740481C1C}">
                <a14:useLocalDpi xmlns:a14="http://schemas.microsoft.com/office/drawing/2010/main" xmlns="" val="0"/>
              </a:ext>
            </a:extLst>
          </a:blip>
          <a:srcRect l="12827" t="16405" r="7076" b="9201"/>
          <a:stretch>
            <a:fillRect/>
          </a:stretch>
        </p:blipFill>
        <p:spPr bwMode="auto">
          <a:xfrm>
            <a:off x="457200" y="3773488"/>
            <a:ext cx="2746375" cy="2551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42" name="Picture 4" descr="D:\Users\SAS\Documents\2010+\NSTX-U\VALEN analysis\Extended RWM sensors 2013\Ext MHD sensor plots 2-10-13\figS1p.jpg"/>
          <p:cNvPicPr>
            <a:picLocks noChangeAspect="1" noChangeArrowheads="1"/>
          </p:cNvPicPr>
          <p:nvPr/>
        </p:nvPicPr>
        <p:blipFill>
          <a:blip r:embed="rId4">
            <a:extLst>
              <a:ext uri="{28A0092B-C50C-407E-A947-70E740481C1C}">
                <a14:useLocalDpi xmlns:a14="http://schemas.microsoft.com/office/drawing/2010/main" xmlns="" val="0"/>
              </a:ext>
            </a:extLst>
          </a:blip>
          <a:srcRect l="12500" t="16695" r="8226" b="8646"/>
          <a:stretch>
            <a:fillRect/>
          </a:stretch>
        </p:blipFill>
        <p:spPr bwMode="auto">
          <a:xfrm>
            <a:off x="3149600" y="3763963"/>
            <a:ext cx="2717800" cy="2560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Text Box 58"/>
          <p:cNvSpPr txBox="1">
            <a:spLocks noChangeArrowheads="1"/>
          </p:cNvSpPr>
          <p:nvPr/>
        </p:nvSpPr>
        <p:spPr bwMode="auto">
          <a:xfrm>
            <a:off x="1443038" y="3511550"/>
            <a:ext cx="4672012"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spcBef>
                <a:spcPct val="0"/>
              </a:spcBef>
              <a:buFontTx/>
              <a:buNone/>
              <a:defRPr/>
            </a:pPr>
            <a:r>
              <a:rPr lang="en-US" sz="1600" b="0" i="0" u="sng" dirty="0" err="1">
                <a:solidFill>
                  <a:srgbClr val="0000FF"/>
                </a:solidFill>
                <a:latin typeface="Arial" pitchFamily="34" charset="0"/>
                <a:ea typeface="+mn-ea"/>
                <a:cs typeface="+mn-cs"/>
              </a:rPr>
              <a:t>B</a:t>
            </a:r>
            <a:r>
              <a:rPr lang="en-US" sz="1600" b="0" i="0" u="sng" baseline="-25000" dirty="0" err="1">
                <a:solidFill>
                  <a:srgbClr val="0000FF"/>
                </a:solidFill>
                <a:latin typeface="Arial" pitchFamily="34" charset="0"/>
                <a:ea typeface="+mn-ea"/>
                <a:cs typeface="+mn-cs"/>
              </a:rPr>
              <a:t>norm</a:t>
            </a:r>
            <a:r>
              <a:rPr lang="en-US" sz="1600" b="0" i="0" u="sng" dirty="0">
                <a:solidFill>
                  <a:srgbClr val="0000FF"/>
                </a:solidFill>
                <a:latin typeface="Arial" pitchFamily="34" charset="0"/>
                <a:ea typeface="+mn-ea"/>
                <a:cs typeface="+mn-cs"/>
              </a:rPr>
              <a:t> vs. theta (normalized to present Br sensors)</a:t>
            </a:r>
          </a:p>
        </p:txBody>
      </p:sp>
      <p:sp>
        <p:nvSpPr>
          <p:cNvPr id="48" name="TextBox 47"/>
          <p:cNvSpPr txBox="1"/>
          <p:nvPr/>
        </p:nvSpPr>
        <p:spPr>
          <a:xfrm>
            <a:off x="1447800" y="6257925"/>
            <a:ext cx="822325" cy="338138"/>
          </a:xfrm>
          <a:prstGeom prst="rect">
            <a:avLst/>
          </a:prstGeom>
          <a:noFill/>
        </p:spPr>
        <p:txBody>
          <a:bodyPr wrap="none">
            <a:spAutoFit/>
          </a:bodyPr>
          <a:lstStyle/>
          <a:p>
            <a:pPr>
              <a:buFontTx/>
              <a:buNone/>
              <a:defRPr/>
            </a:pPr>
            <a:r>
              <a:rPr lang="en-US" sz="1600" b="0" i="0" dirty="0">
                <a:solidFill>
                  <a:srgbClr val="000000"/>
                </a:solidFill>
                <a:latin typeface="Symbol" pitchFamily="18" charset="2"/>
                <a:ea typeface="+mn-ea"/>
                <a:cs typeface="+mn-cs"/>
              </a:rPr>
              <a:t>q </a:t>
            </a:r>
            <a:r>
              <a:rPr lang="en-US" sz="1600" b="0" i="0" dirty="0">
                <a:solidFill>
                  <a:srgbClr val="000000"/>
                </a:solidFill>
                <a:latin typeface="Helvetica" pitchFamily="34" charset="0"/>
                <a:ea typeface="+mn-ea"/>
                <a:cs typeface="+mn-cs"/>
              </a:rPr>
              <a:t>(</a:t>
            </a:r>
            <a:r>
              <a:rPr lang="en-US" sz="1600" b="0" i="0" dirty="0" err="1">
                <a:solidFill>
                  <a:srgbClr val="000000"/>
                </a:solidFill>
                <a:latin typeface="Helvetica" pitchFamily="34" charset="0"/>
                <a:ea typeface="+mn-ea"/>
                <a:cs typeface="+mn-cs"/>
              </a:rPr>
              <a:t>deg</a:t>
            </a:r>
            <a:r>
              <a:rPr lang="en-US" sz="1600" b="0" i="0" dirty="0">
                <a:solidFill>
                  <a:srgbClr val="000000"/>
                </a:solidFill>
                <a:latin typeface="Helvetica" pitchFamily="34" charset="0"/>
                <a:ea typeface="+mn-ea"/>
                <a:cs typeface="+mn-cs"/>
              </a:rPr>
              <a:t>)</a:t>
            </a:r>
          </a:p>
        </p:txBody>
      </p:sp>
      <p:cxnSp>
        <p:nvCxnSpPr>
          <p:cNvPr id="17445" name="Straight Connector 44"/>
          <p:cNvCxnSpPr>
            <a:cxnSpLocks noChangeShapeType="1"/>
          </p:cNvCxnSpPr>
          <p:nvPr/>
        </p:nvCxnSpPr>
        <p:spPr bwMode="auto">
          <a:xfrm>
            <a:off x="695325" y="5267325"/>
            <a:ext cx="2286000"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446" name="Straight Connector 50"/>
          <p:cNvCxnSpPr>
            <a:cxnSpLocks noChangeShapeType="1"/>
          </p:cNvCxnSpPr>
          <p:nvPr/>
        </p:nvCxnSpPr>
        <p:spPr bwMode="auto">
          <a:xfrm>
            <a:off x="3419475" y="5303838"/>
            <a:ext cx="2286000"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6" name="Oval 45"/>
          <p:cNvSpPr/>
          <p:nvPr/>
        </p:nvSpPr>
        <p:spPr bwMode="auto">
          <a:xfrm>
            <a:off x="2505075" y="5562600"/>
            <a:ext cx="304800" cy="304800"/>
          </a:xfrm>
          <a:prstGeom prst="ellipse">
            <a:avLst/>
          </a:prstGeom>
          <a:noFill/>
          <a:ln w="158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p>
            <a:pPr>
              <a:defRPr/>
            </a:pPr>
            <a:endParaRPr lang="en-US" b="0" i="0">
              <a:latin typeface="Helvetica" pitchFamily="34" charset="0"/>
              <a:ea typeface="+mn-ea"/>
              <a:cs typeface="+mn-cs"/>
            </a:endParaRPr>
          </a:p>
        </p:txBody>
      </p:sp>
      <p:sp>
        <p:nvSpPr>
          <p:cNvPr id="53" name="Oval 52"/>
          <p:cNvSpPr/>
          <p:nvPr/>
        </p:nvSpPr>
        <p:spPr bwMode="auto">
          <a:xfrm>
            <a:off x="3581400" y="4856163"/>
            <a:ext cx="304800" cy="304800"/>
          </a:xfrm>
          <a:prstGeom prst="ellipse">
            <a:avLst/>
          </a:prstGeom>
          <a:noFill/>
          <a:ln w="158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p>
            <a:pPr>
              <a:defRPr/>
            </a:pPr>
            <a:endParaRPr lang="en-US" b="0" i="0">
              <a:latin typeface="Helvetica" pitchFamily="34" charset="0"/>
              <a:ea typeface="+mn-ea"/>
              <a:cs typeface="+mn-cs"/>
            </a:endParaRPr>
          </a:p>
        </p:txBody>
      </p:sp>
      <p:sp>
        <p:nvSpPr>
          <p:cNvPr id="55" name="TextBox 54"/>
          <p:cNvSpPr txBox="1"/>
          <p:nvPr/>
        </p:nvSpPr>
        <p:spPr>
          <a:xfrm>
            <a:off x="715963" y="5889625"/>
            <a:ext cx="860425" cy="277813"/>
          </a:xfrm>
          <a:prstGeom prst="rect">
            <a:avLst/>
          </a:prstGeom>
          <a:noFill/>
        </p:spPr>
        <p:txBody>
          <a:bodyPr wrap="none">
            <a:spAutoFit/>
          </a:bodyPr>
          <a:lstStyle/>
          <a:p>
            <a:pPr>
              <a:buFontTx/>
              <a:buNone/>
              <a:defRPr/>
            </a:pPr>
            <a:r>
              <a:rPr lang="en-US" b="0" i="0" dirty="0">
                <a:latin typeface="Symbol" pitchFamily="18" charset="2"/>
                <a:ea typeface="+mn-ea"/>
                <a:cs typeface="+mn-cs"/>
              </a:rPr>
              <a:t>F</a:t>
            </a:r>
            <a:r>
              <a:rPr lang="en-US" b="0" i="0" dirty="0">
                <a:latin typeface="Helvetica" pitchFamily="34" charset="0"/>
                <a:ea typeface="+mn-ea"/>
                <a:cs typeface="+mn-cs"/>
              </a:rPr>
              <a:t> = 0 </a:t>
            </a:r>
            <a:r>
              <a:rPr lang="en-US" b="0" i="0" dirty="0" err="1">
                <a:latin typeface="Helvetica" pitchFamily="34" charset="0"/>
                <a:ea typeface="+mn-ea"/>
                <a:cs typeface="+mn-cs"/>
              </a:rPr>
              <a:t>deg</a:t>
            </a:r>
            <a:endParaRPr lang="en-US" b="0" i="0" dirty="0">
              <a:latin typeface="Helvetica" pitchFamily="34" charset="0"/>
              <a:ea typeface="+mn-ea"/>
              <a:cs typeface="+mn-cs"/>
            </a:endParaRPr>
          </a:p>
        </p:txBody>
      </p:sp>
      <p:sp>
        <p:nvSpPr>
          <p:cNvPr id="56" name="TextBox 55"/>
          <p:cNvSpPr txBox="1"/>
          <p:nvPr/>
        </p:nvSpPr>
        <p:spPr>
          <a:xfrm>
            <a:off x="3419475" y="5880100"/>
            <a:ext cx="862013" cy="277813"/>
          </a:xfrm>
          <a:prstGeom prst="rect">
            <a:avLst/>
          </a:prstGeom>
          <a:noFill/>
        </p:spPr>
        <p:txBody>
          <a:bodyPr wrap="none">
            <a:spAutoFit/>
          </a:bodyPr>
          <a:lstStyle/>
          <a:p>
            <a:pPr>
              <a:buFontTx/>
              <a:buNone/>
              <a:defRPr/>
            </a:pPr>
            <a:r>
              <a:rPr lang="en-US" b="0" i="0" dirty="0">
                <a:latin typeface="Symbol" pitchFamily="18" charset="2"/>
                <a:ea typeface="+mn-ea"/>
                <a:cs typeface="+mn-cs"/>
              </a:rPr>
              <a:t>F</a:t>
            </a:r>
            <a:r>
              <a:rPr lang="en-US" b="0" i="0" dirty="0">
                <a:latin typeface="Helvetica" pitchFamily="34" charset="0"/>
                <a:ea typeface="+mn-ea"/>
                <a:cs typeface="+mn-cs"/>
              </a:rPr>
              <a:t> = 0 </a:t>
            </a:r>
            <a:r>
              <a:rPr lang="en-US" b="0" i="0" dirty="0" err="1">
                <a:latin typeface="Helvetica" pitchFamily="34" charset="0"/>
                <a:ea typeface="+mn-ea"/>
                <a:cs typeface="+mn-cs"/>
              </a:rPr>
              <a:t>deg</a:t>
            </a:r>
            <a:endParaRPr lang="en-US" b="0" i="0" dirty="0">
              <a:latin typeface="Helvetica" pitchFamily="34" charset="0"/>
              <a:ea typeface="+mn-ea"/>
              <a:cs typeface="+mn-cs"/>
            </a:endParaRPr>
          </a:p>
        </p:txBody>
      </p:sp>
      <p:sp>
        <p:nvSpPr>
          <p:cNvPr id="57" name="TextBox 56"/>
          <p:cNvSpPr txBox="1"/>
          <p:nvPr/>
        </p:nvSpPr>
        <p:spPr>
          <a:xfrm>
            <a:off x="3460750" y="4318000"/>
            <a:ext cx="1293813" cy="276225"/>
          </a:xfrm>
          <a:prstGeom prst="rect">
            <a:avLst/>
          </a:prstGeom>
          <a:noFill/>
        </p:spPr>
        <p:txBody>
          <a:bodyPr wrap="none">
            <a:spAutoFit/>
          </a:bodyPr>
          <a:lstStyle/>
          <a:p>
            <a:pPr>
              <a:buFontTx/>
              <a:buNone/>
              <a:defRPr/>
            </a:pPr>
            <a:r>
              <a:rPr lang="en-US" b="0" i="0" dirty="0">
                <a:latin typeface="Helvetica" pitchFamily="34" charset="0"/>
                <a:ea typeface="+mn-ea"/>
                <a:cs typeface="+mn-cs"/>
              </a:rPr>
              <a:t>Present sensors</a:t>
            </a:r>
          </a:p>
        </p:txBody>
      </p:sp>
      <p:cxnSp>
        <p:nvCxnSpPr>
          <p:cNvPr id="17452" name="Straight Arrow Connector 51"/>
          <p:cNvCxnSpPr>
            <a:cxnSpLocks noChangeShapeType="1"/>
          </p:cNvCxnSpPr>
          <p:nvPr/>
        </p:nvCxnSpPr>
        <p:spPr bwMode="auto">
          <a:xfrm flipH="1">
            <a:off x="3798888" y="4594225"/>
            <a:ext cx="50800" cy="261938"/>
          </a:xfrm>
          <a:prstGeom prst="straightConnector1">
            <a:avLst/>
          </a:prstGeom>
          <a:noFill/>
          <a:ln w="1587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453" name="Straight Arrow Connector 57"/>
          <p:cNvCxnSpPr>
            <a:cxnSpLocks noChangeShapeType="1"/>
          </p:cNvCxnSpPr>
          <p:nvPr/>
        </p:nvCxnSpPr>
        <p:spPr bwMode="auto">
          <a:xfrm flipH="1">
            <a:off x="2790825" y="4565650"/>
            <a:ext cx="771525" cy="996950"/>
          </a:xfrm>
          <a:prstGeom prst="straightConnector1">
            <a:avLst/>
          </a:prstGeom>
          <a:noFill/>
          <a:ln w="1587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6" name="TextBox 65"/>
          <p:cNvSpPr txBox="1"/>
          <p:nvPr/>
        </p:nvSpPr>
        <p:spPr>
          <a:xfrm>
            <a:off x="1562100" y="3906838"/>
            <a:ext cx="1257300" cy="276225"/>
          </a:xfrm>
          <a:prstGeom prst="rect">
            <a:avLst/>
          </a:prstGeom>
          <a:noFill/>
        </p:spPr>
        <p:txBody>
          <a:bodyPr wrap="none">
            <a:spAutoFit/>
          </a:bodyPr>
          <a:lstStyle/>
          <a:p>
            <a:pPr>
              <a:buFontTx/>
              <a:buNone/>
              <a:defRPr/>
            </a:pPr>
            <a:r>
              <a:rPr lang="en-US" b="0" i="0" dirty="0" err="1">
                <a:latin typeface="Helvetica" pitchFamily="34" charset="0"/>
                <a:ea typeface="+mn-ea"/>
                <a:cs typeface="+mn-cs"/>
              </a:rPr>
              <a:t>Z</a:t>
            </a:r>
            <a:r>
              <a:rPr lang="en-US" b="0" i="0" baseline="-25000" dirty="0" err="1">
                <a:latin typeface="Helvetica" pitchFamily="34" charset="0"/>
                <a:ea typeface="+mn-ea"/>
                <a:cs typeface="+mn-cs"/>
              </a:rPr>
              <a:t>plasma</a:t>
            </a:r>
            <a:r>
              <a:rPr lang="en-US" b="0" i="0" dirty="0">
                <a:latin typeface="Helvetica" pitchFamily="34" charset="0"/>
                <a:ea typeface="+mn-ea"/>
                <a:cs typeface="+mn-cs"/>
              </a:rPr>
              <a:t> = -10 cm</a:t>
            </a:r>
          </a:p>
        </p:txBody>
      </p:sp>
      <p:sp>
        <p:nvSpPr>
          <p:cNvPr id="67" name="TextBox 66"/>
          <p:cNvSpPr txBox="1"/>
          <p:nvPr/>
        </p:nvSpPr>
        <p:spPr>
          <a:xfrm>
            <a:off x="1997075" y="4143375"/>
            <a:ext cx="746125" cy="276225"/>
          </a:xfrm>
          <a:prstGeom prst="rect">
            <a:avLst/>
          </a:prstGeom>
          <a:noFill/>
        </p:spPr>
        <p:txBody>
          <a:bodyPr wrap="none">
            <a:spAutoFit/>
          </a:bodyPr>
          <a:lstStyle/>
          <a:p>
            <a:pPr>
              <a:buFontTx/>
              <a:buNone/>
              <a:defRPr/>
            </a:pPr>
            <a:r>
              <a:rPr lang="en-US" b="0" i="0" dirty="0">
                <a:latin typeface="Helvetica" pitchFamily="34" charset="0"/>
                <a:ea typeface="+mn-ea"/>
                <a:cs typeface="+mn-cs"/>
              </a:rPr>
              <a:t> = -5 cm</a:t>
            </a:r>
          </a:p>
        </p:txBody>
      </p:sp>
      <p:sp>
        <p:nvSpPr>
          <p:cNvPr id="68" name="TextBox 67"/>
          <p:cNvSpPr txBox="1"/>
          <p:nvPr/>
        </p:nvSpPr>
        <p:spPr>
          <a:xfrm>
            <a:off x="2063750" y="4379913"/>
            <a:ext cx="650875" cy="277812"/>
          </a:xfrm>
          <a:prstGeom prst="rect">
            <a:avLst/>
          </a:prstGeom>
          <a:noFill/>
        </p:spPr>
        <p:txBody>
          <a:bodyPr wrap="none">
            <a:spAutoFit/>
          </a:bodyPr>
          <a:lstStyle/>
          <a:p>
            <a:pPr>
              <a:buFontTx/>
              <a:buNone/>
              <a:defRPr/>
            </a:pPr>
            <a:r>
              <a:rPr lang="en-US" b="0" i="0" dirty="0">
                <a:latin typeface="Helvetica" pitchFamily="34" charset="0"/>
                <a:ea typeface="+mn-ea"/>
                <a:cs typeface="+mn-cs"/>
              </a:rPr>
              <a:t>= 0 cm</a:t>
            </a:r>
          </a:p>
        </p:txBody>
      </p:sp>
      <p:grpSp>
        <p:nvGrpSpPr>
          <p:cNvPr id="58" name="Group 57"/>
          <p:cNvGrpSpPr/>
          <p:nvPr/>
        </p:nvGrpSpPr>
        <p:grpSpPr>
          <a:xfrm>
            <a:off x="128815" y="1122135"/>
            <a:ext cx="2200275" cy="3000375"/>
            <a:chOff x="165100" y="1085850"/>
            <a:chExt cx="2200275" cy="3000375"/>
          </a:xfrm>
        </p:grpSpPr>
        <p:sp>
          <p:nvSpPr>
            <p:cNvPr id="7" name="Line 63"/>
            <p:cNvSpPr>
              <a:spLocks noChangeShapeType="1"/>
            </p:cNvSpPr>
            <p:nvPr/>
          </p:nvSpPr>
          <p:spPr bwMode="auto">
            <a:xfrm flipH="1">
              <a:off x="1457325" y="1725613"/>
              <a:ext cx="908050" cy="144462"/>
            </a:xfrm>
            <a:prstGeom prst="line">
              <a:avLst/>
            </a:prstGeom>
            <a:noFill/>
            <a:ln w="158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p>
              <a:pPr>
                <a:defRPr/>
              </a:pPr>
              <a:endParaRPr lang="en-US" b="0" i="0">
                <a:latin typeface="Helvetica" pitchFamily="34" charset="0"/>
                <a:ea typeface="+mn-ea"/>
                <a:cs typeface="+mn-cs"/>
              </a:endParaRPr>
            </a:p>
          </p:txBody>
        </p:sp>
        <p:pic>
          <p:nvPicPr>
            <p:cNvPr id="17416" name="Picture 67"/>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65100" y="1085850"/>
              <a:ext cx="1816100" cy="2820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 name="Text Box 69"/>
            <p:cNvSpPr txBox="1">
              <a:spLocks noChangeArrowheads="1"/>
            </p:cNvSpPr>
            <p:nvPr/>
          </p:nvSpPr>
          <p:spPr bwMode="auto">
            <a:xfrm>
              <a:off x="165100" y="1187450"/>
              <a:ext cx="322263" cy="182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spcBef>
                  <a:spcPct val="20000"/>
                </a:spcBef>
                <a:buFontTx/>
                <a:buNone/>
                <a:defRPr/>
              </a:pPr>
              <a:r>
                <a:rPr lang="en-US" sz="1200" b="0" i="0" dirty="0">
                  <a:solidFill>
                    <a:srgbClr val="000000"/>
                  </a:solidFill>
                  <a:latin typeface="Helvetica" pitchFamily="34" charset="0"/>
                  <a:ea typeface="+mn-ea"/>
                  <a:cs typeface="+mn-cs"/>
                </a:rPr>
                <a:t>Z(m)</a:t>
              </a:r>
            </a:p>
          </p:txBody>
        </p:sp>
        <p:sp>
          <p:nvSpPr>
            <p:cNvPr id="11" name="Text Box 70"/>
            <p:cNvSpPr txBox="1">
              <a:spLocks noChangeArrowheads="1"/>
            </p:cNvSpPr>
            <p:nvPr/>
          </p:nvSpPr>
          <p:spPr bwMode="auto">
            <a:xfrm>
              <a:off x="877888" y="3519488"/>
              <a:ext cx="338137" cy="182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spcBef>
                  <a:spcPct val="20000"/>
                </a:spcBef>
                <a:buFontTx/>
                <a:buNone/>
                <a:defRPr/>
              </a:pPr>
              <a:r>
                <a:rPr lang="en-US" sz="1200" b="0" i="0">
                  <a:solidFill>
                    <a:srgbClr val="000000"/>
                  </a:solidFill>
                  <a:latin typeface="Helvetica" pitchFamily="34" charset="0"/>
                  <a:ea typeface="+mn-ea"/>
                  <a:cs typeface="+mn-cs"/>
                </a:rPr>
                <a:t>R(m)</a:t>
              </a:r>
            </a:p>
          </p:txBody>
        </p:sp>
        <p:sp>
          <p:nvSpPr>
            <p:cNvPr id="14" name="Oval 13"/>
            <p:cNvSpPr/>
            <p:nvPr/>
          </p:nvSpPr>
          <p:spPr bwMode="auto">
            <a:xfrm>
              <a:off x="874713" y="3171825"/>
              <a:ext cx="76200" cy="76200"/>
            </a:xfrm>
            <a:prstGeom prst="ellipse">
              <a:avLst/>
            </a:prstGeom>
            <a:solidFill>
              <a:srgbClr val="FFFF66"/>
            </a:solidFill>
            <a:ln w="15875" cap="flat" cmpd="sng" algn="ctr">
              <a:solidFill>
                <a:srgbClr val="FF0000"/>
              </a:solidFill>
              <a:prstDash val="solid"/>
              <a:round/>
              <a:headEnd type="none" w="med" len="med"/>
              <a:tailEnd type="triangle" w="med" len="med"/>
            </a:ln>
            <a:effectLst/>
            <a:extLst/>
          </p:spPr>
          <p:txBody>
            <a:bodyPr lIns="0" tIns="0" rIns="0" bIns="0"/>
            <a:lstStyle/>
            <a:p>
              <a:pPr>
                <a:defRPr/>
              </a:pPr>
              <a:endParaRPr lang="en-US" b="0" i="0">
                <a:latin typeface="Helvetica" pitchFamily="34" charset="0"/>
                <a:ea typeface="+mn-ea"/>
                <a:cs typeface="+mn-cs"/>
              </a:endParaRPr>
            </a:p>
          </p:txBody>
        </p:sp>
        <p:cxnSp>
          <p:nvCxnSpPr>
            <p:cNvPr id="17422" name="Straight Arrow Connector 14"/>
            <p:cNvCxnSpPr>
              <a:cxnSpLocks noChangeShapeType="1"/>
            </p:cNvCxnSpPr>
            <p:nvPr/>
          </p:nvCxnSpPr>
          <p:spPr bwMode="auto">
            <a:xfrm flipH="1">
              <a:off x="1123950" y="2919413"/>
              <a:ext cx="1171575" cy="222250"/>
            </a:xfrm>
            <a:prstGeom prst="straightConnector1">
              <a:avLst/>
            </a:prstGeom>
            <a:noFill/>
            <a:ln w="1587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423" name="Straight Connector 15"/>
            <p:cNvCxnSpPr>
              <a:cxnSpLocks noChangeShapeType="1"/>
            </p:cNvCxnSpPr>
            <p:nvPr/>
          </p:nvCxnSpPr>
          <p:spPr bwMode="auto">
            <a:xfrm flipV="1">
              <a:off x="1012825" y="3036888"/>
              <a:ext cx="182563" cy="92075"/>
            </a:xfrm>
            <a:prstGeom prst="line">
              <a:avLst/>
            </a:prstGeom>
            <a:noFill/>
            <a:ln w="158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7" name="Oval 16"/>
            <p:cNvSpPr/>
            <p:nvPr/>
          </p:nvSpPr>
          <p:spPr bwMode="auto">
            <a:xfrm>
              <a:off x="954088" y="3101975"/>
              <a:ext cx="76200" cy="76200"/>
            </a:xfrm>
            <a:prstGeom prst="ellipse">
              <a:avLst/>
            </a:prstGeom>
            <a:solidFill>
              <a:srgbClr val="FFFF66"/>
            </a:solidFill>
            <a:ln w="15875" cap="flat" cmpd="sng" algn="ctr">
              <a:solidFill>
                <a:srgbClr val="FF0000"/>
              </a:solidFill>
              <a:prstDash val="solid"/>
              <a:round/>
              <a:headEnd type="none" w="med" len="med"/>
              <a:tailEnd type="triangle" w="med" len="med"/>
            </a:ln>
            <a:effectLst/>
            <a:extLst/>
          </p:spPr>
          <p:txBody>
            <a:bodyPr lIns="0" tIns="0" rIns="0" bIns="0"/>
            <a:lstStyle/>
            <a:p>
              <a:pPr>
                <a:defRPr/>
              </a:pPr>
              <a:endParaRPr lang="en-US" b="0" i="0">
                <a:latin typeface="Helvetica" pitchFamily="34" charset="0"/>
                <a:ea typeface="+mn-ea"/>
                <a:cs typeface="+mn-cs"/>
              </a:endParaRPr>
            </a:p>
          </p:txBody>
        </p:sp>
        <p:sp>
          <p:nvSpPr>
            <p:cNvPr id="18" name="Oval 17"/>
            <p:cNvSpPr/>
            <p:nvPr/>
          </p:nvSpPr>
          <p:spPr bwMode="auto">
            <a:xfrm>
              <a:off x="1179513" y="2990850"/>
              <a:ext cx="76200" cy="76200"/>
            </a:xfrm>
            <a:prstGeom prst="ellipse">
              <a:avLst/>
            </a:prstGeom>
            <a:solidFill>
              <a:srgbClr val="FFFF66"/>
            </a:solidFill>
            <a:ln w="15875" cap="flat" cmpd="sng" algn="ctr">
              <a:solidFill>
                <a:srgbClr val="FF0000"/>
              </a:solidFill>
              <a:prstDash val="solid"/>
              <a:round/>
              <a:headEnd type="none" w="med" len="med"/>
              <a:tailEnd type="triangle" w="med" len="med"/>
            </a:ln>
            <a:effectLst/>
            <a:extLst/>
          </p:spPr>
          <p:txBody>
            <a:bodyPr lIns="0" tIns="0" rIns="0" bIns="0"/>
            <a:lstStyle/>
            <a:p>
              <a:pPr>
                <a:defRPr/>
              </a:pPr>
              <a:endParaRPr lang="en-US" b="0" i="0">
                <a:latin typeface="Helvetica" pitchFamily="34" charset="0"/>
                <a:ea typeface="+mn-ea"/>
                <a:cs typeface="+mn-cs"/>
              </a:endParaRPr>
            </a:p>
          </p:txBody>
        </p:sp>
        <p:cxnSp>
          <p:nvCxnSpPr>
            <p:cNvPr id="17437" name="Straight Arrow Connector 35"/>
            <p:cNvCxnSpPr>
              <a:cxnSpLocks noChangeShapeType="1"/>
            </p:cNvCxnSpPr>
            <p:nvPr/>
          </p:nvCxnSpPr>
          <p:spPr bwMode="auto">
            <a:xfrm>
              <a:off x="1066800" y="2320925"/>
              <a:ext cx="1171575" cy="0"/>
            </a:xfrm>
            <a:prstGeom prst="straightConnector1">
              <a:avLst/>
            </a:prstGeom>
            <a:noFill/>
            <a:ln w="1587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7" name="Arc 36"/>
            <p:cNvSpPr>
              <a:spLocks/>
            </p:cNvSpPr>
            <p:nvPr/>
          </p:nvSpPr>
          <p:spPr bwMode="auto">
            <a:xfrm>
              <a:off x="1060450" y="2066925"/>
              <a:ext cx="265113" cy="449263"/>
            </a:xfrm>
            <a:custGeom>
              <a:avLst/>
              <a:gdLst>
                <a:gd name="T0" fmla="*/ 132556 w 265113"/>
                <a:gd name="T1" fmla="*/ 0 h 449263"/>
                <a:gd name="T2" fmla="*/ 265113 w 265113"/>
                <a:gd name="T3" fmla="*/ 224632 h 449263"/>
                <a:gd name="T4" fmla="*/ 0 60000 65536"/>
                <a:gd name="T5" fmla="*/ 0 60000 65536"/>
              </a:gdLst>
              <a:ahLst/>
              <a:cxnLst>
                <a:cxn ang="T4">
                  <a:pos x="T0" y="T1"/>
                </a:cxn>
                <a:cxn ang="T5">
                  <a:pos x="T2" y="T3"/>
                </a:cxn>
              </a:cxnLst>
              <a:rect l="0" t="0" r="r" b="b"/>
              <a:pathLst>
                <a:path w="265113" h="449263" stroke="0">
                  <a:moveTo>
                    <a:pt x="132556" y="0"/>
                  </a:moveTo>
                  <a:cubicBezTo>
                    <a:pt x="205765" y="0"/>
                    <a:pt x="265113" y="100571"/>
                    <a:pt x="265113" y="224632"/>
                  </a:cubicBezTo>
                  <a:lnTo>
                    <a:pt x="132557" y="224632"/>
                  </a:lnTo>
                  <a:cubicBezTo>
                    <a:pt x="132557" y="149755"/>
                    <a:pt x="132556" y="74877"/>
                    <a:pt x="132556" y="0"/>
                  </a:cubicBezTo>
                  <a:close/>
                </a:path>
                <a:path w="265113" h="449263" fill="none">
                  <a:moveTo>
                    <a:pt x="132556" y="0"/>
                  </a:moveTo>
                  <a:cubicBezTo>
                    <a:pt x="205765" y="0"/>
                    <a:pt x="265113" y="100571"/>
                    <a:pt x="265113" y="224632"/>
                  </a:cubicBezTo>
                </a:path>
              </a:pathLst>
            </a:custGeom>
            <a:noFill/>
            <a:ln w="15875" cap="flat" cmpd="sng">
              <a:solidFill>
                <a:schemeClr val="tx1"/>
              </a:solidFill>
              <a:prstDash val="solid"/>
              <a:round/>
              <a:headEnd type="stealth"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n-US"/>
            </a:p>
          </p:txBody>
        </p:sp>
        <p:cxnSp>
          <p:nvCxnSpPr>
            <p:cNvPr id="17439" name="Straight Arrow Connector 38"/>
            <p:cNvCxnSpPr>
              <a:cxnSpLocks noChangeShapeType="1"/>
            </p:cNvCxnSpPr>
            <p:nvPr/>
          </p:nvCxnSpPr>
          <p:spPr bwMode="auto">
            <a:xfrm flipV="1">
              <a:off x="1066800" y="1449388"/>
              <a:ext cx="0" cy="871537"/>
            </a:xfrm>
            <a:prstGeom prst="straightConnector1">
              <a:avLst/>
            </a:prstGeom>
            <a:noFill/>
            <a:ln w="1587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3" name="TextBox 42"/>
            <p:cNvSpPr txBox="1"/>
            <p:nvPr/>
          </p:nvSpPr>
          <p:spPr>
            <a:xfrm>
              <a:off x="1079500" y="2047875"/>
              <a:ext cx="292100" cy="338138"/>
            </a:xfrm>
            <a:prstGeom prst="rect">
              <a:avLst/>
            </a:prstGeom>
            <a:noFill/>
          </p:spPr>
          <p:txBody>
            <a:bodyPr wrap="none">
              <a:spAutoFit/>
            </a:bodyPr>
            <a:lstStyle/>
            <a:p>
              <a:pPr>
                <a:buFontTx/>
                <a:buNone/>
                <a:defRPr/>
              </a:pPr>
              <a:r>
                <a:rPr lang="en-US" sz="1600" b="0" i="0" dirty="0">
                  <a:solidFill>
                    <a:srgbClr val="000000"/>
                  </a:solidFill>
                  <a:latin typeface="Symbol" pitchFamily="18" charset="2"/>
                  <a:ea typeface="+mn-ea"/>
                  <a:cs typeface="+mn-cs"/>
                </a:rPr>
                <a:t>q</a:t>
              </a:r>
              <a:endParaRPr lang="en-US" sz="1600" b="0" i="0" dirty="0">
                <a:solidFill>
                  <a:srgbClr val="000000"/>
                </a:solidFill>
                <a:latin typeface="Helvetica" pitchFamily="34" charset="0"/>
                <a:ea typeface="+mn-ea"/>
                <a:cs typeface="+mn-cs"/>
              </a:endParaRPr>
            </a:p>
          </p:txBody>
        </p:sp>
        <p:cxnSp>
          <p:nvCxnSpPr>
            <p:cNvPr id="17457" name="Straight Arrow Connector 63"/>
            <p:cNvCxnSpPr>
              <a:cxnSpLocks noChangeShapeType="1"/>
            </p:cNvCxnSpPr>
            <p:nvPr/>
          </p:nvCxnSpPr>
          <p:spPr bwMode="auto">
            <a:xfrm flipH="1" flipV="1">
              <a:off x="1371600" y="4021138"/>
              <a:ext cx="214313" cy="65087"/>
            </a:xfrm>
            <a:prstGeom prst="straightConnector1">
              <a:avLst/>
            </a:prstGeom>
            <a:noFill/>
            <a:ln w="1587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17458" name="Straight Arrow Connector 77"/>
          <p:cNvCxnSpPr>
            <a:cxnSpLocks noChangeShapeType="1"/>
            <a:stCxn id="67" idx="1"/>
          </p:cNvCxnSpPr>
          <p:nvPr/>
        </p:nvCxnSpPr>
        <p:spPr bwMode="auto">
          <a:xfrm flipH="1" flipV="1">
            <a:off x="1390650" y="4238625"/>
            <a:ext cx="606425" cy="42863"/>
          </a:xfrm>
          <a:prstGeom prst="straightConnector1">
            <a:avLst/>
          </a:prstGeom>
          <a:noFill/>
          <a:ln w="1587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459" name="Straight Arrow Connector 78"/>
          <p:cNvCxnSpPr>
            <a:cxnSpLocks noChangeShapeType="1"/>
            <a:stCxn id="68" idx="1"/>
          </p:cNvCxnSpPr>
          <p:nvPr/>
        </p:nvCxnSpPr>
        <p:spPr bwMode="auto">
          <a:xfrm flipH="1" flipV="1">
            <a:off x="1395413" y="4429125"/>
            <a:ext cx="668337" cy="90488"/>
          </a:xfrm>
          <a:prstGeom prst="straightConnector1">
            <a:avLst/>
          </a:prstGeom>
          <a:noFill/>
          <a:ln w="1587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2" name="Rectangle 43"/>
          <p:cNvSpPr>
            <a:spLocks noChangeArrowheads="1"/>
          </p:cNvSpPr>
          <p:nvPr/>
        </p:nvSpPr>
        <p:spPr bwMode="auto">
          <a:xfrm>
            <a:off x="0" y="1814"/>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3000"/>
              </a:lnSpc>
              <a:spcBef>
                <a:spcPts val="1800"/>
              </a:spcBef>
              <a:spcAft>
                <a:spcPts val="1800"/>
              </a:spcAft>
              <a:buFontTx/>
              <a:buNone/>
            </a:pPr>
            <a:r>
              <a:rPr lang="en-US" sz="2400" i="0" dirty="0">
                <a:solidFill>
                  <a:srgbClr val="FF0000"/>
                </a:solidFill>
                <a:latin typeface="Arial" charset="0"/>
              </a:rPr>
              <a:t>3D analysis of extended MHD sensors show significant mode amplitude off-</a:t>
            </a:r>
            <a:r>
              <a:rPr lang="en-US" sz="2400" i="0" dirty="0" err="1">
                <a:solidFill>
                  <a:srgbClr val="FF0000"/>
                </a:solidFill>
                <a:latin typeface="Arial" charset="0"/>
              </a:rPr>
              <a:t>midplane</a:t>
            </a:r>
            <a:r>
              <a:rPr lang="en-US" sz="2400" i="0" dirty="0">
                <a:solidFill>
                  <a:srgbClr val="FF0000"/>
                </a:solidFill>
                <a:latin typeface="Arial" charset="0"/>
              </a:rPr>
              <a:t>, approaching </a:t>
            </a:r>
            <a:r>
              <a:rPr lang="en-US" sz="2400" i="0" dirty="0" err="1">
                <a:solidFill>
                  <a:srgbClr val="FF0000"/>
                </a:solidFill>
                <a:latin typeface="Arial" charset="0"/>
              </a:rPr>
              <a:t>divertor</a:t>
            </a:r>
            <a:r>
              <a:rPr lang="en-US" sz="2400" i="0" dirty="0">
                <a:solidFill>
                  <a:srgbClr val="FF0000"/>
                </a:solidFill>
                <a:latin typeface="Arial" charset="0"/>
              </a:rPr>
              <a:t> region</a:t>
            </a:r>
            <a:endParaRPr lang="en-US" sz="1600" i="0" dirty="0">
              <a:solidFill>
                <a:srgbClr val="FF0000"/>
              </a:solidFill>
              <a:latin typeface="Helvetica Neue" charset="0"/>
            </a:endParaRPr>
          </a:p>
        </p:txBody>
      </p:sp>
      <p:sp>
        <p:nvSpPr>
          <p:cNvPr id="54"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40</a:t>
            </a:fld>
            <a:endParaRPr lang="en-US" sz="1000" i="0" dirty="0">
              <a:solidFill>
                <a:schemeClr val="accent2"/>
              </a:solidFill>
              <a:latin typeface="+mn-lt"/>
            </a:endParaRPr>
          </a:p>
        </p:txBody>
      </p:sp>
    </p:spTree>
    <p:extLst>
      <p:ext uri="{BB962C8B-B14F-4D97-AF65-F5344CB8AC3E}">
        <p14:creationId xmlns:p14="http://schemas.microsoft.com/office/powerpoint/2010/main" xmlns="" val="4837679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5</a:t>
            </a:fld>
            <a:endParaRPr lang="en-US" sz="1000" i="0" dirty="0">
              <a:solidFill>
                <a:schemeClr val="accent2"/>
              </a:solidFill>
              <a:latin typeface="+mn-lt"/>
            </a:endParaRPr>
          </a:p>
        </p:txBody>
      </p:sp>
      <p:sp>
        <p:nvSpPr>
          <p:cNvPr id="17410" name="Rectangle 3"/>
          <p:cNvSpPr>
            <a:spLocks noGrp="1" noChangeArrowheads="1"/>
          </p:cNvSpPr>
          <p:nvPr>
            <p:ph type="body" idx="1"/>
          </p:nvPr>
        </p:nvSpPr>
        <p:spPr>
          <a:xfrm>
            <a:off x="215900" y="1143000"/>
            <a:ext cx="8585200" cy="4419600"/>
          </a:xfrm>
        </p:spPr>
        <p:txBody>
          <a:bodyPr/>
          <a:lstStyle/>
          <a:p>
            <a:pPr marL="231775" indent="-231775">
              <a:lnSpc>
                <a:spcPct val="150000"/>
              </a:lnSpc>
              <a:defRPr/>
            </a:pPr>
            <a:r>
              <a:rPr lang="en-US" sz="2800" b="1" dirty="0">
                <a:solidFill>
                  <a:schemeClr val="bg1">
                    <a:lumMod val="75000"/>
                  </a:schemeClr>
                </a:solidFill>
                <a:latin typeface="Arial" charset="0"/>
                <a:ea typeface="ＭＳ Ｐゴシック" charset="0"/>
                <a:cs typeface="ＭＳ Ｐゴシック" charset="0"/>
              </a:rPr>
              <a:t>FY 2012-13 Operations Summary and Status</a:t>
            </a:r>
          </a:p>
          <a:p>
            <a:pPr marL="231775" indent="-231775">
              <a:lnSpc>
                <a:spcPct val="150000"/>
              </a:lnSpc>
              <a:defRPr/>
            </a:pPr>
            <a:r>
              <a:rPr lang="en-US" sz="2800" b="1" dirty="0">
                <a:latin typeface="Arial" charset="0"/>
                <a:ea typeface="ＭＳ Ｐゴシック" charset="0"/>
                <a:cs typeface="ＭＳ Ｐゴシック" charset="0"/>
              </a:rPr>
              <a:t>NSTX Upgrade Project Overview</a:t>
            </a:r>
          </a:p>
          <a:p>
            <a:pPr marL="231775" indent="-231775">
              <a:lnSpc>
                <a:spcPct val="150000"/>
              </a:lnSpc>
              <a:defRPr/>
            </a:pPr>
            <a:r>
              <a:rPr lang="en-US" sz="2800" b="1" dirty="0" smtClean="0">
                <a:solidFill>
                  <a:schemeClr val="bg1">
                    <a:lumMod val="75000"/>
                  </a:schemeClr>
                </a:solidFill>
                <a:latin typeface="Arial" charset="0"/>
                <a:ea typeface="ＭＳ Ｐゴシック" charset="0"/>
                <a:cs typeface="ＭＳ Ｐゴシック" charset="0"/>
              </a:rPr>
              <a:t>NSTX</a:t>
            </a:r>
            <a:r>
              <a:rPr lang="en-US" sz="2800" b="1" dirty="0">
                <a:solidFill>
                  <a:schemeClr val="bg1">
                    <a:lumMod val="75000"/>
                  </a:schemeClr>
                </a:solidFill>
                <a:latin typeface="Arial" charset="0"/>
                <a:ea typeface="ＭＳ Ｐゴシック" charset="0"/>
                <a:cs typeface="ＭＳ Ｐゴシック" charset="0"/>
              </a:rPr>
              <a:t>-U Facility and Diagnostic </a:t>
            </a:r>
            <a:r>
              <a:rPr lang="en-US" sz="2800" b="1" dirty="0" smtClean="0">
                <a:solidFill>
                  <a:schemeClr val="bg1">
                    <a:lumMod val="75000"/>
                  </a:schemeClr>
                </a:solidFill>
                <a:latin typeface="Arial" charset="0"/>
                <a:ea typeface="ＭＳ Ｐゴシック" charset="0"/>
                <a:cs typeface="ＭＳ Ｐゴシック" charset="0"/>
              </a:rPr>
              <a:t>Five </a:t>
            </a:r>
            <a:r>
              <a:rPr lang="en-US" sz="2800" b="1" dirty="0">
                <a:solidFill>
                  <a:schemeClr val="bg1">
                    <a:lumMod val="75000"/>
                  </a:schemeClr>
                </a:solidFill>
                <a:latin typeface="Arial" charset="0"/>
                <a:ea typeface="ＭＳ Ｐゴシック" charset="0"/>
                <a:cs typeface="ＭＳ Ｐゴシック" charset="0"/>
              </a:rPr>
              <a:t>Year Plans</a:t>
            </a:r>
          </a:p>
          <a:p>
            <a:pPr marL="231775" indent="-231775">
              <a:lnSpc>
                <a:spcPct val="150000"/>
              </a:lnSpc>
              <a:defRPr/>
            </a:pPr>
            <a:r>
              <a:rPr lang="en-US" sz="2800" b="1" dirty="0">
                <a:solidFill>
                  <a:schemeClr val="bg1">
                    <a:lumMod val="75000"/>
                  </a:schemeClr>
                </a:solidFill>
                <a:latin typeface="Arial" charset="0"/>
                <a:ea typeface="ＭＳ Ｐゴシック" charset="0"/>
                <a:cs typeface="ＭＳ Ｐゴシック" charset="0"/>
              </a:rPr>
              <a:t>Budget </a:t>
            </a:r>
          </a:p>
          <a:p>
            <a:pPr marL="231775" indent="-231775">
              <a:lnSpc>
                <a:spcPct val="150000"/>
              </a:lnSpc>
              <a:defRPr/>
            </a:pPr>
            <a:r>
              <a:rPr lang="en-US" sz="2800" b="1" dirty="0" smtClean="0">
                <a:solidFill>
                  <a:schemeClr val="bg1">
                    <a:lumMod val="75000"/>
                  </a:schemeClr>
                </a:solidFill>
                <a:latin typeface="Arial" charset="0"/>
                <a:ea typeface="ＭＳ Ｐゴシック" charset="0"/>
                <a:cs typeface="ＭＳ Ｐゴシック" charset="0"/>
              </a:rPr>
              <a:t>Summary</a:t>
            </a:r>
          </a:p>
        </p:txBody>
      </p:sp>
      <p:sp>
        <p:nvSpPr>
          <p:cNvPr id="23555"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30000"/>
              </a:lnSpc>
              <a:spcBef>
                <a:spcPct val="0"/>
              </a:spcBef>
              <a:spcAft>
                <a:spcPts val="600"/>
              </a:spcAft>
              <a:buFontTx/>
              <a:buNone/>
            </a:pPr>
            <a:r>
              <a:rPr lang="en-US" sz="4400" i="0">
                <a:solidFill>
                  <a:srgbClr val="FF3300"/>
                </a:solidFill>
              </a:rPr>
              <a:t>Talk Outline</a:t>
            </a:r>
            <a:endParaRPr lang="en-US" sz="3200" i="0">
              <a:solidFill>
                <a:srgbClr val="0000CC"/>
              </a:solidFill>
              <a:latin typeface="Helvetica Neue"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spcBef>
                <a:spcPct val="0"/>
              </a:spcBef>
              <a:buFontTx/>
              <a:buNone/>
            </a:pPr>
            <a:r>
              <a:rPr lang="en-US" sz="2400" i="0" dirty="0">
                <a:solidFill>
                  <a:srgbClr val="FF3300"/>
                </a:solidFill>
              </a:rPr>
              <a:t>S</a:t>
            </a:r>
            <a:r>
              <a:rPr lang="en-US" sz="2400" i="0" dirty="0" smtClean="0">
                <a:solidFill>
                  <a:srgbClr val="FF3300"/>
                </a:solidFill>
              </a:rPr>
              <a:t>ubstantial Increase </a:t>
            </a:r>
            <a:r>
              <a:rPr lang="en-US" sz="2400" i="0" dirty="0">
                <a:solidFill>
                  <a:srgbClr val="FF3300"/>
                </a:solidFill>
              </a:rPr>
              <a:t>in </a:t>
            </a:r>
            <a:r>
              <a:rPr lang="en-US" sz="2400" i="0" dirty="0" smtClean="0">
                <a:solidFill>
                  <a:srgbClr val="FF3300"/>
                </a:solidFill>
              </a:rPr>
              <a:t>NSTX-U Device / Plasma </a:t>
            </a:r>
            <a:r>
              <a:rPr lang="en-US" sz="2400" i="0" dirty="0">
                <a:solidFill>
                  <a:srgbClr val="FF3300"/>
                </a:solidFill>
              </a:rPr>
              <a:t>P</a:t>
            </a:r>
            <a:r>
              <a:rPr lang="en-US" sz="2400" i="0" dirty="0" smtClean="0">
                <a:solidFill>
                  <a:srgbClr val="FF3300"/>
                </a:solidFill>
              </a:rPr>
              <a:t>erformance</a:t>
            </a:r>
            <a:r>
              <a:rPr lang="en-US" sz="2400" i="0" dirty="0">
                <a:solidFill>
                  <a:srgbClr val="FF3300"/>
                </a:solidFill>
              </a:rPr>
              <a:t/>
            </a:r>
            <a:br>
              <a:rPr lang="en-US" sz="2400" i="0" dirty="0">
                <a:solidFill>
                  <a:srgbClr val="FF3300"/>
                </a:solidFill>
              </a:rPr>
            </a:br>
            <a:r>
              <a:rPr lang="en-US" sz="2000" i="0" dirty="0" smtClean="0">
                <a:solidFill>
                  <a:srgbClr val="0000FF"/>
                </a:solidFill>
              </a:rPr>
              <a:t>Higher </a:t>
            </a:r>
            <a:r>
              <a:rPr lang="en-US" sz="2000" i="0" dirty="0">
                <a:solidFill>
                  <a:srgbClr val="0000FF"/>
                </a:solidFill>
              </a:rPr>
              <a:t>performance requires facility / infrastructure enhancements</a:t>
            </a:r>
            <a:endParaRPr lang="en-US" sz="2000" i="0" dirty="0">
              <a:solidFill>
                <a:srgbClr val="0B21FF"/>
              </a:solidFill>
              <a:latin typeface="Arial" charset="0"/>
            </a:endParaRPr>
          </a:p>
        </p:txBody>
      </p:sp>
      <p:grpSp>
        <p:nvGrpSpPr>
          <p:cNvPr id="3" name="Group 2"/>
          <p:cNvGrpSpPr/>
          <p:nvPr/>
        </p:nvGrpSpPr>
        <p:grpSpPr>
          <a:xfrm>
            <a:off x="2641600" y="989013"/>
            <a:ext cx="6219825" cy="3990975"/>
            <a:chOff x="0" y="1077913"/>
            <a:chExt cx="6219825" cy="3990975"/>
          </a:xfrm>
        </p:grpSpPr>
        <p:pic>
          <p:nvPicPr>
            <p:cNvPr id="25605" name="Picture 6"/>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077913"/>
              <a:ext cx="6219825" cy="3900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6" name="Oval 7"/>
            <p:cNvSpPr>
              <a:spLocks noChangeArrowheads="1"/>
            </p:cNvSpPr>
            <p:nvPr/>
          </p:nvSpPr>
          <p:spPr bwMode="auto">
            <a:xfrm>
              <a:off x="1498600" y="2908300"/>
              <a:ext cx="1346200" cy="1346200"/>
            </a:xfrm>
            <a:prstGeom prst="ellipse">
              <a:avLst/>
            </a:prstGeom>
            <a:noFill/>
            <a:ln w="2857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5607" name="TextBox 8"/>
            <p:cNvSpPr txBox="1">
              <a:spLocks noChangeArrowheads="1"/>
            </p:cNvSpPr>
            <p:nvPr/>
          </p:nvSpPr>
          <p:spPr bwMode="auto">
            <a:xfrm>
              <a:off x="939800" y="4699000"/>
              <a:ext cx="812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a:solidFill>
                    <a:schemeClr val="tx1"/>
                  </a:solidFill>
                </a:rPr>
                <a:t>NSTX</a:t>
              </a:r>
            </a:p>
          </p:txBody>
        </p:sp>
        <p:cxnSp>
          <p:nvCxnSpPr>
            <p:cNvPr id="25608" name="Straight Arrow Connector 10"/>
            <p:cNvCxnSpPr>
              <a:cxnSpLocks noChangeShapeType="1"/>
            </p:cNvCxnSpPr>
            <p:nvPr/>
          </p:nvCxnSpPr>
          <p:spPr bwMode="auto">
            <a:xfrm rot="5400000" flipH="1" flipV="1">
              <a:off x="1339850" y="4298950"/>
              <a:ext cx="647700" cy="4064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grpSp>
      <p:grpSp>
        <p:nvGrpSpPr>
          <p:cNvPr id="10" name="Group 63"/>
          <p:cNvGrpSpPr>
            <a:grpSpLocks noChangeAspect="1"/>
          </p:cNvGrpSpPr>
          <p:nvPr/>
        </p:nvGrpSpPr>
        <p:grpSpPr bwMode="auto">
          <a:xfrm>
            <a:off x="-12700" y="1025546"/>
            <a:ext cx="2438400" cy="3682979"/>
            <a:chOff x="0" y="505960"/>
            <a:chExt cx="2566736" cy="3877231"/>
          </a:xfrm>
        </p:grpSpPr>
        <p:pic>
          <p:nvPicPr>
            <p:cNvPr id="11" name="Picture 42" descr="CS_comparison"/>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6200" y="990600"/>
              <a:ext cx="2430463"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44"/>
            <p:cNvSpPr txBox="1">
              <a:spLocks noChangeArrowheads="1"/>
            </p:cNvSpPr>
            <p:nvPr/>
          </p:nvSpPr>
          <p:spPr bwMode="auto">
            <a:xfrm>
              <a:off x="1283368" y="3694837"/>
              <a:ext cx="1283368" cy="68835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rIns="0" bIns="18288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sz="1400" i="0">
                  <a:solidFill>
                    <a:srgbClr val="FF0000"/>
                  </a:solidFill>
                </a:rPr>
                <a:t>TF OD = 40cm</a:t>
              </a:r>
            </a:p>
            <a:p>
              <a:pPr algn="ctr">
                <a:spcBef>
                  <a:spcPct val="50000"/>
                </a:spcBef>
                <a:buFontTx/>
                <a:buNone/>
              </a:pPr>
              <a:endParaRPr lang="en-US" sz="800">
                <a:solidFill>
                  <a:srgbClr val="3333CC"/>
                </a:solidFill>
              </a:endParaRPr>
            </a:p>
          </p:txBody>
        </p:sp>
        <p:sp>
          <p:nvSpPr>
            <p:cNvPr id="13" name="Text Box 45"/>
            <p:cNvSpPr txBox="1">
              <a:spLocks noChangeArrowheads="1"/>
            </p:cNvSpPr>
            <p:nvPr/>
          </p:nvSpPr>
          <p:spPr bwMode="auto">
            <a:xfrm>
              <a:off x="76836" y="505960"/>
              <a:ext cx="1093416" cy="534488"/>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dirty="0">
                  <a:latin typeface="Arial Narrow" charset="0"/>
                </a:rPr>
                <a:t>Previous </a:t>
              </a:r>
            </a:p>
            <a:p>
              <a:pPr algn="ctr" eaLnBrk="1" hangingPunct="1">
                <a:lnSpc>
                  <a:spcPct val="80000"/>
                </a:lnSpc>
                <a:buFontTx/>
                <a:buNone/>
              </a:pPr>
              <a:r>
                <a:rPr lang="en-US" sz="1800" b="0" i="0" dirty="0">
                  <a:latin typeface="Arial Narrow" charset="0"/>
                </a:rPr>
                <a:t>center-stack</a:t>
              </a:r>
            </a:p>
          </p:txBody>
        </p:sp>
        <p:sp>
          <p:nvSpPr>
            <p:cNvPr id="14" name="Text Box 43"/>
            <p:cNvSpPr txBox="1">
              <a:spLocks noChangeArrowheads="1"/>
            </p:cNvSpPr>
            <p:nvPr/>
          </p:nvSpPr>
          <p:spPr bwMode="auto">
            <a:xfrm>
              <a:off x="0" y="3696231"/>
              <a:ext cx="1219200" cy="583077"/>
            </a:xfrm>
            <a:prstGeom prst="rect">
              <a:avLst/>
            </a:prstGeom>
            <a:solidFill>
              <a:schemeClr val="bg1"/>
            </a:solidFill>
            <a:ln w="9525">
              <a:solidFill>
                <a:schemeClr val="bg1"/>
              </a:solidFill>
              <a:miter lim="800000"/>
              <a:headEnd/>
              <a:tailEnd/>
            </a:ln>
          </p:spPr>
          <p:txBody>
            <a:bodyPr lIns="0" r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b="0" i="0">
                  <a:solidFill>
                    <a:srgbClr val="3333CC"/>
                  </a:solidFill>
                  <a:latin typeface="Arial" charset="0"/>
                </a:rPr>
                <a:t>TF OD = 20cm </a:t>
              </a:r>
            </a:p>
            <a:p>
              <a:pPr algn="ctr">
                <a:spcBef>
                  <a:spcPct val="50000"/>
                </a:spcBef>
                <a:buFontTx/>
                <a:buNone/>
              </a:pPr>
              <a:endParaRPr lang="en-US">
                <a:solidFill>
                  <a:srgbClr val="3333CC"/>
                </a:solidFill>
                <a:latin typeface="Arial" charset="0"/>
              </a:endParaRPr>
            </a:p>
          </p:txBody>
        </p:sp>
      </p:grpSp>
      <p:grpSp>
        <p:nvGrpSpPr>
          <p:cNvPr id="15" name="Group 66"/>
          <p:cNvGrpSpPr>
            <a:grpSpLocks/>
          </p:cNvGrpSpPr>
          <p:nvPr/>
        </p:nvGrpSpPr>
        <p:grpSpPr bwMode="auto">
          <a:xfrm>
            <a:off x="-12700" y="4375150"/>
            <a:ext cx="2530475" cy="2149475"/>
            <a:chOff x="137160" y="3962400"/>
            <a:chExt cx="2529840" cy="2149185"/>
          </a:xfrm>
        </p:grpSpPr>
        <p:pic>
          <p:nvPicPr>
            <p:cNvPr id="16" name="Picture 47" descr="NBI_upgrade_topview"/>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rot="10800000">
              <a:off x="232801" y="3962400"/>
              <a:ext cx="2209408" cy="21027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48"/>
            <p:cNvSpPr txBox="1">
              <a:spLocks noChangeArrowheads="1"/>
            </p:cNvSpPr>
            <p:nvPr/>
          </p:nvSpPr>
          <p:spPr bwMode="auto">
            <a:xfrm>
              <a:off x="1310641" y="5757446"/>
              <a:ext cx="1356359" cy="348813"/>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lIns="0" tIns="9144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2000" i="0">
                  <a:solidFill>
                    <a:srgbClr val="FF0000"/>
                  </a:solidFill>
                  <a:latin typeface="Arial Narrow" charset="0"/>
                </a:rPr>
                <a:t> New 2</a:t>
              </a:r>
              <a:r>
                <a:rPr lang="en-US" sz="2000" i="0" baseline="30000">
                  <a:solidFill>
                    <a:srgbClr val="FF0000"/>
                  </a:solidFill>
                  <a:latin typeface="Arial Narrow" charset="0"/>
                </a:rPr>
                <a:t>nd</a:t>
              </a:r>
              <a:r>
                <a:rPr lang="en-US" sz="2000" i="0">
                  <a:solidFill>
                    <a:srgbClr val="FF0000"/>
                  </a:solidFill>
                  <a:latin typeface="Arial Narrow" charset="0"/>
                </a:rPr>
                <a:t> NBI</a:t>
              </a:r>
            </a:p>
          </p:txBody>
        </p:sp>
        <p:sp>
          <p:nvSpPr>
            <p:cNvPr id="18" name="Text Box 51"/>
            <p:cNvSpPr txBox="1">
              <a:spLocks noChangeArrowheads="1"/>
            </p:cNvSpPr>
            <p:nvPr/>
          </p:nvSpPr>
          <p:spPr bwMode="auto">
            <a:xfrm>
              <a:off x="137160" y="5760720"/>
              <a:ext cx="1158240" cy="350865"/>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lIns="0" tIns="91440" rIns="0" bIns="27432">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a:latin typeface="Arial Narrow" charset="0"/>
                  <a:cs typeface="Helvetica" charset="0"/>
                </a:rPr>
                <a:t>Present NBI</a:t>
              </a:r>
            </a:p>
          </p:txBody>
        </p:sp>
      </p:grpSp>
      <p:sp>
        <p:nvSpPr>
          <p:cNvPr id="28" name="Text Box 45"/>
          <p:cNvSpPr txBox="1">
            <a:spLocks noChangeArrowheads="1"/>
          </p:cNvSpPr>
          <p:nvPr/>
        </p:nvSpPr>
        <p:spPr bwMode="auto">
          <a:xfrm>
            <a:off x="1179513" y="1028700"/>
            <a:ext cx="1244600" cy="508000"/>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70000"/>
              </a:lnSpc>
              <a:buFontTx/>
              <a:buNone/>
            </a:pPr>
            <a:r>
              <a:rPr lang="en-US" sz="2000" i="0" dirty="0">
                <a:solidFill>
                  <a:srgbClr val="FF0000"/>
                </a:solidFill>
                <a:latin typeface="Arial Narrow" charset="0"/>
              </a:rPr>
              <a:t>New</a:t>
            </a:r>
          </a:p>
          <a:p>
            <a:pPr algn="ctr" eaLnBrk="1" hangingPunct="1">
              <a:lnSpc>
                <a:spcPct val="70000"/>
              </a:lnSpc>
              <a:buFontTx/>
              <a:buNone/>
            </a:pPr>
            <a:r>
              <a:rPr lang="en-US" sz="2000" i="0" dirty="0">
                <a:solidFill>
                  <a:srgbClr val="FF0000"/>
                </a:solidFill>
                <a:latin typeface="Arial Narrow" charset="0"/>
              </a:rPr>
              <a:t>center-stack</a:t>
            </a:r>
          </a:p>
        </p:txBody>
      </p:sp>
      <p:graphicFrame>
        <p:nvGraphicFramePr>
          <p:cNvPr id="4" name="Table 3"/>
          <p:cNvGraphicFramePr>
            <a:graphicFrameLocks noGrp="1"/>
          </p:cNvGraphicFramePr>
          <p:nvPr>
            <p:extLst>
              <p:ext uri="{D42A27DB-BD31-4B8C-83A1-F6EECF244321}">
                <p14:modId xmlns:p14="http://schemas.microsoft.com/office/powerpoint/2010/main" xmlns="" val="670237615"/>
              </p:ext>
            </p:extLst>
          </p:nvPr>
        </p:nvGraphicFramePr>
        <p:xfrm>
          <a:off x="2647950" y="5130800"/>
          <a:ext cx="6369051" cy="1127760"/>
        </p:xfrm>
        <a:graphic>
          <a:graphicData uri="http://schemas.openxmlformats.org/drawingml/2006/table">
            <a:tbl>
              <a:tblPr firstRow="1" bandRow="1">
                <a:tableStyleId>{5940675A-B579-460E-94D1-54222C63F5DA}</a:tableStyleId>
              </a:tblPr>
              <a:tblGrid>
                <a:gridCol w="913761"/>
                <a:gridCol w="651964"/>
                <a:gridCol w="610367"/>
                <a:gridCol w="610367"/>
                <a:gridCol w="676712"/>
                <a:gridCol w="557292"/>
                <a:gridCol w="729787"/>
                <a:gridCol w="729787"/>
                <a:gridCol w="889014"/>
              </a:tblGrid>
              <a:tr h="408941">
                <a:tc>
                  <a:txBody>
                    <a:bodyPr/>
                    <a:lstStyle/>
                    <a:p>
                      <a:endParaRPr lang="en-US" sz="1400" b="1" dirty="0"/>
                    </a:p>
                  </a:txBody>
                  <a:tcPr/>
                </a:tc>
                <a:tc>
                  <a:txBody>
                    <a:bodyPr/>
                    <a:lstStyle/>
                    <a:p>
                      <a:pPr algn="ctr"/>
                      <a:r>
                        <a:rPr lang="en-US" sz="1400" dirty="0" smtClean="0"/>
                        <a:t>R</a:t>
                      </a:r>
                      <a:r>
                        <a:rPr lang="en-US" sz="1400" baseline="-25000" dirty="0" smtClean="0"/>
                        <a:t>0</a:t>
                      </a:r>
                    </a:p>
                    <a:p>
                      <a:pPr algn="ctr"/>
                      <a:r>
                        <a:rPr lang="en-US" sz="1400" dirty="0" smtClean="0"/>
                        <a:t>(m)</a:t>
                      </a:r>
                      <a:endParaRPr lang="en-US" sz="1400" b="1" dirty="0"/>
                    </a:p>
                  </a:txBody>
                  <a:tcPr/>
                </a:tc>
                <a:tc>
                  <a:txBody>
                    <a:bodyPr/>
                    <a:lstStyle/>
                    <a:p>
                      <a:pPr algn="ctr"/>
                      <a:r>
                        <a:rPr lang="en-US" sz="1400" dirty="0" smtClean="0"/>
                        <a:t>A</a:t>
                      </a:r>
                      <a:r>
                        <a:rPr lang="en-US" sz="1400" baseline="-25000" dirty="0" smtClean="0"/>
                        <a:t>min</a:t>
                      </a:r>
                      <a:endParaRPr lang="en-US" sz="1400" b="1" baseline="-25000" dirty="0"/>
                    </a:p>
                  </a:txBody>
                  <a:tcPr/>
                </a:tc>
                <a:tc>
                  <a:txBody>
                    <a:bodyPr/>
                    <a:lstStyle/>
                    <a:p>
                      <a:pPr algn="ctr"/>
                      <a:r>
                        <a:rPr lang="en-US" sz="1400" dirty="0" err="1" smtClean="0"/>
                        <a:t>I</a:t>
                      </a:r>
                      <a:r>
                        <a:rPr lang="en-US" sz="1400" baseline="-25000" dirty="0" err="1" smtClean="0"/>
                        <a:t>p</a:t>
                      </a:r>
                      <a:endParaRPr lang="en-US" sz="1400" baseline="-25000" dirty="0" smtClean="0"/>
                    </a:p>
                    <a:p>
                      <a:pPr algn="ctr"/>
                      <a:r>
                        <a:rPr lang="en-US" sz="1400" dirty="0" smtClean="0"/>
                        <a:t>(MA)</a:t>
                      </a:r>
                      <a:endParaRPr lang="en-US" sz="1400" b="1" dirty="0"/>
                    </a:p>
                  </a:txBody>
                  <a:tcPr/>
                </a:tc>
                <a:tc>
                  <a:txBody>
                    <a:bodyPr/>
                    <a:lstStyle/>
                    <a:p>
                      <a:pPr algn="ctr"/>
                      <a:r>
                        <a:rPr lang="en-US" sz="1400" dirty="0" smtClean="0"/>
                        <a:t>B</a:t>
                      </a:r>
                      <a:r>
                        <a:rPr lang="en-US" sz="1400" baseline="-25000" dirty="0" smtClean="0"/>
                        <a:t>T</a:t>
                      </a:r>
                    </a:p>
                    <a:p>
                      <a:pPr algn="ctr"/>
                      <a:r>
                        <a:rPr lang="en-US" sz="1400" dirty="0" smtClean="0"/>
                        <a:t>(T)</a:t>
                      </a:r>
                      <a:endParaRPr lang="en-US" sz="1400" b="1" dirty="0"/>
                    </a:p>
                  </a:txBody>
                  <a:tcPr/>
                </a:tc>
                <a:tc>
                  <a:txBody>
                    <a:bodyPr/>
                    <a:lstStyle/>
                    <a:p>
                      <a:pPr algn="ctr"/>
                      <a:r>
                        <a:rPr lang="en-US" sz="1400" dirty="0" smtClean="0"/>
                        <a:t>T</a:t>
                      </a:r>
                      <a:r>
                        <a:rPr lang="en-US" sz="1400" baseline="-25000" dirty="0" smtClean="0"/>
                        <a:t>TF</a:t>
                      </a:r>
                    </a:p>
                    <a:p>
                      <a:pPr algn="ctr"/>
                      <a:r>
                        <a:rPr lang="en-US" sz="1400" dirty="0" smtClean="0"/>
                        <a:t>(s)</a:t>
                      </a:r>
                      <a:endParaRPr lang="en-US" sz="1400" b="1" dirty="0"/>
                    </a:p>
                  </a:txBody>
                  <a:tcPr/>
                </a:tc>
                <a:tc>
                  <a:txBody>
                    <a:bodyPr/>
                    <a:lstStyle/>
                    <a:p>
                      <a:pPr algn="ctr"/>
                      <a:r>
                        <a:rPr lang="en-US" sz="1400" dirty="0" smtClean="0"/>
                        <a:t>R</a:t>
                      </a:r>
                      <a:r>
                        <a:rPr lang="en-US" sz="1400" baseline="-25000" dirty="0" smtClean="0"/>
                        <a:t>CS</a:t>
                      </a:r>
                    </a:p>
                    <a:p>
                      <a:pPr algn="ctr"/>
                      <a:r>
                        <a:rPr lang="en-US" sz="1400" dirty="0" smtClean="0"/>
                        <a:t>(m)</a:t>
                      </a:r>
                      <a:endParaRPr lang="en-US" sz="1400" b="1" dirty="0"/>
                    </a:p>
                  </a:txBody>
                  <a:tcPr/>
                </a:tc>
                <a:tc>
                  <a:txBody>
                    <a:bodyPr/>
                    <a:lstStyle/>
                    <a:p>
                      <a:pPr algn="ctr"/>
                      <a:r>
                        <a:rPr lang="en-US" sz="1400" dirty="0" smtClean="0"/>
                        <a:t>R</a:t>
                      </a:r>
                      <a:r>
                        <a:rPr lang="en-US" sz="1400" baseline="-25000" dirty="0" smtClean="0"/>
                        <a:t>OB</a:t>
                      </a:r>
                    </a:p>
                    <a:p>
                      <a:pPr algn="ctr"/>
                      <a:r>
                        <a:rPr lang="en-US" sz="1400" dirty="0" smtClean="0"/>
                        <a:t>(m)</a:t>
                      </a:r>
                      <a:endParaRPr lang="en-US" sz="1400" b="1" dirty="0"/>
                    </a:p>
                  </a:txBody>
                  <a:tcPr/>
                </a:tc>
                <a:tc>
                  <a:txBody>
                    <a:bodyPr/>
                    <a:lstStyle/>
                    <a:p>
                      <a:pPr algn="ctr"/>
                      <a:r>
                        <a:rPr lang="en-US" sz="1400" dirty="0" smtClean="0"/>
                        <a:t>OH flux (</a:t>
                      </a:r>
                      <a:r>
                        <a:rPr lang="en-US" sz="1400" dirty="0" err="1" smtClean="0"/>
                        <a:t>Wb</a:t>
                      </a:r>
                      <a:r>
                        <a:rPr lang="en-US" sz="1400" dirty="0" smtClean="0"/>
                        <a:t>)</a:t>
                      </a:r>
                      <a:endParaRPr lang="en-US" sz="1400" b="1" dirty="0" smtClean="0"/>
                    </a:p>
                  </a:txBody>
                  <a:tcPr/>
                </a:tc>
              </a:tr>
              <a:tr h="175259">
                <a:tc>
                  <a:txBody>
                    <a:bodyPr/>
                    <a:lstStyle/>
                    <a:p>
                      <a:pPr algn="ctr"/>
                      <a:r>
                        <a:rPr lang="en-US" sz="1400" dirty="0" smtClean="0"/>
                        <a:t>NSTX</a:t>
                      </a:r>
                      <a:endParaRPr lang="en-US" sz="1400" b="1" dirty="0"/>
                    </a:p>
                  </a:txBody>
                  <a:tcPr/>
                </a:tc>
                <a:tc>
                  <a:txBody>
                    <a:bodyPr/>
                    <a:lstStyle/>
                    <a:p>
                      <a:pPr algn="ctr"/>
                      <a:r>
                        <a:rPr lang="en-US" sz="1400" dirty="0" smtClean="0"/>
                        <a:t>0.854</a:t>
                      </a:r>
                      <a:endParaRPr lang="en-US" sz="1400" b="1" dirty="0"/>
                    </a:p>
                  </a:txBody>
                  <a:tcPr/>
                </a:tc>
                <a:tc>
                  <a:txBody>
                    <a:bodyPr/>
                    <a:lstStyle/>
                    <a:p>
                      <a:pPr algn="ctr"/>
                      <a:r>
                        <a:rPr lang="en-US" sz="1400" dirty="0" smtClean="0"/>
                        <a:t>1.28</a:t>
                      </a:r>
                      <a:endParaRPr lang="en-US" sz="1400" b="1" dirty="0"/>
                    </a:p>
                  </a:txBody>
                  <a:tcPr/>
                </a:tc>
                <a:tc>
                  <a:txBody>
                    <a:bodyPr/>
                    <a:lstStyle/>
                    <a:p>
                      <a:pPr algn="ctr"/>
                      <a:r>
                        <a:rPr lang="en-US" sz="1400" dirty="0" smtClean="0"/>
                        <a:t>1</a:t>
                      </a:r>
                      <a:endParaRPr lang="en-US" sz="1400" b="1" dirty="0"/>
                    </a:p>
                  </a:txBody>
                  <a:tcPr/>
                </a:tc>
                <a:tc>
                  <a:txBody>
                    <a:bodyPr/>
                    <a:lstStyle/>
                    <a:p>
                      <a:pPr algn="ctr"/>
                      <a:r>
                        <a:rPr lang="en-US" sz="1400" dirty="0" smtClean="0"/>
                        <a:t>0.55</a:t>
                      </a:r>
                    </a:p>
                  </a:txBody>
                  <a:tcPr/>
                </a:tc>
                <a:tc>
                  <a:txBody>
                    <a:bodyPr/>
                    <a:lstStyle/>
                    <a:p>
                      <a:pPr algn="ctr"/>
                      <a:r>
                        <a:rPr lang="en-US" sz="1400" dirty="0" smtClean="0"/>
                        <a:t>1</a:t>
                      </a:r>
                      <a:endParaRPr lang="en-US" sz="1400" b="1" dirty="0"/>
                    </a:p>
                  </a:txBody>
                  <a:tcPr/>
                </a:tc>
                <a:tc>
                  <a:txBody>
                    <a:bodyPr/>
                    <a:lstStyle/>
                    <a:p>
                      <a:pPr algn="ctr"/>
                      <a:r>
                        <a:rPr lang="en-US" sz="1400" dirty="0" smtClean="0"/>
                        <a:t>0.185</a:t>
                      </a:r>
                      <a:endParaRPr lang="en-US" sz="1400" b="1" dirty="0"/>
                    </a:p>
                  </a:txBody>
                  <a:tcPr/>
                </a:tc>
                <a:tc>
                  <a:txBody>
                    <a:bodyPr/>
                    <a:lstStyle/>
                    <a:p>
                      <a:pPr algn="ctr"/>
                      <a:r>
                        <a:rPr lang="en-US" sz="1400" dirty="0" smtClean="0"/>
                        <a:t>1.574</a:t>
                      </a:r>
                      <a:endParaRPr lang="en-US" sz="1400" b="1" dirty="0"/>
                    </a:p>
                  </a:txBody>
                  <a:tcPr/>
                </a:tc>
                <a:tc>
                  <a:txBody>
                    <a:bodyPr/>
                    <a:lstStyle/>
                    <a:p>
                      <a:pPr algn="ctr"/>
                      <a:r>
                        <a:rPr lang="en-US" sz="1400" dirty="0" smtClean="0"/>
                        <a:t>0.75</a:t>
                      </a:r>
                      <a:endParaRPr lang="en-US" sz="1400" b="1" dirty="0"/>
                    </a:p>
                  </a:txBody>
                  <a:tcPr/>
                </a:tc>
              </a:tr>
              <a:tr h="0">
                <a:tc>
                  <a:txBody>
                    <a:bodyPr/>
                    <a:lstStyle/>
                    <a:p>
                      <a:pPr algn="ctr"/>
                      <a:r>
                        <a:rPr lang="en-US" sz="1400" dirty="0" smtClean="0"/>
                        <a:t>NSTX-U</a:t>
                      </a:r>
                      <a:endParaRPr lang="en-US" sz="1400" b="1" dirty="0"/>
                    </a:p>
                  </a:txBody>
                  <a:tcPr>
                    <a:solidFill>
                      <a:srgbClr val="F6DCF4"/>
                    </a:solidFill>
                  </a:tcPr>
                </a:tc>
                <a:tc>
                  <a:txBody>
                    <a:bodyPr/>
                    <a:lstStyle/>
                    <a:p>
                      <a:pPr algn="ctr"/>
                      <a:r>
                        <a:rPr lang="en-US" sz="1400" dirty="0" smtClean="0"/>
                        <a:t>0.934</a:t>
                      </a:r>
                      <a:endParaRPr lang="en-US" sz="1400" b="1" dirty="0"/>
                    </a:p>
                  </a:txBody>
                  <a:tcPr>
                    <a:solidFill>
                      <a:srgbClr val="F6DCF4"/>
                    </a:solidFill>
                  </a:tcPr>
                </a:tc>
                <a:tc>
                  <a:txBody>
                    <a:bodyPr/>
                    <a:lstStyle/>
                    <a:p>
                      <a:pPr algn="ctr"/>
                      <a:r>
                        <a:rPr lang="en-US" sz="1400" dirty="0" smtClean="0"/>
                        <a:t>1.5</a:t>
                      </a:r>
                      <a:endParaRPr lang="en-US" sz="1400" b="1" dirty="0"/>
                    </a:p>
                  </a:txBody>
                  <a:tcPr>
                    <a:solidFill>
                      <a:srgbClr val="F6DCF4"/>
                    </a:solidFill>
                  </a:tcPr>
                </a:tc>
                <a:tc>
                  <a:txBody>
                    <a:bodyPr/>
                    <a:lstStyle/>
                    <a:p>
                      <a:pPr algn="ctr"/>
                      <a:r>
                        <a:rPr lang="en-US" sz="1400" dirty="0" smtClean="0"/>
                        <a:t>2</a:t>
                      </a:r>
                      <a:endParaRPr lang="en-US" sz="1400" b="1" dirty="0"/>
                    </a:p>
                  </a:txBody>
                  <a:tcPr>
                    <a:solidFill>
                      <a:srgbClr val="F6DCF4"/>
                    </a:solidFill>
                  </a:tcPr>
                </a:tc>
                <a:tc>
                  <a:txBody>
                    <a:bodyPr/>
                    <a:lstStyle/>
                    <a:p>
                      <a:pPr algn="ctr"/>
                      <a:r>
                        <a:rPr lang="en-US" sz="1400" dirty="0" smtClean="0"/>
                        <a:t>1</a:t>
                      </a:r>
                      <a:endParaRPr lang="en-US" sz="1400" b="1" dirty="0"/>
                    </a:p>
                  </a:txBody>
                  <a:tcPr>
                    <a:solidFill>
                      <a:srgbClr val="F6DCF4"/>
                    </a:solidFill>
                  </a:tcPr>
                </a:tc>
                <a:tc>
                  <a:txBody>
                    <a:bodyPr/>
                    <a:lstStyle/>
                    <a:p>
                      <a:pPr algn="ctr"/>
                      <a:r>
                        <a:rPr lang="en-US" sz="1400" dirty="0" smtClean="0"/>
                        <a:t>6.5</a:t>
                      </a:r>
                      <a:endParaRPr lang="en-US" sz="1400" b="1" dirty="0"/>
                    </a:p>
                  </a:txBody>
                  <a:tcPr>
                    <a:solidFill>
                      <a:srgbClr val="F6DCF4"/>
                    </a:solidFill>
                  </a:tcPr>
                </a:tc>
                <a:tc>
                  <a:txBody>
                    <a:bodyPr/>
                    <a:lstStyle/>
                    <a:p>
                      <a:pPr algn="ctr"/>
                      <a:r>
                        <a:rPr lang="en-US" sz="1400" dirty="0" smtClean="0"/>
                        <a:t>0.315</a:t>
                      </a:r>
                      <a:endParaRPr lang="en-US" sz="1400" b="1" dirty="0"/>
                    </a:p>
                  </a:txBody>
                  <a:tcPr>
                    <a:solidFill>
                      <a:srgbClr val="F6DCF4"/>
                    </a:solidFill>
                  </a:tcPr>
                </a:tc>
                <a:tc>
                  <a:txBody>
                    <a:bodyPr/>
                    <a:lstStyle/>
                    <a:p>
                      <a:pPr algn="ctr"/>
                      <a:r>
                        <a:rPr lang="en-US" sz="1400" dirty="0" smtClean="0"/>
                        <a:t>1.574</a:t>
                      </a:r>
                      <a:endParaRPr lang="en-US" sz="1400" b="1" dirty="0"/>
                    </a:p>
                  </a:txBody>
                  <a:tcPr>
                    <a:solidFill>
                      <a:srgbClr val="F6DCF4"/>
                    </a:solidFill>
                  </a:tcPr>
                </a:tc>
                <a:tc>
                  <a:txBody>
                    <a:bodyPr/>
                    <a:lstStyle/>
                    <a:p>
                      <a:pPr algn="ctr"/>
                      <a:r>
                        <a:rPr lang="en-US" sz="1400" dirty="0" smtClean="0"/>
                        <a:t>2.1</a:t>
                      </a:r>
                      <a:endParaRPr lang="en-US" sz="1400" b="1" dirty="0"/>
                    </a:p>
                  </a:txBody>
                  <a:tcPr>
                    <a:solidFill>
                      <a:srgbClr val="F6DCF4"/>
                    </a:solidFill>
                  </a:tcPr>
                </a:tc>
              </a:tr>
            </a:tbl>
          </a:graphicData>
        </a:graphic>
      </p:graphicFrame>
      <p:sp>
        <p:nvSpPr>
          <p:cNvPr id="20"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6</a:t>
            </a:fld>
            <a:endParaRPr lang="en-US" sz="1000" i="0" dirty="0">
              <a:solidFill>
                <a:schemeClr val="accent2"/>
              </a:solidFill>
              <a:latin typeface="+mn-lt"/>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5" descr="center-stack-oh-coil.jpg"/>
          <p:cNvPicPr>
            <a:picLocks noChangeAspect="1"/>
          </p:cNvPicPr>
          <p:nvPr/>
        </p:nvPicPr>
        <p:blipFill>
          <a:blip r:embed="rId2">
            <a:extLst>
              <a:ext uri="{28A0092B-C50C-407E-A947-70E740481C1C}">
                <a14:useLocalDpi xmlns:a14="http://schemas.microsoft.com/office/drawing/2010/main" xmlns="" val="0"/>
              </a:ext>
            </a:extLst>
          </a:blip>
          <a:srcRect l="39461" t="9663" r="39262" b="59335"/>
          <a:stretch>
            <a:fillRect/>
          </a:stretch>
        </p:blipFill>
        <p:spPr bwMode="auto">
          <a:xfrm>
            <a:off x="276225" y="1279525"/>
            <a:ext cx="4600575" cy="5180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0" name="Picture 2" descr="L:\DCIM\103CANON\IMG_6077.JPG"/>
          <p:cNvPicPr>
            <a:picLocks noChangeAspect="1" noChangeArrowheads="1"/>
          </p:cNvPicPr>
          <p:nvPr/>
        </p:nvPicPr>
        <p:blipFill>
          <a:blip r:embed="rId3">
            <a:extLst>
              <a:ext uri="{28A0092B-C50C-407E-A947-70E740481C1C}">
                <a14:useLocalDpi xmlns:a14="http://schemas.microsoft.com/office/drawing/2010/main" xmlns="" val="0"/>
              </a:ext>
            </a:extLst>
          </a:blip>
          <a:srcRect t="7535" b="10515"/>
          <a:stretch>
            <a:fillRect/>
          </a:stretch>
        </p:blipFill>
        <p:spPr bwMode="auto">
          <a:xfrm>
            <a:off x="5353050" y="963613"/>
            <a:ext cx="3003550" cy="328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TextBox 10"/>
          <p:cNvSpPr txBox="1">
            <a:spLocks noChangeArrowheads="1"/>
          </p:cNvSpPr>
          <p:nvPr/>
        </p:nvSpPr>
        <p:spPr bwMode="auto">
          <a:xfrm>
            <a:off x="3932238" y="1152525"/>
            <a:ext cx="127952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a:t>TF flex-bus</a:t>
            </a:r>
          </a:p>
        </p:txBody>
      </p:sp>
      <p:cxnSp>
        <p:nvCxnSpPr>
          <p:cNvPr id="13" name="Straight Arrow Connector 12"/>
          <p:cNvCxnSpPr/>
          <p:nvPr/>
        </p:nvCxnSpPr>
        <p:spPr>
          <a:xfrm>
            <a:off x="4532313" y="1490663"/>
            <a:ext cx="592137" cy="3238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3771900" y="1511300"/>
            <a:ext cx="749300" cy="2651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54" name="TextBox 18"/>
          <p:cNvSpPr txBox="1">
            <a:spLocks noChangeArrowheads="1"/>
          </p:cNvSpPr>
          <p:nvPr/>
        </p:nvSpPr>
        <p:spPr bwMode="auto">
          <a:xfrm>
            <a:off x="3730625" y="5210175"/>
            <a:ext cx="121126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a:t>CS Casing</a:t>
            </a:r>
          </a:p>
        </p:txBody>
      </p:sp>
      <p:cxnSp>
        <p:nvCxnSpPr>
          <p:cNvPr id="20" name="Straight Arrow Connector 19"/>
          <p:cNvCxnSpPr/>
          <p:nvPr/>
        </p:nvCxnSpPr>
        <p:spPr>
          <a:xfrm flipV="1">
            <a:off x="4143375" y="4897438"/>
            <a:ext cx="1038225" cy="3095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3500438" y="5014913"/>
            <a:ext cx="677862" cy="1857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57" name="TextBox 23"/>
          <p:cNvSpPr txBox="1">
            <a:spLocks noChangeArrowheads="1"/>
          </p:cNvSpPr>
          <p:nvPr/>
        </p:nvSpPr>
        <p:spPr bwMode="auto">
          <a:xfrm>
            <a:off x="922338" y="1004888"/>
            <a:ext cx="1547812" cy="29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TF cooling lines</a:t>
            </a:r>
          </a:p>
        </p:txBody>
      </p:sp>
      <p:cxnSp>
        <p:nvCxnSpPr>
          <p:cNvPr id="25" name="Straight Arrow Connector 24"/>
          <p:cNvCxnSpPr>
            <a:stCxn id="27657" idx="2"/>
          </p:cNvCxnSpPr>
          <p:nvPr/>
        </p:nvCxnSpPr>
        <p:spPr>
          <a:xfrm>
            <a:off x="1697038" y="1303338"/>
            <a:ext cx="615950" cy="857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59" name="TextBox 26"/>
          <p:cNvSpPr txBox="1">
            <a:spLocks noChangeArrowheads="1"/>
          </p:cNvSpPr>
          <p:nvPr/>
        </p:nvSpPr>
        <p:spPr bwMode="auto">
          <a:xfrm>
            <a:off x="268288" y="3400425"/>
            <a:ext cx="771525"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TF Coil </a:t>
            </a:r>
          </a:p>
        </p:txBody>
      </p:sp>
      <p:cxnSp>
        <p:nvCxnSpPr>
          <p:cNvPr id="28" name="Straight Arrow Connector 27"/>
          <p:cNvCxnSpPr/>
          <p:nvPr/>
        </p:nvCxnSpPr>
        <p:spPr>
          <a:xfrm flipV="1">
            <a:off x="963613" y="3136900"/>
            <a:ext cx="1497012" cy="4476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61" name="TextBox 29"/>
          <p:cNvSpPr txBox="1">
            <a:spLocks noChangeArrowheads="1"/>
          </p:cNvSpPr>
          <p:nvPr/>
        </p:nvSpPr>
        <p:spPr bwMode="auto">
          <a:xfrm>
            <a:off x="358775" y="5783263"/>
            <a:ext cx="820738" cy="30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OH Coil </a:t>
            </a:r>
          </a:p>
        </p:txBody>
      </p:sp>
      <p:cxnSp>
        <p:nvCxnSpPr>
          <p:cNvPr id="31" name="Straight Arrow Connector 30"/>
          <p:cNvCxnSpPr/>
          <p:nvPr/>
        </p:nvCxnSpPr>
        <p:spPr>
          <a:xfrm flipV="1">
            <a:off x="1127125" y="5783263"/>
            <a:ext cx="1054100" cy="2238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63" name="TextBox 32"/>
          <p:cNvSpPr txBox="1">
            <a:spLocks noChangeArrowheads="1"/>
          </p:cNvSpPr>
          <p:nvPr/>
        </p:nvSpPr>
        <p:spPr bwMode="auto">
          <a:xfrm>
            <a:off x="350838" y="5216525"/>
            <a:ext cx="1063625"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PF Coil 1a </a:t>
            </a:r>
          </a:p>
        </p:txBody>
      </p:sp>
      <p:cxnSp>
        <p:nvCxnSpPr>
          <p:cNvPr id="34" name="Straight Arrow Connector 33"/>
          <p:cNvCxnSpPr/>
          <p:nvPr/>
        </p:nvCxnSpPr>
        <p:spPr>
          <a:xfrm flipV="1">
            <a:off x="1343025" y="5159375"/>
            <a:ext cx="706438" cy="2651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65" name="TextBox 35"/>
          <p:cNvSpPr txBox="1">
            <a:spLocks noChangeArrowheads="1"/>
          </p:cNvSpPr>
          <p:nvPr/>
        </p:nvSpPr>
        <p:spPr bwMode="auto">
          <a:xfrm>
            <a:off x="261938" y="4910138"/>
            <a:ext cx="1071562" cy="30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PF Coil 1b </a:t>
            </a:r>
          </a:p>
        </p:txBody>
      </p:sp>
      <p:cxnSp>
        <p:nvCxnSpPr>
          <p:cNvPr id="37" name="Straight Arrow Connector 36"/>
          <p:cNvCxnSpPr/>
          <p:nvPr/>
        </p:nvCxnSpPr>
        <p:spPr>
          <a:xfrm flipV="1">
            <a:off x="1236663" y="4659313"/>
            <a:ext cx="706437" cy="4889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67" name="TextBox 38"/>
          <p:cNvSpPr txBox="1">
            <a:spLocks noChangeArrowheads="1"/>
          </p:cNvSpPr>
          <p:nvPr/>
        </p:nvSpPr>
        <p:spPr bwMode="auto">
          <a:xfrm>
            <a:off x="204788" y="4579938"/>
            <a:ext cx="1062037" cy="30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PF Coil 1c </a:t>
            </a:r>
          </a:p>
        </p:txBody>
      </p:sp>
      <p:cxnSp>
        <p:nvCxnSpPr>
          <p:cNvPr id="40" name="Straight Arrow Connector 39"/>
          <p:cNvCxnSpPr/>
          <p:nvPr/>
        </p:nvCxnSpPr>
        <p:spPr>
          <a:xfrm flipV="1">
            <a:off x="1204913" y="4659313"/>
            <a:ext cx="374650" cy="128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69" name="TextBox 42"/>
          <p:cNvSpPr txBox="1">
            <a:spLocks noChangeArrowheads="1"/>
          </p:cNvSpPr>
          <p:nvPr/>
        </p:nvSpPr>
        <p:spPr bwMode="auto">
          <a:xfrm>
            <a:off x="173038" y="4086225"/>
            <a:ext cx="841375"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CHI bus</a:t>
            </a:r>
          </a:p>
        </p:txBody>
      </p:sp>
      <p:cxnSp>
        <p:nvCxnSpPr>
          <p:cNvPr id="44" name="Straight Arrow Connector 43"/>
          <p:cNvCxnSpPr/>
          <p:nvPr/>
        </p:nvCxnSpPr>
        <p:spPr>
          <a:xfrm flipV="1">
            <a:off x="965200" y="4086225"/>
            <a:ext cx="614363" cy="2095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71"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pPr algn="ctr" eaLnBrk="0" hangingPunct="0">
              <a:spcBef>
                <a:spcPct val="0"/>
              </a:spcBef>
              <a:buFontTx/>
              <a:buNone/>
            </a:pPr>
            <a:r>
              <a:rPr lang="en-US" sz="2400" i="0" dirty="0" smtClean="0">
                <a:solidFill>
                  <a:srgbClr val="FF0000"/>
                </a:solidFill>
                <a:latin typeface="Helvetica Neue" charset="0"/>
                <a:cs typeface="Helvetica Neue" charset="0"/>
              </a:rPr>
              <a:t>Improved Center-Stack Design to Handle Increased Forces</a:t>
            </a:r>
            <a:endParaRPr lang="en-US" sz="2400" i="0" dirty="0">
              <a:solidFill>
                <a:srgbClr val="FF0000"/>
              </a:solidFill>
              <a:latin typeface="Helvetica Neue" charset="0"/>
              <a:cs typeface="Helvetica Neue" charset="0"/>
            </a:endParaRPr>
          </a:p>
          <a:p>
            <a:pPr algn="ctr" eaLnBrk="0" hangingPunct="0">
              <a:spcBef>
                <a:spcPct val="0"/>
              </a:spcBef>
              <a:buFontTx/>
              <a:buNone/>
            </a:pPr>
            <a:r>
              <a:rPr lang="en-US" sz="2400" i="0" dirty="0">
                <a:solidFill>
                  <a:srgbClr val="0723FF"/>
                </a:solidFill>
                <a:latin typeface="Helvetica Neue" charset="0"/>
                <a:cs typeface="Helvetica Neue" charset="0"/>
              </a:rPr>
              <a:t>Identical 36 TF Bars and </a:t>
            </a:r>
            <a:r>
              <a:rPr lang="en-US" sz="2400" i="0" dirty="0" smtClean="0">
                <a:solidFill>
                  <a:srgbClr val="0723FF"/>
                </a:solidFill>
                <a:latin typeface="Helvetica Neue" charset="0"/>
                <a:cs typeface="Helvetica Neue" charset="0"/>
              </a:rPr>
              <a:t>Innovative Flex</a:t>
            </a:r>
            <a:r>
              <a:rPr lang="en-US" sz="2400" i="0" dirty="0">
                <a:solidFill>
                  <a:srgbClr val="0723FF"/>
                </a:solidFill>
                <a:latin typeface="Helvetica Neue" charset="0"/>
                <a:cs typeface="Helvetica Neue" charset="0"/>
              </a:rPr>
              <a:t>-Bus Design</a:t>
            </a:r>
            <a:endParaRPr lang="en-US" sz="1600" i="0" dirty="0">
              <a:solidFill>
                <a:srgbClr val="FF0000"/>
              </a:solidFill>
              <a:latin typeface="Helvetica Neue" charset="0"/>
              <a:cs typeface="Helvetica Neue" charset="0"/>
            </a:endParaRPr>
          </a:p>
        </p:txBody>
      </p:sp>
      <p:pic>
        <p:nvPicPr>
          <p:cNvPr id="27672" name="Picture 1"/>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5160963" y="3924300"/>
            <a:ext cx="3360737" cy="256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454900" y="927100"/>
            <a:ext cx="944038" cy="276999"/>
          </a:xfrm>
          <a:prstGeom prst="rect">
            <a:avLst/>
          </a:prstGeom>
          <a:noFill/>
        </p:spPr>
        <p:txBody>
          <a:bodyPr wrap="none" rtlCol="0">
            <a:spAutoFit/>
          </a:bodyPr>
          <a:lstStyle/>
          <a:p>
            <a:pPr>
              <a:buNone/>
            </a:pPr>
            <a:r>
              <a:rPr lang="en-US" i="0" dirty="0" smtClean="0">
                <a:solidFill>
                  <a:schemeClr val="bg1"/>
                </a:solidFill>
              </a:rPr>
              <a:t>EDM Cuts</a:t>
            </a:r>
            <a:endParaRPr lang="en-US" i="0" dirty="0">
              <a:solidFill>
                <a:schemeClr val="bg1"/>
              </a:solidFill>
            </a:endParaRPr>
          </a:p>
        </p:txBody>
      </p:sp>
      <p:cxnSp>
        <p:nvCxnSpPr>
          <p:cNvPr id="4" name="Straight Arrow Connector 3"/>
          <p:cNvCxnSpPr>
            <a:stCxn id="2" idx="2"/>
          </p:cNvCxnSpPr>
          <p:nvPr/>
        </p:nvCxnSpPr>
        <p:spPr bwMode="auto">
          <a:xfrm flipH="1">
            <a:off x="7683500" y="1204099"/>
            <a:ext cx="243419" cy="205601"/>
          </a:xfrm>
          <a:prstGeom prst="straightConnector1">
            <a:avLst/>
          </a:prstGeom>
          <a:noFill/>
          <a:ln w="15875" cap="flat" cmpd="sng" algn="ctr">
            <a:solidFill>
              <a:schemeClr val="bg1"/>
            </a:solidFill>
            <a:prstDash val="solid"/>
            <a:round/>
            <a:headEnd type="none" w="med" len="med"/>
            <a:tailEnd type="arrow"/>
          </a:ln>
          <a:effectLst/>
        </p:spPr>
      </p:cxnSp>
      <p:sp>
        <p:nvSpPr>
          <p:cNvPr id="30" name="TextBox 29"/>
          <p:cNvSpPr txBox="1"/>
          <p:nvPr/>
        </p:nvSpPr>
        <p:spPr>
          <a:xfrm>
            <a:off x="6273800" y="2794000"/>
            <a:ext cx="1270000" cy="498598"/>
          </a:xfrm>
          <a:prstGeom prst="rect">
            <a:avLst/>
          </a:prstGeom>
          <a:noFill/>
        </p:spPr>
        <p:txBody>
          <a:bodyPr wrap="square" rtlCol="0">
            <a:spAutoFit/>
          </a:bodyPr>
          <a:lstStyle/>
          <a:p>
            <a:pPr>
              <a:buNone/>
            </a:pPr>
            <a:r>
              <a:rPr lang="en-US" dirty="0" smtClean="0">
                <a:solidFill>
                  <a:schemeClr val="bg1"/>
                </a:solidFill>
              </a:rPr>
              <a:t>Tested for </a:t>
            </a:r>
          </a:p>
          <a:p>
            <a:pPr>
              <a:buNone/>
            </a:pPr>
            <a:r>
              <a:rPr lang="en-US" dirty="0" smtClean="0">
                <a:solidFill>
                  <a:schemeClr val="bg1"/>
                </a:solidFill>
              </a:rPr>
              <a:t>300 k cycles</a:t>
            </a:r>
            <a:endParaRPr lang="en-US" dirty="0">
              <a:solidFill>
                <a:schemeClr val="bg1"/>
              </a:solidFill>
            </a:endParaRPr>
          </a:p>
        </p:txBody>
      </p:sp>
      <p:sp>
        <p:nvSpPr>
          <p:cNvPr id="32"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7</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2"/>
          <p:cNvGrpSpPr>
            <a:grpSpLocks/>
          </p:cNvGrpSpPr>
          <p:nvPr/>
        </p:nvGrpSpPr>
        <p:grpSpPr bwMode="auto">
          <a:xfrm>
            <a:off x="400050" y="982663"/>
            <a:ext cx="8032750" cy="5481637"/>
            <a:chOff x="66675" y="685800"/>
            <a:chExt cx="8958263" cy="6113463"/>
          </a:xfrm>
        </p:grpSpPr>
        <p:pic>
          <p:nvPicPr>
            <p:cNvPr id="28681" name="Picture 3" descr="C:\Users\rstrykow\Desktop\NSTX UPGRADE\photos\CS fabrication area\IMG_0239.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95574" y="3302858"/>
              <a:ext cx="3865563" cy="319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2" name="Picture 6" descr="C:\Users\rstrykow\Desktop\NSTX UPGRADE\photos\TF soldering\solder bar 101 -03.JPG"/>
            <p:cNvPicPr>
              <a:picLocks noChangeAspect="1" noChangeArrowheads="1"/>
            </p:cNvPicPr>
            <p:nvPr/>
          </p:nvPicPr>
          <p:blipFill>
            <a:blip r:embed="rId3">
              <a:lum bright="22000"/>
              <a:extLst>
                <a:ext uri="{28A0092B-C50C-407E-A947-70E740481C1C}">
                  <a14:useLocalDpi xmlns:a14="http://schemas.microsoft.com/office/drawing/2010/main" xmlns="" val="0"/>
                </a:ext>
              </a:extLst>
            </a:blip>
            <a:srcRect/>
            <a:stretch>
              <a:fillRect/>
            </a:stretch>
          </p:blipFill>
          <p:spPr bwMode="auto">
            <a:xfrm>
              <a:off x="6042025" y="728663"/>
              <a:ext cx="2890838" cy="216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0">
                  <a:solidFill>
                    <a:srgbClr val="000000"/>
                  </a:solidFill>
                  <a:miter lim="800000"/>
                  <a:headEnd/>
                  <a:tailEnd/>
                </a14:hiddenLine>
              </a:ext>
            </a:extLst>
          </p:spPr>
        </p:pic>
        <p:pic>
          <p:nvPicPr>
            <p:cNvPr id="28683" name="Picture 20" descr="C:\Users\rstrykow\Desktop\NSTX UPGRADE\photos\CS fabrication area\lifting tf conductor from oven (post williams bake).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31763" y="2954338"/>
              <a:ext cx="2390775" cy="379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4" name="Picture 2" descr="C:\Users\rstrykow\Desktop\NSTX UPGRADE\photos\TF quadrant mold\12E1012_039.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669088" y="3041650"/>
              <a:ext cx="2316162" cy="374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5" name="Picture 6" descr="C:\Users\rstrykow\Desktop\NSTX UPGRADE\photos\FSW &amp; Machining\4-19-12 inspection\IMG_1925.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6675" y="727075"/>
              <a:ext cx="2982913" cy="216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6" name="Picture 7" descr="C:\Users\rstrykow\Desktop\NSTX UPGRADE\photos\TF soldering\solder bar 101 -02.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065463" y="709626"/>
              <a:ext cx="2901949" cy="2168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p:cNvSpPr>
              <a:spLocks noChangeArrowheads="1"/>
            </p:cNvSpPr>
            <p:nvPr/>
          </p:nvSpPr>
          <p:spPr bwMode="auto">
            <a:xfrm>
              <a:off x="66675" y="685800"/>
              <a:ext cx="2983138" cy="2168836"/>
            </a:xfrm>
            <a:prstGeom prst="rect">
              <a:avLst/>
            </a:prstGeom>
            <a:noFill/>
            <a:ln w="41275">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buFontTx/>
                <a:buNone/>
                <a:defRPr/>
              </a:pPr>
              <a:endParaRPr lang="en-US" dirty="0">
                <a:solidFill>
                  <a:schemeClr val="lt1"/>
                </a:solidFill>
                <a:latin typeface="+mn-lt"/>
                <a:ea typeface="+mn-ea"/>
                <a:cs typeface="+mn-cs"/>
              </a:endParaRPr>
            </a:p>
          </p:txBody>
        </p:sp>
        <p:sp>
          <p:nvSpPr>
            <p:cNvPr id="18" name="Rectangle 17"/>
            <p:cNvSpPr>
              <a:spLocks noChangeArrowheads="1"/>
            </p:cNvSpPr>
            <p:nvPr/>
          </p:nvSpPr>
          <p:spPr bwMode="auto">
            <a:xfrm>
              <a:off x="2984307" y="685800"/>
              <a:ext cx="2983138" cy="2168836"/>
            </a:xfrm>
            <a:prstGeom prst="rect">
              <a:avLst/>
            </a:prstGeom>
            <a:noFill/>
            <a:ln w="41275">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buFontTx/>
                <a:buNone/>
                <a:defRPr/>
              </a:pPr>
              <a:endParaRPr lang="en-US" dirty="0">
                <a:solidFill>
                  <a:schemeClr val="lt1"/>
                </a:solidFill>
                <a:latin typeface="+mn-lt"/>
                <a:ea typeface="+mn-ea"/>
                <a:cs typeface="+mn-cs"/>
              </a:endParaRPr>
            </a:p>
          </p:txBody>
        </p:sp>
        <p:sp>
          <p:nvSpPr>
            <p:cNvPr id="19" name="Rectangle 18"/>
            <p:cNvSpPr>
              <a:spLocks noChangeArrowheads="1"/>
            </p:cNvSpPr>
            <p:nvPr/>
          </p:nvSpPr>
          <p:spPr bwMode="auto">
            <a:xfrm>
              <a:off x="6041802" y="685800"/>
              <a:ext cx="2891075" cy="2168836"/>
            </a:xfrm>
            <a:prstGeom prst="rect">
              <a:avLst/>
            </a:prstGeom>
            <a:noFill/>
            <a:ln w="41275">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buFontTx/>
                <a:buNone/>
                <a:defRPr/>
              </a:pPr>
              <a:endParaRPr lang="en-US" dirty="0">
                <a:solidFill>
                  <a:schemeClr val="lt1"/>
                </a:solidFill>
                <a:latin typeface="+mn-lt"/>
                <a:ea typeface="+mn-ea"/>
                <a:cs typeface="+mn-cs"/>
              </a:endParaRPr>
            </a:p>
          </p:txBody>
        </p:sp>
        <p:sp>
          <p:nvSpPr>
            <p:cNvPr id="20" name="Rectangle 19"/>
            <p:cNvSpPr>
              <a:spLocks noChangeArrowheads="1"/>
            </p:cNvSpPr>
            <p:nvPr/>
          </p:nvSpPr>
          <p:spPr bwMode="auto">
            <a:xfrm>
              <a:off x="132181" y="2990963"/>
              <a:ext cx="2390050" cy="3808300"/>
            </a:xfrm>
            <a:prstGeom prst="rect">
              <a:avLst/>
            </a:prstGeom>
            <a:noFill/>
            <a:ln w="41275">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buFontTx/>
                <a:buNone/>
                <a:defRPr/>
              </a:pPr>
              <a:endParaRPr lang="en-US" dirty="0">
                <a:solidFill>
                  <a:schemeClr val="lt1"/>
                </a:solidFill>
                <a:latin typeface="+mn-lt"/>
                <a:ea typeface="+mn-ea"/>
                <a:cs typeface="+mn-cs"/>
              </a:endParaRPr>
            </a:p>
          </p:txBody>
        </p:sp>
        <p:sp>
          <p:nvSpPr>
            <p:cNvPr id="21" name="Rectangle 20"/>
            <p:cNvSpPr>
              <a:spLocks noChangeArrowheads="1"/>
            </p:cNvSpPr>
            <p:nvPr/>
          </p:nvSpPr>
          <p:spPr bwMode="auto">
            <a:xfrm>
              <a:off x="2695731" y="3272469"/>
              <a:ext cx="3864799" cy="3181551"/>
            </a:xfrm>
            <a:prstGeom prst="rect">
              <a:avLst/>
            </a:prstGeom>
            <a:noFill/>
            <a:ln w="41275">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buFontTx/>
                <a:buNone/>
                <a:defRPr/>
              </a:pPr>
              <a:endParaRPr lang="en-US" dirty="0">
                <a:solidFill>
                  <a:schemeClr val="lt1"/>
                </a:solidFill>
                <a:latin typeface="+mn-lt"/>
                <a:ea typeface="+mn-ea"/>
                <a:cs typeface="+mn-cs"/>
              </a:endParaRPr>
            </a:p>
          </p:txBody>
        </p:sp>
        <p:sp>
          <p:nvSpPr>
            <p:cNvPr id="22" name="Rectangle 21"/>
            <p:cNvSpPr>
              <a:spLocks noChangeArrowheads="1"/>
            </p:cNvSpPr>
            <p:nvPr/>
          </p:nvSpPr>
          <p:spPr bwMode="auto">
            <a:xfrm>
              <a:off x="6668526" y="3047619"/>
              <a:ext cx="2356412" cy="3749874"/>
            </a:xfrm>
            <a:prstGeom prst="rect">
              <a:avLst/>
            </a:prstGeom>
            <a:noFill/>
            <a:ln w="41275">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buFontTx/>
                <a:buNone/>
                <a:defRPr/>
              </a:pPr>
              <a:endParaRPr lang="en-US" dirty="0">
                <a:solidFill>
                  <a:schemeClr val="lt1"/>
                </a:solidFill>
                <a:latin typeface="+mn-lt"/>
                <a:ea typeface="+mn-ea"/>
                <a:cs typeface="+mn-cs"/>
              </a:endParaRPr>
            </a:p>
          </p:txBody>
        </p:sp>
      </p:grpSp>
      <p:sp>
        <p:nvSpPr>
          <p:cNvPr id="28674"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pPr algn="ctr" eaLnBrk="0" hangingPunct="0">
              <a:spcBef>
                <a:spcPct val="0"/>
              </a:spcBef>
              <a:buFontTx/>
              <a:buNone/>
            </a:pPr>
            <a:r>
              <a:rPr lang="en-US" sz="2800" i="0">
                <a:solidFill>
                  <a:srgbClr val="FF0000"/>
                </a:solidFill>
                <a:latin typeface="Helvetica Neue" charset="0"/>
                <a:cs typeface="Helvetica Neue" charset="0"/>
              </a:rPr>
              <a:t>The NSTX-U Inner TF Bundle Manufacturing Stages</a:t>
            </a:r>
          </a:p>
          <a:p>
            <a:pPr algn="ctr" eaLnBrk="0" hangingPunct="0">
              <a:spcBef>
                <a:spcPct val="0"/>
              </a:spcBef>
              <a:buFontTx/>
              <a:buNone/>
            </a:pPr>
            <a:r>
              <a:rPr lang="en-US" sz="2000" i="0">
                <a:solidFill>
                  <a:srgbClr val="0723FF"/>
                </a:solidFill>
                <a:latin typeface="Helvetica Neue" charset="0"/>
                <a:cs typeface="Helvetica Neue" charset="0"/>
              </a:rPr>
              <a:t>Friction Stir-Welding and Zn-Cl-Free Soldering Techniques Developed</a:t>
            </a:r>
            <a:endParaRPr lang="en-US" sz="1400" i="0">
              <a:solidFill>
                <a:srgbClr val="0723FF"/>
              </a:solidFill>
              <a:latin typeface="Helvetica Neue" charset="0"/>
              <a:cs typeface="Helvetica Neue" charset="0"/>
            </a:endParaRPr>
          </a:p>
        </p:txBody>
      </p:sp>
      <p:sp>
        <p:nvSpPr>
          <p:cNvPr id="28675" name="Rectangle 1"/>
          <p:cNvSpPr>
            <a:spLocks noChangeArrowheads="1"/>
          </p:cNvSpPr>
          <p:nvPr/>
        </p:nvSpPr>
        <p:spPr bwMode="auto">
          <a:xfrm>
            <a:off x="3316288" y="2884488"/>
            <a:ext cx="22352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Tx/>
              <a:buNone/>
            </a:pPr>
            <a:r>
              <a:rPr lang="en-US" sz="1600" i="0">
                <a:solidFill>
                  <a:srgbClr val="0723FF"/>
                </a:solidFill>
                <a:latin typeface="Helvetica Neue" charset="0"/>
                <a:cs typeface="Helvetica Neue" charset="0"/>
              </a:rPr>
              <a:t>Zn-Cl-Free Soldering </a:t>
            </a:r>
            <a:endParaRPr lang="en-US" sz="1600"/>
          </a:p>
        </p:txBody>
      </p:sp>
      <p:sp>
        <p:nvSpPr>
          <p:cNvPr id="28676" name="Rectangle 2"/>
          <p:cNvSpPr>
            <a:spLocks noChangeArrowheads="1"/>
          </p:cNvSpPr>
          <p:nvPr/>
        </p:nvSpPr>
        <p:spPr bwMode="auto">
          <a:xfrm>
            <a:off x="3481388" y="6161088"/>
            <a:ext cx="2305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Tx/>
              <a:buNone/>
            </a:pPr>
            <a:r>
              <a:rPr lang="en-US" sz="1600" i="0">
                <a:solidFill>
                  <a:srgbClr val="0723FF"/>
                </a:solidFill>
                <a:latin typeface="Helvetica Neue" charset="0"/>
                <a:cs typeface="Helvetica Neue" charset="0"/>
              </a:rPr>
              <a:t>Fiber glass insulation</a:t>
            </a:r>
            <a:endParaRPr lang="en-US" sz="1600"/>
          </a:p>
        </p:txBody>
      </p:sp>
      <p:sp>
        <p:nvSpPr>
          <p:cNvPr id="28677" name="Rectangle 22"/>
          <p:cNvSpPr>
            <a:spLocks noChangeArrowheads="1"/>
          </p:cNvSpPr>
          <p:nvPr/>
        </p:nvSpPr>
        <p:spPr bwMode="auto">
          <a:xfrm>
            <a:off x="5894388" y="2554288"/>
            <a:ext cx="221773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Tx/>
              <a:buNone/>
            </a:pPr>
            <a:r>
              <a:rPr lang="en-US" sz="1600" i="0">
                <a:solidFill>
                  <a:schemeClr val="bg1"/>
                </a:solidFill>
                <a:latin typeface="Helvetica Neue" charset="0"/>
                <a:cs typeface="Helvetica Neue" charset="0"/>
              </a:rPr>
              <a:t>Friction Stir-Welding</a:t>
            </a:r>
            <a:endParaRPr lang="en-US" sz="1600">
              <a:solidFill>
                <a:schemeClr val="bg1"/>
              </a:solidFill>
            </a:endParaRPr>
          </a:p>
        </p:txBody>
      </p:sp>
      <p:cxnSp>
        <p:nvCxnSpPr>
          <p:cNvPr id="28678" name="Straight Arrow Connector 4"/>
          <p:cNvCxnSpPr>
            <a:cxnSpLocks noChangeShapeType="1"/>
          </p:cNvCxnSpPr>
          <p:nvPr/>
        </p:nvCxnSpPr>
        <p:spPr bwMode="auto">
          <a:xfrm flipH="1" flipV="1">
            <a:off x="6845300" y="1651000"/>
            <a:ext cx="38100" cy="9398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8679" name="Rectangle 23"/>
          <p:cNvSpPr>
            <a:spLocks noChangeArrowheads="1"/>
          </p:cNvSpPr>
          <p:nvPr/>
        </p:nvSpPr>
        <p:spPr bwMode="auto">
          <a:xfrm>
            <a:off x="6337300" y="5638800"/>
            <a:ext cx="2082800" cy="830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FontTx/>
              <a:buNone/>
            </a:pPr>
            <a:r>
              <a:rPr lang="en-US" sz="1600" i="0">
                <a:solidFill>
                  <a:srgbClr val="0723FF"/>
                </a:solidFill>
                <a:latin typeface="Helvetica Neue" charset="0"/>
                <a:cs typeface="Helvetica Neue" charset="0"/>
              </a:rPr>
              <a:t>Conductors placed in a quadrant mold for VPI</a:t>
            </a:r>
            <a:endParaRPr lang="en-US" sz="1600"/>
          </a:p>
        </p:txBody>
      </p:sp>
      <p:sp>
        <p:nvSpPr>
          <p:cNvPr id="23"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8</a:t>
            </a:fld>
            <a:endParaRPr lang="en-US" sz="10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35"/>
          <p:cNvGrpSpPr>
            <a:grpSpLocks/>
          </p:cNvGrpSpPr>
          <p:nvPr/>
        </p:nvGrpSpPr>
        <p:grpSpPr bwMode="auto">
          <a:xfrm>
            <a:off x="165100" y="993775"/>
            <a:ext cx="8318500" cy="5454650"/>
            <a:chOff x="-372" y="0"/>
            <a:chExt cx="6242" cy="4093"/>
          </a:xfrm>
        </p:grpSpPr>
        <p:pic>
          <p:nvPicPr>
            <p:cNvPr id="29699" name="Picture 1"/>
            <p:cNvPicPr>
              <a:picLocks noChangeArrowheads="1"/>
            </p:cNvPicPr>
            <p:nvPr/>
          </p:nvPicPr>
          <p:blipFill>
            <a:blip r:embed="rId2">
              <a:extLst>
                <a:ext uri="{28A0092B-C50C-407E-A947-70E740481C1C}">
                  <a14:useLocalDpi xmlns:a14="http://schemas.microsoft.com/office/drawing/2010/main" xmlns="" val="0"/>
                </a:ext>
              </a:extLst>
            </a:blip>
            <a:srcRect l="28409" t="12500" r="22762" b="4166"/>
            <a:stretch>
              <a:fillRect/>
            </a:stretch>
          </p:blipFill>
          <p:spPr bwMode="auto">
            <a:xfrm>
              <a:off x="864" y="8"/>
              <a:ext cx="3744" cy="4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700" name="Rectangle 2"/>
            <p:cNvSpPr>
              <a:spLocks/>
            </p:cNvSpPr>
            <p:nvPr/>
          </p:nvSpPr>
          <p:spPr bwMode="auto">
            <a:xfrm>
              <a:off x="-210" y="3791"/>
              <a:ext cx="1249" cy="228"/>
            </a:xfrm>
            <a:prstGeom prst="rect">
              <a:avLst/>
            </a:prstGeom>
            <a:solidFill>
              <a:srgbClr val="FFFFFF"/>
            </a:solidFill>
            <a:ln w="9525">
              <a:solidFill>
                <a:schemeClr val="tx1"/>
              </a:solidFill>
              <a:miter lim="800000"/>
              <a:headEnd/>
              <a:tailEnd/>
            </a:ln>
          </p:spPr>
          <p:txBody>
            <a:bodyPr lIns="12700" tIns="12700" rIns="18288" bIns="12700" anchor="ctr"/>
            <a:lstStyle/>
            <a:p>
              <a:pPr algn="ctr">
                <a:buFontTx/>
                <a:buNone/>
              </a:pPr>
              <a:r>
                <a:rPr lang="en-US" sz="1400" i="0">
                  <a:solidFill>
                    <a:schemeClr val="tx1"/>
                  </a:solidFill>
                  <a:latin typeface="Calibri" charset="0"/>
                  <a:cs typeface="Calibri" charset="0"/>
                  <a:sym typeface="Calibri" charset="0"/>
                </a:rPr>
                <a:t>Install New Pedestal</a:t>
              </a:r>
            </a:p>
          </p:txBody>
        </p:sp>
        <p:sp>
          <p:nvSpPr>
            <p:cNvPr id="29701" name="Line 3"/>
            <p:cNvSpPr>
              <a:spLocks noChangeShapeType="1"/>
            </p:cNvSpPr>
            <p:nvPr/>
          </p:nvSpPr>
          <p:spPr bwMode="auto">
            <a:xfrm rot="10800000" flipH="1">
              <a:off x="1020" y="3791"/>
              <a:ext cx="1524" cy="104"/>
            </a:xfrm>
            <a:prstGeom prst="line">
              <a:avLst/>
            </a:prstGeom>
            <a:noFill/>
            <a:ln w="19050">
              <a:solidFill>
                <a:srgbClr val="FFFF00"/>
              </a:solidFill>
              <a:round/>
              <a:headEnd/>
              <a:tailEnd type="arrow" w="med" len="med"/>
            </a:ln>
            <a:extLst>
              <a:ext uri="{909E8E84-426E-40dd-AFC4-6F175D3DCCD1}">
                <a14:hiddenFill xmlns:a14="http://schemas.microsoft.com/office/drawing/2010/main" xmlns="">
                  <a:noFill/>
                </a14:hiddenFill>
              </a:ext>
            </a:extLst>
          </p:spPr>
          <p:txBody>
            <a:bodyPr lIns="0" tIns="0" rIns="0" bIns="0" anchor="ctr"/>
            <a:lstStyle/>
            <a:p>
              <a:pPr algn="ctr"/>
              <a:endParaRPr lang="en-US" i="0"/>
            </a:p>
          </p:txBody>
        </p:sp>
        <p:sp>
          <p:nvSpPr>
            <p:cNvPr id="29702" name="Rectangle 4"/>
            <p:cNvSpPr>
              <a:spLocks/>
            </p:cNvSpPr>
            <p:nvPr/>
          </p:nvSpPr>
          <p:spPr bwMode="auto">
            <a:xfrm>
              <a:off x="4416" y="3647"/>
              <a:ext cx="1302" cy="336"/>
            </a:xfrm>
            <a:prstGeom prst="rect">
              <a:avLst/>
            </a:prstGeom>
            <a:solidFill>
              <a:srgbClr val="FFFFFF"/>
            </a:solidFill>
            <a:ln w="9525">
              <a:solidFill>
                <a:schemeClr val="tx1"/>
              </a:solidFill>
              <a:miter lim="800000"/>
              <a:headEnd/>
              <a:tailEnd/>
            </a:ln>
          </p:spPr>
          <p:txBody>
            <a:bodyPr lIns="12700" tIns="12700" rIns="18288" bIns="12700" anchor="ctr"/>
            <a:lstStyle/>
            <a:p>
              <a:pPr algn="ctr">
                <a:buFontTx/>
                <a:buNone/>
              </a:pPr>
              <a:r>
                <a:rPr lang="en-US" sz="1400" i="0">
                  <a:solidFill>
                    <a:schemeClr val="tx1"/>
                  </a:solidFill>
                  <a:latin typeface="Calibri" charset="0"/>
                  <a:cs typeface="Calibri" charset="0"/>
                  <a:sym typeface="Calibri" charset="0"/>
                </a:rPr>
                <a:t>Add Extensions &amp; Anchors to Supports</a:t>
              </a:r>
            </a:p>
          </p:txBody>
        </p:sp>
        <p:sp>
          <p:nvSpPr>
            <p:cNvPr id="29703" name="Line 5"/>
            <p:cNvSpPr>
              <a:spLocks noChangeShapeType="1"/>
            </p:cNvSpPr>
            <p:nvPr/>
          </p:nvSpPr>
          <p:spPr bwMode="auto">
            <a:xfrm flipH="1">
              <a:off x="4224" y="3852"/>
              <a:ext cx="192" cy="84"/>
            </a:xfrm>
            <a:prstGeom prst="line">
              <a:avLst/>
            </a:prstGeom>
            <a:noFill/>
            <a:ln w="19050">
              <a:solidFill>
                <a:schemeClr val="tx1"/>
              </a:solidFill>
              <a:round/>
              <a:headEnd/>
              <a:tailEnd type="arrow" w="med" len="med"/>
            </a:ln>
            <a:extLst>
              <a:ext uri="{909E8E84-426E-40dd-AFC4-6F175D3DCCD1}">
                <a14:hiddenFill xmlns:a14="http://schemas.microsoft.com/office/drawing/2010/main" xmlns="">
                  <a:noFill/>
                </a14:hiddenFill>
              </a:ext>
            </a:extLst>
          </p:spPr>
          <p:txBody>
            <a:bodyPr lIns="0" tIns="0" rIns="0" bIns="0" anchor="ctr"/>
            <a:lstStyle/>
            <a:p>
              <a:pPr algn="ctr"/>
              <a:endParaRPr lang="en-US" i="0"/>
            </a:p>
          </p:txBody>
        </p:sp>
        <p:sp>
          <p:nvSpPr>
            <p:cNvPr id="29704" name="Rectangle 6"/>
            <p:cNvSpPr>
              <a:spLocks/>
            </p:cNvSpPr>
            <p:nvPr/>
          </p:nvSpPr>
          <p:spPr bwMode="auto">
            <a:xfrm>
              <a:off x="4224" y="2833"/>
              <a:ext cx="1646" cy="376"/>
            </a:xfrm>
            <a:prstGeom prst="rect">
              <a:avLst/>
            </a:prstGeom>
            <a:solidFill>
              <a:srgbClr val="FFFFFF"/>
            </a:solidFill>
            <a:ln w="9525">
              <a:solidFill>
                <a:schemeClr val="tx1"/>
              </a:solidFill>
              <a:miter lim="800000"/>
              <a:headEnd/>
              <a:tailEnd/>
            </a:ln>
          </p:spPr>
          <p:txBody>
            <a:bodyPr lIns="12700" tIns="12700" rIns="18288" bIns="12700" anchor="ctr"/>
            <a:lstStyle/>
            <a:p>
              <a:pPr algn="ctr">
                <a:buFontTx/>
                <a:buNone/>
              </a:pPr>
              <a:r>
                <a:rPr lang="en-US" sz="1400" i="0">
                  <a:solidFill>
                    <a:schemeClr val="tx1"/>
                  </a:solidFill>
                  <a:latin typeface="Calibri" charset="0"/>
                  <a:cs typeface="Calibri" charset="0"/>
                  <a:sym typeface="Calibri" charset="0"/>
                </a:rPr>
                <a:t>Modify support to provide clearance for connecting rod</a:t>
              </a:r>
            </a:p>
          </p:txBody>
        </p:sp>
        <p:sp>
          <p:nvSpPr>
            <p:cNvPr id="29705" name="Line 7"/>
            <p:cNvSpPr>
              <a:spLocks noChangeShapeType="1"/>
            </p:cNvSpPr>
            <p:nvPr/>
          </p:nvSpPr>
          <p:spPr bwMode="auto">
            <a:xfrm rot="10800000">
              <a:off x="3312" y="2592"/>
              <a:ext cx="912" cy="301"/>
            </a:xfrm>
            <a:prstGeom prst="line">
              <a:avLst/>
            </a:prstGeom>
            <a:noFill/>
            <a:ln w="19050">
              <a:solidFill>
                <a:srgbClr val="FFFF00"/>
              </a:solidFill>
              <a:round/>
              <a:headEnd/>
              <a:tailEnd type="arrow" w="med" len="med"/>
            </a:ln>
            <a:extLst>
              <a:ext uri="{909E8E84-426E-40dd-AFC4-6F175D3DCCD1}">
                <a14:hiddenFill xmlns:a14="http://schemas.microsoft.com/office/drawing/2010/main" xmlns="">
                  <a:noFill/>
                </a14:hiddenFill>
              </a:ext>
            </a:extLst>
          </p:spPr>
          <p:txBody>
            <a:bodyPr lIns="0" tIns="0" rIns="0" bIns="0" anchor="ctr"/>
            <a:lstStyle/>
            <a:p>
              <a:pPr algn="ctr"/>
              <a:endParaRPr lang="en-US" i="0"/>
            </a:p>
          </p:txBody>
        </p:sp>
        <p:sp>
          <p:nvSpPr>
            <p:cNvPr id="29706" name="Rectangle 8"/>
            <p:cNvSpPr>
              <a:spLocks/>
            </p:cNvSpPr>
            <p:nvPr/>
          </p:nvSpPr>
          <p:spPr bwMode="auto">
            <a:xfrm>
              <a:off x="4272" y="671"/>
              <a:ext cx="1474" cy="365"/>
            </a:xfrm>
            <a:prstGeom prst="rect">
              <a:avLst/>
            </a:prstGeom>
            <a:solidFill>
              <a:srgbClr val="FFFFFF"/>
            </a:solidFill>
            <a:ln w="9525">
              <a:solidFill>
                <a:schemeClr val="tx1"/>
              </a:solidFill>
              <a:miter lim="800000"/>
              <a:headEnd/>
              <a:tailEnd/>
            </a:ln>
          </p:spPr>
          <p:txBody>
            <a:bodyPr lIns="12700" tIns="12700" rIns="18288" bIns="12700" anchor="ctr"/>
            <a:lstStyle/>
            <a:p>
              <a:pPr algn="ctr">
                <a:buFontTx/>
                <a:buNone/>
              </a:pPr>
              <a:r>
                <a:rPr lang="en-US" sz="1400" i="0">
                  <a:solidFill>
                    <a:schemeClr val="tx1"/>
                  </a:solidFill>
                  <a:latin typeface="Calibri" charset="0"/>
                  <a:cs typeface="Calibri" charset="0"/>
                  <a:sym typeface="Calibri" charset="0"/>
                </a:rPr>
                <a:t>Install additional (upper  &amp; lower) PF2 Clamp</a:t>
              </a:r>
            </a:p>
          </p:txBody>
        </p:sp>
        <p:sp>
          <p:nvSpPr>
            <p:cNvPr id="29707" name="Line 9"/>
            <p:cNvSpPr>
              <a:spLocks noChangeShapeType="1"/>
            </p:cNvSpPr>
            <p:nvPr/>
          </p:nvSpPr>
          <p:spPr bwMode="auto">
            <a:xfrm rot="10800000">
              <a:off x="2928" y="768"/>
              <a:ext cx="1344" cy="13"/>
            </a:xfrm>
            <a:prstGeom prst="line">
              <a:avLst/>
            </a:prstGeom>
            <a:noFill/>
            <a:ln w="19050">
              <a:solidFill>
                <a:srgbClr val="FFFF00"/>
              </a:solidFill>
              <a:round/>
              <a:headEnd/>
              <a:tailEnd type="arrow" w="med" len="med"/>
            </a:ln>
            <a:extLst>
              <a:ext uri="{909E8E84-426E-40dd-AFC4-6F175D3DCCD1}">
                <a14:hiddenFill xmlns:a14="http://schemas.microsoft.com/office/drawing/2010/main" xmlns="">
                  <a:noFill/>
                </a14:hiddenFill>
              </a:ext>
            </a:extLst>
          </p:spPr>
          <p:txBody>
            <a:bodyPr lIns="0" tIns="0" rIns="0" bIns="0" anchor="ctr"/>
            <a:lstStyle/>
            <a:p>
              <a:pPr algn="ctr"/>
              <a:endParaRPr lang="en-US" i="0"/>
            </a:p>
          </p:txBody>
        </p:sp>
        <p:sp>
          <p:nvSpPr>
            <p:cNvPr id="29708" name="Rectangle 10"/>
            <p:cNvSpPr>
              <a:spLocks/>
            </p:cNvSpPr>
            <p:nvPr/>
          </p:nvSpPr>
          <p:spPr bwMode="auto">
            <a:xfrm>
              <a:off x="4032" y="293"/>
              <a:ext cx="1543" cy="324"/>
            </a:xfrm>
            <a:prstGeom prst="rect">
              <a:avLst/>
            </a:prstGeom>
            <a:solidFill>
              <a:srgbClr val="FFFFFF"/>
            </a:solidFill>
            <a:ln w="9525">
              <a:solidFill>
                <a:schemeClr val="tx1"/>
              </a:solidFill>
              <a:miter lim="800000"/>
              <a:headEnd/>
              <a:tailEnd/>
            </a:ln>
          </p:spPr>
          <p:txBody>
            <a:bodyPr lIns="12700" tIns="12700" rIns="18288" bIns="12700" anchor="ctr"/>
            <a:lstStyle/>
            <a:p>
              <a:pPr algn="ctr">
                <a:buFontTx/>
                <a:buNone/>
              </a:pPr>
              <a:r>
                <a:rPr lang="en-US" sz="1400" i="0" dirty="0">
                  <a:solidFill>
                    <a:schemeClr val="tx1"/>
                  </a:solidFill>
                  <a:latin typeface="Calibri" charset="0"/>
                  <a:cs typeface="Calibri" charset="0"/>
                  <a:sym typeface="Calibri" charset="0"/>
                </a:rPr>
                <a:t>Replace Upper &amp; Lower PF2/3 clamp hardware </a:t>
              </a:r>
            </a:p>
          </p:txBody>
        </p:sp>
        <p:sp>
          <p:nvSpPr>
            <p:cNvPr id="29709" name="Line 11"/>
            <p:cNvSpPr>
              <a:spLocks noChangeShapeType="1"/>
            </p:cNvSpPr>
            <p:nvPr/>
          </p:nvSpPr>
          <p:spPr bwMode="auto">
            <a:xfrm flipH="1">
              <a:off x="3168" y="397"/>
              <a:ext cx="864" cy="227"/>
            </a:xfrm>
            <a:prstGeom prst="line">
              <a:avLst/>
            </a:prstGeom>
            <a:noFill/>
            <a:ln w="19050">
              <a:solidFill>
                <a:srgbClr val="FFFF00"/>
              </a:solidFill>
              <a:round/>
              <a:headEnd/>
              <a:tailEnd type="arrow" w="med" len="med"/>
            </a:ln>
            <a:extLst>
              <a:ext uri="{909E8E84-426E-40dd-AFC4-6F175D3DCCD1}">
                <a14:hiddenFill xmlns:a14="http://schemas.microsoft.com/office/drawing/2010/main" xmlns="">
                  <a:noFill/>
                </a14:hiddenFill>
              </a:ext>
            </a:extLst>
          </p:spPr>
          <p:txBody>
            <a:bodyPr lIns="0" tIns="0" rIns="0" bIns="0" anchor="ctr"/>
            <a:lstStyle/>
            <a:p>
              <a:pPr algn="ctr"/>
              <a:endParaRPr lang="en-US" i="0"/>
            </a:p>
          </p:txBody>
        </p:sp>
        <p:sp>
          <p:nvSpPr>
            <p:cNvPr id="29710" name="Rectangle 12"/>
            <p:cNvSpPr>
              <a:spLocks/>
            </p:cNvSpPr>
            <p:nvPr/>
          </p:nvSpPr>
          <p:spPr bwMode="auto">
            <a:xfrm>
              <a:off x="-276" y="2975"/>
              <a:ext cx="1601" cy="358"/>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a:solidFill>
                    <a:schemeClr val="tx1"/>
                  </a:solidFill>
                  <a:latin typeface="Calibri" charset="0"/>
                  <a:cs typeface="Calibri" charset="0"/>
                  <a:sym typeface="Calibri" charset="0"/>
                </a:rPr>
                <a:t>Install New Upper &amp; Lower Umbrella Leg/Foot/Slide</a:t>
              </a:r>
            </a:p>
          </p:txBody>
        </p:sp>
        <p:sp>
          <p:nvSpPr>
            <p:cNvPr id="29711" name="Line 13"/>
            <p:cNvSpPr>
              <a:spLocks noChangeShapeType="1"/>
            </p:cNvSpPr>
            <p:nvPr/>
          </p:nvSpPr>
          <p:spPr bwMode="auto">
            <a:xfrm>
              <a:off x="1363" y="3104"/>
              <a:ext cx="1181" cy="16"/>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0" tIns="0" rIns="0" bIns="0" anchor="ctr"/>
            <a:lstStyle/>
            <a:p>
              <a:pPr algn="ctr"/>
              <a:endParaRPr lang="en-US" i="0"/>
            </a:p>
          </p:txBody>
        </p:sp>
        <p:sp>
          <p:nvSpPr>
            <p:cNvPr id="29712" name="Rectangle 14"/>
            <p:cNvSpPr>
              <a:spLocks/>
            </p:cNvSpPr>
            <p:nvPr/>
          </p:nvSpPr>
          <p:spPr bwMode="auto">
            <a:xfrm>
              <a:off x="-124" y="492"/>
              <a:ext cx="1277" cy="486"/>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dirty="0">
                  <a:solidFill>
                    <a:schemeClr val="tx1"/>
                  </a:solidFill>
                  <a:latin typeface="Calibri" charset="0"/>
                  <a:cs typeface="Calibri" charset="0"/>
                  <a:sym typeface="Calibri" charset="0"/>
                </a:rPr>
                <a:t>Install Upper &amp; Lower Umbrella Arch Reinforcements</a:t>
              </a:r>
            </a:p>
          </p:txBody>
        </p:sp>
        <p:sp>
          <p:nvSpPr>
            <p:cNvPr id="29713" name="Line 15"/>
            <p:cNvSpPr>
              <a:spLocks noChangeShapeType="1"/>
            </p:cNvSpPr>
            <p:nvPr/>
          </p:nvSpPr>
          <p:spPr bwMode="auto">
            <a:xfrm rot="10800000" flipH="1">
              <a:off x="1152" y="624"/>
              <a:ext cx="1104" cy="78"/>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0" tIns="0" rIns="0" bIns="0" anchor="ctr"/>
            <a:lstStyle/>
            <a:p>
              <a:pPr algn="ctr"/>
              <a:endParaRPr lang="en-US" i="0"/>
            </a:p>
          </p:txBody>
        </p:sp>
        <p:sp>
          <p:nvSpPr>
            <p:cNvPr id="29714" name="Rectangle 16"/>
            <p:cNvSpPr>
              <a:spLocks/>
            </p:cNvSpPr>
            <p:nvPr/>
          </p:nvSpPr>
          <p:spPr bwMode="auto">
            <a:xfrm>
              <a:off x="-295" y="7"/>
              <a:ext cx="1877" cy="372"/>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a:solidFill>
                    <a:schemeClr val="tx1"/>
                  </a:solidFill>
                  <a:latin typeface="Calibri" charset="0"/>
                  <a:cs typeface="Calibri" charset="0"/>
                  <a:sym typeface="Calibri" charset="0"/>
                </a:rPr>
                <a:t>Install Upper &amp; Lower Al Block External-Internal Reinforcements</a:t>
              </a:r>
            </a:p>
          </p:txBody>
        </p:sp>
        <p:sp>
          <p:nvSpPr>
            <p:cNvPr id="29715" name="Line 17"/>
            <p:cNvSpPr>
              <a:spLocks noChangeShapeType="1"/>
            </p:cNvSpPr>
            <p:nvPr/>
          </p:nvSpPr>
          <p:spPr bwMode="auto">
            <a:xfrm>
              <a:off x="1488" y="222"/>
              <a:ext cx="624" cy="18"/>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0" tIns="0" rIns="0" bIns="0" anchor="ctr"/>
            <a:lstStyle/>
            <a:p>
              <a:pPr algn="ctr"/>
              <a:endParaRPr lang="en-US" i="0"/>
            </a:p>
          </p:txBody>
        </p:sp>
        <p:sp>
          <p:nvSpPr>
            <p:cNvPr id="29716" name="Rectangle 18"/>
            <p:cNvSpPr>
              <a:spLocks/>
            </p:cNvSpPr>
            <p:nvPr/>
          </p:nvSpPr>
          <p:spPr bwMode="auto">
            <a:xfrm>
              <a:off x="3744" y="0"/>
              <a:ext cx="1307" cy="188"/>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a:solidFill>
                    <a:schemeClr val="tx1"/>
                  </a:solidFill>
                  <a:latin typeface="Calibri" charset="0"/>
                  <a:cs typeface="Calibri" charset="0"/>
                  <a:sym typeface="Calibri" charset="0"/>
                </a:rPr>
                <a:t>Install New Upper Lid</a:t>
              </a:r>
            </a:p>
          </p:txBody>
        </p:sp>
        <p:sp>
          <p:nvSpPr>
            <p:cNvPr id="29717" name="Line 19"/>
            <p:cNvSpPr>
              <a:spLocks noChangeShapeType="1"/>
            </p:cNvSpPr>
            <p:nvPr/>
          </p:nvSpPr>
          <p:spPr bwMode="auto">
            <a:xfrm rot="10800000">
              <a:off x="3216" y="48"/>
              <a:ext cx="528" cy="30"/>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0" tIns="0" rIns="0" bIns="0" anchor="ctr"/>
            <a:lstStyle/>
            <a:p>
              <a:pPr algn="ctr"/>
              <a:endParaRPr lang="en-US" i="0"/>
            </a:p>
          </p:txBody>
        </p:sp>
        <p:sp>
          <p:nvSpPr>
            <p:cNvPr id="29718" name="Line 20"/>
            <p:cNvSpPr>
              <a:spLocks noChangeShapeType="1"/>
            </p:cNvSpPr>
            <p:nvPr/>
          </p:nvSpPr>
          <p:spPr bwMode="auto">
            <a:xfrm flipH="1">
              <a:off x="3552" y="397"/>
              <a:ext cx="480" cy="227"/>
            </a:xfrm>
            <a:prstGeom prst="line">
              <a:avLst/>
            </a:prstGeom>
            <a:noFill/>
            <a:ln w="19050">
              <a:solidFill>
                <a:srgbClr val="FFFF00"/>
              </a:solidFill>
              <a:round/>
              <a:headEnd/>
              <a:tailEnd type="arrow" w="med" len="med"/>
            </a:ln>
            <a:extLst>
              <a:ext uri="{909E8E84-426E-40dd-AFC4-6F175D3DCCD1}">
                <a14:hiddenFill xmlns:a14="http://schemas.microsoft.com/office/drawing/2010/main" xmlns="">
                  <a:noFill/>
                </a14:hiddenFill>
              </a:ext>
            </a:extLst>
          </p:spPr>
          <p:txBody>
            <a:bodyPr lIns="0" tIns="0" rIns="0" bIns="0" anchor="ctr"/>
            <a:lstStyle/>
            <a:p>
              <a:pPr algn="ctr"/>
              <a:endParaRPr lang="en-US" i="0"/>
            </a:p>
          </p:txBody>
        </p:sp>
        <p:sp>
          <p:nvSpPr>
            <p:cNvPr id="29719" name="Rectangle 21"/>
            <p:cNvSpPr>
              <a:spLocks/>
            </p:cNvSpPr>
            <p:nvPr/>
          </p:nvSpPr>
          <p:spPr bwMode="auto">
            <a:xfrm>
              <a:off x="-372" y="1771"/>
              <a:ext cx="1458" cy="234"/>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a:solidFill>
                    <a:schemeClr val="tx1"/>
                  </a:solidFill>
                  <a:latin typeface="Calibri" charset="0"/>
                  <a:cs typeface="Calibri" charset="0"/>
                  <a:sym typeface="Calibri" charset="0"/>
                </a:rPr>
                <a:t>Install New Pf4/5 Support</a:t>
              </a:r>
            </a:p>
          </p:txBody>
        </p:sp>
        <p:sp>
          <p:nvSpPr>
            <p:cNvPr id="29720" name="Rectangle 22"/>
            <p:cNvSpPr>
              <a:spLocks/>
            </p:cNvSpPr>
            <p:nvPr/>
          </p:nvSpPr>
          <p:spPr bwMode="auto">
            <a:xfrm>
              <a:off x="-267" y="2215"/>
              <a:ext cx="1268" cy="432"/>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a:solidFill>
                    <a:schemeClr val="tx1"/>
                  </a:solidFill>
                  <a:latin typeface="Calibri" charset="0"/>
                  <a:cs typeface="Calibri" charset="0"/>
                  <a:sym typeface="Calibri" charset="0"/>
                </a:rPr>
                <a:t>Replace existing Pf4/5 Support Column</a:t>
              </a:r>
            </a:p>
          </p:txBody>
        </p:sp>
        <p:sp>
          <p:nvSpPr>
            <p:cNvPr id="29721" name="Line 23"/>
            <p:cNvSpPr>
              <a:spLocks noChangeShapeType="1"/>
            </p:cNvSpPr>
            <p:nvPr/>
          </p:nvSpPr>
          <p:spPr bwMode="auto">
            <a:xfrm flipV="1">
              <a:off x="1096" y="1824"/>
              <a:ext cx="632" cy="41"/>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0" tIns="0" rIns="0" bIns="0" anchor="ctr"/>
            <a:lstStyle/>
            <a:p>
              <a:pPr algn="ctr"/>
              <a:endParaRPr lang="en-US" i="0"/>
            </a:p>
          </p:txBody>
        </p:sp>
        <p:sp>
          <p:nvSpPr>
            <p:cNvPr id="29722" name="Line 24"/>
            <p:cNvSpPr>
              <a:spLocks noChangeShapeType="1"/>
            </p:cNvSpPr>
            <p:nvPr/>
          </p:nvSpPr>
          <p:spPr bwMode="auto">
            <a:xfrm rot="10800000" flipH="1">
              <a:off x="1020" y="2063"/>
              <a:ext cx="1284" cy="355"/>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0" tIns="0" rIns="0" bIns="0" anchor="ctr"/>
            <a:lstStyle/>
            <a:p>
              <a:pPr algn="ctr"/>
              <a:endParaRPr lang="en-US" i="0"/>
            </a:p>
          </p:txBody>
        </p:sp>
        <p:sp>
          <p:nvSpPr>
            <p:cNvPr id="29723" name="Rectangle 25"/>
            <p:cNvSpPr>
              <a:spLocks/>
            </p:cNvSpPr>
            <p:nvPr/>
          </p:nvSpPr>
          <p:spPr bwMode="auto">
            <a:xfrm>
              <a:off x="4368" y="1151"/>
              <a:ext cx="1369" cy="219"/>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dirty="0">
                  <a:solidFill>
                    <a:schemeClr val="tx1"/>
                  </a:solidFill>
                  <a:latin typeface="Calibri" charset="0"/>
                  <a:cs typeface="Calibri" charset="0"/>
                  <a:sym typeface="Calibri" charset="0"/>
                </a:rPr>
                <a:t>Install new TF-VV Clevis</a:t>
              </a:r>
            </a:p>
          </p:txBody>
        </p:sp>
        <p:sp>
          <p:nvSpPr>
            <p:cNvPr id="29724" name="Rectangle 26"/>
            <p:cNvSpPr>
              <a:spLocks/>
            </p:cNvSpPr>
            <p:nvPr/>
          </p:nvSpPr>
          <p:spPr bwMode="auto">
            <a:xfrm>
              <a:off x="4272" y="2399"/>
              <a:ext cx="1589" cy="352"/>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a:solidFill>
                    <a:schemeClr val="tx1"/>
                  </a:solidFill>
                  <a:latin typeface="Calibri" charset="0"/>
                  <a:cs typeface="Calibri" charset="0"/>
                  <a:sym typeface="Calibri" charset="0"/>
                </a:rPr>
                <a:t>Install new TFOL Connecting Rods &amp; Rod Ends</a:t>
              </a:r>
            </a:p>
          </p:txBody>
        </p:sp>
        <p:sp>
          <p:nvSpPr>
            <p:cNvPr id="29725" name="Line 27"/>
            <p:cNvSpPr>
              <a:spLocks noChangeShapeType="1"/>
            </p:cNvSpPr>
            <p:nvPr/>
          </p:nvSpPr>
          <p:spPr bwMode="auto">
            <a:xfrm rot="10800000">
              <a:off x="3744" y="1104"/>
              <a:ext cx="624" cy="126"/>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0" tIns="0" rIns="0" bIns="0" anchor="ctr"/>
            <a:lstStyle/>
            <a:p>
              <a:pPr algn="ctr"/>
              <a:endParaRPr lang="en-US" i="0"/>
            </a:p>
          </p:txBody>
        </p:sp>
        <p:sp>
          <p:nvSpPr>
            <p:cNvPr id="29726" name="Line 28"/>
            <p:cNvSpPr>
              <a:spLocks noChangeShapeType="1"/>
            </p:cNvSpPr>
            <p:nvPr/>
          </p:nvSpPr>
          <p:spPr bwMode="auto">
            <a:xfrm rot="10800000">
              <a:off x="3840" y="2400"/>
              <a:ext cx="432" cy="125"/>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0" tIns="0" rIns="0" bIns="0" anchor="ctr"/>
            <a:lstStyle/>
            <a:p>
              <a:pPr algn="ctr"/>
              <a:endParaRPr lang="en-US" i="0"/>
            </a:p>
          </p:txBody>
        </p:sp>
        <p:sp>
          <p:nvSpPr>
            <p:cNvPr id="29727" name="Rectangle 29"/>
            <p:cNvSpPr>
              <a:spLocks/>
            </p:cNvSpPr>
            <p:nvPr/>
          </p:nvSpPr>
          <p:spPr bwMode="auto">
            <a:xfrm>
              <a:off x="-172" y="3514"/>
              <a:ext cx="1284" cy="173"/>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a:solidFill>
                    <a:schemeClr val="tx1"/>
                  </a:solidFill>
                  <a:latin typeface="Calibri" charset="0"/>
                  <a:cs typeface="Calibri" charset="0"/>
                  <a:sym typeface="Calibri" charset="0"/>
                </a:rPr>
                <a:t>Install New Lower Lid</a:t>
              </a:r>
            </a:p>
          </p:txBody>
        </p:sp>
        <p:sp>
          <p:nvSpPr>
            <p:cNvPr id="29728" name="Line 30"/>
            <p:cNvSpPr>
              <a:spLocks noChangeShapeType="1"/>
            </p:cNvSpPr>
            <p:nvPr/>
          </p:nvSpPr>
          <p:spPr bwMode="auto">
            <a:xfrm rot="10800000" flipH="1">
              <a:off x="1104" y="3503"/>
              <a:ext cx="1008" cy="78"/>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0" tIns="0" rIns="0" bIns="0" anchor="ctr"/>
            <a:lstStyle/>
            <a:p>
              <a:pPr algn="ctr"/>
              <a:endParaRPr lang="en-US" i="0"/>
            </a:p>
          </p:txBody>
        </p:sp>
        <p:sp>
          <p:nvSpPr>
            <p:cNvPr id="29729" name="Rectangle 31"/>
            <p:cNvSpPr>
              <a:spLocks/>
            </p:cNvSpPr>
            <p:nvPr/>
          </p:nvSpPr>
          <p:spPr bwMode="auto">
            <a:xfrm>
              <a:off x="4368" y="1487"/>
              <a:ext cx="1264" cy="493"/>
            </a:xfrm>
            <a:prstGeom prst="rect">
              <a:avLst/>
            </a:prstGeom>
            <a:solidFill>
              <a:srgbClr val="FFFFFF"/>
            </a:solidFill>
            <a:ln w="9525">
              <a:solidFill>
                <a:schemeClr val="tx1"/>
              </a:solidFill>
              <a:miter lim="800000"/>
              <a:headEnd/>
              <a:tailEnd/>
            </a:ln>
          </p:spPr>
          <p:txBody>
            <a:bodyPr lIns="0" tIns="0" rIns="40639" bIns="0" anchor="ctr"/>
            <a:lstStyle/>
            <a:p>
              <a:pPr marL="39688" algn="ctr">
                <a:buFontTx/>
                <a:buNone/>
              </a:pPr>
              <a:r>
                <a:rPr lang="en-US" sz="1400" i="0">
                  <a:solidFill>
                    <a:schemeClr val="tx1"/>
                  </a:solidFill>
                  <a:latin typeface="Calibri" charset="0"/>
                  <a:cs typeface="Calibri" charset="0"/>
                  <a:sym typeface="Calibri" charset="0"/>
                </a:rPr>
                <a:t>Replace existing Upper &amp; Lower Pf4/5 clamp hardware</a:t>
              </a:r>
            </a:p>
          </p:txBody>
        </p:sp>
        <p:sp>
          <p:nvSpPr>
            <p:cNvPr id="29730" name="Line 32"/>
            <p:cNvSpPr>
              <a:spLocks noChangeShapeType="1"/>
            </p:cNvSpPr>
            <p:nvPr/>
          </p:nvSpPr>
          <p:spPr bwMode="auto">
            <a:xfrm rot="10800000">
              <a:off x="3504" y="1583"/>
              <a:ext cx="864" cy="78"/>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0" tIns="0" rIns="0" bIns="0" anchor="ctr"/>
            <a:lstStyle/>
            <a:p>
              <a:pPr algn="ctr"/>
              <a:endParaRPr lang="en-US" i="0"/>
            </a:p>
          </p:txBody>
        </p:sp>
        <p:sp>
          <p:nvSpPr>
            <p:cNvPr id="29731" name="Rectangle 33"/>
            <p:cNvSpPr>
              <a:spLocks/>
            </p:cNvSpPr>
            <p:nvPr/>
          </p:nvSpPr>
          <p:spPr bwMode="auto">
            <a:xfrm>
              <a:off x="-143" y="1246"/>
              <a:ext cx="1220" cy="362"/>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a:solidFill>
                    <a:schemeClr val="tx1"/>
                  </a:solidFill>
                  <a:latin typeface="Calibri" charset="0"/>
                  <a:cs typeface="Calibri" charset="0"/>
                  <a:sym typeface="Calibri" charset="0"/>
                </a:rPr>
                <a:t>Install New TF Outer Leg (TFOL) Support</a:t>
              </a:r>
            </a:p>
          </p:txBody>
        </p:sp>
        <p:sp>
          <p:nvSpPr>
            <p:cNvPr id="29732" name="Line 34"/>
            <p:cNvSpPr>
              <a:spLocks noChangeShapeType="1"/>
            </p:cNvSpPr>
            <p:nvPr/>
          </p:nvSpPr>
          <p:spPr bwMode="auto">
            <a:xfrm rot="10800000" flipH="1">
              <a:off x="1056" y="1295"/>
              <a:ext cx="480" cy="78"/>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0" tIns="0" rIns="0" bIns="0" anchor="ctr"/>
            <a:lstStyle/>
            <a:p>
              <a:pPr algn="ctr"/>
              <a:endParaRPr lang="en-US" i="0"/>
            </a:p>
          </p:txBody>
        </p:sp>
      </p:grpSp>
      <p:sp>
        <p:nvSpPr>
          <p:cNvPr id="29698" name="Rectangle 43"/>
          <p:cNvSpPr>
            <a:spLocks noChangeArrowheads="1"/>
          </p:cNvSpPr>
          <p:nvPr/>
        </p:nvSpPr>
        <p:spPr bwMode="auto">
          <a:xfrm>
            <a:off x="12700" y="381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pPr algn="ctr" eaLnBrk="0" hangingPunct="0">
              <a:lnSpc>
                <a:spcPts val="3220"/>
              </a:lnSpc>
              <a:spcBef>
                <a:spcPct val="0"/>
              </a:spcBef>
              <a:buFontTx/>
              <a:buNone/>
            </a:pPr>
            <a:r>
              <a:rPr lang="en-US" sz="3600" i="0" dirty="0">
                <a:solidFill>
                  <a:srgbClr val="FF0000"/>
                </a:solidFill>
                <a:latin typeface="Helvetica Neue" charset="0"/>
                <a:cs typeface="Helvetica Neue" charset="0"/>
              </a:rPr>
              <a:t>NSTX-U Support </a:t>
            </a:r>
            <a:r>
              <a:rPr lang="en-US" sz="3600" i="0" dirty="0" smtClean="0">
                <a:solidFill>
                  <a:srgbClr val="FF0000"/>
                </a:solidFill>
                <a:latin typeface="Helvetica Neue" charset="0"/>
                <a:cs typeface="Helvetica Neue" charset="0"/>
              </a:rPr>
              <a:t>Structures Enhanced</a:t>
            </a:r>
            <a:endParaRPr lang="en-US" sz="3600" i="0" dirty="0">
              <a:solidFill>
                <a:srgbClr val="FF0000"/>
              </a:solidFill>
              <a:latin typeface="Helvetica Neue" charset="0"/>
              <a:cs typeface="Helvetica Neue" charset="0"/>
            </a:endParaRPr>
          </a:p>
          <a:p>
            <a:pPr algn="ctr" eaLnBrk="0" hangingPunct="0">
              <a:lnSpc>
                <a:spcPts val="3220"/>
              </a:lnSpc>
              <a:spcBef>
                <a:spcPct val="0"/>
              </a:spcBef>
              <a:buFontTx/>
              <a:buNone/>
            </a:pPr>
            <a:r>
              <a:rPr lang="en-US" sz="2800" i="0" dirty="0" smtClean="0">
                <a:solidFill>
                  <a:srgbClr val="0723FF"/>
                </a:solidFill>
                <a:latin typeface="Helvetica Neue" charset="0"/>
                <a:cs typeface="Helvetica Neue" charset="0"/>
              </a:rPr>
              <a:t>To Handle 4x </a:t>
            </a:r>
            <a:r>
              <a:rPr lang="en-US" sz="2800" i="0" dirty="0">
                <a:solidFill>
                  <a:srgbClr val="0723FF"/>
                </a:solidFill>
                <a:latin typeface="Helvetica Neue" charset="0"/>
                <a:cs typeface="Helvetica Neue" charset="0"/>
              </a:rPr>
              <a:t>Electromagnetic Forces </a:t>
            </a:r>
            <a:endParaRPr lang="en-US" sz="1800" i="0" dirty="0">
              <a:solidFill>
                <a:srgbClr val="0723FF"/>
              </a:solidFill>
              <a:latin typeface="Helvetica Neue" charset="0"/>
              <a:cs typeface="Helvetica Neue" charset="0"/>
            </a:endParaRPr>
          </a:p>
        </p:txBody>
      </p:sp>
      <p:sp>
        <p:nvSpPr>
          <p:cNvPr id="38" name="Slide Number Placeholder 3"/>
          <p:cNvSpPr>
            <a:spLocks noGrp="1"/>
          </p:cNvSpPr>
          <p:nvPr>
            <p:ph type="sldNum" sz="quarter" idx="12"/>
          </p:nvPr>
        </p:nvSpPr>
        <p:spPr>
          <a:xfrm>
            <a:off x="8467724" y="6600824"/>
            <a:ext cx="676275" cy="25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AF585D4A-C40F-E140-B835-16CEA368F265}" type="slidenum">
              <a:rPr lang="en-US" sz="1000" i="0">
                <a:solidFill>
                  <a:schemeClr val="accent2"/>
                </a:solidFill>
                <a:latin typeface="+mn-lt"/>
              </a:rPr>
              <a:pPr/>
              <a:t>9</a:t>
            </a:fld>
            <a:endParaRPr lang="en-US" sz="1000" i="0" dirty="0">
              <a:solidFill>
                <a:schemeClr val="accent2"/>
              </a:solidFill>
              <a:latin typeface="+mn-lt"/>
            </a:endParaRP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a:ln>
              <a:noFill/>
            </a:ln>
            <a:solidFill>
              <a:srgbClr val="1822CD"/>
            </a:solidFill>
            <a:effectLst/>
            <a:latin typeface="Helvetica"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a:ln>
              <a:noFill/>
            </a:ln>
            <a:solidFill>
              <a:srgbClr val="1822CD"/>
            </a:solidFill>
            <a:effectLst/>
            <a:latin typeface="Helvetica"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24089</TotalTime>
  <Words>4966</Words>
  <Application>Microsoft Office PowerPoint</Application>
  <PresentationFormat>Letter Paper (8.5x11 in)</PresentationFormat>
  <Paragraphs>958</Paragraphs>
  <Slides>40</Slides>
  <Notes>25</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Blank Presentation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NSTX-U diagnostics to be installed during first 2 years Half of NSTX-U Diagnostics Are Collaboration Led</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Company>Masa Ono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Masa Ono</dc:creator>
  <cp:lastModifiedBy>Jon Menard</cp:lastModifiedBy>
  <cp:revision>477</cp:revision>
  <cp:lastPrinted>2013-02-15T18:59:23Z</cp:lastPrinted>
  <dcterms:created xsi:type="dcterms:W3CDTF">2012-03-14T17:52:13Z</dcterms:created>
  <dcterms:modified xsi:type="dcterms:W3CDTF">2013-02-18T21:01:47Z</dcterms:modified>
</cp:coreProperties>
</file>