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</p:sldMasterIdLst>
  <p:notesMasterIdLst>
    <p:notesMasterId r:id="rId39"/>
  </p:notesMasterIdLst>
  <p:handoutMasterIdLst>
    <p:handoutMasterId r:id="rId40"/>
  </p:handoutMasterIdLst>
  <p:sldIdLst>
    <p:sldId id="1217" r:id="rId2"/>
    <p:sldId id="1228" r:id="rId3"/>
    <p:sldId id="1301" r:id="rId4"/>
    <p:sldId id="1246" r:id="rId5"/>
    <p:sldId id="1308" r:id="rId6"/>
    <p:sldId id="1310" r:id="rId7"/>
    <p:sldId id="1292" r:id="rId8"/>
    <p:sldId id="1311" r:id="rId9"/>
    <p:sldId id="1288" r:id="rId10"/>
    <p:sldId id="1309" r:id="rId11"/>
    <p:sldId id="1267" r:id="rId12"/>
    <p:sldId id="1302" r:id="rId13"/>
    <p:sldId id="1299" r:id="rId14"/>
    <p:sldId id="1268" r:id="rId15"/>
    <p:sldId id="1279" r:id="rId16"/>
    <p:sldId id="1276" r:id="rId17"/>
    <p:sldId id="1305" r:id="rId18"/>
    <p:sldId id="1306" r:id="rId19"/>
    <p:sldId id="1248" r:id="rId20"/>
    <p:sldId id="1312" r:id="rId21"/>
    <p:sldId id="1293" r:id="rId22"/>
    <p:sldId id="1295" r:id="rId23"/>
    <p:sldId id="1314" r:id="rId24"/>
    <p:sldId id="1315" r:id="rId25"/>
    <p:sldId id="1321" r:id="rId26"/>
    <p:sldId id="1328" r:id="rId27"/>
    <p:sldId id="1320" r:id="rId28"/>
    <p:sldId id="1322" r:id="rId29"/>
    <p:sldId id="1323" r:id="rId30"/>
    <p:sldId id="1326" r:id="rId31"/>
    <p:sldId id="1313" r:id="rId32"/>
    <p:sldId id="1317" r:id="rId33"/>
    <p:sldId id="1324" r:id="rId34"/>
    <p:sldId id="1325" r:id="rId35"/>
    <p:sldId id="1327" r:id="rId36"/>
    <p:sldId id="1329" r:id="rId37"/>
    <p:sldId id="1330" r:id="rId38"/>
  </p:sldIdLst>
  <p:sldSz cx="9144000" cy="6858000" type="screen4x3"/>
  <p:notesSz cx="69342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5pPr>
    <a:lvl6pPr marL="22860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6pPr>
    <a:lvl7pPr marL="27432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7pPr>
    <a:lvl8pPr marL="32004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8pPr>
    <a:lvl9pPr marL="36576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42C7"/>
    <a:srgbClr val="008080"/>
    <a:srgbClr val="009999"/>
    <a:srgbClr val="FFCCCC"/>
    <a:srgbClr val="FF3300"/>
    <a:srgbClr val="9999FF"/>
    <a:srgbClr val="FF0000"/>
    <a:srgbClr val="00CC66"/>
    <a:srgbClr val="FF9933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01" autoAdjust="0"/>
    <p:restoredTop sz="94558" autoAdjust="0"/>
  </p:normalViewPr>
  <p:slideViewPr>
    <p:cSldViewPr>
      <p:cViewPr varScale="1">
        <p:scale>
          <a:sx n="126" d="100"/>
          <a:sy n="126" d="100"/>
        </p:scale>
        <p:origin x="-1576" y="-104"/>
      </p:cViewPr>
      <p:guideLst>
        <p:guide orient="horz" pos="422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-3528" y="-90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t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063" y="0"/>
            <a:ext cx="30051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t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b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63" y="8758238"/>
            <a:ext cx="3005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b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4A8B76E-066F-4F1C-9F3C-7B0A59AF6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1258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3475" y="684213"/>
            <a:ext cx="4667250" cy="3500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413250"/>
            <a:ext cx="5102225" cy="411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92420B3-3334-4F22-B057-47A1985184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0611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0008D5-44D2-47AC-B613-7D6CD12137F8}" type="slidenum">
              <a:rPr lang="en-US" smtClean="0"/>
              <a:pPr>
                <a:defRPr/>
              </a:pPr>
              <a:t>1</a:t>
            </a:fld>
            <a:endParaRPr lang="en-US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8B75DAF7-A4CD-4444-9FB6-966E104ED985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36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CBF20552-B648-9847-BD6B-8EF4BCC6CF78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37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192EA-3211-41DA-874E-4E33D039059D}" type="slidenum">
              <a:rPr lang="en-US" smtClean="0"/>
              <a:pPr>
                <a:defRPr/>
              </a:pPr>
              <a:t>‹#›</a:t>
            </a:fld>
            <a:r>
              <a:rPr lang="en-US" dirty="0" smtClean="0"/>
              <a:t> of 16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0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3087E-BCCB-45BD-8BD6-B0A47A89E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82000" y="6653213"/>
            <a:ext cx="762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1EFA9-FCC2-3543-9190-2333D959DFBE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45619A7-4DA4-674E-AFA9-F29221EA13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73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wmf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793750" cy="184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rPr>
              <a:t>NSTX-U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828800" y="6629400"/>
            <a:ext cx="7315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i="0" dirty="0" smtClean="0">
                <a:solidFill>
                  <a:schemeClr val="accent2"/>
                </a:solidFill>
                <a:latin typeface="Helvetica"/>
                <a:cs typeface="Helvetica"/>
              </a:rPr>
              <a:t>NSTX-U PAC-33 – </a:t>
            </a:r>
            <a:r>
              <a:rPr lang="en-US" sz="800" b="1" i="0" dirty="0" smtClean="0">
                <a:solidFill>
                  <a:schemeClr val="accent2"/>
                </a:solidFill>
                <a:latin typeface="Helvetica"/>
                <a:ea typeface="Calibri"/>
                <a:cs typeface="Helvetica"/>
              </a:rPr>
              <a:t> V. A. Soukhanovskii, NSTX-U 5 Year Plan for Pedestal, SOL, and Divertor Physics	                                          </a:t>
            </a:r>
            <a:fld id="{1C29AF7E-0260-4534-864B-42904FBA3147}" type="slidenum">
              <a:rPr lang="en-US" sz="800" smtClean="0"/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dirty="0" smtClean="0"/>
              <a:t>  of 18</a:t>
            </a:r>
          </a:p>
          <a:p>
            <a:pPr algn="ctr">
              <a:defRPr/>
            </a:pPr>
            <a:endParaRPr lang="en-US" sz="800" b="1" i="0" dirty="0" smtClean="0">
              <a:solidFill>
                <a:schemeClr val="accent2"/>
              </a:solidFill>
              <a:latin typeface="Helvetica"/>
              <a:cs typeface="Helvetica"/>
            </a:endParaRPr>
          </a:p>
          <a:p>
            <a:pPr algn="ctr">
              <a:defRPr/>
            </a:pPr>
            <a:endParaRPr lang="en-US" sz="800" b="1" i="0" dirty="0">
              <a:solidFill>
                <a:schemeClr val="accent2"/>
              </a:solidFill>
              <a:latin typeface="Helvetica"/>
              <a:cs typeface="Helvetic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5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7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emf"/><Relationship Id="rId3" Type="http://schemas.openxmlformats.org/officeDocument/2006/relationships/image" Target="../media/image4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56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Relationship Id="rId3" Type="http://schemas.openxmlformats.org/officeDocument/2006/relationships/image" Target="../media/image58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0" name="Straight Connector 58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2051" name="Straight Connector 2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2" name="Line 150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3" name="Straight Connector 2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4" name="Line 131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5" name="Straight Connector 2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25762" name="Rectangle 2"/>
          <p:cNvSpPr>
            <a:spLocks noChangeArrowheads="1"/>
          </p:cNvSpPr>
          <p:nvPr/>
        </p:nvSpPr>
        <p:spPr bwMode="auto">
          <a:xfrm>
            <a:off x="152400" y="990600"/>
            <a:ext cx="883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lnSpc>
                <a:spcPct val="90000"/>
              </a:lnSpc>
            </a:pPr>
            <a:r>
              <a:rPr lang="en-US" sz="3200" i="0" dirty="0" smtClean="0"/>
              <a:t>NSTX-U 5 Year Plan for Pedestal, Scrape-off Layer and Divertor Physics</a:t>
            </a:r>
          </a:p>
        </p:txBody>
      </p:sp>
      <p:cxnSp>
        <p:nvCxnSpPr>
          <p:cNvPr id="2057" name="Straight Connector 2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8" name="Line 132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9" name="Straight Connector 2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0" name="Text Box 9"/>
          <p:cNvSpPr txBox="1">
            <a:spLocks noChangeArrowheads="1"/>
          </p:cNvSpPr>
          <p:nvPr/>
        </p:nvSpPr>
        <p:spPr bwMode="auto">
          <a:xfrm>
            <a:off x="1524000" y="2057400"/>
            <a:ext cx="60198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i="0" dirty="0" smtClean="0">
                <a:solidFill>
                  <a:srgbClr val="000000"/>
                </a:solidFill>
                <a:latin typeface="Arial" charset="0"/>
              </a:rPr>
              <a:t>V. A. Soukhanovskii (LLNL)</a:t>
            </a:r>
          </a:p>
          <a:p>
            <a:pPr marL="457200" indent="-457200" algn="ctr">
              <a:buAutoNum type="alphaUcPeriod"/>
            </a:pP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Diallo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, R.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Maingi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, C. S. Chang (PPPL)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for the NSTX-U Research Team</a:t>
            </a:r>
          </a:p>
          <a:p>
            <a:pPr algn="ctr"/>
            <a:endParaRPr lang="en-US" sz="2000" dirty="0" smtClean="0">
              <a:solidFill>
                <a:srgbClr val="000000"/>
              </a:solidFill>
              <a:latin typeface="Arial" charset="0"/>
            </a:endParaRPr>
          </a:p>
          <a:p>
            <a:pPr algn="ctr"/>
            <a:endParaRPr lang="en-US" sz="2000" i="0" dirty="0" smtClean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061" name="Straight Connector 3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2" name="Line 13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3" name="Straight Connector 3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4" name="Text Box 10"/>
          <p:cNvSpPr txBox="1">
            <a:spLocks noChangeArrowheads="1"/>
          </p:cNvSpPr>
          <p:nvPr/>
        </p:nvSpPr>
        <p:spPr bwMode="auto">
          <a:xfrm>
            <a:off x="1676400" y="3352800"/>
            <a:ext cx="5715000" cy="627864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600" i="0" dirty="0" smtClean="0">
                <a:solidFill>
                  <a:srgbClr val="FF0000"/>
                </a:solidFill>
              </a:rPr>
              <a:t>NSTX-U PAC-33 Meeting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600" i="0" dirty="0" smtClean="0">
                <a:solidFill>
                  <a:srgbClr val="FF0000"/>
                </a:solidFill>
              </a:rPr>
              <a:t>PPPL – B318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600" i="0" dirty="0" smtClean="0">
                <a:solidFill>
                  <a:srgbClr val="FF0000"/>
                </a:solidFill>
              </a:rPr>
              <a:t>February 19-21, 2013</a:t>
            </a:r>
            <a:endParaRPr lang="en-US" sz="1600" i="0" dirty="0">
              <a:solidFill>
                <a:srgbClr val="FF0000"/>
              </a:solidFill>
            </a:endParaRPr>
          </a:p>
        </p:txBody>
      </p:sp>
      <p:cxnSp>
        <p:nvCxnSpPr>
          <p:cNvPr id="2065" name="Straight Connector 3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6" name="Line 13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7" name="Straight Connector 3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8" name="Line 13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9" name="Straight Connector 3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0" name="Line 139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1" name="Straight Connector 3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2" name="Line 14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3" name="Straight Connector 3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4" name="Line 14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5" name="Straight Connector 3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6" name="Line 14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7" name="Straight Connector 3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8" name="Line 14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9" name="Straight Connector 3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2080" name="Picture 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9144000" cy="83978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cxnSp>
        <p:nvCxnSpPr>
          <p:cNvPr id="2081" name="Straight Connector 4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2" name="Line 14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83" name="Straight Connector 4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25888" name="Text Box 128"/>
          <p:cNvSpPr txBox="1">
            <a:spLocks noChangeArrowheads="1"/>
          </p:cNvSpPr>
          <p:nvPr/>
        </p:nvSpPr>
        <p:spPr bwMode="auto">
          <a:xfrm>
            <a:off x="838200" y="109538"/>
            <a:ext cx="1905000" cy="554037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600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NSTX-U</a:t>
            </a:r>
          </a:p>
        </p:txBody>
      </p:sp>
      <p:cxnSp>
        <p:nvCxnSpPr>
          <p:cNvPr id="2085" name="Straight Connector 4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6" name="Line 14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87" name="Straight Connector 4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8" name="Rectangle 129"/>
          <p:cNvSpPr>
            <a:spLocks noChangeArrowheads="1"/>
          </p:cNvSpPr>
          <p:nvPr/>
        </p:nvSpPr>
        <p:spPr bwMode="auto">
          <a:xfrm>
            <a:off x="3651250" y="228600"/>
            <a:ext cx="15303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 eaLnBrk="0" hangingPunct="0"/>
            <a:r>
              <a:rPr lang="en-US" sz="1800">
                <a:solidFill>
                  <a:schemeClr val="accent2"/>
                </a:solidFill>
                <a:latin typeface="Arial" charset="0"/>
              </a:rPr>
              <a:t>Supported by   </a:t>
            </a:r>
          </a:p>
        </p:txBody>
      </p:sp>
      <p:cxnSp>
        <p:nvCxnSpPr>
          <p:cNvPr id="2089" name="Straight Connector 4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90" name="Line 149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91" name="Straight Connector 4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2" name="Straight Connector 4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3" name="Straight Connector 5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2094" name="Picture 53" descr="ppi224.tmp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2286000"/>
            <a:ext cx="1295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95" name="Straight Connector 5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96" name="Text Box 153"/>
          <p:cNvSpPr txBox="1">
            <a:spLocks noChangeArrowheads="1"/>
          </p:cNvSpPr>
          <p:nvPr/>
        </p:nvSpPr>
        <p:spPr bwMode="auto">
          <a:xfrm>
            <a:off x="7696200" y="2317750"/>
            <a:ext cx="1295400" cy="43116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1429" tIns="45714" rIns="91429" bIns="45714" anchor="b">
            <a:spAutoFit/>
          </a:bodyPr>
          <a:lstStyle/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Culham Sci Ctr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York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Chubu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Fukui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Hiroshima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Hyogo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Kyoto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Tokai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NIFS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Niigata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U Tokyo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JAEA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800">
                <a:solidFill>
                  <a:srgbClr val="FF0000"/>
                </a:solidFill>
                <a:latin typeface="Arial" charset="0"/>
              </a:rPr>
              <a:t>Inst for Nucl Res, Kiev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Ioffe Inst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TRINITI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Chonbuk Natl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NFRI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KAIST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POSTECH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Seoul Natl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ASIPP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CIEMAT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FOM Inst DIFFER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ENEA, Frascati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CEA, Cadarache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Jülich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Garching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ASCR, Czech Rep</a:t>
            </a:r>
          </a:p>
        </p:txBody>
      </p:sp>
      <p:cxnSp>
        <p:nvCxnSpPr>
          <p:cNvPr id="2097" name="Straight Connector 5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8" name="Straight Connector 5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9" name="Straight Connector 57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pic>
        <p:nvPicPr>
          <p:cNvPr id="2100" name="Picture 3" descr="C:\Users\jmenard\Desktop\Picture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37038" y="4495800"/>
            <a:ext cx="307816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1" name="Picture 48" descr="ppi221.tmp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2057400"/>
            <a:ext cx="1295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2" name="Text Box 152"/>
          <p:cNvSpPr txBox="1">
            <a:spLocks noChangeArrowheads="1"/>
          </p:cNvSpPr>
          <p:nvPr/>
        </p:nvSpPr>
        <p:spPr bwMode="auto">
          <a:xfrm>
            <a:off x="152400" y="2057400"/>
            <a:ext cx="1257300" cy="4648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Coll of Wm &amp; Mary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Columbia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CompX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General Atomics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FIU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INL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Johns Hopkins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LANL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LLNL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Lodestar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MIT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Lehigh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Nova Photonics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Old Dominion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ORNL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PPPL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Princeton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Purdue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SNL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Think Tank, Inc.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 Davis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 Irvine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UCLA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UCSD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Colorado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Illinois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Maryland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Rochester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Tennessee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Tulsa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Washington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Wisconsin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X Science LLC</a:t>
            </a:r>
          </a:p>
        </p:txBody>
      </p:sp>
      <p:pic>
        <p:nvPicPr>
          <p:cNvPr id="2103" name="Picture 5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63713" y="4343400"/>
            <a:ext cx="227488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Arial" charset="0"/>
              </a:rPr>
              <a:t>Boundary </a:t>
            </a:r>
            <a:r>
              <a:rPr lang="en-US" sz="2800" dirty="0">
                <a:latin typeface="Arial" charset="0"/>
              </a:rPr>
              <a:t>Physics program </a:t>
            </a:r>
            <a:r>
              <a:rPr lang="en-US" sz="2800" dirty="0" smtClean="0">
                <a:latin typeface="Arial" charset="0"/>
              </a:rPr>
              <a:t>in NSTX-U contributes </a:t>
            </a:r>
            <a:r>
              <a:rPr lang="en-US" sz="2800" dirty="0">
                <a:latin typeface="Arial" charset="0"/>
              </a:rPr>
              <a:t>to </a:t>
            </a:r>
            <a:r>
              <a:rPr lang="en-US" sz="2800" dirty="0" smtClean="0">
                <a:latin typeface="Arial" charset="0"/>
              </a:rPr>
              <a:t>critical </a:t>
            </a:r>
            <a:r>
              <a:rPr lang="en-US" sz="2800" dirty="0">
                <a:latin typeface="Arial" charset="0"/>
              </a:rPr>
              <a:t>research </a:t>
            </a:r>
            <a:r>
              <a:rPr lang="en-US" sz="2800" dirty="0" smtClean="0">
                <a:latin typeface="Arial" charset="0"/>
              </a:rPr>
              <a:t>areas </a:t>
            </a:r>
            <a:r>
              <a:rPr lang="en-US" sz="2800" dirty="0">
                <a:latin typeface="Arial" charset="0"/>
              </a:rPr>
              <a:t>for ITER/tokamaks and STs</a:t>
            </a:r>
            <a:endParaRPr lang="en-US" sz="2800" dirty="0" smtClean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990600"/>
            <a:ext cx="8763000" cy="5410200"/>
          </a:xfrm>
        </p:spPr>
        <p:txBody>
          <a:bodyPr/>
          <a:lstStyle/>
          <a:p>
            <a:endParaRPr lang="en-US" sz="2000" dirty="0" smtClean="0"/>
          </a:p>
          <a:p>
            <a:r>
              <a:rPr lang="en-US" dirty="0" smtClean="0">
                <a:solidFill>
                  <a:schemeClr val="tx1">
                    <a:alpha val="50000"/>
                  </a:schemeClr>
                </a:solidFill>
              </a:rPr>
              <a:t>Boundary Physics Thrusts (and outline of the talk)</a:t>
            </a:r>
          </a:p>
          <a:p>
            <a:pPr lvl="1"/>
            <a:r>
              <a:rPr lang="en-US" dirty="0" smtClean="0">
                <a:solidFill>
                  <a:schemeClr val="tx1">
                    <a:alpha val="50000"/>
                  </a:schemeClr>
                </a:solidFill>
              </a:rPr>
              <a:t>BP-1: Assess and </a:t>
            </a:r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control pedestal structure, edge transport and </a:t>
            </a:r>
            <a:r>
              <a:rPr lang="en-US" dirty="0" smtClean="0">
                <a:solidFill>
                  <a:schemeClr val="tx1">
                    <a:alpha val="50000"/>
                  </a:schemeClr>
                </a:solidFill>
              </a:rPr>
              <a:t>stability</a:t>
            </a:r>
          </a:p>
          <a:p>
            <a:pPr lvl="2"/>
            <a:r>
              <a:rPr lang="en-US" dirty="0">
                <a:solidFill>
                  <a:schemeClr val="tx1">
                    <a:alpha val="50000"/>
                  </a:schemeClr>
                </a:solidFill>
                <a:latin typeface="Arial" charset="0"/>
              </a:rPr>
              <a:t>Pedestal structure, transport and turbulence studies</a:t>
            </a:r>
          </a:p>
          <a:p>
            <a:pPr lvl="2"/>
            <a:r>
              <a:rPr lang="en-US" dirty="0">
                <a:solidFill>
                  <a:schemeClr val="tx1">
                    <a:alpha val="50000"/>
                  </a:schemeClr>
                </a:solidFill>
                <a:latin typeface="Arial" charset="0"/>
              </a:rPr>
              <a:t>ELM characterization and </a:t>
            </a:r>
            <a:r>
              <a:rPr lang="en-US" dirty="0" smtClean="0">
                <a:solidFill>
                  <a:schemeClr val="tx1">
                    <a:alpha val="50000"/>
                  </a:schemeClr>
                </a:solidFill>
                <a:latin typeface="Arial" charset="0"/>
              </a:rPr>
              <a:t>control</a:t>
            </a:r>
          </a:p>
          <a:p>
            <a:pPr lvl="2"/>
            <a:endParaRPr lang="en-US" sz="2400" dirty="0"/>
          </a:p>
          <a:p>
            <a:pPr lvl="1"/>
            <a:r>
              <a:rPr lang="en-US" b="1" dirty="0" smtClean="0"/>
              <a:t>BP-2: Assess </a:t>
            </a:r>
            <a:r>
              <a:rPr lang="en-US" b="1" dirty="0"/>
              <a:t>and control divertor heat and particle </a:t>
            </a:r>
            <a:r>
              <a:rPr lang="en-US" b="1" dirty="0" smtClean="0"/>
              <a:t>fluxes</a:t>
            </a:r>
          </a:p>
          <a:p>
            <a:pPr lvl="2"/>
            <a:r>
              <a:rPr lang="en-US" b="1" dirty="0">
                <a:latin typeface="Arial" charset="0"/>
              </a:rPr>
              <a:t>SOL transport and turbulence, impurity transport</a:t>
            </a:r>
          </a:p>
          <a:p>
            <a:pPr lvl="2"/>
            <a:r>
              <a:rPr lang="en-US" b="1" dirty="0">
                <a:latin typeface="Arial" charset="0"/>
              </a:rPr>
              <a:t>Divertor heat flux mitigation with impurity seeding and divertor geometry </a:t>
            </a:r>
          </a:p>
          <a:p>
            <a:endParaRPr lang="en-US" dirty="0" smtClean="0">
              <a:latin typeface="Arial" charset="0"/>
            </a:endParaRPr>
          </a:p>
          <a:p>
            <a:pPr lvl="2"/>
            <a:endParaRPr lang="en-US" sz="1600" dirty="0">
              <a:latin typeface="Arial" charset="0"/>
            </a:endParaRPr>
          </a:p>
          <a:p>
            <a:pPr lvl="2"/>
            <a:endParaRPr lang="en-US" sz="1600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  <a:p>
            <a:pPr marL="914400" lvl="2" indent="0">
              <a:buNone/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47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c33-psi20-sfd-pdd-re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114800"/>
            <a:ext cx="2839295" cy="2362200"/>
          </a:xfrm>
          <a:prstGeom prst="rect">
            <a:avLst/>
          </a:prstGeom>
        </p:spPr>
      </p:pic>
      <p:pic>
        <p:nvPicPr>
          <p:cNvPr id="3" name="Picture 2" descr="Screen Shot 2013-02-12 at 10.06.5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009409"/>
            <a:ext cx="2569121" cy="28861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NSTX-U data will help reduce SOL width scaling uncertainties for ST</a:t>
            </a:r>
            <a:r>
              <a:rPr lang="en-US" dirty="0">
                <a:latin typeface="Arial" charset="0"/>
              </a:rPr>
              <a:t>-FNSF and ITER</a:t>
            </a:r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28600" y="1066800"/>
            <a:ext cx="6019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10000"/>
              </a:buClr>
              <a:defRPr/>
            </a:pPr>
            <a:r>
              <a:rPr lang="en-US" sz="1800" b="0" i="0" dirty="0" smtClean="0">
                <a:latin typeface="Arial" charset="0"/>
              </a:rPr>
              <a:t>SOL width scaling</a:t>
            </a:r>
          </a:p>
          <a:p>
            <a:pPr marL="633413" lvl="1" indent="-233363">
              <a:buClr>
                <a:srgbClr val="010000"/>
              </a:buClr>
              <a:defRPr/>
            </a:pPr>
            <a:r>
              <a:rPr lang="en-US" sz="1600" b="0" i="0" dirty="0" smtClean="0"/>
              <a:t>In NSTX:  </a:t>
            </a:r>
            <a:r>
              <a:rPr lang="en-US" sz="1600" b="0" i="0" dirty="0" err="1" smtClean="0">
                <a:latin typeface="Symbol" charset="0"/>
              </a:rPr>
              <a:t>l</a:t>
            </a:r>
            <a:r>
              <a:rPr lang="en-US" sz="1600" b="0" i="0" baseline="-25000" dirty="0" err="1" smtClean="0">
                <a:latin typeface="Arial" charset="0"/>
              </a:rPr>
              <a:t>q</a:t>
            </a:r>
            <a:r>
              <a:rPr lang="en-US" sz="1600" b="0" i="0" baseline="30000" dirty="0" err="1" smtClean="0">
                <a:latin typeface="Arial" charset="0"/>
              </a:rPr>
              <a:t>mid</a:t>
            </a:r>
            <a:r>
              <a:rPr lang="en-US" sz="1600" b="0" i="0" dirty="0" smtClean="0">
                <a:latin typeface="Arial" charset="0"/>
              </a:rPr>
              <a:t> ~ I</a:t>
            </a:r>
            <a:r>
              <a:rPr lang="en-US" sz="1600" b="0" i="0" baseline="-25000" dirty="0" smtClean="0">
                <a:latin typeface="Arial" charset="0"/>
              </a:rPr>
              <a:t>p</a:t>
            </a:r>
            <a:r>
              <a:rPr lang="en-US" sz="1600" b="0" i="0" baseline="30000" dirty="0" smtClean="0">
                <a:latin typeface="Arial" charset="0"/>
              </a:rPr>
              <a:t>-1.6</a:t>
            </a:r>
            <a:r>
              <a:rPr lang="en-US" sz="1600" b="0" i="0" dirty="0" smtClean="0">
                <a:latin typeface="Arial" charset="0"/>
              </a:rPr>
              <a:t>, independent of P</a:t>
            </a:r>
            <a:r>
              <a:rPr lang="en-US" sz="1600" b="0" i="0" baseline="-25000" dirty="0" smtClean="0">
                <a:latin typeface="Arial" charset="0"/>
              </a:rPr>
              <a:t>SOL</a:t>
            </a:r>
            <a:r>
              <a:rPr lang="en-US" sz="1600" b="0" i="0" dirty="0" smtClean="0">
                <a:latin typeface="Arial" charset="0"/>
              </a:rPr>
              <a:t> and </a:t>
            </a:r>
            <a:r>
              <a:rPr lang="en-US" sz="1600" b="0" i="0" dirty="0" err="1" smtClean="0">
                <a:latin typeface="Arial" charset="0"/>
              </a:rPr>
              <a:t>B</a:t>
            </a:r>
            <a:r>
              <a:rPr lang="en-US" sz="1600" b="0" i="0" baseline="-25000" dirty="0" err="1" smtClean="0">
                <a:latin typeface="Arial" charset="0"/>
              </a:rPr>
              <a:t>t</a:t>
            </a:r>
            <a:endParaRPr lang="en-US" sz="1600" b="0" i="0" baseline="-25000" dirty="0" smtClean="0">
              <a:latin typeface="Arial" charset="0"/>
            </a:endParaRPr>
          </a:p>
          <a:p>
            <a:pPr marL="976313" lvl="2" indent="-293688">
              <a:defRPr/>
            </a:pPr>
            <a:r>
              <a:rPr lang="en-US" sz="1400" b="0" i="0" dirty="0" smtClean="0"/>
              <a:t>For NSTX-U (2 MA): </a:t>
            </a:r>
            <a:r>
              <a:rPr lang="en-US" sz="1400" b="0" i="0" dirty="0" err="1" smtClean="0">
                <a:latin typeface="Symbol" charset="0"/>
              </a:rPr>
              <a:t>l</a:t>
            </a:r>
            <a:r>
              <a:rPr lang="en-US" sz="1400" b="0" i="0" baseline="-25000" dirty="0" err="1" smtClean="0">
                <a:latin typeface="Arial" charset="0"/>
              </a:rPr>
              <a:t>q</a:t>
            </a:r>
            <a:r>
              <a:rPr lang="en-US" sz="1400" b="0" i="0" baseline="30000" dirty="0" err="1" smtClean="0">
                <a:latin typeface="Arial" charset="0"/>
              </a:rPr>
              <a:t>mid</a:t>
            </a:r>
            <a:r>
              <a:rPr lang="en-US" sz="1400" b="0" i="0" baseline="30000" dirty="0" smtClean="0">
                <a:latin typeface="Arial" charset="0"/>
              </a:rPr>
              <a:t> </a:t>
            </a:r>
            <a:r>
              <a:rPr lang="en-US" sz="1400" b="0" i="0" dirty="0">
                <a:latin typeface="Arial" charset="0"/>
              </a:rPr>
              <a:t>= 3±0.5 </a:t>
            </a:r>
            <a:r>
              <a:rPr lang="en-US" sz="1400" b="0" i="0" dirty="0" smtClean="0">
                <a:latin typeface="Arial" charset="0"/>
              </a:rPr>
              <a:t>mm</a:t>
            </a:r>
            <a:endParaRPr lang="en-US" sz="1400" b="0" i="0" dirty="0">
              <a:latin typeface="Arial" charset="0"/>
            </a:endParaRPr>
          </a:p>
          <a:p>
            <a:pPr marL="633413" lvl="1" indent="-233363">
              <a:buClr>
                <a:srgbClr val="010000"/>
              </a:buClr>
              <a:defRPr/>
            </a:pPr>
            <a:r>
              <a:rPr lang="en-US" sz="1600" b="0" i="0" dirty="0" smtClean="0">
                <a:latin typeface="Arial" charset="0"/>
              </a:rPr>
              <a:t>Multi-machine database (</a:t>
            </a:r>
            <a:r>
              <a:rPr lang="en-US" sz="1600" b="0" i="0" dirty="0" err="1" smtClean="0">
                <a:latin typeface="Arial" charset="0"/>
              </a:rPr>
              <a:t>Eich</a:t>
            </a:r>
            <a:r>
              <a:rPr lang="en-US" sz="1600" b="0" i="0" dirty="0" smtClean="0">
                <a:latin typeface="Arial" charset="0"/>
              </a:rPr>
              <a:t> IAEA FEC 2012):</a:t>
            </a:r>
          </a:p>
          <a:p>
            <a:pPr marL="400050" lvl="1" indent="0">
              <a:buClr>
                <a:srgbClr val="010000"/>
              </a:buClr>
              <a:buNone/>
              <a:defRPr/>
            </a:pPr>
            <a:r>
              <a:rPr lang="en-US" sz="1800" b="0" i="0" dirty="0" smtClean="0">
                <a:latin typeface="Symbol" charset="0"/>
              </a:rPr>
              <a:t>	</a:t>
            </a:r>
            <a:r>
              <a:rPr lang="en-US" sz="1600" b="0" i="0" dirty="0" err="1" smtClean="0">
                <a:latin typeface="Symbol" charset="0"/>
              </a:rPr>
              <a:t>l</a:t>
            </a:r>
            <a:r>
              <a:rPr lang="en-US" sz="1600" b="0" i="0" baseline="-25000" dirty="0" err="1" smtClean="0">
                <a:latin typeface="Arial" charset="0"/>
              </a:rPr>
              <a:t>q</a:t>
            </a:r>
            <a:r>
              <a:rPr lang="en-US" sz="1600" b="0" i="0" baseline="30000" dirty="0" err="1" smtClean="0">
                <a:latin typeface="Arial" charset="0"/>
              </a:rPr>
              <a:t>mid</a:t>
            </a:r>
            <a:r>
              <a:rPr lang="en-US" sz="1600" b="0" i="0" dirty="0" smtClean="0">
                <a:latin typeface="Arial" charset="0"/>
              </a:rPr>
              <a:t> (mm) = (0.63+/-0.08)x B</a:t>
            </a:r>
            <a:r>
              <a:rPr lang="en-US" sz="1600" b="0" i="0" baseline="-25000" dirty="0" smtClean="0">
                <a:latin typeface="Arial" charset="0"/>
              </a:rPr>
              <a:t>pol,MP</a:t>
            </a:r>
            <a:r>
              <a:rPr lang="en-US" sz="1600" b="0" i="0" baseline="30000" dirty="0" smtClean="0">
                <a:latin typeface="Arial" charset="0"/>
              </a:rPr>
              <a:t>-1.19</a:t>
            </a:r>
          </a:p>
          <a:p>
            <a:pPr marL="976313" lvl="2" indent="-293688">
              <a:defRPr/>
            </a:pPr>
            <a:r>
              <a:rPr lang="en-US" sz="1400" b="0" i="0" dirty="0" smtClean="0">
                <a:latin typeface="Arial" charset="0"/>
              </a:rPr>
              <a:t>For NSTX-U (B</a:t>
            </a:r>
            <a:r>
              <a:rPr lang="en-US" sz="1400" b="0" i="0" baseline="-25000" dirty="0" smtClean="0">
                <a:latin typeface="Arial" charset="0"/>
              </a:rPr>
              <a:t>p</a:t>
            </a:r>
            <a:r>
              <a:rPr lang="en-US" sz="1400" b="0" i="0" dirty="0" smtClean="0">
                <a:latin typeface="Arial" charset="0"/>
              </a:rPr>
              <a:t>~0.55 T): </a:t>
            </a:r>
            <a:r>
              <a:rPr lang="en-US" sz="1400" b="0" i="0" dirty="0" err="1">
                <a:latin typeface="Symbol" charset="0"/>
              </a:rPr>
              <a:t>l</a:t>
            </a:r>
            <a:r>
              <a:rPr lang="en-US" sz="1400" b="0" i="0" baseline="-25000" dirty="0" err="1">
                <a:latin typeface="Arial" charset="0"/>
              </a:rPr>
              <a:t>q</a:t>
            </a:r>
            <a:r>
              <a:rPr lang="en-US" sz="1400" b="0" i="0" baseline="30000" dirty="0" err="1">
                <a:latin typeface="Arial" charset="0"/>
              </a:rPr>
              <a:t>mid</a:t>
            </a:r>
            <a:r>
              <a:rPr lang="en-US" sz="1400" b="0" i="0" baseline="30000" dirty="0">
                <a:latin typeface="Arial" charset="0"/>
              </a:rPr>
              <a:t> </a:t>
            </a:r>
            <a:r>
              <a:rPr lang="en-US" sz="1400" b="0" i="0" dirty="0" smtClean="0">
                <a:latin typeface="Arial" charset="0"/>
              </a:rPr>
              <a:t>~ 1.3 mm</a:t>
            </a:r>
            <a:endParaRPr lang="en-US" sz="1400" b="0" i="0" dirty="0">
              <a:latin typeface="Arial" charset="0"/>
            </a:endParaRPr>
          </a:p>
          <a:p>
            <a:pPr marL="168275" lvl="1" indent="-277813">
              <a:buFontTx/>
              <a:buChar char="•"/>
              <a:defRPr/>
            </a:pPr>
            <a:endParaRPr lang="en-US" b="0" i="0" dirty="0" smtClean="0">
              <a:solidFill>
                <a:schemeClr val="tx1"/>
              </a:solidFill>
              <a:latin typeface="Arial" charset="0"/>
            </a:endParaRPr>
          </a:p>
          <a:p>
            <a:pPr marL="168275" lvl="1" indent="-277813">
              <a:buFontTx/>
              <a:buChar char="•"/>
              <a:defRPr/>
            </a:pPr>
            <a:r>
              <a:rPr lang="en-US" sz="1800" b="0" i="0" dirty="0" smtClean="0">
                <a:solidFill>
                  <a:schemeClr val="tx1"/>
                </a:solidFill>
                <a:latin typeface="Arial" charset="0"/>
              </a:rPr>
              <a:t>Divertor peak heat flux scaling</a:t>
            </a:r>
          </a:p>
          <a:p>
            <a:pPr marL="625475" lvl="2" indent="-282575">
              <a:buFont typeface="Lucida Grande"/>
              <a:buChar char="–"/>
              <a:defRPr/>
            </a:pPr>
            <a:r>
              <a:rPr lang="en-US" sz="1600" b="0" i="0" dirty="0" err="1" smtClean="0">
                <a:solidFill>
                  <a:schemeClr val="accent2"/>
                </a:solidFill>
                <a:latin typeface="Arial" charset="0"/>
              </a:rPr>
              <a:t>q</a:t>
            </a:r>
            <a:r>
              <a:rPr lang="en-US" sz="1600" b="0" i="0" baseline="-25000" dirty="0" err="1" smtClean="0">
                <a:solidFill>
                  <a:schemeClr val="accent2"/>
                </a:solidFill>
                <a:latin typeface="Arial" charset="0"/>
              </a:rPr>
              <a:t>peak</a:t>
            </a:r>
            <a:r>
              <a:rPr lang="en-US" sz="1600" b="0" i="0" dirty="0">
                <a:solidFill>
                  <a:schemeClr val="accent2"/>
                </a:solidFill>
                <a:latin typeface="Arial" charset="0"/>
              </a:rPr>
              <a:t>~ P</a:t>
            </a:r>
            <a:r>
              <a:rPr lang="en-US" sz="1600" b="0" i="0" baseline="-25000" dirty="0">
                <a:solidFill>
                  <a:schemeClr val="accent2"/>
                </a:solidFill>
                <a:latin typeface="Arial" charset="0"/>
              </a:rPr>
              <a:t>SOL</a:t>
            </a:r>
            <a:r>
              <a:rPr lang="en-US" sz="1600" b="0" i="0" dirty="0">
                <a:solidFill>
                  <a:schemeClr val="accent2"/>
                </a:solidFill>
                <a:latin typeface="Arial" charset="0"/>
              </a:rPr>
              <a:t> and </a:t>
            </a:r>
            <a:r>
              <a:rPr lang="en-US" sz="1600" b="0" i="0" dirty="0" err="1">
                <a:solidFill>
                  <a:schemeClr val="accent2"/>
                </a:solidFill>
                <a:latin typeface="Arial" charset="0"/>
              </a:rPr>
              <a:t>q</a:t>
            </a:r>
            <a:r>
              <a:rPr lang="en-US" sz="1600" b="0" i="0" baseline="-25000" dirty="0" err="1">
                <a:solidFill>
                  <a:schemeClr val="accent2"/>
                </a:solidFill>
                <a:latin typeface="Arial" charset="0"/>
              </a:rPr>
              <a:t>peak</a:t>
            </a:r>
            <a:r>
              <a:rPr lang="en-US" sz="1600" b="0" i="0" dirty="0">
                <a:solidFill>
                  <a:schemeClr val="accent2"/>
                </a:solidFill>
                <a:latin typeface="Arial" charset="0"/>
              </a:rPr>
              <a:t> ~ </a:t>
            </a:r>
            <a:r>
              <a:rPr lang="en-US" sz="1600" b="0" i="0" dirty="0" err="1">
                <a:solidFill>
                  <a:schemeClr val="accent2"/>
                </a:solidFill>
                <a:latin typeface="Arial" charset="0"/>
              </a:rPr>
              <a:t>I</a:t>
            </a:r>
            <a:r>
              <a:rPr lang="en-US" sz="1600" b="0" i="0" baseline="-25000" dirty="0" err="1">
                <a:solidFill>
                  <a:schemeClr val="accent2"/>
                </a:solidFill>
                <a:latin typeface="Arial" charset="0"/>
              </a:rPr>
              <a:t>p</a:t>
            </a:r>
            <a:r>
              <a:rPr lang="en-US" sz="1600" b="0" i="0" dirty="0">
                <a:solidFill>
                  <a:schemeClr val="accent2"/>
                </a:solidFill>
                <a:latin typeface="Arial" charset="0"/>
              </a:rPr>
              <a:t> </a:t>
            </a:r>
          </a:p>
          <a:p>
            <a:pPr marL="625475" lvl="2" indent="-282575">
              <a:buFont typeface="Lucida Grande"/>
              <a:buChar char="–"/>
              <a:defRPr/>
            </a:pPr>
            <a:r>
              <a:rPr lang="en-US" sz="1600" b="0" i="0" dirty="0" smtClean="0">
                <a:solidFill>
                  <a:srgbClr val="4742C7"/>
                </a:solidFill>
                <a:latin typeface="Arial" charset="0"/>
              </a:rPr>
              <a:t>For NSTX-U </a:t>
            </a:r>
            <a:r>
              <a:rPr lang="en-US" sz="1600" b="0" i="0" dirty="0" err="1" smtClean="0">
                <a:solidFill>
                  <a:srgbClr val="4742C7"/>
                </a:solidFill>
                <a:latin typeface="Arial" charset="0"/>
              </a:rPr>
              <a:t>q</a:t>
            </a:r>
            <a:r>
              <a:rPr lang="en-US" sz="1600" b="0" i="0" baseline="-25000" dirty="0" err="1" smtClean="0">
                <a:solidFill>
                  <a:srgbClr val="4742C7"/>
                </a:solidFill>
                <a:latin typeface="Arial" charset="0"/>
              </a:rPr>
              <a:t>peak</a:t>
            </a:r>
            <a:r>
              <a:rPr lang="en-US" sz="1600" b="0" i="0" dirty="0" smtClean="0">
                <a:solidFill>
                  <a:srgbClr val="4742C7"/>
                </a:solidFill>
                <a:latin typeface="Arial" charset="0"/>
              </a:rPr>
              <a:t> </a:t>
            </a:r>
            <a:r>
              <a:rPr lang="en-US" sz="1600" b="0" i="0" dirty="0">
                <a:solidFill>
                  <a:srgbClr val="4742C7"/>
                </a:solidFill>
                <a:latin typeface="Arial" charset="0"/>
              </a:rPr>
              <a:t>~ 20-30 MW/m</a:t>
            </a:r>
            <a:r>
              <a:rPr lang="en-US" sz="1600" b="0" i="0" baseline="30000" dirty="0">
                <a:solidFill>
                  <a:srgbClr val="4742C7"/>
                </a:solidFill>
                <a:latin typeface="Arial" charset="0"/>
              </a:rPr>
              <a:t>2</a:t>
            </a:r>
          </a:p>
          <a:p>
            <a:pPr marL="168275" indent="-277813">
              <a:defRPr/>
            </a:pPr>
            <a:endParaRPr lang="en-US" sz="1000" b="0" i="0" dirty="0" smtClean="0"/>
          </a:p>
          <a:p>
            <a:pPr marL="168275" indent="-277813">
              <a:defRPr/>
            </a:pPr>
            <a:endParaRPr lang="en-US" sz="1000" b="0" i="0" dirty="0" smtClean="0"/>
          </a:p>
          <a:p>
            <a:pPr marL="168275" indent="-277813">
              <a:defRPr/>
            </a:pPr>
            <a:endParaRPr lang="en-US" sz="1800" b="0" dirty="0" smtClean="0">
              <a:latin typeface="Arial" charset="0"/>
            </a:endParaRPr>
          </a:p>
          <a:p>
            <a:pPr marL="168275" indent="-277813">
              <a:defRPr/>
            </a:pPr>
            <a:endParaRPr lang="en-US" sz="1800" b="0" dirty="0">
              <a:latin typeface="Arial" charset="0"/>
            </a:endParaRPr>
          </a:p>
          <a:p>
            <a:pPr marL="0" indent="0">
              <a:buNone/>
              <a:defRPr/>
            </a:pPr>
            <a:r>
              <a:rPr lang="en-US" sz="1800" b="0" dirty="0" smtClean="0">
                <a:latin typeface="Arial" charset="0"/>
              </a:rPr>
              <a:t>Diagnostics: IR cameras, MPTS, Langmuir probes</a:t>
            </a:r>
          </a:p>
          <a:p>
            <a:pPr marL="568325" lvl="1" indent="-277813">
              <a:defRPr/>
            </a:pPr>
            <a:r>
              <a:rPr lang="en-US" sz="1400" dirty="0" smtClean="0">
                <a:latin typeface="Arial" charset="0"/>
              </a:rPr>
              <a:t>Divertor Thomson scattering </a:t>
            </a:r>
            <a:r>
              <a:rPr lang="en-US" sz="1400" b="0" dirty="0" smtClean="0">
                <a:latin typeface="Arial" charset="0"/>
              </a:rPr>
              <a:t>(incremental) </a:t>
            </a:r>
            <a:r>
              <a:rPr lang="en-US" sz="1400" b="0" dirty="0" smtClean="0"/>
              <a:t>valuable </a:t>
            </a:r>
            <a:r>
              <a:rPr lang="en-US" sz="1400" b="0" dirty="0"/>
              <a:t>for </a:t>
            </a:r>
            <a:r>
              <a:rPr lang="en-US" sz="1400" b="0" dirty="0" smtClean="0"/>
              <a:t>pressure</a:t>
            </a:r>
            <a:r>
              <a:rPr lang="en-US" sz="1400" b="0" dirty="0"/>
              <a:t>/temperature balance between </a:t>
            </a:r>
            <a:r>
              <a:rPr lang="en-US" sz="1400" b="0" dirty="0" err="1"/>
              <a:t>midplane</a:t>
            </a:r>
            <a:r>
              <a:rPr lang="en-US" sz="1400" b="0" dirty="0"/>
              <a:t>, x-point, and divertor regions for </a:t>
            </a:r>
            <a:r>
              <a:rPr lang="en-US" sz="1400" b="0" dirty="0" smtClean="0"/>
              <a:t>heat</a:t>
            </a:r>
            <a:r>
              <a:rPr lang="en-US" sz="1400" b="0" dirty="0"/>
              <a:t> </a:t>
            </a:r>
            <a:r>
              <a:rPr lang="en-US" sz="1400" b="0" dirty="0" smtClean="0"/>
              <a:t>transport studies</a:t>
            </a:r>
            <a:endParaRPr lang="en-US" sz="1400" b="0" dirty="0">
              <a:latin typeface="Arial" charset="0"/>
            </a:endParaRPr>
          </a:p>
          <a:p>
            <a:pPr marL="623888" lvl="1" indent="-277813">
              <a:buClr>
                <a:srgbClr val="010000"/>
              </a:buClr>
              <a:defRPr/>
            </a:pPr>
            <a:endParaRPr lang="en-US" sz="1600" b="0" i="0" dirty="0" smtClean="0">
              <a:latin typeface="Arial" charset="0"/>
            </a:endParaRPr>
          </a:p>
          <a:p>
            <a:pPr marL="623888" lvl="1" indent="-277813">
              <a:buClr>
                <a:srgbClr val="010000"/>
              </a:buClr>
              <a:defRPr/>
            </a:pPr>
            <a:endParaRPr lang="en-US" sz="1600" b="0" i="0" dirty="0">
              <a:latin typeface="Arial" charset="0"/>
            </a:endParaRPr>
          </a:p>
          <a:p>
            <a:pPr marL="623888" lvl="1" indent="-277813">
              <a:buClr>
                <a:srgbClr val="010000"/>
              </a:buClr>
              <a:defRPr/>
            </a:pPr>
            <a:endParaRPr lang="en-US" sz="1600" b="0" i="0" dirty="0" smtClean="0">
              <a:latin typeface="Arial" charset="0"/>
            </a:endParaRPr>
          </a:p>
          <a:p>
            <a:pPr marL="223838" indent="-277813">
              <a:buClr>
                <a:srgbClr val="010000"/>
              </a:buClr>
              <a:defRPr/>
            </a:pPr>
            <a:endParaRPr lang="en-US" sz="2200" b="0" i="0" dirty="0" smtClean="0"/>
          </a:p>
          <a:p>
            <a:pPr>
              <a:defRPr/>
            </a:pPr>
            <a:endParaRPr lang="en-US" sz="2200" b="0" i="0" dirty="0" smtClean="0"/>
          </a:p>
          <a:p>
            <a:pPr marL="969963" lvl="2" indent="-279400">
              <a:buClr>
                <a:srgbClr val="010000"/>
              </a:buClr>
              <a:defRPr/>
            </a:pPr>
            <a:endParaRPr lang="en-US" sz="2200" b="0" i="0" dirty="0" smtClean="0">
              <a:latin typeface="Arial" charset="0"/>
            </a:endParaRPr>
          </a:p>
          <a:p>
            <a:pPr marL="169863" indent="-279400">
              <a:buClr>
                <a:srgbClr val="010000"/>
              </a:buClr>
              <a:defRPr/>
            </a:pPr>
            <a:endParaRPr lang="en-US" sz="2200" b="0" i="0" dirty="0">
              <a:latin typeface="Arial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5334000" y="2133600"/>
            <a:ext cx="6096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>
            <a:off x="4267200" y="3429000"/>
            <a:ext cx="1828800" cy="76200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Rectangle 7"/>
          <p:cNvSpPr/>
          <p:nvPr/>
        </p:nvSpPr>
        <p:spPr>
          <a:xfrm>
            <a:off x="-7048" y="609600"/>
            <a:ext cx="5679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BP</a:t>
            </a:r>
            <a:r>
              <a:rPr lang="en-US" dirty="0" smtClean="0"/>
              <a:t>-2</a:t>
            </a:r>
            <a:endParaRPr lang="en-US" dirty="0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4343400"/>
            <a:ext cx="4953000" cy="56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15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SOL </a:t>
            </a:r>
            <a:r>
              <a:rPr lang="en-US" sz="2800" dirty="0" smtClean="0"/>
              <a:t>turbulence studies will help </a:t>
            </a:r>
            <a:r>
              <a:rPr lang="en-US" sz="2800" dirty="0"/>
              <a:t>assess relative importance of turbulent and drift-based transport</a:t>
            </a:r>
          </a:p>
        </p:txBody>
      </p:sp>
      <p:sp>
        <p:nvSpPr>
          <p:cNvPr id="7" name="Rectangle 6"/>
          <p:cNvSpPr/>
          <p:nvPr/>
        </p:nvSpPr>
        <p:spPr>
          <a:xfrm>
            <a:off x="-76200" y="609600"/>
            <a:ext cx="5679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BP</a:t>
            </a:r>
            <a:r>
              <a:rPr lang="en-US" dirty="0" smtClean="0"/>
              <a:t>-2</a:t>
            </a:r>
            <a:endParaRPr lang="en-US" dirty="0"/>
          </a:p>
        </p:txBody>
      </p:sp>
      <p:pic>
        <p:nvPicPr>
          <p:cNvPr id="8" name="Picture 7" descr="Screen Shot 2013-02-15 at 5.46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4267200"/>
            <a:ext cx="1327225" cy="1600200"/>
          </a:xfrm>
          <a:prstGeom prst="rect">
            <a:avLst/>
          </a:prstGeom>
        </p:spPr>
      </p:pic>
      <p:pic>
        <p:nvPicPr>
          <p:cNvPr id="9" name="Picture 8" descr="Screen Shot 2013-02-15 at 5.45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267200"/>
            <a:ext cx="1123217" cy="1600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29400" y="5410200"/>
            <a:ext cx="2057400" cy="648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90000"/>
              </a:lnSpc>
            </a:pPr>
            <a:r>
              <a:rPr lang="en-US" sz="1400" dirty="0" smtClean="0"/>
              <a:t>GPI                      SOLT</a:t>
            </a:r>
            <a:endParaRPr lang="en-US" sz="14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28600" y="1143000"/>
            <a:ext cx="5867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33363" indent="-233363">
              <a:defRPr/>
            </a:pPr>
            <a:r>
              <a:rPr lang="en-US" sz="1800" b="0" i="0" dirty="0" smtClean="0">
                <a:latin typeface="Arial" charset="0"/>
              </a:rPr>
              <a:t>Comparison of </a:t>
            </a:r>
            <a:r>
              <a:rPr lang="en-US" sz="1800" b="0" i="0" dirty="0" err="1" smtClean="0">
                <a:latin typeface="Symbol" charset="2"/>
                <a:cs typeface="Symbol" charset="2"/>
              </a:rPr>
              <a:t>l</a:t>
            </a:r>
            <a:r>
              <a:rPr lang="en-US" sz="1800" b="0" i="0" baseline="-25000" dirty="0" err="1" smtClean="0">
                <a:latin typeface="Arial" charset="0"/>
              </a:rPr>
              <a:t>SOL</a:t>
            </a:r>
            <a:r>
              <a:rPr lang="en-US" sz="1800" b="0" i="0" dirty="0" smtClean="0">
                <a:latin typeface="Arial" charset="0"/>
              </a:rPr>
              <a:t> with </a:t>
            </a:r>
            <a:r>
              <a:rPr lang="en-US" sz="1800" b="0" i="0" dirty="0">
                <a:latin typeface="Arial" charset="0"/>
              </a:rPr>
              <a:t>SOL models</a:t>
            </a:r>
          </a:p>
          <a:p>
            <a:pPr marL="568325" lvl="1" indent="-277813">
              <a:defRPr/>
            </a:pPr>
            <a:r>
              <a:rPr lang="en-US" sz="1600" b="0" i="0" dirty="0">
                <a:latin typeface="Arial" charset="0"/>
              </a:rPr>
              <a:t>Parallel transport: conductive/convective, cross-field : collisional / turbulent / drift</a:t>
            </a:r>
          </a:p>
          <a:p>
            <a:pPr marL="568325" lvl="1" indent="-277813">
              <a:defRPr/>
            </a:pPr>
            <a:r>
              <a:rPr lang="en-US" sz="1600" b="0" i="0" dirty="0" err="1" smtClean="0">
                <a:latin typeface="Arial" charset="0"/>
              </a:rPr>
              <a:t>Goldston</a:t>
            </a:r>
            <a:r>
              <a:rPr lang="en-US" sz="1600" b="0" i="0" dirty="0" smtClean="0">
                <a:latin typeface="Arial" charset="0"/>
              </a:rPr>
              <a:t> </a:t>
            </a:r>
            <a:r>
              <a:rPr lang="en-US" sz="1600" b="0" i="0" dirty="0">
                <a:latin typeface="Arial" charset="0"/>
              </a:rPr>
              <a:t>drift-based </a:t>
            </a:r>
            <a:r>
              <a:rPr lang="en-US" sz="1600" b="0" i="0" dirty="0" smtClean="0">
                <a:latin typeface="Arial" charset="0"/>
              </a:rPr>
              <a:t>model</a:t>
            </a:r>
            <a:endParaRPr lang="en-US" sz="1600" b="0" i="0" dirty="0">
              <a:latin typeface="Arial" charset="0"/>
            </a:endParaRPr>
          </a:p>
          <a:p>
            <a:pPr marL="968375" lvl="2" indent="-277813">
              <a:defRPr/>
            </a:pPr>
            <a:r>
              <a:rPr lang="en-US" sz="1400" b="0" i="0" dirty="0" err="1" smtClean="0">
                <a:latin typeface="Symbol" charset="0"/>
              </a:rPr>
              <a:t>l</a:t>
            </a:r>
            <a:r>
              <a:rPr lang="en-US" sz="1400" b="0" i="0" baseline="-25000" dirty="0" err="1" smtClean="0">
                <a:latin typeface="Arial" charset="0"/>
              </a:rPr>
              <a:t>SOL</a:t>
            </a:r>
            <a:r>
              <a:rPr lang="en-US" sz="1400" b="0" i="0" dirty="0" smtClean="0">
                <a:latin typeface="Arial" charset="0"/>
              </a:rPr>
              <a:t> </a:t>
            </a:r>
            <a:r>
              <a:rPr lang="en-US" sz="1400" b="0" i="0" dirty="0">
                <a:latin typeface="Arial" charset="0"/>
              </a:rPr>
              <a:t>~ (2a/R) </a:t>
            </a:r>
            <a:r>
              <a:rPr lang="en-US" sz="1400" b="0" i="0" dirty="0" err="1" smtClean="0">
                <a:latin typeface="Symbol" charset="2"/>
                <a:cs typeface="Symbol" charset="2"/>
              </a:rPr>
              <a:t>r</a:t>
            </a:r>
            <a:r>
              <a:rPr lang="en-US" sz="1400" b="0" i="0" baseline="-25000" dirty="0" err="1" smtClean="0">
                <a:latin typeface="Symbol" charset="2"/>
                <a:cs typeface="Symbol" charset="2"/>
              </a:rPr>
              <a:t>q</a:t>
            </a:r>
            <a:r>
              <a:rPr lang="en-US" sz="1400" b="0" i="0" baseline="-25000" dirty="0" smtClean="0">
                <a:latin typeface="Symbol" charset="2"/>
                <a:cs typeface="Symbol" charset="2"/>
              </a:rPr>
              <a:t>,</a:t>
            </a:r>
            <a:r>
              <a:rPr lang="en-US" b="0" i="0" dirty="0"/>
              <a:t> </a:t>
            </a:r>
            <a:r>
              <a:rPr lang="en-US" b="0" i="0" dirty="0" smtClean="0"/>
              <a:t>for NSTX-U: </a:t>
            </a:r>
            <a:r>
              <a:rPr lang="en-US" b="0" i="0" dirty="0" err="1" smtClean="0">
                <a:latin typeface="Symbol" charset="0"/>
              </a:rPr>
              <a:t>l</a:t>
            </a:r>
            <a:r>
              <a:rPr lang="en-US" b="0" i="0" baseline="-25000" dirty="0" err="1" smtClean="0">
                <a:latin typeface="Arial" charset="0"/>
              </a:rPr>
              <a:t>q</a:t>
            </a:r>
            <a:r>
              <a:rPr lang="en-US" b="0" i="0" baseline="30000" dirty="0" err="1" smtClean="0">
                <a:latin typeface="Arial" charset="0"/>
              </a:rPr>
              <a:t>mid</a:t>
            </a:r>
            <a:r>
              <a:rPr lang="en-US" b="0" i="0" baseline="30000" dirty="0" smtClean="0">
                <a:latin typeface="Arial" charset="0"/>
              </a:rPr>
              <a:t> </a:t>
            </a:r>
            <a:r>
              <a:rPr lang="en-US" b="0" i="0" dirty="0" smtClean="0">
                <a:latin typeface="Arial" charset="0"/>
              </a:rPr>
              <a:t>~ 6 mm</a:t>
            </a:r>
          </a:p>
          <a:p>
            <a:pPr marL="568325" lvl="1" indent="-277813">
              <a:defRPr/>
            </a:pPr>
            <a:r>
              <a:rPr lang="en-US" sz="1600" b="0" i="0" dirty="0" smtClean="0">
                <a:latin typeface="Arial" charset="0"/>
                <a:cs typeface="Arial"/>
              </a:rPr>
              <a:t>Exploring </a:t>
            </a:r>
            <a:r>
              <a:rPr lang="en-US" sz="1600" b="0" i="0" dirty="0">
                <a:latin typeface="Arial" charset="0"/>
                <a:cs typeface="Arial"/>
              </a:rPr>
              <a:t>mechanisms setting steep pressure gradient region and connection to SOL width</a:t>
            </a:r>
            <a:endParaRPr lang="en-US" sz="1600" b="0" i="0" dirty="0">
              <a:cs typeface="Arial"/>
            </a:endParaRPr>
          </a:p>
          <a:p>
            <a:pPr marL="568325" lvl="1" indent="-277813">
              <a:defRPr/>
            </a:pPr>
            <a:r>
              <a:rPr lang="en-US" sz="1600" b="0" i="0" dirty="0" smtClean="0">
                <a:latin typeface="Arial" charset="0"/>
              </a:rPr>
              <a:t>XGC0 (drift-kinetic): </a:t>
            </a:r>
            <a:r>
              <a:rPr lang="en-US" sz="1600" b="0" i="0" dirty="0" err="1" smtClean="0">
                <a:latin typeface="Symbol" charset="0"/>
              </a:rPr>
              <a:t>l</a:t>
            </a:r>
            <a:r>
              <a:rPr lang="en-US" sz="1600" b="0" i="0" baseline="-25000" dirty="0" err="1" smtClean="0">
                <a:latin typeface="Arial" charset="0"/>
              </a:rPr>
              <a:t>q</a:t>
            </a:r>
            <a:r>
              <a:rPr lang="en-US" sz="1600" b="0" i="0" baseline="30000" dirty="0" err="1" smtClean="0">
                <a:latin typeface="Arial" charset="0"/>
              </a:rPr>
              <a:t>mid</a:t>
            </a:r>
            <a:r>
              <a:rPr lang="en-US" sz="1600" b="0" i="0" dirty="0" smtClean="0">
                <a:latin typeface="Arial" charset="0"/>
              </a:rPr>
              <a:t> </a:t>
            </a:r>
            <a:r>
              <a:rPr lang="en-US" sz="1600" b="0" i="0" dirty="0">
                <a:latin typeface="Arial" charset="0"/>
              </a:rPr>
              <a:t>~ I</a:t>
            </a:r>
            <a:r>
              <a:rPr lang="en-US" sz="1600" b="0" i="0" baseline="-25000" dirty="0">
                <a:latin typeface="Arial" charset="0"/>
              </a:rPr>
              <a:t>p</a:t>
            </a:r>
            <a:r>
              <a:rPr lang="en-US" sz="1600" b="0" i="0" baseline="30000" dirty="0">
                <a:latin typeface="Arial" charset="0"/>
              </a:rPr>
              <a:t>-1.0 </a:t>
            </a:r>
            <a:endParaRPr lang="en-US" sz="1600" b="0" i="0" dirty="0">
              <a:latin typeface="Arial" charset="0"/>
            </a:endParaRPr>
          </a:p>
          <a:p>
            <a:pPr marL="568325" lvl="1" indent="-277813">
              <a:defRPr/>
            </a:pPr>
            <a:r>
              <a:rPr lang="en-US" sz="1600" b="0" i="0" dirty="0" smtClean="0">
                <a:latin typeface="Arial" charset="0"/>
              </a:rPr>
              <a:t>SOLT (fluid turbulence): </a:t>
            </a:r>
            <a:r>
              <a:rPr lang="en-US" sz="1600" b="0" i="0" dirty="0" err="1">
                <a:latin typeface="Arial" charset="0"/>
              </a:rPr>
              <a:t>I</a:t>
            </a:r>
            <a:r>
              <a:rPr lang="en-US" sz="1600" b="0" i="0" baseline="-25000" dirty="0" err="1">
                <a:latin typeface="Arial" charset="0"/>
              </a:rPr>
              <a:t>p</a:t>
            </a:r>
            <a:r>
              <a:rPr lang="en-US" sz="1600" b="0" i="0" dirty="0">
                <a:latin typeface="Arial" charset="0"/>
              </a:rPr>
              <a:t> scaling is weaker than </a:t>
            </a:r>
            <a:r>
              <a:rPr lang="en-US" sz="1600" b="0" i="0" dirty="0" smtClean="0">
                <a:latin typeface="Arial" charset="0"/>
              </a:rPr>
              <a:t>observed</a:t>
            </a:r>
            <a:endParaRPr lang="en-US" sz="1600" b="0" i="0" baseline="30000" dirty="0">
              <a:latin typeface="Arial" charset="0"/>
            </a:endParaRPr>
          </a:p>
          <a:p>
            <a:pPr>
              <a:defRPr/>
            </a:pPr>
            <a:r>
              <a:rPr lang="en-US" sz="1800" b="0" i="0" dirty="0" smtClean="0">
                <a:latin typeface="Arial" charset="0"/>
              </a:rPr>
              <a:t>Comparison of GPI</a:t>
            </a:r>
            <a:r>
              <a:rPr lang="en-US" sz="1800" b="0" i="0" dirty="0">
                <a:latin typeface="Arial" charset="0"/>
              </a:rPr>
              <a:t>, BES </a:t>
            </a:r>
            <a:r>
              <a:rPr lang="en-US" sz="1800" b="0" i="0" dirty="0" smtClean="0">
                <a:latin typeface="Arial" charset="0"/>
              </a:rPr>
              <a:t>data and simulations elucidate </a:t>
            </a:r>
            <a:r>
              <a:rPr lang="en-US" sz="1800" b="0" i="0" dirty="0">
                <a:latin typeface="Arial" charset="0"/>
              </a:rPr>
              <a:t>on </a:t>
            </a:r>
            <a:r>
              <a:rPr lang="en-US" sz="1800" b="0" i="0" dirty="0" smtClean="0">
                <a:latin typeface="Arial" charset="0"/>
              </a:rPr>
              <a:t>SOL transport and L-H transition</a:t>
            </a:r>
          </a:p>
          <a:p>
            <a:pPr lvl="1">
              <a:defRPr/>
            </a:pPr>
            <a:r>
              <a:rPr lang="en-US" sz="1600" b="0" i="0" dirty="0" smtClean="0">
                <a:latin typeface="Arial" charset="0"/>
              </a:rPr>
              <a:t>Blob formation, motion, interaction with sheared flows</a:t>
            </a:r>
          </a:p>
          <a:p>
            <a:pPr lvl="1">
              <a:defRPr/>
            </a:pPr>
            <a:r>
              <a:rPr lang="en-US" sz="1600" b="0" i="0" dirty="0" smtClean="0">
                <a:latin typeface="Arial" charset="0"/>
              </a:rPr>
              <a:t>Role </a:t>
            </a:r>
            <a:r>
              <a:rPr lang="en-US" sz="1600" b="0" i="0" dirty="0">
                <a:latin typeface="Arial" charset="0"/>
              </a:rPr>
              <a:t>of magnetic X-point geometry</a:t>
            </a:r>
          </a:p>
          <a:p>
            <a:pPr lvl="1">
              <a:defRPr/>
            </a:pPr>
            <a:r>
              <a:rPr lang="en-US" sz="1600" b="0" i="0" dirty="0">
                <a:latin typeface="Arial" charset="0"/>
              </a:rPr>
              <a:t>Effects of 3-D fields on turbulence</a:t>
            </a:r>
          </a:p>
          <a:p>
            <a:pPr lvl="1">
              <a:defRPr/>
            </a:pPr>
            <a:r>
              <a:rPr lang="en-US" sz="1600" b="0" i="0" dirty="0">
                <a:latin typeface="Arial" charset="0"/>
              </a:rPr>
              <a:t>Role of atomic </a:t>
            </a:r>
            <a:r>
              <a:rPr lang="en-US" sz="1600" b="0" i="0" dirty="0" smtClean="0">
                <a:latin typeface="Arial" charset="0"/>
              </a:rPr>
              <a:t>physics</a:t>
            </a:r>
            <a:endParaRPr lang="en-US" sz="1800" b="0" dirty="0" smtClean="0">
              <a:latin typeface="Arial" charset="0"/>
            </a:endParaRPr>
          </a:p>
          <a:p>
            <a:pPr marL="169863" indent="-279400">
              <a:buClr>
                <a:srgbClr val="010000"/>
              </a:buClr>
              <a:defRPr/>
            </a:pPr>
            <a:endParaRPr lang="en-US" sz="2200" b="0" i="0" dirty="0"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6172200"/>
            <a:ext cx="7924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US" sz="1600" b="0" dirty="0">
                <a:solidFill>
                  <a:srgbClr val="0000FF"/>
                </a:solidFill>
                <a:latin typeface="Arial" charset="0"/>
              </a:rPr>
              <a:t>Diagnostics: MPTS, GPI – multiple views, BES, </a:t>
            </a:r>
            <a:r>
              <a:rPr lang="en-US" sz="1600" b="0" dirty="0" err="1">
                <a:solidFill>
                  <a:srgbClr val="0000FF"/>
                </a:solidFill>
                <a:latin typeface="Arial" charset="0"/>
              </a:rPr>
              <a:t>reflectometry</a:t>
            </a:r>
            <a:r>
              <a:rPr lang="en-US" sz="1600" b="0" dirty="0">
                <a:solidFill>
                  <a:srgbClr val="0000FF"/>
                </a:solidFill>
                <a:latin typeface="Arial" charset="0"/>
              </a:rPr>
              <a:t>, Langmuir probes</a:t>
            </a:r>
          </a:p>
        </p:txBody>
      </p:sp>
      <p:pic>
        <p:nvPicPr>
          <p:cNvPr id="16" name="Picture 15" descr="Screen Shot 2013-02-14 at 9.28.5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879" y="1066800"/>
            <a:ext cx="2942025" cy="2590800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 bwMode="auto">
          <a:xfrm>
            <a:off x="4648200" y="2209800"/>
            <a:ext cx="14478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184465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Snowflake divertor geometry </a:t>
            </a:r>
            <a:r>
              <a:rPr lang="en-US" dirty="0" smtClean="0"/>
              <a:t>has benefits over standard divertor</a:t>
            </a:r>
            <a:endParaRPr lang="en-US" dirty="0"/>
          </a:p>
        </p:txBody>
      </p:sp>
      <p:pic>
        <p:nvPicPr>
          <p:cNvPr id="4" name="Picture 3" descr="iaea12-mod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219200"/>
            <a:ext cx="5562600" cy="28228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33800" y="911423"/>
            <a:ext cx="5257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0" dirty="0" smtClean="0">
                <a:latin typeface="+mn-lt"/>
              </a:rPr>
              <a:t>Standard divertor	Snowflake-minus	Exact snowflake   </a:t>
            </a:r>
            <a:endParaRPr lang="en-US" sz="1400" i="0" dirty="0">
              <a:latin typeface="+mn-lt"/>
            </a:endParaRPr>
          </a:p>
        </p:txBody>
      </p:sp>
      <p:sp>
        <p:nvSpPr>
          <p:cNvPr id="7" name="Content Placeholder 13"/>
          <p:cNvSpPr txBox="1">
            <a:spLocks/>
          </p:cNvSpPr>
          <p:nvPr/>
        </p:nvSpPr>
        <p:spPr bwMode="auto">
          <a:xfrm>
            <a:off x="152400" y="1143000"/>
            <a:ext cx="3505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84080" indent="-342858"/>
            <a:r>
              <a:rPr lang="en-US" sz="2000" b="0" i="0" dirty="0" smtClean="0"/>
              <a:t>Second-order null</a:t>
            </a:r>
          </a:p>
          <a:p>
            <a:pPr marL="684130" lvl="1" indent="-342858"/>
            <a:r>
              <a:rPr lang="en-US" sz="1800" b="0" i="0" dirty="0" err="1" smtClean="0"/>
              <a:t>B</a:t>
            </a:r>
            <a:r>
              <a:rPr lang="en-US" sz="1800" b="0" i="0" baseline="-25000" dirty="0" err="1" smtClean="0"/>
              <a:t>p</a:t>
            </a:r>
            <a:r>
              <a:rPr lang="en-US" sz="1800" b="0" i="0" dirty="0" smtClean="0"/>
              <a:t> ~ 0 and grad </a:t>
            </a:r>
            <a:r>
              <a:rPr lang="en-US" sz="1800" b="0" i="0" dirty="0" err="1" smtClean="0"/>
              <a:t>B</a:t>
            </a:r>
            <a:r>
              <a:rPr lang="en-US" sz="1800" b="0" i="0" baseline="-25000" dirty="0" err="1" smtClean="0"/>
              <a:t>p</a:t>
            </a:r>
            <a:r>
              <a:rPr lang="en-US" sz="1800" b="0" i="0" dirty="0" smtClean="0"/>
              <a:t> ~ 0</a:t>
            </a:r>
          </a:p>
          <a:p>
            <a:r>
              <a:rPr lang="en-US" sz="2000" b="0" i="0" dirty="0" smtClean="0"/>
              <a:t>Significant divertor heat flux reduction due to geometry confirmed in NSTX and DIII-D</a:t>
            </a:r>
          </a:p>
          <a:p>
            <a:pPr lvl="1"/>
            <a:endParaRPr lang="en-US" sz="1600" b="0" i="0" dirty="0" smtClean="0"/>
          </a:p>
          <a:p>
            <a:pPr marL="284080" indent="-342858"/>
            <a:endParaRPr lang="en-US" sz="1600" b="0" i="0" dirty="0" smtClean="0"/>
          </a:p>
        </p:txBody>
      </p:sp>
      <p:sp>
        <p:nvSpPr>
          <p:cNvPr id="8" name="Rectangle 7"/>
          <p:cNvSpPr/>
          <p:nvPr/>
        </p:nvSpPr>
        <p:spPr>
          <a:xfrm>
            <a:off x="0" y="609600"/>
            <a:ext cx="5679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BP</a:t>
            </a:r>
            <a:r>
              <a:rPr lang="en-US" dirty="0" smtClean="0"/>
              <a:t>-2</a:t>
            </a:r>
            <a:endParaRPr lang="en-US" dirty="0"/>
          </a:p>
        </p:txBody>
      </p:sp>
      <p:pic>
        <p:nvPicPr>
          <p:cNvPr id="9" name="Content Placeholder 7" descr="Ryutov_Figur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6" r="-1054"/>
          <a:stretch/>
        </p:blipFill>
        <p:spPr bwMode="auto">
          <a:xfrm>
            <a:off x="7620000" y="4267200"/>
            <a:ext cx="122593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04800" y="3733800"/>
            <a:ext cx="6858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0" i="0" dirty="0">
                <a:solidFill>
                  <a:schemeClr val="tx1"/>
                </a:solidFill>
                <a:latin typeface="+mn-lt"/>
              </a:rPr>
              <a:t>Outstanding </a:t>
            </a:r>
            <a:r>
              <a:rPr lang="en-US" sz="2000" b="0" i="0" dirty="0" smtClean="0">
                <a:solidFill>
                  <a:schemeClr val="tx1"/>
                </a:solidFill>
                <a:latin typeface="+mn-lt"/>
              </a:rPr>
              <a:t>questions</a:t>
            </a:r>
          </a:p>
          <a:p>
            <a:pPr marL="630238" lvl="1" indent="-284163">
              <a:buFont typeface="Lucida Grande"/>
              <a:buChar char="–"/>
            </a:pPr>
            <a:r>
              <a:rPr lang="en-US" sz="1800" b="0" i="0" dirty="0" smtClean="0">
                <a:solidFill>
                  <a:schemeClr val="accent2"/>
                </a:solidFill>
                <a:latin typeface="+mn-lt"/>
              </a:rPr>
              <a:t>Magnetic </a:t>
            </a:r>
            <a:r>
              <a:rPr lang="en-US" sz="1800" b="0" i="0" dirty="0">
                <a:solidFill>
                  <a:schemeClr val="accent2"/>
                </a:solidFill>
                <a:latin typeface="+mn-lt"/>
              </a:rPr>
              <a:t>control of up-down symmetric </a:t>
            </a:r>
            <a:r>
              <a:rPr lang="en-US" sz="1800" b="0" i="0" dirty="0" smtClean="0">
                <a:solidFill>
                  <a:schemeClr val="accent2"/>
                </a:solidFill>
                <a:latin typeface="+mn-lt"/>
              </a:rPr>
              <a:t>snowflake</a:t>
            </a:r>
          </a:p>
          <a:p>
            <a:pPr marL="630238" lvl="1" indent="-284163">
              <a:buFont typeface="Lucida Grande"/>
              <a:buChar char="–"/>
            </a:pPr>
            <a:r>
              <a:rPr lang="en-US" sz="1800" b="0" i="0" dirty="0" smtClean="0">
                <a:solidFill>
                  <a:schemeClr val="accent2"/>
                </a:solidFill>
                <a:latin typeface="+mn-lt"/>
              </a:rPr>
              <a:t>Effect </a:t>
            </a:r>
            <a:r>
              <a:rPr lang="en-US" sz="1800" b="0" i="0" dirty="0">
                <a:solidFill>
                  <a:schemeClr val="accent2"/>
                </a:solidFill>
                <a:latin typeface="+mn-lt"/>
              </a:rPr>
              <a:t>on pedestal and </a:t>
            </a:r>
            <a:r>
              <a:rPr lang="en-US" sz="1800" b="0" i="0" dirty="0" smtClean="0">
                <a:solidFill>
                  <a:schemeClr val="accent2"/>
                </a:solidFill>
                <a:latin typeface="+mn-lt"/>
              </a:rPr>
              <a:t>ELMs</a:t>
            </a:r>
          </a:p>
          <a:p>
            <a:pPr marL="630238" lvl="1" indent="-284163">
              <a:buFont typeface="Lucida Grande"/>
              <a:buChar char="–"/>
            </a:pPr>
            <a:r>
              <a:rPr lang="en-US" sz="1800" b="0" i="0" dirty="0" smtClean="0">
                <a:solidFill>
                  <a:schemeClr val="accent2"/>
                </a:solidFill>
                <a:latin typeface="+mn-lt"/>
              </a:rPr>
              <a:t>ELM </a:t>
            </a:r>
            <a:r>
              <a:rPr lang="en-US" sz="1800" b="0" i="0" dirty="0">
                <a:solidFill>
                  <a:schemeClr val="accent2"/>
                </a:solidFill>
                <a:latin typeface="+mn-lt"/>
              </a:rPr>
              <a:t>convective heat </a:t>
            </a:r>
            <a:r>
              <a:rPr lang="en-US" sz="1800" b="0" i="0" dirty="0" smtClean="0">
                <a:solidFill>
                  <a:schemeClr val="accent2"/>
                </a:solidFill>
                <a:latin typeface="+mn-lt"/>
              </a:rPr>
              <a:t>transport in null point region</a:t>
            </a:r>
          </a:p>
          <a:p>
            <a:pPr marL="630238" lvl="1" indent="-284163">
              <a:buFont typeface="Lucida Grande"/>
              <a:buChar char="–"/>
            </a:pPr>
            <a:r>
              <a:rPr lang="en-US" sz="1800" b="0" i="0" dirty="0" smtClean="0">
                <a:solidFill>
                  <a:schemeClr val="accent2"/>
                </a:solidFill>
                <a:latin typeface="+mn-lt"/>
              </a:rPr>
              <a:t>SOL </a:t>
            </a:r>
            <a:r>
              <a:rPr lang="en-US" sz="1800" b="0" i="0" dirty="0">
                <a:solidFill>
                  <a:schemeClr val="accent2"/>
                </a:solidFill>
                <a:latin typeface="+mn-lt"/>
              </a:rPr>
              <a:t>and divertor turbulence </a:t>
            </a:r>
            <a:r>
              <a:rPr lang="en-US" sz="1800" b="0" i="0" dirty="0" smtClean="0">
                <a:solidFill>
                  <a:schemeClr val="accent2"/>
                </a:solidFill>
                <a:latin typeface="+mn-lt"/>
              </a:rPr>
              <a:t>disconnection</a:t>
            </a:r>
          </a:p>
          <a:p>
            <a:pPr marL="630238" lvl="1" indent="-284163">
              <a:buFont typeface="Lucida Grande"/>
              <a:buChar char="–"/>
            </a:pPr>
            <a:r>
              <a:rPr lang="en-US" sz="1800" b="0" i="0" dirty="0" smtClean="0">
                <a:solidFill>
                  <a:schemeClr val="accent2"/>
                </a:solidFill>
                <a:latin typeface="+mn-lt"/>
              </a:rPr>
              <a:t>X</a:t>
            </a:r>
            <a:r>
              <a:rPr lang="en-US" sz="1800" b="0" i="0" dirty="0">
                <a:solidFill>
                  <a:schemeClr val="accent2"/>
                </a:solidFill>
                <a:latin typeface="+mn-lt"/>
              </a:rPr>
              <a:t>-point transport and </a:t>
            </a:r>
            <a:r>
              <a:rPr lang="en-US" sz="1800" b="0" i="0" dirty="0" smtClean="0">
                <a:solidFill>
                  <a:schemeClr val="accent2"/>
                </a:solidFill>
                <a:latin typeface="+mn-lt"/>
              </a:rPr>
              <a:t>drifts</a:t>
            </a:r>
          </a:p>
          <a:p>
            <a:pPr marL="630238" lvl="1" indent="-284163">
              <a:buFont typeface="Lucida Grande"/>
              <a:buChar char="–"/>
            </a:pPr>
            <a:r>
              <a:rPr lang="en-US" sz="1800" b="0" i="0" dirty="0" smtClean="0">
                <a:solidFill>
                  <a:schemeClr val="accent2"/>
                </a:solidFill>
                <a:latin typeface="+mn-lt"/>
              </a:rPr>
              <a:t>Compatibility </a:t>
            </a:r>
            <a:r>
              <a:rPr lang="en-US" sz="1800" b="0" i="0" dirty="0">
                <a:solidFill>
                  <a:schemeClr val="accent2"/>
                </a:solidFill>
                <a:latin typeface="+mn-lt"/>
              </a:rPr>
              <a:t>with </a:t>
            </a:r>
            <a:r>
              <a:rPr lang="en-US" sz="1800" b="0" i="0" dirty="0" err="1">
                <a:solidFill>
                  <a:schemeClr val="accent2"/>
                </a:solidFill>
                <a:latin typeface="+mn-lt"/>
              </a:rPr>
              <a:t>cryopumping</a:t>
            </a:r>
            <a:endParaRPr lang="en-US" sz="1800" b="0" i="0" dirty="0">
              <a:solidFill>
                <a:schemeClr val="accent2"/>
              </a:solidFill>
              <a:latin typeface="+mn-lt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6248400" y="4800600"/>
            <a:ext cx="1447800" cy="91440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363732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aea12-sfd-eq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" r="-298"/>
          <a:stretch/>
        </p:blipFill>
        <p:spPr bwMode="auto">
          <a:xfrm>
            <a:off x="261817" y="5105400"/>
            <a:ext cx="4995983" cy="97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Multi-machine snowflake divertor studies validate the snowflake divertor concept for NSTX-U and ST-FNSF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001000" y="5257800"/>
            <a:ext cx="9623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Snowflake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19" descr="DIII-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581400"/>
            <a:ext cx="773112" cy="435935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6"/>
            </a:solidFill>
            <a:miter lim="800000"/>
            <a:headEnd/>
            <a:tailEnd/>
          </a:ln>
          <a:extLst/>
        </p:spPr>
      </p:pic>
      <p:sp>
        <p:nvSpPr>
          <p:cNvPr id="11" name="Rectangle 10"/>
          <p:cNvSpPr/>
          <p:nvPr/>
        </p:nvSpPr>
        <p:spPr>
          <a:xfrm>
            <a:off x="0" y="2747"/>
            <a:ext cx="5679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BP</a:t>
            </a:r>
            <a:r>
              <a:rPr lang="en-US" dirty="0" smtClean="0"/>
              <a:t>-2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066799"/>
            <a:ext cx="2680289" cy="2158975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15" name="Picture 14" descr="150672_Color_IR_200_max_Image_v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038600"/>
            <a:ext cx="3763297" cy="24821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116005" y="5105400"/>
            <a:ext cx="10279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Snowflake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8001000" y="5105400"/>
            <a:ext cx="0" cy="634185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7391400" y="5715000"/>
            <a:ext cx="0" cy="4572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6934200" y="5791200"/>
            <a:ext cx="37964" cy="3048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7467600" cy="5410200"/>
          </a:xfrm>
        </p:spPr>
        <p:txBody>
          <a:bodyPr/>
          <a:lstStyle/>
          <a:p>
            <a:r>
              <a:rPr lang="en-US" sz="2000" dirty="0" smtClean="0"/>
              <a:t>Snowflake divertor in NSTX (2009-2010)</a:t>
            </a:r>
          </a:p>
          <a:p>
            <a:pPr lvl="1"/>
            <a:r>
              <a:rPr lang="en-US" sz="1800" dirty="0" smtClean="0"/>
              <a:t>High confinement, core impurity reduction</a:t>
            </a:r>
          </a:p>
          <a:p>
            <a:pPr lvl="1"/>
            <a:r>
              <a:rPr lang="en-US" sz="1800" dirty="0" smtClean="0"/>
              <a:t>Destabilized </a:t>
            </a:r>
            <a:r>
              <a:rPr lang="en-US" sz="1800" dirty="0"/>
              <a:t>ELMs </a:t>
            </a:r>
            <a:r>
              <a:rPr lang="en-US" sz="1800" dirty="0" smtClean="0"/>
              <a:t>suppressed </a:t>
            </a:r>
            <a:r>
              <a:rPr lang="en-US" sz="1800" dirty="0"/>
              <a:t>by </a:t>
            </a:r>
            <a:r>
              <a:rPr lang="en-US" sz="1800" dirty="0" smtClean="0"/>
              <a:t>lithium</a:t>
            </a:r>
          </a:p>
          <a:p>
            <a:pPr lvl="1"/>
            <a:r>
              <a:rPr lang="en-US" sz="1800" dirty="0" smtClean="0"/>
              <a:t>Reduced heat flux by x 2-5 between and during ELMs</a:t>
            </a:r>
          </a:p>
          <a:p>
            <a:pPr lvl="1"/>
            <a:r>
              <a:rPr lang="en-US" sz="1800" dirty="0" smtClean="0"/>
              <a:t>Outer strike point </a:t>
            </a:r>
            <a:r>
              <a:rPr lang="en-US" sz="1800" dirty="0" err="1" smtClean="0"/>
              <a:t>radiatively</a:t>
            </a:r>
            <a:r>
              <a:rPr lang="en-US" sz="1800" dirty="0" smtClean="0"/>
              <a:t> detached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2000" dirty="0" smtClean="0"/>
              <a:t>Initial DIII</a:t>
            </a:r>
            <a:r>
              <a:rPr lang="en-US" sz="2000" dirty="0"/>
              <a:t>-D </a:t>
            </a:r>
            <a:r>
              <a:rPr lang="en-US" sz="2000" dirty="0" smtClean="0"/>
              <a:t>experiments (2012)</a:t>
            </a:r>
          </a:p>
          <a:p>
            <a:pPr lvl="1"/>
            <a:r>
              <a:rPr lang="en-US" sz="1800" dirty="0" smtClean="0"/>
              <a:t>Used NSTX-style snowflake control scenario</a:t>
            </a:r>
          </a:p>
          <a:p>
            <a:pPr lvl="1"/>
            <a:r>
              <a:rPr lang="en-US" sz="1800" dirty="0" smtClean="0"/>
              <a:t>Long </a:t>
            </a:r>
            <a:r>
              <a:rPr lang="en-US" sz="1800" dirty="0"/>
              <a:t>pulse </a:t>
            </a:r>
            <a:r>
              <a:rPr lang="en-US" sz="1800" dirty="0" smtClean="0"/>
              <a:t>(</a:t>
            </a:r>
            <a:r>
              <a:rPr lang="en-US" sz="1800" dirty="0"/>
              <a:t>3s) </a:t>
            </a:r>
            <a:r>
              <a:rPr lang="en-US" sz="1800" dirty="0" smtClean="0"/>
              <a:t>snowflake, high </a:t>
            </a:r>
            <a:r>
              <a:rPr lang="en-US" sz="1800" dirty="0" err="1" smtClean="0">
                <a:latin typeface="Symbol" charset="2"/>
                <a:cs typeface="Symbol" charset="2"/>
              </a:rPr>
              <a:t>t</a:t>
            </a:r>
            <a:r>
              <a:rPr lang="en-US" sz="1800" baseline="-25000" dirty="0" err="1" smtClean="0"/>
              <a:t>E</a:t>
            </a:r>
            <a:r>
              <a:rPr lang="en-US" sz="1800" dirty="0" smtClean="0"/>
              <a:t>, H</a:t>
            </a:r>
            <a:r>
              <a:rPr lang="en-US" sz="1800" dirty="0"/>
              <a:t>(89P) ≥ 2 </a:t>
            </a:r>
            <a:endParaRPr lang="en-US" sz="1800" dirty="0" smtClean="0"/>
          </a:p>
          <a:p>
            <a:pPr lvl="1"/>
            <a:r>
              <a:rPr lang="en-US" sz="1800" dirty="0" smtClean="0"/>
              <a:t>Heat flux reduced x 2-3, strike point attached</a:t>
            </a:r>
          </a:p>
          <a:p>
            <a:pPr lvl="1"/>
            <a:r>
              <a:rPr lang="en-US" sz="1800" dirty="0" smtClean="0"/>
              <a:t>Reduced ΔW</a:t>
            </a:r>
            <a:r>
              <a:rPr lang="en-US" sz="1800" baseline="-25000" dirty="0" smtClean="0"/>
              <a:t>ELM</a:t>
            </a:r>
            <a:r>
              <a:rPr lang="en-US" sz="1800" dirty="0" smtClean="0"/>
              <a:t> and </a:t>
            </a:r>
            <a:r>
              <a:rPr lang="en-US" sz="1800" dirty="0" err="1" smtClean="0"/>
              <a:t>q</a:t>
            </a:r>
            <a:r>
              <a:rPr lang="en-US" sz="1800" baseline="30000" dirty="0" err="1" smtClean="0"/>
              <a:t>ELM</a:t>
            </a:r>
            <a:r>
              <a:rPr lang="en-US" sz="1800" baseline="-25000" dirty="0" err="1" smtClean="0"/>
              <a:t>pk</a:t>
            </a:r>
            <a:r>
              <a:rPr lang="en-US" sz="1800" baseline="-25000" dirty="0" smtClean="0"/>
              <a:t> </a:t>
            </a:r>
            <a:r>
              <a:rPr lang="en-US" sz="1800" dirty="0" smtClean="0"/>
              <a:t>(with D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seeding)</a:t>
            </a:r>
            <a:endParaRPr lang="en-US" sz="1800" dirty="0"/>
          </a:p>
        </p:txBody>
      </p:sp>
      <p:pic>
        <p:nvPicPr>
          <p:cNvPr id="5" name="Picture 4" descr="NSTX_logo_mediu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066800"/>
            <a:ext cx="762000" cy="25034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80110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Simulations of snowflake divertor configuration for NSTX-U yield optimistic projections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4648200" cy="4800600"/>
          </a:xfrm>
        </p:spPr>
        <p:txBody>
          <a:bodyPr/>
          <a:lstStyle/>
          <a:p>
            <a:r>
              <a:rPr lang="en-US" dirty="0" smtClean="0"/>
              <a:t>Significant geometry effects</a:t>
            </a:r>
          </a:p>
          <a:p>
            <a:r>
              <a:rPr lang="en-US" dirty="0" smtClean="0"/>
              <a:t>Multi-fluid edge transport model (UEDGE) </a:t>
            </a:r>
          </a:p>
          <a:p>
            <a:pPr lvl="1"/>
            <a:r>
              <a:rPr lang="en-US" sz="1800" dirty="0"/>
              <a:t>H</a:t>
            </a:r>
            <a:r>
              <a:rPr lang="en-US" sz="1800" dirty="0" smtClean="0"/>
              <a:t>eat flux reduction with 4% carbon by geometry and radiation in outer strike point</a:t>
            </a:r>
          </a:p>
          <a:p>
            <a:pPr marL="915988" lvl="2" indent="-176213"/>
            <a:r>
              <a:rPr lang="en-US" sz="1600" dirty="0"/>
              <a:t>for 12 MW NBI </a:t>
            </a:r>
            <a:r>
              <a:rPr lang="en-US" sz="1600" dirty="0" smtClean="0"/>
              <a:t>case from 15 MW/m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to 2-3 MW/m</a:t>
            </a:r>
            <a:r>
              <a:rPr lang="en-US" sz="1600" baseline="30000" dirty="0" smtClean="0"/>
              <a:t>2</a:t>
            </a:r>
          </a:p>
          <a:p>
            <a:pPr lvl="1"/>
            <a:r>
              <a:rPr lang="en-US" sz="1800" dirty="0" smtClean="0"/>
              <a:t>Inner divertor detached </a:t>
            </a:r>
          </a:p>
          <a:p>
            <a:pPr lvl="1"/>
            <a:r>
              <a:rPr lang="en-US" sz="1800" dirty="0" smtClean="0"/>
              <a:t>Particle removal by </a:t>
            </a:r>
            <a:r>
              <a:rPr lang="en-US" sz="1800" dirty="0" err="1" smtClean="0"/>
              <a:t>cryopump</a:t>
            </a:r>
            <a:r>
              <a:rPr lang="en-US" sz="1800" dirty="0" smtClean="0"/>
              <a:t> results in reduced radiation </a:t>
            </a:r>
          </a:p>
          <a:p>
            <a:pPr marL="915988" lvl="2" indent="-176213"/>
            <a:r>
              <a:rPr lang="en-US" sz="1600" dirty="0" smtClean="0"/>
              <a:t>But still significant heat flux reduction due to geometry</a:t>
            </a:r>
          </a:p>
        </p:txBody>
      </p:sp>
      <p:pic>
        <p:nvPicPr>
          <p:cNvPr id="4" name="Picture 3" descr="iaea12-uedge-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687896"/>
            <a:ext cx="2544305" cy="271290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120840"/>
              </p:ext>
            </p:extLst>
          </p:nvPr>
        </p:nvGraphicFramePr>
        <p:xfrm>
          <a:off x="5410200" y="2286000"/>
          <a:ext cx="3581400" cy="129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3800"/>
                <a:gridCol w="1193800"/>
                <a:gridCol w="1193800"/>
              </a:tblGrid>
              <a:tr h="32385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Standard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Snowflake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2385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</a:t>
                      </a:r>
                      <a:r>
                        <a:rPr lang="en-US" sz="1400" baseline="-25000" dirty="0" smtClean="0"/>
                        <a:t>X</a:t>
                      </a:r>
                      <a:r>
                        <a:rPr lang="en-US" sz="1400" baseline="0" dirty="0" smtClean="0"/>
                        <a:t> (m)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17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2385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f</a:t>
                      </a:r>
                      <a:r>
                        <a:rPr lang="en-US" sz="1400" baseline="-25000" dirty="0" err="1" smtClean="0"/>
                        <a:t>exp</a:t>
                      </a:r>
                      <a:endParaRPr lang="en-US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60-100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2385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V</a:t>
                      </a:r>
                      <a:r>
                        <a:rPr lang="en-US" sz="1400" baseline="-25000" dirty="0" err="1" smtClean="0"/>
                        <a:t>div</a:t>
                      </a:r>
                      <a:r>
                        <a:rPr lang="en-US" sz="1400" baseline="0" dirty="0" smtClean="0"/>
                        <a:t> (m</a:t>
                      </a:r>
                      <a:r>
                        <a:rPr lang="en-US" sz="1400" baseline="30000" dirty="0" smtClean="0"/>
                        <a:t>3</a:t>
                      </a:r>
                      <a:r>
                        <a:rPr lang="en-US" sz="1400" baseline="0" dirty="0" smtClean="0"/>
                        <a:t>)</a:t>
                      </a:r>
                      <a:endParaRPr lang="en-US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0.070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0.128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 descr="Screen Shot 2013-02-14 at 12.17.5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049704"/>
            <a:ext cx="1433839" cy="1083896"/>
          </a:xfrm>
          <a:prstGeom prst="rect">
            <a:avLst/>
          </a:prstGeom>
        </p:spPr>
      </p:pic>
      <p:pic>
        <p:nvPicPr>
          <p:cNvPr id="11" name="Picture 10" descr="Screen Shot 2013-02-14 at 12.16.2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628" y="990600"/>
            <a:ext cx="1761120" cy="116923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>
            <a:off x="4572000" y="1524000"/>
            <a:ext cx="762000" cy="68580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Rectangle 12"/>
          <p:cNvSpPr/>
          <p:nvPr/>
        </p:nvSpPr>
        <p:spPr>
          <a:xfrm>
            <a:off x="0" y="609600"/>
            <a:ext cx="5679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BP</a:t>
            </a:r>
            <a:r>
              <a:rPr lang="en-US" dirty="0" smtClean="0"/>
              <a:t>-2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4648200" y="3581400"/>
            <a:ext cx="1600200" cy="53340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197882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739" y="3190460"/>
            <a:ext cx="2851261" cy="18387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Impurity-seeded radiative divertor </a:t>
            </a:r>
            <a:r>
              <a:rPr lang="en-US" sz="2800" dirty="0" smtClean="0"/>
              <a:t>with feedback control is planned for </a:t>
            </a:r>
            <a:r>
              <a:rPr lang="en-US" sz="2800" dirty="0"/>
              <a:t>NSTX-</a:t>
            </a:r>
            <a:r>
              <a:rPr lang="en-US" sz="2800" dirty="0" smtClean="0"/>
              <a:t>U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638" y="4724400"/>
            <a:ext cx="2875562" cy="18387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5679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BP</a:t>
            </a:r>
            <a:r>
              <a:rPr lang="en-US" dirty="0" smtClean="0"/>
              <a:t>-2</a:t>
            </a:r>
            <a:endParaRPr lang="en-US" dirty="0"/>
          </a:p>
        </p:txBody>
      </p:sp>
      <p:pic>
        <p:nvPicPr>
          <p:cNvPr id="4" name="Picture 3" descr="psi20-sfd-pdd-rev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355" y="1066801"/>
            <a:ext cx="2563968" cy="2133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6324600" cy="5410200"/>
          </a:xfrm>
        </p:spPr>
        <p:txBody>
          <a:bodyPr/>
          <a:lstStyle/>
          <a:p>
            <a:pPr marL="287338" indent="-284163"/>
            <a:r>
              <a:rPr lang="en-US" sz="2000" dirty="0" smtClean="0"/>
              <a:t>In NSTX, heat flux reduction in radiative divertor compatible with H-mode confinement was </a:t>
            </a:r>
            <a:r>
              <a:rPr lang="en-US" sz="2000" dirty="0"/>
              <a:t>demonstrated with D</a:t>
            </a:r>
            <a:r>
              <a:rPr lang="en-US" sz="2000" baseline="-25000" dirty="0"/>
              <a:t>2</a:t>
            </a:r>
            <a:r>
              <a:rPr lang="en-US" sz="2000" dirty="0"/>
              <a:t> or CD</a:t>
            </a:r>
            <a:r>
              <a:rPr lang="en-US" sz="2000" baseline="-25000" dirty="0"/>
              <a:t>4</a:t>
            </a:r>
            <a:r>
              <a:rPr lang="en-US" sz="2000" dirty="0"/>
              <a:t> puffing </a:t>
            </a:r>
            <a:endParaRPr lang="en-US" sz="2000" dirty="0" smtClean="0"/>
          </a:p>
          <a:p>
            <a:r>
              <a:rPr lang="en-US" sz="2000" dirty="0" smtClean="0"/>
              <a:t>Seeded </a:t>
            </a:r>
            <a:r>
              <a:rPr lang="en-US" sz="2000" dirty="0"/>
              <a:t>impurity choice dictated by </a:t>
            </a:r>
            <a:r>
              <a:rPr lang="en-US" sz="2000" dirty="0" err="1" smtClean="0"/>
              <a:t>Z</a:t>
            </a:r>
            <a:r>
              <a:rPr lang="en-US" sz="2000" baseline="-25000" dirty="0" err="1" smtClean="0"/>
              <a:t>imp</a:t>
            </a:r>
            <a:r>
              <a:rPr lang="en-US" sz="2000" dirty="0" smtClean="0"/>
              <a:t> </a:t>
            </a:r>
            <a:r>
              <a:rPr lang="en-US" sz="2000" dirty="0"/>
              <a:t>and PFC</a:t>
            </a:r>
          </a:p>
          <a:p>
            <a:pPr lvl="1"/>
            <a:r>
              <a:rPr lang="en-US" sz="1800" dirty="0" smtClean="0"/>
              <a:t>Li</a:t>
            </a:r>
            <a:r>
              <a:rPr lang="en-US" sz="1800" dirty="0"/>
              <a:t>/C </a:t>
            </a:r>
            <a:r>
              <a:rPr lang="en-US" sz="1800" dirty="0" smtClean="0"/>
              <a:t>PFCs compatible with D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, CD</a:t>
            </a:r>
            <a:r>
              <a:rPr lang="en-US" sz="1800" baseline="-25000" dirty="0" smtClean="0"/>
              <a:t>4</a:t>
            </a:r>
            <a:r>
              <a:rPr lang="en-US" sz="1800" dirty="0" smtClean="0"/>
              <a:t>, Ne, </a:t>
            </a:r>
            <a:r>
              <a:rPr lang="en-US" sz="1800" dirty="0" err="1" smtClean="0"/>
              <a:t>Ar</a:t>
            </a:r>
            <a:r>
              <a:rPr lang="en-US" sz="1800" dirty="0" smtClean="0"/>
              <a:t> seeding</a:t>
            </a:r>
          </a:p>
          <a:p>
            <a:pPr lvl="1"/>
            <a:r>
              <a:rPr lang="en-US" sz="1800" dirty="0"/>
              <a:t>UEDGE simulations show </a:t>
            </a:r>
            <a:r>
              <a:rPr lang="en-US" sz="1800" dirty="0" err="1" smtClean="0"/>
              <a:t>Ar</a:t>
            </a:r>
            <a:r>
              <a:rPr lang="en-US" sz="1800" dirty="0" smtClean="0"/>
              <a:t> most effective </a:t>
            </a:r>
          </a:p>
          <a:p>
            <a:pPr marL="1025525" lvl="2" indent="-222250"/>
            <a:r>
              <a:rPr lang="en-US" sz="1600" dirty="0" smtClean="0"/>
              <a:t>Too much argon causes radiation collapse of pedestal </a:t>
            </a:r>
            <a:endParaRPr lang="en-US" sz="1600" baseline="-25000" dirty="0"/>
          </a:p>
          <a:p>
            <a:r>
              <a:rPr lang="en-US" sz="1800" dirty="0" smtClean="0"/>
              <a:t>Feedback control of divertor radiation via impurity particle balance control</a:t>
            </a:r>
          </a:p>
          <a:p>
            <a:pPr lvl="1"/>
            <a:r>
              <a:rPr lang="en-US" sz="1800" dirty="0" err="1" smtClean="0"/>
              <a:t>Cryopump</a:t>
            </a:r>
            <a:r>
              <a:rPr lang="en-US" sz="1800" dirty="0" smtClean="0"/>
              <a:t> for particle removal + divertor gas injectors</a:t>
            </a:r>
          </a:p>
          <a:p>
            <a:pPr lvl="1"/>
            <a:r>
              <a:rPr lang="en-US" sz="1800" dirty="0" smtClean="0"/>
              <a:t>Real-time control signal diagnostics identified for NSTX-U</a:t>
            </a:r>
          </a:p>
          <a:p>
            <a:pPr marL="1087438" lvl="2" indent="-284163"/>
            <a:r>
              <a:rPr lang="en-US" sz="1600" dirty="0"/>
              <a:t>PFC temperature via IR thermography </a:t>
            </a:r>
            <a:r>
              <a:rPr lang="en-US" sz="1600" dirty="0" smtClean="0"/>
              <a:t>or thermocouple</a:t>
            </a:r>
          </a:p>
          <a:p>
            <a:pPr marL="1087438" lvl="2" indent="-284163"/>
            <a:r>
              <a:rPr lang="en-US" sz="1600" dirty="0" smtClean="0"/>
              <a:t>Thermoelectric current between inner and outer divertor</a:t>
            </a:r>
          </a:p>
          <a:p>
            <a:pPr marL="1087438" lvl="2" indent="-284163"/>
            <a:r>
              <a:rPr lang="en-US" sz="1600" dirty="0" smtClean="0"/>
              <a:t>Impurity VUV spectroscopy or </a:t>
            </a:r>
            <a:r>
              <a:rPr lang="en-US" sz="1600" dirty="0" err="1" smtClean="0"/>
              <a:t>bolometry</a:t>
            </a:r>
            <a:endParaRPr lang="en-US" sz="1600" dirty="0" smtClean="0"/>
          </a:p>
          <a:p>
            <a:pPr marL="1087438" lvl="2" indent="-284163"/>
            <a:r>
              <a:rPr lang="en-US" sz="1600" dirty="0" smtClean="0"/>
              <a:t>Neutral gas pressure or electron-ion recombination rate</a:t>
            </a:r>
          </a:p>
          <a:p>
            <a:pPr marL="1087438" lvl="2" indent="-284163"/>
            <a:endParaRPr lang="en-US" sz="1400" dirty="0" smtClean="0"/>
          </a:p>
          <a:p>
            <a:pPr marL="1087438" lvl="2" indent="-284163"/>
            <a:endParaRPr lang="en-US" sz="1600" dirty="0" smtClean="0"/>
          </a:p>
          <a:p>
            <a:pPr lvl="2"/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908165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SOL and divertor studies will focus on model validation and heat flux mitigation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534400" cy="5410200"/>
          </a:xfrm>
        </p:spPr>
        <p:txBody>
          <a:bodyPr/>
          <a:lstStyle/>
          <a:p>
            <a:r>
              <a:rPr lang="en-US" sz="1800" dirty="0" smtClean="0"/>
              <a:t>Year </a:t>
            </a:r>
            <a:r>
              <a:rPr lang="en-US" sz="1800" dirty="0"/>
              <a:t>1</a:t>
            </a:r>
          </a:p>
          <a:p>
            <a:pPr lvl="1"/>
            <a:r>
              <a:rPr lang="en-US" sz="1600" dirty="0" smtClean="0"/>
              <a:t>Continue analysis of SOL </a:t>
            </a:r>
            <a:r>
              <a:rPr lang="en-US" sz="1600" dirty="0"/>
              <a:t>width </a:t>
            </a:r>
            <a:r>
              <a:rPr lang="en-US" sz="1600" dirty="0" smtClean="0"/>
              <a:t>database and comparison with models</a:t>
            </a:r>
            <a:endParaRPr lang="en-US" sz="1600" dirty="0"/>
          </a:p>
          <a:p>
            <a:pPr lvl="1"/>
            <a:r>
              <a:rPr lang="en-US" sz="1600" dirty="0" smtClean="0"/>
              <a:t>Collaboration </a:t>
            </a:r>
            <a:r>
              <a:rPr lang="en-US" sz="1600" dirty="0"/>
              <a:t>with DIII-D on snowflake and radiative divertor experiments</a:t>
            </a:r>
          </a:p>
          <a:p>
            <a:pPr lvl="0"/>
            <a:r>
              <a:rPr lang="en-US" sz="1800" dirty="0" smtClean="0"/>
              <a:t>Years </a:t>
            </a:r>
            <a:r>
              <a:rPr lang="en-US" sz="1800" dirty="0"/>
              <a:t>2-3 </a:t>
            </a:r>
          </a:p>
          <a:p>
            <a:pPr lvl="1">
              <a:buClr>
                <a:srgbClr val="010000"/>
              </a:buClr>
              <a:defRPr/>
            </a:pPr>
            <a:r>
              <a:rPr lang="en-US" sz="1600" dirty="0" smtClean="0"/>
              <a:t>Establish </a:t>
            </a:r>
            <a:r>
              <a:rPr lang="en-US" sz="1600" dirty="0"/>
              <a:t>SOL width </a:t>
            </a:r>
            <a:r>
              <a:rPr lang="en-US" sz="1600" dirty="0" smtClean="0"/>
              <a:t>and divertor database vs</a:t>
            </a:r>
            <a:r>
              <a:rPr lang="en-US" sz="1600" dirty="0"/>
              <a:t>. engineering and physics parameters </a:t>
            </a:r>
          </a:p>
          <a:p>
            <a:pPr lvl="1"/>
            <a:r>
              <a:rPr lang="en-US" sz="1600" dirty="0"/>
              <a:t>Re-establish edge turbulence </a:t>
            </a:r>
            <a:r>
              <a:rPr lang="en-US" sz="1600" dirty="0" smtClean="0"/>
              <a:t>measurements (GPI, BES, cameras, probes)</a:t>
            </a:r>
          </a:p>
          <a:p>
            <a:pPr lvl="1"/>
            <a:r>
              <a:rPr lang="en-US" sz="1600" dirty="0" smtClean="0"/>
              <a:t>Initial </a:t>
            </a:r>
            <a:r>
              <a:rPr lang="en-US" sz="1600" dirty="0"/>
              <a:t>radiative divertor experiments with D</a:t>
            </a:r>
            <a:r>
              <a:rPr lang="en-US" sz="1600" baseline="-25000" dirty="0"/>
              <a:t>2</a:t>
            </a:r>
            <a:r>
              <a:rPr lang="en-US" sz="1600" dirty="0"/>
              <a:t>, CD</a:t>
            </a:r>
            <a:r>
              <a:rPr lang="en-US" sz="1600" baseline="-25000" dirty="0"/>
              <a:t>4</a:t>
            </a:r>
            <a:r>
              <a:rPr lang="en-US" sz="1600" dirty="0"/>
              <a:t> and </a:t>
            </a:r>
            <a:r>
              <a:rPr lang="en-US" sz="1600" dirty="0" err="1"/>
              <a:t>Ar</a:t>
            </a:r>
            <a:r>
              <a:rPr lang="en-US" sz="1600" dirty="0"/>
              <a:t> seeding and </a:t>
            </a:r>
            <a:r>
              <a:rPr lang="en-US" sz="1600" dirty="0" smtClean="0"/>
              <a:t>lithium</a:t>
            </a:r>
          </a:p>
          <a:p>
            <a:pPr lvl="1"/>
            <a:r>
              <a:rPr lang="en-US" sz="1600" dirty="0"/>
              <a:t>Develop </a:t>
            </a:r>
            <a:r>
              <a:rPr lang="en-US" sz="1600" dirty="0" smtClean="0"/>
              <a:t>snowflake divertor magnetic control and assess </a:t>
            </a:r>
            <a:r>
              <a:rPr lang="en-US" sz="1600" dirty="0"/>
              <a:t>pedestal stability, divertor power balance, </a:t>
            </a:r>
            <a:r>
              <a:rPr lang="en-US" sz="1600" dirty="0" smtClean="0"/>
              <a:t>turbulence, </a:t>
            </a:r>
            <a:r>
              <a:rPr lang="en-US" sz="1600" dirty="0"/>
              <a:t>3D fields as functions of engineering </a:t>
            </a:r>
            <a:r>
              <a:rPr lang="en-US" sz="1600" dirty="0" smtClean="0"/>
              <a:t>parameters</a:t>
            </a:r>
            <a:endParaRPr lang="en-US" sz="1600" dirty="0"/>
          </a:p>
          <a:p>
            <a:pPr lvl="1"/>
            <a:r>
              <a:rPr lang="en-US" sz="1600" dirty="0" smtClean="0"/>
              <a:t>Comparison with multi-fluid and gyro-kinetic models </a:t>
            </a:r>
          </a:p>
          <a:p>
            <a:pPr lvl="0"/>
            <a:r>
              <a:rPr lang="en-US" sz="1800" dirty="0" smtClean="0"/>
              <a:t>Years 4-5 </a:t>
            </a:r>
          </a:p>
          <a:p>
            <a:pPr lvl="1"/>
            <a:r>
              <a:rPr lang="en-US" sz="1600" dirty="0" smtClean="0"/>
              <a:t>3D </a:t>
            </a:r>
            <a:r>
              <a:rPr lang="en-US" sz="1600" dirty="0"/>
              <a:t>edge/SOL turbulence structure </a:t>
            </a:r>
            <a:r>
              <a:rPr lang="en-US" sz="1600" i="1" dirty="0"/>
              <a:t>vs.</a:t>
            </a:r>
            <a:r>
              <a:rPr lang="en-US" sz="1600" dirty="0"/>
              <a:t> edge plasma parameters, magnetic divertor geometry, and 3D </a:t>
            </a:r>
            <a:r>
              <a:rPr lang="en-US" sz="1600" dirty="0" smtClean="0"/>
              <a:t>fields and comparison with </a:t>
            </a:r>
            <a:r>
              <a:rPr lang="en-US" sz="1600" dirty="0"/>
              <a:t>3-D turbulence </a:t>
            </a:r>
            <a:r>
              <a:rPr lang="en-US" sz="1600" dirty="0" smtClean="0"/>
              <a:t>models</a:t>
            </a:r>
            <a:endParaRPr lang="en-US" sz="1600" dirty="0"/>
          </a:p>
          <a:p>
            <a:pPr lvl="1"/>
            <a:r>
              <a:rPr lang="en-US" sz="1600" dirty="0" smtClean="0"/>
              <a:t>Snowflake </a:t>
            </a:r>
            <a:r>
              <a:rPr lang="en-US" sz="1600" dirty="0"/>
              <a:t>divertor with </a:t>
            </a:r>
            <a:r>
              <a:rPr lang="en-US" sz="1600" dirty="0" err="1"/>
              <a:t>cryopumping</a:t>
            </a:r>
            <a:r>
              <a:rPr lang="en-US" sz="1600" dirty="0"/>
              <a:t> and molybdenum </a:t>
            </a:r>
            <a:r>
              <a:rPr lang="en-US" sz="1600" dirty="0" smtClean="0"/>
              <a:t>PFCs in </a:t>
            </a:r>
            <a:r>
              <a:rPr lang="en-US" sz="1600" dirty="0"/>
              <a:t>H-mode </a:t>
            </a:r>
            <a:r>
              <a:rPr lang="en-US" sz="1600" dirty="0" smtClean="0"/>
              <a:t>scenarios</a:t>
            </a:r>
            <a:endParaRPr lang="en-US" sz="1600" dirty="0"/>
          </a:p>
          <a:p>
            <a:pPr lvl="1"/>
            <a:r>
              <a:rPr lang="en-US" sz="1600" dirty="0"/>
              <a:t>R</a:t>
            </a:r>
            <a:r>
              <a:rPr lang="en-US" sz="1600" dirty="0" smtClean="0"/>
              <a:t>adiative </a:t>
            </a:r>
            <a:r>
              <a:rPr lang="en-US" sz="1600" dirty="0"/>
              <a:t>divertor with feedback control of impurity seeding and </a:t>
            </a:r>
            <a:r>
              <a:rPr lang="en-US" sz="1600" dirty="0" err="1"/>
              <a:t>cryo</a:t>
            </a:r>
            <a:r>
              <a:rPr lang="en-US" sz="1600" dirty="0"/>
              <a:t>-</a:t>
            </a:r>
            <a:r>
              <a:rPr lang="en-US" sz="1600" dirty="0" smtClean="0"/>
              <a:t>pumping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09600"/>
            <a:ext cx="5679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BP</a:t>
            </a:r>
            <a:r>
              <a:rPr lang="en-US" dirty="0" smtClean="0"/>
              <a:t>-2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5791200"/>
            <a:ext cx="89154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275" indent="-277813">
              <a:defRPr/>
            </a:pPr>
            <a:r>
              <a:rPr lang="en-US" sz="1800" b="0" dirty="0">
                <a:latin typeface="Arial" charset="0"/>
              </a:rPr>
              <a:t>Diagnostics: </a:t>
            </a:r>
            <a:r>
              <a:rPr lang="en-US" sz="1800" b="0" dirty="0" smtClean="0">
                <a:latin typeface="Arial" charset="0"/>
              </a:rPr>
              <a:t>MPTS, CHERS, BES, GPI, IR cameras, </a:t>
            </a:r>
            <a:r>
              <a:rPr lang="en-US" sz="1800" b="0" dirty="0">
                <a:latin typeface="Arial" charset="0"/>
              </a:rPr>
              <a:t>Langmuir </a:t>
            </a:r>
            <a:r>
              <a:rPr lang="en-US" sz="1800" b="0" dirty="0" smtClean="0">
                <a:latin typeface="Arial" charset="0"/>
              </a:rPr>
              <a:t>probes, spectroscopy</a:t>
            </a:r>
          </a:p>
          <a:p>
            <a:pPr marL="176212" indent="-285750">
              <a:buFont typeface="Arial"/>
              <a:buChar char="•"/>
              <a:defRPr/>
            </a:pPr>
            <a:r>
              <a:rPr lang="en-US" sz="1600" b="0" dirty="0" smtClean="0">
                <a:latin typeface="+mn-lt"/>
              </a:rPr>
              <a:t>Divertor </a:t>
            </a:r>
            <a:r>
              <a:rPr lang="en-US" sz="1600" b="0" dirty="0">
                <a:latin typeface="+mn-lt"/>
              </a:rPr>
              <a:t>Thomson scattering (incremental) highly beneficial for </a:t>
            </a:r>
            <a:r>
              <a:rPr lang="en-US" sz="1600" b="0" dirty="0" smtClean="0">
                <a:latin typeface="+mn-lt"/>
              </a:rPr>
              <a:t>model validation</a:t>
            </a:r>
            <a:endParaRPr lang="en-US" sz="1600" b="0" dirty="0">
              <a:latin typeface="+mn-lt"/>
            </a:endParaRPr>
          </a:p>
          <a:p>
            <a:pPr marL="168275" indent="-277813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555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Boundary program focuses on advancing pedestal physics, power and particle handling with new NSTX-U capabilities</a:t>
            </a:r>
          </a:p>
        </p:txBody>
      </p:sp>
      <p:sp>
        <p:nvSpPr>
          <p:cNvPr id="48132" name="Content Placeholder 2"/>
          <p:cNvSpPr>
            <a:spLocks/>
          </p:cNvSpPr>
          <p:nvPr/>
        </p:nvSpPr>
        <p:spPr bwMode="auto">
          <a:xfrm>
            <a:off x="228600" y="1219200"/>
            <a:ext cx="876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1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latin typeface="+mn-lt"/>
                <a:ea typeface="ＭＳ Ｐゴシック" pitchFamily="1" charset="-128"/>
                <a:cs typeface="ＭＳ Ｐゴシック" pitchFamily="1" charset="-128"/>
              </a:rPr>
              <a:t>P</a:t>
            </a:r>
            <a:r>
              <a:rPr lang="en-US" sz="2400" b="0" i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  <a:cs typeface="ＭＳ Ｐゴシック" pitchFamily="1" charset="-128"/>
              </a:rPr>
              <a:t>edestal physics: confirm consistency with peeling ballooning, and test applicability of kinetic ballooning </a:t>
            </a:r>
          </a:p>
          <a:p>
            <a:pPr marL="8001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Lucida Grande" pitchFamily="1" charset="0"/>
              <a:buChar char="-"/>
            </a:pPr>
            <a:r>
              <a:rPr lang="en-US" sz="2000" b="0" i="0" dirty="0" smtClean="0">
                <a:solidFill>
                  <a:srgbClr val="3333CC"/>
                </a:solidFill>
                <a:latin typeface="+mn-lt"/>
                <a:ea typeface="ＭＳ Ｐゴシック" pitchFamily="1" charset="-128"/>
                <a:cs typeface="ＭＳ Ｐゴシック" pitchFamily="1" charset="-128"/>
              </a:rPr>
              <a:t>Use lithium conditioning and 3-D fields as a way to manipulate the density and pressure profile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1" charset="0"/>
              <a:buChar char="•"/>
            </a:pPr>
            <a:r>
              <a:rPr lang="en-US" sz="2400" b="0" i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  <a:cs typeface="ＭＳ Ｐゴシック" pitchFamily="1" charset="-128"/>
              </a:rPr>
              <a:t>Power and particle handling: further develop snowflake and </a:t>
            </a:r>
            <a:r>
              <a:rPr lang="en-US" sz="2400" b="0" i="0" dirty="0" err="1" smtClean="0">
                <a:solidFill>
                  <a:srgbClr val="000000"/>
                </a:solidFill>
                <a:latin typeface="+mn-lt"/>
                <a:ea typeface="ＭＳ Ｐゴシック" pitchFamily="1" charset="-128"/>
                <a:cs typeface="ＭＳ Ｐゴシック" pitchFamily="1" charset="-128"/>
              </a:rPr>
              <a:t>radiative</a:t>
            </a:r>
            <a:r>
              <a:rPr lang="en-US" sz="2400" b="0" i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sz="2400" b="0" i="0" dirty="0" err="1" smtClean="0">
                <a:solidFill>
                  <a:srgbClr val="000000"/>
                </a:solidFill>
                <a:latin typeface="+mn-lt"/>
                <a:ea typeface="ＭＳ Ｐゴシック" pitchFamily="1" charset="-128"/>
                <a:cs typeface="ＭＳ Ｐゴシック" pitchFamily="1" charset="-128"/>
              </a:rPr>
              <a:t>divertors</a:t>
            </a:r>
            <a:endParaRPr lang="en-US" sz="2400" b="0" i="0" dirty="0" smtClean="0">
              <a:solidFill>
                <a:srgbClr val="000000"/>
              </a:solidFill>
              <a:latin typeface="+mn-lt"/>
              <a:ea typeface="ＭＳ Ｐゴシック" pitchFamily="1" charset="-128"/>
              <a:cs typeface="ＭＳ Ｐゴシック" pitchFamily="1" charset="-128"/>
            </a:endParaRPr>
          </a:p>
          <a:p>
            <a:pPr marL="8001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Lucida Grande" pitchFamily="1" charset="0"/>
              <a:buChar char="-"/>
            </a:pPr>
            <a:r>
              <a:rPr lang="en-US" sz="2000" b="0" i="0" dirty="0" smtClean="0">
                <a:solidFill>
                  <a:srgbClr val="3333CC"/>
                </a:solidFill>
                <a:latin typeface="+mn-lt"/>
                <a:ea typeface="ＭＳ Ｐゴシック" pitchFamily="1" charset="-128"/>
                <a:cs typeface="ＭＳ Ｐゴシック" pitchFamily="1" charset="-128"/>
              </a:rPr>
              <a:t>Test key predictions of snowflake configuration, and evaluate synergy with radiative </a:t>
            </a:r>
            <a:r>
              <a:rPr lang="en-US" sz="2000" b="0" i="0" dirty="0" err="1" smtClean="0">
                <a:solidFill>
                  <a:srgbClr val="3333CC"/>
                </a:solidFill>
                <a:latin typeface="+mn-lt"/>
                <a:ea typeface="ＭＳ Ｐゴシック" pitchFamily="1" charset="-128"/>
                <a:cs typeface="ＭＳ Ｐゴシック" pitchFamily="1" charset="-128"/>
              </a:rPr>
              <a:t>divertors</a:t>
            </a:r>
            <a:r>
              <a:rPr lang="en-US" sz="2000" b="0" i="0" dirty="0" smtClean="0">
                <a:solidFill>
                  <a:srgbClr val="3333CC"/>
                </a:solidFill>
                <a:latin typeface="+mn-lt"/>
                <a:ea typeface="ＭＳ Ｐゴシック" pitchFamily="1" charset="-128"/>
                <a:cs typeface="ＭＳ Ｐゴシック" pitchFamily="1" charset="-128"/>
              </a:rPr>
              <a:t>, graphite and molybdenum plasma facing components</a:t>
            </a:r>
          </a:p>
          <a:p>
            <a:pPr marL="8001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Lucida Grande" pitchFamily="1" charset="0"/>
              <a:buChar char="-"/>
            </a:pPr>
            <a:r>
              <a:rPr lang="en-US" sz="2000" b="0" i="0" dirty="0" smtClean="0">
                <a:solidFill>
                  <a:srgbClr val="3333CC"/>
                </a:solidFill>
                <a:latin typeface="+mn-lt"/>
                <a:ea typeface="ＭＳ Ｐゴシック" pitchFamily="1" charset="-128"/>
                <a:cs typeface="ＭＳ Ｐゴシック" pitchFamily="1" charset="-128"/>
              </a:rPr>
              <a:t>Evaluate compatibility with </a:t>
            </a:r>
            <a:r>
              <a:rPr lang="en-US" sz="2000" b="0" i="0" dirty="0" err="1" smtClean="0">
                <a:solidFill>
                  <a:srgbClr val="3333CC"/>
                </a:solidFill>
                <a:latin typeface="+mn-lt"/>
                <a:ea typeface="ＭＳ Ｐゴシック" pitchFamily="1" charset="-128"/>
                <a:cs typeface="ＭＳ Ｐゴシック" pitchFamily="1" charset="-128"/>
              </a:rPr>
              <a:t>cryopumping</a:t>
            </a:r>
            <a:endParaRPr lang="en-US" sz="2000" b="0" i="0" dirty="0" smtClean="0">
              <a:solidFill>
                <a:srgbClr val="3333CC"/>
              </a:solidFill>
              <a:latin typeface="+mn-lt"/>
              <a:ea typeface="ＭＳ Ｐゴシック" pitchFamily="1" charset="-128"/>
              <a:cs typeface="ＭＳ Ｐゴシック" pitchFamily="1" charset="-128"/>
            </a:endParaRPr>
          </a:p>
          <a:p>
            <a:pPr marL="3429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1" charset="0"/>
              <a:buChar char="•"/>
            </a:pPr>
            <a:r>
              <a:rPr lang="en-US" sz="2400" b="0" i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  <a:cs typeface="ＭＳ Ｐゴシック" pitchFamily="1" charset="-128"/>
              </a:rPr>
              <a:t>Planned research aims at providing pedestal and divertor physics </a:t>
            </a:r>
            <a:r>
              <a:rPr lang="en-US" sz="2400" b="0" i="0" smtClean="0">
                <a:solidFill>
                  <a:srgbClr val="000000"/>
                </a:solidFill>
                <a:latin typeface="+mn-lt"/>
                <a:ea typeface="ＭＳ Ｐゴシック" pitchFamily="1" charset="-128"/>
                <a:cs typeface="ＭＳ Ｐゴシック" pitchFamily="1" charset="-128"/>
              </a:rPr>
              <a:t>basis for ST-FNSF</a:t>
            </a:r>
            <a:endParaRPr lang="en-US" sz="2400" b="0" i="0" dirty="0" smtClean="0">
              <a:solidFill>
                <a:srgbClr val="000000"/>
              </a:solidFill>
              <a:latin typeface="+mn-lt"/>
              <a:ea typeface="ＭＳ Ｐゴシック" pitchFamily="1" charset="-128"/>
              <a:cs typeface="ＭＳ Ｐゴシック" pitchFamily="1" charset="-128"/>
            </a:endParaRPr>
          </a:p>
          <a:p>
            <a:pPr marL="8001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Lucida Grande" pitchFamily="1" charset="0"/>
              <a:buChar char="-"/>
            </a:pPr>
            <a:endParaRPr lang="en-US" sz="2400" b="0" i="0" dirty="0" smtClean="0">
              <a:solidFill>
                <a:srgbClr val="3333CC"/>
              </a:solidFill>
              <a:latin typeface="+mn-lt"/>
              <a:ea typeface="ＭＳ Ｐゴシック" pitchFamily="1" charset="-128"/>
              <a:cs typeface="ＭＳ Ｐゴシック" pitchFamily="1" charset="-128"/>
            </a:endParaRP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1" charset="0"/>
              <a:buChar char="•"/>
            </a:pPr>
            <a:endParaRPr lang="en-US" sz="2000" b="0" i="0" dirty="0" smtClean="0">
              <a:solidFill>
                <a:srgbClr val="1822CD"/>
              </a:solidFill>
              <a:latin typeface="+mn-lt"/>
              <a:ea typeface="ＭＳ Ｐゴシック" pitchFamily="1" charset="-128"/>
              <a:cs typeface="ＭＳ Ｐゴシック" pitchFamily="1" charset="-128"/>
            </a:endParaRPr>
          </a:p>
          <a:p>
            <a:pPr marL="8001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Lucida Grande" pitchFamily="1" charset="0"/>
              <a:buChar char="-"/>
            </a:pPr>
            <a:endParaRPr lang="en-US" sz="2400" b="0" i="0" dirty="0">
              <a:solidFill>
                <a:srgbClr val="3333CC"/>
              </a:solidFill>
              <a:latin typeface="+mn-lt"/>
              <a:ea typeface="ＭＳ Ｐゴシック" pitchFamily="1" charset="-128"/>
              <a:cs typeface="ＭＳ Ｐゴシック" pitchFamily="1" charset="-128"/>
            </a:endParaRPr>
          </a:p>
          <a:p>
            <a:pPr marL="8001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Lucida Grande" pitchFamily="1" charset="0"/>
              <a:buChar char="-"/>
            </a:pPr>
            <a:endParaRPr lang="en-US" sz="2400" b="0" i="0" dirty="0">
              <a:solidFill>
                <a:srgbClr val="3333CC"/>
              </a:solidFill>
              <a:latin typeface="+mn-lt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  <p:transition xmlns:p14="http://schemas.microsoft.com/office/powerpoint/2010/main" spd="slow" advTm="2375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287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Arial" charset="0"/>
              </a:rPr>
              <a:t>Boundary </a:t>
            </a:r>
            <a:r>
              <a:rPr lang="en-US" sz="2800" dirty="0">
                <a:latin typeface="Arial" charset="0"/>
              </a:rPr>
              <a:t>Physics program </a:t>
            </a:r>
            <a:r>
              <a:rPr lang="en-US" sz="2800" dirty="0" smtClean="0">
                <a:latin typeface="Arial" charset="0"/>
              </a:rPr>
              <a:t>in NSTX-U contributes </a:t>
            </a:r>
            <a:r>
              <a:rPr lang="en-US" sz="2800" dirty="0">
                <a:latin typeface="Arial" charset="0"/>
              </a:rPr>
              <a:t>to </a:t>
            </a:r>
            <a:r>
              <a:rPr lang="en-US" sz="2800" dirty="0" smtClean="0">
                <a:latin typeface="Arial" charset="0"/>
              </a:rPr>
              <a:t>critical </a:t>
            </a:r>
            <a:r>
              <a:rPr lang="en-US" sz="2800" dirty="0">
                <a:latin typeface="Arial" charset="0"/>
              </a:rPr>
              <a:t>research </a:t>
            </a:r>
            <a:r>
              <a:rPr lang="en-US" sz="2800" dirty="0" smtClean="0">
                <a:latin typeface="Arial" charset="0"/>
              </a:rPr>
              <a:t>areas </a:t>
            </a:r>
            <a:r>
              <a:rPr lang="en-US" sz="2800" dirty="0">
                <a:latin typeface="Arial" charset="0"/>
              </a:rPr>
              <a:t>for ITER/tokamaks and STs</a:t>
            </a:r>
            <a:endParaRPr lang="en-US" sz="2800" dirty="0" smtClean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990600"/>
            <a:ext cx="8229600" cy="54102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High</a:t>
            </a:r>
            <a:r>
              <a:rPr lang="en-US" b="1" dirty="0"/>
              <a:t>-level goals for NSTX-U 5 year plan </a:t>
            </a:r>
            <a:endParaRPr lang="en-US" b="1" dirty="0" smtClean="0"/>
          </a:p>
          <a:p>
            <a:r>
              <a:rPr lang="en-US" dirty="0" smtClean="0"/>
              <a:t>Demonstrate </a:t>
            </a:r>
            <a:r>
              <a:rPr lang="en-US" dirty="0"/>
              <a:t>stationary </a:t>
            </a:r>
            <a:r>
              <a:rPr lang="en-US" dirty="0" smtClean="0"/>
              <a:t>non</a:t>
            </a:r>
            <a:r>
              <a:rPr lang="en-US" dirty="0"/>
              <a:t>-inductive </a:t>
            </a:r>
            <a:r>
              <a:rPr lang="en-US" dirty="0" smtClean="0"/>
              <a:t>operation</a:t>
            </a:r>
            <a:endParaRPr lang="en-US" dirty="0"/>
          </a:p>
          <a:p>
            <a:r>
              <a:rPr lang="en-US" dirty="0" smtClean="0"/>
              <a:t>Access </a:t>
            </a:r>
            <a:r>
              <a:rPr lang="en-US" dirty="0"/>
              <a:t>reduced </a:t>
            </a: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dirty="0"/>
              <a:t>* and high-</a:t>
            </a:r>
            <a:r>
              <a:rPr lang="en-US" dirty="0">
                <a:latin typeface="Symbol" charset="2"/>
                <a:cs typeface="Symbol" charset="2"/>
              </a:rPr>
              <a:t>b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Develop </a:t>
            </a:r>
            <a:r>
              <a:rPr lang="en-US" dirty="0"/>
              <a:t>and understand non-inductive start-up/ramp-</a:t>
            </a:r>
            <a:r>
              <a:rPr lang="en-US" dirty="0" smtClean="0"/>
              <a:t>up</a:t>
            </a:r>
            <a:endParaRPr lang="en-US" dirty="0"/>
          </a:p>
          <a:p>
            <a:r>
              <a:rPr lang="en-US" b="1" dirty="0" smtClean="0">
                <a:solidFill>
                  <a:srgbClr val="FF0000"/>
                </a:solidFill>
              </a:rPr>
              <a:t>Develop </a:t>
            </a:r>
            <a:r>
              <a:rPr lang="en-US" b="1" dirty="0">
                <a:solidFill>
                  <a:srgbClr val="FF0000"/>
                </a:solidFill>
              </a:rPr>
              <a:t>and utilize high-flux-expansion </a:t>
            </a:r>
            <a:r>
              <a:rPr lang="en-US" b="1" dirty="0" smtClean="0">
                <a:solidFill>
                  <a:srgbClr val="FF0000"/>
                </a:solidFill>
              </a:rPr>
              <a:t>snowflake </a:t>
            </a:r>
            <a:r>
              <a:rPr lang="en-US" b="1" dirty="0">
                <a:solidFill>
                  <a:srgbClr val="FF0000"/>
                </a:solidFill>
              </a:rPr>
              <a:t>divertor and radiative detachment for mitigating very high heat fluxes</a:t>
            </a:r>
            <a:r>
              <a:rPr lang="en-US" b="1" dirty="0"/>
              <a:t> </a:t>
            </a:r>
          </a:p>
          <a:p>
            <a:r>
              <a:rPr lang="en-US" dirty="0" smtClean="0"/>
              <a:t>Begin </a:t>
            </a:r>
            <a:r>
              <a:rPr lang="en-US" dirty="0"/>
              <a:t>to assess high-Z PFCs + liquid lithium </a:t>
            </a:r>
            <a:endParaRPr lang="en-US" dirty="0" smtClean="0"/>
          </a:p>
          <a:p>
            <a:pPr marL="914400" lvl="2" indent="0">
              <a:buNone/>
            </a:pPr>
            <a:endParaRPr lang="en-US" sz="1600" dirty="0">
              <a:latin typeface="Arial" charset="0"/>
            </a:endParaRPr>
          </a:p>
          <a:p>
            <a:pPr lvl="2"/>
            <a:endParaRPr lang="en-US" sz="1600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  <a:p>
            <a:pPr marL="914400" lvl="2" indent="0">
              <a:buNone/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Thrust BP-1: Assess, optimize, and control pedestal structure, edge transport and stability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410200"/>
          </a:xfrm>
        </p:spPr>
        <p:txBody>
          <a:bodyPr/>
          <a:lstStyle/>
          <a:p>
            <a:r>
              <a:rPr lang="en-US" dirty="0" smtClean="0"/>
              <a:t>Characterize pedestal structure using the extended parameter range of NSTX-U </a:t>
            </a:r>
          </a:p>
          <a:p>
            <a:pPr lvl="1"/>
            <a:r>
              <a:rPr lang="en-US" dirty="0" smtClean="0"/>
              <a:t>Measure turbulence and zonal flow dynamics with beam emission spectroscopy, </a:t>
            </a:r>
            <a:r>
              <a:rPr lang="en-US" dirty="0" err="1" smtClean="0"/>
              <a:t>reflectometry</a:t>
            </a:r>
            <a:r>
              <a:rPr lang="en-US" dirty="0" smtClean="0"/>
              <a:t>, and gas-puff imaging diagnostics</a:t>
            </a:r>
          </a:p>
          <a:p>
            <a:pPr lvl="1"/>
            <a:r>
              <a:rPr lang="en-US" dirty="0" smtClean="0"/>
              <a:t>Assess maximum achievable pedestal height, variation in pedestal structure with increased field, current, power and shaping</a:t>
            </a:r>
          </a:p>
          <a:p>
            <a:endParaRPr lang="en-US" dirty="0" smtClean="0"/>
          </a:p>
          <a:p>
            <a:r>
              <a:rPr lang="en-US" dirty="0" smtClean="0"/>
              <a:t>Increase control of pedestal transport and stability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ensity profile modification with improved impurity and density control</a:t>
            </a:r>
          </a:p>
          <a:p>
            <a:pPr lvl="1"/>
            <a:r>
              <a:rPr lang="en-US" dirty="0" smtClean="0"/>
              <a:t>ELM triggering/suppression with 3D fields from mid-plane and off-</a:t>
            </a:r>
            <a:r>
              <a:rPr lang="en-US" dirty="0" err="1" smtClean="0"/>
              <a:t>midplane</a:t>
            </a:r>
            <a:r>
              <a:rPr lang="en-US" dirty="0" smtClean="0"/>
              <a:t> partial-NCC coil-sets and triggering with Li granule injection</a:t>
            </a:r>
          </a:p>
          <a:p>
            <a:pPr lvl="1"/>
            <a:r>
              <a:rPr lang="en-US" dirty="0" smtClean="0"/>
              <a:t>Optimize enhanced-pedestal H-modes with above tools</a:t>
            </a:r>
          </a:p>
          <a:p>
            <a:pPr lvl="1"/>
            <a:r>
              <a:rPr lang="en-US" dirty="0" smtClean="0"/>
              <a:t>Excite edge harmonic oscillations to increase particle x-port (</a:t>
            </a:r>
            <a:r>
              <a:rPr lang="en-US" dirty="0" err="1" smtClean="0"/>
              <a:t>increm</a:t>
            </a:r>
            <a:r>
              <a:rPr lang="en-US" dirty="0" smtClean="0"/>
              <a:t>.)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096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Thrust BP-2: Assess and control </a:t>
            </a:r>
            <a:r>
              <a:rPr lang="en-US" dirty="0" err="1" smtClean="0"/>
              <a:t>divertor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heat and particle fluxes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486400"/>
          </a:xfrm>
        </p:spPr>
        <p:txBody>
          <a:bodyPr/>
          <a:lstStyle/>
          <a:p>
            <a:r>
              <a:rPr lang="en-US" dirty="0" smtClean="0"/>
              <a:t>Investigate SOL heat and particle transport and turbulence</a:t>
            </a:r>
          </a:p>
          <a:p>
            <a:pPr lvl="1"/>
            <a:r>
              <a:rPr lang="en-US" dirty="0" smtClean="0"/>
              <a:t>Extend heat flux width studies to lower </a:t>
            </a:r>
            <a:r>
              <a:rPr lang="en-US" dirty="0" smtClean="0">
                <a:latin typeface="Symbol" pitchFamily="18" charset="2"/>
              </a:rPr>
              <a:t></a:t>
            </a:r>
            <a:r>
              <a:rPr lang="en-US" dirty="0" smtClean="0"/>
              <a:t>, higher B</a:t>
            </a:r>
            <a:r>
              <a:rPr lang="en-US" baseline="-25000" dirty="0" smtClean="0"/>
              <a:t>T</a:t>
            </a:r>
            <a:r>
              <a:rPr lang="en-US" dirty="0" smtClean="0"/>
              <a:t>, I</a:t>
            </a:r>
            <a:r>
              <a:rPr lang="en-US" baseline="-25000" dirty="0" smtClean="0"/>
              <a:t>P</a:t>
            </a:r>
            <a:r>
              <a:rPr lang="en-US" dirty="0" smtClean="0"/>
              <a:t>, and P</a:t>
            </a:r>
            <a:r>
              <a:rPr lang="en-US" baseline="-25000" dirty="0" smtClean="0"/>
              <a:t>SOL</a:t>
            </a:r>
            <a:endParaRPr lang="en-US" dirty="0" smtClean="0"/>
          </a:p>
          <a:p>
            <a:pPr lvl="1"/>
            <a:r>
              <a:rPr lang="en-US" dirty="0" smtClean="0"/>
              <a:t>Compare data to multi-fluid turbulence and gyro-kinetic models  </a:t>
            </a:r>
          </a:p>
          <a:p>
            <a:r>
              <a:rPr lang="en-US" dirty="0"/>
              <a:t>I</a:t>
            </a:r>
            <a:r>
              <a:rPr lang="en-US" dirty="0" smtClean="0"/>
              <a:t>nvestigate the snowflake divertor for power and particle control</a:t>
            </a:r>
          </a:p>
          <a:p>
            <a:pPr lvl="1"/>
            <a:r>
              <a:rPr lang="en-US" dirty="0" smtClean="0"/>
              <a:t>Develop magnetic control of conventional and snowflake </a:t>
            </a:r>
            <a:r>
              <a:rPr lang="en-US" dirty="0" err="1" smtClean="0"/>
              <a:t>divertor</a:t>
            </a:r>
            <a:r>
              <a:rPr lang="en-US" dirty="0" err="1"/>
              <a:t>s</a:t>
            </a:r>
            <a:endParaRPr lang="en-US" dirty="0" smtClean="0"/>
          </a:p>
          <a:p>
            <a:pPr lvl="1"/>
            <a:r>
              <a:rPr lang="en-US" dirty="0" smtClean="0"/>
              <a:t>Study steady-state &amp; transient heat &amp; particle transport, </a:t>
            </a:r>
            <a:r>
              <a:rPr lang="en-US" dirty="0" err="1" smtClean="0"/>
              <a:t>divertor</a:t>
            </a:r>
            <a:r>
              <a:rPr lang="en-US" dirty="0" smtClean="0"/>
              <a:t> loads</a:t>
            </a:r>
          </a:p>
          <a:p>
            <a:pPr lvl="2"/>
            <a:r>
              <a:rPr lang="en-US" dirty="0" smtClean="0"/>
              <a:t>Vary magnetic balance, feedback-controlled impurity seeding rate</a:t>
            </a:r>
          </a:p>
          <a:p>
            <a:r>
              <a:rPr lang="en-US" dirty="0" smtClean="0"/>
              <a:t>Develop highly-radiating boundary solutions with feedback control, determine </a:t>
            </a:r>
            <a:r>
              <a:rPr lang="en-US" dirty="0" err="1" smtClean="0"/>
              <a:t>divertor</a:t>
            </a:r>
            <a:r>
              <a:rPr lang="en-US" dirty="0" smtClean="0"/>
              <a:t> detachment operating window</a:t>
            </a:r>
          </a:p>
          <a:p>
            <a:r>
              <a:rPr lang="en-US" dirty="0" smtClean="0"/>
              <a:t>Validate </a:t>
            </a:r>
            <a:r>
              <a:rPr lang="en-US" dirty="0" err="1" smtClean="0"/>
              <a:t>cryo</a:t>
            </a:r>
            <a:r>
              <a:rPr lang="en-US" dirty="0" smtClean="0"/>
              <a:t>-pump physics assumptions, perform initial density control studies, determine range of accessible density</a:t>
            </a:r>
          </a:p>
          <a:p>
            <a:r>
              <a:rPr lang="en-US" dirty="0" smtClean="0"/>
              <a:t>Assess impact of high-Z metal </a:t>
            </a:r>
            <a:r>
              <a:rPr lang="en-US" dirty="0" err="1" smtClean="0"/>
              <a:t>divertor</a:t>
            </a:r>
            <a:r>
              <a:rPr lang="en-US" dirty="0" smtClean="0"/>
              <a:t> PFCs on H-mode confinement, impurity accumulation, power exhaust</a:t>
            </a:r>
          </a:p>
        </p:txBody>
      </p:sp>
    </p:spTree>
    <p:extLst>
      <p:ext uri="{BB962C8B-B14F-4D97-AF65-F5344CB8AC3E}">
        <p14:creationId xmlns:p14="http://schemas.microsoft.com/office/powerpoint/2010/main" val="3752557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Divertor Thomson Scattering system would significantly enhance NSTX-U Boundary research capabilities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6096000" cy="3505200"/>
          </a:xfrm>
        </p:spPr>
        <p:txBody>
          <a:bodyPr/>
          <a:lstStyle/>
          <a:p>
            <a:r>
              <a:rPr lang="en-US" sz="1800" dirty="0" smtClean="0"/>
              <a:t>Physics contributions</a:t>
            </a:r>
          </a:p>
          <a:p>
            <a:pPr lvl="1"/>
            <a:r>
              <a:rPr lang="en-US" sz="1600" dirty="0" smtClean="0"/>
              <a:t>ELM and inter-ELM divertor transport</a:t>
            </a:r>
          </a:p>
          <a:p>
            <a:pPr lvl="1"/>
            <a:r>
              <a:rPr lang="en-US" sz="1600" dirty="0" smtClean="0"/>
              <a:t>SOL width scaling, role of X-point heat transport</a:t>
            </a:r>
          </a:p>
          <a:p>
            <a:pPr lvl="1"/>
            <a:r>
              <a:rPr lang="en-US" sz="1600" dirty="0" smtClean="0"/>
              <a:t>Radiative detachment model validation</a:t>
            </a:r>
          </a:p>
          <a:p>
            <a:pPr lvl="1"/>
            <a:r>
              <a:rPr lang="en-US" sz="1600" dirty="0" smtClean="0"/>
              <a:t>Snowflake divertor properties, incl. X-</a:t>
            </a:r>
            <a:r>
              <a:rPr lang="en-US" sz="1600" dirty="0" err="1" smtClean="0"/>
              <a:t>pt</a:t>
            </a:r>
            <a:r>
              <a:rPr lang="en-US" sz="1600" dirty="0" smtClean="0"/>
              <a:t> </a:t>
            </a:r>
            <a:r>
              <a:rPr lang="en-US" sz="1600" dirty="0" err="1" smtClean="0">
                <a:latin typeface="Symbol" charset="2"/>
                <a:cs typeface="Symbol" charset="2"/>
              </a:rPr>
              <a:t>b</a:t>
            </a:r>
            <a:r>
              <a:rPr lang="en-US" sz="1600" baseline="-25000" dirty="0" err="1" smtClean="0"/>
              <a:t>p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measurements</a:t>
            </a:r>
          </a:p>
          <a:p>
            <a:pPr lvl="1"/>
            <a:r>
              <a:rPr lang="en-US" sz="1600" dirty="0" smtClean="0"/>
              <a:t>Divertor plasma-surface interaction and impurity transport studies, erosion rates via spectroscopy </a:t>
            </a:r>
          </a:p>
          <a:p>
            <a:r>
              <a:rPr lang="en-US" sz="1800" dirty="0" smtClean="0"/>
              <a:t>A conceptual geometry identified for NSTX-U</a:t>
            </a:r>
          </a:p>
          <a:p>
            <a:r>
              <a:rPr lang="en-US" sz="1800" dirty="0" smtClean="0"/>
              <a:t>Conceptual system design underway</a:t>
            </a:r>
          </a:p>
          <a:p>
            <a:endParaRPr lang="en-US" sz="2000" dirty="0" smtClean="0"/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 l="14270" t="6888" r="14825" b="5309"/>
          <a:stretch>
            <a:fillRect/>
          </a:stretch>
        </p:blipFill>
        <p:spPr bwMode="auto">
          <a:xfrm>
            <a:off x="6317432" y="1066801"/>
            <a:ext cx="263124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lum bright="-6000"/>
          </a:blip>
          <a:srcRect l="3265" t="6546" r="2856" b="5728"/>
          <a:stretch>
            <a:fillRect/>
          </a:stretch>
        </p:blipFill>
        <p:spPr bwMode="auto">
          <a:xfrm>
            <a:off x="6324600" y="3200400"/>
            <a:ext cx="2615686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732551" y="4876800"/>
            <a:ext cx="8238729" cy="1584960"/>
            <a:chOff x="0" y="0"/>
            <a:chExt cx="6558915" cy="126174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879340" y="-422910"/>
              <a:ext cx="1256030" cy="2103120"/>
            </a:xfrm>
            <a:prstGeom prst="rect">
              <a:avLst/>
            </a:prstGeom>
            <a:extLst>
              <a:ext uri="{FAA26D3D-D897-4be2-8F04-BA451C77F1D7}">
                <ma14:placeholderFlag xmlns:ma14="http://schemas.microsoft.com/office/mac/drawingml/2011/main"/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71127" y="-422592"/>
              <a:ext cx="1257935" cy="2103120"/>
            </a:xfrm>
            <a:prstGeom prst="rect">
              <a:avLst/>
            </a:prstGeom>
            <a:extLst>
              <a:ext uri="{FAA26D3D-D897-4be2-8F04-BA451C77F1D7}">
                <ma14:placeholderFlag xmlns:ma14="http://schemas.microsoft.com/office/mac/drawingml/2011/main"/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20687" y="-420687"/>
              <a:ext cx="1261745" cy="2103120"/>
            </a:xfrm>
            <a:prstGeom prst="rect">
              <a:avLst/>
            </a:prstGeom>
            <a:extLst>
              <a:ext uri="{FAA26D3D-D897-4be2-8F04-BA451C77F1D7}">
                <ma14:placeholderFlag xmlns:ma14="http://schemas.microsoft.com/office/mac/drawingml/2011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4601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169664" y="62508"/>
            <a:ext cx="8465344" cy="1053703"/>
          </a:xfrm>
        </p:spPr>
        <p:txBody>
          <a:bodyPr/>
          <a:lstStyle/>
          <a:p>
            <a:pPr eaLnBrk="1" hangingPunct="1">
              <a:defRPr/>
            </a:pPr>
            <a:r>
              <a:rPr lang="en-US" sz="3000" dirty="0"/>
              <a:t>Edge Harmonic Oscillations</a:t>
            </a:r>
          </a:p>
        </p:txBody>
      </p:sp>
      <p:sp>
        <p:nvSpPr>
          <p:cNvPr id="6146" name="Rectangle 2"/>
          <p:cNvSpPr>
            <a:spLocks/>
          </p:cNvSpPr>
          <p:nvPr/>
        </p:nvSpPr>
        <p:spPr bwMode="auto">
          <a:xfrm>
            <a:off x="714375" y="5576590"/>
            <a:ext cx="77152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2039"/>
              </a:spcBef>
            </a:pPr>
            <a:r>
              <a:rPr lang="en-US" sz="1700">
                <a:solidFill>
                  <a:srgbClr val="0000FF"/>
                </a:solidFill>
                <a:latin typeface="Verdana Bold" charset="0"/>
                <a:ea typeface="ＭＳ Ｐゴシック" charset="0"/>
                <a:sym typeface="Verdana Bold" charset="0"/>
              </a:rPr>
              <a:t>EHO</a:t>
            </a:r>
            <a:r>
              <a:rPr lang="ja-JP" altLang="en-US" sz="1700">
                <a:solidFill>
                  <a:srgbClr val="0000FF"/>
                </a:solidFill>
                <a:latin typeface="Arial" charset="0"/>
                <a:ea typeface="ＭＳ Ｐゴシック" charset="0"/>
                <a:sym typeface="Verdana Bold" charset="0"/>
              </a:rPr>
              <a:t>’</a:t>
            </a:r>
            <a:r>
              <a:rPr lang="en-US" altLang="ja-JP" sz="1700">
                <a:solidFill>
                  <a:srgbClr val="0000FF"/>
                </a:solidFill>
                <a:latin typeface="Verdana Bold" charset="0"/>
                <a:ea typeface="Verdana Bold" charset="0"/>
                <a:cs typeface="Verdana Bold" charset="0"/>
                <a:sym typeface="Verdana Bold" charset="0"/>
              </a:rPr>
              <a:t>s limit density rise in QH modes on DIII-D. They are observed on NSTX with Li, but don</a:t>
            </a:r>
            <a:r>
              <a:rPr lang="ja-JP" altLang="en-US" sz="1700">
                <a:solidFill>
                  <a:srgbClr val="0000FF"/>
                </a:solidFill>
                <a:latin typeface="Arial" charset="0"/>
                <a:ea typeface="ＭＳ Ｐゴシック" charset="0"/>
                <a:sym typeface="Verdana Bold" charset="0"/>
              </a:rPr>
              <a:t>’</a:t>
            </a:r>
            <a:r>
              <a:rPr lang="en-US" altLang="ja-JP" sz="1700">
                <a:solidFill>
                  <a:srgbClr val="0000FF"/>
                </a:solidFill>
                <a:latin typeface="Verdana Bold" charset="0"/>
                <a:ea typeface="Verdana Bold" charset="0"/>
                <a:cs typeface="Verdana Bold" charset="0"/>
                <a:sym typeface="Verdana Bold" charset="0"/>
              </a:rPr>
              <a:t>t seem to limit density.</a:t>
            </a:r>
            <a:br>
              <a:rPr lang="en-US" altLang="ja-JP" sz="1700">
                <a:solidFill>
                  <a:srgbClr val="0000FF"/>
                </a:solidFill>
                <a:latin typeface="Verdana Bold" charset="0"/>
                <a:ea typeface="Verdana Bold" charset="0"/>
                <a:cs typeface="Verdana Bold" charset="0"/>
                <a:sym typeface="Verdana Bold" charset="0"/>
              </a:rPr>
            </a:br>
            <a:endParaRPr lang="en-US" sz="1700">
              <a:solidFill>
                <a:srgbClr val="0000FF"/>
              </a:solidFill>
              <a:latin typeface="Verdana Bold" charset="0"/>
              <a:ea typeface="Verdana Bold" charset="0"/>
              <a:cs typeface="Verdana Bold" charset="0"/>
              <a:sym typeface="Verdana Bold" charset="0"/>
            </a:endParaRPr>
          </a:p>
        </p:txBody>
      </p:sp>
      <p:sp>
        <p:nvSpPr>
          <p:cNvPr id="6147" name="Rectangle 3"/>
          <p:cNvSpPr>
            <a:spLocks/>
          </p:cNvSpPr>
          <p:nvPr/>
        </p:nvSpPr>
        <p:spPr bwMode="auto">
          <a:xfrm>
            <a:off x="928687" y="910828"/>
            <a:ext cx="8358188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21457" bIns="0" anchor="ctr"/>
          <a:lstStyle/>
          <a:p>
            <a:pPr algn="l"/>
            <a:r>
              <a:rPr lang="en-US" sz="1800">
                <a:solidFill>
                  <a:srgbClr val="0000FF"/>
                </a:solidFill>
                <a:latin typeface="Verdana Bold" charset="0"/>
                <a:ea typeface="ＭＳ Ｐゴシック" charset="0"/>
                <a:sym typeface="Verdana Bold" charset="0"/>
              </a:rPr>
              <a:t>Rob Goldston, Eric Fredrickson, Neal Crocker, Mike Jaworski</a:t>
            </a:r>
          </a:p>
        </p:txBody>
      </p:sp>
      <p:sp>
        <p:nvSpPr>
          <p:cNvPr id="6148" name="Rectangle 12"/>
          <p:cNvSpPr>
            <a:spLocks/>
          </p:cNvSpPr>
          <p:nvPr/>
        </p:nvSpPr>
        <p:spPr bwMode="auto">
          <a:xfrm>
            <a:off x="3413373" y="1678691"/>
            <a:ext cx="9500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Verdana" charset="0"/>
                <a:ea typeface="ＭＳ Ｐゴシック" charset="0"/>
                <a:sym typeface="Verdana" charset="0"/>
              </a:rPr>
              <a:t>Mirnov</a:t>
            </a:r>
          </a:p>
        </p:txBody>
      </p:sp>
      <p:sp>
        <p:nvSpPr>
          <p:cNvPr id="6149" name="Rectangle 16"/>
          <p:cNvSpPr>
            <a:spLocks/>
          </p:cNvSpPr>
          <p:nvPr/>
        </p:nvSpPr>
        <p:spPr bwMode="auto">
          <a:xfrm>
            <a:off x="7481962" y="3853160"/>
            <a:ext cx="1250156" cy="62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800">
                <a:solidFill>
                  <a:schemeClr val="tx1"/>
                </a:solidFill>
                <a:latin typeface="Verdana" charset="0"/>
                <a:ea typeface="ＭＳ Ｐゴシック" charset="0"/>
                <a:sym typeface="Verdana" charset="0"/>
              </a:rPr>
              <a:t>Langmuir Probes</a:t>
            </a:r>
          </a:p>
        </p:txBody>
      </p:sp>
      <p:sp>
        <p:nvSpPr>
          <p:cNvPr id="6150" name="Rectangle 17"/>
          <p:cNvSpPr>
            <a:spLocks/>
          </p:cNvSpPr>
          <p:nvPr/>
        </p:nvSpPr>
        <p:spPr bwMode="auto">
          <a:xfrm>
            <a:off x="714375" y="6273106"/>
            <a:ext cx="7715250" cy="33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2039"/>
              </a:spcBef>
            </a:pPr>
            <a:r>
              <a:rPr lang="en-US" sz="1700">
                <a:solidFill>
                  <a:srgbClr val="FF0000"/>
                </a:solidFill>
                <a:latin typeface="Verdana Bold" charset="0"/>
                <a:ea typeface="ＭＳ Ｐゴシック" charset="0"/>
                <a:sym typeface="Verdana Bold" charset="0"/>
              </a:rPr>
              <a:t>However EHOs do affect the edge and SOL strongly.</a:t>
            </a:r>
            <a:r>
              <a:rPr lang="en-US" sz="1700">
                <a:solidFill>
                  <a:srgbClr val="0000FF"/>
                </a:solidFill>
                <a:latin typeface="Verdana Bold" charset="0"/>
                <a:ea typeface="ヒラギノ角ゴ ProN W6" charset="0"/>
                <a:cs typeface="ヒラギノ角ゴ ProN W6" charset="0"/>
                <a:sym typeface="Verdana Bold" charset="0"/>
              </a:rPr>
              <a:t/>
            </a:r>
            <a:br>
              <a:rPr lang="en-US" sz="1700">
                <a:solidFill>
                  <a:srgbClr val="0000FF"/>
                </a:solidFill>
                <a:latin typeface="Verdana Bold" charset="0"/>
                <a:ea typeface="ヒラギノ角ゴ ProN W6" charset="0"/>
                <a:cs typeface="ヒラギノ角ゴ ProN W6" charset="0"/>
                <a:sym typeface="Verdana Bold" charset="0"/>
              </a:rPr>
            </a:br>
            <a:endParaRPr lang="en-US" sz="1700">
              <a:solidFill>
                <a:srgbClr val="0000FF"/>
              </a:solidFill>
              <a:latin typeface="Verdana Bold" charset="0"/>
              <a:ea typeface="ヒラギノ角ゴ ProN W6" charset="0"/>
              <a:cs typeface="ヒラギノ角ゴ ProN W6" charset="0"/>
              <a:sym typeface="Verdana Bold" charset="0"/>
            </a:endParaRPr>
          </a:p>
        </p:txBody>
      </p:sp>
      <p:pic>
        <p:nvPicPr>
          <p:cNvPr id="615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2" y="1500188"/>
            <a:ext cx="2786063" cy="2213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Rectangle 15"/>
          <p:cNvSpPr>
            <a:spLocks/>
          </p:cNvSpPr>
          <p:nvPr/>
        </p:nvSpPr>
        <p:spPr bwMode="auto">
          <a:xfrm>
            <a:off x="7026549" y="1750129"/>
            <a:ext cx="18955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Verdana" charset="0"/>
                <a:ea typeface="ＭＳ Ｐゴシック" charset="0"/>
                <a:sym typeface="Verdana" charset="0"/>
              </a:rPr>
              <a:t>Reflectometry</a:t>
            </a:r>
          </a:p>
        </p:txBody>
      </p:sp>
      <p:pic>
        <p:nvPicPr>
          <p:cNvPr id="615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848" y="3804047"/>
            <a:ext cx="2683371" cy="17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035969"/>
            <a:ext cx="4366617" cy="322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653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169664" y="62508"/>
            <a:ext cx="8465344" cy="1053703"/>
          </a:xfrm>
        </p:spPr>
        <p:txBody>
          <a:bodyPr/>
          <a:lstStyle/>
          <a:p>
            <a:pPr eaLnBrk="1" hangingPunct="1">
              <a:defRPr/>
            </a:pPr>
            <a:r>
              <a:rPr lang="en-US" sz="3000" dirty="0"/>
              <a:t>Driving Edge Harmonic Oscillations</a:t>
            </a:r>
            <a:br>
              <a:rPr lang="en-US" sz="3000" dirty="0"/>
            </a:br>
            <a:r>
              <a:rPr lang="en-US" sz="2600" dirty="0">
                <a:solidFill>
                  <a:srgbClr val="0000FF"/>
                </a:solidFill>
              </a:rPr>
              <a:t>Key to Active Edge Control?</a:t>
            </a:r>
          </a:p>
        </p:txBody>
      </p:sp>
      <p:sp>
        <p:nvSpPr>
          <p:cNvPr id="7170" name="Rectangle 2"/>
          <p:cNvSpPr>
            <a:spLocks/>
          </p:cNvSpPr>
          <p:nvPr/>
        </p:nvSpPr>
        <p:spPr bwMode="auto">
          <a:xfrm>
            <a:off x="6384726" y="933152"/>
            <a:ext cx="8268891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21457" bIns="0" anchor="ctr"/>
          <a:lstStyle/>
          <a:p>
            <a:pPr algn="l"/>
            <a:r>
              <a:rPr lang="en-US" sz="1800">
                <a:solidFill>
                  <a:srgbClr val="0000FF"/>
                </a:solidFill>
                <a:latin typeface="Verdana Bold" charset="0"/>
                <a:ea typeface="ＭＳ Ｐゴシック" charset="0"/>
                <a:sym typeface="Verdana Bold" charset="0"/>
              </a:rPr>
              <a:t>Jong-Kyu Park</a:t>
            </a:r>
          </a:p>
        </p:txBody>
      </p:sp>
      <p:sp>
        <p:nvSpPr>
          <p:cNvPr id="7172" name="Rectangle 4"/>
          <p:cNvSpPr>
            <a:spLocks/>
          </p:cNvSpPr>
          <p:nvPr/>
        </p:nvSpPr>
        <p:spPr bwMode="auto">
          <a:xfrm>
            <a:off x="607219" y="5143500"/>
            <a:ext cx="77152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2039"/>
              </a:spcBef>
            </a:pPr>
            <a:r>
              <a:rPr lang="en-US" sz="1700">
                <a:solidFill>
                  <a:srgbClr val="0000FF"/>
                </a:solidFill>
                <a:latin typeface="Verdana Bold" charset="0"/>
                <a:ea typeface="ＭＳ Ｐゴシック" charset="0"/>
                <a:sym typeface="Verdana Bold" charset="0"/>
              </a:rPr>
              <a:t>MHD calculations indicate we can amplify edge kinks by driving HHFW antenna straps at audio frequencies.</a:t>
            </a:r>
            <a:br>
              <a:rPr lang="en-US" sz="1700">
                <a:solidFill>
                  <a:srgbClr val="0000FF"/>
                </a:solidFill>
                <a:latin typeface="Verdana Bold" charset="0"/>
                <a:ea typeface="ＭＳ Ｐゴシック" charset="0"/>
                <a:sym typeface="Verdana Bold" charset="0"/>
              </a:rPr>
            </a:br>
            <a:endParaRPr lang="en-US" sz="1700">
              <a:solidFill>
                <a:srgbClr val="0000FF"/>
              </a:solidFill>
              <a:latin typeface="Verdana Bold" charset="0"/>
              <a:ea typeface="ＭＳ Ｐゴシック" charset="0"/>
              <a:sym typeface="Verdana Bold" charset="0"/>
            </a:endParaRPr>
          </a:p>
        </p:txBody>
      </p:sp>
      <p:sp>
        <p:nvSpPr>
          <p:cNvPr id="7174" name="Rectangle 6"/>
          <p:cNvSpPr>
            <a:spLocks/>
          </p:cNvSpPr>
          <p:nvPr/>
        </p:nvSpPr>
        <p:spPr bwMode="auto">
          <a:xfrm>
            <a:off x="607219" y="5848946"/>
            <a:ext cx="77152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2039"/>
              </a:spcBef>
            </a:pPr>
            <a:r>
              <a:rPr lang="en-US" sz="1700">
                <a:solidFill>
                  <a:srgbClr val="FF0000"/>
                </a:solidFill>
                <a:latin typeface="Verdana Bold" charset="0"/>
                <a:ea typeface="ＭＳ Ｐゴシック" charset="0"/>
                <a:sym typeface="Verdana Bold" charset="0"/>
              </a:rPr>
              <a:t>Can this give us external control over edge pressure gradient</a:t>
            </a:r>
            <a:br>
              <a:rPr lang="en-US" sz="1700">
                <a:solidFill>
                  <a:srgbClr val="FF0000"/>
                </a:solidFill>
                <a:latin typeface="Verdana Bold" charset="0"/>
                <a:ea typeface="ＭＳ Ｐゴシック" charset="0"/>
                <a:sym typeface="Verdana Bold" charset="0"/>
              </a:rPr>
            </a:br>
            <a:r>
              <a:rPr lang="en-US" sz="1700">
                <a:solidFill>
                  <a:srgbClr val="FF0000"/>
                </a:solidFill>
                <a:latin typeface="Verdana Bold" charset="0"/>
                <a:ea typeface="ＭＳ Ｐゴシック" charset="0"/>
                <a:sym typeface="Verdana Bold" charset="0"/>
              </a:rPr>
              <a:t>(and so ELMs) and/or the SOL width?</a:t>
            </a:r>
            <a:br>
              <a:rPr lang="en-US" sz="1700">
                <a:solidFill>
                  <a:srgbClr val="FF0000"/>
                </a:solidFill>
                <a:latin typeface="Verdana Bold" charset="0"/>
                <a:ea typeface="ＭＳ Ｐゴシック" charset="0"/>
                <a:sym typeface="Verdana Bold" charset="0"/>
              </a:rPr>
            </a:br>
            <a:endParaRPr lang="en-US" sz="1700">
              <a:solidFill>
                <a:srgbClr val="FF0000"/>
              </a:solidFill>
              <a:latin typeface="Verdana Bold" charset="0"/>
              <a:ea typeface="ＭＳ Ｐゴシック" charset="0"/>
              <a:sym typeface="Verdana Bold" charset="0"/>
            </a:endParaRPr>
          </a:p>
        </p:txBody>
      </p:sp>
      <p:pic>
        <p:nvPicPr>
          <p:cNvPr id="717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22" y="1553765"/>
            <a:ext cx="3989338" cy="345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44" y="1768078"/>
            <a:ext cx="3626570" cy="2946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2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utoUpdateAnimBg="0"/>
      <p:bldP spid="7174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8153400" cy="838200"/>
          </a:xfrm>
        </p:spPr>
        <p:txBody>
          <a:bodyPr>
            <a:noAutofit/>
          </a:bodyPr>
          <a:lstStyle/>
          <a:p>
            <a:r>
              <a:rPr lang="en-US" sz="3000" dirty="0" smtClean="0"/>
              <a:t>Snowflake divertor geometry has benefits over standard X-point divertor geometry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2971800"/>
          </a:xfrm>
        </p:spPr>
        <p:txBody>
          <a:bodyPr/>
          <a:lstStyle/>
          <a:p>
            <a:r>
              <a:rPr lang="en-US" sz="2400" dirty="0" smtClean="0"/>
              <a:t>Predicted </a:t>
            </a:r>
            <a:r>
              <a:rPr lang="en-US" sz="2400" dirty="0"/>
              <a:t>geometry </a:t>
            </a:r>
            <a:r>
              <a:rPr lang="en-US" sz="2400" dirty="0" smtClean="0"/>
              <a:t>properties in snowflake divertor </a:t>
            </a:r>
            <a:r>
              <a:rPr lang="en-US" sz="2400" dirty="0"/>
              <a:t>(cf. standard divertor)</a:t>
            </a:r>
          </a:p>
          <a:p>
            <a:pPr marL="627063" lvl="1" indent="-285750"/>
            <a:r>
              <a:rPr lang="en-US" dirty="0" smtClean="0"/>
              <a:t>Increased edge shear			:</a:t>
            </a:r>
            <a:r>
              <a:rPr lang="en-US" dirty="0" err="1" smtClean="0"/>
              <a:t>ped</a:t>
            </a:r>
            <a:r>
              <a:rPr lang="en-US" dirty="0"/>
              <a:t>. </a:t>
            </a:r>
            <a:r>
              <a:rPr lang="en-US" dirty="0" smtClean="0"/>
              <a:t>stability</a:t>
            </a:r>
          </a:p>
          <a:p>
            <a:pPr marL="627063" lvl="1" indent="-285750"/>
            <a:r>
              <a:rPr lang="en-US" dirty="0" err="1" smtClean="0"/>
              <a:t>Add’l</a:t>
            </a:r>
            <a:r>
              <a:rPr lang="en-US" dirty="0" smtClean="0"/>
              <a:t> null: H-mode power threshold, ion loss</a:t>
            </a:r>
            <a:endParaRPr lang="en-US" dirty="0"/>
          </a:p>
          <a:p>
            <a:pPr marL="627063" lvl="1" indent="-285750"/>
            <a:r>
              <a:rPr lang="en-US" dirty="0"/>
              <a:t>Larger plasma wetted-area </a:t>
            </a:r>
            <a:r>
              <a:rPr lang="en-US" i="1" dirty="0" err="1"/>
              <a:t>A</a:t>
            </a:r>
            <a:r>
              <a:rPr lang="en-US" i="1" baseline="-25000" dirty="0" err="1"/>
              <a:t>wet</a:t>
            </a:r>
            <a:r>
              <a:rPr lang="en-US" dirty="0"/>
              <a:t> 	</a:t>
            </a:r>
            <a:r>
              <a:rPr lang="en-US" dirty="0" smtClean="0"/>
              <a:t>	: </a:t>
            </a:r>
            <a:r>
              <a:rPr lang="en-US" dirty="0"/>
              <a:t>reduce </a:t>
            </a:r>
            <a:r>
              <a:rPr lang="en-US" i="1" dirty="0" err="1" smtClean="0"/>
              <a:t>q</a:t>
            </a:r>
            <a:r>
              <a:rPr lang="en-US" i="1" baseline="-25000" dirty="0" err="1" smtClean="0">
                <a:cs typeface="Symbol" charset="2"/>
              </a:rPr>
              <a:t>div</a:t>
            </a:r>
            <a:endParaRPr lang="en-US" i="1" baseline="-25000" dirty="0" smtClean="0">
              <a:cs typeface="Symbol" charset="2"/>
            </a:endParaRPr>
          </a:p>
          <a:p>
            <a:pPr marL="627063" lvl="1" indent="-285750"/>
            <a:r>
              <a:rPr lang="en-US" dirty="0" smtClean="0">
                <a:cs typeface="Symbol" charset="2"/>
              </a:rPr>
              <a:t>Four strike points				: share </a:t>
            </a:r>
            <a:r>
              <a:rPr lang="en-US" i="1" dirty="0" err="1" smtClean="0"/>
              <a:t>q</a:t>
            </a:r>
            <a:r>
              <a:rPr lang="en-US" i="1" baseline="-25000" dirty="0" err="1" smtClean="0"/>
              <a:t>II</a:t>
            </a:r>
            <a:endParaRPr lang="en-US" dirty="0">
              <a:cs typeface="Symbol" charset="2"/>
            </a:endParaRPr>
          </a:p>
          <a:p>
            <a:pPr marL="627063" lvl="1" indent="-285750"/>
            <a:r>
              <a:rPr lang="en-US" dirty="0"/>
              <a:t>Larger X-point connection length </a:t>
            </a:r>
            <a:r>
              <a:rPr lang="en-US" i="1" dirty="0"/>
              <a:t>L</a:t>
            </a:r>
            <a:r>
              <a:rPr lang="en-US" i="1" baseline="-25000" dirty="0"/>
              <a:t>x</a:t>
            </a:r>
            <a:r>
              <a:rPr lang="en-US" dirty="0"/>
              <a:t> 	: reduce </a:t>
            </a:r>
            <a:r>
              <a:rPr lang="en-US" i="1" dirty="0" err="1"/>
              <a:t>q</a:t>
            </a:r>
            <a:r>
              <a:rPr lang="en-US" i="1" baseline="-25000" dirty="0" err="1"/>
              <a:t>II</a:t>
            </a:r>
            <a:endParaRPr lang="en-US" i="1" baseline="-25000" dirty="0"/>
          </a:p>
          <a:p>
            <a:pPr marL="627063" lvl="1" indent="-285750"/>
            <a:r>
              <a:rPr lang="en-US" dirty="0"/>
              <a:t>Larger effective divertor volume </a:t>
            </a:r>
            <a:r>
              <a:rPr lang="en-US" i="1" dirty="0" err="1"/>
              <a:t>V</a:t>
            </a:r>
            <a:r>
              <a:rPr lang="en-US" i="1" baseline="-25000" dirty="0" err="1"/>
              <a:t>div</a:t>
            </a:r>
            <a:r>
              <a:rPr lang="en-US" dirty="0"/>
              <a:t> 	: incr. </a:t>
            </a:r>
            <a:r>
              <a:rPr lang="en-US" i="1" dirty="0" err="1"/>
              <a:t>P</a:t>
            </a:r>
            <a:r>
              <a:rPr lang="en-US" i="1" baseline="-25000" dirty="0" err="1"/>
              <a:t>rad</a:t>
            </a:r>
            <a:r>
              <a:rPr lang="en-US" i="1" baseline="-25000" dirty="0"/>
              <a:t> </a:t>
            </a:r>
            <a:r>
              <a:rPr lang="en-US" dirty="0"/>
              <a:t>, </a:t>
            </a:r>
            <a:r>
              <a:rPr lang="en-US" i="1" dirty="0" smtClean="0"/>
              <a:t>P</a:t>
            </a:r>
            <a:r>
              <a:rPr lang="en-US" i="1" baseline="-25000" dirty="0" smtClean="0"/>
              <a:t>CX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800600"/>
            <a:ext cx="8053425" cy="9144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5486400"/>
            <a:ext cx="2057400" cy="534310"/>
          </a:xfrm>
          <a:prstGeom prst="rect">
            <a:avLst/>
          </a:prstGeom>
        </p:spPr>
      </p:pic>
      <p:pic>
        <p:nvPicPr>
          <p:cNvPr id="7" name="Picture 6" descr="latex-image-2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1702" y="6248400"/>
            <a:ext cx="2349196" cy="304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1000" y="6019800"/>
            <a:ext cx="426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5400" lvl="1" indent="-279367"/>
            <a:r>
              <a:rPr lang="en-US" sz="1800" i="0" dirty="0" smtClean="0"/>
              <a:t>D</a:t>
            </a:r>
            <a:r>
              <a:rPr lang="en-US" sz="1800" i="0" dirty="0"/>
              <a:t>. D. Ryutov, </a:t>
            </a:r>
            <a:r>
              <a:rPr lang="en-US" sz="1800" i="0" dirty="0" err="1"/>
              <a:t>PoP</a:t>
            </a:r>
            <a:r>
              <a:rPr lang="en-US" sz="1800" i="0" dirty="0"/>
              <a:t> 14, 064502 </a:t>
            </a:r>
            <a:r>
              <a:rPr lang="en-US" sz="1800" i="0" dirty="0" smtClean="0"/>
              <a:t>2007</a:t>
            </a:r>
            <a:endParaRPr lang="en-US" sz="1800" i="0" dirty="0"/>
          </a:p>
        </p:txBody>
      </p:sp>
    </p:spTree>
    <p:extLst>
      <p:ext uri="{BB962C8B-B14F-4D97-AF65-F5344CB8AC3E}">
        <p14:creationId xmlns:p14="http://schemas.microsoft.com/office/powerpoint/2010/main" val="4291298551"/>
      </p:ext>
    </p:extLst>
  </p:cSld>
  <p:clrMapOvr>
    <a:masterClrMapping/>
  </p:clrMapOvr>
  <p:transition xmlns:p14="http://schemas.microsoft.com/office/powerpoint/2010/main" advTm="122282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Snowflake divertor geometry takes advantage of second-order </a:t>
            </a:r>
            <a:r>
              <a:rPr lang="en-US" dirty="0" err="1"/>
              <a:t>poloidal</a:t>
            </a:r>
            <a:r>
              <a:rPr lang="en-US" dirty="0"/>
              <a:t> field null properties</a:t>
            </a:r>
          </a:p>
        </p:txBody>
      </p:sp>
      <p:pic>
        <p:nvPicPr>
          <p:cNvPr id="4" name="Picture 3" descr="iaea12-mod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600200"/>
            <a:ext cx="5562600" cy="28228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81400" y="1326676"/>
            <a:ext cx="5257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0" dirty="0" smtClean="0">
                <a:latin typeface="+mn-lt"/>
              </a:rPr>
              <a:t>Standard divertor	Snowflake-minus	Exact snowflake   </a:t>
            </a:r>
            <a:endParaRPr lang="en-US" sz="1400" i="0" dirty="0">
              <a:latin typeface="+mn-lt"/>
            </a:endParaRPr>
          </a:p>
        </p:txBody>
      </p:sp>
      <p:sp>
        <p:nvSpPr>
          <p:cNvPr id="6" name="Content Placeholder 13"/>
          <p:cNvSpPr>
            <a:spLocks noGrp="1"/>
          </p:cNvSpPr>
          <p:nvPr>
            <p:ph idx="1"/>
          </p:nvPr>
        </p:nvSpPr>
        <p:spPr>
          <a:xfrm>
            <a:off x="228600" y="4343400"/>
            <a:ext cx="8534400" cy="2133600"/>
          </a:xfrm>
        </p:spPr>
        <p:txBody>
          <a:bodyPr/>
          <a:lstStyle/>
          <a:p>
            <a:r>
              <a:rPr lang="en-US" sz="1800" dirty="0" smtClean="0"/>
              <a:t>Predicted </a:t>
            </a:r>
            <a:r>
              <a:rPr lang="en-US" sz="1800" dirty="0"/>
              <a:t>geometry </a:t>
            </a:r>
            <a:r>
              <a:rPr lang="en-US" sz="1800" dirty="0" smtClean="0"/>
              <a:t>properties in snowflake divertor </a:t>
            </a:r>
            <a:r>
              <a:rPr lang="en-US" sz="1800" dirty="0"/>
              <a:t>(cf. standard divertor)</a:t>
            </a:r>
          </a:p>
          <a:p>
            <a:pPr marL="627063" lvl="1" indent="-285750"/>
            <a:r>
              <a:rPr lang="en-US" sz="1600" dirty="0" smtClean="0"/>
              <a:t>Increased edge shear			:</a:t>
            </a:r>
            <a:r>
              <a:rPr lang="en-US" sz="1600" dirty="0" err="1" smtClean="0"/>
              <a:t>ped</a:t>
            </a:r>
            <a:r>
              <a:rPr lang="en-US" sz="1600" dirty="0"/>
              <a:t>. </a:t>
            </a:r>
            <a:r>
              <a:rPr lang="en-US" sz="1600" dirty="0" smtClean="0"/>
              <a:t>stability</a:t>
            </a:r>
          </a:p>
          <a:p>
            <a:pPr marL="627063" lvl="1" indent="-285750"/>
            <a:r>
              <a:rPr lang="en-US" sz="1600" dirty="0" err="1" smtClean="0"/>
              <a:t>Add’l</a:t>
            </a:r>
            <a:r>
              <a:rPr lang="en-US" sz="1600" dirty="0" smtClean="0"/>
              <a:t> null: H-mode power threshold, ion loss</a:t>
            </a:r>
            <a:endParaRPr lang="en-US" sz="1600" dirty="0"/>
          </a:p>
          <a:p>
            <a:pPr marL="627063" lvl="1" indent="-285750"/>
            <a:r>
              <a:rPr lang="en-US" sz="1600" dirty="0"/>
              <a:t>Larger plasma wetted-area </a:t>
            </a:r>
            <a:r>
              <a:rPr lang="en-US" sz="1600" i="1" dirty="0" err="1"/>
              <a:t>A</a:t>
            </a:r>
            <a:r>
              <a:rPr lang="en-US" sz="1600" i="1" baseline="-25000" dirty="0" err="1"/>
              <a:t>wet</a:t>
            </a:r>
            <a:r>
              <a:rPr lang="en-US" sz="1600" dirty="0"/>
              <a:t> 	</a:t>
            </a:r>
            <a:r>
              <a:rPr lang="en-US" sz="1600" dirty="0" smtClean="0"/>
              <a:t>	: </a:t>
            </a:r>
            <a:r>
              <a:rPr lang="en-US" sz="1600" dirty="0"/>
              <a:t>reduce </a:t>
            </a:r>
            <a:r>
              <a:rPr lang="en-US" sz="1600" i="1" dirty="0" err="1" smtClean="0"/>
              <a:t>q</a:t>
            </a:r>
            <a:r>
              <a:rPr lang="en-US" sz="1600" i="1" baseline="-25000" dirty="0" err="1" smtClean="0">
                <a:cs typeface="Symbol" charset="2"/>
              </a:rPr>
              <a:t>div</a:t>
            </a:r>
            <a:endParaRPr lang="en-US" sz="1600" i="1" baseline="-25000" dirty="0" smtClean="0">
              <a:cs typeface="Symbol" charset="2"/>
            </a:endParaRPr>
          </a:p>
          <a:p>
            <a:pPr marL="627063" lvl="1" indent="-285750"/>
            <a:r>
              <a:rPr lang="en-US" sz="1600" dirty="0" smtClean="0">
                <a:cs typeface="Symbol" charset="2"/>
              </a:rPr>
              <a:t>Four strike points			: share </a:t>
            </a:r>
            <a:r>
              <a:rPr lang="en-US" sz="1600" i="1" dirty="0" err="1" smtClean="0"/>
              <a:t>q</a:t>
            </a:r>
            <a:r>
              <a:rPr lang="en-US" sz="1600" i="1" baseline="-25000" dirty="0" err="1" smtClean="0"/>
              <a:t>II</a:t>
            </a:r>
            <a:endParaRPr lang="en-US" sz="1600" dirty="0">
              <a:cs typeface="Symbol" charset="2"/>
            </a:endParaRPr>
          </a:p>
          <a:p>
            <a:pPr marL="627063" lvl="1" indent="-285750"/>
            <a:r>
              <a:rPr lang="en-US" sz="1600" dirty="0"/>
              <a:t>Larger X-point connection length </a:t>
            </a:r>
            <a:r>
              <a:rPr lang="en-US" sz="1600" i="1" dirty="0"/>
              <a:t>L</a:t>
            </a:r>
            <a:r>
              <a:rPr lang="en-US" sz="1600" i="1" baseline="-25000" dirty="0"/>
              <a:t>x</a:t>
            </a:r>
            <a:r>
              <a:rPr lang="en-US" sz="1600" dirty="0"/>
              <a:t> 	: reduce </a:t>
            </a:r>
            <a:r>
              <a:rPr lang="en-US" sz="1600" i="1" dirty="0" err="1"/>
              <a:t>q</a:t>
            </a:r>
            <a:r>
              <a:rPr lang="en-US" sz="1600" i="1" baseline="-25000" dirty="0" err="1"/>
              <a:t>II</a:t>
            </a:r>
            <a:endParaRPr lang="en-US" sz="1600" i="1" baseline="-25000" dirty="0"/>
          </a:p>
          <a:p>
            <a:pPr marL="627063" lvl="1" indent="-285750"/>
            <a:r>
              <a:rPr lang="en-US" sz="1600" dirty="0"/>
              <a:t>Larger effective divertor volume </a:t>
            </a:r>
            <a:r>
              <a:rPr lang="en-US" sz="1600" i="1" dirty="0" err="1"/>
              <a:t>V</a:t>
            </a:r>
            <a:r>
              <a:rPr lang="en-US" sz="1600" i="1" baseline="-25000" dirty="0" err="1"/>
              <a:t>div</a:t>
            </a:r>
            <a:r>
              <a:rPr lang="en-US" sz="1600" dirty="0"/>
              <a:t> 	: incr. </a:t>
            </a:r>
            <a:r>
              <a:rPr lang="en-US" sz="1600" i="1" dirty="0" err="1"/>
              <a:t>P</a:t>
            </a:r>
            <a:r>
              <a:rPr lang="en-US" sz="1600" i="1" baseline="-25000" dirty="0" err="1"/>
              <a:t>rad</a:t>
            </a:r>
            <a:r>
              <a:rPr lang="en-US" sz="1600" i="1" baseline="-25000" dirty="0"/>
              <a:t> </a:t>
            </a:r>
            <a:r>
              <a:rPr lang="en-US" sz="1600" dirty="0"/>
              <a:t>, </a:t>
            </a:r>
            <a:r>
              <a:rPr lang="en-US" sz="1600" i="1" dirty="0" smtClean="0"/>
              <a:t>P</a:t>
            </a:r>
            <a:r>
              <a:rPr lang="en-US" sz="1600" i="1" baseline="-25000" dirty="0" smtClean="0"/>
              <a:t>CX</a:t>
            </a:r>
          </a:p>
        </p:txBody>
      </p:sp>
      <p:sp>
        <p:nvSpPr>
          <p:cNvPr id="7" name="Content Placeholder 13"/>
          <p:cNvSpPr txBox="1">
            <a:spLocks/>
          </p:cNvSpPr>
          <p:nvPr/>
        </p:nvSpPr>
        <p:spPr bwMode="auto">
          <a:xfrm>
            <a:off x="0" y="1600200"/>
            <a:ext cx="3124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84080" indent="-342858"/>
            <a:r>
              <a:rPr lang="en-US" sz="1800" b="0" i="0" dirty="0" smtClean="0"/>
              <a:t>Second-order null</a:t>
            </a:r>
          </a:p>
          <a:p>
            <a:pPr marL="684130" lvl="1" indent="-342858"/>
            <a:r>
              <a:rPr lang="en-US" sz="1200" b="0" i="0" dirty="0" err="1" smtClean="0"/>
              <a:t>B</a:t>
            </a:r>
            <a:r>
              <a:rPr lang="en-US" sz="1200" b="0" i="0" baseline="-25000" dirty="0" err="1" smtClean="0"/>
              <a:t>p</a:t>
            </a:r>
            <a:r>
              <a:rPr lang="en-US" sz="1200" b="0" i="0" dirty="0" smtClean="0"/>
              <a:t> ~ 0 and grad </a:t>
            </a:r>
            <a:r>
              <a:rPr lang="en-US" sz="1200" b="0" i="0" dirty="0" err="1" smtClean="0"/>
              <a:t>B</a:t>
            </a:r>
            <a:r>
              <a:rPr lang="en-US" sz="1200" b="0" i="0" baseline="-25000" dirty="0" err="1" smtClean="0"/>
              <a:t>p</a:t>
            </a:r>
            <a:r>
              <a:rPr lang="en-US" sz="1200" b="0" i="0" dirty="0" smtClean="0"/>
              <a:t> ~ 0 (Cf. first-order null: </a:t>
            </a:r>
            <a:r>
              <a:rPr lang="en-US" sz="1200" b="0" i="0" dirty="0" err="1" smtClean="0"/>
              <a:t>B</a:t>
            </a:r>
            <a:r>
              <a:rPr lang="en-US" sz="1200" b="0" i="0" baseline="-25000" dirty="0" err="1" smtClean="0"/>
              <a:t>p</a:t>
            </a:r>
            <a:r>
              <a:rPr lang="en-US" sz="1200" b="0" i="0" dirty="0" smtClean="0"/>
              <a:t> ~ 0)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en-US" sz="1800" b="0" i="0" dirty="0" smtClean="0"/>
              <a:t>Obtained with existing divertor coils (min. 2)</a:t>
            </a:r>
          </a:p>
          <a:p>
            <a:pPr marL="284080" indent="-342858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en-US" sz="1800" b="0" i="0" dirty="0" smtClean="0"/>
              <a:t>Exact snowflake topologically unstable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09600"/>
            <a:ext cx="5679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BP</a:t>
            </a:r>
            <a:r>
              <a:rPr lang="en-US" dirty="0" smtClean="0"/>
              <a:t>-2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0386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3"/>
          <p:cNvSpPr>
            <a:spLocks noGrp="1"/>
          </p:cNvSpPr>
          <p:nvPr>
            <p:ph type="title"/>
          </p:nvPr>
        </p:nvSpPr>
        <p:spPr>
          <a:xfrm>
            <a:off x="228600" y="104775"/>
            <a:ext cx="8610600" cy="809625"/>
          </a:xfrm>
        </p:spPr>
        <p:txBody>
          <a:bodyPr/>
          <a:lstStyle/>
          <a:p>
            <a:pPr marL="514287" lvl="1" indent="-290477"/>
            <a:r>
              <a:rPr lang="en-US" dirty="0" smtClean="0"/>
              <a:t>NSTX: good </a:t>
            </a:r>
            <a:r>
              <a:rPr lang="en-US" dirty="0"/>
              <a:t>H-mode confinement properties and core impurity reduction obtained with snowflake divertor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800601" y="1600200"/>
            <a:ext cx="3962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marL="223811" indent="-223811" defTabSz="914290">
              <a:buClr>
                <a:srgbClr val="004483"/>
              </a:buClr>
              <a:buFont typeface="Wingdings" pitchFamily="-65" charset="2"/>
              <a:buChar char="§"/>
              <a:defRPr/>
            </a:pPr>
            <a:r>
              <a:rPr lang="en-US" sz="1800" b="0" i="0" kern="0" dirty="0">
                <a:solidFill>
                  <a:schemeClr val="tx1"/>
                </a:solidFill>
                <a:latin typeface="+mn-lt"/>
              </a:rPr>
              <a:t>0.8 MA, 4 MW H-mode </a:t>
            </a:r>
          </a:p>
          <a:p>
            <a:pPr marL="223811" indent="-223811" defTabSz="914290">
              <a:buClr>
                <a:srgbClr val="004483"/>
              </a:buClr>
              <a:buFont typeface="Wingdings" pitchFamily="-65" charset="2"/>
              <a:buChar char="§"/>
              <a:defRPr/>
            </a:pPr>
            <a:r>
              <a:rPr lang="en-US" sz="1800" b="0" i="0" kern="0" dirty="0" err="1">
                <a:solidFill>
                  <a:schemeClr val="tx1"/>
                </a:solidFill>
                <a:latin typeface="Symbol" charset="2"/>
                <a:cs typeface="Symbol" charset="2"/>
              </a:rPr>
              <a:t>k</a:t>
            </a:r>
            <a:r>
              <a:rPr lang="en-US" sz="1800" b="0" i="0" kern="0" dirty="0">
                <a:solidFill>
                  <a:schemeClr val="tx1"/>
                </a:solidFill>
                <a:latin typeface="+mn-lt"/>
              </a:rPr>
              <a:t>=2.1, </a:t>
            </a:r>
            <a:r>
              <a:rPr lang="en-US" sz="1800" b="0" i="0" kern="0" dirty="0" err="1">
                <a:solidFill>
                  <a:schemeClr val="tx1"/>
                </a:solidFill>
                <a:latin typeface="Symbol" charset="2"/>
                <a:cs typeface="Symbol" charset="2"/>
              </a:rPr>
              <a:t>d</a:t>
            </a:r>
            <a:r>
              <a:rPr lang="en-US" sz="1800" b="0" i="0" kern="0" dirty="0">
                <a:solidFill>
                  <a:schemeClr val="tx1"/>
                </a:solidFill>
                <a:latin typeface="+mn-lt"/>
              </a:rPr>
              <a:t>=0.8</a:t>
            </a:r>
          </a:p>
          <a:p>
            <a:pPr marL="223811" indent="-223811" defTabSz="914290">
              <a:buClr>
                <a:srgbClr val="004483"/>
              </a:buClr>
              <a:buFont typeface="Wingdings" pitchFamily="-65" charset="2"/>
              <a:buChar char="§"/>
              <a:defRPr/>
            </a:pPr>
            <a:r>
              <a:rPr lang="en-US" sz="1800" b="0" i="0" kern="0" dirty="0">
                <a:solidFill>
                  <a:schemeClr val="tx1"/>
                </a:solidFill>
                <a:latin typeface="+mn-lt"/>
              </a:rPr>
              <a:t>Core </a:t>
            </a:r>
            <a:r>
              <a:rPr lang="en-US" sz="1800" b="0" kern="0" dirty="0">
                <a:solidFill>
                  <a:schemeClr val="tx1"/>
                </a:solidFill>
                <a:latin typeface="+mn-lt"/>
              </a:rPr>
              <a:t>T</a:t>
            </a:r>
            <a:r>
              <a:rPr lang="en-US" sz="1800" b="0" kern="0" baseline="-25000" dirty="0">
                <a:solidFill>
                  <a:schemeClr val="tx1"/>
                </a:solidFill>
                <a:latin typeface="+mn-lt"/>
              </a:rPr>
              <a:t>e</a:t>
            </a:r>
            <a:r>
              <a:rPr lang="en-US" sz="1800" b="0" i="0" kern="0" dirty="0">
                <a:solidFill>
                  <a:schemeClr val="tx1"/>
                </a:solidFill>
                <a:latin typeface="+mn-lt"/>
              </a:rPr>
              <a:t> ~ 0.8-1 </a:t>
            </a:r>
            <a:r>
              <a:rPr lang="en-US" sz="1800" b="0" i="0" kern="0" dirty="0" err="1">
                <a:solidFill>
                  <a:schemeClr val="tx1"/>
                </a:solidFill>
                <a:latin typeface="+mn-lt"/>
              </a:rPr>
              <a:t>keV</a:t>
            </a:r>
            <a:r>
              <a:rPr lang="en-US" sz="1800" b="0" i="0" kern="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800" b="0" kern="0" dirty="0">
                <a:solidFill>
                  <a:schemeClr val="tx1"/>
                </a:solidFill>
                <a:latin typeface="+mn-lt"/>
              </a:rPr>
              <a:t>T</a:t>
            </a:r>
            <a:r>
              <a:rPr lang="en-US" sz="1800" b="0" kern="0" baseline="-25000" dirty="0">
                <a:solidFill>
                  <a:schemeClr val="tx1"/>
                </a:solidFill>
                <a:latin typeface="+mn-lt"/>
              </a:rPr>
              <a:t>i</a:t>
            </a:r>
            <a:r>
              <a:rPr lang="en-US" sz="1800" b="0" i="0" kern="0" dirty="0">
                <a:solidFill>
                  <a:schemeClr val="tx1"/>
                </a:solidFill>
                <a:latin typeface="+mn-lt"/>
              </a:rPr>
              <a:t> ~ 1 </a:t>
            </a:r>
            <a:r>
              <a:rPr lang="en-US" sz="1800" b="0" i="0" kern="0" dirty="0" err="1">
                <a:solidFill>
                  <a:schemeClr val="tx1"/>
                </a:solidFill>
                <a:latin typeface="+mn-lt"/>
              </a:rPr>
              <a:t>keV</a:t>
            </a:r>
            <a:endParaRPr lang="en-US" sz="1800" b="0" i="0" kern="0" dirty="0">
              <a:solidFill>
                <a:schemeClr val="tx1"/>
              </a:solidFill>
              <a:latin typeface="+mn-lt"/>
            </a:endParaRPr>
          </a:p>
          <a:p>
            <a:pPr marL="223811" indent="-223811" defTabSz="914290">
              <a:buClr>
                <a:srgbClr val="004483"/>
              </a:buClr>
              <a:buFont typeface="Wingdings" pitchFamily="-65" charset="2"/>
              <a:buChar char="§"/>
              <a:defRPr/>
            </a:pPr>
            <a:r>
              <a:rPr lang="en-US" sz="1800" b="0" i="0" kern="0" dirty="0" err="1">
                <a:solidFill>
                  <a:schemeClr val="tx1"/>
                </a:solidFill>
                <a:latin typeface="Symbol" charset="2"/>
                <a:cs typeface="Symbol" charset="2"/>
              </a:rPr>
              <a:t>b</a:t>
            </a:r>
            <a:r>
              <a:rPr lang="en-US" sz="1800" b="0" i="0" kern="0" baseline="-25000" dirty="0" err="1">
                <a:solidFill>
                  <a:schemeClr val="tx1"/>
                </a:solidFill>
                <a:latin typeface="+mn-lt"/>
              </a:rPr>
              <a:t>N</a:t>
            </a:r>
            <a:r>
              <a:rPr lang="en-US" sz="1800" b="0" i="0" kern="0" baseline="-25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i="0" kern="0" dirty="0">
                <a:solidFill>
                  <a:schemeClr val="tx1"/>
                </a:solidFill>
                <a:latin typeface="+mn-lt"/>
              </a:rPr>
              <a:t>~ 4-5</a:t>
            </a:r>
          </a:p>
          <a:p>
            <a:pPr marL="223811" indent="-223811" defTabSz="914290">
              <a:buClr>
                <a:srgbClr val="004483"/>
              </a:buClr>
              <a:buFont typeface="Wingdings" pitchFamily="-65" charset="2"/>
              <a:buChar char="§"/>
              <a:defRPr/>
            </a:pPr>
            <a:r>
              <a:rPr lang="en-US" sz="1800" b="0" i="0" kern="0" dirty="0">
                <a:solidFill>
                  <a:schemeClr val="tx1"/>
                </a:solidFill>
                <a:latin typeface="+mn-lt"/>
              </a:rPr>
              <a:t>Plasma stored energy</a:t>
            </a:r>
            <a:r>
              <a:rPr lang="en-US" sz="1800" b="0" kern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i="0" kern="0" dirty="0">
                <a:solidFill>
                  <a:schemeClr val="tx1"/>
                </a:solidFill>
                <a:latin typeface="+mn-lt"/>
              </a:rPr>
              <a:t>~ 250 kJ</a:t>
            </a:r>
          </a:p>
          <a:p>
            <a:pPr marL="223811" indent="-223811" defTabSz="914290">
              <a:buClr>
                <a:srgbClr val="004483"/>
              </a:buClr>
              <a:buFont typeface="Wingdings" pitchFamily="-65" charset="2"/>
              <a:buChar char="§"/>
              <a:defRPr/>
            </a:pPr>
            <a:r>
              <a:rPr lang="en-US" sz="1800" b="0" i="0" kern="0" dirty="0">
                <a:solidFill>
                  <a:schemeClr val="tx1"/>
                </a:solidFill>
                <a:latin typeface="+mn-lt"/>
              </a:rPr>
              <a:t>H98(y,2) ~ 1 (from TRANSP</a:t>
            </a:r>
            <a:r>
              <a:rPr lang="en-US" sz="1800" b="0" i="0" kern="0" dirty="0" smtClean="0">
                <a:solidFill>
                  <a:schemeClr val="tx1"/>
                </a:solidFill>
                <a:latin typeface="+mn-lt"/>
              </a:rPr>
              <a:t>)</a:t>
            </a:r>
          </a:p>
          <a:p>
            <a:pPr marL="223811" indent="-223811" defTabSz="914290">
              <a:buClr>
                <a:srgbClr val="004483"/>
              </a:buClr>
              <a:buFont typeface="Wingdings" pitchFamily="-65" charset="2"/>
              <a:buChar char="§"/>
              <a:defRPr/>
            </a:pPr>
            <a:r>
              <a:rPr lang="en-US" sz="1800" b="0" i="0" kern="0" dirty="0" smtClean="0">
                <a:solidFill>
                  <a:schemeClr val="tx1"/>
                </a:solidFill>
                <a:latin typeface="+mn-lt"/>
              </a:rPr>
              <a:t>ELMs</a:t>
            </a:r>
          </a:p>
          <a:p>
            <a:pPr marL="680955" lvl="1" indent="-223811" defTabSz="914290">
              <a:buClr>
                <a:srgbClr val="004483"/>
              </a:buClr>
              <a:buFont typeface="Wingdings" pitchFamily="-65" charset="2"/>
              <a:buChar char="§"/>
              <a:defRPr/>
            </a:pPr>
            <a:r>
              <a:rPr lang="en-US" sz="1600" b="0" i="0" kern="0" dirty="0" smtClean="0">
                <a:solidFill>
                  <a:schemeClr val="tx1"/>
                </a:solidFill>
                <a:latin typeface="+mn-lt"/>
              </a:rPr>
              <a:t>Suppressed in standard divertor H-mode via lithium conditioning</a:t>
            </a:r>
          </a:p>
          <a:p>
            <a:pPr marL="680955" lvl="1" indent="-223811" defTabSz="914290">
              <a:buClr>
                <a:srgbClr val="004483"/>
              </a:buClr>
              <a:buFont typeface="Wingdings" pitchFamily="-65" charset="2"/>
              <a:buChar char="§"/>
              <a:defRPr/>
            </a:pPr>
            <a:r>
              <a:rPr lang="en-US" sz="1600" b="0" i="0" kern="0" dirty="0" smtClean="0">
                <a:solidFill>
                  <a:schemeClr val="tx1"/>
                </a:solidFill>
                <a:latin typeface="+mn-lt"/>
              </a:rPr>
              <a:t>Re-appeared in snowflake H-mode</a:t>
            </a:r>
            <a:endParaRPr lang="en-US" sz="1600" b="0" i="0" kern="0" dirty="0">
              <a:solidFill>
                <a:schemeClr val="tx1"/>
              </a:solidFill>
              <a:latin typeface="+mn-lt"/>
            </a:endParaRPr>
          </a:p>
          <a:p>
            <a:pPr marL="223811" indent="-223811" defTabSz="914290">
              <a:buClr>
                <a:srgbClr val="004483"/>
              </a:buClr>
              <a:buFont typeface="Wingdings" pitchFamily="-65" charset="2"/>
              <a:buChar char="§"/>
              <a:defRPr/>
            </a:pPr>
            <a:r>
              <a:rPr lang="en-US" sz="1800" b="0" i="0" kern="0" dirty="0">
                <a:solidFill>
                  <a:schemeClr val="tx1"/>
                </a:solidFill>
                <a:latin typeface="+mn-lt"/>
              </a:rPr>
              <a:t>Core carbon reduction due to</a:t>
            </a:r>
          </a:p>
          <a:p>
            <a:pPr lvl="1" indent="-233334">
              <a:buClr>
                <a:srgbClr val="004483"/>
              </a:buClr>
              <a:buFont typeface="Arial"/>
              <a:buChar char="•"/>
            </a:pPr>
            <a:r>
              <a:rPr lang="en-US" sz="1600" b="0" i="0" kern="0" dirty="0">
                <a:solidFill>
                  <a:schemeClr val="tx1"/>
                </a:solidFill>
                <a:latin typeface="+mn-lt"/>
              </a:rPr>
              <a:t>Type I ELMs</a:t>
            </a:r>
          </a:p>
          <a:p>
            <a:pPr lvl="1" indent="-233334">
              <a:buClr>
                <a:srgbClr val="004483"/>
              </a:buClr>
              <a:buFont typeface="Arial"/>
              <a:buChar char="•"/>
            </a:pPr>
            <a:r>
              <a:rPr lang="en-US" sz="1600" b="0" i="0" kern="0" dirty="0">
                <a:solidFill>
                  <a:schemeClr val="tx1"/>
                </a:solidFill>
                <a:latin typeface="+mn-lt"/>
              </a:rPr>
              <a:t>Edge source reduction</a:t>
            </a:r>
          </a:p>
          <a:p>
            <a:pPr marL="684130" lvl="2" indent="-228572">
              <a:buClr>
                <a:srgbClr val="004483"/>
              </a:buClr>
              <a:buFont typeface="Arial"/>
              <a:buChar char="•"/>
            </a:pPr>
            <a:r>
              <a:rPr lang="en-US" sz="1400" b="0" i="0" kern="0" dirty="0">
                <a:solidFill>
                  <a:schemeClr val="tx1"/>
                </a:solidFill>
                <a:latin typeface="+mn-lt"/>
              </a:rPr>
              <a:t>Divertor sputtering rates reduced due to partial detachment</a:t>
            </a:r>
          </a:p>
        </p:txBody>
      </p:sp>
      <p:pic>
        <p:nvPicPr>
          <p:cNvPr id="10" name="Picture 9" descr="aps10-tt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1219201"/>
            <a:ext cx="4083098" cy="5312851"/>
          </a:xfrm>
          <a:prstGeom prst="rect">
            <a:avLst/>
          </a:prstGeom>
        </p:spPr>
      </p:pic>
      <p:pic>
        <p:nvPicPr>
          <p:cNvPr id="5" name="Picture 4" descr="NSTX_logo_mediu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219200"/>
            <a:ext cx="1159686" cy="381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1676400" y="1447800"/>
            <a:ext cx="1905000" cy="4495800"/>
          </a:xfrm>
          <a:prstGeom prst="rect">
            <a:avLst/>
          </a:prstGeom>
          <a:solidFill>
            <a:srgbClr val="FF0000">
              <a:alpha val="1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0039A6"/>
              </a:solidFill>
              <a:effectLst/>
              <a:latin typeface="Impact" pitchFamily="-65" charset="0"/>
              <a:ea typeface="ＭＳ Ｐゴシック" pitchFamily="-128" charset="-128"/>
              <a:cs typeface="ＭＳ Ｐゴシック" pitchFamily="-1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5244918"/>
      </p:ext>
    </p:extLst>
  </p:cSld>
  <p:clrMapOvr>
    <a:masterClrMapping/>
  </p:clrMapOvr>
  <p:transition xmlns:p14="http://schemas.microsoft.com/office/powerpoint/2010/main" advTm="588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950200" cy="809626"/>
          </a:xfrm>
        </p:spPr>
        <p:txBody>
          <a:bodyPr/>
          <a:lstStyle/>
          <a:p>
            <a:r>
              <a:rPr lang="en-US" sz="3000" dirty="0" smtClean="0"/>
              <a:t>Impulsive heat loads due to Type I ELMs are mitigated in snowflake divertor</a:t>
            </a:r>
            <a:endParaRPr lang="en-US" sz="3000" i="1" baseline="-25000" dirty="0"/>
          </a:p>
        </p:txBody>
      </p:sp>
      <p:pic>
        <p:nvPicPr>
          <p:cNvPr id="5" name="Picture 4" descr="aps11-elm-temp2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295400"/>
            <a:ext cx="3502980" cy="5410200"/>
          </a:xfrm>
          <a:prstGeom prst="rect">
            <a:avLst/>
          </a:prstGeom>
        </p:spPr>
      </p:pic>
      <p:pic>
        <p:nvPicPr>
          <p:cNvPr id="6" name="Picture 5" descr="aps11-elm-temp2d-lege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019800"/>
            <a:ext cx="2866836" cy="70899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 flipV="1">
            <a:off x="4038600" y="2133600"/>
            <a:ext cx="1371600" cy="12954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3962400" y="3124200"/>
            <a:ext cx="1524000" cy="6096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3962400" y="3962400"/>
            <a:ext cx="1447800" cy="457200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4038600" y="4191000"/>
            <a:ext cx="1447800" cy="1447800"/>
          </a:xfrm>
          <a:prstGeom prst="straightConnector1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Rectangle 17"/>
          <p:cNvSpPr/>
          <p:nvPr/>
        </p:nvSpPr>
        <p:spPr>
          <a:xfrm>
            <a:off x="4953000" y="1143001"/>
            <a:ext cx="441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i="0" kern="0" dirty="0" smtClean="0">
                <a:solidFill>
                  <a:schemeClr val="tx1"/>
                </a:solidFill>
                <a:latin typeface="+mn-lt"/>
              </a:rPr>
              <a:t>Steady-state                     At ELM peak </a:t>
            </a:r>
            <a:endParaRPr lang="en-US" sz="1800" dirty="0">
              <a:latin typeface="+mn-lt"/>
            </a:endParaRPr>
          </a:p>
        </p:txBody>
      </p:sp>
      <p:pic>
        <p:nvPicPr>
          <p:cNvPr id="15" name="Picture 14" descr="psi20-nstx-el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0"/>
            <a:ext cx="386453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3995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2400" y="2971800"/>
            <a:ext cx="5562600" cy="3257746"/>
            <a:chOff x="152400" y="3048000"/>
            <a:chExt cx="5562600" cy="3257746"/>
          </a:xfrm>
        </p:grpSpPr>
        <p:pic>
          <p:nvPicPr>
            <p:cNvPr id="6" name="Picture 5" descr="Picture 2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200" y="3100633"/>
              <a:ext cx="1828800" cy="3205113"/>
            </a:xfrm>
            <a:prstGeom prst="rect">
              <a:avLst/>
            </a:prstGeom>
          </p:spPr>
        </p:pic>
        <p:pic>
          <p:nvPicPr>
            <p:cNvPr id="7" name="Picture 6" descr="Picture 3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7399" y="3048000"/>
              <a:ext cx="1795953" cy="3200400"/>
            </a:xfrm>
            <a:prstGeom prst="rect">
              <a:avLst/>
            </a:prstGeom>
          </p:spPr>
        </p:pic>
        <p:pic>
          <p:nvPicPr>
            <p:cNvPr id="8" name="Picture 7" descr="Picture 4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3048000"/>
              <a:ext cx="1828800" cy="3213652"/>
            </a:xfrm>
            <a:prstGeom prst="rect">
              <a:avLst/>
            </a:prstGeom>
          </p:spPr>
        </p:pic>
      </p:grpSp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001000" cy="809625"/>
          </a:xfrm>
        </p:spPr>
        <p:txBody>
          <a:bodyPr/>
          <a:lstStyle/>
          <a:p>
            <a:pPr marL="233363" indent="-233363"/>
            <a:r>
              <a:rPr lang="en-US" sz="3000" dirty="0" smtClean="0"/>
              <a:t>Snowflake divertor is a leading heat flux mitigation candidate for NSTX</a:t>
            </a:r>
            <a:r>
              <a:rPr lang="en-US" sz="3000" dirty="0"/>
              <a:t>-</a:t>
            </a:r>
            <a:r>
              <a:rPr lang="en-US" sz="3000" dirty="0" smtClean="0"/>
              <a:t>U</a:t>
            </a:r>
            <a:endParaRPr lang="en-US" sz="3000" dirty="0"/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534400" cy="5257800"/>
          </a:xfrm>
        </p:spPr>
        <p:txBody>
          <a:bodyPr/>
          <a:lstStyle/>
          <a:p>
            <a:pPr marL="233363" indent="-233363">
              <a:buClr>
                <a:srgbClr val="010000"/>
              </a:buClr>
            </a:pPr>
            <a:r>
              <a:rPr lang="en-US" sz="1800" dirty="0" smtClean="0">
                <a:latin typeface="Arial" charset="0"/>
              </a:rPr>
              <a:t>Single </a:t>
            </a:r>
            <a:r>
              <a:rPr lang="en-US" sz="1800" dirty="0">
                <a:latin typeface="Arial" charset="0"/>
              </a:rPr>
              <a:t>and double-null radiative divertors and upper-lower snowflake configurations considered</a:t>
            </a:r>
          </a:p>
          <a:p>
            <a:pPr marL="457200" lvl="1" indent="-223838">
              <a:buClr>
                <a:srgbClr val="010000"/>
              </a:buClr>
            </a:pPr>
            <a:r>
              <a:rPr lang="en-US" sz="1600" dirty="0">
                <a:latin typeface="Arial" charset="0"/>
              </a:rPr>
              <a:t>Supported by NSTX-U divertor coils and compatible with coil current </a:t>
            </a:r>
            <a:r>
              <a:rPr lang="en-US" sz="1600" dirty="0" smtClean="0">
                <a:latin typeface="Arial" charset="0"/>
              </a:rPr>
              <a:t>limits</a:t>
            </a:r>
          </a:p>
          <a:p>
            <a:pPr marL="457200" lvl="1" indent="-223838">
              <a:buClr>
                <a:srgbClr val="010000"/>
              </a:buClr>
            </a:pPr>
            <a:r>
              <a:rPr lang="en-US" sz="1600" dirty="0" smtClean="0">
                <a:latin typeface="Arial" charset="0"/>
              </a:rPr>
              <a:t>ISOLVER modeling shows many possible equilibria</a:t>
            </a:r>
          </a:p>
          <a:p>
            <a:pPr marL="857250" lvl="2" indent="-223838">
              <a:buClr>
                <a:srgbClr val="010000"/>
              </a:buClr>
            </a:pPr>
            <a:r>
              <a:rPr lang="en-US" sz="1400" dirty="0" smtClean="0">
                <a:latin typeface="Arial" charset="0"/>
              </a:rPr>
              <a:t>Impact of changing </a:t>
            </a:r>
            <a:r>
              <a:rPr lang="en-US" sz="1400" i="1" dirty="0" smtClean="0">
                <a:latin typeface="Arial" charset="0"/>
              </a:rPr>
              <a:t>I</a:t>
            </a:r>
            <a:r>
              <a:rPr lang="en-US" sz="1400" i="1" baseline="-25000" dirty="0" smtClean="0">
                <a:latin typeface="Arial" charset="0"/>
              </a:rPr>
              <a:t>OH</a:t>
            </a:r>
            <a:r>
              <a:rPr lang="en-US" sz="1400" dirty="0" smtClean="0">
                <a:latin typeface="Arial" charset="0"/>
              </a:rPr>
              <a:t> on snowflake minimal </a:t>
            </a:r>
          </a:p>
          <a:p>
            <a:pPr marL="857250" lvl="2" indent="-223838">
              <a:buClr>
                <a:srgbClr val="010000"/>
              </a:buClr>
            </a:pPr>
            <a:r>
              <a:rPr lang="en-US" sz="1400" dirty="0" smtClean="0">
                <a:latin typeface="Arial" charset="0"/>
              </a:rPr>
              <a:t>Reduced divertor coil set can be used for snowflakes</a:t>
            </a:r>
            <a:endParaRPr lang="en-US" sz="1400" dirty="0">
              <a:latin typeface="Arial" charset="0"/>
            </a:endParaRPr>
          </a:p>
          <a:p>
            <a:pPr>
              <a:buClr>
                <a:srgbClr val="010000"/>
              </a:buClr>
            </a:pPr>
            <a:endParaRPr lang="en-US" sz="1800" dirty="0">
              <a:latin typeface="Arial" charset="0"/>
            </a:endParaRPr>
          </a:p>
          <a:p>
            <a:pPr>
              <a:buClr>
                <a:srgbClr val="010000"/>
              </a:buClr>
            </a:pPr>
            <a:endParaRPr lang="en-US" sz="1800" dirty="0" smtClean="0">
              <a:latin typeface="Arial" charset="0"/>
            </a:endParaRPr>
          </a:p>
        </p:txBody>
      </p:sp>
      <p:pic>
        <p:nvPicPr>
          <p:cNvPr id="3" name="Picture 2" descr="Picture 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86000"/>
            <a:ext cx="2973577" cy="4267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086600" y="2057400"/>
            <a:ext cx="2057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10000"/>
              </a:buClr>
            </a:pPr>
            <a:r>
              <a:rPr lang="en-US" sz="1400" i="0" dirty="0" smtClean="0">
                <a:latin typeface="Arial" charset="0"/>
              </a:rPr>
              <a:t>NSTX-U simulation</a:t>
            </a:r>
            <a:endParaRPr lang="en-US" sz="1400" i="0" dirty="0"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6172200"/>
            <a:ext cx="1905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10000"/>
              </a:buClr>
            </a:pPr>
            <a:r>
              <a:rPr lang="en-US" i="0" dirty="0" smtClean="0">
                <a:latin typeface="Arial" charset="0"/>
              </a:rPr>
              <a:t>NSTX-U double-null</a:t>
            </a:r>
            <a:endParaRPr lang="en-US" i="0" dirty="0"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09800" y="6167735"/>
            <a:ext cx="144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10000"/>
              </a:buClr>
            </a:pPr>
            <a:r>
              <a:rPr lang="en-US" i="0" dirty="0" smtClean="0">
                <a:latin typeface="Arial" charset="0"/>
              </a:rPr>
              <a:t>NSTX-U double-snowflake-plus</a:t>
            </a:r>
            <a:endParaRPr lang="en-US" i="0" dirty="0"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14800" y="6172200"/>
            <a:ext cx="144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10000"/>
              </a:buClr>
            </a:pPr>
            <a:r>
              <a:rPr lang="en-US" i="0" dirty="0" smtClean="0">
                <a:latin typeface="Arial" charset="0"/>
              </a:rPr>
              <a:t>NSTX-U double-snowflake-minus</a:t>
            </a:r>
            <a:endParaRPr lang="en-US" i="0" dirty="0">
              <a:latin typeface="Arial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5257800" y="2514600"/>
            <a:ext cx="838200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5410200" y="2743200"/>
            <a:ext cx="838200" cy="16002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186609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Arial" charset="0"/>
              </a:rPr>
              <a:t>Boundary </a:t>
            </a:r>
            <a:r>
              <a:rPr lang="en-US" sz="2800" dirty="0">
                <a:latin typeface="Arial" charset="0"/>
              </a:rPr>
              <a:t>Physics program </a:t>
            </a:r>
            <a:r>
              <a:rPr lang="en-US" sz="2800" dirty="0" smtClean="0">
                <a:latin typeface="Arial" charset="0"/>
              </a:rPr>
              <a:t>in NSTX-U contributes </a:t>
            </a:r>
            <a:r>
              <a:rPr lang="en-US" sz="2800" dirty="0">
                <a:latin typeface="Arial" charset="0"/>
              </a:rPr>
              <a:t>to </a:t>
            </a:r>
            <a:r>
              <a:rPr lang="en-US" sz="2800" dirty="0" smtClean="0">
                <a:latin typeface="Arial" charset="0"/>
              </a:rPr>
              <a:t>critical </a:t>
            </a:r>
            <a:r>
              <a:rPr lang="en-US" sz="2800" dirty="0">
                <a:latin typeface="Arial" charset="0"/>
              </a:rPr>
              <a:t>research </a:t>
            </a:r>
            <a:r>
              <a:rPr lang="en-US" sz="2800" dirty="0" smtClean="0">
                <a:latin typeface="Arial" charset="0"/>
              </a:rPr>
              <a:t>areas </a:t>
            </a:r>
            <a:r>
              <a:rPr lang="en-US" sz="2800" dirty="0">
                <a:latin typeface="Arial" charset="0"/>
              </a:rPr>
              <a:t>for ITER/tokamaks and STs</a:t>
            </a:r>
            <a:endParaRPr lang="en-US" sz="2800" dirty="0" smtClean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990600"/>
            <a:ext cx="8763000" cy="5410200"/>
          </a:xfrm>
        </p:spPr>
        <p:txBody>
          <a:bodyPr/>
          <a:lstStyle/>
          <a:p>
            <a:endParaRPr lang="en-US" sz="2000" dirty="0" smtClean="0"/>
          </a:p>
          <a:p>
            <a:r>
              <a:rPr lang="en-US" dirty="0" smtClean="0"/>
              <a:t>Boundary Physics Thrusts (and outline of the talk)</a:t>
            </a:r>
          </a:p>
          <a:p>
            <a:pPr lvl="1"/>
            <a:r>
              <a:rPr lang="en-US" dirty="0" smtClean="0"/>
              <a:t>BP-1: Assess and </a:t>
            </a:r>
            <a:r>
              <a:rPr lang="en-US" dirty="0"/>
              <a:t>control pedestal structure, edge transport and </a:t>
            </a:r>
            <a:r>
              <a:rPr lang="en-US" dirty="0" smtClean="0"/>
              <a:t>stability</a:t>
            </a:r>
          </a:p>
          <a:p>
            <a:pPr lvl="2"/>
            <a:r>
              <a:rPr lang="en-US" dirty="0">
                <a:latin typeface="Arial" charset="0"/>
              </a:rPr>
              <a:t>Pedestal structure, transport and turbulence studies</a:t>
            </a:r>
          </a:p>
          <a:p>
            <a:pPr lvl="2"/>
            <a:r>
              <a:rPr lang="en-US" dirty="0">
                <a:latin typeface="Arial" charset="0"/>
              </a:rPr>
              <a:t>ELM characterization and </a:t>
            </a:r>
            <a:r>
              <a:rPr lang="en-US" dirty="0" smtClean="0">
                <a:latin typeface="Arial" charset="0"/>
              </a:rPr>
              <a:t>control</a:t>
            </a:r>
          </a:p>
          <a:p>
            <a:pPr lvl="2"/>
            <a:endParaRPr lang="en-US" sz="2400" dirty="0"/>
          </a:p>
          <a:p>
            <a:pPr lvl="1"/>
            <a:r>
              <a:rPr lang="en-US" dirty="0" smtClean="0"/>
              <a:t>BP-2: Assess </a:t>
            </a:r>
            <a:r>
              <a:rPr lang="en-US" dirty="0"/>
              <a:t>and control divertor heat and particle </a:t>
            </a:r>
            <a:r>
              <a:rPr lang="en-US" dirty="0" smtClean="0"/>
              <a:t>fluxes</a:t>
            </a:r>
          </a:p>
          <a:p>
            <a:pPr lvl="2"/>
            <a:r>
              <a:rPr lang="en-US" dirty="0">
                <a:latin typeface="Arial" charset="0"/>
              </a:rPr>
              <a:t>SOL transport and turbulence, impurity transport</a:t>
            </a:r>
          </a:p>
          <a:p>
            <a:pPr lvl="2"/>
            <a:r>
              <a:rPr lang="en-US" dirty="0">
                <a:latin typeface="Arial" charset="0"/>
              </a:rPr>
              <a:t>Divertor heat flux mitigation with impurity seeding and divertor geometry </a:t>
            </a:r>
          </a:p>
          <a:p>
            <a:endParaRPr lang="en-US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This </a:t>
            </a:r>
            <a:r>
              <a:rPr lang="en-US" dirty="0">
                <a:latin typeface="Arial" charset="0"/>
              </a:rPr>
              <a:t>talk: Recent NSTX Boundary Physics progress, Goals and Plans for Pedestal, ELM, SOL and divertor research in 2014-2018</a:t>
            </a:r>
          </a:p>
          <a:p>
            <a:pPr lvl="2"/>
            <a:endParaRPr lang="en-US" sz="1600" dirty="0">
              <a:latin typeface="Arial" charset="0"/>
            </a:endParaRPr>
          </a:p>
          <a:p>
            <a:pPr lvl="2"/>
            <a:endParaRPr lang="en-US" sz="1600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  <a:p>
            <a:pPr marL="914400" lvl="2" indent="0">
              <a:buNone/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855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 divertor coils should enable flexibility in boundary shaping and control in NSTX-U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1000" y="1295400"/>
            <a:ext cx="8458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marL="342858" indent="-342858" algn="l" rtl="0" fontAlgn="base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Wingdings" pitchFamily="-65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0" indent="-285715" algn="l" rtl="0" fontAlgn="base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Times" pitchFamily="-65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2" indent="-228572" algn="l" rtl="0" fontAlgn="base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Symbol" pitchFamily="-65" charset="2"/>
              <a:buChar char="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06" indent="-228572" algn="l" rtl="0" fontAlgn="base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Symbol" pitchFamily="-65" charset="2"/>
              <a:buChar char="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0" indent="-228572" algn="l" rtl="0" fontAlgn="base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Geneva CE" pitchFamily="-65" charset="-18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95" indent="-228572" algn="l" rtl="0" fontAlgn="base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Geneva CE" pitchFamily="-65" charset="-18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0" indent="-228572" algn="l" rtl="0" fontAlgn="base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Geneva CE" pitchFamily="-65" charset="-18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84" indent="-228572" algn="l" rtl="0" fontAlgn="base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Geneva CE" pitchFamily="-65" charset="-18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29" indent="-228572" algn="l" rtl="0" fontAlgn="base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Geneva CE" pitchFamily="-65" charset="-18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i="0" dirty="0" smtClean="0"/>
              <a:t>A variety of lower and both lower and upper divertor snowflake configurations are possible in NSTX-U with four coils per divertor</a:t>
            </a:r>
          </a:p>
          <a:p>
            <a:pPr lvl="1"/>
            <a:r>
              <a:rPr lang="en-US" sz="1800" b="0" i="0" dirty="0" smtClean="0"/>
              <a:t>ISOLVER free-boundary Grad-Shafranov solver used </a:t>
            </a:r>
          </a:p>
          <a:p>
            <a:pPr lvl="1"/>
            <a:r>
              <a:rPr lang="en-US" sz="1800" b="0" i="0" dirty="0" smtClean="0"/>
              <a:t>Four coils can be used to control up to four parameters (X-</a:t>
            </a:r>
            <a:r>
              <a:rPr lang="en-US" sz="1800" b="0" i="0" dirty="0" err="1" smtClean="0"/>
              <a:t>pts</a:t>
            </a:r>
            <a:r>
              <a:rPr lang="en-US" sz="1800" b="0" i="0" dirty="0" smtClean="0"/>
              <a:t>, OSP, </a:t>
            </a:r>
            <a:r>
              <a:rPr lang="en-US" sz="1800" b="0" i="0" dirty="0" err="1" smtClean="0"/>
              <a:t>etc</a:t>
            </a:r>
            <a:r>
              <a:rPr lang="en-US" sz="1800" b="0" i="0" dirty="0"/>
              <a:t>)</a:t>
            </a:r>
            <a:endParaRPr lang="en-US" sz="1800" b="0" i="0" dirty="0" smtClean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9471004"/>
              </p:ext>
            </p:extLst>
          </p:nvPr>
        </p:nvGraphicFramePr>
        <p:xfrm>
          <a:off x="4191000" y="3246120"/>
          <a:ext cx="4876800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1213"/>
                <a:gridCol w="605667"/>
                <a:gridCol w="731520"/>
                <a:gridCol w="812800"/>
                <a:gridCol w="812800"/>
                <a:gridCol w="812800"/>
              </a:tblGrid>
              <a:tr h="80467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Midpla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e flux surface 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0.0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1.5 mm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3.0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mm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6.0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mm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9.0 mm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r>
                        <a:rPr lang="en-US" sz="1700" i="1" dirty="0" err="1" smtClean="0"/>
                        <a:t>L</a:t>
                      </a:r>
                      <a:r>
                        <a:rPr lang="en-US" sz="1700" i="1" baseline="-25000" dirty="0" err="1" smtClean="0"/>
                        <a:t>tot</a:t>
                      </a:r>
                      <a:r>
                        <a:rPr lang="en-US" sz="1700" i="1" baseline="-25000" dirty="0" smtClean="0"/>
                        <a:t> </a:t>
                      </a:r>
                      <a:r>
                        <a:rPr lang="en-US" sz="1700" i="0" baseline="0" dirty="0" smtClean="0"/>
                        <a:t>(m)</a:t>
                      </a:r>
                      <a:endParaRPr lang="en-US" sz="170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38.3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20.4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13.9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9.9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8.3</a:t>
                      </a:r>
                      <a:endParaRPr lang="en-US" sz="1700" dirty="0"/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r>
                        <a:rPr lang="en-US" sz="1700" i="1" dirty="0" smtClean="0"/>
                        <a:t>L</a:t>
                      </a:r>
                      <a:r>
                        <a:rPr lang="en-US" sz="1700" i="1" baseline="-25000" dirty="0" smtClean="0"/>
                        <a:t>X</a:t>
                      </a:r>
                      <a:r>
                        <a:rPr lang="en-US" sz="1700" i="0" baseline="0" dirty="0" smtClean="0"/>
                        <a:t> (m)</a:t>
                      </a:r>
                      <a:endParaRPr lang="en-US" sz="170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16.5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4.0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2.2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1.6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1.5</a:t>
                      </a:r>
                      <a:endParaRPr lang="en-US" sz="1700" dirty="0"/>
                    </a:p>
                  </a:txBody>
                  <a:tcPr/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Angle (deg.)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1.6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0.8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0.99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3.0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3.9</a:t>
                      </a:r>
                      <a:endParaRPr lang="en-US" sz="17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419600" y="5562600"/>
            <a:ext cx="4572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marL="342858" indent="-342858" algn="l" rtl="0" fontAlgn="base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Wingdings" pitchFamily="-65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0" indent="-285715" algn="l" rtl="0" fontAlgn="base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Times" pitchFamily="-65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2" indent="-228572" algn="l" rtl="0" fontAlgn="base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Symbol" pitchFamily="-65" charset="2"/>
              <a:buChar char="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06" indent="-228572" algn="l" rtl="0" fontAlgn="base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Symbol" pitchFamily="-65" charset="2"/>
              <a:buChar char="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0" indent="-228572" algn="l" rtl="0" fontAlgn="base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Geneva CE" pitchFamily="-65" charset="-18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95" indent="-228572" algn="l" rtl="0" fontAlgn="base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Geneva CE" pitchFamily="-65" charset="-18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0" indent="-228572" algn="l" rtl="0" fontAlgn="base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Geneva CE" pitchFamily="-65" charset="-18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84" indent="-228572" algn="l" rtl="0" fontAlgn="base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Geneva CE" pitchFamily="-65" charset="-18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29" indent="-228572" algn="l" rtl="0" fontAlgn="base"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Font typeface="Geneva CE" pitchFamily="-65" charset="-18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i="0" dirty="0" smtClean="0"/>
              <a:t>X 2-3 in plasma wetted surface area and connection length </a:t>
            </a:r>
            <a:r>
              <a:rPr lang="en-US" sz="2000" b="0" i="0" dirty="0" err="1" smtClean="0"/>
              <a:t>vs</a:t>
            </a:r>
            <a:r>
              <a:rPr lang="en-US" sz="2000" b="0" i="0" dirty="0" smtClean="0"/>
              <a:t> standard divertor</a:t>
            </a:r>
            <a:endParaRPr lang="en-US" sz="1800" b="0" i="0" baseline="-25000" dirty="0"/>
          </a:p>
        </p:txBody>
      </p:sp>
      <p:pic>
        <p:nvPicPr>
          <p:cNvPr id="11" name="Picture 10" descr="aps11-nstxu-sf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1" y="3276600"/>
            <a:ext cx="4058371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8126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Simulations of snowflake divertor configuration inform heat flux mitigation scenarios in NSTX-U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6248400" cy="2057400"/>
          </a:xfrm>
        </p:spPr>
        <p:txBody>
          <a:bodyPr/>
          <a:lstStyle/>
          <a:p>
            <a:r>
              <a:rPr lang="en-US" sz="2000" dirty="0" smtClean="0"/>
              <a:t>ISOLVER modeling shows a variety of up-down symmetric snowflake (+/-) configurations possible</a:t>
            </a:r>
          </a:p>
          <a:p>
            <a:pPr lvl="1"/>
            <a:r>
              <a:rPr lang="en-US" sz="1800" dirty="0" smtClean="0">
                <a:latin typeface="Arial" charset="0"/>
              </a:rPr>
              <a:t>Impact </a:t>
            </a:r>
            <a:r>
              <a:rPr lang="en-US" sz="1800" dirty="0">
                <a:latin typeface="Arial" charset="0"/>
              </a:rPr>
              <a:t>of changing </a:t>
            </a:r>
            <a:r>
              <a:rPr lang="en-US" sz="1800" i="1" dirty="0">
                <a:latin typeface="Arial" charset="0"/>
              </a:rPr>
              <a:t>I</a:t>
            </a:r>
            <a:r>
              <a:rPr lang="en-US" sz="1800" i="1" baseline="-25000" dirty="0">
                <a:latin typeface="Arial" charset="0"/>
              </a:rPr>
              <a:t>OH</a:t>
            </a:r>
            <a:r>
              <a:rPr lang="en-US" sz="1800" dirty="0">
                <a:latin typeface="Arial" charset="0"/>
              </a:rPr>
              <a:t> on snowflake minimal </a:t>
            </a:r>
            <a:endParaRPr lang="en-US" sz="1800" dirty="0" smtClean="0">
              <a:latin typeface="Arial" charset="0"/>
            </a:endParaRPr>
          </a:p>
          <a:p>
            <a:pPr lvl="1"/>
            <a:r>
              <a:rPr lang="en-US" sz="1800" dirty="0">
                <a:latin typeface="Arial" charset="0"/>
              </a:rPr>
              <a:t>Reduced divertor coil set can be used for </a:t>
            </a:r>
            <a:r>
              <a:rPr lang="en-US" sz="1800" dirty="0" smtClean="0">
                <a:latin typeface="Arial" charset="0"/>
              </a:rPr>
              <a:t>snowflakes</a:t>
            </a:r>
            <a:endParaRPr lang="en-US" sz="2000" dirty="0" smtClean="0"/>
          </a:p>
          <a:p>
            <a:r>
              <a:rPr lang="en-US" sz="2000" dirty="0" smtClean="0"/>
              <a:t>UEDGE simulations predict heat flux reduction with carbon by geometry and radiation</a:t>
            </a:r>
          </a:p>
          <a:p>
            <a:r>
              <a:rPr lang="en-US" sz="2000" dirty="0" smtClean="0"/>
              <a:t>Particle removal by </a:t>
            </a:r>
            <a:r>
              <a:rPr lang="en-US" sz="2000" dirty="0" err="1" smtClean="0"/>
              <a:t>cryopump</a:t>
            </a:r>
            <a:r>
              <a:rPr lang="en-US" sz="2000" dirty="0" smtClean="0"/>
              <a:t> results in reduced radiation in snowflake </a:t>
            </a:r>
          </a:p>
          <a:p>
            <a:endParaRPr lang="en-US" sz="2000" dirty="0"/>
          </a:p>
        </p:txBody>
      </p:sp>
      <p:pic>
        <p:nvPicPr>
          <p:cNvPr id="4" name="Picture 3" descr="iaea12-uedge-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295400"/>
            <a:ext cx="2361338" cy="25178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4191000"/>
            <a:ext cx="399535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742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creen Shot 2013-02-07 at 2.46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357" y="3505200"/>
            <a:ext cx="4013200" cy="2754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UEDGE settings</a:t>
            </a:r>
            <a:endParaRPr lang="en-US" sz="36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6200" y="1432518"/>
            <a:ext cx="5486400" cy="4892082"/>
          </a:xfrm>
        </p:spPr>
        <p:txBody>
          <a:bodyPr>
            <a:normAutofit fontScale="77500" lnSpcReduction="20000"/>
          </a:bodyPr>
          <a:lstStyle/>
          <a:p>
            <a:r>
              <a:rPr lang="en-US" sz="2000" dirty="0" smtClean="0"/>
              <a:t>Single null grid based on LRDFIT </a:t>
            </a:r>
            <a:r>
              <a:rPr lang="en-US" sz="2000" dirty="0" err="1" smtClean="0"/>
              <a:t>equilibria</a:t>
            </a:r>
            <a:r>
              <a:rPr lang="en-US" sz="2000" dirty="0" smtClean="0"/>
              <a:t> (129x129)</a:t>
            </a:r>
          </a:p>
          <a:p>
            <a:r>
              <a:rPr lang="en-US" sz="2000" dirty="0" smtClean="0"/>
              <a:t>Inertial neutral model is used with </a:t>
            </a:r>
            <a:r>
              <a:rPr lang="en-US" sz="2000" dirty="0" err="1" smtClean="0"/>
              <a:t>recycm</a:t>
            </a:r>
            <a:r>
              <a:rPr lang="en-US" sz="2000" dirty="0" smtClean="0"/>
              <a:t>=-.5</a:t>
            </a:r>
          </a:p>
          <a:p>
            <a:r>
              <a:rPr lang="en-US" sz="2000" dirty="0" smtClean="0"/>
              <a:t>Fixed fraction Argon is varied from 0.5 to 3.5%</a:t>
            </a:r>
          </a:p>
          <a:p>
            <a:r>
              <a:rPr lang="en-US" sz="2000" dirty="0" smtClean="0"/>
              <a:t>Fixed fraction Neon is varied from 0.5 to 6%</a:t>
            </a:r>
          </a:p>
          <a:p>
            <a:r>
              <a:rPr lang="en-US" sz="2000" dirty="0" smtClean="0"/>
              <a:t>0.9 &lt; </a:t>
            </a:r>
            <a:r>
              <a:rPr lang="en-US" sz="2000" dirty="0" smtClean="0">
                <a:latin typeface="Symbol" charset="2"/>
                <a:cs typeface="Symbol" charset="2"/>
              </a:rPr>
              <a:t>y</a:t>
            </a:r>
            <a:r>
              <a:rPr lang="en-US" sz="2000" dirty="0" smtClean="0"/>
              <a:t> &lt; 1.055</a:t>
            </a:r>
          </a:p>
          <a:p>
            <a:r>
              <a:rPr lang="en-US" sz="2000" dirty="0" err="1" smtClean="0"/>
              <a:t>D</a:t>
            </a:r>
            <a:r>
              <a:rPr lang="en-US" sz="2000" baseline="-25000" dirty="0" err="1" smtClean="0"/>
              <a:t>perp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= .1 (in core) </a:t>
            </a:r>
            <a:r>
              <a:rPr lang="en-US" sz="2000" dirty="0" smtClean="0">
                <a:sym typeface="Wingdings"/>
              </a:rPr>
              <a:t> </a:t>
            </a:r>
            <a:r>
              <a:rPr lang="en-US" sz="2000" dirty="0" smtClean="0"/>
              <a:t>0.5 (in SOL) 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/s</a:t>
            </a:r>
          </a:p>
          <a:p>
            <a:pPr lvl="1"/>
            <a:r>
              <a:rPr lang="en-US" sz="1600" dirty="0"/>
              <a:t>C</a:t>
            </a:r>
            <a:r>
              <a:rPr lang="en-US" sz="1600" dirty="0" smtClean="0"/>
              <a:t>ubic rise from core boundary to </a:t>
            </a:r>
            <a:r>
              <a:rPr lang="en-US" sz="1600" dirty="0" err="1" smtClean="0"/>
              <a:t>separatrix</a:t>
            </a:r>
            <a:endParaRPr lang="en-US" sz="1600" dirty="0" smtClean="0"/>
          </a:p>
          <a:p>
            <a:r>
              <a:rPr lang="en-US" sz="2000" dirty="0"/>
              <a:t>T</a:t>
            </a:r>
            <a:r>
              <a:rPr lang="en-US" sz="2000" dirty="0" smtClean="0"/>
              <a:t>hermal diffusivity </a:t>
            </a:r>
            <a:r>
              <a:rPr lang="en-US" sz="2000" dirty="0" err="1" smtClean="0">
                <a:latin typeface="Symbol" charset="2"/>
                <a:cs typeface="Symbol" charset="2"/>
              </a:rPr>
              <a:t>c</a:t>
            </a:r>
            <a:r>
              <a:rPr lang="en-US" sz="2000" baseline="-25000" dirty="0" err="1" smtClean="0"/>
              <a:t>i,e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= 1 (in core) </a:t>
            </a:r>
            <a:r>
              <a:rPr lang="en-US" sz="2000" dirty="0" smtClean="0">
                <a:sym typeface="Wingdings"/>
              </a:rPr>
              <a:t> 3 </a:t>
            </a:r>
            <a:r>
              <a:rPr lang="en-US" sz="2000" dirty="0" smtClean="0"/>
              <a:t>(in SOL) 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/s</a:t>
            </a:r>
          </a:p>
          <a:p>
            <a:pPr lvl="1"/>
            <a:r>
              <a:rPr lang="en-US" sz="1600" dirty="0"/>
              <a:t>C</a:t>
            </a:r>
            <a:r>
              <a:rPr lang="en-US" sz="1600" dirty="0" smtClean="0"/>
              <a:t>ubic rise from core boundary to </a:t>
            </a:r>
            <a:r>
              <a:rPr lang="en-US" sz="1600" dirty="0" err="1" smtClean="0"/>
              <a:t>separatrix</a:t>
            </a:r>
            <a:endParaRPr lang="en-US" sz="1600" dirty="0" smtClean="0"/>
          </a:p>
          <a:p>
            <a:r>
              <a:rPr lang="en-US" sz="2000" dirty="0" smtClean="0"/>
              <a:t>Recycling = 0.99</a:t>
            </a:r>
          </a:p>
          <a:p>
            <a:r>
              <a:rPr lang="en-US" sz="2000" dirty="0" smtClean="0"/>
              <a:t>Power across </a:t>
            </a:r>
            <a:r>
              <a:rPr lang="en-US" sz="2000" dirty="0" smtClean="0">
                <a:latin typeface="Symbol" charset="2"/>
                <a:cs typeface="Symbol" charset="2"/>
              </a:rPr>
              <a:t>y</a:t>
            </a:r>
            <a:r>
              <a:rPr lang="en-US" sz="2000" dirty="0" smtClean="0"/>
              <a:t>=0.9 surface P</a:t>
            </a:r>
            <a:r>
              <a:rPr lang="en-US" sz="2000" baseline="-25000" dirty="0" smtClean="0"/>
              <a:t>90</a:t>
            </a:r>
            <a:r>
              <a:rPr lang="en-US" sz="2000" dirty="0" smtClean="0"/>
              <a:t> = 9 MW</a:t>
            </a:r>
          </a:p>
          <a:p>
            <a:r>
              <a:rPr lang="en-US" sz="2000" dirty="0" smtClean="0"/>
              <a:t>Zero flux BC for neutral D at core</a:t>
            </a:r>
          </a:p>
          <a:p>
            <a:r>
              <a:rPr lang="en-US" sz="2000" dirty="0" smtClean="0"/>
              <a:t>Psi=0.9 density value determined by fixing particle flux through core; based on 60 A for 4 MW NBI power </a:t>
            </a:r>
            <a:r>
              <a:rPr lang="en-US" sz="2000" dirty="0" smtClean="0">
                <a:sym typeface="Wingdings"/>
              </a:rPr>
              <a:t> 180 A at P</a:t>
            </a:r>
            <a:r>
              <a:rPr lang="en-US" sz="2000" baseline="-25000" dirty="0" smtClean="0">
                <a:sym typeface="Wingdings"/>
              </a:rPr>
              <a:t>90</a:t>
            </a:r>
            <a:r>
              <a:rPr lang="en-US" sz="2000" dirty="0" smtClean="0">
                <a:sym typeface="Wingdings"/>
              </a:rPr>
              <a:t>=9 MW</a:t>
            </a:r>
            <a:endParaRPr lang="en-US" sz="2000" dirty="0" smtClean="0"/>
          </a:p>
          <a:p>
            <a:r>
              <a:rPr lang="en-US" sz="2000" dirty="0" smtClean="0"/>
              <a:t>300 A </a:t>
            </a:r>
            <a:r>
              <a:rPr lang="en-US" sz="2000" dirty="0" err="1" smtClean="0"/>
              <a:t>centerstack</a:t>
            </a:r>
            <a:r>
              <a:rPr lang="en-US" sz="2000" dirty="0" smtClean="0"/>
              <a:t> puff at inner </a:t>
            </a:r>
            <a:r>
              <a:rPr lang="en-US" sz="2000" dirty="0" err="1" smtClean="0"/>
              <a:t>midplane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No drift effects</a:t>
            </a:r>
          </a:p>
          <a:p>
            <a:r>
              <a:rPr lang="en-US" sz="2000" dirty="0"/>
              <a:t>Heat flux width analyzed for STD divertor only.</a:t>
            </a:r>
          </a:p>
          <a:p>
            <a:pPr lvl="1"/>
            <a:r>
              <a:rPr lang="en-US" sz="1600" dirty="0"/>
              <a:t>~3 mm heat flux width </a:t>
            </a:r>
            <a:r>
              <a:rPr lang="en-US" sz="1600" dirty="0" smtClean="0"/>
              <a:t>expected; </a:t>
            </a:r>
            <a:r>
              <a:rPr lang="en-US" sz="1800" dirty="0" smtClean="0"/>
              <a:t>f</a:t>
            </a:r>
            <a:r>
              <a:rPr lang="en-US" sz="1800" baseline="-25000" dirty="0" smtClean="0">
                <a:latin typeface="Symbol" charset="2"/>
                <a:cs typeface="Symbol" charset="2"/>
              </a:rPr>
              <a:t>c</a:t>
            </a:r>
            <a:r>
              <a:rPr lang="en-US" sz="1800" dirty="0"/>
              <a:t>=1.0 (5 mm) </a:t>
            </a:r>
            <a:r>
              <a:rPr lang="en-US" sz="1800" dirty="0">
                <a:sym typeface="Wingdings"/>
              </a:rPr>
              <a:t>is not unrealistic</a:t>
            </a:r>
            <a:endParaRPr lang="en-US" sz="1800" dirty="0"/>
          </a:p>
          <a:p>
            <a:endParaRPr lang="en-US" sz="2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25000"/>
          <a:stretch/>
        </p:blipFill>
        <p:spPr>
          <a:xfrm>
            <a:off x="5715000" y="914400"/>
            <a:ext cx="3200400" cy="259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653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48668"/>
          </a:xfrm>
        </p:spPr>
        <p:txBody>
          <a:bodyPr>
            <a:noAutofit/>
          </a:bodyPr>
          <a:lstStyle/>
          <a:p>
            <a:r>
              <a:rPr lang="en-US" sz="3000" dirty="0" smtClean="0"/>
              <a:t>Projections with UEDGE edge multi-fluid </a:t>
            </a:r>
            <a:r>
              <a:rPr lang="en-US" sz="3000" dirty="0"/>
              <a:t>model for NSTX-U are </a:t>
            </a:r>
            <a:r>
              <a:rPr lang="en-US" sz="3000" dirty="0" smtClean="0"/>
              <a:t>optimistic</a:t>
            </a:r>
            <a:endParaRPr lang="en-US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5867400" y="4038600"/>
            <a:ext cx="2743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sz="1600" b="0" i="0" dirty="0" smtClean="0">
                <a:solidFill>
                  <a:srgbClr val="000000"/>
                </a:solidFill>
                <a:latin typeface="+mn-lt"/>
              </a:rPr>
              <a:t>Grids extend from psi=0.9 to psi=1.2</a:t>
            </a:r>
          </a:p>
          <a:p>
            <a:pPr marL="285750" indent="-285750">
              <a:buFontTx/>
              <a:buChar char="•"/>
            </a:pPr>
            <a:r>
              <a:rPr lang="en-US" sz="1600" b="0" i="0" dirty="0" smtClean="0">
                <a:solidFill>
                  <a:srgbClr val="000000"/>
                </a:solidFill>
                <a:latin typeface="+mn-lt"/>
              </a:rPr>
              <a:t>STD grid covers 3.1 </a:t>
            </a:r>
            <a:r>
              <a:rPr lang="en-US" sz="1600" b="0" i="0" dirty="0">
                <a:solidFill>
                  <a:srgbClr val="000000"/>
                </a:solidFill>
                <a:latin typeface="+mn-lt"/>
              </a:rPr>
              <a:t>c</a:t>
            </a:r>
            <a:r>
              <a:rPr lang="en-US" sz="1600" b="0" i="0" dirty="0" smtClean="0">
                <a:solidFill>
                  <a:srgbClr val="000000"/>
                </a:solidFill>
                <a:latin typeface="+mn-lt"/>
              </a:rPr>
              <a:t>m outside the </a:t>
            </a:r>
            <a:r>
              <a:rPr lang="en-US" sz="1600" b="0" i="0" dirty="0" err="1" smtClean="0">
                <a:solidFill>
                  <a:srgbClr val="000000"/>
                </a:solidFill>
                <a:latin typeface="+mn-lt"/>
              </a:rPr>
              <a:t>separatrix</a:t>
            </a:r>
            <a:r>
              <a:rPr lang="en-US" sz="1600" b="0" i="0" dirty="0" smtClean="0">
                <a:solidFill>
                  <a:srgbClr val="000000"/>
                </a:solidFill>
                <a:latin typeface="+mn-lt"/>
              </a:rPr>
              <a:t> at  the outer MP</a:t>
            </a:r>
          </a:p>
          <a:p>
            <a:pPr marL="285750" indent="-285750">
              <a:buFontTx/>
              <a:buChar char="•"/>
            </a:pPr>
            <a:r>
              <a:rPr lang="en-US" sz="1600" b="0" i="0" dirty="0" smtClean="0">
                <a:solidFill>
                  <a:srgbClr val="000000"/>
                </a:solidFill>
                <a:latin typeface="+mn-lt"/>
              </a:rPr>
              <a:t>SNF grid covers 3.4 </a:t>
            </a:r>
            <a:r>
              <a:rPr lang="en-US" sz="1600" b="0" i="0" dirty="0">
                <a:solidFill>
                  <a:srgbClr val="000000"/>
                </a:solidFill>
                <a:latin typeface="+mn-lt"/>
              </a:rPr>
              <a:t>c</a:t>
            </a:r>
            <a:r>
              <a:rPr lang="en-US" sz="1600" b="0" i="0" dirty="0" smtClean="0">
                <a:solidFill>
                  <a:srgbClr val="000000"/>
                </a:solidFill>
                <a:latin typeface="+mn-lt"/>
              </a:rPr>
              <a:t>m outside the </a:t>
            </a:r>
            <a:r>
              <a:rPr lang="en-US" sz="1600" b="0" i="0" dirty="0" err="1" smtClean="0">
                <a:solidFill>
                  <a:srgbClr val="000000"/>
                </a:solidFill>
                <a:latin typeface="+mn-lt"/>
              </a:rPr>
              <a:t>separatrix</a:t>
            </a:r>
            <a:r>
              <a:rPr lang="en-US" sz="1600" b="0" i="0" dirty="0" smtClean="0">
                <a:solidFill>
                  <a:srgbClr val="000000"/>
                </a:solidFill>
                <a:latin typeface="+mn-lt"/>
              </a:rPr>
              <a:t> at the outer MP.</a:t>
            </a:r>
            <a:endParaRPr lang="en-US" sz="1600" b="0" i="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2" name="Picture 1" descr="Picture 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3000"/>
            <a:ext cx="5943600" cy="2665920"/>
          </a:xfrm>
          <a:prstGeom prst="rect">
            <a:avLst/>
          </a:prstGeom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457200" y="3886200"/>
            <a:ext cx="5029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600" b="0" i="0" dirty="0" smtClean="0"/>
              <a:t>Fluid (Braginskii) model for ions and electrons</a:t>
            </a:r>
          </a:p>
          <a:p>
            <a:pPr>
              <a:lnSpc>
                <a:spcPct val="90000"/>
              </a:lnSpc>
            </a:pPr>
            <a:r>
              <a:rPr lang="en-US" sz="1600" b="0" i="0" dirty="0" smtClean="0"/>
              <a:t>Fluid for neutrals</a:t>
            </a:r>
          </a:p>
          <a:p>
            <a:pPr>
              <a:lnSpc>
                <a:spcPct val="90000"/>
              </a:lnSpc>
            </a:pPr>
            <a:r>
              <a:rPr lang="en-US" sz="1600" b="0" i="0" dirty="0" smtClean="0"/>
              <a:t>Classical parallel transport, anomalous radial transport </a:t>
            </a:r>
          </a:p>
          <a:p>
            <a:pPr>
              <a:lnSpc>
                <a:spcPct val="90000"/>
              </a:lnSpc>
            </a:pPr>
            <a:r>
              <a:rPr lang="en-US" sz="1600" b="0" i="0" dirty="0" smtClean="0"/>
              <a:t>Core interface:</a:t>
            </a:r>
          </a:p>
          <a:p>
            <a:pPr lvl="1">
              <a:lnSpc>
                <a:spcPct val="90000"/>
              </a:lnSpc>
            </a:pPr>
            <a:r>
              <a:rPr lang="en-US" sz="1600" b="0" dirty="0" smtClean="0"/>
              <a:t>P</a:t>
            </a:r>
            <a:r>
              <a:rPr lang="en-US" sz="1600" b="0" baseline="-25000" dirty="0" smtClean="0"/>
              <a:t>SOL90 </a:t>
            </a:r>
            <a:r>
              <a:rPr lang="en-US" sz="1600" b="0" i="0" dirty="0" smtClean="0"/>
              <a:t>= 5; 7; 9 MW</a:t>
            </a:r>
            <a:endParaRPr lang="en-US" sz="1600" b="0" baseline="-25000" dirty="0" smtClean="0"/>
          </a:p>
          <a:p>
            <a:pPr>
              <a:lnSpc>
                <a:spcPct val="90000"/>
              </a:lnSpc>
            </a:pPr>
            <a:r>
              <a:rPr lang="en-US" sz="1600" b="0" i="0" dirty="0" smtClean="0"/>
              <a:t>D = 0.1-0.5 m</a:t>
            </a:r>
            <a:r>
              <a:rPr lang="en-US" sz="1600" b="0" i="0" baseline="30000" dirty="0" smtClean="0"/>
              <a:t>2</a:t>
            </a:r>
            <a:r>
              <a:rPr lang="en-US" sz="1600" b="0" i="0" dirty="0" smtClean="0"/>
              <a:t>/s</a:t>
            </a:r>
          </a:p>
          <a:p>
            <a:pPr>
              <a:lnSpc>
                <a:spcPct val="90000"/>
              </a:lnSpc>
            </a:pPr>
            <a:r>
              <a:rPr lang="en-US" sz="1600" b="0" i="0" dirty="0" err="1" smtClean="0">
                <a:latin typeface="Symbol" charset="2"/>
                <a:cs typeface="Symbol" charset="2"/>
              </a:rPr>
              <a:t>c</a:t>
            </a:r>
            <a:r>
              <a:rPr lang="en-US" sz="1600" b="0" i="0" baseline="-25000" dirty="0" err="1" smtClean="0">
                <a:cs typeface="Symbol" charset="2"/>
              </a:rPr>
              <a:t>e,i</a:t>
            </a:r>
            <a:r>
              <a:rPr lang="en-US" sz="1600" b="0" i="0" dirty="0" smtClean="0"/>
              <a:t> = 1-2 m</a:t>
            </a:r>
            <a:r>
              <a:rPr lang="en-US" sz="1600" b="0" i="0" baseline="30000" dirty="0" smtClean="0"/>
              <a:t>2</a:t>
            </a:r>
            <a:r>
              <a:rPr lang="en-US" sz="1600" b="0" i="0" dirty="0" smtClean="0"/>
              <a:t>/s</a:t>
            </a:r>
          </a:p>
          <a:p>
            <a:pPr>
              <a:lnSpc>
                <a:spcPct val="90000"/>
              </a:lnSpc>
            </a:pPr>
            <a:r>
              <a:rPr lang="en-US" sz="1600" b="0" i="0" dirty="0" err="1" smtClean="0"/>
              <a:t>R</a:t>
            </a:r>
            <a:r>
              <a:rPr lang="en-US" sz="1600" b="0" i="0" baseline="-25000" dirty="0" err="1" smtClean="0"/>
              <a:t>recy</a:t>
            </a:r>
            <a:r>
              <a:rPr lang="en-US" sz="1600" b="0" i="0" dirty="0" smtClean="0"/>
              <a:t> = 0.99 </a:t>
            </a:r>
            <a:endParaRPr lang="en-US" sz="1600" b="0" i="0" baseline="30000" dirty="0" smtClean="0"/>
          </a:p>
          <a:p>
            <a:pPr>
              <a:lnSpc>
                <a:spcPct val="90000"/>
              </a:lnSpc>
            </a:pPr>
            <a:r>
              <a:rPr kumimoji="1" lang="en-US" sz="1600" b="0" i="0" dirty="0" smtClean="0"/>
              <a:t>Carbon 5 %</a:t>
            </a:r>
          </a:p>
          <a:p>
            <a:pPr>
              <a:lnSpc>
                <a:spcPct val="90000"/>
              </a:lnSpc>
            </a:pPr>
            <a:endParaRPr kumimoji="1" lang="en-US" sz="1600" b="0" i="0" dirty="0" smtClean="0"/>
          </a:p>
          <a:p>
            <a:pPr>
              <a:lnSpc>
                <a:spcPct val="90000"/>
              </a:lnSpc>
            </a:pPr>
            <a:endParaRPr kumimoji="1" lang="en-US" sz="1600" b="0" i="0" dirty="0" smtClean="0"/>
          </a:p>
          <a:p>
            <a:pPr>
              <a:lnSpc>
                <a:spcPct val="90000"/>
              </a:lnSpc>
            </a:pPr>
            <a:endParaRPr kumimoji="1" lang="en-US" sz="1600" b="0" i="0" dirty="0"/>
          </a:p>
        </p:txBody>
      </p:sp>
    </p:spTree>
    <p:extLst>
      <p:ext uri="{BB962C8B-B14F-4D97-AF65-F5344CB8AC3E}">
        <p14:creationId xmlns:p14="http://schemas.microsoft.com/office/powerpoint/2010/main" val="3649757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001000" cy="809625"/>
          </a:xfrm>
        </p:spPr>
        <p:txBody>
          <a:bodyPr/>
          <a:lstStyle/>
          <a:p>
            <a:r>
              <a:rPr lang="en-US" dirty="0" smtClean="0"/>
              <a:t>In modeled NSTX-U snowflake configuration magnetic geometry shows clear benefits (cf. standard divertor)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911" y="1114032"/>
            <a:ext cx="3064131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218" y="1151390"/>
            <a:ext cx="3050562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367" y="3886200"/>
            <a:ext cx="2980079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054" y="3810000"/>
            <a:ext cx="301905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371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2-12 at 10.06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990600"/>
            <a:ext cx="2492921" cy="28005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SOL </a:t>
            </a:r>
            <a:r>
              <a:rPr lang="en-US" dirty="0" smtClean="0">
                <a:latin typeface="Arial" charset="0"/>
              </a:rPr>
              <a:t>width studies elucidate </a:t>
            </a:r>
            <a:r>
              <a:rPr lang="en-US" dirty="0">
                <a:latin typeface="Arial" charset="0"/>
              </a:rPr>
              <a:t>on </a:t>
            </a:r>
            <a:r>
              <a:rPr lang="en-US" dirty="0" smtClean="0">
                <a:latin typeface="Arial" charset="0"/>
              </a:rPr>
              <a:t>heat flux scaling projections </a:t>
            </a:r>
            <a:r>
              <a:rPr lang="en-US" dirty="0">
                <a:latin typeface="Arial" charset="0"/>
              </a:rPr>
              <a:t>for NSTX-U, ST-FNSF and ITER</a:t>
            </a:r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28600" y="1066800"/>
            <a:ext cx="6248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33363" indent="-233363">
              <a:buClr>
                <a:srgbClr val="010000"/>
              </a:buClr>
              <a:defRPr/>
            </a:pPr>
            <a:r>
              <a:rPr lang="en-US" sz="1800" b="0" i="0" dirty="0" smtClean="0">
                <a:latin typeface="Arial" charset="0"/>
              </a:rPr>
              <a:t>Goal: compare SOL width </a:t>
            </a:r>
            <a:r>
              <a:rPr lang="en-US" sz="1800" b="0" i="0" dirty="0" err="1" smtClean="0">
                <a:latin typeface="Arial" charset="0"/>
              </a:rPr>
              <a:t>scalings</a:t>
            </a:r>
            <a:r>
              <a:rPr lang="en-US" sz="1800" b="0" i="0" dirty="0" smtClean="0">
                <a:latin typeface="Arial" charset="0"/>
              </a:rPr>
              <a:t> with models</a:t>
            </a:r>
          </a:p>
          <a:p>
            <a:pPr marL="233363" indent="-233363">
              <a:buClr>
                <a:srgbClr val="010000"/>
              </a:buClr>
              <a:defRPr/>
            </a:pPr>
            <a:r>
              <a:rPr lang="en-US" sz="1800" b="0" i="0" dirty="0" smtClean="0">
                <a:latin typeface="Arial" charset="0"/>
              </a:rPr>
              <a:t>SOL width scaling</a:t>
            </a:r>
          </a:p>
          <a:p>
            <a:pPr marL="633413" lvl="1" indent="-233363">
              <a:buClr>
                <a:srgbClr val="010000"/>
              </a:buClr>
              <a:defRPr/>
            </a:pPr>
            <a:r>
              <a:rPr lang="en-US" sz="1600" b="0" i="0" dirty="0" smtClean="0"/>
              <a:t>In NSTX:  </a:t>
            </a:r>
            <a:r>
              <a:rPr lang="en-US" sz="1600" b="0" i="0" dirty="0" err="1" smtClean="0">
                <a:latin typeface="Symbol" charset="0"/>
              </a:rPr>
              <a:t>l</a:t>
            </a:r>
            <a:r>
              <a:rPr lang="en-US" sz="1600" b="0" i="0" baseline="-25000" dirty="0" err="1" smtClean="0">
                <a:latin typeface="Arial" charset="0"/>
              </a:rPr>
              <a:t>q</a:t>
            </a:r>
            <a:r>
              <a:rPr lang="en-US" sz="1600" b="0" i="0" baseline="30000" dirty="0" err="1" smtClean="0">
                <a:latin typeface="Arial" charset="0"/>
              </a:rPr>
              <a:t>mid</a:t>
            </a:r>
            <a:r>
              <a:rPr lang="en-US" sz="1600" b="0" i="0" dirty="0" smtClean="0">
                <a:latin typeface="Arial" charset="0"/>
              </a:rPr>
              <a:t> ~ I</a:t>
            </a:r>
            <a:r>
              <a:rPr lang="en-US" sz="1600" b="0" i="0" baseline="-25000" dirty="0" smtClean="0">
                <a:latin typeface="Arial" charset="0"/>
              </a:rPr>
              <a:t>p</a:t>
            </a:r>
            <a:r>
              <a:rPr lang="en-US" sz="1600" b="0" i="0" baseline="30000" dirty="0" smtClean="0">
                <a:latin typeface="Arial" charset="0"/>
              </a:rPr>
              <a:t>-1.6</a:t>
            </a:r>
          </a:p>
          <a:p>
            <a:pPr marL="976313" lvl="2" indent="-293688">
              <a:defRPr/>
            </a:pPr>
            <a:r>
              <a:rPr lang="en-US" sz="1400" b="0" i="0" dirty="0" smtClean="0"/>
              <a:t>For NSTX-U (2 MA): </a:t>
            </a:r>
            <a:r>
              <a:rPr lang="en-US" sz="1400" b="0" i="0" dirty="0" err="1" smtClean="0">
                <a:latin typeface="Symbol" charset="0"/>
              </a:rPr>
              <a:t>l</a:t>
            </a:r>
            <a:r>
              <a:rPr lang="en-US" sz="1400" b="0" i="0" baseline="-25000" dirty="0" err="1" smtClean="0">
                <a:latin typeface="Arial" charset="0"/>
              </a:rPr>
              <a:t>q</a:t>
            </a:r>
            <a:r>
              <a:rPr lang="en-US" sz="1400" b="0" i="0" baseline="30000" dirty="0" err="1" smtClean="0">
                <a:latin typeface="Arial" charset="0"/>
              </a:rPr>
              <a:t>mid</a:t>
            </a:r>
            <a:r>
              <a:rPr lang="en-US" sz="1400" b="0" i="0" baseline="30000" dirty="0" smtClean="0">
                <a:latin typeface="Arial" charset="0"/>
              </a:rPr>
              <a:t> </a:t>
            </a:r>
            <a:r>
              <a:rPr lang="en-US" sz="1400" b="0" i="0" dirty="0">
                <a:latin typeface="Arial" charset="0"/>
              </a:rPr>
              <a:t>= 3±0.5 </a:t>
            </a:r>
            <a:r>
              <a:rPr lang="en-US" sz="1400" b="0" i="0" dirty="0" smtClean="0">
                <a:latin typeface="Arial" charset="0"/>
              </a:rPr>
              <a:t>mm</a:t>
            </a:r>
            <a:endParaRPr lang="en-US" sz="1400" b="0" i="0" dirty="0">
              <a:latin typeface="Arial" charset="0"/>
            </a:endParaRPr>
          </a:p>
          <a:p>
            <a:pPr marL="633413" lvl="1" indent="-233363">
              <a:buClr>
                <a:srgbClr val="010000"/>
              </a:buClr>
              <a:defRPr/>
            </a:pPr>
            <a:r>
              <a:rPr lang="en-US" sz="1600" b="0" i="0" dirty="0" smtClean="0">
                <a:latin typeface="Arial" charset="0"/>
              </a:rPr>
              <a:t>Multi-machine database (</a:t>
            </a:r>
            <a:r>
              <a:rPr lang="en-US" sz="1600" b="0" i="0" dirty="0" err="1" smtClean="0">
                <a:latin typeface="Arial" charset="0"/>
              </a:rPr>
              <a:t>Eich</a:t>
            </a:r>
            <a:r>
              <a:rPr lang="en-US" sz="1600" b="0" i="0" dirty="0" smtClean="0">
                <a:latin typeface="Arial" charset="0"/>
              </a:rPr>
              <a:t> IAEA FEC 2012):</a:t>
            </a:r>
          </a:p>
          <a:p>
            <a:pPr marL="400050" lvl="1" indent="0">
              <a:buClr>
                <a:srgbClr val="010000"/>
              </a:buClr>
              <a:buNone/>
              <a:defRPr/>
            </a:pPr>
            <a:r>
              <a:rPr lang="en-US" sz="1800" b="0" i="0" dirty="0" smtClean="0">
                <a:latin typeface="Symbol" charset="0"/>
              </a:rPr>
              <a:t>	</a:t>
            </a:r>
            <a:r>
              <a:rPr lang="en-US" sz="1600" b="0" i="0" dirty="0" err="1" smtClean="0">
                <a:latin typeface="Symbol" charset="0"/>
              </a:rPr>
              <a:t>l</a:t>
            </a:r>
            <a:r>
              <a:rPr lang="en-US" sz="1600" b="0" i="0" baseline="-25000" dirty="0" err="1" smtClean="0">
                <a:latin typeface="Arial" charset="0"/>
              </a:rPr>
              <a:t>q</a:t>
            </a:r>
            <a:r>
              <a:rPr lang="en-US" sz="1600" b="0" i="0" baseline="30000" dirty="0" err="1" smtClean="0">
                <a:latin typeface="Arial" charset="0"/>
              </a:rPr>
              <a:t>mid</a:t>
            </a:r>
            <a:r>
              <a:rPr lang="en-US" sz="1600" b="0" i="0" dirty="0" smtClean="0">
                <a:latin typeface="Arial" charset="0"/>
              </a:rPr>
              <a:t> (mm) (0.63+/-0.08)x B</a:t>
            </a:r>
            <a:r>
              <a:rPr lang="en-US" sz="1600" b="0" i="0" baseline="-25000" dirty="0" smtClean="0">
                <a:latin typeface="Arial" charset="0"/>
              </a:rPr>
              <a:t>pol,MP</a:t>
            </a:r>
            <a:r>
              <a:rPr lang="en-US" sz="1600" b="0" i="0" baseline="30000" dirty="0" smtClean="0">
                <a:latin typeface="Arial" charset="0"/>
              </a:rPr>
              <a:t>-1.19</a:t>
            </a:r>
          </a:p>
          <a:p>
            <a:pPr marL="976313" lvl="2" indent="-293688">
              <a:defRPr/>
            </a:pPr>
            <a:r>
              <a:rPr lang="en-US" sz="1400" b="0" i="0" dirty="0" smtClean="0">
                <a:latin typeface="Arial" charset="0"/>
              </a:rPr>
              <a:t>For NSTX-U (B</a:t>
            </a:r>
            <a:r>
              <a:rPr lang="en-US" sz="1400" b="0" i="0" baseline="-25000" dirty="0" smtClean="0">
                <a:latin typeface="Arial" charset="0"/>
              </a:rPr>
              <a:t>p</a:t>
            </a:r>
            <a:r>
              <a:rPr lang="en-US" sz="1400" b="0" i="0" dirty="0" smtClean="0">
                <a:latin typeface="Arial" charset="0"/>
              </a:rPr>
              <a:t>~0.55 T): </a:t>
            </a:r>
            <a:r>
              <a:rPr lang="en-US" sz="1400" b="0" i="0" dirty="0" err="1">
                <a:latin typeface="Symbol" charset="0"/>
              </a:rPr>
              <a:t>l</a:t>
            </a:r>
            <a:r>
              <a:rPr lang="en-US" sz="1400" b="0" i="0" baseline="-25000" dirty="0" err="1">
                <a:latin typeface="Arial" charset="0"/>
              </a:rPr>
              <a:t>q</a:t>
            </a:r>
            <a:r>
              <a:rPr lang="en-US" sz="1400" b="0" i="0" baseline="30000" dirty="0" err="1">
                <a:latin typeface="Arial" charset="0"/>
              </a:rPr>
              <a:t>mid</a:t>
            </a:r>
            <a:r>
              <a:rPr lang="en-US" sz="1400" b="0" i="0" baseline="30000" dirty="0">
                <a:latin typeface="Arial" charset="0"/>
              </a:rPr>
              <a:t> </a:t>
            </a:r>
            <a:r>
              <a:rPr lang="en-US" sz="1400" b="0" i="0" dirty="0" smtClean="0">
                <a:latin typeface="Arial" charset="0"/>
              </a:rPr>
              <a:t>~ 1.3 mm</a:t>
            </a:r>
          </a:p>
          <a:p>
            <a:pPr marL="685800" lvl="1">
              <a:buClr>
                <a:srgbClr val="010000"/>
              </a:buClr>
              <a:defRPr/>
            </a:pPr>
            <a:r>
              <a:rPr lang="en-US" sz="1600" b="0" i="0" dirty="0" smtClean="0">
                <a:latin typeface="Arial" charset="0"/>
              </a:rPr>
              <a:t>Comparison with SOL models</a:t>
            </a:r>
          </a:p>
          <a:p>
            <a:pPr marL="919163" lvl="2" indent="-230188">
              <a:defRPr/>
            </a:pPr>
            <a:r>
              <a:rPr lang="en-US" sz="1600" b="0" i="0" dirty="0" smtClean="0">
                <a:latin typeface="Arial" charset="0"/>
              </a:rPr>
              <a:t>Parallel </a:t>
            </a:r>
            <a:r>
              <a:rPr lang="en-US" sz="1600" b="0" i="0" dirty="0">
                <a:latin typeface="Arial" charset="0"/>
              </a:rPr>
              <a:t>transport: conductive/convective, cross-field : collisional / turbulent / </a:t>
            </a:r>
            <a:r>
              <a:rPr lang="en-US" sz="1600" b="0" i="0" dirty="0" smtClean="0">
                <a:latin typeface="Arial" charset="0"/>
              </a:rPr>
              <a:t>drift</a:t>
            </a:r>
          </a:p>
          <a:p>
            <a:pPr marL="968375" lvl="2" indent="-277813">
              <a:defRPr/>
            </a:pPr>
            <a:r>
              <a:rPr lang="en-US" sz="1600" b="0" i="0" dirty="0" err="1" smtClean="0">
                <a:latin typeface="Arial" charset="0"/>
              </a:rPr>
              <a:t>Goldston</a:t>
            </a:r>
            <a:r>
              <a:rPr lang="en-US" sz="1600" b="0" i="0" dirty="0" smtClean="0">
                <a:latin typeface="Arial" charset="0"/>
              </a:rPr>
              <a:t> heuristic model: </a:t>
            </a:r>
            <a:r>
              <a:rPr lang="en-US" sz="1600" b="0" i="0" dirty="0" smtClean="0">
                <a:cs typeface="Arial"/>
                <a:sym typeface="Symbol"/>
              </a:rPr>
              <a:t></a:t>
            </a:r>
            <a:r>
              <a:rPr lang="en-US" sz="1600" b="0" i="0" dirty="0" smtClean="0">
                <a:cs typeface="Arial"/>
              </a:rPr>
              <a:t>B and curvature drift motion sets SOL width </a:t>
            </a:r>
            <a:r>
              <a:rPr lang="en-US" sz="1600" b="0" i="0" dirty="0" err="1" smtClean="0">
                <a:latin typeface="Symbol" charset="0"/>
              </a:rPr>
              <a:t>l</a:t>
            </a:r>
            <a:r>
              <a:rPr lang="en-US" sz="1600" b="0" i="0" baseline="-25000" dirty="0" err="1" smtClean="0">
                <a:latin typeface="Arial" charset="0"/>
              </a:rPr>
              <a:t>SOL</a:t>
            </a:r>
            <a:r>
              <a:rPr lang="en-US" sz="1600" b="0" i="0" dirty="0" smtClean="0">
                <a:latin typeface="Arial" charset="0"/>
              </a:rPr>
              <a:t> ~ (2a/R) </a:t>
            </a:r>
            <a:r>
              <a:rPr lang="en-US" sz="1600" b="0" i="0" dirty="0" err="1" smtClean="0">
                <a:latin typeface="Symbol" charset="2"/>
                <a:cs typeface="Symbol" charset="2"/>
              </a:rPr>
              <a:t>r</a:t>
            </a:r>
            <a:r>
              <a:rPr lang="en-US" sz="1600" b="0" i="0" baseline="-25000" dirty="0" err="1" smtClean="0">
                <a:latin typeface="Arial" charset="0"/>
              </a:rPr>
              <a:t>i</a:t>
            </a:r>
            <a:r>
              <a:rPr lang="en-US" sz="1600" b="0" i="0" dirty="0" smtClean="0">
                <a:cs typeface="Arial"/>
              </a:rPr>
              <a:t>, Spitzer thermal conduction sets </a:t>
            </a:r>
            <a:r>
              <a:rPr lang="en-US" sz="1600" b="0" i="0" dirty="0" err="1" smtClean="0">
                <a:cs typeface="Arial"/>
              </a:rPr>
              <a:t>T</a:t>
            </a:r>
            <a:r>
              <a:rPr lang="en-US" sz="1600" b="0" i="0" baseline="-25000" dirty="0" err="1" smtClean="0">
                <a:cs typeface="Arial"/>
              </a:rPr>
              <a:t>sep</a:t>
            </a:r>
            <a:endParaRPr lang="en-US" sz="1600" b="0" i="0" dirty="0">
              <a:cs typeface="Arial"/>
            </a:endParaRPr>
          </a:p>
          <a:p>
            <a:pPr marL="1425575" lvl="3" indent="-277813">
              <a:defRPr/>
            </a:pPr>
            <a:r>
              <a:rPr lang="en-US" b="0" i="0" dirty="0" smtClean="0"/>
              <a:t>For NSTX-U: </a:t>
            </a:r>
            <a:r>
              <a:rPr lang="en-US" b="0" i="0" dirty="0" err="1" smtClean="0">
                <a:latin typeface="Symbol" charset="0"/>
              </a:rPr>
              <a:t>l</a:t>
            </a:r>
            <a:r>
              <a:rPr lang="en-US" b="0" i="0" baseline="-25000" dirty="0" err="1" smtClean="0">
                <a:latin typeface="Arial" charset="0"/>
              </a:rPr>
              <a:t>q</a:t>
            </a:r>
            <a:r>
              <a:rPr lang="en-US" b="0" i="0" baseline="30000" dirty="0" err="1" smtClean="0">
                <a:latin typeface="Arial" charset="0"/>
              </a:rPr>
              <a:t>mid</a:t>
            </a:r>
            <a:r>
              <a:rPr lang="en-US" b="0" i="0" baseline="30000" dirty="0" smtClean="0">
                <a:latin typeface="Arial" charset="0"/>
              </a:rPr>
              <a:t> </a:t>
            </a:r>
            <a:r>
              <a:rPr lang="en-US" b="0" i="0" dirty="0">
                <a:latin typeface="Arial" charset="0"/>
              </a:rPr>
              <a:t>~ 6 </a:t>
            </a:r>
            <a:r>
              <a:rPr lang="en-US" b="0" i="0" dirty="0" smtClean="0">
                <a:latin typeface="Arial" charset="0"/>
              </a:rPr>
              <a:t>mm</a:t>
            </a:r>
            <a:endParaRPr lang="en-US" sz="1600" b="0" i="0" dirty="0" smtClean="0"/>
          </a:p>
          <a:p>
            <a:pPr marL="168275" indent="-277813">
              <a:defRPr/>
            </a:pPr>
            <a:r>
              <a:rPr lang="en-US" sz="1800" b="0" dirty="0" smtClean="0">
                <a:latin typeface="Arial" charset="0"/>
              </a:rPr>
              <a:t>Diagnostics: IR cameras, MPTS, Langmuir probes</a:t>
            </a:r>
          </a:p>
          <a:p>
            <a:pPr marL="568325" lvl="1" indent="-277813">
              <a:defRPr/>
            </a:pPr>
            <a:r>
              <a:rPr lang="en-US" sz="1400" b="0" dirty="0" smtClean="0">
                <a:latin typeface="Arial" charset="0"/>
              </a:rPr>
              <a:t>Divertor Thomson scattering (incremental) desirable</a:t>
            </a:r>
          </a:p>
          <a:p>
            <a:pPr marL="623888" lvl="1" indent="-277813">
              <a:buClr>
                <a:srgbClr val="010000"/>
              </a:buClr>
              <a:defRPr/>
            </a:pPr>
            <a:endParaRPr lang="en-US" sz="1600" b="0" dirty="0">
              <a:latin typeface="Arial" charset="0"/>
            </a:endParaRPr>
          </a:p>
          <a:p>
            <a:pPr marL="623888" lvl="1" indent="-277813">
              <a:buClr>
                <a:srgbClr val="010000"/>
              </a:buClr>
              <a:defRPr/>
            </a:pPr>
            <a:endParaRPr lang="en-US" sz="1600" b="0" i="0" dirty="0" smtClean="0">
              <a:latin typeface="Arial" charset="0"/>
            </a:endParaRPr>
          </a:p>
          <a:p>
            <a:pPr marL="623888" lvl="1" indent="-277813">
              <a:buClr>
                <a:srgbClr val="010000"/>
              </a:buClr>
              <a:defRPr/>
            </a:pPr>
            <a:endParaRPr lang="en-US" sz="1600" b="0" i="0" dirty="0">
              <a:latin typeface="Arial" charset="0"/>
            </a:endParaRPr>
          </a:p>
          <a:p>
            <a:pPr marL="623888" lvl="1" indent="-277813">
              <a:buClr>
                <a:srgbClr val="010000"/>
              </a:buClr>
              <a:defRPr/>
            </a:pPr>
            <a:endParaRPr lang="en-US" sz="1600" b="0" i="0" dirty="0" smtClean="0">
              <a:latin typeface="Arial" charset="0"/>
            </a:endParaRPr>
          </a:p>
          <a:p>
            <a:pPr marL="223838" indent="-277813">
              <a:buClr>
                <a:srgbClr val="010000"/>
              </a:buClr>
              <a:defRPr/>
            </a:pPr>
            <a:endParaRPr lang="en-US" sz="2200" b="0" i="0" dirty="0" smtClean="0"/>
          </a:p>
          <a:p>
            <a:pPr>
              <a:defRPr/>
            </a:pPr>
            <a:endParaRPr lang="en-US" sz="2200" b="0" i="0" dirty="0" smtClean="0"/>
          </a:p>
          <a:p>
            <a:pPr marL="969963" lvl="2" indent="-279400">
              <a:buClr>
                <a:srgbClr val="010000"/>
              </a:buClr>
              <a:defRPr/>
            </a:pPr>
            <a:endParaRPr lang="en-US" sz="2200" b="0" i="0" dirty="0" smtClean="0">
              <a:latin typeface="Arial" charset="0"/>
            </a:endParaRPr>
          </a:p>
          <a:p>
            <a:pPr marL="169863" indent="-279400">
              <a:buClr>
                <a:srgbClr val="010000"/>
              </a:buClr>
              <a:defRPr/>
            </a:pPr>
            <a:endParaRPr lang="en-US" sz="2200" b="0" i="0" dirty="0">
              <a:latin typeface="Arial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5791200" y="2209800"/>
            <a:ext cx="6096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" name="Picture 3" descr="Screen Shot 2013-02-14 at 9.28.5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581" y="3810000"/>
            <a:ext cx="2595904" cy="22860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5638800" y="4648200"/>
            <a:ext cx="6096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Rectangle 7"/>
          <p:cNvSpPr/>
          <p:nvPr/>
        </p:nvSpPr>
        <p:spPr>
          <a:xfrm>
            <a:off x="-7048" y="609600"/>
            <a:ext cx="5679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BP</a:t>
            </a:r>
            <a:r>
              <a:rPr lang="en-US" dirty="0" smtClean="0"/>
              <a:t>-2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150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2" descr="lambda_q^mid Ip Scaling with lithium data - with dual band dat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" t="5106" r="7993"/>
          <a:stretch>
            <a:fillRect/>
          </a:stretch>
        </p:blipFill>
        <p:spPr bwMode="auto">
          <a:xfrm>
            <a:off x="6015038" y="977900"/>
            <a:ext cx="3128962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506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07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SOL width and divertor heat flux studies in NSTX inform NSTX-U and ITER divertor projections</a:t>
            </a:r>
          </a:p>
        </p:txBody>
      </p:sp>
      <p:cxnSp>
        <p:nvCxnSpPr>
          <p:cNvPr id="21509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14400"/>
            <a:ext cx="6172200" cy="5638800"/>
          </a:xfrm>
        </p:spPr>
        <p:txBody>
          <a:bodyPr/>
          <a:lstStyle/>
          <a:p>
            <a:pPr>
              <a:buClr>
                <a:srgbClr val="010000"/>
              </a:buClr>
              <a:defRPr/>
            </a:pPr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Completed FY 2010 DOE JRT </a:t>
            </a:r>
          </a:p>
          <a:p>
            <a:pPr marL="623888" lvl="1" indent="-277813">
              <a:defRPr/>
            </a:pPr>
            <a:r>
              <a:rPr lang="en-US" dirty="0" smtClean="0">
                <a:ea typeface="ＭＳ Ｐゴシック" charset="0"/>
                <a:cs typeface="Symbol" charset="0"/>
              </a:rPr>
              <a:t> </a:t>
            </a:r>
            <a:r>
              <a:rPr lang="en-US" dirty="0" err="1" smtClean="0">
                <a:latin typeface="Symbol" charset="0"/>
                <a:ea typeface="ＭＳ Ｐゴシック" charset="0"/>
                <a:cs typeface="Symbol" charset="0"/>
              </a:rPr>
              <a:t>l</a:t>
            </a:r>
            <a:r>
              <a:rPr lang="en-US" baseline="-25000" dirty="0" err="1" smtClean="0">
                <a:latin typeface="Arial" charset="0"/>
                <a:ea typeface="ＭＳ Ｐゴシック" charset="0"/>
              </a:rPr>
              <a:t>q</a:t>
            </a:r>
            <a:r>
              <a:rPr lang="en-US" baseline="30000" dirty="0" err="1" smtClean="0">
                <a:latin typeface="Arial" charset="0"/>
                <a:ea typeface="ＭＳ Ｐゴシック" charset="0"/>
              </a:rPr>
              <a:t>mid</a:t>
            </a:r>
            <a:r>
              <a:rPr lang="en-US" dirty="0" smtClean="0">
                <a:latin typeface="Arial" charset="0"/>
                <a:ea typeface="ＭＳ Ｐゴシック" charset="0"/>
              </a:rPr>
              <a:t> characterized in experiment</a:t>
            </a:r>
          </a:p>
          <a:p>
            <a:pPr marL="969963" lvl="2" indent="-279400">
              <a:defRPr/>
            </a:pPr>
            <a:r>
              <a:rPr lang="en-US" sz="1700" dirty="0" smtClean="0">
                <a:latin typeface="Arial" charset="0"/>
                <a:ea typeface="ＭＳ Ｐゴシック" charset="0"/>
              </a:rPr>
              <a:t>independent </a:t>
            </a:r>
            <a:r>
              <a:rPr lang="en-US" sz="1700" dirty="0">
                <a:latin typeface="Arial" charset="0"/>
                <a:ea typeface="ＭＳ Ｐゴシック" charset="0"/>
              </a:rPr>
              <a:t>of P</a:t>
            </a:r>
            <a:r>
              <a:rPr lang="en-US" sz="1700" baseline="-25000" dirty="0">
                <a:latin typeface="Arial" charset="0"/>
                <a:ea typeface="ＭＳ Ｐゴシック" charset="0"/>
              </a:rPr>
              <a:t>SOL</a:t>
            </a:r>
            <a:r>
              <a:rPr lang="en-US" sz="1700" dirty="0">
                <a:latin typeface="Arial" charset="0"/>
                <a:ea typeface="ＭＳ Ｐゴシック" charset="0"/>
              </a:rPr>
              <a:t> and </a:t>
            </a:r>
            <a:r>
              <a:rPr lang="en-US" sz="1700" dirty="0" err="1">
                <a:latin typeface="Arial" charset="0"/>
                <a:ea typeface="ＭＳ Ｐゴシック" charset="0"/>
              </a:rPr>
              <a:t>B</a:t>
            </a:r>
            <a:r>
              <a:rPr lang="en-US" sz="1700" baseline="-25000" dirty="0" err="1">
                <a:latin typeface="Arial" charset="0"/>
                <a:ea typeface="ＭＳ Ｐゴシック" charset="0"/>
              </a:rPr>
              <a:t>t</a:t>
            </a:r>
            <a:endParaRPr lang="en-US" sz="1700" baseline="-25000" dirty="0">
              <a:latin typeface="Arial" charset="0"/>
              <a:ea typeface="ＭＳ Ｐゴシック" charset="0"/>
            </a:endParaRPr>
          </a:p>
          <a:p>
            <a:pPr marL="969963" lvl="2" indent="-279400">
              <a:defRPr/>
            </a:pPr>
            <a:r>
              <a:rPr lang="en-US" sz="1700" dirty="0" smtClean="0">
                <a:latin typeface="Arial" charset="0"/>
                <a:ea typeface="ＭＳ Ｐゴシック" charset="0"/>
              </a:rPr>
              <a:t>constant </a:t>
            </a:r>
            <a:r>
              <a:rPr lang="en-US" sz="1700" dirty="0">
                <a:latin typeface="Arial" charset="0"/>
                <a:ea typeface="ＭＳ Ｐゴシック" charset="0"/>
              </a:rPr>
              <a:t>with increasing </a:t>
            </a:r>
            <a:r>
              <a:rPr lang="en-US" sz="1700" dirty="0" err="1" smtClean="0">
                <a:latin typeface="Arial" charset="0"/>
                <a:ea typeface="ＭＳ Ｐゴシック" charset="0"/>
              </a:rPr>
              <a:t>f</a:t>
            </a:r>
            <a:r>
              <a:rPr lang="en-US" sz="1700" baseline="-25000" dirty="0" err="1" smtClean="0">
                <a:latin typeface="Arial" charset="0"/>
                <a:ea typeface="ＭＳ Ｐゴシック" charset="0"/>
              </a:rPr>
              <a:t>exp</a:t>
            </a:r>
            <a:endParaRPr lang="en-US" sz="1700" dirty="0">
              <a:latin typeface="Arial" charset="0"/>
              <a:ea typeface="ＭＳ Ｐゴシック" charset="0"/>
            </a:endParaRPr>
          </a:p>
          <a:p>
            <a:pPr marL="969963" lvl="2" indent="-279400">
              <a:defRPr/>
            </a:pPr>
            <a:r>
              <a:rPr lang="en-US" sz="1700" dirty="0" smtClean="0">
                <a:latin typeface="Arial" charset="0"/>
                <a:ea typeface="ＭＳ Ｐゴシック" charset="0"/>
              </a:rPr>
              <a:t>contracts </a:t>
            </a:r>
            <a:r>
              <a:rPr lang="en-US" sz="1700" dirty="0">
                <a:latin typeface="Arial" charset="0"/>
                <a:ea typeface="ＭＳ Ｐゴシック" charset="0"/>
              </a:rPr>
              <a:t>with increasing </a:t>
            </a:r>
            <a:r>
              <a:rPr lang="en-US" sz="1700" i="1" dirty="0" smtClean="0">
                <a:latin typeface="Arial" charset="0"/>
                <a:ea typeface="ＭＳ Ｐゴシック" charset="0"/>
              </a:rPr>
              <a:t>drsep</a:t>
            </a:r>
            <a:r>
              <a:rPr lang="en-US" sz="1700" dirty="0" smtClean="0">
                <a:latin typeface="Arial" charset="0"/>
                <a:ea typeface="ＭＳ Ｐゴシック" charset="0"/>
              </a:rPr>
              <a:t>; and </a:t>
            </a:r>
            <a:r>
              <a:rPr lang="en-US" sz="1700" dirty="0" err="1">
                <a:latin typeface="Arial" charset="0"/>
                <a:ea typeface="ＭＳ Ｐゴシック" charset="0"/>
              </a:rPr>
              <a:t>I</a:t>
            </a:r>
            <a:r>
              <a:rPr lang="en-US" sz="1700" baseline="-25000" dirty="0" err="1">
                <a:latin typeface="Arial" charset="0"/>
                <a:ea typeface="ＭＳ Ｐゴシック" charset="0"/>
              </a:rPr>
              <a:t>p</a:t>
            </a:r>
            <a:r>
              <a:rPr lang="en-US" sz="1700" dirty="0">
                <a:latin typeface="Arial" charset="0"/>
                <a:ea typeface="ＭＳ Ｐゴシック" charset="0"/>
              </a:rPr>
              <a:t>:  </a:t>
            </a:r>
            <a:r>
              <a:rPr lang="en-US" sz="1700" dirty="0" err="1">
                <a:latin typeface="Symbol" charset="0"/>
                <a:ea typeface="ＭＳ Ｐゴシック" charset="0"/>
                <a:cs typeface="Symbol" charset="0"/>
              </a:rPr>
              <a:t>l</a:t>
            </a:r>
            <a:r>
              <a:rPr lang="en-US" sz="1700" baseline="-25000" dirty="0" err="1">
                <a:latin typeface="Arial" charset="0"/>
                <a:ea typeface="ＭＳ Ｐゴシック" charset="0"/>
              </a:rPr>
              <a:t>q</a:t>
            </a:r>
            <a:r>
              <a:rPr lang="en-US" sz="1700" baseline="30000" dirty="0" err="1">
                <a:latin typeface="Arial" charset="0"/>
                <a:ea typeface="ＭＳ Ｐゴシック" charset="0"/>
              </a:rPr>
              <a:t>mid</a:t>
            </a:r>
            <a:r>
              <a:rPr lang="en-US" sz="1700" dirty="0">
                <a:latin typeface="Arial" charset="0"/>
                <a:ea typeface="ＭＳ Ｐゴシック" charset="0"/>
              </a:rPr>
              <a:t> ~ I</a:t>
            </a:r>
            <a:r>
              <a:rPr lang="en-US" sz="1700" baseline="-25000" dirty="0">
                <a:latin typeface="Arial" charset="0"/>
                <a:ea typeface="ＭＳ Ｐゴシック" charset="0"/>
              </a:rPr>
              <a:t>p</a:t>
            </a:r>
            <a:r>
              <a:rPr lang="en-US" sz="1700" baseline="30000" dirty="0">
                <a:latin typeface="Arial" charset="0"/>
                <a:ea typeface="ＭＳ Ｐゴシック" charset="0"/>
              </a:rPr>
              <a:t>-</a:t>
            </a:r>
            <a:r>
              <a:rPr lang="en-US" sz="1700" baseline="30000" dirty="0" smtClean="0">
                <a:latin typeface="Arial" charset="0"/>
                <a:ea typeface="ＭＳ Ｐゴシック" charset="0"/>
              </a:rPr>
              <a:t>1.6</a:t>
            </a:r>
          </a:p>
          <a:p>
            <a:pPr marL="969963" lvl="2" indent="-279400">
              <a:buFontTx/>
              <a:buNone/>
              <a:defRPr/>
            </a:pPr>
            <a:r>
              <a:rPr lang="en-US" sz="1700" dirty="0" smtClean="0">
                <a:latin typeface="Arial" charset="0"/>
                <a:ea typeface="ＭＳ Ｐゴシック" charset="0"/>
              </a:rPr>
              <a:t>    (DIII-D: </a:t>
            </a:r>
            <a:r>
              <a:rPr lang="en-US" sz="1700" dirty="0" err="1" smtClean="0">
                <a:latin typeface="Symbol" charset="0"/>
                <a:ea typeface="ＭＳ Ｐゴシック" charset="0"/>
                <a:cs typeface="Symbol" charset="0"/>
              </a:rPr>
              <a:t>l</a:t>
            </a:r>
            <a:r>
              <a:rPr lang="en-US" sz="1700" baseline="-25000" dirty="0" err="1" smtClean="0">
                <a:latin typeface="Arial" charset="0"/>
                <a:ea typeface="ＭＳ Ｐゴシック" charset="0"/>
              </a:rPr>
              <a:t>q</a:t>
            </a:r>
            <a:r>
              <a:rPr lang="en-US" sz="1700" baseline="30000" dirty="0" err="1" smtClean="0">
                <a:latin typeface="Arial" charset="0"/>
                <a:ea typeface="ＭＳ Ｐゴシック" charset="0"/>
              </a:rPr>
              <a:t>mid</a:t>
            </a:r>
            <a:r>
              <a:rPr lang="en-US" sz="1700" dirty="0" smtClean="0">
                <a:latin typeface="Arial" charset="0"/>
                <a:ea typeface="ＭＳ Ｐゴシック" charset="0"/>
              </a:rPr>
              <a:t> ~ I</a:t>
            </a:r>
            <a:r>
              <a:rPr lang="en-US" sz="1700" baseline="-25000" dirty="0" smtClean="0">
                <a:latin typeface="Arial" charset="0"/>
                <a:ea typeface="ＭＳ Ｐゴシック" charset="0"/>
              </a:rPr>
              <a:t>p</a:t>
            </a:r>
            <a:r>
              <a:rPr lang="en-US" sz="1700" baseline="30000" dirty="0" smtClean="0">
                <a:latin typeface="Arial" charset="0"/>
                <a:ea typeface="ＭＳ Ｐゴシック" charset="0"/>
              </a:rPr>
              <a:t>-1.2</a:t>
            </a:r>
            <a:r>
              <a:rPr lang="en-US" sz="1700" dirty="0">
                <a:latin typeface="Arial" charset="0"/>
                <a:ea typeface="ＭＳ Ｐゴシック" charset="0"/>
              </a:rPr>
              <a:t> </a:t>
            </a:r>
            <a:r>
              <a:rPr lang="en-US" sz="1700" dirty="0" smtClean="0">
                <a:latin typeface="Arial" charset="0"/>
                <a:ea typeface="ＭＳ Ｐゴシック" charset="0"/>
              </a:rPr>
              <a:t>; Alcator C-Mod: </a:t>
            </a:r>
            <a:r>
              <a:rPr lang="en-US" sz="1700" dirty="0" err="1" smtClean="0">
                <a:latin typeface="Symbol" charset="0"/>
                <a:ea typeface="ＭＳ Ｐゴシック" charset="0"/>
                <a:cs typeface="Symbol" charset="0"/>
              </a:rPr>
              <a:t>l</a:t>
            </a:r>
            <a:r>
              <a:rPr lang="en-US" sz="1700" baseline="-25000" dirty="0" err="1" smtClean="0">
                <a:latin typeface="Arial" charset="0"/>
                <a:ea typeface="ＭＳ Ｐゴシック" charset="0"/>
              </a:rPr>
              <a:t>q</a:t>
            </a:r>
            <a:r>
              <a:rPr lang="en-US" sz="1700" baseline="30000" dirty="0" err="1" smtClean="0">
                <a:latin typeface="Arial" charset="0"/>
                <a:ea typeface="ＭＳ Ｐゴシック" charset="0"/>
              </a:rPr>
              <a:t>mid</a:t>
            </a:r>
            <a:r>
              <a:rPr lang="en-US" sz="1700" dirty="0" smtClean="0">
                <a:latin typeface="Arial" charset="0"/>
                <a:ea typeface="ＭＳ Ｐゴシック" charset="0"/>
              </a:rPr>
              <a:t> ~ I</a:t>
            </a:r>
            <a:r>
              <a:rPr lang="en-US" sz="1700" baseline="-25000" dirty="0" smtClean="0">
                <a:latin typeface="Arial" charset="0"/>
                <a:ea typeface="ＭＳ Ｐゴシック" charset="0"/>
              </a:rPr>
              <a:t>p</a:t>
            </a:r>
            <a:r>
              <a:rPr lang="en-US" sz="1700" baseline="30000" dirty="0" smtClean="0">
                <a:latin typeface="Arial" charset="0"/>
                <a:ea typeface="ＭＳ Ｐゴシック" charset="0"/>
              </a:rPr>
              <a:t>-1.0</a:t>
            </a:r>
            <a:r>
              <a:rPr lang="en-US" sz="1700" dirty="0" smtClean="0">
                <a:latin typeface="Arial" charset="0"/>
                <a:ea typeface="ＭＳ Ｐゴシック" charset="0"/>
              </a:rPr>
              <a:t>)</a:t>
            </a:r>
          </a:p>
          <a:p>
            <a:pPr marL="969963" lvl="2" indent="-279400">
              <a:defRPr/>
            </a:pPr>
            <a:r>
              <a:rPr lang="en-US" sz="1700" dirty="0" smtClean="0">
                <a:ea typeface="ＭＳ Ｐゴシック" charset="0"/>
                <a:cs typeface="Symbol" charset="0"/>
              </a:rPr>
              <a:t> </a:t>
            </a:r>
            <a:r>
              <a:rPr lang="en-US" sz="1700" dirty="0" err="1" smtClean="0">
                <a:latin typeface="Symbol" charset="0"/>
                <a:ea typeface="ＭＳ Ｐゴシック" charset="0"/>
                <a:cs typeface="Symbol" charset="0"/>
              </a:rPr>
              <a:t>l</a:t>
            </a:r>
            <a:r>
              <a:rPr lang="en-US" sz="1700" baseline="-25000" dirty="0" err="1" smtClean="0">
                <a:latin typeface="Arial" charset="0"/>
                <a:ea typeface="ＭＳ Ｐゴシック" charset="0"/>
              </a:rPr>
              <a:t>q</a:t>
            </a:r>
            <a:r>
              <a:rPr lang="en-US" sz="1700" baseline="-25000" dirty="0" smtClean="0">
                <a:latin typeface="Arial" charset="0"/>
                <a:ea typeface="ＭＳ Ｐゴシック" charset="0"/>
              </a:rPr>
              <a:t> </a:t>
            </a:r>
            <a:r>
              <a:rPr lang="en-US" sz="1700" dirty="0" smtClean="0">
                <a:latin typeface="Arial" charset="0"/>
                <a:ea typeface="ＭＳ Ｐゴシック" charset="0"/>
              </a:rPr>
              <a:t>contracts </a:t>
            </a:r>
            <a:r>
              <a:rPr lang="en-US" sz="1700" dirty="0">
                <a:latin typeface="Arial" charset="0"/>
                <a:ea typeface="ＭＳ Ｐゴシック" charset="0"/>
              </a:rPr>
              <a:t>with increasing lithium deposition </a:t>
            </a:r>
          </a:p>
          <a:p>
            <a:pPr marL="690563" lvl="1" indent="-344488">
              <a:defRPr/>
            </a:pPr>
            <a:r>
              <a:rPr lang="en-US" dirty="0" smtClean="0">
                <a:latin typeface="Arial" charset="0"/>
                <a:ea typeface="ＭＳ Ｐゴシック" charset="0"/>
              </a:rPr>
              <a:t>and modeled</a:t>
            </a:r>
          </a:p>
          <a:p>
            <a:pPr marL="912813" lvl="2" indent="-222250">
              <a:defRPr/>
            </a:pPr>
            <a:r>
              <a:rPr lang="en-US" sz="1700" dirty="0" smtClean="0">
                <a:latin typeface="Arial" charset="0"/>
                <a:ea typeface="ＭＳ Ｐゴシック" charset="0"/>
              </a:rPr>
              <a:t>XGC0 modeling reproduced </a:t>
            </a:r>
            <a:r>
              <a:rPr lang="en-US" sz="1700" i="1" dirty="0" err="1" smtClean="0">
                <a:ea typeface="ＭＳ Ｐゴシック" charset="0"/>
                <a:cs typeface="Symbol" charset="0"/>
              </a:rPr>
              <a:t>I</a:t>
            </a:r>
            <a:r>
              <a:rPr lang="en-US" sz="1700" i="1" baseline="-25000" dirty="0" err="1" smtClean="0">
                <a:ea typeface="ＭＳ Ｐゴシック" charset="0"/>
                <a:cs typeface="Symbol" charset="0"/>
              </a:rPr>
              <a:t>p</a:t>
            </a:r>
            <a:r>
              <a:rPr lang="en-US" sz="1700" dirty="0" smtClean="0">
                <a:ea typeface="ＭＳ Ｐゴシック" charset="0"/>
                <a:cs typeface="Symbol" charset="0"/>
              </a:rPr>
              <a:t> dependence </a:t>
            </a:r>
          </a:p>
          <a:p>
            <a:pPr marL="690563" lvl="2" indent="0">
              <a:buFontTx/>
              <a:buNone/>
              <a:defRPr/>
            </a:pPr>
            <a:r>
              <a:rPr lang="en-US" sz="1700" dirty="0">
                <a:ea typeface="ＭＳ Ｐゴシック" charset="0"/>
                <a:cs typeface="Symbol" charset="0"/>
              </a:rPr>
              <a:t> </a:t>
            </a:r>
            <a:r>
              <a:rPr lang="en-US" sz="1700" dirty="0" smtClean="0">
                <a:ea typeface="ＭＳ Ｐゴシック" charset="0"/>
                <a:cs typeface="Symbol" charset="0"/>
              </a:rPr>
              <a:t>  (NSTX: </a:t>
            </a:r>
            <a:r>
              <a:rPr lang="en-US" sz="1700" dirty="0" err="1">
                <a:latin typeface="Symbol" charset="0"/>
                <a:ea typeface="ＭＳ Ｐゴシック" charset="0"/>
                <a:cs typeface="Symbol" charset="0"/>
              </a:rPr>
              <a:t>l</a:t>
            </a:r>
            <a:r>
              <a:rPr lang="en-US" sz="1700" baseline="-25000" dirty="0" err="1">
                <a:latin typeface="Arial" charset="0"/>
                <a:ea typeface="ＭＳ Ｐゴシック" charset="0"/>
              </a:rPr>
              <a:t>q</a:t>
            </a:r>
            <a:r>
              <a:rPr lang="en-US" sz="1700" baseline="30000" dirty="0" err="1">
                <a:latin typeface="Arial" charset="0"/>
                <a:ea typeface="ＭＳ Ｐゴシック" charset="0"/>
              </a:rPr>
              <a:t>mid</a:t>
            </a:r>
            <a:r>
              <a:rPr lang="en-US" sz="1700" dirty="0">
                <a:latin typeface="Arial" charset="0"/>
                <a:ea typeface="ＭＳ Ｐゴシック" charset="0"/>
              </a:rPr>
              <a:t> ~ I</a:t>
            </a:r>
            <a:r>
              <a:rPr lang="en-US" sz="1700" baseline="-25000" dirty="0">
                <a:latin typeface="Arial" charset="0"/>
                <a:ea typeface="ＭＳ Ｐゴシック" charset="0"/>
              </a:rPr>
              <a:t>p</a:t>
            </a:r>
            <a:r>
              <a:rPr lang="en-US" sz="1700" baseline="30000" dirty="0">
                <a:latin typeface="Arial" charset="0"/>
                <a:ea typeface="ＭＳ Ｐゴシック" charset="0"/>
              </a:rPr>
              <a:t>-</a:t>
            </a:r>
            <a:r>
              <a:rPr lang="en-US" sz="1700" baseline="30000" dirty="0" smtClean="0">
                <a:latin typeface="Arial" charset="0"/>
                <a:ea typeface="ＭＳ Ｐゴシック" charset="0"/>
              </a:rPr>
              <a:t>1.0 </a:t>
            </a:r>
            <a:r>
              <a:rPr lang="en-US" sz="1700" dirty="0" smtClean="0">
                <a:latin typeface="Arial" charset="0"/>
                <a:ea typeface="ＭＳ Ｐゴシック" charset="0"/>
              </a:rPr>
              <a:t>;</a:t>
            </a:r>
            <a:r>
              <a:rPr lang="en-US" sz="1700" dirty="0">
                <a:latin typeface="Arial" charset="0"/>
                <a:ea typeface="ＭＳ Ｐゴシック" charset="0"/>
              </a:rPr>
              <a:t> DIII-D: </a:t>
            </a:r>
            <a:r>
              <a:rPr lang="en-US" sz="1700" dirty="0" smtClean="0">
                <a:latin typeface="Arial" charset="0"/>
                <a:ea typeface="ＭＳ Ｐゴシック" charset="0"/>
              </a:rPr>
              <a:t>~ </a:t>
            </a:r>
            <a:r>
              <a:rPr lang="en-US" sz="1700" dirty="0">
                <a:latin typeface="Arial" charset="0"/>
                <a:ea typeface="ＭＳ Ｐゴシック" charset="0"/>
              </a:rPr>
              <a:t>I</a:t>
            </a:r>
            <a:r>
              <a:rPr lang="en-US" sz="1700" baseline="-25000" dirty="0">
                <a:latin typeface="Arial" charset="0"/>
                <a:ea typeface="ＭＳ Ｐゴシック" charset="0"/>
              </a:rPr>
              <a:t>p</a:t>
            </a:r>
            <a:r>
              <a:rPr lang="en-US" sz="1700" baseline="30000" dirty="0" smtClean="0">
                <a:latin typeface="Arial" charset="0"/>
                <a:ea typeface="ＭＳ Ｐゴシック" charset="0"/>
              </a:rPr>
              <a:t>-0.8</a:t>
            </a:r>
            <a:r>
              <a:rPr lang="en-US" sz="1700" dirty="0" smtClean="0">
                <a:latin typeface="Arial" charset="0"/>
                <a:ea typeface="ＭＳ Ｐゴシック" charset="0"/>
              </a:rPr>
              <a:t> ; C</a:t>
            </a:r>
            <a:r>
              <a:rPr lang="en-US" sz="1700" dirty="0">
                <a:latin typeface="Arial" charset="0"/>
                <a:ea typeface="ＭＳ Ｐゴシック" charset="0"/>
              </a:rPr>
              <a:t>-Mod</a:t>
            </a:r>
            <a:r>
              <a:rPr lang="en-US" sz="1700" dirty="0" smtClean="0">
                <a:latin typeface="Arial" charset="0"/>
                <a:ea typeface="ＭＳ Ｐゴシック" charset="0"/>
              </a:rPr>
              <a:t>: </a:t>
            </a:r>
            <a:r>
              <a:rPr lang="en-US" sz="1700" dirty="0">
                <a:latin typeface="Arial" charset="0"/>
                <a:ea typeface="ＭＳ Ｐゴシック" charset="0"/>
              </a:rPr>
              <a:t>~ I</a:t>
            </a:r>
            <a:r>
              <a:rPr lang="en-US" sz="1700" baseline="-25000" dirty="0">
                <a:latin typeface="Arial" charset="0"/>
                <a:ea typeface="ＭＳ Ｐゴシック" charset="0"/>
              </a:rPr>
              <a:t>p</a:t>
            </a:r>
            <a:r>
              <a:rPr lang="en-US" sz="1700" baseline="30000" dirty="0" smtClean="0">
                <a:latin typeface="Arial" charset="0"/>
                <a:ea typeface="ＭＳ Ｐゴシック" charset="0"/>
              </a:rPr>
              <a:t>-0.3</a:t>
            </a:r>
            <a:r>
              <a:rPr lang="en-US" sz="1700" dirty="0" smtClean="0">
                <a:latin typeface="Arial" charset="0"/>
                <a:ea typeface="ＭＳ Ｐゴシック" charset="0"/>
              </a:rPr>
              <a:t> )</a:t>
            </a:r>
            <a:endParaRPr lang="en-US" sz="1700" dirty="0">
              <a:ea typeface="ＭＳ Ｐゴシック" charset="0"/>
            </a:endParaRPr>
          </a:p>
          <a:p>
            <a:pPr marL="912813" lvl="2" indent="-222250">
              <a:defRPr/>
            </a:pPr>
            <a:r>
              <a:rPr lang="en-US" sz="1700" dirty="0" smtClean="0">
                <a:latin typeface="Arial" charset="0"/>
                <a:ea typeface="ＭＳ Ｐゴシック" charset="0"/>
              </a:rPr>
              <a:t>SOLT </a:t>
            </a:r>
            <a:r>
              <a:rPr lang="en-US" sz="1700" dirty="0">
                <a:latin typeface="Arial" charset="0"/>
                <a:ea typeface="ＭＳ Ｐゴシック" charset="0"/>
              </a:rPr>
              <a:t>modeling: weak </a:t>
            </a:r>
            <a:r>
              <a:rPr lang="en-US" sz="1700" dirty="0" err="1">
                <a:latin typeface="Symbol" charset="0"/>
                <a:ea typeface="ＭＳ Ｐゴシック" charset="0"/>
              </a:rPr>
              <a:t>l</a:t>
            </a:r>
            <a:r>
              <a:rPr lang="en-US" sz="1700" baseline="-25000" dirty="0" err="1">
                <a:latin typeface="Arial" charset="0"/>
                <a:ea typeface="ＭＳ Ｐゴシック" charset="0"/>
              </a:rPr>
              <a:t>q</a:t>
            </a:r>
            <a:r>
              <a:rPr lang="en-US" sz="1700" baseline="-25000" dirty="0">
                <a:latin typeface="Arial" charset="0"/>
                <a:ea typeface="ＭＳ Ｐゴシック" charset="0"/>
              </a:rPr>
              <a:t>  </a:t>
            </a:r>
            <a:r>
              <a:rPr lang="en-US" sz="1700" dirty="0">
                <a:latin typeface="Arial" charset="0"/>
                <a:ea typeface="ＭＳ Ｐゴシック" charset="0"/>
              </a:rPr>
              <a:t>scaling with </a:t>
            </a:r>
            <a:r>
              <a:rPr lang="en-US" sz="1700" i="1" dirty="0">
                <a:latin typeface="Arial" charset="0"/>
                <a:ea typeface="ＭＳ Ｐゴシック" charset="0"/>
              </a:rPr>
              <a:t>P</a:t>
            </a:r>
            <a:r>
              <a:rPr lang="en-US" sz="1700" i="1" baseline="-25000" dirty="0">
                <a:latin typeface="Arial" charset="0"/>
                <a:ea typeface="ＭＳ Ｐゴシック" charset="0"/>
              </a:rPr>
              <a:t>in</a:t>
            </a:r>
            <a:r>
              <a:rPr lang="en-US" sz="1700" dirty="0">
                <a:latin typeface="Arial" charset="0"/>
                <a:ea typeface="ＭＳ Ｐゴシック" charset="0"/>
              </a:rPr>
              <a:t>;  </a:t>
            </a:r>
            <a:r>
              <a:rPr lang="en-US" sz="1700" dirty="0" err="1">
                <a:latin typeface="Arial" charset="0"/>
                <a:ea typeface="ＭＳ Ｐゴシック" charset="0"/>
              </a:rPr>
              <a:t>I</a:t>
            </a:r>
            <a:r>
              <a:rPr lang="en-US" sz="1700" baseline="-25000" dirty="0" err="1">
                <a:latin typeface="Arial" charset="0"/>
                <a:ea typeface="ＭＳ Ｐゴシック" charset="0"/>
              </a:rPr>
              <a:t>p</a:t>
            </a:r>
            <a:r>
              <a:rPr lang="en-US" sz="1700" dirty="0">
                <a:latin typeface="Arial" charset="0"/>
                <a:ea typeface="ＭＳ Ｐゴシック" charset="0"/>
              </a:rPr>
              <a:t> scaling is weaker than </a:t>
            </a:r>
            <a:r>
              <a:rPr lang="en-US" sz="1700" dirty="0" smtClean="0">
                <a:latin typeface="Arial" charset="0"/>
                <a:ea typeface="ＭＳ Ｐゴシック" charset="0"/>
              </a:rPr>
              <a:t>observed</a:t>
            </a:r>
          </a:p>
          <a:p>
            <a:pPr>
              <a:defRPr/>
            </a:pPr>
            <a:r>
              <a:rPr lang="en-US" sz="2100" dirty="0" smtClean="0">
                <a:latin typeface="Arial" charset="0"/>
                <a:ea typeface="ＭＳ Ｐゴシック" charset="0"/>
                <a:cs typeface="ＭＳ Ｐゴシック" charset="0"/>
              </a:rPr>
              <a:t>Further </a:t>
            </a:r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studies</a:t>
            </a:r>
          </a:p>
          <a:p>
            <a:pPr marL="690563" lvl="1" indent="-344488">
              <a:buClr>
                <a:srgbClr val="010000"/>
              </a:buClr>
              <a:defRPr/>
            </a:pPr>
            <a:r>
              <a:rPr lang="en-US" dirty="0" smtClean="0">
                <a:latin typeface="Arial" charset="0"/>
                <a:ea typeface="ＭＳ Ｐゴシック" charset="0"/>
              </a:rPr>
              <a:t>Connect </a:t>
            </a:r>
            <a:r>
              <a:rPr lang="en-US" dirty="0" err="1">
                <a:latin typeface="Symbol" charset="0"/>
                <a:ea typeface="ＭＳ Ｐゴシック" charset="0"/>
                <a:cs typeface="Symbol" charset="0"/>
              </a:rPr>
              <a:t>l</a:t>
            </a:r>
            <a:r>
              <a:rPr lang="en-US" baseline="-25000" dirty="0" err="1">
                <a:latin typeface="Arial" charset="0"/>
                <a:ea typeface="ＭＳ Ｐゴシック" charset="0"/>
              </a:rPr>
              <a:t>q</a:t>
            </a:r>
            <a:r>
              <a:rPr lang="en-US" baseline="30000" dirty="0" err="1">
                <a:latin typeface="Arial" charset="0"/>
                <a:ea typeface="ＭＳ Ｐゴシック" charset="0"/>
              </a:rPr>
              <a:t>mid</a:t>
            </a:r>
            <a:r>
              <a:rPr lang="en-US" baseline="30000" dirty="0">
                <a:latin typeface="Arial" charset="0"/>
                <a:ea typeface="ＭＳ Ｐゴシック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</a:rPr>
              <a:t>to pedestal width and edge turbulence</a:t>
            </a:r>
            <a:endParaRPr lang="en-US" dirty="0">
              <a:ea typeface="ＭＳ Ｐゴシック" charset="0"/>
            </a:endParaRPr>
          </a:p>
          <a:p>
            <a:pPr marL="690563" lvl="1" indent="-344488">
              <a:buClr>
                <a:srgbClr val="010000"/>
              </a:buClr>
              <a:defRPr/>
            </a:pPr>
            <a:r>
              <a:rPr lang="en-US" dirty="0" smtClean="0">
                <a:ea typeface="ＭＳ Ｐゴシック" charset="0"/>
                <a:cs typeface="Symbol" charset="0"/>
              </a:rPr>
              <a:t> </a:t>
            </a:r>
            <a:r>
              <a:rPr lang="en-US" dirty="0" err="1" smtClean="0">
                <a:latin typeface="Symbol" charset="0"/>
                <a:ea typeface="ＭＳ Ｐゴシック" charset="0"/>
                <a:cs typeface="Symbol" charset="0"/>
              </a:rPr>
              <a:t>l</a:t>
            </a:r>
            <a:r>
              <a:rPr lang="en-US" baseline="-25000" dirty="0" err="1" smtClean="0">
                <a:latin typeface="Arial" charset="0"/>
                <a:ea typeface="ＭＳ Ｐゴシック" charset="0"/>
              </a:rPr>
              <a:t>q</a:t>
            </a:r>
            <a:r>
              <a:rPr lang="en-US" baseline="30000" dirty="0" err="1" smtClean="0">
                <a:latin typeface="Arial" charset="0"/>
                <a:ea typeface="ＭＳ Ｐゴシック" charset="0"/>
              </a:rPr>
              <a:t>mid</a:t>
            </a:r>
            <a:r>
              <a:rPr lang="en-US" baseline="30000" dirty="0" smtClean="0">
                <a:latin typeface="Arial" charset="0"/>
                <a:ea typeface="ＭＳ Ｐゴシック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</a:rPr>
              <a:t>data analysis for ITER / future </a:t>
            </a:r>
            <a:r>
              <a:rPr lang="en-US" dirty="0" smtClean="0">
                <a:latin typeface="Arial" charset="0"/>
                <a:ea typeface="ＭＳ Ｐゴシック" charset="0"/>
              </a:rPr>
              <a:t>STs</a:t>
            </a:r>
          </a:p>
          <a:p>
            <a:pPr marL="969963" lvl="2" indent="-279400">
              <a:buClr>
                <a:srgbClr val="010000"/>
              </a:buClr>
              <a:defRPr/>
            </a:pPr>
            <a:r>
              <a:rPr lang="en-US" dirty="0" smtClean="0">
                <a:latin typeface="Arial" charset="0"/>
                <a:ea typeface="ＭＳ Ｐゴシック" charset="0"/>
              </a:rPr>
              <a:t>For NSTX-U parameters, </a:t>
            </a:r>
            <a:r>
              <a:rPr lang="en-US" dirty="0" err="1" smtClean="0">
                <a:latin typeface="Symbol" charset="0"/>
                <a:ea typeface="ＭＳ Ｐゴシック" charset="0"/>
                <a:cs typeface="Symbol" charset="0"/>
              </a:rPr>
              <a:t>l</a:t>
            </a:r>
            <a:r>
              <a:rPr lang="en-US" baseline="-25000" dirty="0" err="1" smtClean="0">
                <a:latin typeface="Arial" charset="0"/>
                <a:ea typeface="ＭＳ Ｐゴシック" charset="0"/>
              </a:rPr>
              <a:t>q</a:t>
            </a:r>
            <a:r>
              <a:rPr lang="en-US" baseline="30000" dirty="0" err="1" smtClean="0">
                <a:latin typeface="Arial" charset="0"/>
                <a:ea typeface="ＭＳ Ｐゴシック" charset="0"/>
              </a:rPr>
              <a:t>mid</a:t>
            </a:r>
            <a:r>
              <a:rPr lang="en-US" baseline="30000" dirty="0" smtClean="0">
                <a:latin typeface="Arial" charset="0"/>
                <a:ea typeface="ＭＳ Ｐゴシック" charset="0"/>
              </a:rPr>
              <a:t> </a:t>
            </a:r>
            <a:r>
              <a:rPr lang="en-US" dirty="0" smtClean="0">
                <a:latin typeface="Arial" charset="0"/>
                <a:ea typeface="ＭＳ Ｐゴシック" charset="0"/>
              </a:rPr>
              <a:t>= 3±0.5 mm</a:t>
            </a:r>
          </a:p>
          <a:p>
            <a:pPr lvl="2">
              <a:buClr>
                <a:srgbClr val="010000"/>
              </a:buClr>
              <a:defRPr/>
            </a:pPr>
            <a:endParaRPr lang="en-US" dirty="0">
              <a:latin typeface="Arial" charset="0"/>
              <a:ea typeface="ＭＳ Ｐゴシック" charset="0"/>
            </a:endParaRPr>
          </a:p>
        </p:txBody>
      </p:sp>
      <p:cxnSp>
        <p:nvCxnSpPr>
          <p:cNvPr id="21511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2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3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87001339-ACC8-E147-8FCB-264269E0A10D}" type="slidenum">
              <a:rPr lang="en-US" sz="900" i="0">
                <a:solidFill>
                  <a:schemeClr val="accent2"/>
                </a:solidFill>
                <a:latin typeface="Arial" charset="0"/>
              </a:rPr>
              <a:pPr/>
              <a:t>36</a:t>
            </a:fld>
            <a:endParaRPr lang="en-US" sz="900" i="0">
              <a:solidFill>
                <a:schemeClr val="accent2"/>
              </a:solidFill>
              <a:latin typeface="Arial" charset="0"/>
            </a:endParaRPr>
          </a:p>
        </p:txBody>
      </p:sp>
      <p:cxnSp>
        <p:nvCxnSpPr>
          <p:cNvPr id="21514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5" name="TextBox 10"/>
          <p:cNvSpPr txBox="1">
            <a:spLocks noChangeArrowheads="1"/>
          </p:cNvSpPr>
          <p:nvPr/>
        </p:nvSpPr>
        <p:spPr bwMode="auto">
          <a:xfrm>
            <a:off x="5867400" y="6248400"/>
            <a:ext cx="923925" cy="2762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>
                <a:solidFill>
                  <a:schemeClr val="tx1"/>
                </a:solidFill>
              </a:rPr>
              <a:t>PAC27-10</a:t>
            </a:r>
          </a:p>
        </p:txBody>
      </p:sp>
      <p:sp>
        <p:nvSpPr>
          <p:cNvPr id="21516" name="TextBox 10"/>
          <p:cNvSpPr txBox="1">
            <a:spLocks noChangeArrowheads="1"/>
          </p:cNvSpPr>
          <p:nvPr/>
        </p:nvSpPr>
        <p:spPr bwMode="auto">
          <a:xfrm>
            <a:off x="6858000" y="6248400"/>
            <a:ext cx="915988" cy="2762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>
                <a:solidFill>
                  <a:schemeClr val="tx1"/>
                </a:solidFill>
              </a:rPr>
              <a:t>PAC27-11</a:t>
            </a:r>
          </a:p>
        </p:txBody>
      </p:sp>
      <p:sp>
        <p:nvSpPr>
          <p:cNvPr id="21517" name="Right Arrow 3"/>
          <p:cNvSpPr>
            <a:spLocks noChangeArrowheads="1"/>
          </p:cNvSpPr>
          <p:nvPr/>
        </p:nvSpPr>
        <p:spPr bwMode="auto">
          <a:xfrm>
            <a:off x="5791200" y="3733800"/>
            <a:ext cx="609600" cy="46038"/>
          </a:xfrm>
          <a:prstGeom prst="rightArrow">
            <a:avLst>
              <a:gd name="adj1" fmla="val 50000"/>
              <a:gd name="adj2" fmla="val 49655"/>
            </a:avLst>
          </a:prstGeom>
          <a:solidFill>
            <a:srgbClr val="0000FF"/>
          </a:solidFill>
          <a:ln w="57150">
            <a:solidFill>
              <a:srgbClr val="00009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518" name="Right Arrow 19"/>
          <p:cNvSpPr>
            <a:spLocks noChangeArrowheads="1"/>
          </p:cNvSpPr>
          <p:nvPr/>
        </p:nvSpPr>
        <p:spPr bwMode="auto">
          <a:xfrm>
            <a:off x="5715000" y="3124200"/>
            <a:ext cx="396875" cy="44450"/>
          </a:xfrm>
          <a:prstGeom prst="rightArrow">
            <a:avLst>
              <a:gd name="adj1" fmla="val 50000"/>
              <a:gd name="adj2" fmla="val 51339"/>
            </a:avLst>
          </a:prstGeom>
          <a:solidFill>
            <a:srgbClr val="0000FF"/>
          </a:solidFill>
          <a:ln w="57150">
            <a:solidFill>
              <a:srgbClr val="00009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733800"/>
            <a:ext cx="2743200" cy="254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7543800" y="3962400"/>
            <a:ext cx="1371600" cy="7794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r">
              <a:buFontTx/>
              <a:buNone/>
              <a:defRPr/>
            </a:pPr>
            <a:r>
              <a:rPr lang="en-US" sz="2000" dirty="0" smtClean="0">
                <a:solidFill>
                  <a:srgbClr val="000000"/>
                </a:solidFill>
                <a:latin typeface="Symbol" charset="0"/>
              </a:rPr>
              <a:t>l </a:t>
            </a:r>
            <a:r>
              <a:rPr lang="en-US" sz="2000" dirty="0" smtClean="0">
                <a:solidFill>
                  <a:srgbClr val="000000"/>
                </a:solidFill>
              </a:rPr>
              <a:t>(</a:t>
            </a:r>
            <a:r>
              <a:rPr lang="en-US" sz="2000" dirty="0" err="1" smtClean="0">
                <a:solidFill>
                  <a:srgbClr val="000000"/>
                </a:solidFill>
              </a:rPr>
              <a:t>I</a:t>
            </a:r>
            <a:r>
              <a:rPr lang="en-US" sz="2000" baseline="-33000" dirty="0" err="1" smtClean="0">
                <a:solidFill>
                  <a:srgbClr val="000000"/>
                </a:solidFill>
              </a:rPr>
              <a:t>p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</a:p>
          <a:p>
            <a:pPr algn="r">
              <a:buFontTx/>
              <a:buNone/>
              <a:defRPr/>
            </a:pPr>
            <a:r>
              <a:rPr lang="en-US" i="0" dirty="0" smtClean="0">
                <a:solidFill>
                  <a:srgbClr val="000000"/>
                </a:solidFill>
              </a:rPr>
              <a:t>NSTX 128013</a:t>
            </a:r>
          </a:p>
        </p:txBody>
      </p:sp>
    </p:spTree>
    <p:extLst>
      <p:ext uri="{BB962C8B-B14F-4D97-AF65-F5344CB8AC3E}">
        <p14:creationId xmlns:p14="http://schemas.microsoft.com/office/powerpoint/2010/main" val="511800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4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816631"/>
            <a:ext cx="2739840" cy="2660369"/>
          </a:xfrm>
          <a:prstGeom prst="rect">
            <a:avLst/>
          </a:prstGeom>
        </p:spPr>
      </p:pic>
      <p:cxnSp>
        <p:nvCxnSpPr>
          <p:cNvPr id="12289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90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SOL width </a:t>
            </a:r>
            <a:r>
              <a:rPr lang="en-US" dirty="0" smtClean="0">
                <a:latin typeface="Arial" charset="0"/>
              </a:rPr>
              <a:t>studies </a:t>
            </a:r>
            <a:r>
              <a:rPr lang="en-US" dirty="0">
                <a:latin typeface="Arial" charset="0"/>
              </a:rPr>
              <a:t>in NSTX elucidate on divertor projections for NSTX-U, ST-FNSF and ITER</a:t>
            </a:r>
          </a:p>
        </p:txBody>
      </p:sp>
      <p:cxnSp>
        <p:nvCxnSpPr>
          <p:cNvPr id="12292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2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6096000" cy="5562600"/>
          </a:xfrm>
        </p:spPr>
        <p:txBody>
          <a:bodyPr/>
          <a:lstStyle/>
          <a:p>
            <a:pPr marL="233363" indent="-233363">
              <a:buClr>
                <a:srgbClr val="010000"/>
              </a:buClr>
              <a:defRPr/>
            </a:pPr>
            <a:r>
              <a:rPr lang="en-US" sz="1800" dirty="0" smtClean="0"/>
              <a:t>JRT 2010 on heat transport</a:t>
            </a:r>
          </a:p>
          <a:p>
            <a:pPr marL="517525" lvl="1" indent="-233363">
              <a:buClr>
                <a:srgbClr val="010000"/>
              </a:buClr>
              <a:defRPr/>
            </a:pPr>
            <a:r>
              <a:rPr lang="en-US" sz="1600" i="1" dirty="0" smtClean="0"/>
              <a:t> </a:t>
            </a:r>
            <a:r>
              <a:rPr lang="en-US" sz="1800" i="1" dirty="0" err="1" smtClean="0">
                <a:latin typeface="Symbol" charset="0"/>
              </a:rPr>
              <a:t>l</a:t>
            </a:r>
            <a:r>
              <a:rPr lang="en-US" sz="1800" i="1" baseline="-25000" dirty="0" err="1" smtClean="0">
                <a:latin typeface="Arial" charset="0"/>
              </a:rPr>
              <a:t>q</a:t>
            </a:r>
            <a:r>
              <a:rPr lang="en-US" sz="1800" i="1" baseline="30000" dirty="0" err="1" smtClean="0">
                <a:latin typeface="Arial" charset="0"/>
              </a:rPr>
              <a:t>mid</a:t>
            </a:r>
            <a:r>
              <a:rPr lang="en-US" sz="1800" i="1" dirty="0" smtClean="0">
                <a:latin typeface="Arial" charset="0"/>
              </a:rPr>
              <a:t> </a:t>
            </a:r>
            <a:r>
              <a:rPr lang="en-US" sz="1600" dirty="0" smtClean="0">
                <a:latin typeface="Arial" charset="0"/>
              </a:rPr>
              <a:t>contracts </a:t>
            </a:r>
            <a:r>
              <a:rPr lang="en-US" sz="1600" dirty="0">
                <a:latin typeface="Arial" charset="0"/>
              </a:rPr>
              <a:t>with increasing </a:t>
            </a:r>
            <a:r>
              <a:rPr lang="en-US" sz="1600" i="1" dirty="0" err="1" smtClean="0">
                <a:latin typeface="Arial" charset="0"/>
              </a:rPr>
              <a:t>I</a:t>
            </a:r>
            <a:r>
              <a:rPr lang="en-US" sz="1600" i="1" baseline="-25000" dirty="0" err="1" smtClean="0">
                <a:latin typeface="Arial" charset="0"/>
              </a:rPr>
              <a:t>p</a:t>
            </a:r>
            <a:r>
              <a:rPr lang="en-US" sz="1600" dirty="0">
                <a:latin typeface="Arial" charset="0"/>
              </a:rPr>
              <a:t>:  </a:t>
            </a:r>
            <a:r>
              <a:rPr lang="en-US" sz="1600" i="1" dirty="0" err="1">
                <a:latin typeface="Symbol" charset="0"/>
              </a:rPr>
              <a:t>l</a:t>
            </a:r>
            <a:r>
              <a:rPr lang="en-US" sz="1600" i="1" baseline="-25000" dirty="0" err="1">
                <a:latin typeface="Arial" charset="0"/>
              </a:rPr>
              <a:t>q</a:t>
            </a:r>
            <a:r>
              <a:rPr lang="en-US" sz="1600" i="1" baseline="30000" dirty="0" err="1">
                <a:latin typeface="Arial" charset="0"/>
              </a:rPr>
              <a:t>mid</a:t>
            </a:r>
            <a:r>
              <a:rPr lang="en-US" sz="1600" dirty="0">
                <a:latin typeface="Arial" charset="0"/>
              </a:rPr>
              <a:t> ~ </a:t>
            </a:r>
            <a:r>
              <a:rPr lang="en-US" sz="1600" i="1" dirty="0">
                <a:latin typeface="Arial" charset="0"/>
              </a:rPr>
              <a:t>I</a:t>
            </a:r>
            <a:r>
              <a:rPr lang="en-US" sz="1600" i="1" baseline="-25000" dirty="0">
                <a:latin typeface="Arial" charset="0"/>
              </a:rPr>
              <a:t>p</a:t>
            </a:r>
            <a:r>
              <a:rPr lang="en-US" sz="1600" baseline="30000" dirty="0">
                <a:latin typeface="Arial" charset="0"/>
              </a:rPr>
              <a:t>-</a:t>
            </a:r>
            <a:r>
              <a:rPr lang="en-US" sz="1600" baseline="30000" dirty="0" smtClean="0">
                <a:latin typeface="Arial" charset="0"/>
              </a:rPr>
              <a:t>1.6</a:t>
            </a:r>
          </a:p>
          <a:p>
            <a:pPr marL="233363" indent="-233363">
              <a:defRPr/>
            </a:pPr>
            <a:r>
              <a:rPr lang="en-US" sz="1800" dirty="0" smtClean="0">
                <a:latin typeface="Arial" charset="0"/>
              </a:rPr>
              <a:t>Comparison with SOL models</a:t>
            </a:r>
          </a:p>
          <a:p>
            <a:pPr marL="568325" lvl="1" indent="-277813">
              <a:defRPr/>
            </a:pPr>
            <a:r>
              <a:rPr lang="en-US" sz="1800" dirty="0" smtClean="0">
                <a:latin typeface="Arial" charset="0"/>
              </a:rPr>
              <a:t>Parallel transport: conductive/convective, cross-field : collisional / turbulent / drift</a:t>
            </a:r>
          </a:p>
          <a:p>
            <a:pPr marL="568325" lvl="1" indent="-277813">
              <a:defRPr/>
            </a:pPr>
            <a:r>
              <a:rPr lang="en-US" sz="1800" dirty="0" smtClean="0">
                <a:latin typeface="Arial" charset="0"/>
              </a:rPr>
              <a:t>XGC0 reproduced </a:t>
            </a:r>
            <a:r>
              <a:rPr lang="en-US" sz="1800" i="1" dirty="0" err="1">
                <a:latin typeface="Arial" charset="0"/>
              </a:rPr>
              <a:t>I</a:t>
            </a:r>
            <a:r>
              <a:rPr lang="en-US" sz="1800" i="1" baseline="-25000" dirty="0" err="1">
                <a:latin typeface="Arial" charset="0"/>
              </a:rPr>
              <a:t>p</a:t>
            </a:r>
            <a:r>
              <a:rPr lang="en-US" sz="1800" dirty="0">
                <a:latin typeface="Arial" charset="0"/>
              </a:rPr>
              <a:t> dependence </a:t>
            </a:r>
            <a:r>
              <a:rPr lang="en-US" sz="1800" dirty="0" smtClean="0">
                <a:latin typeface="Arial" charset="0"/>
              </a:rPr>
              <a:t> </a:t>
            </a:r>
            <a:r>
              <a:rPr lang="en-US" sz="1800" i="1" dirty="0" err="1">
                <a:latin typeface="Symbol" charset="0"/>
              </a:rPr>
              <a:t>l</a:t>
            </a:r>
            <a:r>
              <a:rPr lang="en-US" sz="1800" i="1" baseline="-25000" dirty="0" err="1">
                <a:latin typeface="Arial" charset="0"/>
              </a:rPr>
              <a:t>q</a:t>
            </a:r>
            <a:r>
              <a:rPr lang="en-US" sz="1800" i="1" baseline="30000" dirty="0" err="1">
                <a:latin typeface="Arial" charset="0"/>
              </a:rPr>
              <a:t>mid</a:t>
            </a:r>
            <a:r>
              <a:rPr lang="en-US" sz="1800" i="1" dirty="0">
                <a:latin typeface="Arial" charset="0"/>
              </a:rPr>
              <a:t> ~ I</a:t>
            </a:r>
            <a:r>
              <a:rPr lang="en-US" sz="1800" i="1" baseline="-25000" dirty="0">
                <a:latin typeface="Arial" charset="0"/>
              </a:rPr>
              <a:t>p</a:t>
            </a:r>
            <a:r>
              <a:rPr lang="en-US" sz="1800" i="1" baseline="30000" dirty="0">
                <a:latin typeface="Arial" charset="0"/>
              </a:rPr>
              <a:t>-1.0 </a:t>
            </a:r>
            <a:endParaRPr lang="en-US" sz="1800" i="1" dirty="0">
              <a:latin typeface="Arial" charset="0"/>
            </a:endParaRPr>
          </a:p>
          <a:p>
            <a:pPr marL="568325" lvl="1" indent="-277813">
              <a:defRPr/>
            </a:pPr>
            <a:r>
              <a:rPr lang="en-US" sz="1800" dirty="0" smtClean="0">
                <a:latin typeface="Arial" charset="0"/>
              </a:rPr>
              <a:t>SOLT: </a:t>
            </a:r>
            <a:r>
              <a:rPr lang="en-US" sz="1800" i="1" dirty="0" err="1" smtClean="0">
                <a:latin typeface="Arial" charset="0"/>
              </a:rPr>
              <a:t>I</a:t>
            </a:r>
            <a:r>
              <a:rPr lang="en-US" sz="1800" i="1" baseline="-25000" dirty="0" err="1" smtClean="0">
                <a:latin typeface="Arial" charset="0"/>
              </a:rPr>
              <a:t>p</a:t>
            </a:r>
            <a:r>
              <a:rPr lang="en-US" sz="1800" dirty="0" smtClean="0">
                <a:latin typeface="Arial" charset="0"/>
              </a:rPr>
              <a:t> </a:t>
            </a:r>
            <a:r>
              <a:rPr lang="en-US" sz="1800" dirty="0">
                <a:latin typeface="Arial" charset="0"/>
              </a:rPr>
              <a:t>scaling is weaker than </a:t>
            </a:r>
            <a:r>
              <a:rPr lang="en-US" sz="1800" dirty="0" smtClean="0">
                <a:latin typeface="Arial" charset="0"/>
              </a:rPr>
              <a:t>observed</a:t>
            </a:r>
          </a:p>
          <a:p>
            <a:pPr marL="968375" lvl="2" indent="-277813">
              <a:defRPr/>
            </a:pPr>
            <a:r>
              <a:rPr lang="en-US" sz="1600" i="1" dirty="0" smtClean="0">
                <a:latin typeface="Arial" charset="0"/>
              </a:rPr>
              <a:t>P</a:t>
            </a:r>
            <a:r>
              <a:rPr lang="en-US" sz="1600" i="1" baseline="-25000" dirty="0" smtClean="0">
                <a:latin typeface="Arial" charset="0"/>
              </a:rPr>
              <a:t>SOL</a:t>
            </a:r>
            <a:r>
              <a:rPr lang="en-US" sz="1600" dirty="0" smtClean="0">
                <a:latin typeface="Arial" charset="0"/>
              </a:rPr>
              <a:t>, collisionality, </a:t>
            </a:r>
            <a:r>
              <a:rPr lang="en-US" sz="1600" i="1" dirty="0" smtClean="0">
                <a:latin typeface="Arial" charset="0"/>
              </a:rPr>
              <a:t>L</a:t>
            </a:r>
            <a:r>
              <a:rPr lang="en-US" sz="1600" i="1" baseline="-25000" dirty="0" smtClean="0">
                <a:latin typeface="Arial" charset="0"/>
              </a:rPr>
              <a:t>II </a:t>
            </a:r>
            <a:r>
              <a:rPr lang="en-US" sz="1600" i="1" dirty="0" smtClean="0">
                <a:latin typeface="Arial" charset="0"/>
              </a:rPr>
              <a:t>/R</a:t>
            </a:r>
            <a:r>
              <a:rPr lang="en-US" sz="1600" dirty="0" smtClean="0">
                <a:latin typeface="Arial" charset="0"/>
              </a:rPr>
              <a:t> set cross-field transport and turbulence structure that affect </a:t>
            </a:r>
            <a:r>
              <a:rPr lang="en-US" sz="1600" i="1" dirty="0" err="1">
                <a:latin typeface="Symbol" charset="0"/>
              </a:rPr>
              <a:t>l</a:t>
            </a:r>
            <a:r>
              <a:rPr lang="en-US" sz="1600" i="1" baseline="-25000" dirty="0" err="1">
                <a:latin typeface="Arial" charset="0"/>
              </a:rPr>
              <a:t>q</a:t>
            </a:r>
            <a:endParaRPr lang="en-US" sz="1600" i="1" dirty="0" smtClean="0">
              <a:latin typeface="Arial" charset="0"/>
            </a:endParaRPr>
          </a:p>
          <a:p>
            <a:pPr marL="568325" lvl="1" indent="-277813">
              <a:defRPr/>
            </a:pPr>
            <a:r>
              <a:rPr lang="en-US" sz="1800" dirty="0" err="1" smtClean="0">
                <a:latin typeface="Arial" charset="0"/>
              </a:rPr>
              <a:t>Goldston</a:t>
            </a:r>
            <a:r>
              <a:rPr lang="en-US" sz="1800" dirty="0" smtClean="0">
                <a:latin typeface="Arial" charset="0"/>
              </a:rPr>
              <a:t> drift-based model of SOL flows</a:t>
            </a:r>
          </a:p>
          <a:p>
            <a:pPr marL="968375" lvl="2" indent="-277813">
              <a:defRPr/>
            </a:pPr>
            <a:r>
              <a:rPr lang="en-US" sz="1600" dirty="0" smtClean="0">
                <a:latin typeface="Arial" charset="0"/>
              </a:rPr>
              <a:t>Attached H-mode regimes</a:t>
            </a:r>
          </a:p>
          <a:p>
            <a:pPr marL="968375" lvl="2" indent="-277813">
              <a:defRPr/>
            </a:pPr>
            <a:r>
              <a:rPr lang="en-US" sz="1600" dirty="0" smtClean="0">
                <a:cs typeface="Arial"/>
                <a:sym typeface="Symbol"/>
              </a:rPr>
              <a:t></a:t>
            </a:r>
            <a:r>
              <a:rPr lang="en-US" sz="1600" i="1" dirty="0" smtClean="0">
                <a:cs typeface="Arial"/>
              </a:rPr>
              <a:t>B</a:t>
            </a:r>
            <a:r>
              <a:rPr lang="en-US" sz="1600" dirty="0" smtClean="0">
                <a:cs typeface="Arial"/>
              </a:rPr>
              <a:t> </a:t>
            </a:r>
            <a:r>
              <a:rPr lang="en-US" sz="1600" dirty="0">
                <a:cs typeface="Arial"/>
              </a:rPr>
              <a:t>and </a:t>
            </a:r>
            <a:r>
              <a:rPr lang="en-US" sz="1600" dirty="0" smtClean="0">
                <a:cs typeface="Arial"/>
              </a:rPr>
              <a:t>curvature </a:t>
            </a:r>
            <a:r>
              <a:rPr lang="en-US" sz="1600" dirty="0">
                <a:cs typeface="Arial"/>
              </a:rPr>
              <a:t>drift motion sets SOL </a:t>
            </a:r>
            <a:r>
              <a:rPr lang="en-US" sz="1600" dirty="0" smtClean="0">
                <a:cs typeface="Arial"/>
              </a:rPr>
              <a:t>width </a:t>
            </a:r>
            <a:r>
              <a:rPr lang="en-US" sz="1600" i="1" dirty="0" err="1">
                <a:latin typeface="Symbol" charset="0"/>
              </a:rPr>
              <a:t>l</a:t>
            </a:r>
            <a:r>
              <a:rPr lang="en-US" sz="1600" i="1" baseline="-25000" dirty="0" err="1">
                <a:latin typeface="Arial" charset="0"/>
              </a:rPr>
              <a:t>SOL</a:t>
            </a:r>
            <a:r>
              <a:rPr lang="en-US" sz="1600" dirty="0">
                <a:latin typeface="Arial" charset="0"/>
              </a:rPr>
              <a:t> ~ </a:t>
            </a:r>
            <a:r>
              <a:rPr lang="en-US" sz="1600" i="1" dirty="0">
                <a:latin typeface="Arial" charset="0"/>
              </a:rPr>
              <a:t>(2a/R) </a:t>
            </a:r>
            <a:r>
              <a:rPr lang="en-US" sz="1600" i="1" dirty="0" err="1" smtClean="0">
                <a:latin typeface="Symbol" charset="2"/>
                <a:cs typeface="Symbol" charset="2"/>
              </a:rPr>
              <a:t>r</a:t>
            </a:r>
            <a:r>
              <a:rPr lang="en-US" sz="1600" baseline="-25000" dirty="0" err="1" smtClean="0">
                <a:latin typeface="Arial" charset="0"/>
              </a:rPr>
              <a:t>i</a:t>
            </a:r>
            <a:r>
              <a:rPr lang="en-US" sz="1600" dirty="0" smtClean="0">
                <a:cs typeface="Arial"/>
              </a:rPr>
              <a:t>, </a:t>
            </a:r>
            <a:r>
              <a:rPr lang="en-US" sz="1600" dirty="0">
                <a:cs typeface="Arial"/>
              </a:rPr>
              <a:t>Spitzer thermal conduction sets </a:t>
            </a:r>
            <a:r>
              <a:rPr lang="en-US" sz="1600" i="1" dirty="0" err="1" smtClean="0">
                <a:cs typeface="Arial"/>
              </a:rPr>
              <a:t>T</a:t>
            </a:r>
            <a:r>
              <a:rPr lang="en-US" sz="1600" i="1" baseline="-25000" dirty="0" err="1" smtClean="0">
                <a:cs typeface="Arial"/>
              </a:rPr>
              <a:t>sep</a:t>
            </a:r>
            <a:endParaRPr lang="en-US" sz="1600" baseline="30000" dirty="0" smtClean="0">
              <a:latin typeface="Arial" charset="0"/>
            </a:endParaRPr>
          </a:p>
          <a:p>
            <a:pPr marL="568325" lvl="1" indent="-277813">
              <a:defRPr/>
            </a:pPr>
            <a:r>
              <a:rPr lang="en-US" sz="1800" dirty="0" smtClean="0">
                <a:latin typeface="Arial" charset="0"/>
                <a:cs typeface="Arial"/>
              </a:rPr>
              <a:t>Exploring mechanisms setting steep pressure gradient region and connection to SOL width</a:t>
            </a:r>
            <a:endParaRPr lang="en-US" sz="1800" dirty="0" smtClean="0">
              <a:cs typeface="Arial"/>
            </a:endParaRPr>
          </a:p>
          <a:p>
            <a:pPr marL="223838" indent="-277813">
              <a:buClr>
                <a:srgbClr val="010000"/>
              </a:buClr>
              <a:defRPr/>
            </a:pPr>
            <a:r>
              <a:rPr lang="en-US" sz="1800" dirty="0" smtClean="0">
                <a:latin typeface="Arial" charset="0"/>
              </a:rPr>
              <a:t>Projections to NSTX-U</a:t>
            </a:r>
          </a:p>
          <a:p>
            <a:pPr marL="568325" lvl="1" indent="-284163">
              <a:buClr>
                <a:srgbClr val="010000"/>
              </a:buClr>
              <a:defRPr/>
            </a:pPr>
            <a:r>
              <a:rPr lang="en-US" sz="1600" dirty="0" smtClean="0"/>
              <a:t> </a:t>
            </a:r>
            <a:r>
              <a:rPr lang="en-US" sz="1600" i="1" dirty="0" err="1" smtClean="0">
                <a:latin typeface="Symbol" charset="0"/>
              </a:rPr>
              <a:t>l</a:t>
            </a:r>
            <a:r>
              <a:rPr lang="en-US" sz="1600" i="1" baseline="-25000" dirty="0" err="1" smtClean="0">
                <a:latin typeface="Arial" charset="0"/>
              </a:rPr>
              <a:t>q</a:t>
            </a:r>
            <a:r>
              <a:rPr lang="en-US" sz="1600" i="1" baseline="30000" dirty="0" err="1" smtClean="0">
                <a:latin typeface="Arial" charset="0"/>
              </a:rPr>
              <a:t>mid</a:t>
            </a:r>
            <a:r>
              <a:rPr lang="en-US" sz="1600" baseline="30000" dirty="0" smtClean="0">
                <a:latin typeface="Arial" charset="0"/>
              </a:rPr>
              <a:t> </a:t>
            </a:r>
            <a:r>
              <a:rPr lang="en-US" sz="1600" dirty="0">
                <a:latin typeface="Arial" charset="0"/>
              </a:rPr>
              <a:t>= 3±0.5 </a:t>
            </a:r>
            <a:r>
              <a:rPr lang="en-US" sz="1600" dirty="0" smtClean="0">
                <a:latin typeface="Arial" charset="0"/>
              </a:rPr>
              <a:t>mm</a:t>
            </a:r>
          </a:p>
          <a:p>
            <a:pPr marL="568325" lvl="1" indent="-284163">
              <a:buClr>
                <a:srgbClr val="010000"/>
              </a:buClr>
              <a:defRPr/>
            </a:pPr>
            <a:r>
              <a:rPr lang="en-US" sz="1600" dirty="0" smtClean="0">
                <a:latin typeface="Arial" charset="0"/>
              </a:rPr>
              <a:t>As </a:t>
            </a:r>
            <a:r>
              <a:rPr lang="en-US" sz="1600" i="1" dirty="0" err="1" smtClean="0">
                <a:latin typeface="Arial" charset="0"/>
              </a:rPr>
              <a:t>q</a:t>
            </a:r>
            <a:r>
              <a:rPr lang="en-US" sz="1600" i="1" baseline="-25000" dirty="0" err="1" smtClean="0">
                <a:latin typeface="Arial" charset="0"/>
              </a:rPr>
              <a:t>peak</a:t>
            </a:r>
            <a:r>
              <a:rPr lang="en-US" sz="1600" dirty="0" smtClean="0">
                <a:latin typeface="Arial" charset="0"/>
              </a:rPr>
              <a:t> ~ </a:t>
            </a:r>
            <a:r>
              <a:rPr lang="en-US" sz="1600" i="1" dirty="0" err="1" smtClean="0">
                <a:latin typeface="Arial" charset="0"/>
              </a:rPr>
              <a:t>I</a:t>
            </a:r>
            <a:r>
              <a:rPr lang="en-US" sz="1600" i="1" baseline="-25000" dirty="0" err="1" smtClean="0">
                <a:latin typeface="Arial" charset="0"/>
              </a:rPr>
              <a:t>p</a:t>
            </a:r>
            <a:r>
              <a:rPr lang="en-US" sz="1600" dirty="0" smtClean="0">
                <a:latin typeface="Arial" charset="0"/>
              </a:rPr>
              <a:t> and </a:t>
            </a:r>
            <a:r>
              <a:rPr lang="en-US" sz="1600" i="1" dirty="0" err="1" smtClean="0">
                <a:latin typeface="Arial" charset="0"/>
              </a:rPr>
              <a:t>q</a:t>
            </a:r>
            <a:r>
              <a:rPr lang="en-US" sz="1600" i="1" baseline="-25000" dirty="0" err="1" smtClean="0">
                <a:latin typeface="Arial" charset="0"/>
              </a:rPr>
              <a:t>peak</a:t>
            </a:r>
            <a:r>
              <a:rPr lang="en-US" sz="1600" dirty="0" err="1" smtClean="0">
                <a:latin typeface="Arial" charset="0"/>
              </a:rPr>
              <a:t>~</a:t>
            </a:r>
            <a:r>
              <a:rPr lang="en-US" sz="1600" i="1" dirty="0" err="1" smtClean="0">
                <a:latin typeface="Arial" charset="0"/>
              </a:rPr>
              <a:t>P</a:t>
            </a:r>
            <a:r>
              <a:rPr lang="en-US" sz="1600" i="1" baseline="-25000" dirty="0" err="1" smtClean="0">
                <a:latin typeface="Arial" charset="0"/>
              </a:rPr>
              <a:t>SOL</a:t>
            </a:r>
            <a:r>
              <a:rPr lang="en-US" sz="1600" dirty="0" smtClean="0">
                <a:latin typeface="Arial" charset="0"/>
              </a:rPr>
              <a:t>, </a:t>
            </a:r>
            <a:r>
              <a:rPr lang="en-US" sz="1600" i="1" dirty="0" err="1" smtClean="0">
                <a:latin typeface="Arial" charset="0"/>
              </a:rPr>
              <a:t>q</a:t>
            </a:r>
            <a:r>
              <a:rPr lang="en-US" sz="1600" i="1" baseline="-25000" dirty="0" err="1" smtClean="0">
                <a:latin typeface="Arial" charset="0"/>
              </a:rPr>
              <a:t>peak</a:t>
            </a:r>
            <a:r>
              <a:rPr lang="en-US" sz="1600" dirty="0" smtClean="0">
                <a:latin typeface="Arial" charset="0"/>
              </a:rPr>
              <a:t> ~ 20-30 MW/m</a:t>
            </a:r>
            <a:r>
              <a:rPr lang="en-US" sz="1600" baseline="30000" dirty="0" smtClean="0">
                <a:latin typeface="Arial" charset="0"/>
              </a:rPr>
              <a:t>2</a:t>
            </a:r>
            <a:endParaRPr lang="en-US" sz="1600" baseline="30000" dirty="0">
              <a:latin typeface="Arial" charset="0"/>
            </a:endParaRPr>
          </a:p>
          <a:p>
            <a:pPr marL="623888" lvl="1" indent="-277813">
              <a:buClr>
                <a:srgbClr val="010000"/>
              </a:buClr>
              <a:defRPr/>
            </a:pPr>
            <a:endParaRPr lang="en-US" dirty="0" smtClean="0">
              <a:latin typeface="Arial" charset="0"/>
            </a:endParaRPr>
          </a:p>
          <a:p>
            <a:pPr marL="623888" lvl="1" indent="-277813">
              <a:buClr>
                <a:srgbClr val="010000"/>
              </a:buClr>
              <a:defRPr/>
            </a:pPr>
            <a:endParaRPr lang="en-US" sz="1600" dirty="0" smtClean="0">
              <a:latin typeface="Arial" charset="0"/>
            </a:endParaRPr>
          </a:p>
          <a:p>
            <a:pPr marL="223838" indent="-277813">
              <a:buClr>
                <a:srgbClr val="010000"/>
              </a:buClr>
              <a:defRPr/>
            </a:pPr>
            <a:endParaRPr lang="en-US" sz="2200" dirty="0" smtClean="0"/>
          </a:p>
          <a:p>
            <a:pPr>
              <a:defRPr/>
            </a:pPr>
            <a:endParaRPr lang="en-US" sz="2200" dirty="0"/>
          </a:p>
          <a:p>
            <a:pPr marL="969963" lvl="2" indent="-279400">
              <a:buClr>
                <a:srgbClr val="010000"/>
              </a:buClr>
              <a:defRPr/>
            </a:pPr>
            <a:endParaRPr lang="en-US" sz="2200" dirty="0" smtClean="0">
              <a:latin typeface="Arial" charset="0"/>
            </a:endParaRPr>
          </a:p>
          <a:p>
            <a:pPr marL="169863" indent="-279400">
              <a:buClr>
                <a:srgbClr val="010000"/>
              </a:buClr>
              <a:defRPr/>
            </a:pPr>
            <a:endParaRPr lang="en-US" sz="2200" dirty="0">
              <a:latin typeface="Arial" charset="0"/>
            </a:endParaRPr>
          </a:p>
        </p:txBody>
      </p:sp>
      <p:cxnSp>
        <p:nvCxnSpPr>
          <p:cNvPr id="12294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95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296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4B030956-3867-8E4F-AC32-0A5F2317B357}" type="slidenum">
              <a:rPr lang="en-US" sz="900" i="0">
                <a:solidFill>
                  <a:schemeClr val="accent2"/>
                </a:solidFill>
                <a:latin typeface="Arial" charset="0"/>
              </a:rPr>
              <a:pPr/>
              <a:t>37</a:t>
            </a:fld>
            <a:endParaRPr lang="en-US" sz="900" i="0">
              <a:solidFill>
                <a:schemeClr val="accent2"/>
              </a:solidFill>
              <a:latin typeface="Arial" charset="0"/>
            </a:endParaRPr>
          </a:p>
        </p:txBody>
      </p:sp>
      <p:cxnSp>
        <p:nvCxnSpPr>
          <p:cNvPr id="12297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302" name="TextBox 10"/>
          <p:cNvSpPr txBox="1">
            <a:spLocks noChangeArrowheads="1"/>
          </p:cNvSpPr>
          <p:nvPr/>
        </p:nvSpPr>
        <p:spPr bwMode="auto">
          <a:xfrm>
            <a:off x="5486400" y="6248400"/>
            <a:ext cx="923925" cy="2762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PAC29-14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5334000" y="3886200"/>
            <a:ext cx="838200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5257800" y="1600200"/>
            <a:ext cx="914400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" name="Picture 3" descr="Picture 3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966015"/>
            <a:ext cx="2895600" cy="28439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6200000">
            <a:off x="8071836" y="5057285"/>
            <a:ext cx="18571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 smtClean="0"/>
              <a:t>M. </a:t>
            </a:r>
            <a:r>
              <a:rPr lang="en-US" b="0" i="0" dirty="0" err="1" smtClean="0"/>
              <a:t>Makowski</a:t>
            </a:r>
            <a:r>
              <a:rPr lang="en-US" b="0" i="0" dirty="0" smtClean="0"/>
              <a:t>, APS 2011</a:t>
            </a:r>
            <a:endParaRPr lang="en-US" dirty="0"/>
          </a:p>
        </p:txBody>
      </p:sp>
      <p:sp>
        <p:nvSpPr>
          <p:cNvPr id="12299" name="TextBox 10"/>
          <p:cNvSpPr txBox="1">
            <a:spLocks noChangeArrowheads="1"/>
          </p:cNvSpPr>
          <p:nvPr/>
        </p:nvSpPr>
        <p:spPr bwMode="auto">
          <a:xfrm>
            <a:off x="5486400" y="5895975"/>
            <a:ext cx="923925" cy="2762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tx1"/>
                </a:solidFill>
              </a:rPr>
              <a:t>PAC29-12</a:t>
            </a:r>
          </a:p>
        </p:txBody>
      </p:sp>
    </p:spTree>
    <p:extLst>
      <p:ext uri="{BB962C8B-B14F-4D97-AF65-F5344CB8AC3E}">
        <p14:creationId xmlns:p14="http://schemas.microsoft.com/office/powerpoint/2010/main" val="2873161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 smtClean="0"/>
              <a:t>Planned NSTX-U facility upgrades enable access to new parameter space and unique capabilities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7030589"/>
              </p:ext>
            </p:extLst>
          </p:nvPr>
        </p:nvGraphicFramePr>
        <p:xfrm>
          <a:off x="533400" y="1047038"/>
          <a:ext cx="8077200" cy="5405502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743200"/>
                <a:gridCol w="1295400"/>
                <a:gridCol w="4038600"/>
              </a:tblGrid>
              <a:tr h="78302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Planned upgrades</a:t>
                      </a:r>
                    </a:p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NSTX 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sym typeface="Wingdings"/>
                        </a:rPr>
                        <a:t>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NSTX-U 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Operations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year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available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Boundary Physics area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0150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</a:t>
                      </a:r>
                      <a:r>
                        <a:rPr lang="en-US" sz="1600" baseline="-25000" dirty="0" smtClean="0"/>
                        <a:t>NBI</a:t>
                      </a:r>
                      <a:r>
                        <a:rPr lang="en-US" sz="1600" dirty="0" smtClean="0"/>
                        <a:t> = 5 </a:t>
                      </a:r>
                      <a:r>
                        <a:rPr lang="en-US" sz="1600" baseline="0" dirty="0" smtClean="0">
                          <a:sym typeface="Wingdings"/>
                        </a:rPr>
                        <a:t> </a:t>
                      </a:r>
                      <a:r>
                        <a:rPr lang="en-US" sz="1600" dirty="0" smtClean="0"/>
                        <a:t>12 MW (5 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          7.5 </a:t>
                      </a:r>
                      <a:r>
                        <a:rPr lang="en-US" sz="1600" baseline="0" dirty="0" smtClean="0">
                          <a:sym typeface="Wingdings"/>
                        </a:rPr>
                        <a:t></a:t>
                      </a:r>
                      <a:r>
                        <a:rPr lang="en-US" sz="1600" dirty="0" smtClean="0"/>
                        <a:t>15 MW (1.5 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Pedestal structure and ELM stability, L-H, divertor heat flux (12 </a:t>
                      </a:r>
                      <a:r>
                        <a:rPr lang="en-US" sz="1600" baseline="0" dirty="0" smtClean="0">
                          <a:sym typeface="Wingdings"/>
                        </a:rPr>
                        <a:t> 15-20 MW/m</a:t>
                      </a:r>
                      <a:r>
                        <a:rPr lang="en-US" sz="1600" baseline="30000" dirty="0" smtClean="0">
                          <a:sym typeface="Wingdings"/>
                        </a:rPr>
                        <a:t>2</a:t>
                      </a:r>
                      <a:r>
                        <a:rPr lang="en-US" sz="1600" baseline="0" dirty="0" smtClean="0">
                          <a:sym typeface="Wingdings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P/R ~ </a:t>
                      </a:r>
                      <a:r>
                        <a:rPr lang="en-US" sz="1600" baseline="0" dirty="0" smtClean="0"/>
                        <a:t>10 </a:t>
                      </a:r>
                      <a:r>
                        <a:rPr lang="en-US" sz="1600" baseline="0" dirty="0" smtClean="0">
                          <a:sym typeface="Wingdings"/>
                        </a:rPr>
                        <a:t> 20</a:t>
                      </a:r>
                      <a:endParaRPr lang="en-US" sz="16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P/S  ~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0.2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smtClean="0">
                          <a:sym typeface="Wingdings"/>
                        </a:rPr>
                        <a:t> 0.4</a:t>
                      </a:r>
                      <a:endParaRPr lang="en-US" sz="1600" dirty="0" smtClean="0"/>
                    </a:p>
                  </a:txBody>
                  <a:tcPr/>
                </a:tc>
              </a:tr>
              <a:tr h="5510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I</a:t>
                      </a:r>
                      <a:r>
                        <a:rPr lang="en-US" sz="1600" baseline="-25000" dirty="0" err="1" smtClean="0"/>
                        <a:t>p</a:t>
                      </a:r>
                      <a:r>
                        <a:rPr lang="en-US" sz="1600" dirty="0" smtClean="0"/>
                        <a:t>  = 1.3 </a:t>
                      </a:r>
                      <a:r>
                        <a:rPr lang="en-US" sz="1600" baseline="0" dirty="0" smtClean="0">
                          <a:sym typeface="Wingdings"/>
                        </a:rPr>
                        <a:t> </a:t>
                      </a:r>
                      <a:r>
                        <a:rPr lang="en-US" sz="1600" dirty="0" smtClean="0"/>
                        <a:t>2 MA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B</a:t>
                      </a:r>
                      <a:r>
                        <a:rPr lang="en-US" sz="1600" baseline="-25000" dirty="0" err="1" smtClean="0"/>
                        <a:t>t</a:t>
                      </a:r>
                      <a:r>
                        <a:rPr lang="en-US" sz="1600" baseline="0" dirty="0" smtClean="0"/>
                        <a:t>  = 0.5 </a:t>
                      </a:r>
                      <a:r>
                        <a:rPr lang="en-US" sz="1600" baseline="0" dirty="0" smtClean="0">
                          <a:sym typeface="Wingdings"/>
                        </a:rPr>
                        <a:t></a:t>
                      </a:r>
                      <a:r>
                        <a:rPr lang="en-US" sz="1600" baseline="0" dirty="0" smtClean="0"/>
                        <a:t> 1 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1-2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L-H</a:t>
                      </a:r>
                      <a:r>
                        <a:rPr lang="en-US" sz="1600" baseline="0" dirty="0" smtClean="0"/>
                        <a:t> transition, pedestal </a:t>
                      </a:r>
                      <a:r>
                        <a:rPr lang="en-US" sz="1600" dirty="0" smtClean="0"/>
                        <a:t>structure and stability, SOL width, divertor heat flux</a:t>
                      </a:r>
                    </a:p>
                  </a:txBody>
                  <a:tcPr/>
                </a:tc>
              </a:tr>
              <a:tr h="55101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Pulse length 1.5 </a:t>
                      </a:r>
                      <a:r>
                        <a:rPr lang="en-US" sz="1600" baseline="0" dirty="0" smtClean="0">
                          <a:sym typeface="Wingdings"/>
                        </a:rPr>
                        <a:t> </a:t>
                      </a:r>
                      <a:r>
                        <a:rPr lang="en-US" sz="1600" dirty="0" smtClean="0"/>
                        <a:t>5-10</a:t>
                      </a:r>
                      <a:r>
                        <a:rPr lang="en-US" sz="1600" baseline="0" dirty="0" smtClean="0"/>
                        <a:t> 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1-2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Steady-state divertor heat flux mitigation, density and impurity control</a:t>
                      </a:r>
                      <a:endParaRPr lang="en-US" sz="1600" dirty="0"/>
                    </a:p>
                  </a:txBody>
                  <a:tcPr/>
                </a:tc>
              </a:tr>
              <a:tr h="55101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Axisymmetric</a:t>
                      </a:r>
                      <a:r>
                        <a:rPr lang="en-US" sz="1600" baseline="0" dirty="0" smtClean="0"/>
                        <a:t> PF (divertor) </a:t>
                      </a:r>
                      <a:r>
                        <a:rPr lang="en-US" sz="1600" dirty="0" smtClean="0"/>
                        <a:t>coils PF1A, 1B, 1C, 2L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1-3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Plasma</a:t>
                      </a:r>
                      <a:r>
                        <a:rPr lang="en-US" sz="1600" baseline="0" dirty="0" smtClean="0"/>
                        <a:t> shaping, L-H, </a:t>
                      </a:r>
                      <a:r>
                        <a:rPr lang="en-US" sz="1600" dirty="0" smtClean="0"/>
                        <a:t>divertor configuration control</a:t>
                      </a:r>
                      <a:endParaRPr lang="en-US" sz="1600" dirty="0"/>
                    </a:p>
                  </a:txBody>
                  <a:tcPr/>
                </a:tc>
              </a:tr>
              <a:tr h="55101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Non-axisymmetric</a:t>
                      </a:r>
                      <a:r>
                        <a:rPr lang="en-US" sz="1600" baseline="0" dirty="0" smtClean="0"/>
                        <a:t> control coils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ELM control and pedestal transport</a:t>
                      </a:r>
                      <a:endParaRPr lang="en-US" sz="1600" dirty="0"/>
                    </a:p>
                  </a:txBody>
                  <a:tcPr/>
                </a:tc>
              </a:tr>
              <a:tr h="59963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Divertor cryogenic panel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Pedestal stability, density control, </a:t>
                      </a:r>
                      <a:r>
                        <a:rPr lang="en-US" sz="1600" baseline="0" dirty="0" smtClean="0"/>
                        <a:t>radiative divertor with impurity seeding</a:t>
                      </a:r>
                      <a:endParaRPr lang="en-US" sz="1600" dirty="0"/>
                    </a:p>
                  </a:txBody>
                  <a:tcPr/>
                </a:tc>
              </a:tr>
              <a:tr h="59963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Molybdenum plasma-facing components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Core and pedestal impurity</a:t>
                      </a:r>
                      <a:r>
                        <a:rPr lang="en-US" sz="1600" baseline="0" dirty="0" smtClean="0"/>
                        <a:t> density, divertor heat transport regimes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Arial" charset="0"/>
              </a:rPr>
              <a:t>Boundary </a:t>
            </a:r>
            <a:r>
              <a:rPr lang="en-US" sz="2800" dirty="0">
                <a:latin typeface="Arial" charset="0"/>
              </a:rPr>
              <a:t>Physics program </a:t>
            </a:r>
            <a:r>
              <a:rPr lang="en-US" sz="2800" dirty="0" smtClean="0">
                <a:latin typeface="Arial" charset="0"/>
              </a:rPr>
              <a:t>in NSTX-U contributes </a:t>
            </a:r>
            <a:r>
              <a:rPr lang="en-US" sz="2800" dirty="0">
                <a:latin typeface="Arial" charset="0"/>
              </a:rPr>
              <a:t>to </a:t>
            </a:r>
            <a:r>
              <a:rPr lang="en-US" sz="2800" dirty="0" smtClean="0">
                <a:latin typeface="Arial" charset="0"/>
              </a:rPr>
              <a:t>critical </a:t>
            </a:r>
            <a:r>
              <a:rPr lang="en-US" sz="2800" dirty="0">
                <a:latin typeface="Arial" charset="0"/>
              </a:rPr>
              <a:t>research </a:t>
            </a:r>
            <a:r>
              <a:rPr lang="en-US" sz="2800" dirty="0" smtClean="0">
                <a:latin typeface="Arial" charset="0"/>
              </a:rPr>
              <a:t>areas </a:t>
            </a:r>
            <a:r>
              <a:rPr lang="en-US" sz="2800" dirty="0">
                <a:latin typeface="Arial" charset="0"/>
              </a:rPr>
              <a:t>for ITER/tokamaks and STs</a:t>
            </a:r>
            <a:endParaRPr lang="en-US" sz="2800" dirty="0" smtClean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990600"/>
            <a:ext cx="8763000" cy="5410200"/>
          </a:xfrm>
        </p:spPr>
        <p:txBody>
          <a:bodyPr/>
          <a:lstStyle/>
          <a:p>
            <a:endParaRPr lang="en-US" sz="2000" dirty="0" smtClean="0"/>
          </a:p>
          <a:p>
            <a:r>
              <a:rPr lang="en-US" dirty="0" smtClean="0">
                <a:solidFill>
                  <a:schemeClr val="tx1">
                    <a:alpha val="46000"/>
                  </a:schemeClr>
                </a:solidFill>
              </a:rPr>
              <a:t>Boundary Physics Thrusts (and outline of the talk)</a:t>
            </a:r>
          </a:p>
          <a:p>
            <a:pPr lvl="1"/>
            <a:r>
              <a:rPr lang="en-US" b="1" dirty="0" smtClean="0"/>
              <a:t>BP-1: Assess and </a:t>
            </a:r>
            <a:r>
              <a:rPr lang="en-US" b="1" dirty="0"/>
              <a:t>control pedestal structure, edge transport and </a:t>
            </a:r>
            <a:r>
              <a:rPr lang="en-US" b="1" dirty="0" smtClean="0"/>
              <a:t>stability</a:t>
            </a:r>
          </a:p>
          <a:p>
            <a:pPr lvl="2"/>
            <a:r>
              <a:rPr lang="en-US" b="1" dirty="0">
                <a:latin typeface="Arial" charset="0"/>
              </a:rPr>
              <a:t>Pedestal structure, transport and turbulence studies</a:t>
            </a:r>
          </a:p>
          <a:p>
            <a:pPr lvl="2"/>
            <a:r>
              <a:rPr lang="en-US" b="1" dirty="0">
                <a:latin typeface="Arial" charset="0"/>
              </a:rPr>
              <a:t>ELM characterization and </a:t>
            </a:r>
            <a:r>
              <a:rPr lang="en-US" b="1" dirty="0" smtClean="0">
                <a:latin typeface="Arial" charset="0"/>
              </a:rPr>
              <a:t>cont</a:t>
            </a:r>
            <a:r>
              <a:rPr lang="en-US" dirty="0" smtClean="0">
                <a:latin typeface="Arial" charset="0"/>
              </a:rPr>
              <a:t>rol</a:t>
            </a:r>
          </a:p>
          <a:p>
            <a:pPr lvl="2"/>
            <a:endParaRPr lang="en-US" sz="2400" dirty="0">
              <a:solidFill>
                <a:schemeClr val="tx1">
                  <a:alpha val="49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tx1">
                    <a:alpha val="49000"/>
                  </a:schemeClr>
                </a:solidFill>
              </a:rPr>
              <a:t>BP-2: Assess </a:t>
            </a:r>
            <a:r>
              <a:rPr lang="en-US" dirty="0">
                <a:solidFill>
                  <a:schemeClr val="tx1">
                    <a:alpha val="49000"/>
                  </a:schemeClr>
                </a:solidFill>
              </a:rPr>
              <a:t>and control divertor heat and particle </a:t>
            </a:r>
            <a:r>
              <a:rPr lang="en-US" dirty="0" smtClean="0">
                <a:solidFill>
                  <a:schemeClr val="tx1">
                    <a:alpha val="49000"/>
                  </a:schemeClr>
                </a:solidFill>
              </a:rPr>
              <a:t>fluxes</a:t>
            </a:r>
          </a:p>
          <a:p>
            <a:pPr lvl="2"/>
            <a:r>
              <a:rPr lang="en-US" dirty="0">
                <a:solidFill>
                  <a:schemeClr val="tx1">
                    <a:alpha val="49000"/>
                  </a:schemeClr>
                </a:solidFill>
                <a:latin typeface="Arial" charset="0"/>
              </a:rPr>
              <a:t>SOL transport and turbulence, impurity transport</a:t>
            </a:r>
          </a:p>
          <a:p>
            <a:pPr lvl="2"/>
            <a:r>
              <a:rPr lang="en-US" dirty="0">
                <a:solidFill>
                  <a:schemeClr val="tx1">
                    <a:alpha val="49000"/>
                  </a:schemeClr>
                </a:solidFill>
                <a:latin typeface="Arial" charset="0"/>
              </a:rPr>
              <a:t>Divertor heat flux mitigation with impurity seeding and divertor geometry </a:t>
            </a:r>
          </a:p>
          <a:p>
            <a:endParaRPr lang="en-US" dirty="0" smtClean="0">
              <a:solidFill>
                <a:schemeClr val="tx1">
                  <a:alpha val="49000"/>
                </a:schemeClr>
              </a:solidFill>
              <a:latin typeface="Arial" charset="0"/>
            </a:endParaRPr>
          </a:p>
          <a:p>
            <a:pPr lvl="2"/>
            <a:endParaRPr lang="en-US" sz="1600" dirty="0">
              <a:solidFill>
                <a:schemeClr val="tx1">
                  <a:alpha val="49000"/>
                </a:schemeClr>
              </a:solidFill>
              <a:latin typeface="Arial" charset="0"/>
            </a:endParaRPr>
          </a:p>
          <a:p>
            <a:pPr lvl="2"/>
            <a:endParaRPr lang="en-US" sz="1600" dirty="0">
              <a:solidFill>
                <a:schemeClr val="tx1">
                  <a:alpha val="49000"/>
                </a:schemeClr>
              </a:solidFill>
              <a:latin typeface="Arial" charset="0"/>
            </a:endParaRPr>
          </a:p>
          <a:p>
            <a:endParaRPr lang="en-US" dirty="0">
              <a:latin typeface="Arial" charset="0"/>
            </a:endParaRPr>
          </a:p>
          <a:p>
            <a:pPr marL="914400" lvl="2" indent="0">
              <a:buNone/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489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2" b="9950"/>
          <a:stretch/>
        </p:blipFill>
        <p:spPr>
          <a:xfrm>
            <a:off x="5790962" y="3276600"/>
            <a:ext cx="3277339" cy="2944585"/>
          </a:xfrm>
          <a:prstGeom prst="rect">
            <a:avLst/>
          </a:prstGeom>
        </p:spPr>
      </p:pic>
      <p:sp>
        <p:nvSpPr>
          <p:cNvPr id="481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100" dirty="0"/>
              <a:t>Pedestal studies focus on testing applicability of peeling ballooning and kinetic ballooning to limit pedestal heights widths, and gradients</a:t>
            </a:r>
            <a:endParaRPr lang="en-US" sz="2100" dirty="0" smtClean="0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48132" name="Content Placeholder 2"/>
          <p:cNvSpPr>
            <a:spLocks/>
          </p:cNvSpPr>
          <p:nvPr/>
        </p:nvSpPr>
        <p:spPr bwMode="auto">
          <a:xfrm>
            <a:off x="127000" y="1066800"/>
            <a:ext cx="4521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1" charset="0"/>
              <a:buChar char="•"/>
            </a:pPr>
            <a:r>
              <a:rPr lang="en-US" sz="2000" b="0" i="0" dirty="0" smtClean="0">
                <a:solidFill>
                  <a:srgbClr val="000000"/>
                </a:solidFill>
                <a:ea typeface="ＭＳ Ｐゴシック" pitchFamily="1" charset="-128"/>
                <a:cs typeface="ＭＳ Ｐゴシック" pitchFamily="1" charset="-128"/>
              </a:rPr>
              <a:t>Peeling ballooning limits on pedestal height consistent with </a:t>
            </a:r>
            <a:r>
              <a:rPr lang="en-US" sz="2000" b="0" i="0" dirty="0" err="1" smtClean="0">
                <a:solidFill>
                  <a:srgbClr val="000000"/>
                </a:solidFill>
                <a:ea typeface="ＭＳ Ｐゴシック" pitchFamily="1" charset="-128"/>
                <a:cs typeface="ＭＳ Ｐゴシック" pitchFamily="1" charset="-128"/>
              </a:rPr>
              <a:t>ELMy</a:t>
            </a:r>
            <a:r>
              <a:rPr lang="en-US" sz="2000" b="0" i="0" dirty="0" smtClean="0">
                <a:solidFill>
                  <a:srgbClr val="000000"/>
                </a:solidFill>
                <a:ea typeface="ＭＳ Ｐゴシック" pitchFamily="1" charset="-128"/>
                <a:cs typeface="ＭＳ Ｐゴシック" pitchFamily="1" charset="-128"/>
              </a:rPr>
              <a:t>/ELM-free operation</a:t>
            </a:r>
          </a:p>
          <a:p>
            <a:pPr marL="8001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Lucida Grande" pitchFamily="1" charset="0"/>
              <a:buChar char="-"/>
            </a:pPr>
            <a:r>
              <a:rPr lang="en-US" sz="1800" b="0" i="0" dirty="0" smtClean="0">
                <a:solidFill>
                  <a:srgbClr val="3333CC"/>
                </a:solidFill>
                <a:ea typeface="ＭＳ Ｐゴシック" pitchFamily="1" charset="-128"/>
                <a:cs typeface="ＭＳ Ｐゴシック" pitchFamily="1" charset="-128"/>
              </a:rPr>
              <a:t>Challenge: applicability of diamagnetic stabilization</a:t>
            </a:r>
          </a:p>
          <a:p>
            <a:pPr marL="8001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Lucida Grande" pitchFamily="1" charset="0"/>
              <a:buChar char="-"/>
            </a:pPr>
            <a:r>
              <a:rPr lang="en-US" sz="1800" b="0" i="0" dirty="0" smtClean="0">
                <a:solidFill>
                  <a:srgbClr val="3333CC"/>
                </a:solidFill>
                <a:ea typeface="ＭＳ Ｐゴシック" pitchFamily="1" charset="-128"/>
                <a:cs typeface="ＭＳ Ｐゴシック" pitchFamily="1" charset="-128"/>
              </a:rPr>
              <a:t>Lithium and 3-D fields used to manipulate profiles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1" charset="0"/>
              <a:buChar char="•"/>
            </a:pPr>
            <a:r>
              <a:rPr lang="en-US" sz="2000" b="0" i="0" dirty="0" smtClean="0">
                <a:solidFill>
                  <a:srgbClr val="000000"/>
                </a:solidFill>
                <a:ea typeface="ＭＳ Ｐゴシック" pitchFamily="1" charset="-128"/>
                <a:cs typeface="ＭＳ Ｐゴシック" pitchFamily="1" charset="-128"/>
              </a:rPr>
              <a:t>Kinetic ballooning being tested as a mechanism to limit width</a:t>
            </a:r>
          </a:p>
          <a:p>
            <a:pPr marL="8001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Lucida Grande" pitchFamily="1" charset="0"/>
              <a:buChar char="-"/>
            </a:pPr>
            <a:r>
              <a:rPr lang="en-US" sz="1800" b="0" i="0" dirty="0" smtClean="0">
                <a:solidFill>
                  <a:srgbClr val="3333CC"/>
                </a:solidFill>
                <a:ea typeface="ＭＳ Ｐゴシック" pitchFamily="1" charset="-128"/>
                <a:cs typeface="ＭＳ Ｐゴシック" pitchFamily="1" charset="-128"/>
              </a:rPr>
              <a:t>Scaling with </a:t>
            </a:r>
            <a:r>
              <a:rPr lang="en-US" sz="1800" b="0" i="0" dirty="0" err="1" smtClean="0">
                <a:solidFill>
                  <a:srgbClr val="3333CC"/>
                </a:solidFill>
                <a:latin typeface="Symbol" charset="2"/>
                <a:ea typeface="ＭＳ Ｐゴシック" pitchFamily="1" charset="-128"/>
                <a:cs typeface="Symbol" charset="2"/>
              </a:rPr>
              <a:t>b</a:t>
            </a:r>
            <a:r>
              <a:rPr lang="en-US" sz="1800" b="0" i="0" baseline="-25000" dirty="0" err="1" smtClean="0">
                <a:solidFill>
                  <a:srgbClr val="3333CC"/>
                </a:solidFill>
                <a:ea typeface="ＭＳ Ｐゴシック" pitchFamily="1" charset="-128"/>
                <a:cs typeface="ＭＳ Ｐゴシック" pitchFamily="1" charset="-128"/>
              </a:rPr>
              <a:t>pol</a:t>
            </a:r>
            <a:r>
              <a:rPr lang="en-US" sz="1800" b="0" i="0" baseline="30000" dirty="0" err="1" smtClean="0">
                <a:solidFill>
                  <a:srgbClr val="3333CC"/>
                </a:solidFill>
                <a:ea typeface="ＭＳ Ｐゴシック" pitchFamily="1" charset="-128"/>
                <a:cs typeface="ＭＳ Ｐゴシック" pitchFamily="1" charset="-128"/>
              </a:rPr>
              <a:t>ped</a:t>
            </a:r>
            <a:r>
              <a:rPr lang="en-US" sz="1800" b="0" i="0" dirty="0" smtClean="0">
                <a:solidFill>
                  <a:srgbClr val="3333CC"/>
                </a:solidFill>
                <a:ea typeface="ＭＳ Ｐゴシック" pitchFamily="1" charset="-128"/>
                <a:cs typeface="ＭＳ Ｐゴシック" pitchFamily="1" charset="-128"/>
              </a:rPr>
              <a:t> stronger in </a:t>
            </a:r>
            <a:r>
              <a:rPr lang="en-US" sz="1800" b="0" i="0" dirty="0" err="1" smtClean="0">
                <a:solidFill>
                  <a:srgbClr val="3333CC"/>
                </a:solidFill>
                <a:ea typeface="ＭＳ Ｐゴシック" pitchFamily="1" charset="-128"/>
                <a:cs typeface="ＭＳ Ｐゴシック" pitchFamily="1" charset="-128"/>
              </a:rPr>
              <a:t>STs</a:t>
            </a:r>
            <a:r>
              <a:rPr lang="en-US" sz="1800" b="0" i="0" dirty="0" smtClean="0">
                <a:solidFill>
                  <a:srgbClr val="3333CC"/>
                </a:solidFill>
                <a:ea typeface="ＭＳ Ｐゴシック" pitchFamily="1" charset="-128"/>
                <a:cs typeface="ＭＳ Ｐゴシック" pitchFamily="1" charset="-128"/>
              </a:rPr>
              <a:t> than higher R/a</a:t>
            </a:r>
          </a:p>
          <a:p>
            <a:pPr marL="8001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Lucida Grande" pitchFamily="1" charset="0"/>
              <a:buChar char="-"/>
            </a:pPr>
            <a:r>
              <a:rPr lang="en-US" sz="1800" b="0" i="0" dirty="0" smtClean="0">
                <a:solidFill>
                  <a:srgbClr val="3333CC"/>
                </a:solidFill>
                <a:ea typeface="ＭＳ Ｐゴシック" pitchFamily="1" charset="-128"/>
                <a:cs typeface="ＭＳ Ｐゴシック" pitchFamily="1" charset="-128"/>
              </a:rPr>
              <a:t>No evidence yet of KBM fluctuation</a:t>
            </a:r>
          </a:p>
        </p:txBody>
      </p:sp>
      <p:grpSp>
        <p:nvGrpSpPr>
          <p:cNvPr id="5" name="Group 2"/>
          <p:cNvGrpSpPr>
            <a:grpSpLocks noChangeAspect="1"/>
          </p:cNvGrpSpPr>
          <p:nvPr/>
        </p:nvGrpSpPr>
        <p:grpSpPr bwMode="auto">
          <a:xfrm>
            <a:off x="4246994" y="1066800"/>
            <a:ext cx="4895115" cy="2032000"/>
            <a:chOff x="38101" y="1587500"/>
            <a:chExt cx="8994929" cy="3733800"/>
          </a:xfrm>
        </p:grpSpPr>
        <p:pic>
          <p:nvPicPr>
            <p:cNvPr id="6" name="Picture 13"/>
            <p:cNvPicPr>
              <a:picLocks noChangeAspect="1"/>
            </p:cNvPicPr>
            <p:nvPr/>
          </p:nvPicPr>
          <p:blipFill>
            <a:blip r:embed="rId4"/>
            <a:srcRect t="54630"/>
            <a:stretch>
              <a:fillRect/>
            </a:stretch>
          </p:blipFill>
          <p:spPr bwMode="auto">
            <a:xfrm>
              <a:off x="4153210" y="1917700"/>
              <a:ext cx="4879820" cy="340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"/>
            <p:cNvPicPr>
              <a:picLocks noChangeAspect="1"/>
            </p:cNvPicPr>
            <p:nvPr/>
          </p:nvPicPr>
          <p:blipFill>
            <a:blip r:embed="rId4"/>
            <a:srcRect b="47221"/>
            <a:stretch>
              <a:fillRect/>
            </a:stretch>
          </p:blipFill>
          <p:spPr bwMode="auto">
            <a:xfrm>
              <a:off x="38101" y="1587500"/>
              <a:ext cx="4539292" cy="368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8"/>
          <p:cNvSpPr/>
          <p:nvPr/>
        </p:nvSpPr>
        <p:spPr>
          <a:xfrm>
            <a:off x="0" y="685800"/>
            <a:ext cx="5679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BP-1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5775269"/>
            <a:ext cx="548640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hangingPunct="0">
              <a:spcBef>
                <a:spcPct val="20000"/>
              </a:spcBef>
            </a:pPr>
            <a:r>
              <a:rPr lang="en-US" sz="1800" b="0" dirty="0" smtClean="0">
                <a:solidFill>
                  <a:srgbClr val="0000FF"/>
                </a:solidFill>
                <a:latin typeface="+mj-lt"/>
                <a:ea typeface="ＭＳ Ｐゴシック" pitchFamily="1" charset="-128"/>
                <a:cs typeface="ＭＳ Ｐゴシック" pitchFamily="1" charset="-128"/>
              </a:rPr>
              <a:t>Diagnostics</a:t>
            </a:r>
            <a:r>
              <a:rPr lang="en-US" sz="1800" b="0" dirty="0">
                <a:solidFill>
                  <a:srgbClr val="0000FF"/>
                </a:solidFill>
                <a:latin typeface="+mj-lt"/>
                <a:ea typeface="ＭＳ Ｐゴシック" pitchFamily="1" charset="-128"/>
                <a:cs typeface="ＭＳ Ｐゴシック" pitchFamily="1" charset="-128"/>
              </a:rPr>
              <a:t>: </a:t>
            </a:r>
            <a:endParaRPr lang="en-US" sz="1800" b="0" dirty="0" smtClean="0">
              <a:solidFill>
                <a:srgbClr val="0000FF"/>
              </a:solidFill>
              <a:latin typeface="+mj-lt"/>
              <a:ea typeface="ＭＳ Ｐゴシック" pitchFamily="1" charset="-128"/>
              <a:cs typeface="ＭＳ Ｐゴシック" pitchFamily="1" charset="-128"/>
            </a:endParaRPr>
          </a:p>
          <a:p>
            <a:pPr marL="0" lvl="1" eaLnBrk="0" hangingPunct="0">
              <a:spcBef>
                <a:spcPct val="20000"/>
              </a:spcBef>
            </a:pPr>
            <a:r>
              <a:rPr lang="en-US" sz="1800" b="0" dirty="0" smtClean="0">
                <a:solidFill>
                  <a:srgbClr val="0000FF"/>
                </a:solidFill>
                <a:latin typeface="+mj-lt"/>
                <a:ea typeface="ＭＳ Ｐゴシック" pitchFamily="1" charset="-128"/>
                <a:cs typeface="ＭＳ Ｐゴシック" pitchFamily="1" charset="-128"/>
              </a:rPr>
              <a:t>30 </a:t>
            </a:r>
            <a:r>
              <a:rPr lang="en-US" sz="1800" b="0" dirty="0">
                <a:solidFill>
                  <a:srgbClr val="0000FF"/>
                </a:solidFill>
                <a:latin typeface="+mj-lt"/>
                <a:ea typeface="ＭＳ Ｐゴシック" pitchFamily="1" charset="-128"/>
                <a:cs typeface="ＭＳ Ｐゴシック" pitchFamily="1" charset="-128"/>
              </a:rPr>
              <a:t>point MPTS (NSTX) </a:t>
            </a:r>
            <a:r>
              <a:rPr lang="en-US" sz="1800" b="0" dirty="0">
                <a:solidFill>
                  <a:srgbClr val="0000FF"/>
                </a:solidFill>
                <a:latin typeface="+mj-lt"/>
                <a:ea typeface="ＭＳ Ｐゴシック" pitchFamily="1" charset="-128"/>
                <a:cs typeface="ＭＳ Ｐゴシック" pitchFamily="1" charset="-128"/>
                <a:sym typeface="Wingdings"/>
              </a:rPr>
              <a:t> 42 point MPTS (</a:t>
            </a:r>
            <a:r>
              <a:rPr lang="en-US" sz="1800" b="0" dirty="0">
                <a:solidFill>
                  <a:srgbClr val="0000FF"/>
                </a:solidFill>
                <a:latin typeface="+mj-lt"/>
                <a:ea typeface="ＭＳ Ｐゴシック" pitchFamily="1" charset="-128"/>
                <a:cs typeface="ＭＳ Ｐゴシック" pitchFamily="1" charset="-128"/>
              </a:rPr>
              <a:t>NSTX-U)</a:t>
            </a:r>
          </a:p>
        </p:txBody>
      </p:sp>
      <p:pic>
        <p:nvPicPr>
          <p:cNvPr id="11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730" y="6327949"/>
            <a:ext cx="636587" cy="23459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7924800" y="46482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600" dirty="0" smtClean="0">
                <a:solidFill>
                  <a:srgbClr val="009900"/>
                </a:solidFill>
              </a:rPr>
              <a:t>C-Mod</a:t>
            </a:r>
            <a:endParaRPr lang="en-US" sz="1600" dirty="0">
              <a:solidFill>
                <a:srgbClr val="0099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62301" y="6148376"/>
            <a:ext cx="495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0.1</a:t>
            </a:r>
            <a:endParaRPr lang="en-US" sz="1400" b="0" i="0" dirty="0" smtClean="0">
              <a:solidFill>
                <a:schemeClr val="tx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332418" y="3117546"/>
            <a:ext cx="533400" cy="3141784"/>
            <a:chOff x="304800" y="1143000"/>
            <a:chExt cx="533400" cy="3141784"/>
          </a:xfrm>
        </p:grpSpPr>
        <p:sp>
          <p:nvSpPr>
            <p:cNvPr id="17" name="TextBox 16"/>
            <p:cNvSpPr txBox="1"/>
            <p:nvPr/>
          </p:nvSpPr>
          <p:spPr>
            <a:xfrm>
              <a:off x="304800" y="3281287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tx1"/>
                  </a:solidFill>
                </a:rPr>
                <a:t>0.04</a:t>
              </a:r>
              <a:endParaRPr lang="en-US" sz="1400" b="0" i="0" dirty="0" smtClean="0">
                <a:solidFill>
                  <a:schemeClr val="tx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4800" y="2567352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tx1"/>
                  </a:solidFill>
                </a:rPr>
                <a:t>0.08</a:t>
              </a:r>
              <a:endParaRPr lang="en-US" sz="1400" b="0" i="0" dirty="0" smtClean="0">
                <a:solidFill>
                  <a:schemeClr val="tx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04800" y="1875647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tx1"/>
                  </a:solidFill>
                </a:rPr>
                <a:t>0.12</a:t>
              </a:r>
              <a:endParaRPr lang="en-US" sz="1400" b="0" i="0" dirty="0" smtClean="0">
                <a:solidFill>
                  <a:schemeClr val="tx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04800" y="1143000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tx1"/>
                  </a:solidFill>
                </a:rPr>
                <a:t>0.16</a:t>
              </a:r>
              <a:endParaRPr lang="en-US" sz="1400" b="0" i="0" dirty="0" smtClean="0">
                <a:solidFill>
                  <a:schemeClr val="tx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04800" y="3977007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tx1"/>
                  </a:solidFill>
                </a:rPr>
                <a:t>0.00</a:t>
              </a:r>
              <a:endParaRPr lang="en-US" sz="1400" b="0" i="0" dirty="0" smtClean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extBox 4"/>
          <p:cNvSpPr txBox="1">
            <a:spLocks noChangeArrowheads="1"/>
          </p:cNvSpPr>
          <p:nvPr/>
        </p:nvSpPr>
        <p:spPr bwMode="auto">
          <a:xfrm rot="16200000">
            <a:off x="4262951" y="4477687"/>
            <a:ext cx="1952779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600" b="0" i="0" dirty="0" smtClean="0">
                <a:solidFill>
                  <a:schemeClr val="tx1"/>
                </a:solidFill>
                <a:cs typeface="Helvetica" pitchFamily="34" charset="0"/>
              </a:rPr>
              <a:t>Pedestal width (</a:t>
            </a:r>
            <a:r>
              <a:rPr lang="en-US" sz="1600" dirty="0" err="1" smtClean="0">
                <a:solidFill>
                  <a:schemeClr val="tx1"/>
                </a:solidFill>
                <a:latin typeface="Symbol" pitchFamily="18" charset="2"/>
                <a:cs typeface="Calibri" pitchFamily="34" charset="0"/>
              </a:rPr>
              <a:t>y</a:t>
            </a:r>
            <a:r>
              <a:rPr lang="en-US" sz="1600" baseline="-25000" dirty="0" err="1">
                <a:solidFill>
                  <a:schemeClr val="tx1"/>
                </a:solidFill>
                <a:cs typeface="Helvetica" pitchFamily="34" charset="0"/>
              </a:rPr>
              <a:t>N</a:t>
            </a:r>
            <a:r>
              <a:rPr lang="en-US" sz="1600" b="0" i="0" dirty="0" smtClean="0">
                <a:solidFill>
                  <a:schemeClr val="tx1"/>
                </a:solidFill>
                <a:cs typeface="Helvetica" pitchFamily="34" charset="0"/>
              </a:rPr>
              <a:t>)</a:t>
            </a:r>
            <a:endParaRPr lang="en-US" sz="1600" b="0" i="0" dirty="0">
              <a:solidFill>
                <a:schemeClr val="tx1"/>
              </a:solidFill>
              <a:cs typeface="Helvetic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40250" y="6148376"/>
            <a:ext cx="495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0.3</a:t>
            </a:r>
            <a:endParaRPr lang="en-US" sz="1400" b="0" i="0" dirty="0" smtClean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13974" y="6148376"/>
            <a:ext cx="495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0.5</a:t>
            </a:r>
            <a:endParaRPr lang="en-US" sz="1400" b="0" i="0" dirty="0" smtClean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84766" y="6148376"/>
            <a:ext cx="495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0.7</a:t>
            </a:r>
            <a:endParaRPr lang="en-US" sz="1400" b="0" i="0" dirty="0" smtClean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5956568" y="3301950"/>
            <a:ext cx="1624560" cy="329590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5956674" y="3631347"/>
            <a:ext cx="1585728" cy="147920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158286" y="5627666"/>
            <a:ext cx="1844918" cy="401297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338880" y="5469055"/>
            <a:ext cx="1416674" cy="308597"/>
            <a:chOff x="2410192" y="3625360"/>
            <a:chExt cx="1416674" cy="308597"/>
          </a:xfrm>
        </p:grpSpPr>
        <p:sp>
          <p:nvSpPr>
            <p:cNvPr id="30" name="Rectangle 29"/>
            <p:cNvSpPr/>
            <p:nvPr/>
          </p:nvSpPr>
          <p:spPr>
            <a:xfrm>
              <a:off x="2410192" y="3626180"/>
              <a:ext cx="121700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tx1"/>
                  </a:solidFill>
                  <a:cs typeface="Helvetica" pitchFamily="34" charset="0"/>
                </a:rPr>
                <a:t>~ 0.08 (</a:t>
              </a:r>
              <a:r>
                <a:rPr lang="en-US" sz="1400" dirty="0" err="1" smtClean="0">
                  <a:solidFill>
                    <a:schemeClr val="tx1"/>
                  </a:solidFill>
                  <a:latin typeface="Symbol" pitchFamily="18" charset="2"/>
                </a:rPr>
                <a:t>b</a:t>
              </a:r>
              <a:r>
                <a:rPr lang="en-US" sz="1400" baseline="-25000" dirty="0" err="1" smtClean="0">
                  <a:solidFill>
                    <a:schemeClr val="tx1"/>
                  </a:solidFill>
                  <a:latin typeface="Symbol" pitchFamily="18" charset="2"/>
                </a:rPr>
                <a:t>q</a:t>
              </a:r>
              <a:r>
                <a:rPr lang="en-US" sz="1400" baseline="30000" dirty="0" err="1" smtClean="0">
                  <a:solidFill>
                    <a:schemeClr val="tx1"/>
                  </a:solidFill>
                  <a:cs typeface="Helvetica" pitchFamily="34" charset="0"/>
                </a:rPr>
                <a:t>ped</a:t>
              </a:r>
              <a:r>
                <a:rPr lang="en-US" sz="1400" dirty="0" smtClean="0">
                  <a:solidFill>
                    <a:schemeClr val="tx1"/>
                  </a:solidFill>
                  <a:cs typeface="Helvetica" pitchFamily="34" charset="0"/>
                </a:rPr>
                <a:t>)</a:t>
              </a:r>
              <a:endParaRPr lang="en-US" sz="1400" baseline="30000" dirty="0">
                <a:solidFill>
                  <a:schemeClr val="tx1"/>
                </a:solidFill>
                <a:cs typeface="Helvetica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429000" y="3625360"/>
              <a:ext cx="39786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1800" baseline="30000" dirty="0" smtClean="0">
                  <a:solidFill>
                    <a:schemeClr val="tx1"/>
                  </a:solidFill>
                  <a:cs typeface="Helvetica" pitchFamily="34" charset="0"/>
                </a:rPr>
                <a:t>0.5</a:t>
              </a:r>
              <a:endParaRPr lang="en-US" sz="1800" baseline="30000" dirty="0">
                <a:solidFill>
                  <a:schemeClr val="tx1"/>
                </a:solidFill>
                <a:cs typeface="Helvetica" pitchFamily="34" charset="0"/>
              </a:endParaRPr>
            </a:p>
          </p:txBody>
        </p:sp>
      </p:grpSp>
      <p:sp>
        <p:nvSpPr>
          <p:cNvPr id="32" name="Rectangle 31"/>
          <p:cNvSpPr/>
          <p:nvPr/>
        </p:nvSpPr>
        <p:spPr bwMode="auto">
          <a:xfrm>
            <a:off x="5987818" y="3586584"/>
            <a:ext cx="1494384" cy="426411"/>
          </a:xfrm>
          <a:prstGeom prst="rect">
            <a:avLst/>
          </a:prstGeom>
          <a:solidFill>
            <a:srgbClr val="FFFFCC"/>
          </a:solidFill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>
            <a:off x="6925402" y="4012996"/>
            <a:ext cx="555272" cy="279790"/>
          </a:xfrm>
          <a:prstGeom prst="straightConnector1">
            <a:avLst/>
          </a:prstGeom>
          <a:noFill/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Rectangle 33"/>
          <p:cNvSpPr/>
          <p:nvPr/>
        </p:nvSpPr>
        <p:spPr>
          <a:xfrm>
            <a:off x="5979026" y="3643664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800" dirty="0" smtClean="0">
                <a:cs typeface="Helvetica" pitchFamily="34" charset="0"/>
              </a:rPr>
              <a:t>0.4 (</a:t>
            </a:r>
            <a:r>
              <a:rPr lang="en-US" sz="1800" dirty="0" err="1" smtClean="0">
                <a:latin typeface="Symbol" pitchFamily="18" charset="2"/>
              </a:rPr>
              <a:t>b</a:t>
            </a:r>
            <a:r>
              <a:rPr lang="en-US" sz="1800" baseline="-25000" dirty="0" err="1" smtClean="0">
                <a:latin typeface="Symbol" pitchFamily="18" charset="2"/>
              </a:rPr>
              <a:t>q</a:t>
            </a:r>
            <a:r>
              <a:rPr lang="en-US" sz="1800" baseline="30000" dirty="0" err="1" smtClean="0">
                <a:cs typeface="Helvetica" pitchFamily="34" charset="0"/>
              </a:rPr>
              <a:t>ped</a:t>
            </a:r>
            <a:r>
              <a:rPr lang="en-US" sz="1800" dirty="0" smtClean="0">
                <a:cs typeface="Helvetica" pitchFamily="34" charset="0"/>
              </a:rPr>
              <a:t>)</a:t>
            </a:r>
            <a:endParaRPr lang="en-US" sz="1800" baseline="30000" dirty="0">
              <a:cs typeface="Helvetica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946684" y="3637048"/>
            <a:ext cx="583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baseline="30000" dirty="0" smtClean="0">
                <a:cs typeface="Helvetica" pitchFamily="34" charset="0"/>
              </a:rPr>
              <a:t>1.05</a:t>
            </a:r>
            <a:endParaRPr lang="en-US" sz="2400" baseline="30000" dirty="0">
              <a:cs typeface="Helvetica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827858" y="3709562"/>
            <a:ext cx="79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NSTX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153400" y="51054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600" dirty="0" smtClean="0">
                <a:solidFill>
                  <a:srgbClr val="FF0000"/>
                </a:solidFill>
              </a:rPr>
              <a:t>DIII-D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084722"/>
      </p:ext>
    </p:extLst>
  </p:cSld>
  <p:clrMapOvr>
    <a:masterClrMapping/>
  </p:clrMapOvr>
  <p:transition xmlns:p14="http://schemas.microsoft.com/office/powerpoint/2010/main" spd="slow" advTm="2375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Screen Shot 2013-02-15 at 11.21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100223"/>
            <a:ext cx="2743201" cy="481177"/>
          </a:xfrm>
          <a:prstGeom prst="rect">
            <a:avLst/>
          </a:prstGeom>
        </p:spPr>
      </p:pic>
      <p:pic>
        <p:nvPicPr>
          <p:cNvPr id="28" name="Picture 27" descr="Screen Shot 2013-02-15 at 11.21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66800"/>
            <a:ext cx="3048000" cy="20430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/>
          <a:lstStyle/>
          <a:p>
            <a:r>
              <a:rPr lang="en-US" sz="2800" dirty="0"/>
              <a:t>Understand role of different </a:t>
            </a:r>
            <a:r>
              <a:rPr lang="en-US" sz="2800" dirty="0" err="1"/>
              <a:t>microinstabilities</a:t>
            </a:r>
            <a:r>
              <a:rPr lang="en-US" sz="2800" dirty="0"/>
              <a:t> for different transport channels for pedestal control 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6248400" cy="5486400"/>
          </a:xfrm>
        </p:spPr>
        <p:txBody>
          <a:bodyPr/>
          <a:lstStyle/>
          <a:p>
            <a:r>
              <a:rPr lang="en-US" sz="2000" dirty="0" smtClean="0"/>
              <a:t>TEM </a:t>
            </a:r>
            <a:r>
              <a:rPr lang="en-US" sz="2000" dirty="0"/>
              <a:t>/ KBM modes appear dominant in near-edge region of NSTX </a:t>
            </a:r>
            <a:r>
              <a:rPr lang="en-US" sz="2000" dirty="0" smtClean="0"/>
              <a:t>pedestal</a:t>
            </a:r>
          </a:p>
          <a:p>
            <a:pPr lvl="1"/>
            <a:r>
              <a:rPr lang="en-US" sz="1600" dirty="0" smtClean="0"/>
              <a:t>GENE: ITG</a:t>
            </a:r>
            <a:r>
              <a:rPr lang="en-US" sz="1600" dirty="0"/>
              <a:t>/KBM-</a:t>
            </a:r>
            <a:r>
              <a:rPr lang="en-US" sz="1600" dirty="0" smtClean="0"/>
              <a:t>TEM hybrid </a:t>
            </a:r>
            <a:r>
              <a:rPr lang="en-US" sz="1600" dirty="0"/>
              <a:t>modes </a:t>
            </a:r>
            <a:r>
              <a:rPr lang="en-US" sz="1600" dirty="0" smtClean="0"/>
              <a:t>and </a:t>
            </a:r>
            <a:r>
              <a:rPr lang="en-US" sz="1600" dirty="0" err="1" smtClean="0"/>
              <a:t>microtearing</a:t>
            </a:r>
            <a:endParaRPr lang="en-US" sz="1600" dirty="0"/>
          </a:p>
          <a:p>
            <a:pPr lvl="1"/>
            <a:r>
              <a:rPr lang="en-US" sz="1600" dirty="0" smtClean="0"/>
              <a:t>GS2</a:t>
            </a:r>
            <a:r>
              <a:rPr lang="en-US" sz="1600" dirty="0"/>
              <a:t>: hybrid TEM/KBM dominant</a:t>
            </a:r>
          </a:p>
          <a:p>
            <a:pPr lvl="2"/>
            <a:r>
              <a:rPr lang="en-US" sz="1400" dirty="0" smtClean="0"/>
              <a:t>No lithium: </a:t>
            </a:r>
            <a:r>
              <a:rPr lang="en-US" sz="1400" dirty="0" err="1" smtClean="0"/>
              <a:t>microtearing</a:t>
            </a:r>
            <a:r>
              <a:rPr lang="en-US" sz="1400" dirty="0" smtClean="0"/>
              <a:t> </a:t>
            </a:r>
            <a:r>
              <a:rPr lang="en-US" sz="1400" dirty="0"/>
              <a:t>modes linearly </a:t>
            </a:r>
            <a:r>
              <a:rPr lang="en-US" sz="1400" dirty="0" smtClean="0"/>
              <a:t>unstable</a:t>
            </a:r>
          </a:p>
          <a:p>
            <a:pPr lvl="2"/>
            <a:r>
              <a:rPr lang="en-US" sz="1400" dirty="0"/>
              <a:t>L</a:t>
            </a:r>
            <a:r>
              <a:rPr lang="en-US" sz="1400" dirty="0" smtClean="0"/>
              <a:t>ithium</a:t>
            </a:r>
            <a:r>
              <a:rPr lang="en-US" sz="1400" dirty="0"/>
              <a:t>: </a:t>
            </a:r>
            <a:r>
              <a:rPr lang="en-US" sz="1400" dirty="0" err="1"/>
              <a:t>microtearing</a:t>
            </a:r>
            <a:r>
              <a:rPr lang="en-US" sz="1400" dirty="0"/>
              <a:t> stable, TEM </a:t>
            </a:r>
            <a:r>
              <a:rPr lang="en-US" sz="1400" dirty="0" smtClean="0"/>
              <a:t>unstable, ETG unstable near </a:t>
            </a:r>
            <a:r>
              <a:rPr lang="en-US" sz="1400" dirty="0" err="1" smtClean="0"/>
              <a:t>separatrix</a:t>
            </a:r>
            <a:endParaRPr lang="en-US" sz="1000" dirty="0"/>
          </a:p>
          <a:p>
            <a:endParaRPr lang="en-US" sz="2200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4800600" y="2286000"/>
            <a:ext cx="11430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381000" y="3505200"/>
            <a:ext cx="38862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b="0" i="0" dirty="0" smtClean="0">
                <a:solidFill>
                  <a:schemeClr val="tx1"/>
                </a:solidFill>
                <a:latin typeface="+mn-lt"/>
              </a:rPr>
              <a:t>Measured </a:t>
            </a:r>
            <a:r>
              <a:rPr lang="en-US" sz="1800" b="0" i="0" dirty="0">
                <a:solidFill>
                  <a:schemeClr val="tx1"/>
                </a:solidFill>
                <a:latin typeface="+mn-lt"/>
              </a:rPr>
              <a:t>correlation lengths at pedestal top are consistent with </a:t>
            </a:r>
            <a:r>
              <a:rPr lang="en-US" sz="1800" b="0" i="0" dirty="0" smtClean="0">
                <a:solidFill>
                  <a:schemeClr val="tx1"/>
                </a:solidFill>
                <a:latin typeface="+mn-lt"/>
              </a:rPr>
              <a:t>theory (XGC1)</a:t>
            </a:r>
          </a:p>
          <a:p>
            <a:pPr marL="684213" lvl="1" indent="-336550">
              <a:buFont typeface="Lucida Grande"/>
              <a:buChar char="–"/>
            </a:pPr>
            <a:r>
              <a:rPr lang="en-US" sz="1600" b="0" i="0" dirty="0">
                <a:solidFill>
                  <a:srgbClr val="4742C7"/>
                </a:solidFill>
                <a:latin typeface="+mn-lt"/>
              </a:rPr>
              <a:t>S</a:t>
            </a:r>
            <a:r>
              <a:rPr lang="en-US" sz="1600" b="0" i="0" dirty="0" smtClean="0">
                <a:solidFill>
                  <a:srgbClr val="4742C7"/>
                </a:solidFill>
                <a:latin typeface="+mn-lt"/>
              </a:rPr>
              <a:t>patial </a:t>
            </a:r>
            <a:r>
              <a:rPr lang="en-US" sz="1600" b="0" i="0" dirty="0">
                <a:solidFill>
                  <a:srgbClr val="4742C7"/>
                </a:solidFill>
                <a:latin typeface="+mn-lt"/>
              </a:rPr>
              <a:t>structure exhibits ion-scale </a:t>
            </a:r>
            <a:r>
              <a:rPr lang="en-US" sz="1600" b="0" i="0" dirty="0" err="1">
                <a:solidFill>
                  <a:srgbClr val="4742C7"/>
                </a:solidFill>
                <a:latin typeface="+mn-lt"/>
              </a:rPr>
              <a:t>microturbulence</a:t>
            </a:r>
            <a:r>
              <a:rPr lang="en-US" sz="1600" b="0" i="0" dirty="0">
                <a:solidFill>
                  <a:srgbClr val="4742C7"/>
                </a:solidFill>
                <a:latin typeface="+mn-lt"/>
              </a:rPr>
              <a:t> </a:t>
            </a:r>
          </a:p>
          <a:p>
            <a:pPr marL="684213" lvl="1" indent="-336550">
              <a:buFont typeface="Lucida Grande"/>
              <a:buChar char="–"/>
            </a:pPr>
            <a:r>
              <a:rPr lang="en-US" sz="1600" b="0" i="0" dirty="0">
                <a:solidFill>
                  <a:srgbClr val="4742C7"/>
                </a:solidFill>
                <a:latin typeface="+mn-lt"/>
              </a:rPr>
              <a:t>C</a:t>
            </a:r>
            <a:r>
              <a:rPr lang="en-US" sz="1600" b="0" i="0" dirty="0" smtClean="0">
                <a:solidFill>
                  <a:srgbClr val="4742C7"/>
                </a:solidFill>
                <a:latin typeface="+mn-lt"/>
              </a:rPr>
              <a:t>ompatible </a:t>
            </a:r>
            <a:r>
              <a:rPr lang="en-US" sz="1600" b="0" i="0" dirty="0">
                <a:solidFill>
                  <a:srgbClr val="4742C7"/>
                </a:solidFill>
                <a:latin typeface="+mn-lt"/>
              </a:rPr>
              <a:t>with ITG modes and/or </a:t>
            </a:r>
            <a:r>
              <a:rPr lang="en-US" sz="1600" b="0" i="0" dirty="0" smtClean="0">
                <a:solidFill>
                  <a:srgbClr val="4742C7"/>
                </a:solidFill>
                <a:latin typeface="+mn-lt"/>
              </a:rPr>
              <a:t>KBM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" y="5791200"/>
            <a:ext cx="487680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hangingPunct="0">
              <a:spcBef>
                <a:spcPct val="20000"/>
              </a:spcBef>
            </a:pPr>
            <a:r>
              <a:rPr lang="en-US" sz="1800" b="0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Diagnostics </a:t>
            </a:r>
            <a:r>
              <a:rPr lang="en-US" sz="1800" b="0" dirty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  <a:sym typeface="Wingdings"/>
              </a:rPr>
              <a:t>(</a:t>
            </a:r>
            <a:r>
              <a:rPr lang="en-US" sz="1800" b="0" dirty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NSTX-U</a:t>
            </a:r>
            <a:r>
              <a:rPr lang="en-US" sz="1800" b="0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): </a:t>
            </a:r>
            <a:endParaRPr lang="en-US" sz="1800" b="0" dirty="0">
              <a:solidFill>
                <a:srgbClr val="0000FF"/>
              </a:solidFill>
              <a:ea typeface="ＭＳ Ｐゴシック" pitchFamily="1" charset="-128"/>
              <a:cs typeface="ＭＳ Ｐゴシック" pitchFamily="1" charset="-128"/>
            </a:endParaRPr>
          </a:p>
          <a:p>
            <a:pPr marL="0" lvl="1" eaLnBrk="0" hangingPunct="0">
              <a:spcBef>
                <a:spcPct val="20000"/>
              </a:spcBef>
            </a:pPr>
            <a:r>
              <a:rPr lang="en-US" sz="1800" b="0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  <a:sym typeface="Wingdings"/>
              </a:rPr>
              <a:t>42 </a:t>
            </a:r>
            <a:r>
              <a:rPr lang="en-US" sz="1800" b="0" dirty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  <a:sym typeface="Wingdings"/>
              </a:rPr>
              <a:t>point </a:t>
            </a:r>
            <a:r>
              <a:rPr lang="en-US" sz="1800" b="0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  <a:sym typeface="Wingdings"/>
              </a:rPr>
              <a:t>MPTS, </a:t>
            </a:r>
            <a:r>
              <a:rPr lang="en-US" sz="1800" b="0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  <a:sym typeface="Wingdings"/>
              </a:rPr>
              <a:t>reflectometry</a:t>
            </a:r>
            <a:r>
              <a:rPr lang="en-US" sz="1800" b="0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  <a:sym typeface="Wingdings"/>
              </a:rPr>
              <a:t>, 48 point BES</a:t>
            </a:r>
            <a:endParaRPr lang="en-US" sz="1800" b="0" dirty="0">
              <a:solidFill>
                <a:srgbClr val="0000FF"/>
              </a:solidFill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09600"/>
            <a:ext cx="5679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BP-1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117667"/>
              </p:ext>
            </p:extLst>
          </p:nvPr>
        </p:nvGraphicFramePr>
        <p:xfrm>
          <a:off x="6813909" y="3607091"/>
          <a:ext cx="2195255" cy="2184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15254"/>
                <a:gridCol w="1280001"/>
              </a:tblGrid>
              <a:tr h="6809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09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9900FF"/>
                          </a:solidFill>
                        </a:rPr>
                        <a:t> 3 cm</a:t>
                      </a:r>
                      <a:endParaRPr lang="en-US" sz="1600" dirty="0">
                        <a:solidFill>
                          <a:srgbClr val="99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2 – 4 cm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(</a:t>
                      </a:r>
                      <a:r>
                        <a:rPr lang="en-US" sz="1600" dirty="0" err="1" smtClean="0">
                          <a:solidFill>
                            <a:srgbClr val="0000FF"/>
                          </a:solidFill>
                        </a:rPr>
                        <a:t>reflecto-metery</a:t>
                      </a:r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09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9900FF"/>
                          </a:solidFill>
                        </a:rPr>
                        <a:t>11 cm</a:t>
                      </a:r>
                      <a:endParaRPr lang="en-US" sz="1600" dirty="0">
                        <a:solidFill>
                          <a:srgbClr val="99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10 – 14</a:t>
                      </a: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</a:rPr>
                        <a:t> cm</a:t>
                      </a:r>
                    </a:p>
                    <a:p>
                      <a:pPr algn="ctr"/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</a:rPr>
                        <a:t>(BES)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5" t="3540"/>
          <a:stretch/>
        </p:blipFill>
        <p:spPr bwMode="auto">
          <a:xfrm>
            <a:off x="4375509" y="3307095"/>
            <a:ext cx="1695984" cy="325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248400" y="3581400"/>
            <a:ext cx="18609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400" u="sng" dirty="0" smtClean="0">
                <a:solidFill>
                  <a:srgbClr val="9900FF"/>
                </a:solidFill>
              </a:rPr>
              <a:t>Theory</a:t>
            </a:r>
          </a:p>
          <a:p>
            <a:pPr algn="ctr">
              <a:buFontTx/>
              <a:buNone/>
            </a:pPr>
            <a:r>
              <a:rPr lang="en-US" sz="1400" u="sng" dirty="0" smtClean="0">
                <a:solidFill>
                  <a:srgbClr val="9900FF"/>
                </a:solidFill>
              </a:rPr>
              <a:t>(non-linear </a:t>
            </a:r>
          </a:p>
          <a:p>
            <a:pPr algn="ctr">
              <a:buFontTx/>
              <a:buNone/>
            </a:pPr>
            <a:r>
              <a:rPr lang="en-US" sz="1400" u="sng" dirty="0" smtClean="0">
                <a:solidFill>
                  <a:srgbClr val="9900FF"/>
                </a:solidFill>
              </a:rPr>
              <a:t>XGC1 code)</a:t>
            </a:r>
            <a:endParaRPr lang="en-US" sz="1400" u="sng" dirty="0">
              <a:solidFill>
                <a:srgbClr val="9900F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 flipV="1">
            <a:off x="5874877" y="4922767"/>
            <a:ext cx="0" cy="884122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Rectangle 16"/>
          <p:cNvSpPr/>
          <p:nvPr/>
        </p:nvSpPr>
        <p:spPr bwMode="auto">
          <a:xfrm>
            <a:off x="5851858" y="4733258"/>
            <a:ext cx="46038" cy="186532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28109" y="5941834"/>
            <a:ext cx="1113365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R = 1.38m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5874379" y="5801376"/>
            <a:ext cx="501914" cy="0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/>
          <p:nvPr/>
        </p:nvSpPr>
        <p:spPr>
          <a:xfrm>
            <a:off x="7728309" y="3807023"/>
            <a:ext cx="1407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400" u="sng" dirty="0" smtClean="0">
                <a:solidFill>
                  <a:srgbClr val="0000FF"/>
                </a:solidFill>
              </a:rPr>
              <a:t>Experiment</a:t>
            </a:r>
            <a:endParaRPr lang="en-US" sz="1400" u="sng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16033" y="5839772"/>
            <a:ext cx="931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tx1"/>
                </a:solidFill>
              </a:rPr>
              <a:t>8</a:t>
            </a:r>
            <a:r>
              <a:rPr lang="en-US" b="0" i="0" dirty="0" smtClean="0">
                <a:solidFill>
                  <a:schemeClr val="tx1"/>
                </a:solidFill>
              </a:rPr>
              <a:t>0% - 99% ELM cycle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39727" y="4481187"/>
            <a:ext cx="1407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600" u="sng" dirty="0" smtClean="0">
                <a:solidFill>
                  <a:schemeClr val="tx1"/>
                </a:solidFill>
              </a:rPr>
              <a:t>radial</a:t>
            </a:r>
            <a:endParaRPr lang="en-US" sz="1600" u="sng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38144" y="5215430"/>
            <a:ext cx="1407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600" u="sng" dirty="0" err="1" smtClean="0">
                <a:solidFill>
                  <a:schemeClr val="tx1"/>
                </a:solidFill>
              </a:rPr>
              <a:t>poloidal</a:t>
            </a:r>
            <a:endParaRPr lang="en-US" sz="1600" u="sng" dirty="0">
              <a:solidFill>
                <a:schemeClr val="tx1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6380776" y="5797924"/>
            <a:ext cx="0" cy="143910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24"/>
          <p:cNvSpPr txBox="1"/>
          <p:nvPr/>
        </p:nvSpPr>
        <p:spPr>
          <a:xfrm>
            <a:off x="5214536" y="6032669"/>
            <a:ext cx="6824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100" b="0" i="0" dirty="0" smtClean="0">
                <a:solidFill>
                  <a:schemeClr val="tx1"/>
                </a:solidFill>
              </a:rPr>
              <a:t>139047</a:t>
            </a:r>
            <a:endParaRPr lang="en-US" sz="1100" b="0" i="0" dirty="0">
              <a:solidFill>
                <a:schemeClr val="tx1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 flipH="1">
            <a:off x="6125336" y="4078648"/>
            <a:ext cx="459973" cy="84992"/>
          </a:xfrm>
          <a:prstGeom prst="straightConnector1">
            <a:avLst/>
          </a:prstGeom>
          <a:noFill/>
          <a:ln w="19050" cap="flat" cmpd="sng" algn="ctr">
            <a:solidFill>
              <a:srgbClr val="99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Rectangle 3"/>
          <p:cNvSpPr/>
          <p:nvPr/>
        </p:nvSpPr>
        <p:spPr>
          <a:xfrm>
            <a:off x="6680165" y="1219200"/>
            <a:ext cx="1092235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i="0" dirty="0" smtClean="0">
                <a:solidFill>
                  <a:srgbClr val="FF0000"/>
                </a:solidFill>
              </a:rPr>
              <a:t>Lithium</a:t>
            </a:r>
          </a:p>
          <a:p>
            <a:r>
              <a:rPr lang="en-US" sz="1400" i="0" dirty="0" smtClean="0">
                <a:solidFill>
                  <a:srgbClr val="000000"/>
                </a:solidFill>
              </a:rPr>
              <a:t>No lithium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21527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ELM evolution and </a:t>
            </a:r>
            <a:r>
              <a:rPr lang="en-US" dirty="0" err="1" smtClean="0">
                <a:ea typeface="ＭＳ Ｐゴシック" pitchFamily="1" charset="-128"/>
                <a:cs typeface="ＭＳ Ｐゴシック" pitchFamily="1" charset="-128"/>
              </a:rPr>
              <a:t>divertor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/wall heat flux studies in NSTX-U to focus on acceptable ELM heat flux scenarios</a:t>
            </a:r>
          </a:p>
        </p:txBody>
      </p:sp>
      <p:sp>
        <p:nvSpPr>
          <p:cNvPr id="48132" name="Content Placeholder 2"/>
          <p:cNvSpPr>
            <a:spLocks/>
          </p:cNvSpPr>
          <p:nvPr/>
        </p:nvSpPr>
        <p:spPr bwMode="auto">
          <a:xfrm>
            <a:off x="126999" y="990600"/>
            <a:ext cx="5359401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1" charset="0"/>
              <a:buChar char="•"/>
            </a:pPr>
            <a:r>
              <a:rPr lang="en-US" sz="2000" b="0" i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  <a:cs typeface="ＭＳ Ｐゴシック" pitchFamily="1" charset="-128"/>
              </a:rPr>
              <a:t>Many ELM regimes observed in NSTX: Type I, III, V, mixed, (and also Type II in narrow operational windows)</a:t>
            </a:r>
          </a:p>
          <a:p>
            <a:pPr marL="800100" lvl="2" indent="-342900" eaLnBrk="0" hangingPunct="0">
              <a:spcBef>
                <a:spcPct val="20000"/>
              </a:spcBef>
              <a:buFont typeface="Lucida Grande"/>
              <a:buChar char="-"/>
            </a:pPr>
            <a:r>
              <a:rPr lang="en-US" sz="1800" b="0" i="0" dirty="0" smtClean="0">
                <a:latin typeface="+mn-lt"/>
              </a:rPr>
              <a:t>Phenomenology </a:t>
            </a:r>
            <a:r>
              <a:rPr lang="en-US" sz="1800" b="0" i="0" dirty="0">
                <a:latin typeface="+mn-lt"/>
              </a:rPr>
              <a:t>dependent on </a:t>
            </a:r>
            <a:r>
              <a:rPr lang="en-US" sz="1800" b="0" i="0" dirty="0">
                <a:latin typeface="Symbol" charset="2"/>
                <a:cs typeface="Symbol" charset="2"/>
              </a:rPr>
              <a:t>n</a:t>
            </a:r>
            <a:r>
              <a:rPr lang="en-US" sz="1800" b="0" i="0" dirty="0">
                <a:latin typeface="+mn-lt"/>
              </a:rPr>
              <a:t>*</a:t>
            </a:r>
            <a:r>
              <a:rPr lang="en-US" sz="1800" b="0" i="0" baseline="-25000" dirty="0" err="1">
                <a:latin typeface="+mn-lt"/>
              </a:rPr>
              <a:t>ped</a:t>
            </a:r>
            <a:r>
              <a:rPr lang="en-US" sz="1800" b="0" i="0" dirty="0">
                <a:latin typeface="+mn-lt"/>
              </a:rPr>
              <a:t>, P</a:t>
            </a:r>
            <a:r>
              <a:rPr lang="en-US" sz="1800" b="0" i="0" baseline="-25000" dirty="0">
                <a:latin typeface="+mn-lt"/>
              </a:rPr>
              <a:t>SOL</a:t>
            </a:r>
            <a:r>
              <a:rPr lang="en-US" sz="1800" b="0" i="0" dirty="0">
                <a:latin typeface="+mn-lt"/>
              </a:rPr>
              <a:t>, </a:t>
            </a:r>
            <a:r>
              <a:rPr lang="en-US" sz="1800" b="0" i="0" dirty="0" err="1">
                <a:latin typeface="+mn-lt"/>
              </a:rPr>
              <a:t>I</a:t>
            </a:r>
            <a:r>
              <a:rPr lang="en-US" sz="1800" b="0" i="0" baseline="-25000" dirty="0" err="1">
                <a:latin typeface="+mn-lt"/>
              </a:rPr>
              <a:t>p</a:t>
            </a:r>
            <a:r>
              <a:rPr lang="en-US" sz="1800" b="0" i="0" baseline="-25000" dirty="0">
                <a:latin typeface="+mn-lt"/>
              </a:rPr>
              <a:t>, </a:t>
            </a:r>
            <a:r>
              <a:rPr lang="en-US" sz="1800" b="0" i="0" dirty="0" smtClean="0">
                <a:latin typeface="+mn-lt"/>
              </a:rPr>
              <a:t>shaping</a:t>
            </a:r>
          </a:p>
          <a:p>
            <a:pPr marL="342900" indent="-342900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2000" b="0" i="0" dirty="0">
                <a:solidFill>
                  <a:schemeClr val="tx1"/>
                </a:solidFill>
              </a:rPr>
              <a:t>ELM control techniques </a:t>
            </a:r>
          </a:p>
          <a:p>
            <a:pPr marL="795338" lvl="1" indent="-341313">
              <a:buFont typeface="Lucida Grande"/>
              <a:buChar char="-"/>
            </a:pPr>
            <a:r>
              <a:rPr lang="en-US" sz="1800" b="0" i="0" dirty="0"/>
              <a:t>Lithium granule injector (tested at EAST)</a:t>
            </a:r>
          </a:p>
          <a:p>
            <a:pPr marL="795338" lvl="1" indent="-341313">
              <a:buFont typeface="Lucida Grande"/>
              <a:buChar char="-"/>
            </a:pPr>
            <a:r>
              <a:rPr lang="en-US" sz="1800" b="0" i="0" dirty="0"/>
              <a:t>Lithium </a:t>
            </a:r>
            <a:r>
              <a:rPr lang="en-US" sz="1800" b="0" i="0" dirty="0" smtClean="0"/>
              <a:t>evaporation</a:t>
            </a:r>
          </a:p>
          <a:p>
            <a:pPr marL="795338" lvl="1" indent="-341313">
              <a:buFont typeface="Lucida Grande"/>
              <a:buChar char="-"/>
            </a:pPr>
            <a:r>
              <a:rPr lang="en-US" sz="1800" b="0" i="0" dirty="0" smtClean="0"/>
              <a:t>Enhanced </a:t>
            </a:r>
            <a:r>
              <a:rPr lang="en-US" sz="1800" b="0" i="0" dirty="0"/>
              <a:t>Pedestal (ELM-free) H-</a:t>
            </a:r>
            <a:r>
              <a:rPr lang="en-US" sz="1800" b="0" i="0" dirty="0" smtClean="0"/>
              <a:t>mode</a:t>
            </a:r>
          </a:p>
          <a:p>
            <a:pPr marL="795338" lvl="1" indent="-341313">
              <a:buFont typeface="Lucida Grande"/>
              <a:buChar char="-"/>
            </a:pPr>
            <a:r>
              <a:rPr lang="en-US" sz="1800" b="0" i="0" dirty="0" smtClean="0">
                <a:solidFill>
                  <a:srgbClr val="3333CC"/>
                </a:solidFill>
                <a:ea typeface="ＭＳ Ｐゴシック" pitchFamily="1" charset="-128"/>
                <a:cs typeface="ＭＳ Ｐゴシック" pitchFamily="1" charset="-128"/>
              </a:rPr>
              <a:t>3-D fields (n=3 RMP)</a:t>
            </a:r>
            <a:endParaRPr lang="en-US" sz="1800" b="0" i="0" dirty="0" smtClean="0">
              <a:solidFill>
                <a:srgbClr val="000000"/>
              </a:solidFill>
              <a:latin typeface="+mn-lt"/>
              <a:ea typeface="ＭＳ Ｐゴシック" pitchFamily="1" charset="-128"/>
              <a:cs typeface="ＭＳ Ｐゴシック" pitchFamily="1" charset="-128"/>
            </a:endParaRPr>
          </a:p>
          <a:p>
            <a:pPr marL="3429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1" charset="0"/>
              <a:buChar char="•"/>
            </a:pPr>
            <a:r>
              <a:rPr lang="en-US" sz="2000" b="0" i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  <a:cs typeface="ＭＳ Ｐゴシック" pitchFamily="1" charset="-128"/>
              </a:rPr>
              <a:t>Heat flux from Type I &amp; III </a:t>
            </a:r>
            <a:r>
              <a:rPr lang="en-US" sz="2000" b="0" i="0" dirty="0" err="1" smtClean="0">
                <a:solidFill>
                  <a:srgbClr val="000000"/>
                </a:solidFill>
                <a:latin typeface="+mn-lt"/>
                <a:ea typeface="ＭＳ Ｐゴシック" pitchFamily="1" charset="-128"/>
                <a:cs typeface="ＭＳ Ｐゴシック" pitchFamily="1" charset="-128"/>
              </a:rPr>
              <a:t>ELMs</a:t>
            </a:r>
            <a:r>
              <a:rPr lang="en-US" sz="2000" b="0" i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  <a:cs typeface="ＭＳ Ｐゴシック" pitchFamily="1" charset="-128"/>
              </a:rPr>
              <a:t> measured to be very high; small Type V </a:t>
            </a:r>
            <a:r>
              <a:rPr lang="en-US" sz="2000" b="0" i="0" dirty="0" err="1" smtClean="0">
                <a:solidFill>
                  <a:srgbClr val="000000"/>
                </a:solidFill>
                <a:latin typeface="+mn-lt"/>
                <a:ea typeface="ＭＳ Ｐゴシック" pitchFamily="1" charset="-128"/>
                <a:cs typeface="ＭＳ Ｐゴシック" pitchFamily="1" charset="-128"/>
              </a:rPr>
              <a:t>ELMs</a:t>
            </a:r>
            <a:r>
              <a:rPr lang="en-US" sz="2000" b="0" i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  <a:cs typeface="ＭＳ Ｐゴシック" pitchFamily="1" charset="-128"/>
              </a:rPr>
              <a:t> have low heat flux</a:t>
            </a:r>
          </a:p>
          <a:p>
            <a:pPr marL="8001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Lucida Grande" pitchFamily="1" charset="0"/>
              <a:buChar char="-"/>
            </a:pPr>
            <a:r>
              <a:rPr lang="en-US" sz="1800" b="0" i="0" dirty="0" smtClean="0">
                <a:solidFill>
                  <a:srgbClr val="3333CC"/>
                </a:solidFill>
                <a:latin typeface="+mn-lt"/>
                <a:ea typeface="ＭＳ Ｐゴシック" pitchFamily="1" charset="-128"/>
                <a:cs typeface="ＭＳ Ｐゴシック" pitchFamily="1" charset="-128"/>
              </a:rPr>
              <a:t>Type I </a:t>
            </a:r>
            <a:r>
              <a:rPr lang="en-US" sz="1800" b="0" i="0" dirty="0" err="1" smtClean="0">
                <a:solidFill>
                  <a:srgbClr val="3333CC"/>
                </a:solidFill>
                <a:latin typeface="+mn-lt"/>
                <a:ea typeface="ＭＳ Ｐゴシック" pitchFamily="1" charset="-128"/>
                <a:cs typeface="ＭＳ Ｐゴシック" pitchFamily="1" charset="-128"/>
              </a:rPr>
              <a:t>ELMs</a:t>
            </a:r>
            <a:r>
              <a:rPr lang="en-US" sz="1800" b="0" i="0" dirty="0" smtClean="0">
                <a:solidFill>
                  <a:srgbClr val="3333CC"/>
                </a:solidFill>
                <a:latin typeface="+mn-lt"/>
                <a:ea typeface="ＭＳ Ｐゴシック" pitchFamily="1" charset="-128"/>
                <a:cs typeface="ＭＳ Ｐゴシック" pitchFamily="1" charset="-128"/>
              </a:rPr>
              <a:t> triggered with 3-D fields can reduce per ELM energy loss and peak heat flux, but slower than 1/</a:t>
            </a:r>
            <a:r>
              <a:rPr lang="en-US" sz="1800" b="0" i="0" dirty="0" smtClean="0">
                <a:solidFill>
                  <a:srgbClr val="3333CC"/>
                </a:solidFill>
                <a:latin typeface="Symbol" charset="2"/>
                <a:ea typeface="ＭＳ Ｐゴシック" pitchFamily="1" charset="-128"/>
                <a:cs typeface="Symbol" charset="2"/>
              </a:rPr>
              <a:t>n</a:t>
            </a:r>
            <a:r>
              <a:rPr lang="en-US" sz="1800" b="0" i="0" baseline="-25000" dirty="0" smtClean="0">
                <a:solidFill>
                  <a:srgbClr val="3333CC"/>
                </a:solidFill>
                <a:latin typeface="+mn-lt"/>
                <a:ea typeface="ＭＳ Ｐゴシック" pitchFamily="1" charset="-128"/>
                <a:cs typeface="ＭＳ Ｐゴシック" pitchFamily="1" charset="-128"/>
              </a:rPr>
              <a:t>ELM</a:t>
            </a:r>
          </a:p>
          <a:p>
            <a:pPr marL="8001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Lucida Grande" pitchFamily="1" charset="0"/>
              <a:buChar char="-"/>
            </a:pPr>
            <a:r>
              <a:rPr lang="en-US" sz="1800" b="0" i="0" dirty="0" err="1" smtClean="0">
                <a:solidFill>
                  <a:srgbClr val="3333CC"/>
                </a:solidFill>
                <a:latin typeface="+mn-lt"/>
                <a:ea typeface="ＭＳ Ｐゴシック" pitchFamily="1" charset="-128"/>
                <a:cs typeface="ＭＳ Ｐゴシック" pitchFamily="1" charset="-128"/>
              </a:rPr>
              <a:t>Toroidal</a:t>
            </a:r>
            <a:r>
              <a:rPr lang="en-US" sz="1800" b="0" i="0" dirty="0" smtClean="0">
                <a:solidFill>
                  <a:srgbClr val="3333CC"/>
                </a:solidFill>
                <a:latin typeface="+mn-lt"/>
                <a:ea typeface="ＭＳ Ｐゴシック" pitchFamily="1" charset="-128"/>
                <a:cs typeface="ＭＳ Ｐゴシック" pitchFamily="1" charset="-128"/>
              </a:rPr>
              <a:t> asymmetry increases with ELM peak heat flux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1" charset="0"/>
              <a:buChar char="•"/>
            </a:pPr>
            <a:endParaRPr lang="en-US" sz="2000" b="0" i="0" dirty="0" smtClean="0">
              <a:solidFill>
                <a:srgbClr val="1822CD"/>
              </a:solidFill>
              <a:latin typeface="+mn-lt"/>
              <a:ea typeface="ＭＳ Ｐゴシック" pitchFamily="1" charset="-128"/>
              <a:cs typeface="ＭＳ Ｐゴシック" pitchFamily="1" charset="-128"/>
            </a:endParaRPr>
          </a:p>
          <a:p>
            <a:pPr marL="8001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Lucida Grande" pitchFamily="1" charset="0"/>
              <a:buChar char="-"/>
            </a:pPr>
            <a:endParaRPr lang="en-US" sz="2400" b="0" i="0" dirty="0">
              <a:solidFill>
                <a:srgbClr val="3333CC"/>
              </a:solidFill>
              <a:latin typeface="+mn-lt"/>
              <a:ea typeface="ＭＳ Ｐゴシック" pitchFamily="1" charset="-128"/>
              <a:cs typeface="ＭＳ Ｐゴシック" pitchFamily="1" charset="-128"/>
            </a:endParaRPr>
          </a:p>
          <a:p>
            <a:pPr marL="8001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Lucida Grande" pitchFamily="1" charset="0"/>
              <a:buChar char="-"/>
            </a:pPr>
            <a:endParaRPr lang="en-US" sz="2400" b="0" i="0" dirty="0">
              <a:solidFill>
                <a:srgbClr val="3333CC"/>
              </a:solidFill>
              <a:latin typeface="+mn-lt"/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083" y="3993455"/>
            <a:ext cx="3179326" cy="24941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4917" y="991727"/>
            <a:ext cx="2946492" cy="28944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09417" y="1143000"/>
            <a:ext cx="1001183" cy="2523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90000"/>
              </a:lnSpc>
            </a:pPr>
            <a:r>
              <a:rPr lang="en-US" sz="1400" dirty="0" smtClean="0"/>
              <a:t>Type I</a:t>
            </a:r>
          </a:p>
          <a:p>
            <a:pPr>
              <a:lnSpc>
                <a:spcPct val="290000"/>
              </a:lnSpc>
            </a:pPr>
            <a:r>
              <a:rPr lang="en-US" sz="1400" dirty="0" smtClean="0"/>
              <a:t>Type III</a:t>
            </a:r>
          </a:p>
          <a:p>
            <a:pPr>
              <a:lnSpc>
                <a:spcPct val="290000"/>
              </a:lnSpc>
            </a:pPr>
            <a:r>
              <a:rPr lang="en-US" sz="1400" dirty="0" smtClean="0"/>
              <a:t>Type V</a:t>
            </a:r>
          </a:p>
          <a:p>
            <a:pPr>
              <a:lnSpc>
                <a:spcPct val="290000"/>
              </a:lnSpc>
            </a:pPr>
            <a:r>
              <a:rPr lang="en-US" sz="1400" dirty="0" smtClean="0"/>
              <a:t>Mixed</a:t>
            </a:r>
            <a:endParaRPr lang="en-US" sz="1400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4910667" y="4847167"/>
            <a:ext cx="751416" cy="635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626671902"/>
      </p:ext>
    </p:extLst>
  </p:cSld>
  <p:clrMapOvr>
    <a:masterClrMapping/>
  </p:clrMapOvr>
  <p:transition xmlns:p14="http://schemas.microsoft.com/office/powerpoint/2010/main" spd="slow" advTm="2375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Plans for pedestal transport, turbulence and ELM control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9067800" cy="4572000"/>
          </a:xfrm>
        </p:spPr>
        <p:txBody>
          <a:bodyPr/>
          <a:lstStyle/>
          <a:p>
            <a:r>
              <a:rPr lang="en-US" sz="1800" dirty="0" smtClean="0"/>
              <a:t>Year 1 of 5 Year Plan</a:t>
            </a:r>
          </a:p>
          <a:p>
            <a:pPr lvl="1"/>
            <a:r>
              <a:rPr lang="en-US" sz="1600" dirty="0" smtClean="0"/>
              <a:t>Continue cross-machine comparison of pedestal structure with DIII-D and </a:t>
            </a:r>
            <a:r>
              <a:rPr lang="en-US" sz="1600" dirty="0" err="1" smtClean="0"/>
              <a:t>Alcator</a:t>
            </a:r>
            <a:r>
              <a:rPr lang="en-US" sz="1600" dirty="0" smtClean="0"/>
              <a:t> C</a:t>
            </a:r>
            <a:r>
              <a:rPr lang="en-US" sz="1600" dirty="0"/>
              <a:t>-</a:t>
            </a:r>
            <a:r>
              <a:rPr lang="en-US" sz="1600" dirty="0" smtClean="0"/>
              <a:t>Mod</a:t>
            </a:r>
          </a:p>
          <a:p>
            <a:pPr lvl="1"/>
            <a:r>
              <a:rPr lang="en-US" sz="1600" dirty="0" smtClean="0"/>
              <a:t>Continue gyro-kinetic modeling of electromagnetic turbulence</a:t>
            </a:r>
          </a:p>
          <a:p>
            <a:pPr lvl="1"/>
            <a:endParaRPr lang="en-US" sz="1600" dirty="0" smtClean="0"/>
          </a:p>
          <a:p>
            <a:r>
              <a:rPr lang="en-US" sz="1800" dirty="0" smtClean="0"/>
              <a:t>Years 2-3 of 5 Year Plan</a:t>
            </a:r>
          </a:p>
          <a:p>
            <a:pPr lvl="1"/>
            <a:r>
              <a:rPr lang="en-US" sz="1600" dirty="0" smtClean="0"/>
              <a:t>Pedestal structure and turbulence </a:t>
            </a:r>
            <a:r>
              <a:rPr lang="en-US" sz="1600" dirty="0" err="1" smtClean="0"/>
              <a:t>vs</a:t>
            </a:r>
            <a:r>
              <a:rPr lang="en-US" sz="1600" dirty="0" smtClean="0"/>
              <a:t> engineering and </a:t>
            </a:r>
            <a:r>
              <a:rPr lang="en-US" sz="1600" dirty="0"/>
              <a:t>physics </a:t>
            </a:r>
            <a:r>
              <a:rPr lang="en-US" sz="1600" dirty="0" smtClean="0"/>
              <a:t>parameters </a:t>
            </a:r>
          </a:p>
          <a:p>
            <a:pPr lvl="1"/>
            <a:r>
              <a:rPr lang="en-US" sz="1600" dirty="0" smtClean="0"/>
              <a:t>ELM </a:t>
            </a:r>
            <a:r>
              <a:rPr lang="en-US" sz="1600" dirty="0"/>
              <a:t>control </a:t>
            </a:r>
            <a:r>
              <a:rPr lang="en-US" sz="1600" dirty="0" smtClean="0"/>
              <a:t>with lithium coatings, lithium granule injector, and 3D fields\</a:t>
            </a:r>
          </a:p>
          <a:p>
            <a:pPr lvl="1"/>
            <a:r>
              <a:rPr lang="en-US" sz="1600" dirty="0" smtClean="0"/>
              <a:t>Access </a:t>
            </a:r>
            <a:r>
              <a:rPr lang="en-US" sz="1600" dirty="0"/>
              <a:t>to new operational regimes </a:t>
            </a:r>
            <a:r>
              <a:rPr lang="en-US" sz="1600" dirty="0" smtClean="0"/>
              <a:t>(enhanced pedestal H-mode, </a:t>
            </a:r>
            <a:r>
              <a:rPr lang="en-US" sz="1600" dirty="0"/>
              <a:t>I-</a:t>
            </a:r>
            <a:r>
              <a:rPr lang="en-US" sz="1600" dirty="0" smtClean="0"/>
              <a:t>mode)</a:t>
            </a:r>
          </a:p>
          <a:p>
            <a:pPr lvl="1"/>
            <a:r>
              <a:rPr lang="en-US" sz="1600" dirty="0" smtClean="0"/>
              <a:t>Initiate assessment of SOL current </a:t>
            </a:r>
            <a:r>
              <a:rPr lang="en-US" sz="1600" dirty="0"/>
              <a:t>generation and impact on ELM models and control</a:t>
            </a:r>
          </a:p>
          <a:p>
            <a:pPr lvl="1"/>
            <a:r>
              <a:rPr lang="en-US" sz="1600" dirty="0"/>
              <a:t>Re-establish parameter regime for observation of </a:t>
            </a:r>
            <a:r>
              <a:rPr lang="en-US" sz="1600" dirty="0" smtClean="0"/>
              <a:t>edge harmonic oscillations</a:t>
            </a:r>
            <a:r>
              <a:rPr lang="en-US" sz="1600" dirty="0"/>
              <a:t> </a:t>
            </a:r>
            <a:endParaRPr lang="en-US" sz="1600" dirty="0" smtClean="0"/>
          </a:p>
          <a:p>
            <a:pPr lvl="1"/>
            <a:endParaRPr lang="en-US" sz="1600" dirty="0"/>
          </a:p>
          <a:p>
            <a:r>
              <a:rPr lang="en-US" sz="1800" dirty="0" smtClean="0"/>
              <a:t>Years 4-</a:t>
            </a:r>
            <a:r>
              <a:rPr lang="en-US" sz="1800" dirty="0"/>
              <a:t>5 of 5 Year </a:t>
            </a:r>
            <a:r>
              <a:rPr lang="en-US" sz="1800" dirty="0" smtClean="0"/>
              <a:t>Plan </a:t>
            </a:r>
          </a:p>
          <a:p>
            <a:pPr lvl="1"/>
            <a:r>
              <a:rPr lang="en-US" sz="1600" dirty="0" smtClean="0"/>
              <a:t>ELM control with off-</a:t>
            </a:r>
            <a:r>
              <a:rPr lang="en-US" sz="1600" dirty="0" err="1" smtClean="0"/>
              <a:t>midplane</a:t>
            </a:r>
            <a:r>
              <a:rPr lang="en-US" sz="1600" dirty="0" smtClean="0"/>
              <a:t> non-axisymmetric control coils</a:t>
            </a:r>
          </a:p>
          <a:p>
            <a:pPr lvl="1"/>
            <a:r>
              <a:rPr lang="en-US" sz="1600" dirty="0" smtClean="0"/>
              <a:t>Compare pedestal </a:t>
            </a:r>
            <a:r>
              <a:rPr lang="en-US" sz="1600" dirty="0"/>
              <a:t>structure </a:t>
            </a:r>
            <a:r>
              <a:rPr lang="en-US" sz="1600" dirty="0" smtClean="0"/>
              <a:t>and turbulence with edge </a:t>
            </a:r>
            <a:r>
              <a:rPr lang="en-US" sz="1600" dirty="0"/>
              <a:t>transport models, </a:t>
            </a:r>
            <a:r>
              <a:rPr lang="en-US" sz="1600" dirty="0" smtClean="0"/>
              <a:t>XGC0 and XGC1</a:t>
            </a:r>
          </a:p>
          <a:p>
            <a:pPr lvl="1"/>
            <a:r>
              <a:rPr lang="en-US" sz="1600" dirty="0" smtClean="0"/>
              <a:t>Assess </a:t>
            </a:r>
            <a:r>
              <a:rPr lang="en-US" sz="1600" dirty="0" err="1" smtClean="0"/>
              <a:t>cryopump</a:t>
            </a:r>
            <a:r>
              <a:rPr lang="en-US" sz="1600" dirty="0" smtClean="0"/>
              <a:t> and molybdenum PFC impact on pedestal </a:t>
            </a:r>
            <a:r>
              <a:rPr lang="en-US" sz="1600" dirty="0" err="1" smtClean="0"/>
              <a:t>collisionality</a:t>
            </a:r>
            <a:r>
              <a:rPr lang="en-US" sz="1600" dirty="0" smtClean="0"/>
              <a:t> and control</a:t>
            </a:r>
          </a:p>
          <a:p>
            <a:pPr lvl="1"/>
            <a:endParaRPr lang="en-US" sz="16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228600" y="6019800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hangingPunct="0">
              <a:spcBef>
                <a:spcPct val="20000"/>
              </a:spcBef>
            </a:pPr>
            <a:r>
              <a:rPr lang="en-US" sz="1800" b="0" dirty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Diagnostics: </a:t>
            </a:r>
            <a:r>
              <a:rPr lang="en-US" sz="1800" b="0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MPTS, CHERS, BES, </a:t>
            </a:r>
            <a:r>
              <a:rPr lang="en-US" sz="1800" b="0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reflectometry</a:t>
            </a:r>
            <a:r>
              <a:rPr lang="en-US" sz="1800" b="0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, GPI</a:t>
            </a:r>
            <a:endParaRPr lang="en-US" sz="1800" b="0" dirty="0">
              <a:solidFill>
                <a:srgbClr val="0000FF"/>
              </a:solidFill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8227349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73834</TotalTime>
  <Words>3948</Words>
  <Application>Microsoft Macintosh PowerPoint</Application>
  <PresentationFormat>On-screen Show (4:3)</PresentationFormat>
  <Paragraphs>599</Paragraphs>
  <Slides>37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Blank Presentation</vt:lpstr>
      <vt:lpstr>PowerPoint Presentation</vt:lpstr>
      <vt:lpstr>Boundary Physics program in NSTX-U contributes to critical research areas for ITER/tokamaks and STs</vt:lpstr>
      <vt:lpstr>Boundary Physics program in NSTX-U contributes to critical research areas for ITER/tokamaks and STs</vt:lpstr>
      <vt:lpstr>Planned NSTX-U facility upgrades enable access to new parameter space and unique capabilities</vt:lpstr>
      <vt:lpstr>Boundary Physics program in NSTX-U contributes to critical research areas for ITER/tokamaks and STs</vt:lpstr>
      <vt:lpstr>Pedestal studies focus on testing applicability of peeling ballooning and kinetic ballooning to limit pedestal heights widths, and gradients</vt:lpstr>
      <vt:lpstr>Understand role of different microinstabilities for different transport channels for pedestal control  </vt:lpstr>
      <vt:lpstr>ELM evolution and divertor/wall heat flux studies in NSTX-U to focus on acceptable ELM heat flux scenarios</vt:lpstr>
      <vt:lpstr>Plans for pedestal transport, turbulence and ELM control research</vt:lpstr>
      <vt:lpstr>Boundary Physics program in NSTX-U contributes to critical research areas for ITER/tokamaks and STs</vt:lpstr>
      <vt:lpstr>NSTX-U data will help reduce SOL width scaling uncertainties for ST-FNSF and ITER</vt:lpstr>
      <vt:lpstr>SOL turbulence studies will help assess relative importance of turbulent and drift-based transport</vt:lpstr>
      <vt:lpstr>Snowflake divertor geometry has benefits over standard divertor</vt:lpstr>
      <vt:lpstr>Multi-machine snowflake divertor studies validate the snowflake divertor concept for NSTX-U and ST-FNSF</vt:lpstr>
      <vt:lpstr>Simulations of snowflake divertor configuration for NSTX-U yield optimistic projections</vt:lpstr>
      <vt:lpstr>Impurity-seeded radiative divertor with feedback control is planned for NSTX-U</vt:lpstr>
      <vt:lpstr>SOL and divertor studies will focus on model validation and heat flux mitigation</vt:lpstr>
      <vt:lpstr>Boundary program focuses on advancing pedestal physics, power and particle handling with new NSTX-U capabilities</vt:lpstr>
      <vt:lpstr>Backup</vt:lpstr>
      <vt:lpstr>Thrust BP-1: Assess, optimize, and control pedestal structure, edge transport and stability</vt:lpstr>
      <vt:lpstr>Thrust BP-2: Assess and control divertor  heat and particle fluxes</vt:lpstr>
      <vt:lpstr>Divertor Thomson Scattering system would significantly enhance NSTX-U Boundary research capabilities </vt:lpstr>
      <vt:lpstr>Edge Harmonic Oscillations</vt:lpstr>
      <vt:lpstr>Driving Edge Harmonic Oscillations Key to Active Edge Control?</vt:lpstr>
      <vt:lpstr>Snowflake divertor geometry has benefits over standard X-point divertor geometry</vt:lpstr>
      <vt:lpstr>Snowflake divertor geometry takes advantage of second-order poloidal field null properties</vt:lpstr>
      <vt:lpstr>NSTX: good H-mode confinement properties and core impurity reduction obtained with snowflake divertor</vt:lpstr>
      <vt:lpstr>Impulsive heat loads due to Type I ELMs are mitigated in snowflake divertor</vt:lpstr>
      <vt:lpstr>Snowflake divertor is a leading heat flux mitigation candidate for NSTX-U</vt:lpstr>
      <vt:lpstr>Four divertor coils should enable flexibility in boundary shaping and control in NSTX-U</vt:lpstr>
      <vt:lpstr>Simulations of snowflake divertor configuration inform heat flux mitigation scenarios in NSTX-U</vt:lpstr>
      <vt:lpstr>UEDGE settings</vt:lpstr>
      <vt:lpstr>Projections with UEDGE edge multi-fluid model for NSTX-U are optimistic</vt:lpstr>
      <vt:lpstr>In modeled NSTX-U snowflake configuration magnetic geometry shows clear benefits (cf. standard divertor)</vt:lpstr>
      <vt:lpstr>SOL width studies elucidate on heat flux scaling projections for NSTX-U, ST-FNSF and ITER</vt:lpstr>
      <vt:lpstr>SOL width and divertor heat flux studies in NSTX inform NSTX-U and ITER divertor projections</vt:lpstr>
      <vt:lpstr>SOL width studies in NSTX elucidate on divertor projections for NSTX-U, ST-FNSF and ITER</vt:lpstr>
    </vt:vector>
  </TitlesOfParts>
  <Company>Princeton Plasma Physics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NSTX presentation</dc:title>
  <dc:creator>NSTX team member</dc:creator>
  <cp:lastModifiedBy>Vlad Soukhanovskii</cp:lastModifiedBy>
  <cp:revision>12900</cp:revision>
  <cp:lastPrinted>2013-02-04T16:18:37Z</cp:lastPrinted>
  <dcterms:created xsi:type="dcterms:W3CDTF">2003-10-01T16:23:57Z</dcterms:created>
  <dcterms:modified xsi:type="dcterms:W3CDTF">2013-02-19T22:46:34Z</dcterms:modified>
</cp:coreProperties>
</file>