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2"/>
  </p:notesMasterIdLst>
  <p:handoutMasterIdLst>
    <p:handoutMasterId r:id="rId23"/>
  </p:handoutMasterIdLst>
  <p:sldIdLst>
    <p:sldId id="1217" r:id="rId2"/>
    <p:sldId id="1326" r:id="rId3"/>
    <p:sldId id="1332" r:id="rId4"/>
    <p:sldId id="1327" r:id="rId5"/>
    <p:sldId id="1322" r:id="rId6"/>
    <p:sldId id="1347" r:id="rId7"/>
    <p:sldId id="1342" r:id="rId8"/>
    <p:sldId id="1328" r:id="rId9"/>
    <p:sldId id="1334" r:id="rId10"/>
    <p:sldId id="1350" r:id="rId11"/>
    <p:sldId id="1323" r:id="rId12"/>
    <p:sldId id="1325" r:id="rId13"/>
    <p:sldId id="1338" r:id="rId14"/>
    <p:sldId id="1349" r:id="rId15"/>
    <p:sldId id="1344" r:id="rId16"/>
    <p:sldId id="1340" r:id="rId17"/>
    <p:sldId id="1341" r:id="rId18"/>
    <p:sldId id="1335" r:id="rId19"/>
    <p:sldId id="1343" r:id="rId20"/>
    <p:sldId id="1348" r:id="rId21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A344A"/>
    <a:srgbClr val="000022"/>
    <a:srgbClr val="008080"/>
    <a:srgbClr val="009999"/>
    <a:srgbClr val="FFCCCC"/>
    <a:srgbClr val="9999FF"/>
    <a:srgbClr val="FF0000"/>
    <a:srgbClr val="00CC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4558" autoAdjust="0"/>
  </p:normalViewPr>
  <p:slideViewPr>
    <p:cSldViewPr snapToGrid="0">
      <p:cViewPr>
        <p:scale>
          <a:sx n="150" d="100"/>
          <a:sy n="150" d="100"/>
        </p:scale>
        <p:origin x="-584" y="-120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-3528" y="-9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4A8B76E-066F-4F1C-9F3C-7B0A59AF6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92420B3-3334-4F22-B057-47A198518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77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0008D5-44D2-47AC-B613-7D6CD12137F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23BDC22-9A7A-744A-94C4-59FA5044F566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2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1pPr>
            <a:lvl2pPr marL="742792" indent="-285690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2pPr>
            <a:lvl3pPr marL="1142757" indent="-228552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3pPr>
            <a:lvl4pPr marL="1599860" indent="-228552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4pPr>
            <a:lvl5pPr marL="2056963" indent="-228552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5pPr>
            <a:lvl6pPr marL="2514066" indent="-228552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6pPr>
            <a:lvl7pPr marL="2971168" indent="-228552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7pPr>
            <a:lvl8pPr marL="3428271" indent="-228552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8pPr>
            <a:lvl9pPr marL="3885374" indent="-228552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9pPr>
          </a:lstStyle>
          <a:p>
            <a:pPr eaLnBrk="1" hangingPunct="1"/>
            <a:fld id="{835EBBD3-D39E-4EED-819D-E0DDE8F0E115}" type="slidenum">
              <a:rPr lang="en-US" b="0" i="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b="0" i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471FC5B-10D0-FD43-AB91-3E306162C1DB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18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8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5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wmf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28800" y="6629400"/>
            <a:ext cx="54864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i="0" dirty="0" smtClean="0">
                <a:latin typeface="Helvetica" pitchFamily="34" charset="0"/>
                <a:cs typeface="+mn-cs"/>
              </a:rPr>
              <a:t>NSTX-U PAC-33 – NSTX-U 5 Year</a:t>
            </a:r>
            <a:r>
              <a:rPr lang="en-US" sz="800" i="0" baseline="0" dirty="0" smtClean="0">
                <a:latin typeface="Helvetica" pitchFamily="34" charset="0"/>
                <a:cs typeface="+mn-cs"/>
              </a:rPr>
              <a:t> Plan for Plasma Start-up and Current Ramp-up</a:t>
            </a:r>
            <a:endParaRPr lang="en-US" sz="800" i="0" dirty="0">
              <a:latin typeface="Helvetica" pitchFamily="34" charset="0"/>
              <a:cs typeface="+mn-cs"/>
            </a:endParaRPr>
          </a:p>
        </p:txBody>
      </p:sp>
      <p:sp>
        <p:nvSpPr>
          <p:cNvPr id="9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10600" y="6629400"/>
            <a:ext cx="5334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fld id="{A1B85154-A5CD-43CE-886A-ABD39DC94E8F}" type="slidenum">
              <a:rPr lang="en-US" sz="800" i="0" smtClean="0">
                <a:latin typeface="Helvetica" pitchFamily="34" charset="0"/>
                <a:cs typeface="+mn-cs"/>
              </a:rPr>
              <a:t>‹#›</a:t>
            </a:fld>
            <a:endParaRPr lang="en-US" sz="800" i="0" dirty="0">
              <a:latin typeface="Helvetic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6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oleObject" Target="file:///\\localhost\Users\rraman\Desktop\My%20PAC%20Talk\!OLE_LINK3" TargetMode="External"/><Relationship Id="rId5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68162" y="894150"/>
            <a:ext cx="899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200" i="0" dirty="0" smtClean="0"/>
              <a:t>NSTX-U 5 Year Plan for Plasma Start-up and Current Ramp-up</a:t>
            </a: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33324" y="2110690"/>
            <a:ext cx="6019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i="0" dirty="0">
                <a:solidFill>
                  <a:schemeClr val="tx1"/>
                </a:solidFill>
                <a:latin typeface="Arial" charset="0"/>
              </a:rPr>
              <a:t>R. Raman</a:t>
            </a:r>
          </a:p>
          <a:p>
            <a:pPr algn="ctr" eaLnBrk="1" hangingPunct="1"/>
            <a:r>
              <a:rPr lang="en-US" sz="2000" i="0" dirty="0" smtClean="0">
                <a:solidFill>
                  <a:schemeClr val="tx1"/>
                </a:solidFill>
                <a:latin typeface="Arial" charset="0"/>
              </a:rPr>
              <a:t>D</a:t>
            </a:r>
            <a:r>
              <a:rPr lang="en-US" sz="2000" i="0" dirty="0">
                <a:solidFill>
                  <a:schemeClr val="tx1"/>
                </a:solidFill>
                <a:latin typeface="Arial" charset="0"/>
              </a:rPr>
              <a:t>. Mueller, S.C. </a:t>
            </a:r>
            <a:r>
              <a:rPr lang="en-US" sz="2000" i="0" dirty="0" err="1">
                <a:solidFill>
                  <a:schemeClr val="tx1"/>
                </a:solidFill>
                <a:latin typeface="Arial" charset="0"/>
              </a:rPr>
              <a:t>Jardin</a:t>
            </a:r>
            <a:endParaRPr lang="en-US" sz="2000" i="0" dirty="0">
              <a:solidFill>
                <a:schemeClr val="tx1"/>
              </a:solidFill>
              <a:latin typeface="Arial" charset="0"/>
            </a:endParaRPr>
          </a:p>
          <a:p>
            <a:pPr algn="ctr" eaLnBrk="1" hangingPunct="1"/>
            <a:r>
              <a:rPr lang="en-US" sz="2000" b="0" dirty="0" smtClean="0">
                <a:solidFill>
                  <a:schemeClr val="tx1"/>
                </a:solidFill>
                <a:latin typeface="Arial" charset="0"/>
              </a:rPr>
              <a:t>for </a:t>
            </a:r>
            <a:r>
              <a:rPr lang="en-US" sz="2000" b="0" dirty="0">
                <a:solidFill>
                  <a:schemeClr val="tx1"/>
                </a:solidFill>
                <a:latin typeface="Arial" charset="0"/>
              </a:rPr>
              <a:t>the NSTX Research Team</a:t>
            </a: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92476" y="3666264"/>
            <a:ext cx="5715000" cy="62786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NSTX-U </a:t>
            </a:r>
            <a:r>
              <a:rPr lang="en-US" sz="1600" i="0" dirty="0" smtClean="0">
                <a:solidFill>
                  <a:srgbClr val="FF0000"/>
                </a:solidFill>
              </a:rPr>
              <a:t>PAC-33 Meeting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PPPL – B318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February 19-21, 2013</a:t>
            </a:r>
            <a:endParaRPr lang="en-US" sz="1600" i="0" dirty="0">
              <a:solidFill>
                <a:srgbClr val="FF0000"/>
              </a:solidFill>
            </a:endParaRP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057400"/>
            <a:ext cx="129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057400"/>
            <a:ext cx="1257300" cy="4648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Old Dominion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-2" y="1010301"/>
            <a:ext cx="6356352" cy="285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000" b="0" i="0" dirty="0" smtClean="0">
                <a:solidFill>
                  <a:schemeClr val="tx1"/>
                </a:solidFill>
              </a:rPr>
              <a:t>Will 3D physics in NIMROD alter our present expectations for scaling to next-step devices?</a:t>
            </a:r>
            <a:endParaRPr lang="en-US" sz="2000" b="0" i="0" dirty="0">
              <a:solidFill>
                <a:schemeClr val="tx1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rgbClr val="010000"/>
              </a:buClr>
              <a:buFontTx/>
              <a:buChar char="-"/>
            </a:pP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Additional physics (</a:t>
            </a:r>
            <a:r>
              <a:rPr lang="en-US" sz="2000" b="0" i="0" dirty="0" err="1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2000" b="0" i="0" baseline="-25000" dirty="0" err="1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</a:t>
            </a: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evolution, transport, </a:t>
            </a:r>
            <a:r>
              <a:rPr lang="en-US" sz="2000" b="0" i="0" dirty="0" err="1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ohmic</a:t>
            </a: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heating)</a:t>
            </a:r>
            <a:endParaRPr lang="en-US" sz="20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000" b="0" i="0" dirty="0" smtClean="0">
                <a:solidFill>
                  <a:schemeClr val="tx1"/>
                </a:solidFill>
              </a:rPr>
              <a:t>Ongoing simulations show promising results </a:t>
            </a:r>
            <a:endParaRPr lang="en-US" sz="2000" b="0" i="0" dirty="0">
              <a:solidFill>
                <a:schemeClr val="tx1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rgbClr val="010000"/>
              </a:buClr>
              <a:buFontTx/>
              <a:buChar char="-"/>
            </a:pP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Now starting to show flux closure on experimental time scales</a:t>
            </a:r>
          </a:p>
          <a:p>
            <a:pPr marL="800100" lvl="1" indent="-342900">
              <a:spcBef>
                <a:spcPct val="20000"/>
              </a:spcBef>
              <a:buClr>
                <a:srgbClr val="010000"/>
              </a:buClr>
              <a:buFontTx/>
              <a:buChar char="-"/>
            </a:pP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Next step is to develop a realistic model for NSTX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</a:pPr>
            <a:endParaRPr lang="en-US" sz="2000" b="0" i="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8F8F8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900" i="0" dirty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S</a:t>
            </a:r>
            <a:r>
              <a:rPr lang="en-US" sz="2900" i="0" dirty="0" smtClean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imulations using Nimrod making good progress in modeling helicity injection start-up in NSTX</a:t>
            </a:r>
            <a:endParaRPr lang="en-US" sz="2900" i="0" dirty="0">
              <a:solidFill>
                <a:schemeClr val="accent2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7413" name="TextBox 12"/>
          <p:cNvSpPr txBox="1">
            <a:spLocks noChangeArrowheads="1"/>
          </p:cNvSpPr>
          <p:nvPr/>
        </p:nvSpPr>
        <p:spPr bwMode="auto">
          <a:xfrm>
            <a:off x="168004" y="5626901"/>
            <a:ext cx="26601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0" dirty="0" smtClean="0">
                <a:solidFill>
                  <a:schemeClr val="tx1"/>
                </a:solidFill>
              </a:rPr>
              <a:t>E.B. Hooper (LLNL)</a:t>
            </a:r>
          </a:p>
          <a:p>
            <a:pPr eaLnBrk="1" hangingPunct="1"/>
            <a:r>
              <a:rPr lang="en-US" i="0" dirty="0" smtClean="0">
                <a:solidFill>
                  <a:schemeClr val="tx1"/>
                </a:solidFill>
              </a:rPr>
              <a:t>F. </a:t>
            </a:r>
            <a:r>
              <a:rPr lang="en-US" i="0" dirty="0" err="1" smtClean="0">
                <a:solidFill>
                  <a:schemeClr val="tx1"/>
                </a:solidFill>
              </a:rPr>
              <a:t>Ebrahimi</a:t>
            </a:r>
            <a:r>
              <a:rPr lang="en-US" i="0" dirty="0" smtClean="0">
                <a:solidFill>
                  <a:schemeClr val="tx1"/>
                </a:solidFill>
              </a:rPr>
              <a:t> (Princeton University)</a:t>
            </a:r>
          </a:p>
          <a:p>
            <a:pPr eaLnBrk="1" hangingPunct="1"/>
            <a:r>
              <a:rPr lang="en-US" i="0" dirty="0" smtClean="0">
                <a:solidFill>
                  <a:schemeClr val="tx1"/>
                </a:solidFill>
              </a:rPr>
              <a:t>J. B. O’Bryan (Univ. of Wisconsin)</a:t>
            </a:r>
          </a:p>
          <a:p>
            <a:pPr eaLnBrk="1" hangingPunct="1"/>
            <a:r>
              <a:rPr lang="en-US" i="0" dirty="0" smtClean="0">
                <a:solidFill>
                  <a:schemeClr val="tx1"/>
                </a:solidFill>
              </a:rPr>
              <a:t>C</a:t>
            </a:r>
            <a:r>
              <a:rPr lang="en-US" i="0" dirty="0">
                <a:solidFill>
                  <a:schemeClr val="tx1"/>
                </a:solidFill>
              </a:rPr>
              <a:t>. </a:t>
            </a:r>
            <a:r>
              <a:rPr lang="en-US" i="0" dirty="0" err="1">
                <a:solidFill>
                  <a:schemeClr val="tx1"/>
                </a:solidFill>
              </a:rPr>
              <a:t>Sovinec</a:t>
            </a:r>
            <a:r>
              <a:rPr lang="en-US" i="0" dirty="0">
                <a:solidFill>
                  <a:schemeClr val="tx1"/>
                </a:solidFill>
              </a:rPr>
              <a:t> (Univ. of Wisconsin)</a:t>
            </a:r>
          </a:p>
        </p:txBody>
      </p:sp>
      <p:pic>
        <p:nvPicPr>
          <p:cNvPr id="7169" name="Picture 1" descr="Description: Description: Macintosh HD:Users:hooper1:Desktop:NSTX24_n=1Q:NSTX24_n=1Q_d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599" y="1015167"/>
            <a:ext cx="2082038" cy="238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53910" y="3372947"/>
            <a:ext cx="2126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/>
              <a:t>S</a:t>
            </a:r>
            <a:r>
              <a:rPr lang="en-US" b="0" i="0" dirty="0" smtClean="0"/>
              <a:t>imulations of an NSTX CHI </a:t>
            </a:r>
          </a:p>
          <a:p>
            <a:r>
              <a:rPr lang="en-US" b="0" i="0" dirty="0" smtClean="0"/>
              <a:t>discharge (E.B. Hooper)</a:t>
            </a:r>
            <a:endParaRPr lang="en-US" b="0" i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324" y="3890376"/>
            <a:ext cx="2280920" cy="2021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56097" y="5838344"/>
            <a:ext cx="2685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/>
              <a:t>Flux closure 0.87 </a:t>
            </a:r>
            <a:r>
              <a:rPr lang="en-US" b="0" i="0" dirty="0" err="1" smtClean="0"/>
              <a:t>ms</a:t>
            </a:r>
            <a:r>
              <a:rPr lang="en-US" b="0" i="0" dirty="0" smtClean="0"/>
              <a:t> after voltage turn-off in a CHI simulation with constant coil currents (F. </a:t>
            </a:r>
            <a:r>
              <a:rPr lang="en-US" b="0" i="0" dirty="0" err="1" smtClean="0"/>
              <a:t>Ebrahimi</a:t>
            </a:r>
            <a:r>
              <a:rPr lang="en-US" b="0" i="0" dirty="0" smtClean="0"/>
              <a:t>)</a:t>
            </a:r>
            <a:endParaRPr lang="en-US" b="0" i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382" y="3835360"/>
            <a:ext cx="2609215" cy="2400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374" y="4101464"/>
            <a:ext cx="326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>
                <a:solidFill>
                  <a:srgbClr val="FF0000"/>
                </a:solidFill>
              </a:rPr>
              <a:t>P</a:t>
            </a:r>
            <a:r>
              <a:rPr lang="en-US" sz="1600" i="0" dirty="0" smtClean="0">
                <a:solidFill>
                  <a:srgbClr val="FF0000"/>
                </a:solidFill>
              </a:rPr>
              <a:t>oint source (local) helicity injection </a:t>
            </a:r>
            <a:r>
              <a:rPr lang="en-US" sz="1600" b="0" i="0" dirty="0" smtClean="0">
                <a:solidFill>
                  <a:srgbClr val="FF0000"/>
                </a:solidFill>
              </a:rPr>
              <a:t>simulations show release of a current ring following reconnection</a:t>
            </a:r>
          </a:p>
          <a:p>
            <a:r>
              <a:rPr lang="en-US" sz="1600" b="0" i="0" dirty="0" smtClean="0">
                <a:solidFill>
                  <a:srgbClr val="FF0000"/>
                </a:solidFill>
              </a:rPr>
              <a:t>(J.B. O’ Bryan)</a:t>
            </a:r>
            <a:endParaRPr lang="en-US" sz="1600" b="0" i="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148184" y="4985339"/>
            <a:ext cx="2148185" cy="1263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77911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Thrust PSR-1: Establish and extend </a:t>
            </a:r>
            <a:br>
              <a:rPr lang="en-US" dirty="0" smtClean="0"/>
            </a:br>
            <a:r>
              <a:rPr lang="en-US" dirty="0" smtClean="0"/>
              <a:t>solenoid-free plasma start-up and test NBI ramp-up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5818" y="1066800"/>
            <a:ext cx="9219818" cy="5334000"/>
          </a:xfrm>
        </p:spPr>
        <p:txBody>
          <a:bodyPr/>
          <a:lstStyle/>
          <a:p>
            <a:r>
              <a:rPr lang="en-US" dirty="0" smtClean="0"/>
              <a:t>Re-establish transient CHI discharges utilizing: </a:t>
            </a:r>
            <a:r>
              <a:rPr lang="en-US" sz="2000" b="1" dirty="0" smtClean="0">
                <a:solidFill>
                  <a:srgbClr val="FF0000"/>
                </a:solidFill>
              </a:rPr>
              <a:t>YR1 NSTX-U Ops </a:t>
            </a:r>
          </a:p>
          <a:p>
            <a:pPr lvl="1"/>
            <a:r>
              <a:rPr lang="en-US" dirty="0" smtClean="0"/>
              <a:t>Graphite lower divertor tiles, increased toroidal field capability </a:t>
            </a:r>
          </a:p>
          <a:p>
            <a:pPr lvl="1"/>
            <a:r>
              <a:rPr lang="en-US" dirty="0" smtClean="0"/>
              <a:t>Full Li coating of lower </a:t>
            </a:r>
            <a:r>
              <a:rPr lang="en-US" dirty="0" err="1" smtClean="0"/>
              <a:t>divertor</a:t>
            </a:r>
            <a:r>
              <a:rPr lang="en-US" dirty="0" smtClean="0"/>
              <a:t> tiles + Li conditioning of upper </a:t>
            </a:r>
            <a:r>
              <a:rPr lang="en-US" dirty="0" err="1" smtClean="0"/>
              <a:t>divertor</a:t>
            </a:r>
            <a:endParaRPr lang="en-US" dirty="0" smtClean="0"/>
          </a:p>
          <a:p>
            <a:r>
              <a:rPr lang="en-US" dirty="0" smtClean="0"/>
              <a:t>Determine maximum toroidal currents generated with CHI: </a:t>
            </a:r>
            <a:r>
              <a:rPr lang="en-US" dirty="0" smtClean="0">
                <a:solidFill>
                  <a:srgbClr val="FF0000"/>
                </a:solidFill>
              </a:rPr>
              <a:t>YR2</a:t>
            </a:r>
          </a:p>
          <a:p>
            <a:pPr lvl="1"/>
            <a:r>
              <a:rPr lang="en-US" dirty="0" smtClean="0"/>
              <a:t>Vary and increase the amount of injector flux, the size of the capacitor bank, and the CHI voltage (up to 2 kV).  </a:t>
            </a:r>
          </a:p>
          <a:p>
            <a:pPr lvl="1"/>
            <a:r>
              <a:rPr lang="en-US" dirty="0" smtClean="0"/>
              <a:t>Use upper </a:t>
            </a:r>
            <a:r>
              <a:rPr lang="en-US" dirty="0" err="1" smtClean="0"/>
              <a:t>divertor</a:t>
            </a:r>
            <a:r>
              <a:rPr lang="en-US" dirty="0" smtClean="0"/>
              <a:t> buffer coils to suppress absorber arcs</a:t>
            </a:r>
          </a:p>
          <a:p>
            <a:pPr lvl="1"/>
            <a:r>
              <a:rPr lang="en-US" dirty="0" smtClean="0"/>
              <a:t>Study coupling of the CHI generated plasma to inductive drive</a:t>
            </a:r>
          </a:p>
          <a:p>
            <a:r>
              <a:rPr lang="en-US" dirty="0" smtClean="0"/>
              <a:t>Assess NBI coupling + current drive efficiency in 300-400kA flat-top current inductive plasmas, compare to TSC/TRANSP </a:t>
            </a:r>
            <a:r>
              <a:rPr lang="en-US" dirty="0" smtClean="0">
                <a:solidFill>
                  <a:srgbClr val="FF0000"/>
                </a:solidFill>
              </a:rPr>
              <a:t>(YR3)</a:t>
            </a:r>
          </a:p>
          <a:p>
            <a:pPr lvl="1"/>
            <a:r>
              <a:rPr lang="en-US" dirty="0" smtClean="0"/>
              <a:t>Also inject new more tangential beams into CHI targets and assess current-drive and compare to simulation</a:t>
            </a:r>
          </a:p>
          <a:p>
            <a:r>
              <a:rPr lang="en-US" dirty="0" smtClean="0"/>
              <a:t>Use combinations of NBI and HHFW to attempt non-inductive ramp-up of I</a:t>
            </a:r>
            <a:r>
              <a:rPr lang="en-US" baseline="-25000" dirty="0" smtClean="0"/>
              <a:t>P</a:t>
            </a:r>
            <a:r>
              <a:rPr lang="en-US" dirty="0" smtClean="0"/>
              <a:t> = 0.3-0.6MA (inductive target) to 0.8-1MA </a:t>
            </a:r>
            <a:r>
              <a:rPr lang="en-US" dirty="0" smtClean="0">
                <a:solidFill>
                  <a:srgbClr val="FF0000"/>
                </a:solidFill>
              </a:rPr>
              <a:t>(YR2,3)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9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Thrust PSR-2: Ramp-up CHI Plasma discharges </a:t>
            </a:r>
            <a:br>
              <a:rPr lang="en-US" dirty="0" smtClean="0"/>
            </a:br>
            <a:r>
              <a:rPr lang="en-US" dirty="0" smtClean="0"/>
              <a:t>using NBI and HHFW and Test Plasma Gun Start-up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15400" cy="5334000"/>
          </a:xfrm>
        </p:spPr>
        <p:txBody>
          <a:bodyPr/>
          <a:lstStyle/>
          <a:p>
            <a:r>
              <a:rPr lang="en-US" dirty="0" smtClean="0"/>
              <a:t>Maximize the levels of CHI-produced plasma currents using: </a:t>
            </a:r>
          </a:p>
          <a:p>
            <a:pPr lvl="1"/>
            <a:r>
              <a:rPr lang="en-US" dirty="0" smtClean="0"/>
              <a:t>1 MW 28GHz ECH </a:t>
            </a:r>
            <a:r>
              <a:rPr lang="en-US" dirty="0" smtClean="0">
                <a:solidFill>
                  <a:srgbClr val="FF0000"/>
                </a:solidFill>
              </a:rPr>
              <a:t>(YR3)</a:t>
            </a:r>
          </a:p>
          <a:p>
            <a:pPr lvl="1"/>
            <a:r>
              <a:rPr lang="en-US" dirty="0" smtClean="0"/>
              <a:t>Metallic divertor plates (as available) to reduce low-Z impurity radiation</a:t>
            </a:r>
          </a:p>
          <a:p>
            <a:pPr lvl="1"/>
            <a:r>
              <a:rPr lang="en-US" dirty="0" smtClean="0"/>
              <a:t>2.5-3 kV CHI capability </a:t>
            </a:r>
            <a:r>
              <a:rPr lang="en-US" dirty="0" smtClean="0">
                <a:solidFill>
                  <a:srgbClr val="FF0000"/>
                </a:solidFill>
              </a:rPr>
              <a:t>(YR4)</a:t>
            </a:r>
          </a:p>
          <a:p>
            <a:r>
              <a:rPr lang="en-US" dirty="0" smtClean="0"/>
              <a:t>Extend duration of high-current CHI target using ECH/HHFW and test effectiveness of NBI coupling to CHI-target </a:t>
            </a:r>
            <a:r>
              <a:rPr lang="en-US" dirty="0" smtClean="0">
                <a:solidFill>
                  <a:srgbClr val="FF0000"/>
                </a:solidFill>
              </a:rPr>
              <a:t>(YR3)</a:t>
            </a:r>
          </a:p>
          <a:p>
            <a:r>
              <a:rPr lang="en-US" dirty="0"/>
              <a:t>R</a:t>
            </a:r>
            <a:r>
              <a:rPr lang="en-US" dirty="0" smtClean="0"/>
              <a:t>amp-up of CHI target + ECH/HHFW </a:t>
            </a:r>
            <a:r>
              <a:rPr lang="en-US" dirty="0" smtClean="0">
                <a:sym typeface="Wingdings" pitchFamily="2" charset="2"/>
              </a:rPr>
              <a:t> HHFW+NBI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(YR4+5)</a:t>
            </a:r>
          </a:p>
          <a:p>
            <a:r>
              <a:rPr lang="en-US" dirty="0" smtClean="0">
                <a:sym typeface="Wingdings" pitchFamily="2" charset="2"/>
              </a:rPr>
              <a:t>Perform d</a:t>
            </a:r>
            <a:r>
              <a:rPr lang="en-US" dirty="0" smtClean="0"/>
              <a:t>etailed comparisons of CHI current drive results to 2D TSC/TRANSP and 3D NIMROD simulations </a:t>
            </a:r>
            <a:r>
              <a:rPr lang="en-US" dirty="0" smtClean="0">
                <a:solidFill>
                  <a:srgbClr val="FF0000"/>
                </a:solidFill>
              </a:rPr>
              <a:t>(YR4)</a:t>
            </a:r>
          </a:p>
          <a:p>
            <a:pPr lvl="1"/>
            <a:r>
              <a:rPr lang="en-US" dirty="0" smtClean="0"/>
              <a:t>Develop a TSC/NIMROD model of CHI for FNSF design studies.  </a:t>
            </a:r>
          </a:p>
          <a:p>
            <a:r>
              <a:rPr lang="en-US" dirty="0" smtClean="0"/>
              <a:t>If guns ready, commission plasma guns on NSTX-U </a:t>
            </a:r>
            <a:r>
              <a:rPr lang="en-US" dirty="0" smtClean="0">
                <a:solidFill>
                  <a:srgbClr val="FF0000"/>
                </a:solidFill>
              </a:rPr>
              <a:t>(YR4+5)</a:t>
            </a:r>
          </a:p>
          <a:p>
            <a:pPr lvl="1"/>
            <a:r>
              <a:rPr lang="en-US" dirty="0" smtClean="0"/>
              <a:t>Compare point-</a:t>
            </a:r>
            <a:r>
              <a:rPr lang="en-US" dirty="0" err="1" smtClean="0"/>
              <a:t>helicity</a:t>
            </a:r>
            <a:r>
              <a:rPr lang="en-US" dirty="0" smtClean="0"/>
              <a:t> injection (plasma gun) current formation on NSTX-U to Pegasus results, assess implications for FNSF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7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 txBox="1">
            <a:spLocks noChangeArrowheads="1"/>
          </p:cNvSpPr>
          <p:nvPr/>
        </p:nvSpPr>
        <p:spPr bwMode="auto">
          <a:xfrm>
            <a:off x="0" y="1274558"/>
            <a:ext cx="9144000" cy="501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400" b="0" i="0" dirty="0" smtClean="0">
                <a:solidFill>
                  <a:schemeClr val="tx1"/>
                </a:solidFill>
              </a:rPr>
              <a:t>FY13   Start-up and Ramp</a:t>
            </a:r>
            <a:r>
              <a:rPr lang="en-US" sz="2400" b="0" i="0" dirty="0">
                <a:solidFill>
                  <a:schemeClr val="tx1"/>
                </a:solidFill>
              </a:rPr>
              <a:t>-up of CHI-started discharge </a:t>
            </a:r>
            <a:endParaRPr lang="en-US" sz="2400" b="0" i="0" dirty="0" smtClean="0">
              <a:solidFill>
                <a:schemeClr val="tx1"/>
              </a:solidFill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Use 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TRANSP analysis of NSTX CHI discharges with inductive ramp to obtain  electron transport model</a:t>
            </a:r>
          </a:p>
          <a:p>
            <a:pPr lvl="2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Use TSC generated CHI equilibrium to obtain 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ECH absorption and heat deposition profiles and extend to 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1T (GENRAY)</a:t>
            </a:r>
          </a:p>
          <a:p>
            <a:pPr lvl="2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Assess </a:t>
            </a:r>
            <a:r>
              <a:rPr lang="en-US" sz="20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requirements for electron heating by HHFW (with ECH </a:t>
            </a: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heating</a:t>
            </a:r>
            <a:endParaRPr lang="en-US" sz="20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Requirements </a:t>
            </a:r>
            <a:r>
              <a:rPr lang="en-US" sz="20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for NBI ramp-up to1 MA of CHI target with ECH + </a:t>
            </a: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HHFW</a:t>
            </a:r>
          </a:p>
          <a:p>
            <a:pPr marL="914400" lvl="2" indent="0">
              <a:spcBef>
                <a:spcPct val="20000"/>
              </a:spcBef>
              <a:buClr>
                <a:srgbClr val="010000"/>
              </a:buClr>
            </a:pPr>
            <a:endParaRPr lang="en-US" sz="2000" b="0" i="0" dirty="0" smtClean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With NIMROD obtain good agreement with an NSTX transient CHI discharge</a:t>
            </a:r>
          </a:p>
          <a:p>
            <a:pPr lvl="2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Requirements for voltage/injector current programming and injector flux footprint shaping</a:t>
            </a:r>
            <a:endParaRPr lang="en-US" sz="20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rgbClr val="010000"/>
              </a:buClr>
            </a:pPr>
            <a:endParaRPr lang="en-US" sz="2800" b="0" i="0" dirty="0">
              <a:solidFill>
                <a:schemeClr val="tx1"/>
              </a:solidFill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8F8F8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900" i="0" kern="0" dirty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Plans for </a:t>
            </a:r>
            <a:r>
              <a:rPr lang="en-US" sz="2900" i="0" kern="0" dirty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s</a:t>
            </a:r>
            <a:r>
              <a:rPr lang="en-US" sz="2900" i="0" kern="0" dirty="0" smtClean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tart-up/ramp-up </a:t>
            </a:r>
            <a:r>
              <a:rPr lang="en-US" sz="2900" i="0" kern="0" dirty="0" smtClean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simulations</a:t>
            </a:r>
          </a:p>
          <a:p>
            <a:pPr algn="ctr" eaLnBrk="0" hangingPunct="0">
              <a:defRPr/>
            </a:pPr>
            <a:r>
              <a:rPr lang="en-US" sz="2900" i="0" kern="0" dirty="0" smtClean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(TSC-TRANSP/NUBEAM/GENRAY, NIMROD)</a:t>
            </a:r>
            <a:endParaRPr lang="en-US" sz="2900" i="0" kern="0" dirty="0">
              <a:solidFill>
                <a:schemeClr val="accent2"/>
              </a:solidFill>
              <a:latin typeface="+mj-lt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0461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 txBox="1">
            <a:spLocks noChangeArrowheads="1"/>
          </p:cNvSpPr>
          <p:nvPr/>
        </p:nvSpPr>
        <p:spPr bwMode="auto">
          <a:xfrm>
            <a:off x="0" y="1066832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400" b="0" i="0" dirty="0">
                <a:solidFill>
                  <a:schemeClr val="tx1"/>
                </a:solidFill>
              </a:rPr>
              <a:t>FY13-14   Extend to NSTX-U geometry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Develop 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start-up scenarios for YR1-2 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Ops.</a:t>
            </a:r>
            <a:endParaRPr lang="en-US" sz="18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Couple 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TSC directly to TRANSP/NUBEAM/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GENRAY codes to self-consistently calculate deposition profiles</a:t>
            </a:r>
            <a:endParaRPr lang="en-US" sz="18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Assess 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mpact 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of including additional parameters (n</a:t>
            </a:r>
            <a:r>
              <a:rPr lang="en-US" sz="1800" b="0" i="0" baseline="-250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and </a:t>
            </a:r>
            <a:r>
              <a:rPr lang="en-US" sz="1800" b="0" i="0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Z</a:t>
            </a:r>
            <a:r>
              <a:rPr lang="en-US" sz="1800" b="0" i="0" baseline="-25000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eff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) and impact 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of injector gap 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width in NIMROD simulations</a:t>
            </a:r>
          </a:p>
          <a:p>
            <a:pPr marL="457200" lvl="1" indent="0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400" b="0" i="0" dirty="0" smtClean="0">
                <a:solidFill>
                  <a:schemeClr val="tx1"/>
                </a:solidFill>
              </a:rPr>
              <a:t>FY15-18   Support NSTX-U Ops. &amp; Extend to FNSF/ST Demo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Use experimental results to improve model &amp; extend to FNSF</a:t>
            </a:r>
            <a:endParaRPr lang="en-US" sz="18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Use in predictive mode to support experiments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Incorporate CHI model in free-boundary predictive TRANSP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Understand plasma growth rate implications for electron heating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Understand 3D 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effects on fast flux closure 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as </a:t>
            </a:r>
            <a:r>
              <a:rPr lang="en-US" sz="1800" b="0" i="0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US" sz="1800" b="0" i="0" baseline="-25000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p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is increased to MA 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levels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Requirements for establishing a start-up discharge in next step devices</a:t>
            </a:r>
          </a:p>
          <a:p>
            <a:pPr marL="914400" lvl="2" indent="0">
              <a:spcBef>
                <a:spcPct val="20000"/>
              </a:spcBef>
              <a:buClr>
                <a:srgbClr val="010000"/>
              </a:buClr>
            </a:pPr>
            <a:endParaRPr lang="en-US" sz="1800" b="0" i="0" dirty="0" smtClean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marL="914400" lvl="2" indent="0">
              <a:spcBef>
                <a:spcPct val="20000"/>
              </a:spcBef>
              <a:buClr>
                <a:srgbClr val="010000"/>
              </a:buClr>
            </a:pP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lvl="2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endParaRPr lang="en-US" sz="20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rgbClr val="010000"/>
              </a:buClr>
            </a:pPr>
            <a:endParaRPr lang="en-US" sz="2800" b="0" i="0" dirty="0">
              <a:solidFill>
                <a:schemeClr val="tx1"/>
              </a:solidFill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8F8F8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900" i="0" kern="0" dirty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Plans for </a:t>
            </a:r>
            <a:r>
              <a:rPr lang="en-US" sz="2900" i="0" kern="0" dirty="0" smtClean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start-up/ramp-up </a:t>
            </a:r>
            <a:r>
              <a:rPr lang="en-US" sz="2900" i="0" kern="0" dirty="0" smtClean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simulations</a:t>
            </a:r>
            <a:endParaRPr lang="en-US" sz="2900" i="0" kern="0" dirty="0">
              <a:solidFill>
                <a:schemeClr val="accent2"/>
              </a:solidFill>
              <a:latin typeface="+mj-lt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779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 txBox="1">
            <a:spLocks noChangeArrowheads="1"/>
          </p:cNvSpPr>
          <p:nvPr/>
        </p:nvSpPr>
        <p:spPr bwMode="auto">
          <a:xfrm>
            <a:off x="0" y="1122912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400" b="0" i="0" dirty="0">
                <a:solidFill>
                  <a:schemeClr val="tx1"/>
                </a:solidFill>
              </a:rPr>
              <a:t>Diagnostics [</a:t>
            </a:r>
            <a:r>
              <a:rPr lang="en-US" sz="2400" b="0" i="0" dirty="0" smtClean="0">
                <a:solidFill>
                  <a:schemeClr val="tx1"/>
                </a:solidFill>
              </a:rPr>
              <a:t>FY 13 - 14]</a:t>
            </a:r>
            <a:endParaRPr lang="en-US" sz="2400" b="0" i="0" dirty="0">
              <a:solidFill>
                <a:schemeClr val="tx1"/>
              </a:solidFill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New additional fast voltage monitors for upper divertor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Additional dedicated current monitors near injector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Special set of EMI shielded inner vessel magnetics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Additional flux loops and </a:t>
            </a:r>
            <a:r>
              <a:rPr lang="en-US" sz="1800" b="0" i="0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Mirnov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coils on lower and upper divertor</a:t>
            </a:r>
          </a:p>
          <a:p>
            <a:pPr lvl="2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Langmuir probe array on lower divertor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Multipoint Thomson scattering, Filter scopes, multi chord bolometers and SXR arrays</a:t>
            </a: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400" b="0" i="0" dirty="0" smtClean="0">
                <a:solidFill>
                  <a:schemeClr val="tx1"/>
                </a:solidFill>
              </a:rPr>
              <a:t>Capacitor </a:t>
            </a:r>
            <a:r>
              <a:rPr lang="en-US" sz="2400" b="0" i="0" dirty="0">
                <a:solidFill>
                  <a:schemeClr val="tx1"/>
                </a:solidFill>
              </a:rPr>
              <a:t>bank power supply [FY </a:t>
            </a:r>
            <a:r>
              <a:rPr lang="en-US" sz="2400" b="0" i="0" dirty="0" smtClean="0">
                <a:solidFill>
                  <a:schemeClr val="tx1"/>
                </a:solidFill>
              </a:rPr>
              <a:t>13 - 14] </a:t>
            </a:r>
            <a:r>
              <a:rPr lang="en-US" sz="2400" b="0" i="0" dirty="0">
                <a:solidFill>
                  <a:schemeClr val="tx1"/>
                </a:solidFill>
              </a:rPr>
              <a:t>– Baseline capability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Voltage increased to ~2 kV &amp; improve voltage snubbing systems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NSTX-U to support 4kV Ops. including transients</a:t>
            </a:r>
          </a:p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400" b="0" i="0" dirty="0">
                <a:solidFill>
                  <a:schemeClr val="tx1"/>
                </a:solidFill>
              </a:rPr>
              <a:t>Capacitor bank power supply [YR </a:t>
            </a:r>
            <a:r>
              <a:rPr lang="en-US" sz="2400" b="0" i="0" dirty="0" smtClean="0">
                <a:solidFill>
                  <a:schemeClr val="tx1"/>
                </a:solidFill>
              </a:rPr>
              <a:t>16-18] </a:t>
            </a:r>
            <a:r>
              <a:rPr lang="en-US" sz="2400" b="0" i="0" dirty="0">
                <a:solidFill>
                  <a:schemeClr val="tx1"/>
                </a:solidFill>
              </a:rPr>
              <a:t>– Upgraded capability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Voltage increased to 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~2.5-3 kV</a:t>
            </a:r>
            <a:endParaRPr lang="en-US" sz="18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Additional 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modules for improved voltage 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control</a:t>
            </a:r>
            <a:endParaRPr lang="en-US" sz="20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rgbClr val="010000"/>
              </a:buClr>
            </a:pPr>
            <a:endParaRPr lang="en-US" sz="2800" b="0" i="0" dirty="0">
              <a:solidFill>
                <a:schemeClr val="tx1"/>
              </a:solidFill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8F8F8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900" i="0" kern="0" dirty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Hardware preparations for NSTX-U Start-up</a:t>
            </a:r>
          </a:p>
        </p:txBody>
      </p:sp>
    </p:spTree>
    <p:extLst>
      <p:ext uri="{BB962C8B-B14F-4D97-AF65-F5344CB8AC3E}">
        <p14:creationId xmlns:p14="http://schemas.microsoft.com/office/powerpoint/2010/main" val="775315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 txBox="1">
            <a:spLocks noChangeArrowheads="1"/>
          </p:cNvSpPr>
          <p:nvPr/>
        </p:nvSpPr>
        <p:spPr bwMode="auto">
          <a:xfrm>
            <a:off x="0" y="1227626"/>
            <a:ext cx="4766235" cy="485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400" b="0" i="0" smtClean="0">
                <a:solidFill>
                  <a:schemeClr val="tx1"/>
                </a:solidFill>
              </a:rPr>
              <a:t>Preliminary </a:t>
            </a:r>
            <a:r>
              <a:rPr lang="en-US" sz="2400" b="0" i="0" dirty="0">
                <a:solidFill>
                  <a:schemeClr val="tx1"/>
                </a:solidFill>
              </a:rPr>
              <a:t>design completed (January 2013) 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20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Now </a:t>
            </a: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working on finalizing design and pricing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endParaRPr lang="en-US" sz="20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400" b="0" i="0" dirty="0" smtClean="0">
                <a:solidFill>
                  <a:schemeClr val="tx1"/>
                </a:solidFill>
              </a:rPr>
              <a:t>Electrode mounted on top of divertor plate</a:t>
            </a:r>
            <a:endParaRPr lang="en-US" sz="2400" b="0" i="0" dirty="0">
              <a:solidFill>
                <a:schemeClr val="tx1"/>
              </a:solidFill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20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Insulators not part of vacuum structure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20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CHI operation at up to </a:t>
            </a: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3kV </a:t>
            </a:r>
            <a:endParaRPr lang="en-US" sz="20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20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Metallic electrodes (SS + </a:t>
            </a: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Mo/W</a:t>
            </a:r>
            <a:r>
              <a:rPr lang="en-US" sz="20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)</a:t>
            </a:r>
          </a:p>
          <a:p>
            <a:pPr lvl="2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Provides 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data 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for NSTX-U metal 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electrodes</a:t>
            </a: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20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rgbClr val="010000"/>
              </a:buClr>
            </a:pPr>
            <a:endParaRPr lang="en-US" sz="2800" b="0" i="0" dirty="0">
              <a:solidFill>
                <a:schemeClr val="tx1"/>
              </a:solidFill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560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8F8F8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900" i="0" dirty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CHI design for </a:t>
            </a:r>
            <a:r>
              <a:rPr lang="en-US" sz="2900" i="0" dirty="0" smtClean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QUEST </a:t>
            </a:r>
            <a:r>
              <a:rPr lang="en-US" sz="2900" i="0" dirty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supports NSTX-U </a:t>
            </a:r>
            <a:r>
              <a:rPr lang="en-US" sz="2900" i="0" dirty="0" smtClean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research</a:t>
            </a:r>
          </a:p>
          <a:p>
            <a:pPr algn="ctr"/>
            <a:r>
              <a:rPr lang="en-US" sz="2900" i="0" dirty="0" smtClean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(Collaboration with Japan)</a:t>
            </a:r>
            <a:endParaRPr lang="en-US" sz="2900" i="0" dirty="0">
              <a:solidFill>
                <a:schemeClr val="accent2"/>
              </a:solidFill>
              <a:latin typeface="Arial" charset="0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395" y="1105755"/>
            <a:ext cx="4456430" cy="444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60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 txBox="1">
            <a:spLocks noChangeArrowheads="1"/>
          </p:cNvSpPr>
          <p:nvPr/>
        </p:nvSpPr>
        <p:spPr bwMode="auto">
          <a:xfrm>
            <a:off x="152400" y="1527300"/>
            <a:ext cx="8991600" cy="455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400" b="0" i="0" dirty="0" smtClean="0">
                <a:solidFill>
                  <a:schemeClr val="tx1"/>
                </a:solidFill>
              </a:rPr>
              <a:t>FY </a:t>
            </a:r>
            <a:r>
              <a:rPr lang="en-US" sz="2400" b="0" i="0" dirty="0">
                <a:solidFill>
                  <a:schemeClr val="tx1"/>
                </a:solidFill>
              </a:rPr>
              <a:t>13-</a:t>
            </a:r>
            <a:r>
              <a:rPr lang="en-US" sz="2400" b="0" i="0" dirty="0" smtClean="0">
                <a:solidFill>
                  <a:schemeClr val="tx1"/>
                </a:solidFill>
              </a:rPr>
              <a:t>15</a:t>
            </a:r>
            <a:endParaRPr lang="en-US" sz="2400" b="0" i="0" dirty="0">
              <a:solidFill>
                <a:schemeClr val="tx1"/>
              </a:solidFill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Finalize CHI design for QUEST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CHI </a:t>
            </a:r>
            <a:r>
              <a:rPr lang="en-US" sz="20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system design for </a:t>
            </a: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FNSF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20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P</a:t>
            </a: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articipation </a:t>
            </a:r>
            <a:r>
              <a:rPr lang="en-US" sz="20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with HIST device for </a:t>
            </a: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CHI (device size scaling)</a:t>
            </a:r>
            <a:endParaRPr lang="en-US" sz="20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20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Participation with PEGASUS on plasma gun start-</a:t>
            </a: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up</a:t>
            </a:r>
          </a:p>
          <a:p>
            <a:pPr lvl="2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Assessment 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of requirements for NSTX-U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20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Possible installation of CHI capability on </a:t>
            </a: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QUEST</a:t>
            </a:r>
            <a:endParaRPr lang="en-US" sz="20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Establish 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Transient CHI discharges on QUEST </a:t>
            </a:r>
            <a:endParaRPr lang="en-US" sz="1800" b="0" i="0" dirty="0" smtClean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endParaRPr lang="en-US" sz="1800" b="0" i="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400" b="0" i="0" dirty="0">
                <a:solidFill>
                  <a:schemeClr val="tx1"/>
                </a:solidFill>
              </a:rPr>
              <a:t>Years </a:t>
            </a:r>
            <a:r>
              <a:rPr lang="en-US" sz="2400" b="0" i="0" dirty="0" smtClean="0">
                <a:solidFill>
                  <a:schemeClr val="tx1"/>
                </a:solidFill>
              </a:rPr>
              <a:t>16-18</a:t>
            </a:r>
            <a:endParaRPr lang="en-US" sz="2400" b="0" i="0" dirty="0">
              <a:solidFill>
                <a:schemeClr val="tx1"/>
              </a:solidFill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20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Assessment of benefits of metal electrodes on QUEST (for NSTX-U)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Test </a:t>
            </a:r>
            <a:r>
              <a:rPr lang="en-US" sz="20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of edge current drive &amp; steady-state CHI on QUEST</a:t>
            </a:r>
          </a:p>
          <a:p>
            <a:pPr lvl="2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20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rgbClr val="010000"/>
              </a:buClr>
            </a:pPr>
            <a:endParaRPr lang="en-US" sz="2800" b="0" i="0" dirty="0">
              <a:solidFill>
                <a:schemeClr val="tx1"/>
              </a:solidFill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662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8F8F8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900" i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Plans for external collaboration &amp; design studies</a:t>
            </a:r>
          </a:p>
        </p:txBody>
      </p:sp>
    </p:spTree>
    <p:extLst>
      <p:ext uri="{BB962C8B-B14F-4D97-AF65-F5344CB8AC3E}">
        <p14:creationId xmlns:p14="http://schemas.microsoft.com/office/powerpoint/2010/main" val="2830024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 txBox="1">
            <a:spLocks noChangeArrowheads="1"/>
          </p:cNvSpPr>
          <p:nvPr/>
        </p:nvSpPr>
        <p:spPr bwMode="auto">
          <a:xfrm>
            <a:off x="0" y="939673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400" b="0" i="0" dirty="0">
                <a:solidFill>
                  <a:schemeClr val="tx1"/>
                </a:solidFill>
              </a:rPr>
              <a:t>CHI start-up achieves record-low flux consumption on NSTX to get to 1MA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Compatibility with H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-mode 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operation demonstrated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Generates 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discharges with low internal inductance and density needed for ECH heating and non-inductive ramp-up with NBI on NSTX-U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Favorable scaling with machine size (HIT-II, 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NSTX)</a:t>
            </a:r>
            <a:endParaRPr lang="en-US" sz="18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400" b="0" i="0" dirty="0">
                <a:solidFill>
                  <a:schemeClr val="tx1"/>
                </a:solidFill>
              </a:rPr>
              <a:t>~</a:t>
            </a:r>
            <a:r>
              <a:rPr lang="en-US" sz="2400" b="0" i="0" dirty="0" smtClean="0">
                <a:solidFill>
                  <a:schemeClr val="tx1"/>
                </a:solidFill>
              </a:rPr>
              <a:t>1MW </a:t>
            </a:r>
            <a:r>
              <a:rPr lang="en-US" sz="2400" b="0" i="0" dirty="0">
                <a:solidFill>
                  <a:schemeClr val="tx1"/>
                </a:solidFill>
              </a:rPr>
              <a:t>28 GHz ECH would greatly enhance start-up/ramp-up capabilities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Helicity injected plasmas require early heating to avoid rapid current decay</a:t>
            </a:r>
            <a:endParaRPr lang="en-US" sz="18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400" b="0" i="0" dirty="0" smtClean="0">
                <a:solidFill>
                  <a:schemeClr val="tx1"/>
                </a:solidFill>
              </a:rPr>
              <a:t>MHD </a:t>
            </a:r>
            <a:r>
              <a:rPr lang="en-US" sz="2400" b="0" i="0" dirty="0">
                <a:solidFill>
                  <a:schemeClr val="tx1"/>
                </a:solidFill>
              </a:rPr>
              <a:t>codes now starting to reproduce NSTX CHI discharges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TSC being used to develop initial start-up scenarios for NSTX-U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NIMROD (and possibly M3D-C1) to 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improve understanding of 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flux closure mechanisms and the early dynamic phase of CHI</a:t>
            </a:r>
          </a:p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400" b="0" i="0" dirty="0">
                <a:solidFill>
                  <a:schemeClr val="tx1"/>
                </a:solidFill>
              </a:rPr>
              <a:t>External collaboration aids NSTX-U, FNSF &amp; ST Demo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Plan to test metal electrodes and new electrode design on QUEST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PEGASUS developing plasma gun start-up for 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implementation on NSTX-U</a:t>
            </a: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rgbClr val="010000"/>
              </a:buClr>
            </a:pPr>
            <a:endParaRPr lang="en-US" sz="2800" b="0" i="0" dirty="0">
              <a:solidFill>
                <a:schemeClr val="tx1"/>
              </a:solidFill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NSTX-U is well poised to demonstrate full non-inductive </a:t>
            </a:r>
          </a:p>
          <a:p>
            <a:pPr algn="ctr" eaLnBrk="0" hangingPunct="0">
              <a:defRPr/>
            </a:pP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start-up and ramp-up in support of next steps devices</a:t>
            </a:r>
            <a:endParaRPr lang="en-US" sz="2400" i="0" kern="0" dirty="0">
              <a:solidFill>
                <a:schemeClr val="accent2"/>
              </a:solidFill>
              <a:latin typeface="+mj-lt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5901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577" y="2922943"/>
            <a:ext cx="30810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 smtClean="0"/>
              <a:t>Back-up slides</a:t>
            </a:r>
            <a:endParaRPr lang="en-US" sz="3200" i="0" dirty="0"/>
          </a:p>
        </p:txBody>
      </p:sp>
    </p:spTree>
    <p:extLst>
      <p:ext uri="{BB962C8B-B14F-4D97-AF65-F5344CB8AC3E}">
        <p14:creationId xmlns:p14="http://schemas.microsoft.com/office/powerpoint/2010/main" val="194612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8F8F8">
              <a:alpha val="50980"/>
            </a:srgbClr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Outline</a:t>
            </a:r>
            <a:endParaRPr lang="en-US" sz="2800" dirty="0">
              <a:solidFill>
                <a:srgbClr val="0066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95491" y="1334822"/>
            <a:ext cx="8153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2800" b="0" i="0" u="sng" dirty="0">
              <a:solidFill>
                <a:schemeClr val="tx1"/>
              </a:solidFill>
              <a:latin typeface="Arial" charset="0"/>
              <a:cs typeface="ＭＳ Ｐゴシック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sz="2800" b="0" i="0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Motivation &amp; Goals</a:t>
            </a:r>
            <a:endParaRPr lang="en-US" sz="2800" b="0" i="0" dirty="0">
              <a:solidFill>
                <a:schemeClr val="tx1"/>
              </a:solidFill>
              <a:latin typeface="Arial" charset="0"/>
              <a:cs typeface="ＭＳ Ｐゴシック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sz="2800" b="0" i="0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Transient CHI Plasma Start-up</a:t>
            </a:r>
            <a:endParaRPr lang="en-US" sz="2800" b="0" i="0" dirty="0">
              <a:solidFill>
                <a:schemeClr val="tx1"/>
              </a:solidFill>
              <a:latin typeface="Arial" charset="0"/>
              <a:cs typeface="ＭＳ Ｐゴシック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sz="2800" b="0" i="0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Point Source Helicity Injection Plasma Start-up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sz="2800" b="0" i="0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Supporting modeling work</a:t>
            </a:r>
            <a:endParaRPr lang="en-US" sz="2800" b="0" i="0" dirty="0">
              <a:solidFill>
                <a:schemeClr val="tx1"/>
              </a:solidFill>
              <a:latin typeface="Arial" charset="0"/>
              <a:cs typeface="ＭＳ Ｐゴシック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sz="2800" b="0" i="0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Research Thrusts 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sz="2800" b="0" i="0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Hardware preparation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sz="2800" b="0" i="0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External collaboration activities</a:t>
            </a:r>
            <a:endParaRPr lang="en-US" sz="2800" b="0" i="0" dirty="0">
              <a:solidFill>
                <a:schemeClr val="tx1"/>
              </a:solidFill>
              <a:latin typeface="Arial" charset="0"/>
              <a:cs typeface="ＭＳ Ｐゴシック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sz="2800" b="0" i="0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Summary</a:t>
            </a:r>
            <a:endParaRPr lang="en-US" sz="2800" b="0" i="0" dirty="0">
              <a:solidFill>
                <a:schemeClr val="tx1"/>
              </a:solidFill>
              <a:latin typeface="Arial" charset="0"/>
              <a:cs typeface="ＭＳ Ｐゴシック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b="0" i="0" dirty="0">
              <a:solidFill>
                <a:schemeClr val="tx1"/>
              </a:solidFill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147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7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sz="2800">
                <a:solidFill>
                  <a:srgbClr val="062EF9"/>
                </a:solidFill>
                <a:latin typeface="Arial" charset="0"/>
                <a:ea typeface="ＭＳ Ｐゴシック" charset="0"/>
                <a:cs typeface="Calibri" charset="0"/>
              </a:rPr>
              <a:t>CHI start-up to ~0.4MA is projected for NSTX-U, </a:t>
            </a:r>
            <a:br>
              <a:rPr lang="en-US" sz="2800">
                <a:solidFill>
                  <a:srgbClr val="062EF9"/>
                </a:solidFill>
                <a:latin typeface="Arial" charset="0"/>
                <a:ea typeface="ＭＳ Ｐゴシック" charset="0"/>
                <a:cs typeface="Calibri" charset="0"/>
              </a:rPr>
            </a:br>
            <a:r>
              <a:rPr lang="en-US" sz="2800">
                <a:solidFill>
                  <a:srgbClr val="062EF9"/>
                </a:solidFill>
                <a:latin typeface="Arial" charset="0"/>
                <a:ea typeface="ＭＳ Ｐゴシック" charset="0"/>
                <a:cs typeface="Calibri" charset="0"/>
              </a:rPr>
              <a:t>and is projected to scale favorably to next-step STs</a:t>
            </a:r>
          </a:p>
        </p:txBody>
      </p:sp>
      <p:pic>
        <p:nvPicPr>
          <p:cNvPr id="16387" name="Picture 5" descr="STW-Fig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31750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4702175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228600" y="5638800"/>
            <a:ext cx="365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i="0">
                <a:latin typeface="Arial" charset="0"/>
              </a:rPr>
              <a:t>Injector flux in NSTX-U is ~ 2.5 times higher than in NSTX </a:t>
            </a:r>
            <a:r>
              <a:rPr lang="en-US" sz="1800" i="0">
                <a:latin typeface="Arial" charset="0"/>
                <a:sym typeface="Wingdings" charset="0"/>
              </a:rPr>
              <a:t> supports increased CHI current</a:t>
            </a:r>
            <a:endParaRPr lang="en-US" sz="1800" i="0">
              <a:latin typeface="Arial" charset="0"/>
            </a:endParaRPr>
          </a:p>
        </p:txBody>
      </p:sp>
      <p:sp>
        <p:nvSpPr>
          <p:cNvPr id="16392" name="Rounded Rectangle 8"/>
          <p:cNvSpPr>
            <a:spLocks noChangeArrowheads="1"/>
          </p:cNvSpPr>
          <p:nvPr/>
        </p:nvSpPr>
        <p:spPr bwMode="auto">
          <a:xfrm>
            <a:off x="4343400" y="5334000"/>
            <a:ext cx="4724400" cy="3810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14054" y="6627168"/>
            <a:ext cx="23209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0" dirty="0" smtClean="0">
                <a:solidFill>
                  <a:schemeClr val="tx1"/>
                </a:solidFill>
              </a:rPr>
              <a:t>J. E. Menard et al., NF 52 (2012) 083015</a:t>
            </a:r>
            <a:endParaRPr lang="en-US" sz="9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64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7210" y="0"/>
            <a:ext cx="9725736" cy="914400"/>
          </a:xfrm>
        </p:spPr>
        <p:txBody>
          <a:bodyPr/>
          <a:lstStyle/>
          <a:p>
            <a:r>
              <a:rPr lang="en-US" dirty="0" smtClean="0"/>
              <a:t>Goal: </a:t>
            </a:r>
            <a:r>
              <a:rPr lang="en-US" dirty="0"/>
              <a:t>Develop and understand non-inductive start-up/ramp-up </a:t>
            </a:r>
            <a:br>
              <a:rPr lang="en-US" dirty="0"/>
            </a:br>
            <a:r>
              <a:rPr lang="en-US" dirty="0"/>
              <a:t>to project to ST-FNSF operation with small or no solenoid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58" y="1185462"/>
            <a:ext cx="4603119" cy="3432712"/>
          </a:xfrm>
        </p:spPr>
        <p:txBody>
          <a:bodyPr/>
          <a:lstStyle/>
          <a:p>
            <a:r>
              <a:rPr lang="en-US" sz="2200" dirty="0"/>
              <a:t>A</a:t>
            </a:r>
            <a:r>
              <a:rPr lang="en-US" sz="2200" dirty="0" smtClean="0"/>
              <a:t>ligned </a:t>
            </a:r>
            <a:r>
              <a:rPr lang="en-US" sz="2200" dirty="0"/>
              <a:t>with </a:t>
            </a:r>
            <a:r>
              <a:rPr lang="en-US" sz="2200" dirty="0" smtClean="0"/>
              <a:t>OFES program </a:t>
            </a:r>
            <a:r>
              <a:rPr lang="en-US" sz="2200" dirty="0"/>
              <a:t>vision </a:t>
            </a:r>
            <a:r>
              <a:rPr lang="en-US" sz="2200" dirty="0" smtClean="0"/>
              <a:t>for FNSF requirements</a:t>
            </a:r>
          </a:p>
          <a:p>
            <a:pPr lvl="1"/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Establish physics basis for ST-FNSF, and non-inductive start-up is essential in ST</a:t>
            </a:r>
          </a:p>
          <a:p>
            <a:pPr lvl="1"/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Simplify the tokamak concept to reduce cost</a:t>
            </a:r>
          </a:p>
          <a:p>
            <a:pPr lvl="1"/>
            <a:endParaRPr lang="en-US" sz="1800" dirty="0"/>
          </a:p>
          <a:p>
            <a:r>
              <a:rPr lang="en-US" sz="2200" dirty="0" smtClean="0"/>
              <a:t>High level NSTX-U Thrusts:</a:t>
            </a:r>
          </a:p>
          <a:p>
            <a:pPr lvl="1"/>
            <a:r>
              <a:rPr lang="en-US" sz="1800" dirty="0" smtClean="0"/>
              <a:t>Establish and extend solenoid-free plasma start-up and test NBI ramp-up</a:t>
            </a:r>
          </a:p>
          <a:p>
            <a:pPr lvl="1"/>
            <a:r>
              <a:rPr lang="en-US" sz="1800" dirty="0" smtClean="0"/>
              <a:t>Ramp-up CHI plasma discharges using NBI and HHFW and test plasma gun start-up</a:t>
            </a:r>
          </a:p>
          <a:p>
            <a:pPr marL="457200" lvl="1" indent="0">
              <a:buNone/>
            </a:pPr>
            <a:endParaRPr lang="en-US" sz="1800" dirty="0" smtClean="0"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5534573" y="1082676"/>
            <a:ext cx="26912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i="0" dirty="0">
                <a:solidFill>
                  <a:schemeClr val="tx1"/>
                </a:solidFill>
              </a:rPr>
              <a:t>NSTX-U Start-up and </a:t>
            </a:r>
            <a:endParaRPr lang="en-US" sz="2000" i="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000" i="0" dirty="0" smtClean="0">
                <a:solidFill>
                  <a:schemeClr val="tx1"/>
                </a:solidFill>
              </a:rPr>
              <a:t>Ramp</a:t>
            </a:r>
            <a:r>
              <a:rPr lang="en-US" sz="2000" i="0" dirty="0">
                <a:solidFill>
                  <a:schemeClr val="tx1"/>
                </a:solidFill>
              </a:rPr>
              <a:t>-up strategy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188" y="1874535"/>
            <a:ext cx="3841750" cy="3333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6050" y="5270500"/>
            <a:ext cx="391795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 smtClean="0">
                <a:solidFill>
                  <a:schemeClr val="tx1"/>
                </a:solidFill>
              </a:rPr>
              <a:t>NSTX-U is striving for fully non-inductive operations</a:t>
            </a:r>
          </a:p>
          <a:p>
            <a:endParaRPr lang="en-US" sz="800" i="0" dirty="0" smtClean="0">
              <a:solidFill>
                <a:schemeClr val="tx1"/>
              </a:solidFill>
            </a:endParaRPr>
          </a:p>
          <a:p>
            <a:r>
              <a:rPr lang="en-US" sz="1600" i="0" dirty="0" smtClean="0">
                <a:solidFill>
                  <a:schemeClr val="tx1"/>
                </a:solidFill>
              </a:rPr>
              <a:t>CHI start-up and ramp-up is the front end of that objective  </a:t>
            </a:r>
            <a:endParaRPr lang="en-US" sz="16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3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CHI is planned to be used as initial current seed for subsequent non-inductive current ramp-up in NSTX-U</a:t>
            </a:r>
          </a:p>
        </p:txBody>
      </p:sp>
      <p:pic>
        <p:nvPicPr>
          <p:cNvPr id="10244" name="Picture 7" descr="NSTX_fit_Bol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37" y="1619156"/>
            <a:ext cx="34004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626264" y="1085756"/>
            <a:ext cx="2709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i="0" dirty="0">
                <a:solidFill>
                  <a:schemeClr val="tx1"/>
                </a:solidFill>
              </a:rPr>
              <a:t>CHI in NSTX/NSTX-U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037" y="1348549"/>
            <a:ext cx="1063244" cy="284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" b="-1"/>
          <a:stretch/>
        </p:blipFill>
        <p:spPr>
          <a:xfrm>
            <a:off x="5356065" y="1731509"/>
            <a:ext cx="3531265" cy="23627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21142" y="4043041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>
                <a:solidFill>
                  <a:schemeClr val="tx1"/>
                </a:solidFill>
              </a:rPr>
              <a:t>0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9164" y="1481709"/>
            <a:ext cx="846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rgbClr val="0000FF"/>
                </a:solidFill>
              </a:rPr>
              <a:t>1.0 </a:t>
            </a:r>
            <a:r>
              <a:rPr lang="en-US" sz="1400" b="0" i="0" dirty="0" err="1" smtClean="0">
                <a:solidFill>
                  <a:srgbClr val="0000FF"/>
                </a:solidFill>
              </a:rPr>
              <a:t>ms</a:t>
            </a:r>
            <a:endParaRPr lang="en-US" sz="1400" b="0" i="0" dirty="0" smtClean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0553" y="1481709"/>
            <a:ext cx="846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rgbClr val="0000FF"/>
                </a:solidFill>
              </a:rPr>
              <a:t>1.6 </a:t>
            </a:r>
            <a:r>
              <a:rPr lang="en-US" sz="1400" b="0" i="0" dirty="0" err="1" smtClean="0">
                <a:solidFill>
                  <a:srgbClr val="0000FF"/>
                </a:solidFill>
              </a:rPr>
              <a:t>ms</a:t>
            </a:r>
            <a:endParaRPr lang="en-US" sz="1400" b="0" i="0" dirty="0" smtClean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33403" y="1481709"/>
            <a:ext cx="846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rgbClr val="0000FF"/>
                </a:solidFill>
              </a:rPr>
              <a:t>2.7 </a:t>
            </a:r>
            <a:r>
              <a:rPr lang="en-US" sz="1400" b="0" i="0" dirty="0" err="1" smtClean="0">
                <a:solidFill>
                  <a:srgbClr val="0000FF"/>
                </a:solidFill>
              </a:rPr>
              <a:t>ms</a:t>
            </a:r>
            <a:endParaRPr lang="en-US" sz="1400" b="0" i="0" dirty="0" smtClean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0986" y="4044604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20131" y="4044604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31953" y="4044604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>
                <a:solidFill>
                  <a:schemeClr val="tx1"/>
                </a:solidFill>
              </a:rPr>
              <a:t>0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06630" y="4046167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14164" y="4046167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00120" y="4044604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>
                <a:solidFill>
                  <a:schemeClr val="tx1"/>
                </a:solidFill>
              </a:rPr>
              <a:t>0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83186" y="4046167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73942" y="4046167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77938" y="4184339"/>
            <a:ext cx="616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</a:rPr>
              <a:t>R (m)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92399" y="4203295"/>
            <a:ext cx="616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</a:rPr>
              <a:t>R (m)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44243" y="2791149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93909" y="3784383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</a:rPr>
              <a:t>-2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44942" y="2283615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>
                <a:solidFill>
                  <a:schemeClr val="tx1"/>
                </a:solidFill>
              </a:rPr>
              <a:t>1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44942" y="1778016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93909" y="3282604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4818202" y="2490813"/>
            <a:ext cx="607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</a:rPr>
              <a:t>Z (m)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81906" y="888751"/>
            <a:ext cx="3041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i="0" smtClean="0">
                <a:solidFill>
                  <a:schemeClr val="tx1"/>
                </a:solidFill>
              </a:rPr>
              <a:t>TSC (axisymmetric 2D </a:t>
            </a:r>
            <a:r>
              <a:rPr lang="en-US" sz="1800" i="0" dirty="0" smtClean="0">
                <a:solidFill>
                  <a:schemeClr val="tx1"/>
                </a:solidFill>
              </a:rPr>
              <a:t>)   simulation of CHI startup</a:t>
            </a:r>
            <a:endParaRPr lang="en-US" sz="1800" i="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66519" y="4197731"/>
            <a:ext cx="616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</a:rPr>
              <a:t>R (m)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300789" y="4401825"/>
            <a:ext cx="4843211" cy="221392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	       New Tools for CHI </a:t>
            </a:r>
          </a:p>
          <a:p>
            <a:pPr lvl="1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&gt; 2.5 x Injector Flux (proportional to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sz="1600" baseline="-25000" dirty="0" err="1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)</a:t>
            </a:r>
          </a:p>
          <a:p>
            <a:pPr lvl="1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TF = 1 T (increases current multiplication)</a:t>
            </a:r>
          </a:p>
          <a:p>
            <a:pPr lvl="1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ECH (increases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sz="1600" baseline="-25000" dirty="0" err="1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&gt; 2kV CHI voltage (increases flux injection)</a:t>
            </a:r>
          </a:p>
          <a:p>
            <a:pPr lvl="1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Full Li coverage (reduces low-Z imp.)</a:t>
            </a:r>
          </a:p>
          <a:p>
            <a:pPr lvl="1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Metal divertor,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pump (increases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sz="1600" baseline="-25000" dirty="0" err="1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1453183" y="2401050"/>
            <a:ext cx="1017229" cy="128266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1" idx="1"/>
          </p:cNvCxnSpPr>
          <p:nvPr/>
        </p:nvCxnSpPr>
        <p:spPr bwMode="auto">
          <a:xfrm flipH="1" flipV="1">
            <a:off x="1637176" y="4916592"/>
            <a:ext cx="1055136" cy="7724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 bwMode="auto">
          <a:xfrm flipH="1" flipV="1">
            <a:off x="1630094" y="4574634"/>
            <a:ext cx="1194137" cy="3159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92412" y="2028257"/>
            <a:ext cx="137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>
                <a:solidFill>
                  <a:srgbClr val="FF0000"/>
                </a:solidFill>
              </a:rPr>
              <a:t>1 MW ECH </a:t>
            </a:r>
            <a:endParaRPr lang="en-US" sz="1800" i="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93405" y="4417425"/>
            <a:ext cx="169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>
                <a:solidFill>
                  <a:srgbClr val="FF0000"/>
                </a:solidFill>
              </a:rPr>
              <a:t>Plasma Guns</a:t>
            </a:r>
            <a:endParaRPr lang="en-US" sz="1800" i="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92312" y="4809175"/>
            <a:ext cx="179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err="1" smtClean="0">
                <a:solidFill>
                  <a:srgbClr val="FF0000"/>
                </a:solidFill>
              </a:rPr>
              <a:t>Cryo</a:t>
            </a:r>
            <a:r>
              <a:rPr lang="en-US" sz="1800" i="0" dirty="0" smtClean="0">
                <a:solidFill>
                  <a:srgbClr val="FF0000"/>
                </a:solidFill>
              </a:rPr>
              <a:t> pump</a:t>
            </a:r>
            <a:endParaRPr lang="en-US" sz="18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5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discharge ramping to 1MA requires 35% less </a:t>
            </a:r>
            <a:r>
              <a:rPr lang="en-US" dirty="0"/>
              <a:t>i</a:t>
            </a:r>
            <a:r>
              <a:rPr lang="en-US" dirty="0" smtClean="0"/>
              <a:t>nductive </a:t>
            </a:r>
            <a:r>
              <a:rPr lang="en-US" dirty="0"/>
              <a:t>f</a:t>
            </a:r>
            <a:r>
              <a:rPr lang="en-US" dirty="0" smtClean="0"/>
              <a:t>lux when coaxial helicity injection (CHI) is used 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1647" y="1281934"/>
            <a:ext cx="3928365" cy="4693920"/>
            <a:chOff x="5486397" y="2743200"/>
            <a:chExt cx="3928559" cy="4693169"/>
          </a:xfrm>
        </p:grpSpPr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397" y="2743200"/>
              <a:ext cx="3928559" cy="4693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7467787" y="3733641"/>
              <a:ext cx="1892439" cy="3279053"/>
              <a:chOff x="7467787" y="3733641"/>
              <a:chExt cx="1892439" cy="3279053"/>
            </a:xfrm>
          </p:grpSpPr>
          <p:sp>
            <p:nvSpPr>
              <p:cNvPr id="36" name="TextBox 2"/>
              <p:cNvSpPr txBox="1">
                <a:spLocks noChangeArrowheads="1"/>
              </p:cNvSpPr>
              <p:nvPr/>
            </p:nvSpPr>
            <p:spPr bwMode="auto">
              <a:xfrm>
                <a:off x="7772510" y="3733641"/>
                <a:ext cx="1428667" cy="307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buNone/>
                </a:pPr>
                <a:r>
                  <a:rPr lang="en-US" b="0" i="0" dirty="0">
                    <a:solidFill>
                      <a:srgbClr val="FF0000"/>
                    </a:solidFill>
                    <a:latin typeface="Helvetica" charset="0"/>
                    <a:cs typeface="Helvetica" charset="0"/>
                  </a:rPr>
                  <a:t>High elongation</a:t>
                </a:r>
              </a:p>
            </p:txBody>
          </p:sp>
          <p:sp>
            <p:nvSpPr>
              <p:cNvPr id="37" name="TextBox 10"/>
              <p:cNvSpPr txBox="1">
                <a:spLocks noChangeArrowheads="1"/>
              </p:cNvSpPr>
              <p:nvPr/>
            </p:nvSpPr>
            <p:spPr bwMode="auto">
              <a:xfrm>
                <a:off x="7924918" y="5105022"/>
                <a:ext cx="1428667" cy="307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buNone/>
                </a:pPr>
                <a:r>
                  <a:rPr lang="en-US" b="0" i="0" dirty="0">
                    <a:solidFill>
                      <a:srgbClr val="FF0000"/>
                    </a:solidFill>
                    <a:latin typeface="Helvetica" charset="0"/>
                    <a:cs typeface="Helvetica" charset="0"/>
                  </a:rPr>
                  <a:t>Low inductance</a:t>
                </a:r>
              </a:p>
            </p:txBody>
          </p:sp>
          <p:sp>
            <p:nvSpPr>
              <p:cNvPr id="38" name="TextBox 11"/>
              <p:cNvSpPr txBox="1">
                <a:spLocks noChangeArrowheads="1"/>
              </p:cNvSpPr>
              <p:nvPr/>
            </p:nvSpPr>
            <p:spPr bwMode="auto">
              <a:xfrm>
                <a:off x="8229732" y="6704966"/>
                <a:ext cx="1130494" cy="307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buNone/>
                </a:pPr>
                <a:r>
                  <a:rPr lang="en-US" b="0" i="0" dirty="0">
                    <a:solidFill>
                      <a:srgbClr val="FF0000"/>
                    </a:solidFill>
                    <a:latin typeface="Helvetica" charset="0"/>
                    <a:cs typeface="Helvetica" charset="0"/>
                  </a:rPr>
                  <a:t>Low density</a:t>
                </a:r>
              </a:p>
            </p:txBody>
          </p:sp>
          <p:cxnSp>
            <p:nvCxnSpPr>
              <p:cNvPr id="39" name="Straight Arrow Connector 38"/>
              <p:cNvCxnSpPr>
                <a:stCxn id="36" idx="1"/>
              </p:cNvCxnSpPr>
              <p:nvPr/>
            </p:nvCxnSpPr>
            <p:spPr>
              <a:xfrm flipH="1" flipV="1">
                <a:off x="7467787" y="3885884"/>
                <a:ext cx="304723" cy="162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 flipV="1">
                <a:off x="7696403" y="5257081"/>
                <a:ext cx="304815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8001233" y="6856804"/>
                <a:ext cx="304815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/>
          <p:cNvSpPr txBox="1"/>
          <p:nvPr/>
        </p:nvSpPr>
        <p:spPr>
          <a:xfrm>
            <a:off x="941936" y="958727"/>
            <a:ext cx="348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b="0" i="0" dirty="0" smtClean="0">
                <a:solidFill>
                  <a:schemeClr val="tx1"/>
                </a:solidFill>
              </a:rPr>
              <a:t>CHI assisted startup in NSTX</a:t>
            </a:r>
            <a:endParaRPr lang="en-US" sz="1800" b="0" i="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1348128" y="5449357"/>
            <a:ext cx="540908" cy="63537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640" y="1965070"/>
            <a:ext cx="3469640" cy="3987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51997" y="1199713"/>
            <a:ext cx="2923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800" b="0" i="0" dirty="0" smtClean="0">
                <a:solidFill>
                  <a:schemeClr val="tx1"/>
                </a:solidFill>
              </a:rPr>
              <a:t>CHI produces closed flux </a:t>
            </a:r>
          </a:p>
          <a:p>
            <a:pPr algn="ctr">
              <a:buFontTx/>
              <a:buNone/>
            </a:pPr>
            <a:r>
              <a:rPr lang="en-US" sz="1800" b="0" i="0" dirty="0" smtClean="0">
                <a:solidFill>
                  <a:schemeClr val="tx1"/>
                </a:solidFill>
              </a:rPr>
              <a:t>change of ~ 50 </a:t>
            </a:r>
            <a:r>
              <a:rPr lang="en-US" sz="1800" b="0" i="0" dirty="0" err="1" smtClean="0">
                <a:solidFill>
                  <a:schemeClr val="tx1"/>
                </a:solidFill>
              </a:rPr>
              <a:t>mWb</a:t>
            </a:r>
            <a:endParaRPr lang="en-US" sz="1800" b="0" i="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9547" y="5976602"/>
            <a:ext cx="372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b="0" i="0" dirty="0" smtClean="0">
                <a:solidFill>
                  <a:schemeClr val="tx1"/>
                </a:solidFill>
              </a:rPr>
              <a:t>CHI generates plasmas with low n</a:t>
            </a:r>
            <a:r>
              <a:rPr lang="en-US" sz="1800" b="0" i="0" baseline="-25000" dirty="0" smtClean="0">
                <a:solidFill>
                  <a:schemeClr val="tx1"/>
                </a:solidFill>
              </a:rPr>
              <a:t>e</a:t>
            </a:r>
            <a:r>
              <a:rPr lang="en-US" sz="1800" b="0" i="0" dirty="0" smtClean="0">
                <a:solidFill>
                  <a:schemeClr val="tx1"/>
                </a:solidFill>
              </a:rPr>
              <a:t> below ECH cut-off</a:t>
            </a:r>
            <a:endParaRPr lang="en-US" sz="18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645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7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dirty="0">
                <a:solidFill>
                  <a:srgbClr val="062EF9"/>
                </a:solidFill>
                <a:latin typeface="Arial" charset="0"/>
                <a:ea typeface="ＭＳ Ｐゴシック" charset="0"/>
                <a:cs typeface="Calibri" charset="0"/>
              </a:rPr>
              <a:t>CHI start-up to ~0.4MA is projected for NSTX-U, </a:t>
            </a:r>
            <a:br>
              <a:rPr lang="en-US" dirty="0">
                <a:solidFill>
                  <a:srgbClr val="062EF9"/>
                </a:solidFill>
                <a:latin typeface="Arial" charset="0"/>
                <a:ea typeface="ＭＳ Ｐゴシック" charset="0"/>
                <a:cs typeface="Calibri" charset="0"/>
              </a:rPr>
            </a:br>
            <a:r>
              <a:rPr lang="en-US" dirty="0">
                <a:solidFill>
                  <a:srgbClr val="062EF9"/>
                </a:solidFill>
                <a:latin typeface="Arial" charset="0"/>
                <a:ea typeface="ＭＳ Ｐゴシック" charset="0"/>
                <a:cs typeface="Calibri" charset="0"/>
              </a:rPr>
              <a:t>and </a:t>
            </a:r>
            <a:r>
              <a:rPr lang="en-US" dirty="0" smtClean="0">
                <a:solidFill>
                  <a:srgbClr val="062EF9"/>
                </a:solidFill>
                <a:latin typeface="Arial" charset="0"/>
                <a:ea typeface="ＭＳ Ｐゴシック" charset="0"/>
                <a:cs typeface="Calibri" charset="0"/>
              </a:rPr>
              <a:t>projects </a:t>
            </a:r>
            <a:r>
              <a:rPr lang="en-US" dirty="0">
                <a:solidFill>
                  <a:srgbClr val="062EF9"/>
                </a:solidFill>
                <a:latin typeface="Arial" charset="0"/>
                <a:ea typeface="ＭＳ Ｐゴシック" charset="0"/>
                <a:cs typeface="Calibri" charset="0"/>
              </a:rPr>
              <a:t>to </a:t>
            </a:r>
            <a:r>
              <a:rPr lang="en-US" dirty="0" smtClean="0">
                <a:solidFill>
                  <a:srgbClr val="062EF9"/>
                </a:solidFill>
                <a:latin typeface="Arial" charset="0"/>
                <a:ea typeface="ＭＳ Ｐゴシック" charset="0"/>
                <a:cs typeface="Calibri" charset="0"/>
              </a:rPr>
              <a:t>~20% start-up current in </a:t>
            </a:r>
            <a:r>
              <a:rPr lang="en-US" dirty="0">
                <a:solidFill>
                  <a:srgbClr val="062EF9"/>
                </a:solidFill>
                <a:latin typeface="Arial" charset="0"/>
                <a:ea typeface="ＭＳ Ｐゴシック" charset="0"/>
                <a:cs typeface="Calibri" charset="0"/>
              </a:rPr>
              <a:t>next-step STs</a:t>
            </a:r>
          </a:p>
        </p:txBody>
      </p:sp>
      <p:pic>
        <p:nvPicPr>
          <p:cNvPr id="16387" name="Picture 5" descr="STW-Fig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31750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228600" y="5638800"/>
            <a:ext cx="365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i="0">
                <a:latin typeface="Arial" charset="0"/>
              </a:rPr>
              <a:t>Injector flux in NSTX-U is ~ 2.5 times higher than in NSTX </a:t>
            </a:r>
            <a:r>
              <a:rPr lang="en-US" sz="1800" i="0">
                <a:latin typeface="Arial" charset="0"/>
                <a:sym typeface="Wingdings" charset="0"/>
              </a:rPr>
              <a:t> supports increased CHI current</a:t>
            </a:r>
            <a:endParaRPr lang="en-US" sz="1800" i="0">
              <a:latin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831500"/>
              </p:ext>
            </p:extLst>
          </p:nvPr>
        </p:nvGraphicFramePr>
        <p:xfrm>
          <a:off x="3892003" y="1378045"/>
          <a:ext cx="4997689" cy="3444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686"/>
                <a:gridCol w="764501"/>
                <a:gridCol w="764501"/>
                <a:gridCol w="796092"/>
                <a:gridCol w="871909"/>
              </a:tblGrid>
              <a:tr h="27873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Parameters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NSTX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NSTX-U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ST-FNSF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 Pilot Plant</a:t>
                      </a:r>
                      <a:endParaRPr lang="en-US" sz="1400" dirty="0"/>
                    </a:p>
                  </a:txBody>
                  <a:tcPr/>
                </a:tc>
              </a:tr>
              <a:tr h="27873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Major</a:t>
                      </a:r>
                      <a:r>
                        <a:rPr lang="en-US" sz="1400" baseline="0" dirty="0" smtClean="0"/>
                        <a:t> radius [m]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</a:tr>
              <a:tr h="27873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Minor radius [m]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1.29</a:t>
                      </a:r>
                      <a:endParaRPr lang="en-US" dirty="0"/>
                    </a:p>
                  </a:txBody>
                  <a:tcPr/>
                </a:tc>
              </a:tr>
              <a:tr h="27873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r>
                        <a:rPr lang="en-US" sz="1400" baseline="-25000" dirty="0" smtClean="0"/>
                        <a:t>T</a:t>
                      </a:r>
                      <a:r>
                        <a:rPr lang="en-US" sz="1400" baseline="0" dirty="0" smtClean="0"/>
                        <a:t> [T]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</a:tr>
              <a:tr h="27873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Toroidal</a:t>
                      </a:r>
                      <a:r>
                        <a:rPr lang="en-US" sz="1400" baseline="0" dirty="0" smtClean="0"/>
                        <a:t> flux [</a:t>
                      </a:r>
                      <a:r>
                        <a:rPr lang="en-US" sz="1400" baseline="0" dirty="0" err="1" smtClean="0"/>
                        <a:t>Wb</a:t>
                      </a:r>
                      <a:r>
                        <a:rPr lang="en-US" sz="1400" baseline="0" dirty="0" smtClean="0"/>
                        <a:t>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45.7</a:t>
                      </a:r>
                      <a:endParaRPr lang="en-US" dirty="0"/>
                    </a:p>
                  </a:txBody>
                  <a:tcPr/>
                </a:tc>
              </a:tr>
              <a:tr h="27873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Sustained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I</a:t>
                      </a:r>
                      <a:r>
                        <a:rPr lang="en-US" sz="1400" baseline="-25000" dirty="0" err="1" smtClean="0"/>
                        <a:t>p</a:t>
                      </a:r>
                      <a:r>
                        <a:rPr lang="en-US" sz="1400" baseline="0" dirty="0" smtClean="0"/>
                        <a:t> [MA]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  <a:tr h="27873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Injector flux (</a:t>
                      </a:r>
                      <a:r>
                        <a:rPr lang="en-US" sz="1400" dirty="0" err="1" smtClean="0"/>
                        <a:t>Wb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2.18</a:t>
                      </a:r>
                      <a:endParaRPr lang="en-US" dirty="0"/>
                    </a:p>
                  </a:txBody>
                  <a:tcPr/>
                </a:tc>
              </a:tr>
              <a:tr h="2787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Projected Start-up current (MA)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067855" y="5148724"/>
            <a:ext cx="49230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0" dirty="0" smtClean="0">
                <a:solidFill>
                  <a:schemeClr val="tx1"/>
                </a:solidFill>
              </a:rPr>
              <a:t>Incremental programmatic goal: </a:t>
            </a:r>
            <a:endParaRPr lang="en-US" sz="1600" i="0" dirty="0">
              <a:solidFill>
                <a:schemeClr val="tx1"/>
              </a:solidFill>
            </a:endParaRPr>
          </a:p>
          <a:p>
            <a:r>
              <a:rPr lang="en-US" sz="1600" i="0" dirty="0" smtClean="0"/>
              <a:t>FY15</a:t>
            </a:r>
            <a:r>
              <a:rPr lang="en-US" sz="1600" i="0" dirty="0"/>
              <a:t>: </a:t>
            </a:r>
            <a:r>
              <a:rPr lang="en-US" sz="1600" i="0" dirty="0" smtClean="0"/>
              <a:t>Establish CHI start-up and Ramp</a:t>
            </a:r>
            <a:r>
              <a:rPr lang="en-US" sz="1600" i="0" dirty="0"/>
              <a:t>-up a 300-600kA inductively generated plasma using RF and </a:t>
            </a:r>
            <a:r>
              <a:rPr lang="en-US" sz="1600" i="0" dirty="0" smtClean="0"/>
              <a:t>NBI </a:t>
            </a:r>
            <a:r>
              <a:rPr lang="en-US" sz="1600" b="0" i="0" dirty="0" smtClean="0"/>
              <a:t>(with Wave Particle TSG)</a:t>
            </a:r>
            <a:endParaRPr lang="en-US" sz="1600" b="0" i="0" dirty="0"/>
          </a:p>
        </p:txBody>
      </p:sp>
    </p:spTree>
    <p:extLst>
      <p:ext uri="{BB962C8B-B14F-4D97-AF65-F5344CB8AC3E}">
        <p14:creationId xmlns:p14="http://schemas.microsoft.com/office/powerpoint/2010/main" val="2866702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101600" y="0"/>
            <a:ext cx="9378950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Local helicity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injection being developed by PEGASUS is an alternate method for plasma start-up in NSTX-U</a:t>
            </a:r>
          </a:p>
        </p:txBody>
      </p:sp>
      <p:sp>
        <p:nvSpPr>
          <p:cNvPr id="19463" name="Rectangle 3"/>
          <p:cNvSpPr txBox="1">
            <a:spLocks noChangeArrowheads="1"/>
          </p:cNvSpPr>
          <p:nvPr/>
        </p:nvSpPr>
        <p:spPr bwMode="auto">
          <a:xfrm>
            <a:off x="-71273" y="950165"/>
            <a:ext cx="416623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1600" b="0" i="0" dirty="0" err="1">
                <a:solidFill>
                  <a:schemeClr val="tx1"/>
                </a:solidFill>
              </a:rPr>
              <a:t>Retractability</a:t>
            </a:r>
            <a:r>
              <a:rPr lang="en-US" sz="1600" b="0" i="0" dirty="0">
                <a:solidFill>
                  <a:schemeClr val="tx1"/>
                </a:solidFill>
              </a:rPr>
              <a:t> of guns potentially advantageous in FNSF/Demo nuclear environment</a:t>
            </a:r>
            <a:endParaRPr lang="en-US" sz="1600" b="0" i="0" dirty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1600" b="0" i="0" dirty="0">
                <a:solidFill>
                  <a:schemeClr val="tx1"/>
                </a:solidFill>
              </a:rPr>
              <a:t>Plasma guns(s</a:t>
            </a:r>
            <a:r>
              <a:rPr lang="en-US" sz="1600" b="0" i="0" dirty="0" smtClean="0">
                <a:solidFill>
                  <a:schemeClr val="tx1"/>
                </a:solidFill>
              </a:rPr>
              <a:t>) &amp; electrodes </a:t>
            </a:r>
            <a:r>
              <a:rPr lang="en-US" sz="1600" b="0" i="0" dirty="0">
                <a:solidFill>
                  <a:schemeClr val="tx1"/>
                </a:solidFill>
              </a:rPr>
              <a:t>biased relative to </a:t>
            </a:r>
            <a:r>
              <a:rPr lang="en-US" sz="1600" b="0" i="0" dirty="0" smtClean="0">
                <a:solidFill>
                  <a:schemeClr val="tx1"/>
                </a:solidFill>
              </a:rPr>
              <a:t>anode or vessel</a:t>
            </a:r>
            <a:endParaRPr lang="en-US" sz="1600" b="0" i="0" dirty="0">
              <a:solidFill>
                <a:schemeClr val="tx1"/>
              </a:solidFill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600" b="0" i="0" dirty="0">
                <a:solidFill>
                  <a:schemeClr val="accent2"/>
                </a:solidFill>
              </a:rPr>
              <a:t>Helicity injection </a:t>
            </a:r>
            <a:r>
              <a:rPr lang="en-US" sz="1600" b="0" i="0" dirty="0" smtClean="0">
                <a:solidFill>
                  <a:schemeClr val="accent2"/>
                </a:solidFill>
              </a:rPr>
              <a:t>rate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600" b="0" i="0" dirty="0" err="1" smtClean="0">
                <a:solidFill>
                  <a:schemeClr val="accent2"/>
                </a:solidFill>
              </a:rPr>
              <a:t>I</a:t>
            </a:r>
            <a:r>
              <a:rPr lang="en-US" sz="1600" b="0" i="0" baseline="-25000" dirty="0" err="1" smtClean="0">
                <a:solidFill>
                  <a:schemeClr val="accent2"/>
                </a:solidFill>
              </a:rPr>
              <a:t>p</a:t>
            </a:r>
            <a:r>
              <a:rPr lang="en-US" sz="1600" b="0" i="0" dirty="0" smtClean="0">
                <a:solidFill>
                  <a:schemeClr val="accent2"/>
                </a:solidFill>
              </a:rPr>
              <a:t> ~ (</a:t>
            </a:r>
            <a:r>
              <a:rPr lang="en-US" sz="1600" b="0" i="0" dirty="0" err="1" smtClean="0">
                <a:solidFill>
                  <a:schemeClr val="accent2"/>
                </a:solidFill>
              </a:rPr>
              <a:t>I</a:t>
            </a:r>
            <a:r>
              <a:rPr lang="en-US" sz="1600" b="0" i="0" baseline="-25000" dirty="0" err="1" smtClean="0">
                <a:solidFill>
                  <a:schemeClr val="accent2"/>
                </a:solidFill>
              </a:rPr>
              <a:t>inj</a:t>
            </a:r>
            <a:r>
              <a:rPr lang="en-US" sz="1600" b="0" i="0" dirty="0" smtClean="0">
                <a:solidFill>
                  <a:schemeClr val="accent2"/>
                </a:solidFill>
              </a:rPr>
              <a:t> I</a:t>
            </a:r>
            <a:r>
              <a:rPr lang="en-US" sz="1600" b="0" i="0" baseline="-25000" dirty="0" smtClean="0">
                <a:solidFill>
                  <a:schemeClr val="accent2"/>
                </a:solidFill>
              </a:rPr>
              <a:t>TF</a:t>
            </a:r>
            <a:r>
              <a:rPr lang="en-US" sz="1600" b="0" i="0" dirty="0" smtClean="0">
                <a:solidFill>
                  <a:schemeClr val="accent2"/>
                </a:solidFill>
              </a:rPr>
              <a:t> / electrode width)^0.5:</a:t>
            </a:r>
            <a:endParaRPr lang="en-US" sz="1600" b="0" i="0" dirty="0">
              <a:solidFill>
                <a:schemeClr val="accent2"/>
              </a:solidFill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</a:pPr>
            <a:r>
              <a:rPr lang="en-US" sz="1800" b="0" i="0" dirty="0">
                <a:solidFill>
                  <a:schemeClr val="accent2"/>
                </a:solidFill>
              </a:rPr>
              <a:t>     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endParaRPr lang="en-US" sz="1800" b="0" i="0" dirty="0">
              <a:solidFill>
                <a:srgbClr val="FF0000"/>
              </a:solidFill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endParaRPr lang="en-US" sz="1800" b="0" i="0" dirty="0">
              <a:solidFill>
                <a:srgbClr val="FF0000"/>
              </a:solidFill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endParaRPr lang="en-US" sz="1800" b="0" i="0" dirty="0">
              <a:solidFill>
                <a:srgbClr val="FF0000"/>
              </a:solidFill>
            </a:endParaRPr>
          </a:p>
        </p:txBody>
      </p:sp>
      <p:pic>
        <p:nvPicPr>
          <p:cNvPr id="1946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413" y="2302325"/>
            <a:ext cx="1445895" cy="32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77900" y="3043934"/>
            <a:ext cx="3847776" cy="3432712"/>
          </a:xfrm>
        </p:spPr>
        <p:txBody>
          <a:bodyPr/>
          <a:lstStyle/>
          <a:p>
            <a:r>
              <a:rPr lang="en-US" sz="2000" dirty="0" smtClean="0"/>
              <a:t>Issues being addressed by Pegasus to achieve high </a:t>
            </a:r>
            <a:r>
              <a:rPr lang="en-US" sz="2000" dirty="0" err="1" smtClean="0"/>
              <a:t>I</a:t>
            </a:r>
            <a:r>
              <a:rPr lang="en-US" sz="2000" baseline="-25000" dirty="0" err="1" smtClean="0"/>
              <a:t>p</a:t>
            </a:r>
            <a:endParaRPr lang="en-US" sz="2000" baseline="-25000" dirty="0" smtClean="0"/>
          </a:p>
          <a:p>
            <a:pPr lvl="1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Effective voltage scales with electrode area</a:t>
            </a:r>
          </a:p>
          <a:p>
            <a:pPr lvl="1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Large-area electrode with uniform current density</a:t>
            </a:r>
          </a:p>
          <a:p>
            <a:pPr lvl="1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Characterization of plasma confinement/dissipation and injector impedance</a:t>
            </a:r>
          </a:p>
          <a:p>
            <a:pPr lvl="1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Pegasus wants to deliver MA-class (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sz="1600" baseline="-25000" dirty="0" err="1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&gt; 0.5 MA) to NSTX-U</a:t>
            </a:r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0" y="6086125"/>
            <a:ext cx="1408161" cy="19082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3149600"/>
            <a:ext cx="4362450" cy="3333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750" y="965200"/>
            <a:ext cx="4845050" cy="175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03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8F8F8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900" i="0" kern="0" dirty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Ramp-up strategy significantly benefits from </a:t>
            </a:r>
          </a:p>
          <a:p>
            <a:pPr algn="ctr" eaLnBrk="0" hangingPunct="0">
              <a:defRPr/>
            </a:pPr>
            <a:r>
              <a:rPr lang="en-US" sz="2900" i="0" kern="0" dirty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1-2 MW ECH to heat CHI plasma</a:t>
            </a:r>
          </a:p>
        </p:txBody>
      </p:sp>
      <p:sp>
        <p:nvSpPr>
          <p:cNvPr id="15365" name="TextBox 9"/>
          <p:cNvSpPr txBox="1">
            <a:spLocks noChangeArrowheads="1"/>
          </p:cNvSpPr>
          <p:nvPr/>
        </p:nvSpPr>
        <p:spPr bwMode="auto">
          <a:xfrm>
            <a:off x="1295400" y="6581775"/>
            <a:ext cx="18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67" name="Rectangle 3"/>
          <p:cNvSpPr txBox="1">
            <a:spLocks noChangeArrowheads="1"/>
          </p:cNvSpPr>
          <p:nvPr/>
        </p:nvSpPr>
        <p:spPr bwMode="auto">
          <a:xfrm>
            <a:off x="0" y="1371474"/>
            <a:ext cx="5175251" cy="214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1800" b="0" i="0" dirty="0">
                <a:solidFill>
                  <a:schemeClr val="tx1"/>
                </a:solidFill>
              </a:rPr>
              <a:t>In a 500kA decaying inductive discharge, TSC simulations indicate 0.6MW of absorbed ECH power could increase </a:t>
            </a:r>
            <a:r>
              <a:rPr lang="en-US" sz="1800" b="0" i="0" dirty="0" err="1">
                <a:solidFill>
                  <a:schemeClr val="tx1"/>
                </a:solidFill>
              </a:rPr>
              <a:t>T</a:t>
            </a:r>
            <a:r>
              <a:rPr lang="en-US" sz="1800" b="0" i="0" baseline="-25000" dirty="0" err="1">
                <a:solidFill>
                  <a:schemeClr val="tx1"/>
                </a:solidFill>
              </a:rPr>
              <a:t>e</a:t>
            </a:r>
            <a:r>
              <a:rPr lang="en-US" sz="1800" b="0" i="0" dirty="0">
                <a:solidFill>
                  <a:schemeClr val="tx1"/>
                </a:solidFill>
              </a:rPr>
              <a:t>  to ~400eV in </a:t>
            </a:r>
            <a:r>
              <a:rPr lang="en-US" sz="1800" b="0" i="0" dirty="0" smtClean="0">
                <a:solidFill>
                  <a:schemeClr val="tx1"/>
                </a:solidFill>
              </a:rPr>
              <a:t>20ms (with 50% ITER L-mode scaling)</a:t>
            </a:r>
            <a:endParaRPr lang="en-US" sz="1800" b="0" i="0" dirty="0">
              <a:solidFill>
                <a:schemeClr val="tx1"/>
              </a:solidFill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6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ECH absorption and deposition profile being modeled using </a:t>
            </a:r>
            <a:r>
              <a:rPr lang="en-US" sz="16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GENRAY</a:t>
            </a:r>
            <a:endParaRPr lang="en-US" sz="16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6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CHI discharge densities at </a:t>
            </a:r>
            <a:r>
              <a:rPr lang="en-US" sz="1600" b="0" i="0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1600" b="0" i="0" baseline="-25000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</a:t>
            </a:r>
            <a:r>
              <a:rPr lang="en-US" sz="16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= 70 </a:t>
            </a:r>
            <a:r>
              <a:rPr lang="en-US" sz="1600" b="0" i="0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eV</a:t>
            </a:r>
            <a:r>
              <a:rPr lang="en-US" sz="16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would allow 60% first-pass absorption by 28 GHz ECH in NSTX-U </a:t>
            </a:r>
            <a:endParaRPr lang="en-US" sz="16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13" descr="28GHz_ECH_Temperature_sca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894058"/>
            <a:ext cx="3327399" cy="224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81"/>
          <p:cNvSpPr txBox="1">
            <a:spLocks noChangeArrowheads="1"/>
          </p:cNvSpPr>
          <p:nvPr/>
        </p:nvSpPr>
        <p:spPr bwMode="auto">
          <a:xfrm>
            <a:off x="7917350" y="523876"/>
            <a:ext cx="990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marL="0" lvl="1" algn="ctr" eaLnBrk="1" hangingPunct="1">
              <a:spcBef>
                <a:spcPts val="800"/>
              </a:spcBef>
            </a:pPr>
            <a:r>
              <a:rPr lang="en-US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GENRAY</a:t>
            </a:r>
            <a:endParaRPr lang="en-US" b="0" i="0" baseline="-25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054244"/>
              </p:ext>
            </p:extLst>
          </p:nvPr>
        </p:nvGraphicFramePr>
        <p:xfrm>
          <a:off x="5709064" y="3138472"/>
          <a:ext cx="33528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Document" r:id="rId4" imgW="3060700" imgH="3822700" progId="Word.Document.12">
                  <p:link updateAutomatic="1"/>
                </p:oleObj>
              </mc:Choice>
              <mc:Fallback>
                <p:oleObj name="Document" r:id="rId4" imgW="3060700" imgH="38227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9064" y="3138472"/>
                        <a:ext cx="33528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4048151"/>
            <a:ext cx="5705325" cy="222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10000"/>
              </a:buClr>
              <a:buFont typeface="Arial" charset="0"/>
              <a:buChar char="•"/>
            </a:pPr>
            <a:r>
              <a:rPr lang="en-US" sz="1800" b="0" i="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Increased </a:t>
            </a:r>
            <a:r>
              <a:rPr lang="en-US" sz="1800" b="0" i="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1800" b="0" i="0" baseline="-2500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</a:t>
            </a:r>
            <a:r>
              <a:rPr lang="en-US" sz="1800" b="0" i="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predicted to significantly reduce </a:t>
            </a:r>
            <a:r>
              <a:rPr lang="en-US" sz="1800" b="0" i="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US" sz="1800" b="0" i="0" baseline="-2500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</a:t>
            </a:r>
            <a:r>
              <a:rPr lang="en-US" sz="1800" b="0" i="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decay rate</a:t>
            </a:r>
            <a:endParaRPr lang="en-US" sz="1800" b="0" i="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6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ECH heated plasma can be further heated with HHFW 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6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Maximum HHFW power &lt; 4MW, higher B</a:t>
            </a:r>
            <a:r>
              <a:rPr lang="en-US" sz="1600" b="0" i="0" baseline="-2500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16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in NSTX-U would improve coupling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6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HHFW </a:t>
            </a:r>
            <a:r>
              <a:rPr lang="en-US" sz="16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has demonstrated heating a 300 kA / 300 </a:t>
            </a:r>
            <a:r>
              <a:rPr lang="en-US" sz="1600" b="0" i="0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eV</a:t>
            </a:r>
            <a:r>
              <a:rPr lang="en-US" sz="16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plasma to &gt; 1 </a:t>
            </a:r>
            <a:r>
              <a:rPr lang="en-US" sz="1600" b="0" i="0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keV</a:t>
            </a:r>
            <a:r>
              <a:rPr lang="en-US" sz="16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in </a:t>
            </a:r>
            <a:r>
              <a:rPr lang="en-US" sz="16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40ms  </a:t>
            </a:r>
            <a:endParaRPr lang="en-US" sz="1600" b="0" i="0" dirty="0">
              <a:solidFill>
                <a:schemeClr val="tx1"/>
              </a:solidFill>
              <a:ea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21450" y="1130300"/>
            <a:ext cx="831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/>
              <a:t>GENRAY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820909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Non-inductive ramp-up from ~0.4MA to ~1MA projected </a:t>
            </a:r>
            <a:br>
              <a:rPr lang="en-US" dirty="0" smtClean="0"/>
            </a:br>
            <a:r>
              <a:rPr lang="en-US" dirty="0" smtClean="0"/>
              <a:t>to be possible with new CS + more tangential 2</a:t>
            </a:r>
            <a:r>
              <a:rPr lang="en-US" baseline="30000" dirty="0" smtClean="0"/>
              <a:t>nd</a:t>
            </a:r>
            <a:r>
              <a:rPr lang="en-US" dirty="0" smtClean="0"/>
              <a:t> NBI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0" y="958850"/>
            <a:ext cx="5384800" cy="1371600"/>
          </a:xfrm>
        </p:spPr>
        <p:txBody>
          <a:bodyPr/>
          <a:lstStyle/>
          <a:p>
            <a:pPr marL="225425" indent="-225425">
              <a:lnSpc>
                <a:spcPct val="90000"/>
              </a:lnSpc>
            </a:pPr>
            <a:r>
              <a:rPr lang="en-US" sz="2000" b="1" dirty="0" smtClean="0">
                <a:latin typeface="Arial Narrow" pitchFamily="34" charset="0"/>
              </a:rPr>
              <a:t>More tangential NBI provides 3-4x higher CD at low I</a:t>
            </a:r>
            <a:r>
              <a:rPr lang="en-US" sz="2000" b="1" baseline="-25000" dirty="0" smtClean="0">
                <a:latin typeface="Arial Narrow" pitchFamily="34" charset="0"/>
              </a:rPr>
              <a:t>P</a:t>
            </a:r>
            <a:r>
              <a:rPr lang="en-US" sz="2000" b="1" dirty="0" smtClean="0">
                <a:latin typeface="Arial Narrow" pitchFamily="34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2x higher absorption (40</a:t>
            </a: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80%) at low I</a:t>
            </a:r>
            <a:r>
              <a:rPr lang="en-US" sz="1600" baseline="-25000" dirty="0" smtClean="0"/>
              <a:t>P </a:t>
            </a:r>
            <a:r>
              <a:rPr lang="en-US" sz="1600" dirty="0" smtClean="0"/>
              <a:t>= 0.4MA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solidFill>
                  <a:schemeClr val="accent2"/>
                </a:solidFill>
              </a:rPr>
              <a:t>Now modeling coupling to 0.2-0.3MA targets (TRANSP)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1.5-2x higher current drive efficiency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 smtClean="0">
              <a:solidFill>
                <a:srgbClr val="FF0000"/>
              </a:solidFill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6425" y="5181600"/>
            <a:ext cx="9937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AutoShape 12"/>
          <p:cNvSpPr>
            <a:spLocks noChangeArrowheads="1"/>
          </p:cNvSpPr>
          <p:nvPr/>
        </p:nvSpPr>
        <p:spPr bwMode="auto">
          <a:xfrm>
            <a:off x="3859214" y="3886200"/>
            <a:ext cx="1212638" cy="1149350"/>
          </a:xfrm>
          <a:prstGeom prst="rightArrow">
            <a:avLst>
              <a:gd name="adj1" fmla="val 65472"/>
              <a:gd name="adj2" fmla="val 29582"/>
            </a:avLst>
          </a:prstGeom>
          <a:solidFill>
            <a:srgbClr val="3F7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6200" y="2743200"/>
            <a:ext cx="4191000" cy="3581400"/>
            <a:chOff x="228600" y="2362200"/>
            <a:chExt cx="4703366" cy="4114800"/>
          </a:xfrm>
        </p:grpSpPr>
        <p:pic>
          <p:nvPicPr>
            <p:cNvPr id="28682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2362200"/>
              <a:ext cx="4703366" cy="411480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</p:pic>
        <p:sp>
          <p:nvSpPr>
            <p:cNvPr id="28683" name="Line 15"/>
            <p:cNvSpPr>
              <a:spLocks noChangeShapeType="1"/>
            </p:cNvSpPr>
            <p:nvPr/>
          </p:nvSpPr>
          <p:spPr bwMode="auto">
            <a:xfrm flipH="1">
              <a:off x="1088529" y="5076879"/>
              <a:ext cx="0" cy="466707"/>
            </a:xfrm>
            <a:prstGeom prst="line">
              <a:avLst/>
            </a:prstGeom>
            <a:noFill/>
            <a:ln w="15875">
              <a:solidFill>
                <a:srgbClr val="969696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4" name="Line 16"/>
            <p:cNvSpPr>
              <a:spLocks noChangeShapeType="1"/>
            </p:cNvSpPr>
            <p:nvPr/>
          </p:nvSpPr>
          <p:spPr bwMode="auto">
            <a:xfrm>
              <a:off x="1468028" y="5109937"/>
              <a:ext cx="0" cy="390867"/>
            </a:xfrm>
            <a:prstGeom prst="line">
              <a:avLst/>
            </a:prstGeom>
            <a:noFill/>
            <a:ln w="15875">
              <a:solidFill>
                <a:srgbClr val="969696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5" name="Line 17"/>
            <p:cNvSpPr>
              <a:spLocks noChangeShapeType="1"/>
            </p:cNvSpPr>
            <p:nvPr/>
          </p:nvSpPr>
          <p:spPr bwMode="auto">
            <a:xfrm flipH="1">
              <a:off x="1895974" y="4983538"/>
              <a:ext cx="0" cy="324750"/>
            </a:xfrm>
            <a:prstGeom prst="line">
              <a:avLst/>
            </a:prstGeom>
            <a:noFill/>
            <a:ln w="15875">
              <a:solidFill>
                <a:srgbClr val="969696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6" name="Text Box 18"/>
            <p:cNvSpPr txBox="1">
              <a:spLocks noChangeArrowheads="1"/>
            </p:cNvSpPr>
            <p:nvPr/>
          </p:nvSpPr>
          <p:spPr bwMode="auto">
            <a:xfrm>
              <a:off x="912909" y="4927144"/>
              <a:ext cx="1338340" cy="215852"/>
            </a:xfrm>
            <a:prstGeom prst="rect">
              <a:avLst/>
            </a:prstGeom>
            <a:solidFill>
              <a:srgbClr val="DDDDDD"/>
            </a:solidFill>
            <a:ln w="1587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400">
                  <a:solidFill>
                    <a:schemeClr val="tx1"/>
                  </a:solidFill>
                </a:rPr>
                <a:t>Present NBI</a:t>
              </a:r>
            </a:p>
          </p:txBody>
        </p:sp>
        <p:sp>
          <p:nvSpPr>
            <p:cNvPr id="28687" name="Line 19"/>
            <p:cNvSpPr>
              <a:spLocks noChangeShapeType="1"/>
            </p:cNvSpPr>
            <p:nvPr/>
          </p:nvSpPr>
          <p:spPr bwMode="auto">
            <a:xfrm flipV="1">
              <a:off x="3545180" y="4299034"/>
              <a:ext cx="0" cy="680614"/>
            </a:xfrm>
            <a:prstGeom prst="line">
              <a:avLst/>
            </a:prstGeom>
            <a:noFill/>
            <a:ln w="15875">
              <a:solidFill>
                <a:srgbClr val="969696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8" name="Line 20"/>
            <p:cNvSpPr>
              <a:spLocks noChangeShapeType="1"/>
            </p:cNvSpPr>
            <p:nvPr/>
          </p:nvSpPr>
          <p:spPr bwMode="auto">
            <a:xfrm flipV="1">
              <a:off x="3948902" y="4326259"/>
              <a:ext cx="0" cy="653390"/>
            </a:xfrm>
            <a:prstGeom prst="line">
              <a:avLst/>
            </a:prstGeom>
            <a:noFill/>
            <a:ln w="15875">
              <a:solidFill>
                <a:srgbClr val="969696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9" name="Line 21"/>
            <p:cNvSpPr>
              <a:spLocks noChangeShapeType="1"/>
            </p:cNvSpPr>
            <p:nvPr/>
          </p:nvSpPr>
          <p:spPr bwMode="auto">
            <a:xfrm flipV="1">
              <a:off x="4372810" y="4392375"/>
              <a:ext cx="0" cy="587273"/>
            </a:xfrm>
            <a:prstGeom prst="line">
              <a:avLst/>
            </a:prstGeom>
            <a:noFill/>
            <a:ln w="15875">
              <a:solidFill>
                <a:srgbClr val="969696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0" name="Text Box 22"/>
            <p:cNvSpPr txBox="1">
              <a:spLocks noChangeArrowheads="1"/>
            </p:cNvSpPr>
            <p:nvPr/>
          </p:nvSpPr>
          <p:spPr bwMode="auto">
            <a:xfrm>
              <a:off x="3135401" y="4783243"/>
              <a:ext cx="1550294" cy="495062"/>
            </a:xfrm>
            <a:prstGeom prst="rect">
              <a:avLst/>
            </a:prstGeom>
            <a:solidFill>
              <a:srgbClr val="DDDDDD"/>
            </a:solidFill>
            <a:ln w="1587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400">
                  <a:solidFill>
                    <a:schemeClr val="tx1"/>
                  </a:solidFill>
                </a:rPr>
                <a:t>More tangential 2</a:t>
              </a:r>
              <a:r>
                <a:rPr lang="en-US" sz="1400" baseline="30000">
                  <a:solidFill>
                    <a:schemeClr val="tx1"/>
                  </a:solidFill>
                </a:rPr>
                <a:t>nd</a:t>
              </a:r>
              <a:r>
                <a:rPr lang="en-US" sz="1400">
                  <a:solidFill>
                    <a:schemeClr val="tx1"/>
                  </a:solidFill>
                </a:rPr>
                <a:t> NBI</a:t>
              </a:r>
            </a:p>
          </p:txBody>
        </p:sp>
        <p:sp>
          <p:nvSpPr>
            <p:cNvPr id="28691" name="Line 23"/>
            <p:cNvSpPr>
              <a:spLocks noChangeShapeType="1"/>
            </p:cNvSpPr>
            <p:nvPr/>
          </p:nvSpPr>
          <p:spPr bwMode="auto">
            <a:xfrm>
              <a:off x="927040" y="5566921"/>
              <a:ext cx="3811139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2" name="Line 24"/>
            <p:cNvSpPr>
              <a:spLocks noChangeShapeType="1"/>
            </p:cNvSpPr>
            <p:nvPr/>
          </p:nvSpPr>
          <p:spPr bwMode="auto">
            <a:xfrm>
              <a:off x="862444" y="4262086"/>
              <a:ext cx="3875735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3" name="Rectangle 25"/>
            <p:cNvSpPr>
              <a:spLocks noChangeArrowheads="1"/>
            </p:cNvSpPr>
            <p:nvPr/>
          </p:nvSpPr>
          <p:spPr bwMode="auto">
            <a:xfrm>
              <a:off x="745365" y="2650003"/>
              <a:ext cx="1033529" cy="157514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28694" name="Rectangle 26"/>
            <p:cNvSpPr>
              <a:spLocks noChangeArrowheads="1"/>
            </p:cNvSpPr>
            <p:nvPr/>
          </p:nvSpPr>
          <p:spPr bwMode="auto">
            <a:xfrm>
              <a:off x="2941615" y="2679172"/>
              <a:ext cx="1033529" cy="64172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28695" name="Line 27"/>
            <p:cNvSpPr>
              <a:spLocks noChangeShapeType="1"/>
            </p:cNvSpPr>
            <p:nvPr/>
          </p:nvSpPr>
          <p:spPr bwMode="auto">
            <a:xfrm>
              <a:off x="1294427" y="2743344"/>
              <a:ext cx="19378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6" name="Line 28"/>
            <p:cNvSpPr>
              <a:spLocks noChangeShapeType="1"/>
            </p:cNvSpPr>
            <p:nvPr/>
          </p:nvSpPr>
          <p:spPr bwMode="auto">
            <a:xfrm>
              <a:off x="3038508" y="2743344"/>
              <a:ext cx="19378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8681" name="TextBox 46"/>
          <p:cNvSpPr txBox="1">
            <a:spLocks noChangeArrowheads="1"/>
          </p:cNvSpPr>
          <p:nvPr/>
        </p:nvSpPr>
        <p:spPr bwMode="auto">
          <a:xfrm>
            <a:off x="5270500" y="1077761"/>
            <a:ext cx="3810001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i="0" dirty="0">
                <a:solidFill>
                  <a:schemeClr val="tx1"/>
                </a:solidFill>
                <a:latin typeface="Arial"/>
                <a:cs typeface="Arial"/>
                <a:sym typeface="Wingdings" pitchFamily="2" charset="2"/>
              </a:rPr>
              <a:t>TSC simulation of non-inductive ramp-up from initial </a:t>
            </a:r>
            <a:r>
              <a:rPr lang="en-US" sz="1600" i="0" dirty="0" smtClean="0">
                <a:solidFill>
                  <a:schemeClr val="tx1"/>
                </a:solidFill>
                <a:latin typeface="Arial"/>
                <a:cs typeface="Arial"/>
                <a:sym typeface="Wingdings" pitchFamily="2" charset="2"/>
              </a:rPr>
              <a:t>CHI target</a:t>
            </a:r>
          </a:p>
          <a:p>
            <a:pPr marL="742950" lvl="1" indent="-285750">
              <a:buFontTx/>
              <a:buChar char="-"/>
            </a:pPr>
            <a:r>
              <a:rPr lang="en-US" sz="1400" b="0" i="0" dirty="0" smtClean="0">
                <a:latin typeface="Arial"/>
                <a:cs typeface="Arial"/>
                <a:sym typeface="Wingdings" pitchFamily="2" charset="2"/>
              </a:rPr>
              <a:t>Simulations now being improved to use TRANSP/NUBEAM  loop within TSC</a:t>
            </a:r>
          </a:p>
          <a:p>
            <a:pPr marL="742950" lvl="1" indent="-285750">
              <a:buFontTx/>
              <a:buChar char="-"/>
            </a:pPr>
            <a:r>
              <a:rPr lang="en-US" sz="1400" b="0" i="0" dirty="0" smtClean="0">
                <a:latin typeface="Arial"/>
                <a:cs typeface="Arial"/>
                <a:sym typeface="Wingdings" pitchFamily="2" charset="2"/>
              </a:rPr>
              <a:t>Experimental challenges: </a:t>
            </a:r>
          </a:p>
          <a:p>
            <a:pPr lvl="2"/>
            <a:r>
              <a:rPr lang="en-US" sz="1400" b="0" i="0" dirty="0" smtClean="0">
                <a:latin typeface="Arial"/>
                <a:cs typeface="Arial"/>
                <a:sym typeface="Wingdings" pitchFamily="2" charset="2"/>
              </a:rPr>
              <a:t>- Maximum NBI power in low inductance CHI plasma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725" y="2965839"/>
            <a:ext cx="3851275" cy="3289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26617" y="6364129"/>
            <a:ext cx="25173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0" dirty="0" smtClean="0">
                <a:solidFill>
                  <a:schemeClr val="tx1"/>
                </a:solidFill>
              </a:rPr>
              <a:t>R. Raman, F. </a:t>
            </a:r>
            <a:r>
              <a:rPr lang="en-US" sz="900" i="0" dirty="0" err="1" smtClean="0">
                <a:solidFill>
                  <a:schemeClr val="tx1"/>
                </a:solidFill>
              </a:rPr>
              <a:t>Poli</a:t>
            </a:r>
            <a:r>
              <a:rPr lang="en-US" sz="900" i="0" dirty="0" smtClean="0">
                <a:solidFill>
                  <a:schemeClr val="tx1"/>
                </a:solidFill>
              </a:rPr>
              <a:t>, C.E. </a:t>
            </a:r>
            <a:r>
              <a:rPr lang="en-US" sz="900" i="0" dirty="0" err="1" smtClean="0">
                <a:solidFill>
                  <a:schemeClr val="tx1"/>
                </a:solidFill>
              </a:rPr>
              <a:t>Kessel</a:t>
            </a:r>
            <a:r>
              <a:rPr lang="en-US" sz="900" i="0" dirty="0">
                <a:solidFill>
                  <a:schemeClr val="tx1"/>
                </a:solidFill>
              </a:rPr>
              <a:t>,</a:t>
            </a:r>
            <a:r>
              <a:rPr lang="en-US" sz="900" i="0" dirty="0" smtClean="0">
                <a:solidFill>
                  <a:schemeClr val="tx1"/>
                </a:solidFill>
              </a:rPr>
              <a:t> S.C. </a:t>
            </a:r>
            <a:r>
              <a:rPr lang="en-US" sz="900" i="0" dirty="0" err="1" smtClean="0">
                <a:solidFill>
                  <a:schemeClr val="tx1"/>
                </a:solidFill>
              </a:rPr>
              <a:t>Jardin</a:t>
            </a:r>
            <a:endParaRPr lang="en-US" sz="9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01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71877</TotalTime>
  <Words>2262</Words>
  <Application>Microsoft Macintosh PowerPoint</Application>
  <PresentationFormat>On-screen Show (4:3)</PresentationFormat>
  <Paragraphs>359</Paragraphs>
  <Slides>20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Blank Presentation</vt:lpstr>
      <vt:lpstr>\\localhost\Users\rraman\Desktop\My PAC Talk\!OLE_LINK3</vt:lpstr>
      <vt:lpstr>PowerPoint Presentation</vt:lpstr>
      <vt:lpstr>Outline</vt:lpstr>
      <vt:lpstr>Goal: Develop and understand non-inductive start-up/ramp-up  to project to ST-FNSF operation with small or no solenoid</vt:lpstr>
      <vt:lpstr>CHI is planned to be used as initial current seed for subsequent non-inductive current ramp-up in NSTX-U</vt:lpstr>
      <vt:lpstr>Plasma discharge ramping to 1MA requires 35% less inductive flux when coaxial helicity injection (CHI) is used </vt:lpstr>
      <vt:lpstr>CHI start-up to ~0.4MA is projected for NSTX-U,  and projects to ~20% start-up current in next-step STs</vt:lpstr>
      <vt:lpstr>Local helicity injection being developed by PEGASUS is an alternate method for plasma start-up in NSTX-U</vt:lpstr>
      <vt:lpstr>PowerPoint Presentation</vt:lpstr>
      <vt:lpstr>Non-inductive ramp-up from ~0.4MA to ~1MA projected  to be possible with new CS + more tangential 2nd NBI</vt:lpstr>
      <vt:lpstr>PowerPoint Presentation</vt:lpstr>
      <vt:lpstr>Thrust PSR-1: Establish and extend  solenoid-free plasma start-up and test NBI ramp-up</vt:lpstr>
      <vt:lpstr>Thrust PSR-2: Ramp-up CHI Plasma discharges  using NBI and HHFW and Test Plasma Gun Start-up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 start-up to ~0.4MA is projected for NSTX-U,  and is projected to scale favorably to next-step STs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Roger Raman</cp:lastModifiedBy>
  <cp:revision>12631</cp:revision>
  <cp:lastPrinted>2013-02-12T18:32:11Z</cp:lastPrinted>
  <dcterms:created xsi:type="dcterms:W3CDTF">2003-10-01T16:23:57Z</dcterms:created>
  <dcterms:modified xsi:type="dcterms:W3CDTF">2013-02-16T16:59:25Z</dcterms:modified>
</cp:coreProperties>
</file>