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  <p:sldMasterId id="2147483662" r:id="rId2"/>
    <p:sldMasterId id="2147483675" r:id="rId3"/>
  </p:sldMasterIdLst>
  <p:notesMasterIdLst>
    <p:notesMasterId r:id="rId42"/>
  </p:notesMasterIdLst>
  <p:handoutMasterIdLst>
    <p:handoutMasterId r:id="rId43"/>
  </p:handoutMasterIdLst>
  <p:sldIdLst>
    <p:sldId id="1488" r:id="rId4"/>
    <p:sldId id="1436" r:id="rId5"/>
    <p:sldId id="1496" r:id="rId6"/>
    <p:sldId id="1468" r:id="rId7"/>
    <p:sldId id="1500" r:id="rId8"/>
    <p:sldId id="1469" r:id="rId9"/>
    <p:sldId id="1501" r:id="rId10"/>
    <p:sldId id="1471" r:id="rId11"/>
    <p:sldId id="1502" r:id="rId12"/>
    <p:sldId id="1497" r:id="rId13"/>
    <p:sldId id="1472" r:id="rId14"/>
    <p:sldId id="1493" r:id="rId15"/>
    <p:sldId id="1494" r:id="rId16"/>
    <p:sldId id="1473" r:id="rId17"/>
    <p:sldId id="1503" r:id="rId18"/>
    <p:sldId id="1474" r:id="rId19"/>
    <p:sldId id="1504" r:id="rId20"/>
    <p:sldId id="1489" r:id="rId21"/>
    <p:sldId id="1498" r:id="rId22"/>
    <p:sldId id="1475" r:id="rId23"/>
    <p:sldId id="1487" r:id="rId24"/>
    <p:sldId id="1495" r:id="rId25"/>
    <p:sldId id="1476" r:id="rId26"/>
    <p:sldId id="1499" r:id="rId27"/>
    <p:sldId id="1492" r:id="rId28"/>
    <p:sldId id="1506" r:id="rId29"/>
    <p:sldId id="1507" r:id="rId30"/>
    <p:sldId id="1508" r:id="rId31"/>
    <p:sldId id="1479" r:id="rId32"/>
    <p:sldId id="1484" r:id="rId33"/>
    <p:sldId id="1470" r:id="rId34"/>
    <p:sldId id="1477" r:id="rId35"/>
    <p:sldId id="1478" r:id="rId36"/>
    <p:sldId id="1481" r:id="rId37"/>
    <p:sldId id="1482" r:id="rId38"/>
    <p:sldId id="1490" r:id="rId39"/>
    <p:sldId id="1485" r:id="rId40"/>
    <p:sldId id="1486" r:id="rId41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sz="1200" b="1" i="1" kern="1200">
        <a:solidFill>
          <a:srgbClr val="1822CD"/>
        </a:solidFill>
        <a:latin typeface="Helvetica" pitchFamily="34" charset="0"/>
        <a:ea typeface="+mn-ea"/>
        <a:cs typeface="+mn-cs"/>
      </a:defRPr>
    </a:lvl6pPr>
    <a:lvl7pPr marL="2743200" algn="l" defTabSz="914400" rtl="0" eaLnBrk="1" latinLnBrk="0" hangingPunct="1">
      <a:defRPr sz="1200" b="1" i="1" kern="1200">
        <a:solidFill>
          <a:srgbClr val="1822CD"/>
        </a:solidFill>
        <a:latin typeface="Helvetica" pitchFamily="34" charset="0"/>
        <a:ea typeface="+mn-ea"/>
        <a:cs typeface="+mn-cs"/>
      </a:defRPr>
    </a:lvl7pPr>
    <a:lvl8pPr marL="3200400" algn="l" defTabSz="914400" rtl="0" eaLnBrk="1" latinLnBrk="0" hangingPunct="1">
      <a:defRPr sz="1200" b="1" i="1" kern="1200">
        <a:solidFill>
          <a:srgbClr val="1822CD"/>
        </a:solidFill>
        <a:latin typeface="Helvetica" pitchFamily="34" charset="0"/>
        <a:ea typeface="+mn-ea"/>
        <a:cs typeface="+mn-cs"/>
      </a:defRPr>
    </a:lvl8pPr>
    <a:lvl9pPr marL="3657600" algn="l" defTabSz="914400" rtl="0" eaLnBrk="1" latinLnBrk="0" hangingPunct="1">
      <a:defRPr sz="1200" b="1" i="1" kern="1200">
        <a:solidFill>
          <a:srgbClr val="1822CD"/>
        </a:solidFill>
        <a:latin typeface="Helvetic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000FF"/>
    <a:srgbClr val="FF00FF"/>
    <a:srgbClr val="008080"/>
    <a:srgbClr val="008000"/>
    <a:srgbClr val="CC66FF"/>
    <a:srgbClr val="B75DAC"/>
    <a:srgbClr val="FF5050"/>
    <a:srgbClr val="E6D2D2"/>
    <a:srgbClr val="DEEBF2"/>
    <a:srgbClr val="DFE2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41" autoAdjust="0"/>
    <p:restoredTop sz="94400" autoAdjust="0"/>
  </p:normalViewPr>
  <p:slideViewPr>
    <p:cSldViewPr>
      <p:cViewPr>
        <p:scale>
          <a:sx n="116" d="100"/>
          <a:sy n="116" d="100"/>
        </p:scale>
        <p:origin x="-1928" y="-352"/>
      </p:cViewPr>
      <p:guideLst>
        <p:guide orient="horz" pos="4224"/>
        <p:guide pos="2880"/>
      </p:guideLst>
    </p:cSldViewPr>
  </p:slideViewPr>
  <p:outlineViewPr>
    <p:cViewPr>
      <p:scale>
        <a:sx n="33" d="100"/>
        <a:sy n="33" d="100"/>
      </p:scale>
      <p:origin x="0" y="44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8"/>
    </p:cViewPr>
  </p:sorterViewPr>
  <p:notesViewPr>
    <p:cSldViewPr>
      <p:cViewPr varScale="1">
        <p:scale>
          <a:sx n="79" d="100"/>
          <a:sy n="79" d="100"/>
        </p:scale>
        <p:origin x="-1980" y="-10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3170255" cy="481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99" tIns="48350" rIns="96699" bIns="48350" numCol="1" anchor="t" anchorCtr="0" compatLnSpc="1">
            <a:prstTxWarp prst="textNoShape">
              <a:avLst/>
            </a:prstTxWarp>
          </a:bodyPr>
          <a:lstStyle>
            <a:lvl1pPr defTabSz="967321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46" y="2"/>
            <a:ext cx="3170254" cy="481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99" tIns="48350" rIns="96699" bIns="48350" numCol="1" anchor="t" anchorCtr="0" compatLnSpc="1">
            <a:prstTxWarp prst="textNoShape">
              <a:avLst/>
            </a:prstTxWarp>
          </a:bodyPr>
          <a:lstStyle>
            <a:lvl1pPr algn="r" defTabSz="967321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50"/>
            <a:ext cx="3170255" cy="48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99" tIns="48350" rIns="96699" bIns="48350" numCol="1" anchor="b" anchorCtr="0" compatLnSpc="1">
            <a:prstTxWarp prst="textNoShape">
              <a:avLst/>
            </a:prstTxWarp>
          </a:bodyPr>
          <a:lstStyle>
            <a:lvl1pPr defTabSz="967321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46" y="9120150"/>
            <a:ext cx="3170254" cy="48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99" tIns="48350" rIns="96699" bIns="48350" numCol="1" anchor="b" anchorCtr="0" compatLnSpc="1">
            <a:prstTxWarp prst="textNoShape">
              <a:avLst/>
            </a:prstTxWarp>
          </a:bodyPr>
          <a:lstStyle>
            <a:lvl1pPr algn="r" defTabSz="967321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66733A79-DCD6-49D1-9180-CC6628E650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0028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35086" cy="47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13" tIns="47857" rIns="95713" bIns="47857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80114" y="1"/>
            <a:ext cx="3135086" cy="47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13" tIns="47857" rIns="95713" bIns="47857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27138" y="712788"/>
            <a:ext cx="4860925" cy="3644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6319" y="4595616"/>
            <a:ext cx="5382567" cy="4279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13" tIns="47857" rIns="95713" bIns="478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1882"/>
            <a:ext cx="3135086" cy="47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13" tIns="47857" rIns="95713" bIns="47857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80114" y="9111882"/>
            <a:ext cx="3135086" cy="47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13" tIns="47857" rIns="95713" bIns="47857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0B8654FE-87CE-4C6C-A6DC-72558FF850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88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16F611-ECB8-4400-8FF2-4EB9AEF9629D}" type="slidenum">
              <a:rPr lang="en-US" smtClean="0"/>
              <a:pPr>
                <a:defRPr/>
              </a:pPr>
              <a:t>2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8725" y="712788"/>
            <a:ext cx="4860925" cy="3644900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8654FE-87CE-4C6C-A6DC-72558FF850E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349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8654FE-87CE-4C6C-A6DC-72558FF850E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349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51A05-0FB3-439D-B04E-5145FD462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AE324-9CBF-4BB2-AC72-44EF0FF65A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AD35D-CACF-40C4-A969-2F52C5184A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17583"/>
            <a:ext cx="21336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217583"/>
            <a:ext cx="65532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51A05-0FB3-439D-B04E-5145FD46207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3E3AF-4E4B-4CA6-A7DE-01BFBA5367D4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606D3-BFF6-4418-B4E4-B24115038705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007852"/>
            <a:ext cx="43434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278EA-9F47-4177-AA32-B41ABB6C2DC3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half" idx="11"/>
          </p:nvPr>
        </p:nvSpPr>
        <p:spPr>
          <a:xfrm>
            <a:off x="4648200" y="1007852"/>
            <a:ext cx="43434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0818EB-1CA6-407D-8C74-3B80A1D14318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AFE9E-9F50-4BC9-B109-026052284D8A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42990-334A-4246-92B1-6F50FCD484EF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C3D315-2D8A-4354-9284-2692622C7D09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3E3AF-4E4B-4CA6-A7DE-01BFBA5367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459FC4-6591-4FF4-B321-AE130B2C50ED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AE324-9CBF-4BB2-AC72-44EF0FF65A86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AD35D-CACF-40C4-A969-2F52C5184A7F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5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17583"/>
            <a:ext cx="21336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217583"/>
            <a:ext cx="65532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183F3-71A0-E74D-B54A-27FA1AE97B93}" type="datetime1">
              <a:rPr lang="en-US"/>
              <a:pPr>
                <a:defRPr/>
              </a:pPr>
              <a:t>6/9/14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290BF-CBC4-6D46-B2ED-60BE95B511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2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421D3-96C8-2343-A7AA-F8C826A3BF42}" type="datetime1">
              <a:rPr lang="en-US"/>
              <a:pPr>
                <a:defRPr/>
              </a:pPr>
              <a:t>6/9/14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2D9F2-0DFF-6F44-927F-9EA39488A4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1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27935-E540-4E48-8746-2BF2185139BD}" type="datetime1">
              <a:rPr lang="en-US"/>
              <a:pPr>
                <a:defRPr/>
              </a:pPr>
              <a:t>6/9/14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66A1B-A184-4949-A65F-A8A06036EE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84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B9B97-D817-8646-90F5-FDB803D6516C}" type="datetime1">
              <a:rPr lang="en-US"/>
              <a:pPr>
                <a:defRPr/>
              </a:pPr>
              <a:t>6/9/14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14EBA-3FE4-AB44-A6B8-A5CA2CCC2C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7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360D4-1FA5-5649-ABD3-84FB1836F988}" type="datetime1">
              <a:rPr lang="en-US"/>
              <a:pPr>
                <a:defRPr/>
              </a:pPr>
              <a:t>6/9/14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1B347-9EB2-3444-ADEA-4C326432C2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52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B551C-5BA6-7D47-803B-E9738AD55880}" type="datetime1">
              <a:rPr lang="en-US"/>
              <a:pPr>
                <a:defRPr/>
              </a:pPr>
              <a:t>6/9/14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27527-B70E-D14E-BAC1-E5E9647580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4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7BAC9-1F24-B445-BF9F-E23F6F94A153}" type="datetime1">
              <a:rPr lang="en-US"/>
              <a:pPr>
                <a:defRPr/>
              </a:pPr>
              <a:t>6/9/14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78AB1-EC6F-B243-BD29-B840A5353D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1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606D3-BFF6-4418-B4E4-B241150387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1C026-DA7B-774F-868D-E993BCAC7393}" type="datetime1">
              <a:rPr lang="en-US"/>
              <a:pPr>
                <a:defRPr/>
              </a:pPr>
              <a:t>6/9/14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2300E-2CCA-0347-9A90-18978F2A6D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67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82EAF-627B-4247-A66F-FE53E6916722}" type="datetime1">
              <a:rPr lang="en-US"/>
              <a:pPr>
                <a:defRPr/>
              </a:pPr>
              <a:t>6/9/14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35340-CF04-2643-ACC4-966CE8C435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83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10978-9FF6-FC42-B58D-96D75F314D4E}" type="datetime1">
              <a:rPr lang="en-US"/>
              <a:pPr>
                <a:defRPr/>
              </a:pPr>
              <a:t>6/9/14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A9916-9E90-C944-8749-B607573B43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50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4D17A-7C7F-F142-BECE-F123BE136781}" type="datetime1">
              <a:rPr lang="en-US"/>
              <a:pPr>
                <a:defRPr/>
              </a:pPr>
              <a:t>6/9/14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1125A-9068-3C4D-94B5-C273DEC2A5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3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007852"/>
            <a:ext cx="43434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278EA-9F47-4177-AA32-B41ABB6C2D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1"/>
          </p:nvPr>
        </p:nvSpPr>
        <p:spPr>
          <a:xfrm>
            <a:off x="4648200" y="1007852"/>
            <a:ext cx="43434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0818EB-1CA6-407D-8C74-3B80A1D14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AFE9E-9F50-4BC9-B109-026052284D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42990-334A-4246-92B1-6F50FCD484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C3D315-2D8A-4354-9284-2692622C7D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459FC4-6591-4FF4-B321-AE130B2C50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wmf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wmf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007852"/>
            <a:ext cx="8839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1027" name="Picture 13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028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10758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1029" name="Picture 19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6578600"/>
            <a:ext cx="9144000" cy="2794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905422" name="Rectangle 206"/>
          <p:cNvSpPr>
            <a:spLocks noChangeArrowheads="1"/>
          </p:cNvSpPr>
          <p:nvPr/>
        </p:nvSpPr>
        <p:spPr bwMode="auto">
          <a:xfrm>
            <a:off x="2057400" y="6609304"/>
            <a:ext cx="502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900" i="0" dirty="0" smtClean="0">
                <a:solidFill>
                  <a:schemeClr val="accent2"/>
                </a:solidFill>
                <a:latin typeface="Helvetica" pitchFamily="34" charset="0"/>
                <a:cs typeface="+mn-cs"/>
              </a:rPr>
              <a:t>PAC-35– NSTX-U/Theory Partnership, S. Kaye</a:t>
            </a:r>
            <a:endParaRPr lang="en-US" sz="900" i="0" dirty="0">
              <a:solidFill>
                <a:schemeClr val="accent2"/>
              </a:solidFill>
              <a:latin typeface="Helvetica" pitchFamily="34" charset="0"/>
              <a:cs typeface="+mn-cs"/>
            </a:endParaRPr>
          </a:p>
        </p:txBody>
      </p:sp>
      <p:sp>
        <p:nvSpPr>
          <p:cNvPr id="905423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53213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900" i="0">
                <a:solidFill>
                  <a:schemeClr val="accent2"/>
                </a:solidFill>
                <a:latin typeface="+mn-lt"/>
                <a:ea typeface="MS PGothic" pitchFamily="34" charset="-128"/>
              </a:defRPr>
            </a:lvl1pPr>
          </a:lstStyle>
          <a:p>
            <a:pPr>
              <a:defRPr/>
            </a:pPr>
            <a:fld id="{FD643048-C6A4-41C1-B840-6D9AB19099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05424" name="Rectangle 208"/>
          <p:cNvSpPr>
            <a:spLocks noChangeArrowheads="1"/>
          </p:cNvSpPr>
          <p:nvPr/>
        </p:nvSpPr>
        <p:spPr bwMode="auto">
          <a:xfrm>
            <a:off x="6400800" y="6609304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r">
              <a:defRPr/>
            </a:pPr>
            <a:r>
              <a:rPr lang="en-US" sz="900" i="0" dirty="0" smtClean="0">
                <a:solidFill>
                  <a:schemeClr val="accent2"/>
                </a:solidFill>
                <a:latin typeface="Arial" charset="0"/>
              </a:rPr>
              <a:t>June 11 – 13 </a:t>
            </a:r>
            <a:r>
              <a:rPr lang="en-US" sz="900" i="0" baseline="0" dirty="0" smtClean="0">
                <a:solidFill>
                  <a:schemeClr val="accent2"/>
                </a:solidFill>
                <a:latin typeface="Arial" charset="0"/>
              </a:rPr>
              <a:t>2014</a:t>
            </a:r>
            <a:endParaRPr lang="en-US" sz="900" i="0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0" name="Text Box 199"/>
          <p:cNvSpPr txBox="1">
            <a:spLocks noChangeArrowheads="1"/>
          </p:cNvSpPr>
          <p:nvPr/>
        </p:nvSpPr>
        <p:spPr bwMode="auto">
          <a:xfrm>
            <a:off x="273050" y="6635750"/>
            <a:ext cx="793750" cy="1841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cs typeface="+mn-cs"/>
              </a:rPr>
              <a:t>NSTX-U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225425" indent="-2254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800000"/>
          </a:solidFill>
          <a:latin typeface="+mn-lt"/>
          <a:ea typeface="+mn-ea"/>
          <a:cs typeface="+mn-cs"/>
        </a:defRPr>
      </a:lvl1pPr>
      <a:lvl2pPr marL="688975" indent="-23177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9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808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007852"/>
            <a:ext cx="8839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1027" name="Picture 13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028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10758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1029" name="Picture 19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6578600"/>
            <a:ext cx="9144000" cy="2794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905422" name="Rectangle 206"/>
          <p:cNvSpPr>
            <a:spLocks noChangeArrowheads="1"/>
          </p:cNvSpPr>
          <p:nvPr/>
        </p:nvSpPr>
        <p:spPr bwMode="auto">
          <a:xfrm>
            <a:off x="2057400" y="6609304"/>
            <a:ext cx="502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900" i="0" dirty="0" smtClean="0">
                <a:solidFill>
                  <a:srgbClr val="3333CC"/>
                </a:solidFill>
                <a:latin typeface="Arial" charset="0"/>
              </a:rPr>
              <a:t>NSTX-U 5 Year Plan Review – Governance and Management  (Ono/Menard)</a:t>
            </a:r>
            <a:endParaRPr lang="en-US" sz="900" i="0" dirty="0">
              <a:solidFill>
                <a:srgbClr val="3333CC"/>
              </a:solidFill>
              <a:latin typeface="Arial" charset="0"/>
            </a:endParaRPr>
          </a:p>
        </p:txBody>
      </p:sp>
      <p:sp>
        <p:nvSpPr>
          <p:cNvPr id="905423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53213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900" i="0">
                <a:solidFill>
                  <a:schemeClr val="accent2"/>
                </a:solidFill>
                <a:latin typeface="+mn-lt"/>
                <a:ea typeface="MS PGothic" pitchFamily="34" charset="-128"/>
              </a:defRPr>
            </a:lvl1pPr>
          </a:lstStyle>
          <a:p>
            <a:pPr>
              <a:defRPr/>
            </a:pPr>
            <a:fld id="{FD643048-C6A4-41C1-B840-6D9AB19099A2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905424" name="Rectangle 208"/>
          <p:cNvSpPr>
            <a:spLocks noChangeArrowheads="1"/>
          </p:cNvSpPr>
          <p:nvPr/>
        </p:nvSpPr>
        <p:spPr bwMode="auto">
          <a:xfrm>
            <a:off x="6400800" y="6609304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r">
              <a:defRPr/>
            </a:pPr>
            <a:r>
              <a:rPr lang="en-US" sz="900" i="0" dirty="0" smtClean="0">
                <a:solidFill>
                  <a:srgbClr val="3333CC"/>
                </a:solidFill>
                <a:latin typeface="Arial" charset="0"/>
              </a:rPr>
              <a:t>May 21-23, 2013</a:t>
            </a:r>
            <a:endParaRPr lang="en-US" sz="900" i="0" dirty="0">
              <a:solidFill>
                <a:srgbClr val="3333CC"/>
              </a:solidFill>
              <a:latin typeface="Arial" charset="0"/>
            </a:endParaRPr>
          </a:p>
        </p:txBody>
      </p:sp>
      <p:sp>
        <p:nvSpPr>
          <p:cNvPr id="10" name="Text Box 199"/>
          <p:cNvSpPr txBox="1">
            <a:spLocks noChangeArrowheads="1"/>
          </p:cNvSpPr>
          <p:nvPr/>
        </p:nvSpPr>
        <p:spPr bwMode="auto">
          <a:xfrm>
            <a:off x="273050" y="6635750"/>
            <a:ext cx="793750" cy="1841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</a:rPr>
              <a:t>NSTX-U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225425" indent="-2254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88975" indent="-23177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57200">
              <a:defRPr/>
            </a:pPr>
            <a:fld id="{EF6A2438-0303-B74C-B509-B38198E5BF65}" type="datetime1">
              <a:rPr lang="en-US" b="0" i="0">
                <a:ea typeface="ＭＳ Ｐゴシック" charset="0"/>
                <a:cs typeface="ＭＳ Ｐゴシック" charset="0"/>
              </a:rPr>
              <a:pPr defTabSz="457200">
                <a:defRPr/>
              </a:pPr>
              <a:t>6/9/14</a:t>
            </a:fld>
            <a:endParaRPr lang="en-US" b="0" i="0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b="0" i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57200">
              <a:defRPr/>
            </a:pPr>
            <a:fld id="{F49CBA75-B370-8646-9A0A-94E9E533E284}" type="slidenum">
              <a:rPr lang="en-US" b="0" i="0">
                <a:ea typeface="ＭＳ Ｐゴシック" charset="0"/>
                <a:cs typeface="ＭＳ Ｐゴシック" charset="0"/>
              </a:rPr>
              <a:pPr defTabSz="457200">
                <a:defRPr/>
              </a:pPr>
              <a:t>‹#›</a:t>
            </a:fld>
            <a:endParaRPr lang="en-US" b="0" i="0"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image" Target="../media/image7.jpe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Relationship Id="rId3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Relationship Id="rId3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Relationship Id="rId3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Relationship Id="rId3" Type="http://schemas.openxmlformats.org/officeDocument/2006/relationships/image" Target="../media/image2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2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oleObject" Target="../embeddings/oleObject1.bin"/><Relationship Id="rId6" Type="http://schemas.openxmlformats.org/officeDocument/2006/relationships/image" Target="../media/image31.emf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Relationship Id="rId3" Type="http://schemas.openxmlformats.org/officeDocument/2006/relationships/image" Target="../media/image4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Relationship Id="rId3" Type="http://schemas.openxmlformats.org/officeDocument/2006/relationships/image" Target="../media/image48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Relationship Id="rId3" Type="http://schemas.openxmlformats.org/officeDocument/2006/relationships/image" Target="../media/image50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Relationship Id="rId3" Type="http://schemas.openxmlformats.org/officeDocument/2006/relationships/image" Target="../media/image53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Relationship Id="rId3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Relationship Id="rId3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150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6" name="Line 131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7" name="Line 132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8" name="Line 13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9" name="Line 13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0" name="Line 13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1" name="Line 139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2" name="Line 14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3" name="Line 14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4" name="Line 14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" name="Line 14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pic>
        <p:nvPicPr>
          <p:cNvPr id="16" name="Picture 1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4000" cy="839788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7" name="Line 147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8" name="Line 14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9" name="Rectangle 129"/>
          <p:cNvSpPr>
            <a:spLocks noChangeArrowheads="1"/>
          </p:cNvSpPr>
          <p:nvPr/>
        </p:nvSpPr>
        <p:spPr bwMode="auto">
          <a:xfrm>
            <a:off x="3767790" y="76200"/>
            <a:ext cx="15303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 eaLnBrk="0" hangingPunct="0"/>
            <a:r>
              <a:rPr lang="en-US" sz="1800">
                <a:solidFill>
                  <a:schemeClr val="accent2"/>
                </a:solidFill>
                <a:latin typeface="Arial" charset="0"/>
              </a:rPr>
              <a:t>Supported by   </a:t>
            </a:r>
          </a:p>
        </p:txBody>
      </p:sp>
      <p:sp>
        <p:nvSpPr>
          <p:cNvPr id="20" name="Line 149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1" name="Text Box 128"/>
          <p:cNvSpPr txBox="1">
            <a:spLocks noChangeArrowheads="1"/>
          </p:cNvSpPr>
          <p:nvPr/>
        </p:nvSpPr>
        <p:spPr bwMode="auto">
          <a:xfrm>
            <a:off x="838200" y="109538"/>
            <a:ext cx="1905000" cy="554037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600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NSTX-U</a:t>
            </a: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0" y="838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lnSpc>
                <a:spcPct val="90000"/>
              </a:lnSpc>
            </a:pPr>
            <a:r>
              <a:rPr lang="en-US" sz="3000" i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</a:rPr>
              <a:t>NSTX-U/PPPL Theory Partnership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2250140" y="1676400"/>
            <a:ext cx="460786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i="0" dirty="0" smtClean="0">
                <a:solidFill>
                  <a:schemeClr val="tx1"/>
                </a:solidFill>
                <a:latin typeface="Arial" charset="0"/>
              </a:rPr>
              <a:t>Stan Kaye </a:t>
            </a:r>
            <a:endParaRPr lang="en-US" sz="2400" i="0" dirty="0">
              <a:solidFill>
                <a:schemeClr val="tx1"/>
              </a:solidFill>
              <a:latin typeface="Arial" charset="0"/>
            </a:endParaRPr>
          </a:p>
          <a:p>
            <a:pPr algn="ctr"/>
            <a:r>
              <a:rPr lang="en-US" sz="2000" b="0" dirty="0" smtClean="0">
                <a:solidFill>
                  <a:schemeClr val="tx1"/>
                </a:solidFill>
                <a:latin typeface="Arial" charset="0"/>
              </a:rPr>
              <a:t>NSTX-U Deputy Program Director</a:t>
            </a:r>
          </a:p>
          <a:p>
            <a:pPr algn="ctr"/>
            <a:r>
              <a:rPr lang="en-US" sz="2400" i="0" dirty="0" err="1" smtClean="0">
                <a:solidFill>
                  <a:schemeClr val="tx1"/>
                </a:solidFill>
                <a:latin typeface="Arial" charset="0"/>
              </a:rPr>
              <a:t>Amitava</a:t>
            </a:r>
            <a:r>
              <a:rPr lang="en-US" sz="2400" i="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i="0" dirty="0" err="1" smtClean="0">
                <a:solidFill>
                  <a:schemeClr val="tx1"/>
                </a:solidFill>
                <a:latin typeface="Arial" charset="0"/>
              </a:rPr>
              <a:t>Bhattacharjee</a:t>
            </a:r>
            <a:endParaRPr lang="en-US" sz="2400" i="0" dirty="0" smtClean="0">
              <a:solidFill>
                <a:schemeClr val="tx1"/>
              </a:solidFill>
              <a:latin typeface="Arial" charset="0"/>
            </a:endParaRPr>
          </a:p>
          <a:p>
            <a:pPr algn="ctr"/>
            <a:r>
              <a:rPr lang="en-US" sz="2000" b="0" dirty="0" smtClean="0">
                <a:solidFill>
                  <a:schemeClr val="tx1"/>
                </a:solidFill>
                <a:latin typeface="Arial" charset="0"/>
              </a:rPr>
              <a:t>Head, PPPL Theory Dept.</a:t>
            </a:r>
          </a:p>
        </p:txBody>
      </p:sp>
      <p:pic>
        <p:nvPicPr>
          <p:cNvPr id="24" name="Picture 53" descr="ppi224.tmp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2286000"/>
            <a:ext cx="1295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153"/>
          <p:cNvSpPr txBox="1">
            <a:spLocks noChangeArrowheads="1"/>
          </p:cNvSpPr>
          <p:nvPr/>
        </p:nvSpPr>
        <p:spPr bwMode="auto">
          <a:xfrm>
            <a:off x="7696200" y="2317750"/>
            <a:ext cx="1295400" cy="43116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1429" tIns="45714" rIns="91429" bIns="45714" anchor="b">
            <a:spAutoFit/>
          </a:bodyPr>
          <a:lstStyle/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Culham Sci Ctr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York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Chubu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Fukui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Hiroshima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Hyogo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Kyoto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Kyushu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Kyushu Tokai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NIFS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Niigata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U Tokyo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JAEA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800">
                <a:solidFill>
                  <a:srgbClr val="FF0000"/>
                </a:solidFill>
                <a:latin typeface="Arial" charset="0"/>
              </a:rPr>
              <a:t>Inst for Nucl Res, Kiev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Ioffe Inst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TRINITI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Chonbuk Natl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NFRI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KAIST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POSTECH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Seoul Natl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ASIPP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CIEMAT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FOM Inst DIFFER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ENEA, Frascati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CEA, Cadarache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IPP, Jülich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IPP, Garching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ASCR, Czech Rep</a:t>
            </a:r>
          </a:p>
        </p:txBody>
      </p:sp>
      <p:pic>
        <p:nvPicPr>
          <p:cNvPr id="26" name="Picture 3" descr="C:\Users\jmenard\Desktop\Picture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7038" y="4267200"/>
            <a:ext cx="307816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8" descr="ppi221.tmp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2209800"/>
            <a:ext cx="1295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152"/>
          <p:cNvSpPr txBox="1">
            <a:spLocks noChangeArrowheads="1"/>
          </p:cNvSpPr>
          <p:nvPr/>
        </p:nvSpPr>
        <p:spPr bwMode="auto">
          <a:xfrm>
            <a:off x="152400" y="2209800"/>
            <a:ext cx="1257300" cy="451008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 err="1">
                <a:solidFill>
                  <a:srgbClr val="0000FF"/>
                </a:solidFill>
                <a:latin typeface="Arial" charset="0"/>
              </a:rPr>
              <a:t>Coll</a:t>
            </a:r>
            <a:r>
              <a:rPr lang="en-US" sz="900" dirty="0">
                <a:solidFill>
                  <a:srgbClr val="0000FF"/>
                </a:solidFill>
                <a:latin typeface="Arial" charset="0"/>
              </a:rPr>
              <a:t> of </a:t>
            </a:r>
            <a:r>
              <a:rPr lang="en-US" sz="900" dirty="0" err="1">
                <a:solidFill>
                  <a:srgbClr val="0000FF"/>
                </a:solidFill>
                <a:latin typeface="Arial" charset="0"/>
              </a:rPr>
              <a:t>Wm</a:t>
            </a:r>
            <a:r>
              <a:rPr lang="en-US" sz="900" dirty="0">
                <a:solidFill>
                  <a:srgbClr val="0000FF"/>
                </a:solidFill>
                <a:latin typeface="Arial" charset="0"/>
              </a:rPr>
              <a:t> &amp; Mary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Columbia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 err="1">
                <a:solidFill>
                  <a:srgbClr val="0000FF"/>
                </a:solidFill>
                <a:latin typeface="Arial" charset="0"/>
              </a:rPr>
              <a:t>CompX</a:t>
            </a:r>
            <a:endParaRPr lang="en-US" sz="900" dirty="0">
              <a:solidFill>
                <a:srgbClr val="0000FF"/>
              </a:solidFill>
              <a:latin typeface="Arial" charset="0"/>
            </a:endParaRP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General Atomics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FIU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INL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Johns Hopkins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LANL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LLNL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Lodestar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MIT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Lehigh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Nova Photonics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ORNL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PPPL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Princeton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Purdue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SNL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Think Tank, Inc.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UC Davis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UC Irvine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UCLA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UCSD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 Colorado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 Illinois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 Maryland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 Rochester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 Tennessee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 Tulsa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 Washington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 Wisconsin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X Science LLC</a:t>
            </a:r>
          </a:p>
        </p:txBody>
      </p:sp>
      <p:pic>
        <p:nvPicPr>
          <p:cNvPr id="29" name="Picture 5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713" y="4114800"/>
            <a:ext cx="227488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1676400" y="3332253"/>
            <a:ext cx="5715000" cy="706347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1800" i="0" dirty="0" smtClean="0">
                <a:solidFill>
                  <a:srgbClr val="FF0000"/>
                </a:solidFill>
              </a:rPr>
              <a:t>NSTX-U PAC-35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1800" i="0" dirty="0" smtClean="0">
                <a:solidFill>
                  <a:srgbClr val="FF0000"/>
                </a:solidFill>
              </a:rPr>
              <a:t>PPPL, Princeton University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1800" i="0" dirty="0" smtClean="0">
                <a:solidFill>
                  <a:srgbClr val="FF0000"/>
                </a:solidFill>
              </a:rPr>
              <a:t>11 – 13 June 2014</a:t>
            </a:r>
            <a:endParaRPr lang="en-US" sz="1800" i="0" dirty="0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981200" y="6553200"/>
            <a:ext cx="51816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i="0" dirty="0" smtClean="0"/>
              <a:t>*This work supported by the US DOE Contract No. DE-AC02-09CH11466</a:t>
            </a:r>
            <a:endParaRPr lang="en-US" sz="1100" i="0" dirty="0"/>
          </a:p>
        </p:txBody>
      </p:sp>
    </p:spTree>
    <p:extLst>
      <p:ext uri="{BB962C8B-B14F-4D97-AF65-F5344CB8AC3E}">
        <p14:creationId xmlns:p14="http://schemas.microsoft.com/office/powerpoint/2010/main" val="39084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i="1" dirty="0" smtClean="0">
                <a:solidFill>
                  <a:schemeClr val="tx1"/>
                </a:solidFill>
              </a:rPr>
              <a:t>The NSTX-U/Theory Partnership facilitates collaboration over a range of topics </a:t>
            </a:r>
            <a:endParaRPr lang="en-US" sz="2800" i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07852"/>
            <a:ext cx="8839200" cy="5621548"/>
          </a:xfrm>
        </p:spPr>
        <p:txBody>
          <a:bodyPr/>
          <a:lstStyle/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Waves and energetic particles: E.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Belova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, G.Y. Fu, N.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Gorelenkov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,           E.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Valeo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, R. White</a:t>
            </a:r>
          </a:p>
          <a:p>
            <a:pPr lvl="1"/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</a:rPr>
              <a:t>CAE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</a:rPr>
              <a:t>/KAW coupling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, development of reduced model for fast ion transport, coupling of kinks to AEs, non-linear wave-fast ion coupling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000" dirty="0" err="1"/>
              <a:t>Macrostability</a:t>
            </a:r>
            <a:r>
              <a:rPr lang="en-US" sz="2000" dirty="0"/>
              <a:t>: J. Breslau, F. </a:t>
            </a:r>
            <a:r>
              <a:rPr lang="en-US" sz="2000" dirty="0" err="1"/>
              <a:t>Ebrahimi</a:t>
            </a:r>
            <a:r>
              <a:rPr lang="en-US" sz="2000" dirty="0"/>
              <a:t>, S. </a:t>
            </a:r>
            <a:r>
              <a:rPr lang="en-US" sz="2000" dirty="0" err="1"/>
              <a:t>Jardin</a:t>
            </a:r>
            <a:r>
              <a:rPr lang="en-US" sz="2000" dirty="0"/>
              <a:t>, S. </a:t>
            </a:r>
            <a:r>
              <a:rPr lang="en-US" sz="2000" dirty="0" err="1"/>
              <a:t>Lazerson</a:t>
            </a:r>
            <a:r>
              <a:rPr lang="en-US" sz="2000" dirty="0"/>
              <a:t>, L. </a:t>
            </a:r>
            <a:r>
              <a:rPr lang="en-US" sz="2000" dirty="0" err="1"/>
              <a:t>Zakharov</a:t>
            </a:r>
            <a:endParaRPr lang="en-US" sz="2000" dirty="0"/>
          </a:p>
          <a:p>
            <a:pPr lvl="1"/>
            <a:r>
              <a:rPr lang="en-US" sz="1800" b="1" dirty="0"/>
              <a:t>Soft and hard (disruptive) beta limits, VDEs</a:t>
            </a:r>
            <a:r>
              <a:rPr lang="en-US" sz="1800" dirty="0"/>
              <a:t>, CHI physics, NCC coil design</a:t>
            </a:r>
          </a:p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Transport and Turbulence: S. 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Ethier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, E. 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Startsev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, W. Wang</a:t>
            </a:r>
          </a:p>
          <a:p>
            <a:pPr lvl="1"/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</a:rPr>
              <a:t>Source of ion, electron &amp; momentum transport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, source of collisionality dependence, development of e-m effects for global GTS</a:t>
            </a:r>
            <a:endParaRPr lang="en-US" sz="10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Edge physics: C.S. Chang, S.-H. Ku, D. 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Stotler</a:t>
            </a:r>
            <a:endParaRPr lang="en-US" sz="2000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</a:rPr>
              <a:t>SOL heat flux width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, edge bootstrap current, edge momentum source,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</a:rPr>
              <a:t>neutral 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transport, GPI interpretation</a:t>
            </a:r>
            <a:endParaRPr lang="en-US" sz="1000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800" b="1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73E3AF-4E4B-4CA6-A7DE-01BFBA5367D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2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EXP’T</a:t>
            </a:r>
            <a:r>
              <a:rPr lang="en-US" dirty="0" smtClean="0"/>
              <a:t>: Soft beta limits and VDEs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5257800" cy="1219200"/>
          </a:xfrm>
        </p:spPr>
        <p:txBody>
          <a:bodyPr/>
          <a:lstStyle/>
          <a:p>
            <a:r>
              <a:rPr lang="en-US" dirty="0" smtClean="0"/>
              <a:t>Soft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dirty="0" smtClean="0"/>
              <a:t> limit</a:t>
            </a:r>
          </a:p>
          <a:p>
            <a:pPr lvl="1"/>
            <a:r>
              <a:rPr lang="en-US" dirty="0" smtClean="0"/>
              <a:t>Drop in </a:t>
            </a:r>
            <a:r>
              <a:rPr lang="en-US" dirty="0" err="1" smtClean="0">
                <a:latin typeface="Symbol" charset="2"/>
                <a:cs typeface="Symbol" charset="2"/>
              </a:rPr>
              <a:t>b</a:t>
            </a:r>
            <a:r>
              <a:rPr lang="en-US" baseline="-25000" dirty="0" err="1" smtClean="0"/>
              <a:t>n</a:t>
            </a:r>
            <a:r>
              <a:rPr lang="en-US" dirty="0"/>
              <a:t> </a:t>
            </a:r>
            <a:r>
              <a:rPr lang="en-US" dirty="0" smtClean="0"/>
              <a:t>in response to onset of     low-n internal MHD activity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73E3AF-4E4B-4CA6-A7DE-01BFBA5367D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76200" y="2590800"/>
            <a:ext cx="4965700" cy="3181312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953000" y="3810000"/>
            <a:ext cx="4114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808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i="0" dirty="0" smtClean="0">
                <a:solidFill>
                  <a:schemeClr val="bg1">
                    <a:lumMod val="75000"/>
                  </a:schemeClr>
                </a:solidFill>
              </a:rPr>
              <a:t>VDEs</a:t>
            </a:r>
            <a:endParaRPr lang="en-US" b="0" i="0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b="0" i="0" dirty="0" smtClean="0">
                <a:solidFill>
                  <a:schemeClr val="bg1">
                    <a:lumMod val="75000"/>
                  </a:schemeClr>
                </a:solidFill>
              </a:rPr>
              <a:t>Both </a:t>
            </a:r>
            <a:r>
              <a:rPr lang="en-US" b="0" i="0" dirty="0">
                <a:solidFill>
                  <a:schemeClr val="bg1">
                    <a:lumMod val="75000"/>
                  </a:schemeClr>
                </a:solidFill>
              </a:rPr>
              <a:t>upward and downward VDEs observed</a:t>
            </a:r>
          </a:p>
          <a:p>
            <a:pPr lvl="1"/>
            <a:r>
              <a:rPr lang="en-US" b="0" i="0" dirty="0" smtClean="0">
                <a:solidFill>
                  <a:schemeClr val="bg1">
                    <a:lumMod val="75000"/>
                  </a:schemeClr>
                </a:solidFill>
              </a:rPr>
              <a:t>VDEs can lead to halo currents having up to 80 kA on the wall (downward)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95800" y="5562600"/>
            <a:ext cx="981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Gerhardt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24800" y="3581400"/>
            <a:ext cx="861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Menard</a:t>
            </a:r>
            <a:endParaRPr lang="en-US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9657" y="914400"/>
            <a:ext cx="2982843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3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EXP’T</a:t>
            </a:r>
            <a:r>
              <a:rPr lang="en-US" dirty="0" smtClean="0"/>
              <a:t>: Soft beta limits and VDEs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5257800" cy="1219200"/>
          </a:xfrm>
        </p:spPr>
        <p:txBody>
          <a:bodyPr/>
          <a:lstStyle/>
          <a:p>
            <a:r>
              <a:rPr lang="en-US" dirty="0" smtClean="0"/>
              <a:t>Soft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dirty="0" smtClean="0"/>
              <a:t> limit</a:t>
            </a:r>
          </a:p>
          <a:p>
            <a:pPr lvl="1"/>
            <a:r>
              <a:rPr lang="en-US" dirty="0" smtClean="0"/>
              <a:t>Drop in </a:t>
            </a:r>
            <a:r>
              <a:rPr lang="en-US" dirty="0" err="1" smtClean="0">
                <a:latin typeface="Symbol" charset="2"/>
                <a:cs typeface="Symbol" charset="2"/>
              </a:rPr>
              <a:t>b</a:t>
            </a:r>
            <a:r>
              <a:rPr lang="en-US" baseline="-25000" dirty="0" err="1" smtClean="0"/>
              <a:t>n</a:t>
            </a:r>
            <a:r>
              <a:rPr lang="en-US" dirty="0"/>
              <a:t> </a:t>
            </a:r>
            <a:r>
              <a:rPr lang="en-US" dirty="0" smtClean="0"/>
              <a:t>in response to onset of     low-n internal MHD activity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73E3AF-4E4B-4CA6-A7DE-01BFBA5367D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590800"/>
            <a:ext cx="4965700" cy="3181312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953000" y="3810000"/>
            <a:ext cx="4114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808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i="0" dirty="0" smtClean="0"/>
              <a:t>VDEs</a:t>
            </a:r>
          </a:p>
          <a:p>
            <a:pPr lvl="1"/>
            <a:r>
              <a:rPr lang="en-US" b="0" i="0" dirty="0" smtClean="0"/>
              <a:t>Both </a:t>
            </a:r>
            <a:r>
              <a:rPr lang="en-US" b="0" i="0" dirty="0"/>
              <a:t>upward and downward VDEs observed</a:t>
            </a:r>
          </a:p>
          <a:p>
            <a:pPr lvl="1"/>
            <a:r>
              <a:rPr lang="en-US" b="0" i="0" dirty="0" smtClean="0"/>
              <a:t>VDEs can lead to halo currents having up to 80 kA on the wall (downward)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95800" y="5559623"/>
            <a:ext cx="981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Gerhardt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924800" y="3581400"/>
            <a:ext cx="861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Menard</a:t>
            </a:r>
            <a:endParaRPr lang="en-US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9657" y="914400"/>
            <a:ext cx="2982843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8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EXP’T</a:t>
            </a:r>
            <a:r>
              <a:rPr lang="en-US" dirty="0" smtClean="0"/>
              <a:t>: Soft beta limits and VDEs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5257800" cy="1219200"/>
          </a:xfrm>
        </p:spPr>
        <p:txBody>
          <a:bodyPr/>
          <a:lstStyle/>
          <a:p>
            <a:r>
              <a:rPr lang="en-US" dirty="0" smtClean="0"/>
              <a:t>Soft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dirty="0" smtClean="0"/>
              <a:t> limit</a:t>
            </a:r>
          </a:p>
          <a:p>
            <a:pPr lvl="1"/>
            <a:r>
              <a:rPr lang="en-US" dirty="0" smtClean="0"/>
              <a:t>Drop in </a:t>
            </a:r>
            <a:r>
              <a:rPr lang="en-US" dirty="0" err="1" smtClean="0">
                <a:latin typeface="Symbol" charset="2"/>
                <a:cs typeface="Symbol" charset="2"/>
              </a:rPr>
              <a:t>b</a:t>
            </a:r>
            <a:r>
              <a:rPr lang="en-US" baseline="-25000" dirty="0" err="1" smtClean="0"/>
              <a:t>n</a:t>
            </a:r>
            <a:r>
              <a:rPr lang="en-US" dirty="0"/>
              <a:t> </a:t>
            </a:r>
            <a:r>
              <a:rPr lang="en-US" dirty="0" smtClean="0"/>
              <a:t>in response to onset of     low-n internal MHD activity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73E3AF-4E4B-4CA6-A7DE-01BFBA5367D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590800"/>
            <a:ext cx="4965700" cy="3181312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953000" y="3810000"/>
            <a:ext cx="4114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808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i="0" dirty="0" smtClean="0"/>
              <a:t>VDEs</a:t>
            </a:r>
          </a:p>
          <a:p>
            <a:pPr lvl="1"/>
            <a:r>
              <a:rPr lang="en-US" b="0" i="0" dirty="0" smtClean="0"/>
              <a:t>Both </a:t>
            </a:r>
            <a:r>
              <a:rPr lang="en-US" b="0" i="0" dirty="0"/>
              <a:t>upward and downward VDEs observed</a:t>
            </a:r>
          </a:p>
          <a:p>
            <a:pPr lvl="1"/>
            <a:r>
              <a:rPr lang="en-US" b="0" i="0" dirty="0" smtClean="0"/>
              <a:t>VDEs can lead to halo currents having up to 80 kA on the wall (downward)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95800" y="5559623"/>
            <a:ext cx="981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Gerhardt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924800" y="3581400"/>
            <a:ext cx="861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Menard</a:t>
            </a:r>
            <a:endParaRPr lang="en-US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9657" y="914400"/>
            <a:ext cx="2982843" cy="281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5867400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8080"/>
                </a:solidFill>
              </a:rPr>
              <a:t>Can we develop an understanding of the sources and ramifications of these </a:t>
            </a:r>
            <a:r>
              <a:rPr lang="en-US" sz="2000" dirty="0" smtClean="0">
                <a:solidFill>
                  <a:srgbClr val="008080"/>
                </a:solidFill>
                <a:latin typeface="Symbol" charset="2"/>
                <a:cs typeface="Symbol" charset="2"/>
              </a:rPr>
              <a:t>b</a:t>
            </a:r>
            <a:r>
              <a:rPr lang="en-US" sz="2000" dirty="0" smtClean="0">
                <a:solidFill>
                  <a:srgbClr val="008080"/>
                </a:solidFill>
              </a:rPr>
              <a:t> limiting processes?</a:t>
            </a:r>
            <a:endParaRPr lang="en-US" sz="2000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83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THEORY</a:t>
            </a:r>
            <a:r>
              <a:rPr lang="en-US" dirty="0" smtClean="0"/>
              <a:t>: M3D-C</a:t>
            </a:r>
            <a:r>
              <a:rPr lang="en-US" baseline="30000" dirty="0" smtClean="0"/>
              <a:t>1</a:t>
            </a:r>
            <a:r>
              <a:rPr lang="en-US" dirty="0" smtClean="0"/>
              <a:t> used to study both types of beta limiting processes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09372"/>
            <a:ext cx="8839200" cy="2367228"/>
          </a:xfrm>
        </p:spPr>
        <p:txBody>
          <a:bodyPr/>
          <a:lstStyle/>
          <a:p>
            <a:r>
              <a:rPr lang="en-US" dirty="0" smtClean="0"/>
              <a:t>M3D-C</a:t>
            </a:r>
            <a:r>
              <a:rPr lang="en-US" baseline="30000" dirty="0" smtClean="0"/>
              <a:t>1</a:t>
            </a:r>
            <a:r>
              <a:rPr lang="en-US" dirty="0" smtClean="0"/>
              <a:t> affords unique opportunity to study of stability on transport time scale for realistic 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</a:p>
          <a:p>
            <a:r>
              <a:rPr lang="en-US" dirty="0" smtClean="0">
                <a:latin typeface="+mj-lt"/>
                <a:cs typeface="Symbol" charset="2"/>
              </a:rPr>
              <a:t>Linear/Non-linear, 2D/3D</a:t>
            </a:r>
          </a:p>
          <a:p>
            <a:pPr lvl="1"/>
            <a:r>
              <a:rPr lang="en-US" dirty="0" smtClean="0">
                <a:latin typeface="+mj-lt"/>
                <a:cs typeface="Symbol" charset="2"/>
              </a:rPr>
              <a:t>Used for scoping control systems, transport models, etc.</a:t>
            </a:r>
          </a:p>
          <a:p>
            <a:pPr lvl="1"/>
            <a:r>
              <a:rPr lang="en-US" dirty="0" smtClean="0">
                <a:latin typeface="+mj-lt"/>
                <a:cs typeface="Symbol" charset="2"/>
              </a:rPr>
              <a:t>Very well benchmarked against NIMROD for ideal &amp; resistive stability</a:t>
            </a:r>
          </a:p>
          <a:p>
            <a:pPr lvl="1"/>
            <a:r>
              <a:rPr lang="en-US" dirty="0" smtClean="0">
                <a:latin typeface="+mj-lt"/>
                <a:cs typeface="Symbol" charset="2"/>
              </a:rPr>
              <a:t>Also against GATO, ELITE</a:t>
            </a:r>
            <a:endParaRPr lang="en-US" dirty="0">
              <a:latin typeface="+mj-lt"/>
              <a:cs typeface="Symbol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73E3AF-4E4B-4CA6-A7DE-01BFBA5367D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059588" y="3072496"/>
            <a:ext cx="3779612" cy="3404504"/>
            <a:chOff x="3703411" y="1407978"/>
            <a:chExt cx="5440589" cy="5450022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67299" y="4276704"/>
              <a:ext cx="1355027" cy="2581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80000" y="1436554"/>
              <a:ext cx="1355025" cy="2844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03411" y="4267200"/>
              <a:ext cx="1360016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33800" y="1433585"/>
              <a:ext cx="1351663" cy="2859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421298" y="4292600"/>
              <a:ext cx="1362106" cy="256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426201" y="1451100"/>
              <a:ext cx="1344032" cy="2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785100" y="1407978"/>
              <a:ext cx="1358900" cy="2873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797800" y="4269624"/>
              <a:ext cx="1346200" cy="2588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TextBox 13"/>
          <p:cNvSpPr txBox="1"/>
          <p:nvPr/>
        </p:nvSpPr>
        <p:spPr>
          <a:xfrm>
            <a:off x="76200" y="3505200"/>
            <a:ext cx="4495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dirty="0" smtClean="0">
                <a:solidFill>
                  <a:srgbClr val="008080"/>
                </a:solidFill>
              </a:rPr>
              <a:t>3D Non-linear simulation of soft </a:t>
            </a:r>
            <a:r>
              <a:rPr lang="en-US" sz="1800" b="0" i="0" dirty="0" smtClean="0">
                <a:solidFill>
                  <a:srgbClr val="008080"/>
                </a:solidFill>
                <a:latin typeface="Symbol" charset="2"/>
                <a:cs typeface="Symbol" charset="2"/>
              </a:rPr>
              <a:t>b</a:t>
            </a:r>
            <a:r>
              <a:rPr lang="en-US" sz="1800" b="0" i="0" dirty="0" smtClean="0">
                <a:solidFill>
                  <a:srgbClr val="008080"/>
                </a:solidFill>
              </a:rPr>
              <a:t> limit</a:t>
            </a:r>
          </a:p>
          <a:p>
            <a:pPr marL="285750" indent="-285750">
              <a:buFont typeface="Arial"/>
              <a:buChar char="•"/>
            </a:pPr>
            <a:r>
              <a:rPr lang="en-US" sz="1800" b="0" i="0" dirty="0" smtClean="0">
                <a:solidFill>
                  <a:schemeClr val="tx2"/>
                </a:solidFill>
              </a:rPr>
              <a:t>As </a:t>
            </a:r>
            <a:r>
              <a:rPr lang="en-US" sz="1800" b="0" i="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b</a:t>
            </a:r>
            <a:r>
              <a:rPr lang="en-US" sz="1800" b="0" i="0" dirty="0" smtClean="0">
                <a:solidFill>
                  <a:srgbClr val="008080"/>
                </a:solidFill>
                <a:latin typeface="Symbol" charset="2"/>
                <a:cs typeface="Symbol" charset="2"/>
              </a:rPr>
              <a:t> </a:t>
            </a:r>
            <a:r>
              <a:rPr lang="en-US" sz="1800" b="0" i="0" dirty="0" smtClean="0">
                <a:solidFill>
                  <a:schemeClr val="tx2"/>
                </a:solidFill>
              </a:rPr>
              <a:t>limit is exceeded in center, surfaces deform, become stochastic, then heal</a:t>
            </a:r>
          </a:p>
          <a:p>
            <a:pPr marL="285750" indent="-285750">
              <a:buFont typeface="Arial"/>
              <a:buChar char="•"/>
            </a:pPr>
            <a:r>
              <a:rPr lang="en-US" sz="1800" b="0" i="0" dirty="0">
                <a:solidFill>
                  <a:schemeClr val="tx2"/>
                </a:solidFill>
              </a:rPr>
              <a:t>First, pure n=</a:t>
            </a:r>
            <a:r>
              <a:rPr lang="en-US" sz="1800" b="0" i="0" dirty="0" smtClean="0">
                <a:solidFill>
                  <a:schemeClr val="tx2"/>
                </a:solidFill>
              </a:rPr>
              <a:t>3 (4/3 resonance), </a:t>
            </a:r>
            <a:r>
              <a:rPr lang="en-US" sz="1800" b="0" i="0" dirty="0">
                <a:solidFill>
                  <a:schemeClr val="tx2"/>
                </a:solidFill>
              </a:rPr>
              <a:t>then non-linear, finally axisymmetric torus</a:t>
            </a:r>
          </a:p>
          <a:p>
            <a:pPr marL="285750" indent="-285750">
              <a:buFont typeface="Arial"/>
              <a:buChar char="•"/>
            </a:pPr>
            <a:r>
              <a:rPr lang="en-US" sz="1800" b="0" i="0" dirty="0" smtClean="0">
                <a:solidFill>
                  <a:schemeClr val="tx2"/>
                </a:solidFill>
              </a:rPr>
              <a:t>Net effect is enhanced transport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38600" y="5334000"/>
            <a:ext cx="761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Jardin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3408988" y="3200400"/>
            <a:ext cx="1544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0" dirty="0" smtClean="0">
                <a:solidFill>
                  <a:srgbClr val="8000FF"/>
                </a:solidFill>
              </a:rPr>
              <a:t> </a:t>
            </a:r>
            <a:r>
              <a:rPr lang="en-US" sz="1600" b="0" i="0" dirty="0" smtClean="0">
                <a:solidFill>
                  <a:srgbClr val="8000FF"/>
                </a:solidFill>
              </a:rPr>
              <a:t>Poincare plots</a:t>
            </a:r>
            <a:endParaRPr lang="en-US" sz="1600" i="0" dirty="0">
              <a:solidFill>
                <a:srgbClr val="8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19600" y="6019800"/>
            <a:ext cx="511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 err="1" smtClean="0">
                <a:solidFill>
                  <a:srgbClr val="8000FF"/>
                </a:solidFill>
                <a:latin typeface="Symbol" charset="2"/>
                <a:cs typeface="Symbol" charset="2"/>
              </a:rPr>
              <a:t>D</a:t>
            </a:r>
            <a:r>
              <a:rPr lang="en-US" sz="1600" b="0" i="0" dirty="0" err="1" smtClean="0">
                <a:solidFill>
                  <a:srgbClr val="8000FF"/>
                </a:solidFill>
              </a:rPr>
              <a:t>T</a:t>
            </a:r>
            <a:r>
              <a:rPr lang="en-US" sz="1600" b="0" i="0" baseline="-25000" dirty="0" err="1" smtClean="0">
                <a:solidFill>
                  <a:srgbClr val="8000FF"/>
                </a:solidFill>
              </a:rPr>
              <a:t>e</a:t>
            </a:r>
            <a:endParaRPr lang="en-US" sz="1400" b="0" i="0" dirty="0">
              <a:solidFill>
                <a:srgbClr val="8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29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THEORY</a:t>
            </a:r>
            <a:r>
              <a:rPr lang="en-US" dirty="0" smtClean="0"/>
              <a:t>: M3D-C</a:t>
            </a:r>
            <a:r>
              <a:rPr lang="en-US" baseline="30000" dirty="0" smtClean="0"/>
              <a:t>1</a:t>
            </a:r>
            <a:r>
              <a:rPr lang="en-US" dirty="0" smtClean="0"/>
              <a:t> used to study both types of beta limiting processes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09372"/>
            <a:ext cx="8839200" cy="2367228"/>
          </a:xfrm>
        </p:spPr>
        <p:txBody>
          <a:bodyPr/>
          <a:lstStyle/>
          <a:p>
            <a:r>
              <a:rPr lang="en-US" dirty="0" smtClean="0"/>
              <a:t>M3D-C</a:t>
            </a:r>
            <a:r>
              <a:rPr lang="en-US" baseline="30000" dirty="0" smtClean="0"/>
              <a:t>1</a:t>
            </a:r>
            <a:r>
              <a:rPr lang="en-US" dirty="0" smtClean="0"/>
              <a:t> affords unique opportunity to study of stability on transport time scale for realistic 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</a:p>
          <a:p>
            <a:r>
              <a:rPr lang="en-US" dirty="0" smtClean="0">
                <a:latin typeface="+mj-lt"/>
                <a:cs typeface="Symbol" charset="2"/>
              </a:rPr>
              <a:t>Linear/Non-linear, 2D/3D</a:t>
            </a:r>
          </a:p>
          <a:p>
            <a:pPr lvl="1"/>
            <a:r>
              <a:rPr lang="en-US" dirty="0" smtClean="0">
                <a:latin typeface="+mj-lt"/>
                <a:cs typeface="Symbol" charset="2"/>
              </a:rPr>
              <a:t>Used for scoping control systems, transport models, etc.</a:t>
            </a:r>
          </a:p>
          <a:p>
            <a:pPr lvl="1"/>
            <a:r>
              <a:rPr lang="en-US" dirty="0" smtClean="0">
                <a:latin typeface="+mj-lt"/>
                <a:cs typeface="Symbol" charset="2"/>
              </a:rPr>
              <a:t>Very well benchmarked against NIMROD for ideal &amp; resistive stability</a:t>
            </a:r>
          </a:p>
          <a:p>
            <a:pPr lvl="1"/>
            <a:r>
              <a:rPr lang="en-US" dirty="0" smtClean="0">
                <a:latin typeface="+mj-lt"/>
                <a:cs typeface="Symbol" charset="2"/>
              </a:rPr>
              <a:t>Also against GATO, ELITE</a:t>
            </a:r>
            <a:endParaRPr lang="en-US" dirty="0">
              <a:latin typeface="+mj-lt"/>
              <a:cs typeface="Symbol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73E3AF-4E4B-4CA6-A7DE-01BFBA5367D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059588" y="3072496"/>
            <a:ext cx="3779612" cy="3404504"/>
            <a:chOff x="3703411" y="1407978"/>
            <a:chExt cx="5440589" cy="5450022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67299" y="4276704"/>
              <a:ext cx="1355027" cy="2581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80000" y="1436554"/>
              <a:ext cx="1355025" cy="2844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03411" y="4267200"/>
              <a:ext cx="1360016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33800" y="1433585"/>
              <a:ext cx="1351663" cy="2859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421298" y="4292600"/>
              <a:ext cx="1362106" cy="256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426201" y="1451100"/>
              <a:ext cx="1344032" cy="2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785100" y="1407978"/>
              <a:ext cx="1358900" cy="2873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797800" y="4269624"/>
              <a:ext cx="1346200" cy="2588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TextBox 13"/>
          <p:cNvSpPr txBox="1"/>
          <p:nvPr/>
        </p:nvSpPr>
        <p:spPr>
          <a:xfrm>
            <a:off x="76200" y="3505200"/>
            <a:ext cx="4495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dirty="0" smtClean="0">
                <a:solidFill>
                  <a:srgbClr val="008080"/>
                </a:solidFill>
              </a:rPr>
              <a:t>3D Non-linear simulation of </a:t>
            </a:r>
            <a:r>
              <a:rPr lang="en-US" sz="1800" b="0" i="0" dirty="0">
                <a:solidFill>
                  <a:srgbClr val="008080"/>
                </a:solidFill>
              </a:rPr>
              <a:t>soft </a:t>
            </a:r>
            <a:r>
              <a:rPr lang="en-US" sz="1800" b="0" i="0" dirty="0">
                <a:solidFill>
                  <a:srgbClr val="008080"/>
                </a:solidFill>
                <a:latin typeface="Symbol" charset="2"/>
                <a:cs typeface="Symbol" charset="2"/>
              </a:rPr>
              <a:t>b</a:t>
            </a:r>
            <a:r>
              <a:rPr lang="en-US" sz="1800" b="0" i="0" dirty="0">
                <a:solidFill>
                  <a:srgbClr val="008080"/>
                </a:solidFill>
              </a:rPr>
              <a:t> limit</a:t>
            </a:r>
          </a:p>
          <a:p>
            <a:pPr marL="285750" indent="-285750">
              <a:buFont typeface="Arial"/>
              <a:buChar char="•"/>
            </a:pPr>
            <a:r>
              <a:rPr lang="en-US" sz="1800" b="0" i="0" dirty="0">
                <a:solidFill>
                  <a:schemeClr val="tx2"/>
                </a:solidFill>
              </a:rPr>
              <a:t>As </a:t>
            </a:r>
            <a:r>
              <a:rPr lang="en-US" sz="1800" b="0" i="0" dirty="0">
                <a:solidFill>
                  <a:schemeClr val="tx1"/>
                </a:solidFill>
                <a:latin typeface="Symbol" charset="2"/>
                <a:cs typeface="Symbol" charset="2"/>
              </a:rPr>
              <a:t>b</a:t>
            </a:r>
            <a:r>
              <a:rPr lang="en-US" sz="1800" b="0" i="0" dirty="0">
                <a:solidFill>
                  <a:srgbClr val="008080"/>
                </a:solidFill>
                <a:latin typeface="Symbol" charset="2"/>
                <a:cs typeface="Symbol" charset="2"/>
              </a:rPr>
              <a:t> </a:t>
            </a:r>
            <a:r>
              <a:rPr lang="en-US" sz="1800" b="0" i="0" dirty="0">
                <a:solidFill>
                  <a:schemeClr val="tx2"/>
                </a:solidFill>
              </a:rPr>
              <a:t>limit is exceeded in center, surfaces </a:t>
            </a:r>
            <a:r>
              <a:rPr lang="en-US" sz="1800" b="0" i="0" dirty="0" smtClean="0">
                <a:solidFill>
                  <a:schemeClr val="tx2"/>
                </a:solidFill>
              </a:rPr>
              <a:t>deform, become stochastic, then heal</a:t>
            </a:r>
          </a:p>
          <a:p>
            <a:pPr marL="285750" indent="-285750">
              <a:buFont typeface="Arial"/>
              <a:buChar char="•"/>
            </a:pPr>
            <a:r>
              <a:rPr lang="en-US" sz="1800" b="0" i="0" dirty="0">
                <a:solidFill>
                  <a:schemeClr val="tx2"/>
                </a:solidFill>
              </a:rPr>
              <a:t>First, pure n=</a:t>
            </a:r>
            <a:r>
              <a:rPr lang="en-US" sz="1800" b="0" i="0" dirty="0" smtClean="0">
                <a:solidFill>
                  <a:schemeClr val="tx2"/>
                </a:solidFill>
              </a:rPr>
              <a:t>3 (4/3 resonance), </a:t>
            </a:r>
            <a:r>
              <a:rPr lang="en-US" sz="1800" b="0" i="0" dirty="0">
                <a:solidFill>
                  <a:schemeClr val="tx2"/>
                </a:solidFill>
              </a:rPr>
              <a:t>then non-linear, finally axisymmetric torus</a:t>
            </a:r>
          </a:p>
          <a:p>
            <a:pPr marL="285750" indent="-285750">
              <a:buFont typeface="Arial"/>
              <a:buChar char="•"/>
            </a:pPr>
            <a:r>
              <a:rPr lang="en-US" sz="1800" b="0" i="0" dirty="0" smtClean="0">
                <a:solidFill>
                  <a:schemeClr val="tx2"/>
                </a:solidFill>
              </a:rPr>
              <a:t>Net effect is enhanced transport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38600" y="5334000"/>
            <a:ext cx="761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Jardin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3408988" y="3200400"/>
            <a:ext cx="1544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0" dirty="0" smtClean="0">
                <a:solidFill>
                  <a:srgbClr val="8000FF"/>
                </a:solidFill>
              </a:rPr>
              <a:t> </a:t>
            </a:r>
            <a:r>
              <a:rPr lang="en-US" sz="1600" b="0" i="0" dirty="0" smtClean="0">
                <a:solidFill>
                  <a:srgbClr val="8000FF"/>
                </a:solidFill>
              </a:rPr>
              <a:t>Poincare plots</a:t>
            </a:r>
            <a:endParaRPr lang="en-US" sz="1600" i="0" dirty="0">
              <a:solidFill>
                <a:srgbClr val="8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19600" y="6019800"/>
            <a:ext cx="511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 err="1" smtClean="0">
                <a:solidFill>
                  <a:srgbClr val="8000FF"/>
                </a:solidFill>
                <a:latin typeface="Symbol" charset="2"/>
                <a:cs typeface="Symbol" charset="2"/>
              </a:rPr>
              <a:t>D</a:t>
            </a:r>
            <a:r>
              <a:rPr lang="en-US" sz="1600" b="0" i="0" dirty="0" err="1" smtClean="0">
                <a:solidFill>
                  <a:srgbClr val="8000FF"/>
                </a:solidFill>
              </a:rPr>
              <a:t>T</a:t>
            </a:r>
            <a:r>
              <a:rPr lang="en-US" sz="1600" b="0" i="0" baseline="-25000" dirty="0" err="1" smtClean="0">
                <a:solidFill>
                  <a:srgbClr val="8000FF"/>
                </a:solidFill>
              </a:rPr>
              <a:t>e</a:t>
            </a:r>
            <a:endParaRPr lang="en-US" sz="1400" b="0" i="0" dirty="0">
              <a:solidFill>
                <a:srgbClr val="8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0639" y="5629870"/>
            <a:ext cx="40627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u="sng" dirty="0" smtClean="0">
                <a:solidFill>
                  <a:srgbClr val="008080"/>
                </a:solidFill>
              </a:rPr>
              <a:t>Future work: </a:t>
            </a:r>
            <a:r>
              <a:rPr lang="en-US" sz="1800" b="0" i="0" dirty="0" smtClean="0">
                <a:solidFill>
                  <a:srgbClr val="008080"/>
                </a:solidFill>
              </a:rPr>
              <a:t>Perform calculations to determine effects of q-profile, rotation, etc. on modes</a:t>
            </a:r>
            <a:endParaRPr lang="en-US" sz="1800" b="0" i="0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82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Simulations of VDEs have begun using M3D-C</a:t>
            </a:r>
            <a:r>
              <a:rPr lang="en-US" baseline="30000" dirty="0" smtClean="0"/>
              <a:t>1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31652"/>
            <a:ext cx="8839200" cy="1125748"/>
          </a:xfrm>
        </p:spPr>
        <p:txBody>
          <a:bodyPr/>
          <a:lstStyle/>
          <a:p>
            <a:r>
              <a:rPr lang="en-US" sz="2000" dirty="0" smtClean="0"/>
              <a:t>Initial simulations from 2D low resolution calculation</a:t>
            </a:r>
          </a:p>
          <a:p>
            <a:pPr lvl="1"/>
            <a:r>
              <a:rPr lang="en-US" sz="1800" dirty="0" smtClean="0"/>
              <a:t>Benchmark against earlier TSC results</a:t>
            </a:r>
          </a:p>
          <a:p>
            <a:r>
              <a:rPr lang="en-US" sz="2000" dirty="0" smtClean="0"/>
              <a:t>New capability is finite thickness wall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73E3AF-4E4B-4CA6-A7DE-01BFBA5367D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04800" y="2525212"/>
            <a:ext cx="6253400" cy="2805112"/>
            <a:chOff x="847725" y="2692400"/>
            <a:chExt cx="7902575" cy="354488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178675" y="2703513"/>
              <a:ext cx="1571625" cy="3533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47725" y="2703513"/>
              <a:ext cx="1581150" cy="3533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47925" y="2703513"/>
              <a:ext cx="1581150" cy="3533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35425" y="2703513"/>
              <a:ext cx="1581150" cy="3533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602288" y="2703513"/>
              <a:ext cx="1571625" cy="3533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1879600" y="2692400"/>
              <a:ext cx="508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(a)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05200" y="2705100"/>
              <a:ext cx="508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(b)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92700" y="2717800"/>
              <a:ext cx="508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(c)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680200" y="2730500"/>
              <a:ext cx="508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(d)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229600" y="2717800"/>
              <a:ext cx="508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(e)</a:t>
              </a:r>
              <a:endParaRPr lang="en-US" dirty="0"/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2451100"/>
            <a:ext cx="1433864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7924800" y="1371600"/>
            <a:ext cx="1219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Note halo currents</a:t>
            </a:r>
            <a:endParaRPr lang="en-US" sz="1600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8001000" y="1993900"/>
            <a:ext cx="304800" cy="76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696200" y="5791200"/>
            <a:ext cx="761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Jardin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1600200" y="2133600"/>
            <a:ext cx="367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dirty="0" smtClean="0"/>
              <a:t>Toroidal Current Density Evolution</a:t>
            </a:r>
            <a:endParaRPr lang="en-US" sz="1800" b="0" i="0" dirty="0"/>
          </a:p>
        </p:txBody>
      </p:sp>
    </p:spTree>
    <p:extLst>
      <p:ext uri="{BB962C8B-B14F-4D97-AF65-F5344CB8AC3E}">
        <p14:creationId xmlns:p14="http://schemas.microsoft.com/office/powerpoint/2010/main" val="342351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Simulations of VDEs have begun using M3D-C</a:t>
            </a:r>
            <a:r>
              <a:rPr lang="en-US" baseline="30000" dirty="0" smtClean="0"/>
              <a:t>1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31652"/>
            <a:ext cx="8839200" cy="1125748"/>
          </a:xfrm>
        </p:spPr>
        <p:txBody>
          <a:bodyPr/>
          <a:lstStyle/>
          <a:p>
            <a:r>
              <a:rPr lang="en-US" sz="2000" dirty="0" smtClean="0"/>
              <a:t>Initial simulations from 2D low resolution calculation</a:t>
            </a:r>
          </a:p>
          <a:p>
            <a:pPr lvl="1"/>
            <a:r>
              <a:rPr lang="en-US" sz="1800" dirty="0" smtClean="0"/>
              <a:t>Benchmark against earlier TSC results</a:t>
            </a:r>
          </a:p>
          <a:p>
            <a:r>
              <a:rPr lang="en-US" sz="2000" dirty="0" smtClean="0"/>
              <a:t>New capability is finite thickness wall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73E3AF-4E4B-4CA6-A7DE-01BFBA5367D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04800" y="2525212"/>
            <a:ext cx="6253400" cy="2805112"/>
            <a:chOff x="847725" y="2692400"/>
            <a:chExt cx="7902575" cy="354488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178675" y="2703513"/>
              <a:ext cx="1571625" cy="3533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47725" y="2703513"/>
              <a:ext cx="1581150" cy="3533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47925" y="2703513"/>
              <a:ext cx="1581150" cy="3533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35425" y="2703513"/>
              <a:ext cx="1581150" cy="3533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602288" y="2703513"/>
              <a:ext cx="1571625" cy="3533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1879600" y="2692400"/>
              <a:ext cx="508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(a)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05200" y="2705100"/>
              <a:ext cx="508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(b)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92700" y="2717800"/>
              <a:ext cx="508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(c)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680200" y="2730500"/>
              <a:ext cx="508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(d)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229600" y="2717800"/>
              <a:ext cx="508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(e)</a:t>
              </a:r>
              <a:endParaRPr lang="en-US" dirty="0"/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2451100"/>
            <a:ext cx="1433864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7924800" y="1371600"/>
            <a:ext cx="1219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Note halo currents</a:t>
            </a:r>
            <a:endParaRPr lang="en-US" sz="1600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8001000" y="1993900"/>
            <a:ext cx="304800" cy="76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696200" y="5791200"/>
            <a:ext cx="761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Jardin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1600200" y="2133600"/>
            <a:ext cx="367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dirty="0" smtClean="0"/>
              <a:t>Toroidal Current Density Evolution</a:t>
            </a:r>
            <a:endParaRPr lang="en-US" sz="1800" b="0" i="0" dirty="0"/>
          </a:p>
        </p:txBody>
      </p:sp>
      <p:sp>
        <p:nvSpPr>
          <p:cNvPr id="19" name="TextBox 18"/>
          <p:cNvSpPr txBox="1"/>
          <p:nvPr/>
        </p:nvSpPr>
        <p:spPr>
          <a:xfrm>
            <a:off x="228600" y="5505271"/>
            <a:ext cx="731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u="sng" dirty="0" smtClean="0">
                <a:solidFill>
                  <a:srgbClr val="008080"/>
                </a:solidFill>
              </a:rPr>
              <a:t>Future work: </a:t>
            </a:r>
            <a:r>
              <a:rPr lang="en-US" sz="2000" b="0" i="0" dirty="0" smtClean="0">
                <a:solidFill>
                  <a:srgbClr val="008080"/>
                </a:solidFill>
              </a:rPr>
              <a:t>Extend </a:t>
            </a:r>
            <a:r>
              <a:rPr lang="en-US" sz="2000" b="0" i="0" dirty="0">
                <a:solidFill>
                  <a:srgbClr val="008080"/>
                </a:solidFill>
              </a:rPr>
              <a:t>to 3D and realistic </a:t>
            </a:r>
            <a:r>
              <a:rPr lang="en-US" sz="2000" b="0" i="0" dirty="0" smtClean="0">
                <a:solidFill>
                  <a:srgbClr val="008080"/>
                </a:solidFill>
                <a:latin typeface="Symbol" charset="2"/>
                <a:cs typeface="Symbol" charset="2"/>
              </a:rPr>
              <a:t>h</a:t>
            </a:r>
            <a:r>
              <a:rPr lang="en-US" sz="2000" b="0" i="0" baseline="-25000" dirty="0" smtClean="0">
                <a:solidFill>
                  <a:srgbClr val="008080"/>
                </a:solidFill>
              </a:rPr>
              <a:t> </a:t>
            </a:r>
            <a:r>
              <a:rPr lang="en-US" sz="2000" b="0" i="0" dirty="0" smtClean="0">
                <a:solidFill>
                  <a:srgbClr val="008080"/>
                </a:solidFill>
              </a:rPr>
              <a:t>to compute non-axisymmetric halo current distribution for validation against experimental measurements</a:t>
            </a:r>
            <a:endParaRPr lang="en-US" sz="2000" b="0" i="0" dirty="0">
              <a:solidFill>
                <a:srgbClr val="008080"/>
              </a:solidFill>
            </a:endParaRPr>
          </a:p>
          <a:p>
            <a:endParaRPr lang="en-US" b="0" i="0" dirty="0"/>
          </a:p>
        </p:txBody>
      </p:sp>
    </p:spTree>
    <p:extLst>
      <p:ext uri="{BB962C8B-B14F-4D97-AF65-F5344CB8AC3E}">
        <p14:creationId xmlns:p14="http://schemas.microsoft.com/office/powerpoint/2010/main" val="4355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JRT-16: Assess MGI disruption mitigation, disruption detection and avoidance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Study gas assimilation efficiencies for MGI </a:t>
            </a:r>
            <a:r>
              <a:rPr lang="en-US" dirty="0" smtClean="0"/>
              <a:t>injection </a:t>
            </a:r>
            <a:r>
              <a:rPr lang="en-US" dirty="0"/>
              <a:t>from multiple </a:t>
            </a:r>
            <a:r>
              <a:rPr lang="en-US" dirty="0" err="1"/>
              <a:t>poloidal</a:t>
            </a:r>
            <a:r>
              <a:rPr lang="en-US" dirty="0"/>
              <a:t> locations and evaluate impacts on </a:t>
            </a:r>
            <a:r>
              <a:rPr lang="en-US" dirty="0" err="1"/>
              <a:t>divertor</a:t>
            </a:r>
            <a:r>
              <a:rPr lang="en-US" dirty="0"/>
              <a:t> heat loads and halo currents</a:t>
            </a:r>
          </a:p>
          <a:p>
            <a:pPr lvl="1"/>
            <a:r>
              <a:rPr lang="en-US" dirty="0"/>
              <a:t>XGC1/DEGAS-2 to determine amount and distribution of radiation, runaway electron current, resulting edge profiles</a:t>
            </a:r>
          </a:p>
          <a:p>
            <a:pPr lvl="1"/>
            <a:r>
              <a:rPr lang="en-US" dirty="0"/>
              <a:t>M3D-C</a:t>
            </a:r>
            <a:r>
              <a:rPr lang="en-US" baseline="30000" dirty="0"/>
              <a:t>1</a:t>
            </a:r>
            <a:r>
              <a:rPr lang="en-US" dirty="0"/>
              <a:t> to determine the dynamics of the MHD modes and their interactions </a:t>
            </a:r>
            <a:r>
              <a:rPr lang="en-US" dirty="0" smtClean="0"/>
              <a:t>with (e.g.) halo currents</a:t>
            </a:r>
          </a:p>
          <a:p>
            <a:r>
              <a:rPr lang="en-US" dirty="0" smtClean="0"/>
              <a:t>Develop </a:t>
            </a:r>
            <a:r>
              <a:rPr lang="en-US" dirty="0"/>
              <a:t>algorithms for real-time MGI triggering based on disruption warning system such as locked mode sensors, state-space observers and RFA</a:t>
            </a:r>
          </a:p>
          <a:p>
            <a:pPr lvl="1"/>
            <a:r>
              <a:rPr lang="en-US" dirty="0"/>
              <a:t>Couple M3D-C</a:t>
            </a:r>
            <a:r>
              <a:rPr lang="en-US" baseline="30000" dirty="0"/>
              <a:t>1</a:t>
            </a:r>
            <a:r>
              <a:rPr lang="en-US" dirty="0"/>
              <a:t> to a wall current code for designing sensors/probes, followed by verification and validation when NSTX-U starts to operate</a:t>
            </a:r>
          </a:p>
          <a:p>
            <a:pPr lvl="1"/>
            <a:r>
              <a:rPr lang="en-US" dirty="0" smtClean="0"/>
              <a:t>Resistive wall/</a:t>
            </a:r>
            <a:r>
              <a:rPr lang="en-US" dirty="0"/>
              <a:t>RFA capability has been added to M3D-C</a:t>
            </a:r>
            <a:r>
              <a:rPr lang="en-US" baseline="30000" dirty="0"/>
              <a:t>1</a:t>
            </a:r>
            <a:r>
              <a:rPr lang="en-US" dirty="0"/>
              <a:t> </a:t>
            </a:r>
            <a:r>
              <a:rPr lang="en-US" dirty="0" smtClean="0"/>
              <a:t>                 (</a:t>
            </a:r>
            <a:r>
              <a:rPr lang="en-US" dirty="0"/>
              <a:t>N. Ferraro/S. </a:t>
            </a:r>
            <a:r>
              <a:rPr lang="en-US" dirty="0" err="1"/>
              <a:t>Jardin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NSTX cases being studied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73E3AF-4E4B-4CA6-A7DE-01BFBA5367D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89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i="1" dirty="0" smtClean="0">
                <a:solidFill>
                  <a:schemeClr val="tx1"/>
                </a:solidFill>
              </a:rPr>
              <a:t>The NSTX-U/Theory Partnership facilitates collaboration over a range of topics </a:t>
            </a:r>
            <a:endParaRPr lang="en-US" sz="2800" i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07852"/>
            <a:ext cx="8839200" cy="5621548"/>
          </a:xfrm>
        </p:spPr>
        <p:txBody>
          <a:bodyPr/>
          <a:lstStyle/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Waves and energetic particles: E.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Belova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, G.Y. Fu, N.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Gorelenkov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,           E.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Valeo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, R. White</a:t>
            </a:r>
          </a:p>
          <a:p>
            <a:pPr lvl="1"/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</a:rPr>
              <a:t>CAE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</a:rPr>
              <a:t>/KAW coupling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, development of reduced model for fast ion transport, coupling of kinks to AEs, non-linear wave-fast ion coupling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Macrostability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: J. Breslau, F.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Ebrahimi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, S.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Jardin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, S.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Lazerson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, L.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Zakharov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</a:rPr>
              <a:t>Soft and hard (disruptive) beta limits, VDEs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, CHI physics, NCC coil design</a:t>
            </a:r>
          </a:p>
          <a:p>
            <a:r>
              <a:rPr lang="en-US" sz="2000" dirty="0" smtClean="0">
                <a:solidFill>
                  <a:srgbClr val="800000"/>
                </a:solidFill>
              </a:rPr>
              <a:t>Transport and Turbulence: S. </a:t>
            </a:r>
            <a:r>
              <a:rPr lang="en-US" sz="2000" dirty="0" err="1" smtClean="0">
                <a:solidFill>
                  <a:srgbClr val="800000"/>
                </a:solidFill>
              </a:rPr>
              <a:t>Ethier</a:t>
            </a:r>
            <a:r>
              <a:rPr lang="en-US" sz="2000" dirty="0" smtClean="0">
                <a:solidFill>
                  <a:srgbClr val="800000"/>
                </a:solidFill>
              </a:rPr>
              <a:t>, E. </a:t>
            </a:r>
            <a:r>
              <a:rPr lang="en-US" sz="2000" dirty="0" err="1" smtClean="0">
                <a:solidFill>
                  <a:srgbClr val="800000"/>
                </a:solidFill>
              </a:rPr>
              <a:t>Startsev</a:t>
            </a:r>
            <a:r>
              <a:rPr lang="en-US" sz="2000" dirty="0" smtClean="0">
                <a:solidFill>
                  <a:srgbClr val="800000"/>
                </a:solidFill>
              </a:rPr>
              <a:t>, W. Wang</a:t>
            </a:r>
          </a:p>
          <a:p>
            <a:pPr lvl="1"/>
            <a:r>
              <a:rPr lang="en-US" sz="1800" b="1" dirty="0" smtClean="0"/>
              <a:t>Source of ion, electron &amp; momentum transport</a:t>
            </a:r>
            <a:r>
              <a:rPr lang="en-US" sz="1800" dirty="0" smtClean="0"/>
              <a:t>, source of collisionality dependence, development of e-m effects for global GTS</a:t>
            </a:r>
            <a:endParaRPr lang="en-US" sz="1000" dirty="0" smtClean="0"/>
          </a:p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Edge physics: C.S. Chang, S.-H. Ku, D. 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Stotler</a:t>
            </a:r>
            <a:endParaRPr lang="en-US" sz="2000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</a:rPr>
              <a:t>SOL heat flux width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, edge bootstrap current, edge momentum source, neutral transport, GPI interpretation</a:t>
            </a:r>
            <a:endParaRPr lang="en-US" sz="10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800" b="1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73E3AF-4E4B-4CA6-A7DE-01BFBA5367D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39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i="1" dirty="0" smtClean="0">
                <a:solidFill>
                  <a:schemeClr val="tx1"/>
                </a:solidFill>
              </a:rPr>
              <a:t>Longstanding NSTX(-U)/Theory Partnership</a:t>
            </a: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E9D361-F75F-4FBB-8BD2-938629B6E822}" type="slidenum">
              <a:rPr lang="en-US" smtClean="0"/>
              <a:pPr>
                <a:defRPr/>
              </a:pPr>
              <a:t>2</a:t>
            </a:fld>
            <a:endParaRPr lang="en-US" smtClean="0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228600" y="914400"/>
            <a:ext cx="8610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marL="342900" indent="-342900">
              <a:buFont typeface="Arial"/>
              <a:buChar char="•"/>
            </a:pPr>
            <a:r>
              <a:rPr lang="en-US" sz="2400" b="0" i="0" dirty="0">
                <a:solidFill>
                  <a:srgbClr val="800000"/>
                </a:solidFill>
              </a:rPr>
              <a:t>Coordinated partnership with NSTX-U team within the NSTX/NSTX-U Topical Science Group framework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i="0" dirty="0" smtClean="0">
                <a:solidFill>
                  <a:srgbClr val="000090"/>
                </a:solidFill>
              </a:rPr>
              <a:t>Macroscopic </a:t>
            </a:r>
            <a:r>
              <a:rPr lang="en-US" sz="2000" i="0" dirty="0">
                <a:solidFill>
                  <a:srgbClr val="000090"/>
                </a:solidFill>
              </a:rPr>
              <a:t>stability</a:t>
            </a:r>
            <a:r>
              <a:rPr lang="en-US" sz="2000" b="0" i="0" dirty="0"/>
              <a:t>: </a:t>
            </a:r>
            <a:r>
              <a:rPr lang="en-US" sz="2000" b="0" i="0" dirty="0">
                <a:solidFill>
                  <a:srgbClr val="000090"/>
                </a:solidFill>
              </a:rPr>
              <a:t>J. </a:t>
            </a:r>
            <a:r>
              <a:rPr lang="en-US" sz="2000" b="0" i="0" dirty="0" err="1">
                <a:solidFill>
                  <a:srgbClr val="000090"/>
                </a:solidFill>
              </a:rPr>
              <a:t>Berkery</a:t>
            </a:r>
            <a:r>
              <a:rPr lang="en-US" sz="2000" b="0" i="0" dirty="0">
                <a:solidFill>
                  <a:srgbClr val="000090"/>
                </a:solidFill>
              </a:rPr>
              <a:t>, </a:t>
            </a:r>
            <a:r>
              <a:rPr lang="en-US" sz="2000" b="0" i="0" dirty="0" smtClean="0">
                <a:solidFill>
                  <a:srgbClr val="008080"/>
                </a:solidFill>
              </a:rPr>
              <a:t>A</a:t>
            </a:r>
            <a:r>
              <a:rPr lang="en-US" sz="2000" b="0" i="0" dirty="0">
                <a:solidFill>
                  <a:srgbClr val="008080"/>
                </a:solidFill>
              </a:rPr>
              <a:t>. </a:t>
            </a:r>
            <a:r>
              <a:rPr lang="en-US" sz="2000" b="0" i="0" dirty="0" smtClean="0">
                <a:solidFill>
                  <a:srgbClr val="008080"/>
                </a:solidFill>
              </a:rPr>
              <a:t>Boozer (</a:t>
            </a:r>
            <a:r>
              <a:rPr lang="en-US" sz="2000" b="0" dirty="0" smtClean="0">
                <a:solidFill>
                  <a:srgbClr val="008080"/>
                </a:solidFill>
              </a:rPr>
              <a:t>Theory)</a:t>
            </a:r>
            <a:r>
              <a:rPr lang="en-US" sz="2000" b="0" i="0" dirty="0" smtClean="0"/>
              <a:t>, </a:t>
            </a:r>
            <a:r>
              <a:rPr lang="en-US" sz="2000" b="0" i="0" dirty="0" smtClean="0">
                <a:solidFill>
                  <a:srgbClr val="000090"/>
                </a:solidFill>
              </a:rPr>
              <a:t>J</a:t>
            </a:r>
            <a:r>
              <a:rPr lang="en-US" sz="2000" b="0" i="0" dirty="0">
                <a:solidFill>
                  <a:srgbClr val="000090"/>
                </a:solidFill>
              </a:rPr>
              <a:t>.-K. Park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i="0" dirty="0">
                <a:solidFill>
                  <a:srgbClr val="000090"/>
                </a:solidFill>
              </a:rPr>
              <a:t>Waves and energetic particles</a:t>
            </a:r>
            <a:r>
              <a:rPr lang="en-US" sz="2000" b="0" i="0" dirty="0">
                <a:solidFill>
                  <a:srgbClr val="000090"/>
                </a:solidFill>
              </a:rPr>
              <a:t>: </a:t>
            </a:r>
            <a:r>
              <a:rPr lang="en-US" sz="2000" b="0" i="0" dirty="0">
                <a:solidFill>
                  <a:srgbClr val="008080"/>
                </a:solidFill>
              </a:rPr>
              <a:t>N. </a:t>
            </a:r>
            <a:r>
              <a:rPr lang="en-US" sz="2000" b="0" i="0" dirty="0" err="1">
                <a:solidFill>
                  <a:srgbClr val="008080"/>
                </a:solidFill>
              </a:rPr>
              <a:t>Gorelenkov</a:t>
            </a:r>
            <a:r>
              <a:rPr lang="en-US" sz="2000" b="0" i="0" dirty="0"/>
              <a:t>, </a:t>
            </a:r>
            <a:r>
              <a:rPr lang="en-US" sz="2000" b="0" i="0" dirty="0">
                <a:solidFill>
                  <a:srgbClr val="000090"/>
                </a:solidFill>
              </a:rPr>
              <a:t>M. </a:t>
            </a:r>
            <a:r>
              <a:rPr lang="en-US" sz="2000" b="0" i="0" dirty="0" err="1">
                <a:solidFill>
                  <a:srgbClr val="000090"/>
                </a:solidFill>
              </a:rPr>
              <a:t>Podesta</a:t>
            </a:r>
            <a:r>
              <a:rPr lang="en-US" sz="2000" b="0" i="0" dirty="0">
                <a:solidFill>
                  <a:srgbClr val="000090"/>
                </a:solidFill>
              </a:rPr>
              <a:t>,       G. Taylor 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i="0" dirty="0">
                <a:solidFill>
                  <a:srgbClr val="000090"/>
                </a:solidFill>
              </a:rPr>
              <a:t>Transport and turbulence</a:t>
            </a:r>
            <a:r>
              <a:rPr lang="en-US" sz="2000" b="0" i="0" dirty="0">
                <a:solidFill>
                  <a:srgbClr val="000090"/>
                </a:solidFill>
              </a:rPr>
              <a:t>: W. </a:t>
            </a:r>
            <a:r>
              <a:rPr lang="en-US" sz="2000" b="0" i="0" dirty="0" err="1">
                <a:solidFill>
                  <a:srgbClr val="000090"/>
                </a:solidFill>
              </a:rPr>
              <a:t>Guttenfelder</a:t>
            </a:r>
            <a:r>
              <a:rPr lang="en-US" sz="2000" b="0" i="0" dirty="0">
                <a:solidFill>
                  <a:srgbClr val="000090"/>
                </a:solidFill>
              </a:rPr>
              <a:t>, </a:t>
            </a:r>
            <a:r>
              <a:rPr lang="en-US" sz="2000" b="0" i="0" dirty="0">
                <a:solidFill>
                  <a:srgbClr val="008080"/>
                </a:solidFill>
              </a:rPr>
              <a:t>G. Hammett</a:t>
            </a:r>
            <a:r>
              <a:rPr lang="en-US" sz="2000" b="0" i="0" dirty="0"/>
              <a:t>, </a:t>
            </a:r>
            <a:r>
              <a:rPr lang="en-US" sz="2000" b="0" i="0" dirty="0">
                <a:solidFill>
                  <a:srgbClr val="000090"/>
                </a:solidFill>
              </a:rPr>
              <a:t>Y. </a:t>
            </a:r>
            <a:r>
              <a:rPr lang="en-US" sz="2000" b="0" i="0" dirty="0" err="1">
                <a:solidFill>
                  <a:srgbClr val="000090"/>
                </a:solidFill>
              </a:rPr>
              <a:t>Ren</a:t>
            </a:r>
            <a:endParaRPr lang="en-US" sz="2000" b="0" i="0" dirty="0">
              <a:solidFill>
                <a:srgbClr val="000090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i="0" dirty="0">
                <a:solidFill>
                  <a:srgbClr val="000090"/>
                </a:solidFill>
              </a:rPr>
              <a:t>Boundary physics</a:t>
            </a:r>
            <a:r>
              <a:rPr lang="en-US" sz="2000" b="0" i="0" dirty="0">
                <a:solidFill>
                  <a:srgbClr val="000090"/>
                </a:solidFill>
              </a:rPr>
              <a:t>: </a:t>
            </a:r>
            <a:r>
              <a:rPr lang="en-US" sz="2000" b="0" i="0" dirty="0">
                <a:solidFill>
                  <a:srgbClr val="008080"/>
                </a:solidFill>
              </a:rPr>
              <a:t>C-S. Chang</a:t>
            </a:r>
            <a:r>
              <a:rPr lang="en-US" sz="2000" b="0" i="0" dirty="0">
                <a:solidFill>
                  <a:srgbClr val="000090"/>
                </a:solidFill>
              </a:rPr>
              <a:t>, A, </a:t>
            </a:r>
            <a:r>
              <a:rPr lang="en-US" sz="2000" b="0" i="0" dirty="0" err="1">
                <a:solidFill>
                  <a:srgbClr val="000090"/>
                </a:solidFill>
              </a:rPr>
              <a:t>Diallo</a:t>
            </a:r>
            <a:r>
              <a:rPr lang="en-US" sz="2000" b="0" i="0" dirty="0">
                <a:solidFill>
                  <a:srgbClr val="000090"/>
                </a:solidFill>
              </a:rPr>
              <a:t>, V. </a:t>
            </a:r>
            <a:r>
              <a:rPr lang="en-US" sz="2000" b="0" i="0" dirty="0" err="1">
                <a:solidFill>
                  <a:srgbClr val="000090"/>
                </a:solidFill>
              </a:rPr>
              <a:t>Soukhanovskii</a:t>
            </a:r>
            <a:r>
              <a:rPr lang="en-US" sz="2000" b="0" i="0" dirty="0">
                <a:solidFill>
                  <a:srgbClr val="000090"/>
                </a:solidFill>
              </a:rPr>
              <a:t> 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i="0" dirty="0">
                <a:solidFill>
                  <a:srgbClr val="000090"/>
                </a:solidFill>
              </a:rPr>
              <a:t>Lithium physics</a:t>
            </a:r>
            <a:r>
              <a:rPr lang="en-US" sz="2000" b="0" i="0" dirty="0">
                <a:solidFill>
                  <a:srgbClr val="000090"/>
                </a:solidFill>
              </a:rPr>
              <a:t>: M. </a:t>
            </a:r>
            <a:r>
              <a:rPr lang="en-US" sz="2000" b="0" i="0" dirty="0" err="1">
                <a:solidFill>
                  <a:srgbClr val="000090"/>
                </a:solidFill>
              </a:rPr>
              <a:t>Jaworski</a:t>
            </a:r>
            <a:r>
              <a:rPr lang="en-US" sz="2000" b="0" i="0" dirty="0">
                <a:solidFill>
                  <a:srgbClr val="000090"/>
                </a:solidFill>
              </a:rPr>
              <a:t>, C. Skinner, </a:t>
            </a:r>
            <a:r>
              <a:rPr lang="en-US" sz="2000" b="0" i="0" dirty="0">
                <a:solidFill>
                  <a:srgbClr val="008080"/>
                </a:solidFill>
              </a:rPr>
              <a:t>D. </a:t>
            </a:r>
            <a:r>
              <a:rPr lang="en-US" sz="2000" b="0" i="0" dirty="0" err="1">
                <a:solidFill>
                  <a:srgbClr val="008080"/>
                </a:solidFill>
              </a:rPr>
              <a:t>Stotler</a:t>
            </a:r>
            <a:endParaRPr lang="en-US" sz="2000" b="0" i="0" dirty="0">
              <a:solidFill>
                <a:srgbClr val="008080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i="0" dirty="0">
                <a:solidFill>
                  <a:srgbClr val="000090"/>
                </a:solidFill>
              </a:rPr>
              <a:t>Solenoid-free startup</a:t>
            </a:r>
            <a:r>
              <a:rPr lang="en-US" sz="2000" b="0" i="0" dirty="0">
                <a:solidFill>
                  <a:srgbClr val="000090"/>
                </a:solidFill>
              </a:rPr>
              <a:t>: </a:t>
            </a:r>
            <a:r>
              <a:rPr lang="en-US" sz="2000" b="0" i="0" dirty="0">
                <a:solidFill>
                  <a:srgbClr val="008080"/>
                </a:solidFill>
              </a:rPr>
              <a:t>S. </a:t>
            </a:r>
            <a:r>
              <a:rPr lang="en-US" sz="2000" b="0" i="0" dirty="0" err="1">
                <a:solidFill>
                  <a:srgbClr val="008080"/>
                </a:solidFill>
              </a:rPr>
              <a:t>Jardin</a:t>
            </a:r>
            <a:r>
              <a:rPr lang="en-US" sz="2000" b="0" i="0" dirty="0">
                <a:solidFill>
                  <a:srgbClr val="008080"/>
                </a:solidFill>
              </a:rPr>
              <a:t>, </a:t>
            </a:r>
            <a:r>
              <a:rPr lang="en-US" sz="2000" b="0" i="0" dirty="0">
                <a:solidFill>
                  <a:srgbClr val="000090"/>
                </a:solidFill>
              </a:rPr>
              <a:t>D. Mueller, R. Raman</a:t>
            </a:r>
          </a:p>
          <a:p>
            <a:r>
              <a:rPr lang="en-US" sz="2400" b="0" i="0" dirty="0" smtClean="0">
                <a:solidFill>
                  <a:srgbClr val="800000"/>
                </a:solidFill>
              </a:rPr>
              <a:t>							</a:t>
            </a:r>
            <a:endParaRPr lang="en-US" sz="2000" b="0" dirty="0" smtClean="0">
              <a:solidFill>
                <a:srgbClr val="00808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0" i="0" dirty="0" smtClean="0">
                <a:solidFill>
                  <a:srgbClr val="800000"/>
                </a:solidFill>
              </a:rPr>
              <a:t>Partnership strengthened by ~$1M increment in 2014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b="0" i="0" dirty="0" smtClean="0">
                <a:solidFill>
                  <a:srgbClr val="000090"/>
                </a:solidFill>
              </a:rPr>
              <a:t>Increase in direct funding of Theory by NSTX-U by ~2.5 FTE       (4.9 FTE total)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b="0" i="0" dirty="0" smtClean="0">
                <a:solidFill>
                  <a:srgbClr val="000090"/>
                </a:solidFill>
              </a:rPr>
              <a:t>Greatly expands range of topics that can be studied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b="0" i="0" dirty="0" smtClean="0">
                <a:solidFill>
                  <a:srgbClr val="000090"/>
                </a:solidFill>
              </a:rPr>
              <a:t>Allows coverage of greater fraction for each researcher (generally &gt;0.4 FTE each)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b="0" i="0" dirty="0" smtClean="0">
                <a:solidFill>
                  <a:srgbClr val="000090"/>
                </a:solidFill>
              </a:rPr>
              <a:t>Synergistic support through Base Theory/</a:t>
            </a:r>
            <a:r>
              <a:rPr lang="en-US" sz="2000" b="0" i="0" dirty="0" err="1" smtClean="0">
                <a:solidFill>
                  <a:srgbClr val="000090"/>
                </a:solidFill>
              </a:rPr>
              <a:t>SciDAC</a:t>
            </a:r>
            <a:r>
              <a:rPr lang="en-US" sz="2000" b="0" i="0" dirty="0" smtClean="0">
                <a:solidFill>
                  <a:srgbClr val="000090"/>
                </a:solidFill>
              </a:rPr>
              <a:t> funding</a:t>
            </a:r>
            <a:endParaRPr lang="en-US" sz="2000" b="0" i="0" dirty="0">
              <a:solidFill>
                <a:srgbClr val="000090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400" b="0" i="0" dirty="0" smtClean="0">
              <a:solidFill>
                <a:srgbClr val="8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EXP’T</a:t>
            </a:r>
            <a:r>
              <a:rPr lang="en-US" dirty="0" smtClean="0"/>
              <a:t>: Source of anomalous transport in </a:t>
            </a:r>
            <a:br>
              <a:rPr lang="en-US" dirty="0" smtClean="0"/>
            </a:br>
            <a:r>
              <a:rPr lang="en-US" dirty="0" smtClean="0"/>
              <a:t>L- and H-modes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07852"/>
            <a:ext cx="4572000" cy="1963948"/>
          </a:xfrm>
        </p:spPr>
        <p:txBody>
          <a:bodyPr/>
          <a:lstStyle/>
          <a:p>
            <a:r>
              <a:rPr lang="en-US" sz="2000" b="1" dirty="0" smtClean="0"/>
              <a:t>Ions</a:t>
            </a:r>
            <a:r>
              <a:rPr lang="en-US" sz="2000" dirty="0" smtClean="0"/>
              <a:t>: Anomalous </a:t>
            </a:r>
            <a:r>
              <a:rPr lang="en-US" sz="2000" dirty="0"/>
              <a:t>in L-</a:t>
            </a:r>
            <a:r>
              <a:rPr lang="en-US" sz="2000" dirty="0" smtClean="0"/>
              <a:t>mode, ~neoclassical in H-mode</a:t>
            </a:r>
          </a:p>
          <a:p>
            <a:r>
              <a:rPr lang="en-US" sz="2000" b="1" dirty="0" smtClean="0"/>
              <a:t>Electrons</a:t>
            </a:r>
            <a:r>
              <a:rPr lang="en-US" sz="2000" dirty="0" smtClean="0"/>
              <a:t>: R/</a:t>
            </a:r>
            <a:r>
              <a:rPr lang="en-US" sz="2000" dirty="0" err="1" smtClean="0"/>
              <a:t>L</a:t>
            </a:r>
            <a:r>
              <a:rPr lang="en-US" sz="2000" baseline="-25000" dirty="0" err="1"/>
              <a:t>T</a:t>
            </a:r>
            <a:r>
              <a:rPr lang="en-US" sz="2000" baseline="-25000" dirty="0" err="1" smtClean="0"/>
              <a:t>e</a:t>
            </a:r>
            <a:r>
              <a:rPr lang="en-US" sz="2000" dirty="0" smtClean="0"/>
              <a:t>-driven ETG (low </a:t>
            </a:r>
            <a:r>
              <a:rPr lang="en-US" sz="2000" dirty="0" smtClean="0">
                <a:latin typeface="Symbol" charset="2"/>
                <a:cs typeface="Symbol" charset="2"/>
              </a:rPr>
              <a:t>b</a:t>
            </a:r>
            <a:r>
              <a:rPr lang="en-US" sz="2000" dirty="0" smtClean="0"/>
              <a:t>), microtearing (high </a:t>
            </a:r>
            <a:r>
              <a:rPr lang="en-US" sz="2000" dirty="0" smtClean="0">
                <a:latin typeface="Symbol" charset="2"/>
                <a:cs typeface="Symbol" charset="2"/>
              </a:rPr>
              <a:t>n</a:t>
            </a:r>
            <a:r>
              <a:rPr lang="en-US" sz="2000" baseline="-25000" dirty="0" smtClean="0"/>
              <a:t>e</a:t>
            </a:r>
            <a:r>
              <a:rPr lang="en-US" sz="2000" baseline="30000" dirty="0" smtClean="0">
                <a:latin typeface="Symbol" charset="2"/>
                <a:cs typeface="Symbol" charset="2"/>
              </a:rPr>
              <a:t>*</a:t>
            </a:r>
            <a:r>
              <a:rPr lang="en-US" sz="2000" dirty="0" smtClean="0"/>
              <a:t>) in L and H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73E3AF-4E4B-4CA6-A7DE-01BFBA5367D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581561" y="6096000"/>
            <a:ext cx="523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err="1" smtClean="0"/>
              <a:t>Ren</a:t>
            </a:r>
            <a:endParaRPr lang="en-US" sz="1400" i="0" dirty="0"/>
          </a:p>
        </p:txBody>
      </p:sp>
      <p:sp>
        <p:nvSpPr>
          <p:cNvPr id="9" name="TextBox 8"/>
          <p:cNvSpPr txBox="1"/>
          <p:nvPr/>
        </p:nvSpPr>
        <p:spPr>
          <a:xfrm>
            <a:off x="1981200" y="274320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0" dirty="0" smtClean="0"/>
              <a:t>L-mode</a:t>
            </a:r>
            <a:endParaRPr lang="en-US" sz="1800" i="0" dirty="0"/>
          </a:p>
        </p:txBody>
      </p:sp>
      <p:grpSp>
        <p:nvGrpSpPr>
          <p:cNvPr id="13" name="Group 12"/>
          <p:cNvGrpSpPr/>
          <p:nvPr/>
        </p:nvGrpSpPr>
        <p:grpSpPr>
          <a:xfrm>
            <a:off x="381000" y="2906740"/>
            <a:ext cx="3627120" cy="3352800"/>
            <a:chOff x="457200" y="3124200"/>
            <a:chExt cx="3627120" cy="33528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3124200"/>
              <a:ext cx="3627120" cy="33528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743200" y="5181600"/>
              <a:ext cx="72336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0" i="0" dirty="0" smtClean="0">
                  <a:solidFill>
                    <a:srgbClr val="FF0000"/>
                  </a:solidFill>
                </a:rPr>
                <a:t>(NCLASS)</a:t>
              </a:r>
              <a:endParaRPr lang="en-US" sz="900" b="0" i="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638800" y="1219200"/>
            <a:ext cx="2987488" cy="5194824"/>
            <a:chOff x="5638800" y="1219200"/>
            <a:chExt cx="2987488" cy="5194824"/>
          </a:xfrm>
        </p:grpSpPr>
        <p:sp>
          <p:nvSpPr>
            <p:cNvPr id="16" name="TextBox 15"/>
            <p:cNvSpPr txBox="1"/>
            <p:nvPr/>
          </p:nvSpPr>
          <p:spPr>
            <a:xfrm>
              <a:off x="6768570" y="1219200"/>
              <a:ext cx="1043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0" dirty="0"/>
                <a:t>H</a:t>
              </a:r>
              <a:r>
                <a:rPr lang="en-US" sz="1800" i="0" dirty="0" smtClean="0"/>
                <a:t>-mode</a:t>
              </a:r>
              <a:endParaRPr lang="en-US" sz="1800" i="0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5638800" y="1524000"/>
              <a:ext cx="2987488" cy="4724400"/>
              <a:chOff x="5638800" y="1524000"/>
              <a:chExt cx="2987488" cy="472440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38800" y="1524000"/>
                <a:ext cx="2987488" cy="4724400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 bwMode="auto">
              <a:xfrm>
                <a:off x="7086600" y="5410200"/>
                <a:ext cx="381000" cy="457200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1200" b="1" i="1" u="none" strike="noStrike" cap="none" normalizeH="0" baseline="0" smtClean="0">
                  <a:ln>
                    <a:noFill/>
                  </a:ln>
                  <a:solidFill>
                    <a:srgbClr val="1822CD"/>
                  </a:solidFill>
                  <a:effectLst/>
                  <a:latin typeface="Helvetica" pitchFamily="34" charset="0"/>
                </a:endParaRPr>
              </a:p>
            </p:txBody>
          </p:sp>
        </p:grpSp>
        <p:sp>
          <p:nvSpPr>
            <p:cNvPr id="11" name="Parallelogram 10"/>
            <p:cNvSpPr/>
            <p:nvPr/>
          </p:nvSpPr>
          <p:spPr bwMode="auto">
            <a:xfrm>
              <a:off x="7020895" y="5909384"/>
              <a:ext cx="152400" cy="381000"/>
            </a:xfrm>
            <a:prstGeom prst="parallelogram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15" name="Parallelogram 14"/>
            <p:cNvSpPr/>
            <p:nvPr/>
          </p:nvSpPr>
          <p:spPr bwMode="auto">
            <a:xfrm>
              <a:off x="6965685" y="6033024"/>
              <a:ext cx="152400" cy="381000"/>
            </a:xfrm>
            <a:prstGeom prst="parallelogram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34" charset="0"/>
              </a:endParaRPr>
            </a:p>
          </p:txBody>
        </p:sp>
      </p:grpSp>
      <p:sp>
        <p:nvSpPr>
          <p:cNvPr id="17" name="Parallelogram 16"/>
          <p:cNvSpPr/>
          <p:nvPr/>
        </p:nvSpPr>
        <p:spPr bwMode="auto">
          <a:xfrm>
            <a:off x="6902715" y="6132944"/>
            <a:ext cx="152400" cy="381000"/>
          </a:xfrm>
          <a:prstGeom prst="parallelogram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38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7097095" y="2251784"/>
            <a:ext cx="533400" cy="1447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7097095" y="4551008"/>
            <a:ext cx="533400" cy="1447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6658" y="1936488"/>
            <a:ext cx="3099824" cy="47689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EXP’T</a:t>
            </a:r>
            <a:r>
              <a:rPr lang="en-US" dirty="0"/>
              <a:t>: Source of </a:t>
            </a:r>
            <a:r>
              <a:rPr lang="en-US" dirty="0" smtClean="0"/>
              <a:t>anomalous </a:t>
            </a:r>
            <a:r>
              <a:rPr lang="en-US" dirty="0"/>
              <a:t>transport in </a:t>
            </a:r>
            <a:br>
              <a:rPr lang="en-US" dirty="0"/>
            </a:br>
            <a:r>
              <a:rPr lang="en-US" dirty="0"/>
              <a:t>L- and H-modes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07852"/>
            <a:ext cx="4572000" cy="1963948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Ions</a:t>
            </a:r>
            <a:r>
              <a:rPr lang="en-US" sz="2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: Anomalous </a:t>
            </a:r>
            <a:r>
              <a:rPr lang="en-US" sz="2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in L-</a:t>
            </a:r>
            <a:r>
              <a:rPr lang="en-US" sz="2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mode, ~neoclassical in H-mode </a:t>
            </a:r>
          </a:p>
          <a:p>
            <a:r>
              <a:rPr lang="en-US" sz="20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Electrons</a:t>
            </a:r>
            <a:r>
              <a:rPr lang="en-US" sz="2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: R/</a:t>
            </a:r>
            <a:r>
              <a:rPr lang="en-US" sz="2000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L</a:t>
            </a:r>
            <a:r>
              <a:rPr lang="en-US" sz="2000" baseline="-250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T</a:t>
            </a:r>
            <a:r>
              <a:rPr lang="en-US" sz="2000" baseline="-25000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e</a:t>
            </a:r>
            <a:r>
              <a:rPr lang="en-US" sz="2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-driven ETG (low </a:t>
            </a:r>
            <a:r>
              <a:rPr lang="en-US" sz="20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Symbol" charset="2"/>
                <a:cs typeface="Symbol" charset="2"/>
              </a:rPr>
              <a:t>b</a:t>
            </a:r>
            <a:r>
              <a:rPr lang="en-US" sz="2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), microtearing (high </a:t>
            </a:r>
            <a:r>
              <a:rPr lang="en-US" sz="20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Symbol" charset="2"/>
                <a:cs typeface="Symbol" charset="2"/>
              </a:rPr>
              <a:t>n</a:t>
            </a:r>
            <a:r>
              <a:rPr lang="en-US" sz="2000" baseline="-25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e</a:t>
            </a:r>
            <a:r>
              <a:rPr lang="en-US" sz="2000" baseline="300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Symbol" charset="2"/>
                <a:cs typeface="Symbol" charset="2"/>
              </a:rPr>
              <a:t>*</a:t>
            </a:r>
            <a:r>
              <a:rPr lang="en-US" sz="2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) in L and H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381000" y="2906740"/>
            <a:ext cx="3627120" cy="3352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67000" y="4964140"/>
            <a:ext cx="7233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0" i="0" dirty="0" smtClean="0">
                <a:solidFill>
                  <a:schemeClr val="accent3">
                    <a:lumMod val="85000"/>
                  </a:schemeClr>
                </a:solidFill>
              </a:rPr>
              <a:t>(NCLASS)</a:t>
            </a:r>
            <a:endParaRPr lang="en-US" sz="900" b="0" i="0" dirty="0">
              <a:solidFill>
                <a:schemeClr val="accent3">
                  <a:lumMod val="85000"/>
                </a:schemeClr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5090336" y="1007852"/>
            <a:ext cx="4038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808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0" i="0" dirty="0" smtClean="0"/>
              <a:t>Strong </a:t>
            </a:r>
            <a:r>
              <a:rPr lang="en-US" sz="2000" b="0" i="0" dirty="0" err="1" smtClean="0"/>
              <a:t>v</a:t>
            </a:r>
            <a:r>
              <a:rPr lang="en-US" sz="2000" b="0" i="0" baseline="-25000" dirty="0" err="1" smtClean="0">
                <a:latin typeface="Symbol" charset="2"/>
                <a:cs typeface="Symbol" charset="2"/>
              </a:rPr>
              <a:t>f</a:t>
            </a:r>
            <a:r>
              <a:rPr lang="en-US" sz="2000" b="0" i="0" dirty="0" smtClean="0"/>
              <a:t> (</a:t>
            </a:r>
            <a:r>
              <a:rPr lang="en-US" sz="2000" b="0" i="0" dirty="0" err="1" smtClean="0"/>
              <a:t>ExB</a:t>
            </a:r>
            <a:r>
              <a:rPr lang="en-US" sz="2000" b="0" i="0" dirty="0" smtClean="0"/>
              <a:t>) shear can suppress low-k (ITG/TEM) instabilities (</a:t>
            </a:r>
            <a:r>
              <a:rPr lang="en-US" sz="2000" b="0" i="0" dirty="0" err="1" smtClean="0">
                <a:latin typeface="Symbol" charset="2"/>
                <a:cs typeface="Symbol" charset="2"/>
              </a:rPr>
              <a:t>g</a:t>
            </a:r>
            <a:r>
              <a:rPr lang="en-US" sz="2000" b="0" i="0" baseline="-25000" dirty="0" err="1" smtClean="0"/>
              <a:t>E</a:t>
            </a:r>
            <a:r>
              <a:rPr lang="en-US" sz="2000" b="0" i="0" dirty="0" smtClean="0"/>
              <a:t>&gt;&gt;</a:t>
            </a:r>
            <a:r>
              <a:rPr lang="en-US" sz="2000" b="0" i="0" dirty="0" err="1" smtClean="0">
                <a:latin typeface="Symbol" charset="2"/>
                <a:cs typeface="Symbol" charset="2"/>
              </a:rPr>
              <a:t>g</a:t>
            </a:r>
            <a:r>
              <a:rPr lang="en-US" sz="2000" b="0" i="0" baseline="-25000" dirty="0" err="1" smtClean="0"/>
              <a:t>lin</a:t>
            </a:r>
            <a:r>
              <a:rPr lang="en-US" sz="2000" b="0" i="0" dirty="0"/>
              <a:t> </a:t>
            </a:r>
            <a:r>
              <a:rPr lang="en-US" sz="2000" b="0" i="0" dirty="0" smtClean="0"/>
              <a:t>from GK)</a:t>
            </a:r>
          </a:p>
          <a:p>
            <a:pPr marL="457200" lvl="1" indent="0">
              <a:buFontTx/>
              <a:buNone/>
            </a:pP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924800" y="601980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0" dirty="0"/>
              <a:t>H</a:t>
            </a:r>
            <a:r>
              <a:rPr lang="en-US" sz="1800" i="0" dirty="0" smtClean="0"/>
              <a:t>-mode</a:t>
            </a:r>
            <a:endParaRPr lang="en-US" sz="180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73E3AF-4E4B-4CA6-A7DE-01BFBA5367D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981200" y="2743200"/>
            <a:ext cx="104387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i="0" dirty="0" smtClean="0">
                <a:solidFill>
                  <a:schemeClr val="accent3">
                    <a:lumMod val="75000"/>
                  </a:schemeClr>
                </a:solidFill>
              </a:rPr>
              <a:t>L-mode</a:t>
            </a:r>
            <a:endParaRPr lang="en-US" sz="1800" i="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9517" y="6172200"/>
            <a:ext cx="620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smtClean="0"/>
              <a:t>Kaye</a:t>
            </a:r>
            <a:endParaRPr lang="en-US" sz="1400" i="0" dirty="0"/>
          </a:p>
        </p:txBody>
      </p:sp>
    </p:spTree>
    <p:extLst>
      <p:ext uri="{BB962C8B-B14F-4D97-AF65-F5344CB8AC3E}">
        <p14:creationId xmlns:p14="http://schemas.microsoft.com/office/powerpoint/2010/main" val="182755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7097095" y="2251784"/>
            <a:ext cx="533400" cy="1447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7097095" y="4551008"/>
            <a:ext cx="533400" cy="1447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6658" y="1936488"/>
            <a:ext cx="3099824" cy="47689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EXP’T</a:t>
            </a:r>
            <a:r>
              <a:rPr lang="en-US" dirty="0"/>
              <a:t>: Source of </a:t>
            </a:r>
            <a:r>
              <a:rPr lang="en-US" dirty="0" smtClean="0"/>
              <a:t>anomalous </a:t>
            </a:r>
            <a:r>
              <a:rPr lang="en-US" dirty="0"/>
              <a:t>transport in </a:t>
            </a:r>
            <a:br>
              <a:rPr lang="en-US" dirty="0"/>
            </a:br>
            <a:r>
              <a:rPr lang="en-US" dirty="0"/>
              <a:t>L- and H-modes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07852"/>
            <a:ext cx="4572000" cy="1963948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Ions</a:t>
            </a:r>
            <a:r>
              <a:rPr lang="en-US" sz="2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: Anomalous </a:t>
            </a:r>
            <a:r>
              <a:rPr lang="en-US" sz="2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in L-</a:t>
            </a:r>
            <a:r>
              <a:rPr lang="en-US" sz="2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mode, ~neoclassical in H-mode </a:t>
            </a:r>
          </a:p>
          <a:p>
            <a:r>
              <a:rPr lang="en-US" sz="20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Electrons</a:t>
            </a:r>
            <a:r>
              <a:rPr lang="en-US" sz="2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: R/</a:t>
            </a:r>
            <a:r>
              <a:rPr lang="en-US" sz="2000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L</a:t>
            </a:r>
            <a:r>
              <a:rPr lang="en-US" sz="2000" baseline="-250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T</a:t>
            </a:r>
            <a:r>
              <a:rPr lang="en-US" sz="2000" baseline="-25000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e</a:t>
            </a:r>
            <a:r>
              <a:rPr lang="en-US" sz="2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-driven ETG (low </a:t>
            </a:r>
            <a:r>
              <a:rPr lang="en-US" sz="20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Symbol" charset="2"/>
                <a:cs typeface="Symbol" charset="2"/>
              </a:rPr>
              <a:t>b</a:t>
            </a:r>
            <a:r>
              <a:rPr lang="en-US" sz="2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), microtearing (high </a:t>
            </a:r>
            <a:r>
              <a:rPr lang="en-US" sz="20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Symbol" charset="2"/>
                <a:cs typeface="Symbol" charset="2"/>
              </a:rPr>
              <a:t>n</a:t>
            </a:r>
            <a:r>
              <a:rPr lang="en-US" sz="2000" baseline="-25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e</a:t>
            </a:r>
            <a:r>
              <a:rPr lang="en-US" sz="2000" baseline="300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Symbol" charset="2"/>
                <a:cs typeface="Symbol" charset="2"/>
              </a:rPr>
              <a:t>*</a:t>
            </a:r>
            <a:r>
              <a:rPr lang="en-US" sz="2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) in L and H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381000" y="2906740"/>
            <a:ext cx="3627120" cy="3352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67000" y="4964140"/>
            <a:ext cx="7233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0" i="0" dirty="0" smtClean="0">
                <a:solidFill>
                  <a:schemeClr val="accent3">
                    <a:lumMod val="85000"/>
                  </a:schemeClr>
                </a:solidFill>
              </a:rPr>
              <a:t>(NCLASS)</a:t>
            </a:r>
            <a:endParaRPr lang="en-US" sz="900" b="0" i="0" dirty="0">
              <a:solidFill>
                <a:schemeClr val="accent3">
                  <a:lumMod val="85000"/>
                </a:schemeClr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5090336" y="1007852"/>
            <a:ext cx="4038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808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0" i="0" dirty="0" smtClean="0"/>
              <a:t>Strong </a:t>
            </a:r>
            <a:r>
              <a:rPr lang="en-US" sz="2000" b="0" i="0" dirty="0" err="1" smtClean="0"/>
              <a:t>v</a:t>
            </a:r>
            <a:r>
              <a:rPr lang="en-US" sz="2000" b="0" i="0" baseline="-25000" dirty="0" err="1" smtClean="0">
                <a:latin typeface="Symbol" charset="2"/>
                <a:cs typeface="Symbol" charset="2"/>
              </a:rPr>
              <a:t>f</a:t>
            </a:r>
            <a:r>
              <a:rPr lang="en-US" sz="2000" b="0" i="0" dirty="0" smtClean="0"/>
              <a:t> (</a:t>
            </a:r>
            <a:r>
              <a:rPr lang="en-US" sz="2000" b="0" i="0" dirty="0" err="1" smtClean="0"/>
              <a:t>ExB</a:t>
            </a:r>
            <a:r>
              <a:rPr lang="en-US" sz="2000" b="0" i="0" dirty="0" smtClean="0"/>
              <a:t>) shear can suppress low-k (ITG/TEM) instabilities (</a:t>
            </a:r>
            <a:r>
              <a:rPr lang="en-US" sz="2000" b="0" i="0" dirty="0" err="1" smtClean="0">
                <a:latin typeface="Symbol" charset="2"/>
                <a:cs typeface="Symbol" charset="2"/>
              </a:rPr>
              <a:t>g</a:t>
            </a:r>
            <a:r>
              <a:rPr lang="en-US" sz="2000" b="0" i="0" baseline="-25000" dirty="0" err="1" smtClean="0"/>
              <a:t>E</a:t>
            </a:r>
            <a:r>
              <a:rPr lang="en-US" sz="2000" b="0" i="0" dirty="0" smtClean="0"/>
              <a:t>&gt;&gt;</a:t>
            </a:r>
            <a:r>
              <a:rPr lang="en-US" sz="2000" b="0" i="0" dirty="0" err="1" smtClean="0">
                <a:latin typeface="Symbol" charset="2"/>
                <a:cs typeface="Symbol" charset="2"/>
              </a:rPr>
              <a:t>g</a:t>
            </a:r>
            <a:r>
              <a:rPr lang="en-US" sz="2000" b="0" i="0" baseline="-25000" dirty="0" err="1" smtClean="0"/>
              <a:t>lin</a:t>
            </a:r>
            <a:r>
              <a:rPr lang="en-US" sz="2000" b="0" i="0" dirty="0"/>
              <a:t> </a:t>
            </a:r>
            <a:r>
              <a:rPr lang="en-US" sz="2000" b="0" i="0" dirty="0" smtClean="0"/>
              <a:t>from GK)</a:t>
            </a:r>
          </a:p>
          <a:p>
            <a:pPr marL="457200" lvl="1" indent="0">
              <a:buFontTx/>
              <a:buNone/>
            </a:pP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924800" y="601980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0" dirty="0"/>
              <a:t>H</a:t>
            </a:r>
            <a:r>
              <a:rPr lang="en-US" sz="1800" i="0" dirty="0" smtClean="0"/>
              <a:t>-mode</a:t>
            </a:r>
            <a:endParaRPr lang="en-US" sz="180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73E3AF-4E4B-4CA6-A7DE-01BFBA5367D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981200" y="2743200"/>
            <a:ext cx="104387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i="0" dirty="0" smtClean="0">
                <a:solidFill>
                  <a:schemeClr val="accent3">
                    <a:lumMod val="75000"/>
                  </a:schemeClr>
                </a:solidFill>
              </a:rPr>
              <a:t>L-mode</a:t>
            </a:r>
            <a:endParaRPr lang="en-US" sz="1800" i="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4724400"/>
            <a:ext cx="4724400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i="0" dirty="0" smtClean="0">
                <a:solidFill>
                  <a:srgbClr val="008080"/>
                </a:solidFill>
              </a:rPr>
              <a:t>Can global gyrokinetic simulations shed more light on the transport processes with the relatively large scales and large </a:t>
            </a:r>
            <a:r>
              <a:rPr lang="en-US" sz="2000" i="0" dirty="0" err="1" smtClean="0">
                <a:solidFill>
                  <a:srgbClr val="008080"/>
                </a:solidFill>
              </a:rPr>
              <a:t>ExB</a:t>
            </a:r>
            <a:r>
              <a:rPr lang="en-US" sz="2000" i="0" dirty="0" smtClean="0">
                <a:solidFill>
                  <a:srgbClr val="008080"/>
                </a:solidFill>
              </a:rPr>
              <a:t> shears in low-B</a:t>
            </a:r>
            <a:r>
              <a:rPr lang="en-US" sz="2000" i="0" baseline="-25000" dirty="0" smtClean="0">
                <a:solidFill>
                  <a:srgbClr val="008080"/>
                </a:solidFill>
              </a:rPr>
              <a:t>T</a:t>
            </a:r>
            <a:r>
              <a:rPr lang="en-US" sz="2000" i="0" dirty="0" smtClean="0">
                <a:solidFill>
                  <a:srgbClr val="008080"/>
                </a:solidFill>
              </a:rPr>
              <a:t> in NSTX plasmas?</a:t>
            </a:r>
            <a:endParaRPr lang="en-US" sz="2000" i="0" dirty="0">
              <a:solidFill>
                <a:srgbClr val="00808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9517" y="6172200"/>
            <a:ext cx="620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smtClean="0"/>
              <a:t>Kaye</a:t>
            </a:r>
            <a:endParaRPr lang="en-US" sz="1400" i="0" dirty="0"/>
          </a:p>
        </p:txBody>
      </p:sp>
    </p:spTree>
    <p:extLst>
      <p:ext uri="{BB962C8B-B14F-4D97-AF65-F5344CB8AC3E}">
        <p14:creationId xmlns:p14="http://schemas.microsoft.com/office/powerpoint/2010/main" val="363020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THEORY:</a:t>
            </a:r>
            <a:r>
              <a:rPr lang="en-US" dirty="0" smtClean="0"/>
              <a:t> Strong flow shear can </a:t>
            </a:r>
            <a:r>
              <a:rPr lang="en-US" u="sng" dirty="0" smtClean="0"/>
              <a:t>destabilize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Kelvin-Helmholtz instability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0" y="990600"/>
            <a:ext cx="5257800" cy="2362200"/>
          </a:xfrm>
        </p:spPr>
        <p:txBody>
          <a:bodyPr/>
          <a:lstStyle/>
          <a:p>
            <a:r>
              <a:rPr lang="en-US" sz="2200" dirty="0" smtClean="0"/>
              <a:t>Linear theory: |</a:t>
            </a:r>
            <a:r>
              <a:rPr lang="en-US" sz="2200" dirty="0" err="1" smtClean="0"/>
              <a:t>ML</a:t>
            </a:r>
            <a:r>
              <a:rPr lang="en-US" sz="2200" baseline="-25000" dirty="0" err="1" smtClean="0"/>
              <a:t>n</a:t>
            </a:r>
            <a:r>
              <a:rPr lang="en-US" sz="2200" dirty="0" smtClean="0"/>
              <a:t>/</a:t>
            </a:r>
            <a:r>
              <a:rPr lang="en-US" sz="2200" dirty="0" err="1" smtClean="0"/>
              <a:t>L</a:t>
            </a:r>
            <a:r>
              <a:rPr lang="en-US" sz="2200" baseline="-25000" dirty="0" err="1" smtClean="0">
                <a:latin typeface="Symbol" charset="2"/>
                <a:cs typeface="Symbol" charset="2"/>
              </a:rPr>
              <a:t>w</a:t>
            </a:r>
            <a:r>
              <a:rPr lang="en-US" sz="2200" dirty="0" smtClean="0"/>
              <a:t>|&gt;1 for instability</a:t>
            </a:r>
            <a:endParaRPr lang="en-US" sz="2200" dirty="0"/>
          </a:p>
          <a:p>
            <a:pPr lvl="1"/>
            <a:r>
              <a:rPr lang="en-US" sz="1800" dirty="0" smtClean="0"/>
              <a:t>Non-linear global GTS simulations reveal presence of K-H in L-mode</a:t>
            </a:r>
          </a:p>
          <a:p>
            <a:pPr lvl="1"/>
            <a:r>
              <a:rPr lang="en-US" sz="1800" dirty="0"/>
              <a:t>K-H identified in simulation by finite k</a:t>
            </a:r>
            <a:r>
              <a:rPr lang="en-US" sz="1800" baseline="-25000" dirty="0"/>
              <a:t>|</a:t>
            </a:r>
            <a:r>
              <a:rPr lang="en-US" sz="1800" baseline="-25000" dirty="0" smtClean="0"/>
              <a:t>|</a:t>
            </a:r>
            <a:endParaRPr lang="en-US" sz="1800" dirty="0" smtClean="0"/>
          </a:p>
          <a:p>
            <a:pPr>
              <a:spcBef>
                <a:spcPts val="0"/>
              </a:spcBef>
            </a:pPr>
            <a:r>
              <a:rPr lang="en-US" sz="2200" dirty="0" smtClean="0"/>
              <a:t>K-H/ITG + neo ion transport within factor of ~2 of </a:t>
            </a:r>
            <a:r>
              <a:rPr lang="en-US" sz="2200" dirty="0" err="1" smtClean="0"/>
              <a:t>expt’l</a:t>
            </a:r>
            <a:r>
              <a:rPr lang="en-US" sz="2200" dirty="0" smtClean="0"/>
              <a:t> level</a:t>
            </a:r>
          </a:p>
          <a:p>
            <a:pPr lvl="1"/>
            <a:r>
              <a:rPr lang="en-US" sz="1800" dirty="0" smtClean="0"/>
              <a:t>e</a:t>
            </a:r>
            <a:r>
              <a:rPr lang="en-US" sz="1800" baseline="30000" dirty="0" smtClean="0"/>
              <a:t>-</a:t>
            </a:r>
            <a:r>
              <a:rPr lang="en-US" sz="1800" dirty="0" smtClean="0"/>
              <a:t> transport seriously underestimated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73E3AF-4E4B-4CA6-A7DE-01BFBA5367D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90" y="990600"/>
            <a:ext cx="3810410" cy="29533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886200"/>
            <a:ext cx="2616200" cy="260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48200" y="3319046"/>
            <a:ext cx="6078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0" dirty="0" smtClean="0"/>
              <a:t>Ions</a:t>
            </a:r>
            <a:endParaRPr lang="en-US" sz="1600" i="0" dirty="0"/>
          </a:p>
        </p:txBody>
      </p:sp>
      <p:sp>
        <p:nvSpPr>
          <p:cNvPr id="10" name="TextBox 9"/>
          <p:cNvSpPr txBox="1"/>
          <p:nvPr/>
        </p:nvSpPr>
        <p:spPr>
          <a:xfrm>
            <a:off x="7239000" y="3319046"/>
            <a:ext cx="1120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0" dirty="0" smtClean="0"/>
              <a:t>Electrons</a:t>
            </a:r>
            <a:endParaRPr lang="en-US" sz="1600" i="0" dirty="0"/>
          </a:p>
        </p:txBody>
      </p:sp>
      <p:sp>
        <p:nvSpPr>
          <p:cNvPr id="11" name="TextBox 10"/>
          <p:cNvSpPr txBox="1"/>
          <p:nvPr/>
        </p:nvSpPr>
        <p:spPr>
          <a:xfrm>
            <a:off x="95269" y="6172200"/>
            <a:ext cx="666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smtClean="0"/>
              <a:t>Wang</a:t>
            </a:r>
            <a:endParaRPr lang="en-US" sz="1400" i="0" dirty="0"/>
          </a:p>
        </p:txBody>
      </p:sp>
      <p:grpSp>
        <p:nvGrpSpPr>
          <p:cNvPr id="15" name="Group 14"/>
          <p:cNvGrpSpPr/>
          <p:nvPr/>
        </p:nvGrpSpPr>
        <p:grpSpPr>
          <a:xfrm>
            <a:off x="2598140" y="3914522"/>
            <a:ext cx="351378" cy="581278"/>
            <a:chOff x="300808" y="4169248"/>
            <a:chExt cx="351378" cy="581278"/>
          </a:xfrm>
        </p:grpSpPr>
        <p:sp>
          <p:nvSpPr>
            <p:cNvPr id="12" name="TextBox 11"/>
            <p:cNvSpPr txBox="1"/>
            <p:nvPr/>
          </p:nvSpPr>
          <p:spPr>
            <a:xfrm>
              <a:off x="300808" y="4288861"/>
              <a:ext cx="3513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0" dirty="0" smtClean="0">
                  <a:solidFill>
                    <a:srgbClr val="008080"/>
                  </a:solidFill>
                  <a:latin typeface="Symbol" charset="2"/>
                  <a:cs typeface="Symbol" charset="2"/>
                </a:rPr>
                <a:t>f</a:t>
              </a:r>
              <a:endParaRPr lang="en-US" sz="2400" i="0" dirty="0">
                <a:solidFill>
                  <a:srgbClr val="00808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10256" y="4169248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0" dirty="0" smtClean="0">
                  <a:solidFill>
                    <a:srgbClr val="008080"/>
                  </a:solidFill>
                </a:rPr>
                <a:t>~</a:t>
              </a:r>
              <a:endParaRPr lang="en-US" sz="1800" i="0" dirty="0">
                <a:solidFill>
                  <a:srgbClr val="008080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295513" y="6019800"/>
            <a:ext cx="5619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u="sng" dirty="0" smtClean="0">
                <a:solidFill>
                  <a:schemeClr val="tx1"/>
                </a:solidFill>
              </a:rPr>
              <a:t>Future Work</a:t>
            </a:r>
            <a:r>
              <a:rPr lang="en-US" sz="1400" b="0" i="0" dirty="0" smtClean="0">
                <a:solidFill>
                  <a:schemeClr val="tx1"/>
                </a:solidFill>
              </a:rPr>
              <a:t>: K-H in H-mode             -driven DTEM as source of collisionality scaling in H-mode</a:t>
            </a:r>
            <a:endParaRPr lang="en-US" sz="1400" b="0" i="0" dirty="0">
              <a:solidFill>
                <a:schemeClr val="tx1"/>
              </a:solidFill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2764622"/>
              </p:ext>
            </p:extLst>
          </p:nvPr>
        </p:nvGraphicFramePr>
        <p:xfrm>
          <a:off x="5683515" y="6064512"/>
          <a:ext cx="636814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name="Equation" r:id="rId5" imgW="495300" imgH="177800" progId="Equation.3">
                  <p:embed/>
                </p:oleObj>
              </mc:Choice>
              <mc:Fallback>
                <p:oleObj name="Equation" r:id="rId5" imgW="4953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83515" y="6064512"/>
                        <a:ext cx="636814" cy="2286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2855" y="3564701"/>
            <a:ext cx="2700183" cy="23579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8400" y="3581400"/>
            <a:ext cx="270009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7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i="1" dirty="0" smtClean="0">
                <a:solidFill>
                  <a:schemeClr val="tx1"/>
                </a:solidFill>
              </a:rPr>
              <a:t>The NSTX-U/Theory Partnership facilitates collaboration over a range of topics </a:t>
            </a:r>
            <a:endParaRPr lang="en-US" sz="2800" i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07852"/>
            <a:ext cx="8839200" cy="5621548"/>
          </a:xfrm>
        </p:spPr>
        <p:txBody>
          <a:bodyPr/>
          <a:lstStyle/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Waves and energetic particles: E. 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Belova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, G.Y. Fu, N. 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Gorelenkov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,           E. 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Valeo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, R. White</a:t>
            </a:r>
          </a:p>
          <a:p>
            <a:pPr lvl="1"/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</a:rPr>
              <a:t>CAE/KAW coupling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, development of reduced model for fast ion transport, coupling of kinks to AEs, non-linear wave-fast ion coupling</a:t>
            </a:r>
            <a:endParaRPr lang="en-US" sz="10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Macrostability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: J. Breslau, F. 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Ebrahimi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, S. 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Jardin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, S. 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Lazerson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, L. 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Zakharov</a:t>
            </a:r>
            <a:endParaRPr lang="en-US" sz="2000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</a:rPr>
              <a:t>Soft and hard (disruptive) beta limits, VDEs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, CHI physics, NCC coil design</a:t>
            </a:r>
          </a:p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Transport and Turbulence: S. 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Ethier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, E. 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Startsev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, W. Wang</a:t>
            </a:r>
          </a:p>
          <a:p>
            <a:pPr lvl="1"/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</a:rPr>
              <a:t>Source of ion, electron &amp; momentum transport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, source of collisionality dependence, development of e-m effects for global GTS</a:t>
            </a:r>
            <a:endParaRPr lang="en-US" sz="10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000" dirty="0" smtClean="0"/>
              <a:t>Edge physics: C.S. Chang, S.-H. Ku, D. </a:t>
            </a:r>
            <a:r>
              <a:rPr lang="en-US" sz="2000" dirty="0" err="1" smtClean="0"/>
              <a:t>Stotler</a:t>
            </a:r>
            <a:endParaRPr lang="en-US" sz="2000" dirty="0" smtClean="0"/>
          </a:p>
          <a:p>
            <a:pPr lvl="1"/>
            <a:r>
              <a:rPr lang="en-US" sz="1800" b="1" dirty="0" smtClean="0"/>
              <a:t>SOL heat flux width</a:t>
            </a:r>
            <a:r>
              <a:rPr lang="en-US" sz="1800" dirty="0" smtClean="0"/>
              <a:t>, edge bootstrap current, edge momentum source, neutral transport, GPI interpretation</a:t>
            </a:r>
            <a:endParaRPr lang="en-US" sz="1000" dirty="0" smtClean="0"/>
          </a:p>
          <a:p>
            <a:endParaRPr lang="en-US" sz="800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73E3AF-4E4B-4CA6-A7DE-01BFBA5367D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0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EXP’T:</a:t>
            </a:r>
            <a:r>
              <a:rPr lang="en-US" dirty="0"/>
              <a:t> SOL heat flux </a:t>
            </a:r>
            <a:r>
              <a:rPr lang="en-US" dirty="0" smtClean="0"/>
              <a:t>width shows strong dependence on plasma current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73E3AF-4E4B-4CA6-A7DE-01BFBA5367D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1007852"/>
            <a:ext cx="8839200" cy="1049548"/>
          </a:xfrm>
        </p:spPr>
        <p:txBody>
          <a:bodyPr/>
          <a:lstStyle/>
          <a:p>
            <a:r>
              <a:rPr lang="en-US" dirty="0"/>
              <a:t>Li wall conditioning impacts heat flux width and magnitude</a:t>
            </a:r>
          </a:p>
          <a:p>
            <a:r>
              <a:rPr lang="en-US" dirty="0" smtClean="0"/>
              <a:t>Strong </a:t>
            </a:r>
            <a:r>
              <a:rPr lang="en-US" b="1" dirty="0" smtClean="0"/>
              <a:t>contraction</a:t>
            </a:r>
            <a:r>
              <a:rPr lang="en-US" dirty="0" smtClean="0"/>
              <a:t> of SOL heat flux width at </a:t>
            </a:r>
            <a:r>
              <a:rPr lang="en-US" dirty="0" err="1" smtClean="0"/>
              <a:t>midplane</a:t>
            </a:r>
            <a:r>
              <a:rPr lang="en-US" dirty="0" smtClean="0"/>
              <a:t> with I</a:t>
            </a:r>
            <a:r>
              <a:rPr lang="en-US" baseline="-25000" dirty="0" smtClean="0"/>
              <a:t>p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133600"/>
            <a:ext cx="4015740" cy="3368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025" y="2162175"/>
            <a:ext cx="3940175" cy="34004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5257800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smtClean="0"/>
              <a:t>Gray</a:t>
            </a:r>
            <a:endParaRPr lang="en-US" sz="1400" i="0" dirty="0"/>
          </a:p>
        </p:txBody>
      </p:sp>
    </p:spTree>
    <p:extLst>
      <p:ext uri="{BB962C8B-B14F-4D97-AF65-F5344CB8AC3E}">
        <p14:creationId xmlns:p14="http://schemas.microsoft.com/office/powerpoint/2010/main" val="219685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EXP’T:</a:t>
            </a:r>
            <a:r>
              <a:rPr lang="en-US" dirty="0"/>
              <a:t> SOL heat flux </a:t>
            </a:r>
            <a:r>
              <a:rPr lang="en-US" dirty="0" smtClean="0"/>
              <a:t>width shows strong dependence on plasma current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73E3AF-4E4B-4CA6-A7DE-01BFBA5367D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1007852"/>
            <a:ext cx="8839200" cy="1049548"/>
          </a:xfrm>
        </p:spPr>
        <p:txBody>
          <a:bodyPr/>
          <a:lstStyle/>
          <a:p>
            <a:r>
              <a:rPr lang="en-US" dirty="0"/>
              <a:t>Li wall conditioning impacts heat flux width and magnitude</a:t>
            </a:r>
          </a:p>
          <a:p>
            <a:r>
              <a:rPr lang="en-US" dirty="0" smtClean="0"/>
              <a:t>Strong </a:t>
            </a:r>
            <a:r>
              <a:rPr lang="en-US" b="1" dirty="0" smtClean="0"/>
              <a:t>contraction</a:t>
            </a:r>
            <a:r>
              <a:rPr lang="en-US" dirty="0" smtClean="0"/>
              <a:t> of SOL heat flux width at </a:t>
            </a:r>
            <a:r>
              <a:rPr lang="en-US" dirty="0" err="1" smtClean="0"/>
              <a:t>midplane</a:t>
            </a:r>
            <a:r>
              <a:rPr lang="en-US" dirty="0" smtClean="0"/>
              <a:t> with I</a:t>
            </a:r>
            <a:r>
              <a:rPr lang="en-US" baseline="-25000" dirty="0" smtClean="0"/>
              <a:t>p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133600"/>
            <a:ext cx="4015740" cy="3368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025" y="2162175"/>
            <a:ext cx="3940175" cy="34004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5257800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smtClean="0"/>
              <a:t>Gray</a:t>
            </a:r>
            <a:endParaRPr lang="en-US" sz="1400" i="0" dirty="0"/>
          </a:p>
        </p:txBody>
      </p:sp>
      <p:sp>
        <p:nvSpPr>
          <p:cNvPr id="9" name="TextBox 8"/>
          <p:cNvSpPr txBox="1"/>
          <p:nvPr/>
        </p:nvSpPr>
        <p:spPr>
          <a:xfrm>
            <a:off x="1447800" y="5715000"/>
            <a:ext cx="6666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8080"/>
                </a:solidFill>
              </a:rPr>
              <a:t>What is the underlying physics setting the SOL heat flux width and its scaling with I</a:t>
            </a:r>
            <a:r>
              <a:rPr lang="en-US" sz="2000" baseline="-25000" dirty="0" smtClean="0">
                <a:solidFill>
                  <a:srgbClr val="008080"/>
                </a:solidFill>
              </a:rPr>
              <a:t>p</a:t>
            </a:r>
            <a:r>
              <a:rPr lang="en-US" sz="2000" dirty="0" smtClean="0">
                <a:solidFill>
                  <a:srgbClr val="008080"/>
                </a:solidFill>
              </a:rPr>
              <a:t>?</a:t>
            </a:r>
            <a:endParaRPr lang="en-US" sz="2000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50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u="sng" dirty="0" smtClean="0"/>
              <a:t>Theory</a:t>
            </a:r>
            <a:r>
              <a:rPr lang="en-US" sz="2400" dirty="0" smtClean="0"/>
              <a:t>: </a:t>
            </a:r>
            <a:r>
              <a:rPr lang="en-US" sz="2400" dirty="0" err="1" smtClean="0"/>
              <a:t>Collisionless</a:t>
            </a:r>
            <a:r>
              <a:rPr lang="en-US" sz="2400" dirty="0" smtClean="0"/>
              <a:t> XGC1 simulations indicate that the SOL heat flux width is set primarily by neoclassical processes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73E3AF-4E4B-4CA6-A7DE-01BFBA5367D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2785" y="2895600"/>
            <a:ext cx="3473556" cy="295594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996406" y="3084944"/>
            <a:ext cx="1321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dirty="0" err="1" smtClean="0">
                <a:latin typeface="Symbol" charset="2"/>
                <a:cs typeface="Symbol" charset="2"/>
              </a:rPr>
              <a:t>l</a:t>
            </a:r>
            <a:r>
              <a:rPr lang="en-US" sz="1800" b="0" i="0" baseline="-25000" dirty="0" err="1" smtClean="0"/>
              <a:t>q,mid</a:t>
            </a:r>
            <a:r>
              <a:rPr lang="en-US" sz="1800" b="0" i="0" dirty="0" smtClean="0"/>
              <a:t> (mm)</a:t>
            </a:r>
            <a:endParaRPr lang="en-US" sz="1800" b="0" i="0" dirty="0"/>
          </a:p>
        </p:txBody>
      </p:sp>
      <p:grpSp>
        <p:nvGrpSpPr>
          <p:cNvPr id="5" name="Group 4"/>
          <p:cNvGrpSpPr/>
          <p:nvPr/>
        </p:nvGrpSpPr>
        <p:grpSpPr>
          <a:xfrm>
            <a:off x="76200" y="2633246"/>
            <a:ext cx="5211576" cy="3615154"/>
            <a:chOff x="76200" y="2514600"/>
            <a:chExt cx="5211576" cy="3615154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00" y="2611172"/>
              <a:ext cx="2989670" cy="3466414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762000" y="4297534"/>
              <a:ext cx="11079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0" dirty="0" smtClean="0"/>
                <a:t>I</a:t>
              </a:r>
              <a:r>
                <a:rPr lang="en-US" sz="1400" i="0" baseline="-25000" dirty="0" smtClean="0"/>
                <a:t>p</a:t>
              </a:r>
              <a:r>
                <a:rPr lang="en-US" sz="1400" i="0" dirty="0" smtClean="0"/>
                <a:t> = 0.7 MA</a:t>
              </a:r>
              <a:endParaRPr lang="en-US" sz="1400" i="0" dirty="0"/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62200" y="2556870"/>
              <a:ext cx="2925576" cy="3572884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3027010" y="4297534"/>
              <a:ext cx="11079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0" dirty="0" smtClean="0"/>
                <a:t>I</a:t>
              </a:r>
              <a:r>
                <a:rPr lang="en-US" sz="1400" i="0" baseline="-25000" dirty="0" smtClean="0"/>
                <a:t>p</a:t>
              </a:r>
              <a:r>
                <a:rPr lang="en-US" sz="1400" i="0" dirty="0" smtClean="0"/>
                <a:t> = 1.0 MA</a:t>
              </a:r>
              <a:endParaRPr lang="en-US" sz="1400" i="0" dirty="0"/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609600" y="2611615"/>
              <a:ext cx="3886200" cy="30480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76400" y="2514600"/>
              <a:ext cx="20782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i="0" dirty="0" smtClean="0">
                  <a:solidFill>
                    <a:srgbClr val="FF0000"/>
                  </a:solidFill>
                </a:rPr>
                <a:t>300 mg Li deposition</a:t>
              </a:r>
              <a:endParaRPr lang="en-US" sz="1600" b="0" i="0" dirty="0">
                <a:solidFill>
                  <a:srgbClr val="FF0000"/>
                </a:solidFill>
              </a:endParaRPr>
            </a:p>
          </p:txBody>
        </p:sp>
      </p:grp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886200" y="990600"/>
            <a:ext cx="5105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808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0" i="0" dirty="0"/>
              <a:t>Blobs do not appear to widen the heat load width </a:t>
            </a:r>
            <a:r>
              <a:rPr lang="en-US" sz="2000" b="0" i="0" dirty="0" smtClean="0"/>
              <a:t>above </a:t>
            </a:r>
            <a:r>
              <a:rPr lang="en-US" sz="2000" b="0" i="0" dirty="0"/>
              <a:t>the neoclassical width (</a:t>
            </a:r>
            <a:r>
              <a:rPr lang="en-US" sz="2000" b="0" i="0" dirty="0" smtClean="0"/>
              <a:t>~</a:t>
            </a:r>
            <a:r>
              <a:rPr lang="en-US" sz="2000" b="0" i="0" dirty="0" err="1"/>
              <a:t>Δ</a:t>
            </a:r>
            <a:r>
              <a:rPr lang="en-US" sz="2000" b="0" i="0" baseline="-25000" dirty="0" err="1"/>
              <a:t>banana</a:t>
            </a:r>
            <a:r>
              <a:rPr lang="en-US" sz="2000" b="0" i="0" dirty="0"/>
              <a:t> </a:t>
            </a:r>
            <a:r>
              <a:rPr lang="en-US" sz="2000" b="0" i="0" dirty="0" smtClean="0"/>
              <a:t>~1</a:t>
            </a:r>
            <a:r>
              <a:rPr lang="en-US" sz="2000" b="0" i="0" dirty="0"/>
              <a:t>/</a:t>
            </a:r>
            <a:r>
              <a:rPr lang="en-US" sz="2000" b="0" i="0" dirty="0" smtClean="0"/>
              <a:t>I</a:t>
            </a:r>
            <a:r>
              <a:rPr lang="en-US" sz="2000" b="0" i="0" baseline="-25000" dirty="0" smtClean="0"/>
              <a:t>p</a:t>
            </a:r>
            <a:r>
              <a:rPr lang="en-US" sz="2000" b="0" i="0" dirty="0"/>
              <a:t> </a:t>
            </a:r>
            <a:r>
              <a:rPr lang="en-US" sz="2000" b="0" i="0" dirty="0" smtClean="0"/>
              <a:t>from XGC0)</a:t>
            </a:r>
          </a:p>
          <a:p>
            <a:r>
              <a:rPr lang="en-US" sz="2000" b="0" i="0" dirty="0" smtClean="0"/>
              <a:t>Predicted variation of I</a:t>
            </a:r>
            <a:r>
              <a:rPr lang="en-US" sz="2000" b="0" i="0" baseline="-25000" dirty="0" smtClean="0"/>
              <a:t>p</a:t>
            </a:r>
            <a:r>
              <a:rPr lang="en-US" sz="2000" b="0" i="0" baseline="30000" dirty="0" smtClean="0"/>
              <a:t>-0.8</a:t>
            </a:r>
            <a:r>
              <a:rPr lang="en-US" sz="2000" b="0" i="0" dirty="0" smtClean="0"/>
              <a:t> is consistent with observation (for 300 mg Li dep.)</a:t>
            </a:r>
            <a:endParaRPr lang="en-US" sz="2000" b="0" i="0" dirty="0"/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3657600" cy="1371600"/>
          </a:xfrm>
        </p:spPr>
        <p:txBody>
          <a:bodyPr/>
          <a:lstStyle/>
          <a:p>
            <a:r>
              <a:rPr lang="en-US" sz="2000" dirty="0" smtClean="0"/>
              <a:t>XGC1 (</a:t>
            </a:r>
            <a:r>
              <a:rPr lang="en-US" sz="2000" dirty="0" err="1" smtClean="0"/>
              <a:t>collisionless</a:t>
            </a:r>
            <a:r>
              <a:rPr lang="en-US" sz="2000" dirty="0" smtClean="0"/>
              <a:t>) predicts “blob” related turbulence</a:t>
            </a:r>
            <a:endParaRPr lang="en-US" sz="1600" dirty="0" smtClean="0"/>
          </a:p>
          <a:p>
            <a:r>
              <a:rPr lang="en-US" sz="2000" dirty="0" smtClean="0"/>
              <a:t>Blobs are stronger in SOL than in pedestal, and they are stronger at higher I</a:t>
            </a:r>
            <a:r>
              <a:rPr lang="en-US" sz="2000" baseline="-25000" dirty="0" smtClean="0"/>
              <a:t>p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0049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par>
              <p:cTn id="2"/>
            </p:par>
            <p:par>
              <p:cTn id="3"/>
            </p:par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u="sng" dirty="0" smtClean="0"/>
              <a:t>Theory</a:t>
            </a:r>
            <a:r>
              <a:rPr lang="en-US" sz="2400" dirty="0" smtClean="0"/>
              <a:t>: </a:t>
            </a:r>
            <a:r>
              <a:rPr lang="en-US" sz="2400" dirty="0" err="1" smtClean="0"/>
              <a:t>Collisionless</a:t>
            </a:r>
            <a:r>
              <a:rPr lang="en-US" sz="2400" dirty="0" smtClean="0"/>
              <a:t> XGC1 simulations indicate that the SOL heat flux width is set primarily by neoclassical processes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73E3AF-4E4B-4CA6-A7DE-01BFBA5367D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2785" y="2895600"/>
            <a:ext cx="3473556" cy="295594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996406" y="3084944"/>
            <a:ext cx="1321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dirty="0" err="1" smtClean="0">
                <a:latin typeface="Symbol" charset="2"/>
                <a:cs typeface="Symbol" charset="2"/>
              </a:rPr>
              <a:t>l</a:t>
            </a:r>
            <a:r>
              <a:rPr lang="en-US" sz="1800" b="0" i="0" baseline="-25000" dirty="0" err="1" smtClean="0"/>
              <a:t>q,mid</a:t>
            </a:r>
            <a:r>
              <a:rPr lang="en-US" sz="1800" b="0" i="0" dirty="0" smtClean="0"/>
              <a:t> (mm)</a:t>
            </a:r>
            <a:endParaRPr lang="en-US" sz="1800" b="0" i="0" dirty="0"/>
          </a:p>
        </p:txBody>
      </p:sp>
      <p:grpSp>
        <p:nvGrpSpPr>
          <p:cNvPr id="5" name="Group 4"/>
          <p:cNvGrpSpPr/>
          <p:nvPr/>
        </p:nvGrpSpPr>
        <p:grpSpPr>
          <a:xfrm>
            <a:off x="76200" y="2633246"/>
            <a:ext cx="5211576" cy="3615154"/>
            <a:chOff x="76200" y="2514600"/>
            <a:chExt cx="5211576" cy="3615154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00" y="2611172"/>
              <a:ext cx="2989670" cy="3466414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762000" y="4297534"/>
              <a:ext cx="11079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0" dirty="0" smtClean="0"/>
                <a:t>I</a:t>
              </a:r>
              <a:r>
                <a:rPr lang="en-US" sz="1400" i="0" baseline="-25000" dirty="0" smtClean="0"/>
                <a:t>p</a:t>
              </a:r>
              <a:r>
                <a:rPr lang="en-US" sz="1400" i="0" dirty="0" smtClean="0"/>
                <a:t> = 0.7 MA</a:t>
              </a:r>
              <a:endParaRPr lang="en-US" sz="1400" i="0" dirty="0"/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62200" y="2556870"/>
              <a:ext cx="2925576" cy="3572884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3027010" y="4297534"/>
              <a:ext cx="11079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0" dirty="0" smtClean="0"/>
                <a:t>I</a:t>
              </a:r>
              <a:r>
                <a:rPr lang="en-US" sz="1400" i="0" baseline="-25000" dirty="0" smtClean="0"/>
                <a:t>p</a:t>
              </a:r>
              <a:r>
                <a:rPr lang="en-US" sz="1400" i="0" dirty="0" smtClean="0"/>
                <a:t> = 1.0 MA</a:t>
              </a:r>
              <a:endParaRPr lang="en-US" sz="1400" i="0" dirty="0"/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609600" y="2611615"/>
              <a:ext cx="3886200" cy="30480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76400" y="2514600"/>
              <a:ext cx="20782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i="0" dirty="0" smtClean="0">
                  <a:solidFill>
                    <a:srgbClr val="FF0000"/>
                  </a:solidFill>
                </a:rPr>
                <a:t>300 mg Li deposition</a:t>
              </a:r>
              <a:endParaRPr lang="en-US" sz="1600" b="0" i="0" dirty="0">
                <a:solidFill>
                  <a:srgbClr val="FF0000"/>
                </a:solidFill>
              </a:endParaRPr>
            </a:p>
          </p:txBody>
        </p:sp>
      </p:grp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886200" y="990600"/>
            <a:ext cx="5105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808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0" i="0" dirty="0"/>
              <a:t>Blobs do not appear to widen the heat load width </a:t>
            </a:r>
            <a:r>
              <a:rPr lang="en-US" sz="2000" b="0" i="0" dirty="0" smtClean="0"/>
              <a:t>above </a:t>
            </a:r>
            <a:r>
              <a:rPr lang="en-US" sz="2000" b="0" i="0" dirty="0"/>
              <a:t>the neoclassical width (</a:t>
            </a:r>
            <a:r>
              <a:rPr lang="en-US" sz="2000" b="0" i="0" dirty="0" smtClean="0"/>
              <a:t>~</a:t>
            </a:r>
            <a:r>
              <a:rPr lang="en-US" sz="2000" b="0" i="0" dirty="0" err="1"/>
              <a:t>Δ</a:t>
            </a:r>
            <a:r>
              <a:rPr lang="en-US" sz="2000" b="0" i="0" baseline="-25000" dirty="0" err="1"/>
              <a:t>banana</a:t>
            </a:r>
            <a:r>
              <a:rPr lang="en-US" sz="2000" b="0" i="0" dirty="0"/>
              <a:t> </a:t>
            </a:r>
            <a:r>
              <a:rPr lang="en-US" sz="2000" b="0" i="0" dirty="0" smtClean="0"/>
              <a:t>~1</a:t>
            </a:r>
            <a:r>
              <a:rPr lang="en-US" sz="2000" b="0" i="0" dirty="0"/>
              <a:t>/</a:t>
            </a:r>
            <a:r>
              <a:rPr lang="en-US" sz="2000" b="0" i="0" dirty="0" smtClean="0"/>
              <a:t>I</a:t>
            </a:r>
            <a:r>
              <a:rPr lang="en-US" sz="2000" b="0" i="0" baseline="-25000" dirty="0" smtClean="0"/>
              <a:t>p</a:t>
            </a:r>
            <a:r>
              <a:rPr lang="en-US" sz="2000" b="0" i="0" dirty="0"/>
              <a:t> </a:t>
            </a:r>
            <a:r>
              <a:rPr lang="en-US" sz="2000" b="0" i="0" dirty="0" smtClean="0"/>
              <a:t>from XGC0)</a:t>
            </a:r>
          </a:p>
          <a:p>
            <a:r>
              <a:rPr lang="en-US" sz="2000" b="0" i="0" dirty="0" smtClean="0"/>
              <a:t>Predicted variation of I</a:t>
            </a:r>
            <a:r>
              <a:rPr lang="en-US" sz="2000" b="0" i="0" baseline="-25000" dirty="0" smtClean="0"/>
              <a:t>p</a:t>
            </a:r>
            <a:r>
              <a:rPr lang="en-US" sz="2000" b="0" i="0" baseline="30000" dirty="0" smtClean="0"/>
              <a:t>-0.8</a:t>
            </a:r>
            <a:r>
              <a:rPr lang="en-US" sz="2000" b="0" i="0" dirty="0" smtClean="0"/>
              <a:t> is consistent with observation (for 300 mg Li dep.)</a:t>
            </a:r>
            <a:endParaRPr lang="en-US" sz="2000" b="0" i="0" dirty="0"/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3657600" cy="1371600"/>
          </a:xfrm>
        </p:spPr>
        <p:txBody>
          <a:bodyPr/>
          <a:lstStyle/>
          <a:p>
            <a:r>
              <a:rPr lang="en-US" sz="2000" dirty="0" smtClean="0"/>
              <a:t>XGC1 (</a:t>
            </a:r>
            <a:r>
              <a:rPr lang="en-US" sz="2000" dirty="0" err="1" smtClean="0"/>
              <a:t>collisionless</a:t>
            </a:r>
            <a:r>
              <a:rPr lang="en-US" sz="2000" dirty="0" smtClean="0"/>
              <a:t>) predicts “blob” related turbulence</a:t>
            </a:r>
            <a:endParaRPr lang="en-US" sz="1600" dirty="0" smtClean="0"/>
          </a:p>
          <a:p>
            <a:r>
              <a:rPr lang="en-US" sz="2000" dirty="0" smtClean="0"/>
              <a:t>Blobs are stronger in SOL than in pedestal, and they are stronger at higher I</a:t>
            </a:r>
            <a:r>
              <a:rPr lang="en-US" sz="2000" baseline="-25000" dirty="0" smtClean="0"/>
              <a:t>p</a:t>
            </a:r>
            <a:endParaRPr lang="en-US" sz="2000" dirty="0"/>
          </a:p>
        </p:txBody>
      </p:sp>
      <p:sp>
        <p:nvSpPr>
          <p:cNvPr id="45" name="TextBox 44"/>
          <p:cNvSpPr txBox="1"/>
          <p:nvPr/>
        </p:nvSpPr>
        <p:spPr>
          <a:xfrm>
            <a:off x="152400" y="6183868"/>
            <a:ext cx="8912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u="sng" dirty="0" smtClean="0">
                <a:solidFill>
                  <a:srgbClr val="008080"/>
                </a:solidFill>
              </a:rPr>
              <a:t>Future Work</a:t>
            </a:r>
            <a:r>
              <a:rPr lang="en-US" sz="1800" b="0" i="0" dirty="0" smtClean="0">
                <a:solidFill>
                  <a:srgbClr val="008080"/>
                </a:solidFill>
              </a:rPr>
              <a:t>: Extend to finite collisionality and recycling to determine effect on SOL </a:t>
            </a:r>
            <a:r>
              <a:rPr lang="en-US" sz="1800" b="0" i="0" dirty="0" err="1" smtClean="0">
                <a:solidFill>
                  <a:srgbClr val="008080"/>
                </a:solidFill>
                <a:latin typeface="Symbol" charset="2"/>
                <a:cs typeface="Symbol" charset="2"/>
              </a:rPr>
              <a:t>l</a:t>
            </a:r>
            <a:r>
              <a:rPr lang="en-US" sz="1800" b="0" i="0" baseline="-25000" dirty="0" err="1" smtClean="0">
                <a:solidFill>
                  <a:srgbClr val="008080"/>
                </a:solidFill>
              </a:rPr>
              <a:t>q</a:t>
            </a:r>
            <a:endParaRPr lang="en-US" sz="1800" b="0" i="0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29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par>
              <p:cTn id="2"/>
            </p:par>
            <p:par>
              <p:cTn id="3"/>
            </p:par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NSTX(-U)/PPPL Partnership is focusing on issues critical to understanding ST physics and projecting to future devices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486400"/>
          </a:xfrm>
        </p:spPr>
        <p:txBody>
          <a:bodyPr/>
          <a:lstStyle/>
          <a:p>
            <a:r>
              <a:rPr lang="en-US" dirty="0" smtClean="0"/>
              <a:t>Targeted funding from DOE has allowed for participation by a</a:t>
            </a:r>
            <a:r>
              <a:rPr lang="en-US" dirty="0"/>
              <a:t> </a:t>
            </a:r>
            <a:r>
              <a:rPr lang="en-US" dirty="0" smtClean="0"/>
              <a:t>critical mass of people, and critical fraction of each person</a:t>
            </a:r>
          </a:p>
          <a:p>
            <a:r>
              <a:rPr lang="en-US" dirty="0" smtClean="0"/>
              <a:t>Theory integrated into NSTX physics results dissemination</a:t>
            </a:r>
          </a:p>
          <a:p>
            <a:pPr lvl="1"/>
            <a:r>
              <a:rPr lang="en-US" dirty="0" smtClean="0"/>
              <a:t>Six theory-based NSTX contributions to IAEA</a:t>
            </a:r>
          </a:p>
          <a:p>
            <a:r>
              <a:rPr lang="en-US" dirty="0" smtClean="0"/>
              <a:t>Wish to continue effort (with cont’d incremental). High priority topics include:</a:t>
            </a:r>
          </a:p>
          <a:p>
            <a:pPr lvl="1"/>
            <a:r>
              <a:rPr lang="en-US" b="1" dirty="0" smtClean="0"/>
              <a:t>Macro</a:t>
            </a:r>
            <a:r>
              <a:rPr lang="en-US" dirty="0" smtClean="0"/>
              <a:t>: Extend M3D-C</a:t>
            </a:r>
            <a:r>
              <a:rPr lang="en-US" baseline="30000" dirty="0" smtClean="0"/>
              <a:t>1</a:t>
            </a:r>
            <a:r>
              <a:rPr lang="en-US" dirty="0" smtClean="0"/>
              <a:t> disruption studies to resistive 3D</a:t>
            </a:r>
          </a:p>
          <a:p>
            <a:pPr lvl="1">
              <a:spcBef>
                <a:spcPts val="0"/>
              </a:spcBef>
            </a:pPr>
            <a:r>
              <a:rPr lang="en-US" b="1" dirty="0" smtClean="0"/>
              <a:t>T&amp;T</a:t>
            </a:r>
            <a:r>
              <a:rPr lang="en-US" dirty="0" smtClean="0"/>
              <a:t>: Incorporate e-m effects into GTS, XGC-1 for microtearing</a:t>
            </a:r>
          </a:p>
          <a:p>
            <a:pPr lvl="1">
              <a:spcBef>
                <a:spcPts val="0"/>
              </a:spcBef>
            </a:pPr>
            <a:r>
              <a:rPr lang="en-US" b="1" dirty="0" smtClean="0"/>
              <a:t>EP</a:t>
            </a:r>
            <a:r>
              <a:rPr lang="en-US" dirty="0" smtClean="0"/>
              <a:t>: Implement reduced </a:t>
            </a:r>
            <a:r>
              <a:rPr lang="en-US" dirty="0"/>
              <a:t>model for fast ion </a:t>
            </a:r>
            <a:r>
              <a:rPr lang="en-US" dirty="0" smtClean="0"/>
              <a:t>transport in TRANSP</a:t>
            </a:r>
          </a:p>
          <a:p>
            <a:pPr lvl="1"/>
            <a:r>
              <a:rPr lang="en-US" b="1" dirty="0" smtClean="0"/>
              <a:t>Edge</a:t>
            </a:r>
            <a:r>
              <a:rPr lang="en-US" dirty="0" smtClean="0"/>
              <a:t>: SOL heat flux widths from turbulence (XGC-1)</a:t>
            </a:r>
          </a:p>
          <a:p>
            <a:pPr lvl="1"/>
            <a:r>
              <a:rPr lang="en-US" dirty="0" smtClean="0">
                <a:solidFill>
                  <a:srgbClr val="008080"/>
                </a:solidFill>
              </a:rPr>
              <a:t>Leverage off theory work for experimental research planning</a:t>
            </a:r>
          </a:p>
          <a:p>
            <a:pPr lvl="1"/>
            <a:r>
              <a:rPr lang="en-US" dirty="0" smtClean="0">
                <a:solidFill>
                  <a:srgbClr val="008080"/>
                </a:solidFill>
              </a:rPr>
              <a:t>Expand integration of experimentalists into theoretical studies </a:t>
            </a:r>
            <a:r>
              <a:rPr lang="en-US" i="1" dirty="0" smtClean="0">
                <a:solidFill>
                  <a:srgbClr val="008080"/>
                </a:solidFill>
              </a:rPr>
              <a:t>Enhanced synergy with DIII-D work (S. </a:t>
            </a:r>
            <a:r>
              <a:rPr lang="en-US" i="1" dirty="0" err="1" smtClean="0">
                <a:solidFill>
                  <a:srgbClr val="008080"/>
                </a:solidFill>
              </a:rPr>
              <a:t>Jardin</a:t>
            </a:r>
            <a:r>
              <a:rPr lang="en-US" i="1" dirty="0" smtClean="0">
                <a:solidFill>
                  <a:srgbClr val="008080"/>
                </a:solidFill>
              </a:rPr>
              <a:t>/N. Ferraro,                  W. Wang/C. Chrystal, C.S. Chang/D. </a:t>
            </a:r>
            <a:r>
              <a:rPr lang="en-US" i="1" dirty="0" err="1" smtClean="0">
                <a:solidFill>
                  <a:srgbClr val="008080"/>
                </a:solidFill>
              </a:rPr>
              <a:t>Battaglia</a:t>
            </a:r>
            <a:r>
              <a:rPr lang="en-US" i="1" dirty="0" smtClean="0">
                <a:solidFill>
                  <a:srgbClr val="008080"/>
                </a:solidFill>
              </a:rPr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73E3AF-4E4B-4CA6-A7DE-01BFBA5367D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30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PPPL Theory work is addressing topics critical to achieving the NSTX-U Five Year Plan Priorities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73E3AF-4E4B-4CA6-A7DE-01BFBA5367D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Rectangle 3"/>
          <p:cNvSpPr txBox="1">
            <a:spLocks noGrp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marL="338138" indent="-338138" defTabSz="804769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>
                <a:latin typeface="+mn-lt"/>
                <a:cs typeface="+mn-cs"/>
              </a:rPr>
              <a:t>Advance ST </a:t>
            </a:r>
            <a:r>
              <a:rPr lang="en-US" sz="2400" i="0" kern="0" dirty="0" smtClean="0">
                <a:latin typeface="+mn-lt"/>
                <a:cs typeface="+mn-cs"/>
              </a:rPr>
              <a:t>for </a:t>
            </a:r>
            <a:r>
              <a:rPr lang="en-US" sz="2400" i="0" kern="0" dirty="0">
                <a:latin typeface="+mn-lt"/>
                <a:cs typeface="+mn-cs"/>
              </a:rPr>
              <a:t>Fusion Nuclear Science Facility (FNSF</a:t>
            </a:r>
            <a:r>
              <a:rPr lang="en-US" sz="2400" i="0" kern="0" dirty="0" smtClean="0">
                <a:latin typeface="+mn-lt"/>
                <a:cs typeface="+mn-cs"/>
              </a:rPr>
              <a:t>), including non-inductive operation</a:t>
            </a:r>
          </a:p>
          <a:p>
            <a:pPr marL="800100" lvl="1" indent="-457200" defTabSz="804769">
              <a:defRPr/>
            </a:pPr>
            <a:r>
              <a:rPr lang="en-US" sz="2000" i="0" kern="0" dirty="0" smtClean="0">
                <a:cs typeface="Calibri" pitchFamily="34" charset="0"/>
              </a:rPr>
              <a:t>CHI reconnection physics (NI startup)</a:t>
            </a:r>
          </a:p>
          <a:p>
            <a:pPr marL="800100" lvl="1" indent="-457200" defTabSz="804769">
              <a:defRPr/>
            </a:pPr>
            <a:r>
              <a:rPr lang="en-US" dirty="0" smtClean="0">
                <a:cs typeface="Calibri" pitchFamily="34" charset="0"/>
              </a:rPr>
              <a:t>Non-linear wave-particle coupling (NI </a:t>
            </a:r>
            <a:r>
              <a:rPr lang="en-US" dirty="0" err="1" smtClean="0">
                <a:cs typeface="Calibri" pitchFamily="34" charset="0"/>
              </a:rPr>
              <a:t>rampup</a:t>
            </a:r>
            <a:r>
              <a:rPr lang="en-US" dirty="0" smtClean="0">
                <a:cs typeface="Calibri" pitchFamily="34" charset="0"/>
              </a:rPr>
              <a:t>)</a:t>
            </a:r>
          </a:p>
          <a:p>
            <a:pPr marL="800100" lvl="1" indent="-457200" defTabSz="804769">
              <a:defRPr/>
            </a:pPr>
            <a:r>
              <a:rPr lang="en-US" sz="2000" i="0" kern="0" dirty="0" smtClean="0">
                <a:cs typeface="Calibri" pitchFamily="34" charset="0"/>
              </a:rPr>
              <a:t>MHD effects on NB current drive (NI sustainment)</a:t>
            </a:r>
            <a:endParaRPr lang="en-US" sz="2000" i="0" kern="0" dirty="0">
              <a:cs typeface="Calibri" pitchFamily="34" charset="0"/>
            </a:endParaRPr>
          </a:p>
          <a:p>
            <a:pPr marL="338138" indent="-338138" defTabSz="804769" eaLnBrk="0" hangingPunct="0">
              <a:spcBef>
                <a:spcPct val="20000"/>
              </a:spcBef>
              <a:buFontTx/>
              <a:buChar char="•"/>
              <a:defRPr/>
            </a:pPr>
            <a:endParaRPr lang="en-US" sz="800" i="0" kern="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marL="338138" indent="-338138" defTabSz="804769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latin typeface="+mn-lt"/>
                <a:cs typeface="+mn-cs"/>
              </a:rPr>
              <a:t>Develop solutions for plasma-material </a:t>
            </a:r>
            <a:r>
              <a:rPr lang="en-US" sz="2400" i="0" kern="0" dirty="0">
                <a:latin typeface="+mn-lt"/>
                <a:cs typeface="+mn-cs"/>
              </a:rPr>
              <a:t>interface </a:t>
            </a:r>
            <a:r>
              <a:rPr lang="en-US" sz="2400" i="0" kern="0" dirty="0" smtClean="0">
                <a:latin typeface="+mn-lt"/>
                <a:cs typeface="+mn-cs"/>
              </a:rPr>
              <a:t>challenge</a:t>
            </a:r>
          </a:p>
          <a:p>
            <a:pPr marL="800100" lvl="1" indent="-457200" defTabSz="520700">
              <a:defRPr/>
            </a:pPr>
            <a:r>
              <a:rPr lang="en-US" dirty="0" smtClean="0">
                <a:cs typeface="Calibri" pitchFamily="34" charset="0"/>
              </a:rPr>
              <a:t>Processes setting SOL heat flux widths</a:t>
            </a:r>
            <a:endParaRPr lang="en-US" sz="2000" i="0" kern="0" dirty="0" smtClean="0">
              <a:cs typeface="Calibri" pitchFamily="34" charset="0"/>
            </a:endParaRPr>
          </a:p>
          <a:p>
            <a:pPr marL="800100" lvl="1" indent="-457200" defTabSz="520700">
              <a:defRPr/>
            </a:pPr>
            <a:r>
              <a:rPr lang="en-US" sz="2000" i="0" kern="0" dirty="0" smtClean="0">
                <a:cs typeface="Calibri" pitchFamily="34" charset="0"/>
              </a:rPr>
              <a:t>Neutral particle distribution – edge atomic physics</a:t>
            </a:r>
            <a:endParaRPr lang="en-US" sz="2800" i="0" kern="0" dirty="0"/>
          </a:p>
          <a:p>
            <a:pPr marL="338138" indent="-338138" defTabSz="804769" eaLnBrk="0" hangingPunct="0">
              <a:spcBef>
                <a:spcPct val="20000"/>
              </a:spcBef>
              <a:buFontTx/>
              <a:buChar char="•"/>
              <a:defRPr/>
            </a:pPr>
            <a:endParaRPr lang="en-US" sz="900" i="0" kern="0" dirty="0" smtClean="0">
              <a:solidFill>
                <a:srgbClr val="000090"/>
              </a:solidFill>
              <a:latin typeface="+mn-lt"/>
              <a:cs typeface="+mn-cs"/>
            </a:endParaRPr>
          </a:p>
          <a:p>
            <a:pPr marL="338138" indent="-338138" defTabSz="804769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latin typeface="+mn-lt"/>
                <a:cs typeface="+mn-cs"/>
              </a:rPr>
              <a:t>Explore unique ST parameter regimes to advance predictive </a:t>
            </a:r>
            <a:r>
              <a:rPr lang="en-US" sz="2400" i="0" kern="0" dirty="0">
                <a:latin typeface="+mn-lt"/>
                <a:cs typeface="+mn-cs"/>
              </a:rPr>
              <a:t>capability </a:t>
            </a:r>
            <a:r>
              <a:rPr lang="en-US" sz="2400" i="0" kern="0" dirty="0" smtClean="0">
                <a:latin typeface="+mn-lt"/>
                <a:cs typeface="+mn-cs"/>
              </a:rPr>
              <a:t>- for </a:t>
            </a:r>
            <a:r>
              <a:rPr lang="en-US" sz="2400" i="0" kern="0" dirty="0">
                <a:latin typeface="+mn-lt"/>
                <a:cs typeface="+mn-cs"/>
              </a:rPr>
              <a:t>ITER and </a:t>
            </a:r>
            <a:r>
              <a:rPr lang="en-US" sz="2400" i="0" kern="0" dirty="0" smtClean="0">
                <a:latin typeface="+mn-lt"/>
                <a:cs typeface="+mn-cs"/>
              </a:rPr>
              <a:t>beyond</a:t>
            </a:r>
          </a:p>
          <a:p>
            <a:pPr marL="800100" lvl="1" indent="-457200" defTabSz="804769">
              <a:defRPr/>
            </a:pPr>
            <a:r>
              <a:rPr lang="en-US" sz="2000" i="0" kern="0" dirty="0" smtClean="0">
                <a:cs typeface="Calibri" pitchFamily="34" charset="0"/>
              </a:rPr>
              <a:t>Processes affecting electron transpor</a:t>
            </a:r>
            <a:r>
              <a:rPr lang="en-US" dirty="0" smtClean="0">
                <a:cs typeface="Calibri" pitchFamily="34" charset="0"/>
              </a:rPr>
              <a:t>t in core</a:t>
            </a:r>
          </a:p>
          <a:p>
            <a:pPr marL="800100" lvl="1" indent="-457200" defTabSz="804769">
              <a:defRPr/>
            </a:pPr>
            <a:r>
              <a:rPr lang="en-US" sz="2000" i="0" kern="0" dirty="0" smtClean="0">
                <a:cs typeface="Calibri" pitchFamily="34" charset="0"/>
              </a:rPr>
              <a:t>Role of high </a:t>
            </a:r>
            <a:r>
              <a:rPr lang="en-US" sz="2000" i="0" kern="0" dirty="0" err="1" smtClean="0">
                <a:cs typeface="Calibri" pitchFamily="34" charset="0"/>
              </a:rPr>
              <a:t>ExB</a:t>
            </a:r>
            <a:r>
              <a:rPr lang="en-US" sz="2000" i="0" kern="0" dirty="0" smtClean="0">
                <a:cs typeface="Calibri" pitchFamily="34" charset="0"/>
              </a:rPr>
              <a:t> and parallel flow shear</a:t>
            </a:r>
          </a:p>
          <a:p>
            <a:pPr marL="800100" lvl="1" indent="-457200" defTabSz="804769">
              <a:defRPr/>
            </a:pPr>
            <a:r>
              <a:rPr lang="en-US" dirty="0" smtClean="0">
                <a:cs typeface="Calibri" pitchFamily="34" charset="0"/>
              </a:rPr>
              <a:t>Understanding source and ramifications of soft and hard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dirty="0" smtClean="0">
                <a:cs typeface="Calibri" pitchFamily="34" charset="0"/>
              </a:rPr>
              <a:t>-limits</a:t>
            </a:r>
            <a:endParaRPr lang="en-US" sz="2000" i="0" kern="0" dirty="0"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13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73E3AF-4E4B-4CA6-A7DE-01BFBA5367D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21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THEORY</a:t>
            </a:r>
            <a:r>
              <a:rPr lang="en-US" dirty="0" smtClean="0"/>
              <a:t>: Explore CAE/GAE induced transport levels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07852"/>
            <a:ext cx="8839200" cy="2268748"/>
          </a:xfrm>
        </p:spPr>
        <p:txBody>
          <a:bodyPr/>
          <a:lstStyle/>
          <a:p>
            <a:r>
              <a:rPr lang="en-US" dirty="0" smtClean="0"/>
              <a:t>Initial studies focused on direct impact of modes on electron transport</a:t>
            </a:r>
          </a:p>
          <a:p>
            <a:pPr lvl="1"/>
            <a:r>
              <a:rPr lang="en-US" dirty="0" smtClean="0"/>
              <a:t>Radial mode amplitude profiles taken from scattering, BES measurements</a:t>
            </a:r>
          </a:p>
          <a:p>
            <a:pPr lvl="1"/>
            <a:r>
              <a:rPr lang="en-US" dirty="0" smtClean="0"/>
              <a:t>Electron transport inferred from ORBIT calculations in which amplitude of modes was varied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73E3AF-4E4B-4CA6-A7DE-01BFBA5367D4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062" y="2997200"/>
            <a:ext cx="5092700" cy="3479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1" y="3496032"/>
            <a:ext cx="35052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b="0" i="0" dirty="0" smtClean="0">
                <a:solidFill>
                  <a:srgbClr val="008080"/>
                </a:solidFill>
                <a:latin typeface="Symbol" charset="2"/>
                <a:cs typeface="Symbol" charset="2"/>
              </a:rPr>
              <a:t>a</a:t>
            </a:r>
            <a:r>
              <a:rPr lang="en-US" sz="1800" b="0" i="0" dirty="0" smtClean="0">
                <a:solidFill>
                  <a:srgbClr val="008080"/>
                </a:solidFill>
              </a:rPr>
              <a:t> parameter related to </a:t>
            </a:r>
            <a:r>
              <a:rPr lang="en-US" sz="1800" b="0" i="0" dirty="0" err="1" smtClean="0">
                <a:solidFill>
                  <a:srgbClr val="008080"/>
                </a:solidFill>
                <a:latin typeface="Symbol" charset="2"/>
                <a:cs typeface="Symbol" charset="2"/>
              </a:rPr>
              <a:t>d</a:t>
            </a:r>
            <a:r>
              <a:rPr lang="en-US" sz="1800" b="0" i="0" dirty="0" err="1" smtClean="0">
                <a:solidFill>
                  <a:srgbClr val="008080"/>
                </a:solidFill>
              </a:rPr>
              <a:t>n</a:t>
            </a:r>
            <a:r>
              <a:rPr lang="en-US" sz="1800" b="0" i="0" dirty="0" smtClean="0">
                <a:solidFill>
                  <a:srgbClr val="008080"/>
                </a:solidFill>
              </a:rPr>
              <a:t>/n</a:t>
            </a:r>
          </a:p>
          <a:p>
            <a:pPr marL="285750" indent="-285750">
              <a:buFont typeface="Arial"/>
              <a:buChar char="•"/>
            </a:pPr>
            <a:r>
              <a:rPr lang="en-US" sz="1800" b="0" i="0" dirty="0">
                <a:solidFill>
                  <a:srgbClr val="008080"/>
                </a:solidFill>
                <a:latin typeface="Symbol" charset="2"/>
                <a:cs typeface="Symbol" charset="2"/>
              </a:rPr>
              <a:t>a</a:t>
            </a:r>
            <a:r>
              <a:rPr lang="en-US" sz="1800" b="0" i="0" dirty="0" smtClean="0">
                <a:solidFill>
                  <a:srgbClr val="008080"/>
                </a:solidFill>
              </a:rPr>
              <a:t>=4x10</a:t>
            </a:r>
            <a:r>
              <a:rPr lang="en-US" sz="1800" b="0" i="0" baseline="30000" dirty="0" smtClean="0">
                <a:solidFill>
                  <a:srgbClr val="008080"/>
                </a:solidFill>
              </a:rPr>
              <a:t>-4</a:t>
            </a:r>
            <a:r>
              <a:rPr lang="en-US" sz="1800" b="0" i="0" dirty="0" smtClean="0">
                <a:solidFill>
                  <a:srgbClr val="008080"/>
                </a:solidFill>
              </a:rPr>
              <a:t> corresponds to     </a:t>
            </a:r>
            <a:r>
              <a:rPr lang="en-US" sz="1800" b="0" i="0" dirty="0" err="1" smtClean="0">
                <a:solidFill>
                  <a:srgbClr val="008080"/>
                </a:solidFill>
                <a:latin typeface="Symbol" charset="2"/>
                <a:cs typeface="Symbol" charset="2"/>
              </a:rPr>
              <a:t>d</a:t>
            </a:r>
            <a:r>
              <a:rPr lang="en-US" sz="1800" b="0" i="0" dirty="0" err="1" smtClean="0">
                <a:solidFill>
                  <a:srgbClr val="008080"/>
                </a:solidFill>
              </a:rPr>
              <a:t>n</a:t>
            </a:r>
            <a:r>
              <a:rPr lang="en-US" sz="1800" b="0" i="0" dirty="0" smtClean="0">
                <a:solidFill>
                  <a:srgbClr val="008080"/>
                </a:solidFill>
              </a:rPr>
              <a:t>/n~10</a:t>
            </a:r>
            <a:r>
              <a:rPr lang="en-US" sz="1800" b="0" i="0" baseline="30000" dirty="0" smtClean="0">
                <a:solidFill>
                  <a:srgbClr val="008080"/>
                </a:solidFill>
              </a:rPr>
              <a:t>-3</a:t>
            </a:r>
            <a:endParaRPr lang="en-US" sz="1800" b="0" i="0" dirty="0" smtClean="0">
              <a:solidFill>
                <a:srgbClr val="00808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800" b="0" i="0" dirty="0" smtClean="0">
                <a:solidFill>
                  <a:srgbClr val="008080"/>
                </a:solidFill>
              </a:rPr>
              <a:t>Modes bursting: max amplitudes may be 2 to 3x greater</a:t>
            </a:r>
          </a:p>
          <a:p>
            <a:pPr marL="285750" indent="-285750">
              <a:buFont typeface="Arial"/>
              <a:buChar char="•"/>
            </a:pPr>
            <a:r>
              <a:rPr lang="en-US" sz="1800" b="0" i="0" dirty="0" smtClean="0">
                <a:solidFill>
                  <a:srgbClr val="008080"/>
                </a:solidFill>
              </a:rPr>
              <a:t>Brings inferred transport up to experimentally inferred values</a:t>
            </a:r>
          </a:p>
          <a:p>
            <a:pPr marL="285750" indent="-285750">
              <a:buFont typeface="Arial"/>
              <a:buChar char="•"/>
            </a:pPr>
            <a:endParaRPr lang="en-US" sz="1400" b="0" i="0" dirty="0">
              <a:solidFill>
                <a:srgbClr val="00808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6096000"/>
            <a:ext cx="1210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Gorelenkov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4332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EXP’T:</a:t>
            </a:r>
            <a:r>
              <a:rPr lang="en-US" dirty="0" smtClean="0"/>
              <a:t> Strong kink/</a:t>
            </a:r>
            <a:r>
              <a:rPr lang="en-US" dirty="0" err="1" smtClean="0"/>
              <a:t>Alfvén</a:t>
            </a:r>
            <a:r>
              <a:rPr lang="en-US" dirty="0" smtClean="0"/>
              <a:t> activity driven by NBs in NSTX 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07852"/>
            <a:ext cx="8839200" cy="1354348"/>
          </a:xfrm>
        </p:spPr>
        <p:txBody>
          <a:bodyPr/>
          <a:lstStyle/>
          <a:p>
            <a:r>
              <a:rPr lang="en-US" dirty="0" smtClean="0"/>
              <a:t>Expect similar activity in NSTX-U</a:t>
            </a:r>
          </a:p>
          <a:p>
            <a:r>
              <a:rPr lang="en-US" dirty="0" smtClean="0"/>
              <a:t>Can impact beam current drive profiles (positively or negatively) and goal of achieving 100% non-inductive ops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73E3AF-4E4B-4CA6-A7DE-01BFBA5367D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0" y="2743200"/>
            <a:ext cx="3987800" cy="37624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816816"/>
            <a:ext cx="4292600" cy="34315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00200" y="2514600"/>
            <a:ext cx="1740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 smtClean="0"/>
              <a:t>Kink/fishbone modes</a:t>
            </a:r>
            <a:endParaRPr lang="en-US" i="0" dirty="0"/>
          </a:p>
        </p:txBody>
      </p:sp>
      <p:sp>
        <p:nvSpPr>
          <p:cNvPr id="8" name="TextBox 7"/>
          <p:cNvSpPr txBox="1"/>
          <p:nvPr/>
        </p:nvSpPr>
        <p:spPr>
          <a:xfrm>
            <a:off x="6096000" y="2514600"/>
            <a:ext cx="18924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 smtClean="0"/>
              <a:t>TAE modes/avalanches</a:t>
            </a:r>
            <a:endParaRPr lang="en-US" i="0" dirty="0"/>
          </a:p>
        </p:txBody>
      </p:sp>
      <p:sp>
        <p:nvSpPr>
          <p:cNvPr id="9" name="TextBox 8"/>
          <p:cNvSpPr txBox="1"/>
          <p:nvPr/>
        </p:nvSpPr>
        <p:spPr>
          <a:xfrm>
            <a:off x="4191000" y="6096000"/>
            <a:ext cx="121235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0" dirty="0" smtClean="0"/>
              <a:t>Fredrickson</a:t>
            </a:r>
            <a:endParaRPr lang="en-US" sz="1400" i="0" dirty="0"/>
          </a:p>
        </p:txBody>
      </p:sp>
    </p:spTree>
    <p:extLst>
      <p:ext uri="{BB962C8B-B14F-4D97-AF65-F5344CB8AC3E}">
        <p14:creationId xmlns:p14="http://schemas.microsoft.com/office/powerpoint/2010/main" val="274534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THEORY:</a:t>
            </a:r>
            <a:r>
              <a:rPr lang="en-US" dirty="0" smtClean="0"/>
              <a:t> Physics of modes and impact on fast ion distribution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1066800"/>
            <a:ext cx="4495800" cy="2438400"/>
          </a:xfrm>
        </p:spPr>
        <p:txBody>
          <a:bodyPr/>
          <a:lstStyle/>
          <a:p>
            <a:r>
              <a:rPr lang="en-US" dirty="0" smtClean="0"/>
              <a:t>M3D-K to model modes and resulting fast ion transport</a:t>
            </a:r>
          </a:p>
          <a:p>
            <a:r>
              <a:rPr lang="en-US" dirty="0" smtClean="0"/>
              <a:t>Good agreement between model results and measured mode structure (radial, frequency)</a:t>
            </a:r>
          </a:p>
          <a:p>
            <a:r>
              <a:rPr lang="en-US" dirty="0" smtClean="0"/>
              <a:t>Substantial fast ion transport from kinks/</a:t>
            </a:r>
            <a:r>
              <a:rPr lang="en-US" dirty="0" err="1" smtClean="0"/>
              <a:t>fishbones</a:t>
            </a:r>
            <a:r>
              <a:rPr lang="en-US" dirty="0" smtClean="0"/>
              <a:t>/TAEs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73E3AF-4E4B-4CA6-A7DE-01BFBA5367D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06" y="3733800"/>
            <a:ext cx="4140200" cy="27549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90600"/>
            <a:ext cx="3538264" cy="2570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4648200"/>
            <a:ext cx="4203700" cy="1549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32683" y="4419600"/>
            <a:ext cx="3901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smtClean="0"/>
              <a:t>Multiple TAE-induced fast ion redistribution</a:t>
            </a:r>
            <a:endParaRPr lang="en-US" sz="1400" i="0" dirty="0"/>
          </a:p>
        </p:txBody>
      </p:sp>
      <p:sp>
        <p:nvSpPr>
          <p:cNvPr id="10" name="TextBox 9"/>
          <p:cNvSpPr txBox="1"/>
          <p:nvPr/>
        </p:nvSpPr>
        <p:spPr>
          <a:xfrm>
            <a:off x="8458200" y="6172200"/>
            <a:ext cx="404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smtClean="0"/>
              <a:t>Fu</a:t>
            </a:r>
            <a:endParaRPr lang="en-US" sz="1400" i="0" dirty="0"/>
          </a:p>
        </p:txBody>
      </p:sp>
      <p:sp>
        <p:nvSpPr>
          <p:cNvPr id="11" name="TextBox 10"/>
          <p:cNvSpPr txBox="1"/>
          <p:nvPr/>
        </p:nvSpPr>
        <p:spPr>
          <a:xfrm>
            <a:off x="7467600" y="4800600"/>
            <a:ext cx="737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0" dirty="0" smtClean="0"/>
              <a:t>E=</a:t>
            </a:r>
            <a:r>
              <a:rPr lang="en-US" sz="1600" i="0" dirty="0" err="1" smtClean="0"/>
              <a:t>E</a:t>
            </a:r>
            <a:r>
              <a:rPr lang="en-US" sz="1600" i="0" baseline="-25000" dirty="0" err="1" smtClean="0"/>
              <a:t>inj</a:t>
            </a:r>
            <a:endParaRPr lang="en-US" sz="1600" i="0" dirty="0"/>
          </a:p>
        </p:txBody>
      </p:sp>
      <p:sp>
        <p:nvSpPr>
          <p:cNvPr id="6" name="TextBox 5"/>
          <p:cNvSpPr txBox="1"/>
          <p:nvPr/>
        </p:nvSpPr>
        <p:spPr>
          <a:xfrm>
            <a:off x="7086600" y="6096000"/>
            <a:ext cx="368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dirty="0" smtClean="0">
                <a:latin typeface="Symbol" charset="2"/>
                <a:cs typeface="Symbol" charset="2"/>
              </a:rPr>
              <a:t>Y</a:t>
            </a:r>
            <a:endParaRPr lang="en-US" sz="1800" b="0" i="0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8317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EXP’T:</a:t>
            </a:r>
            <a:r>
              <a:rPr lang="en-US" dirty="0" smtClean="0"/>
              <a:t> Non-inductive current startup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07852"/>
            <a:ext cx="8839200" cy="1582948"/>
          </a:xfrm>
        </p:spPr>
        <p:txBody>
          <a:bodyPr/>
          <a:lstStyle/>
          <a:p>
            <a:r>
              <a:rPr lang="en-US" dirty="0" smtClean="0"/>
              <a:t>Critical issue for fully non-inductive operation in next-step STs </a:t>
            </a:r>
          </a:p>
          <a:p>
            <a:r>
              <a:rPr lang="en-US" dirty="0" smtClean="0"/>
              <a:t>Co-axial </a:t>
            </a:r>
            <a:r>
              <a:rPr lang="en-US" dirty="0" err="1" smtClean="0"/>
              <a:t>Helicity</a:t>
            </a:r>
            <a:r>
              <a:rPr lang="en-US" dirty="0" smtClean="0"/>
              <a:t> Injection being studied on NSTX</a:t>
            </a:r>
          </a:p>
          <a:p>
            <a:r>
              <a:rPr lang="en-US" dirty="0" smtClean="0"/>
              <a:t>CHI has produced up to 300 kA startup current with large current multiplication factor (I</a:t>
            </a:r>
            <a:r>
              <a:rPr lang="en-US" baseline="-25000" dirty="0" smtClean="0"/>
              <a:t>p</a:t>
            </a:r>
            <a:r>
              <a:rPr lang="en-US" dirty="0" smtClean="0"/>
              <a:t>/</a:t>
            </a:r>
            <a:r>
              <a:rPr lang="en-US" dirty="0" err="1" smtClean="0"/>
              <a:t>I</a:t>
            </a:r>
            <a:r>
              <a:rPr lang="en-US" baseline="-25000" dirty="0" err="1" smtClean="0"/>
              <a:t>inj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 Successfully coupled to induction for ramp-up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73E3AF-4E4B-4CA6-A7DE-01BFBA5367D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3149600"/>
            <a:ext cx="3632718" cy="325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225800"/>
            <a:ext cx="3340100" cy="31504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22181" y="6171504"/>
            <a:ext cx="783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smtClean="0"/>
              <a:t>Raman</a:t>
            </a:r>
            <a:endParaRPr lang="en-US" sz="1400" i="0" dirty="0"/>
          </a:p>
        </p:txBody>
      </p:sp>
    </p:spTree>
    <p:extLst>
      <p:ext uri="{BB962C8B-B14F-4D97-AF65-F5344CB8AC3E}">
        <p14:creationId xmlns:p14="http://schemas.microsoft.com/office/powerpoint/2010/main" val="411531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THEORY:</a:t>
            </a:r>
            <a:r>
              <a:rPr lang="en-US" dirty="0" smtClean="0"/>
              <a:t> Understand reconnection physics to extrapolate CHI performance to next-steps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897148"/>
          </a:xfrm>
        </p:spPr>
        <p:txBody>
          <a:bodyPr/>
          <a:lstStyle/>
          <a:p>
            <a:r>
              <a:rPr lang="en-US" dirty="0" smtClean="0"/>
              <a:t>Resistive simulations have been performed using the extended-MHD NIMROD code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73E3AF-4E4B-4CA6-A7DE-01BFBA5367D4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286000"/>
            <a:ext cx="2799292" cy="3505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2285999"/>
            <a:ext cx="2794306" cy="3461603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76200" y="1752600"/>
            <a:ext cx="3048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808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0" i="0" dirty="0" smtClean="0">
                <a:solidFill>
                  <a:srgbClr val="000090"/>
                </a:solidFill>
              </a:rPr>
              <a:t>Simulations with magnetic diffusivities similar to </a:t>
            </a:r>
            <a:r>
              <a:rPr lang="en-US" sz="2000" b="0" i="0" dirty="0" err="1" smtClean="0">
                <a:solidFill>
                  <a:srgbClr val="000090"/>
                </a:solidFill>
              </a:rPr>
              <a:t>expt</a:t>
            </a:r>
            <a:r>
              <a:rPr lang="en-US" sz="2000" b="0" i="0" dirty="0" smtClean="0">
                <a:solidFill>
                  <a:srgbClr val="000090"/>
                </a:solidFill>
              </a:rPr>
              <a:t> produce flux closure</a:t>
            </a:r>
          </a:p>
          <a:p>
            <a:r>
              <a:rPr lang="en-US" sz="2000" b="0" i="0" dirty="0" smtClean="0">
                <a:solidFill>
                  <a:srgbClr val="000090"/>
                </a:solidFill>
              </a:rPr>
              <a:t>Flux closure/plasma current scales with injector voltage time decay, flux footprint as in experiment</a:t>
            </a:r>
          </a:p>
          <a:p>
            <a:r>
              <a:rPr lang="en-US" sz="2000" b="0" i="0" dirty="0" smtClean="0">
                <a:solidFill>
                  <a:schemeClr val="accent3">
                    <a:lumMod val="75000"/>
                  </a:schemeClr>
                </a:solidFill>
              </a:rPr>
              <a:t>Simulations indicate Sweet-Parker type reconnection</a:t>
            </a:r>
          </a:p>
          <a:p>
            <a:pPr lvl="1"/>
            <a:r>
              <a:rPr lang="en-US" sz="1600" b="0" i="0" dirty="0" smtClean="0">
                <a:solidFill>
                  <a:schemeClr val="accent3">
                    <a:lumMod val="75000"/>
                  </a:schemeClr>
                </a:solidFill>
              </a:rPr>
              <a:t>Elongated current sheet</a:t>
            </a:r>
          </a:p>
          <a:p>
            <a:pPr lvl="1"/>
            <a:r>
              <a:rPr lang="en-US" sz="1600" b="0" i="0" dirty="0">
                <a:solidFill>
                  <a:schemeClr val="accent3">
                    <a:lumMod val="75000"/>
                  </a:schemeClr>
                </a:solidFill>
              </a:rPr>
              <a:t>Current sheet width</a:t>
            </a:r>
          </a:p>
          <a:p>
            <a:pPr lvl="1"/>
            <a:r>
              <a:rPr lang="en-US" sz="1600" b="0" i="0" dirty="0" smtClean="0">
                <a:solidFill>
                  <a:schemeClr val="accent3">
                    <a:lumMod val="75000"/>
                  </a:schemeClr>
                </a:solidFill>
              </a:rPr>
              <a:t>Inflow/outflow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81332" y="6093023"/>
            <a:ext cx="9528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err="1" smtClean="0"/>
              <a:t>Ebrahimi</a:t>
            </a:r>
            <a:endParaRPr lang="en-US" sz="1400" i="0" dirty="0"/>
          </a:p>
        </p:txBody>
      </p:sp>
    </p:spTree>
    <p:extLst>
      <p:ext uri="{BB962C8B-B14F-4D97-AF65-F5344CB8AC3E}">
        <p14:creationId xmlns:p14="http://schemas.microsoft.com/office/powerpoint/2010/main" val="197982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THEORY:</a:t>
            </a:r>
            <a:r>
              <a:rPr lang="en-US" dirty="0" smtClean="0"/>
              <a:t> Understand reconnection physics to extrapolate CHI performance to next-steps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897148"/>
          </a:xfrm>
        </p:spPr>
        <p:txBody>
          <a:bodyPr/>
          <a:lstStyle/>
          <a:p>
            <a:r>
              <a:rPr lang="en-US" dirty="0" smtClean="0"/>
              <a:t>Resistive simulations have been performed using the extended-MHD NIMROD code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73E3AF-4E4B-4CA6-A7DE-01BFBA5367D4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76200" y="1752600"/>
            <a:ext cx="3048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808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0" i="0" dirty="0" smtClean="0">
                <a:solidFill>
                  <a:schemeClr val="accent3">
                    <a:lumMod val="75000"/>
                  </a:schemeClr>
                </a:solidFill>
              </a:rPr>
              <a:t>Simulations with magnetic diffusivities similar to </a:t>
            </a:r>
            <a:r>
              <a:rPr lang="en-US" sz="2000" b="0" i="0" dirty="0" err="1" smtClean="0">
                <a:solidFill>
                  <a:schemeClr val="accent3">
                    <a:lumMod val="75000"/>
                  </a:schemeClr>
                </a:solidFill>
              </a:rPr>
              <a:t>expt</a:t>
            </a:r>
            <a:r>
              <a:rPr lang="en-US" sz="2000" b="0" i="0" dirty="0" smtClean="0">
                <a:solidFill>
                  <a:schemeClr val="accent3">
                    <a:lumMod val="75000"/>
                  </a:schemeClr>
                </a:solidFill>
              </a:rPr>
              <a:t> produce flux closure</a:t>
            </a:r>
          </a:p>
          <a:p>
            <a:r>
              <a:rPr lang="en-US" sz="2000" b="0" i="0" dirty="0" smtClean="0">
                <a:solidFill>
                  <a:schemeClr val="accent3">
                    <a:lumMod val="75000"/>
                  </a:schemeClr>
                </a:solidFill>
              </a:rPr>
              <a:t>Flux closure/plasma current scales with injector voltage time decay, flux footprint as in experiment</a:t>
            </a:r>
          </a:p>
          <a:p>
            <a:r>
              <a:rPr lang="en-US" sz="2000" b="0" i="0" dirty="0" smtClean="0">
                <a:solidFill>
                  <a:srgbClr val="000090"/>
                </a:solidFill>
              </a:rPr>
              <a:t>Simulations indicate Sweet-Parker type reconnection</a:t>
            </a:r>
          </a:p>
          <a:p>
            <a:pPr lvl="1"/>
            <a:r>
              <a:rPr lang="en-US" sz="1600" b="0" i="0" dirty="0" smtClean="0">
                <a:solidFill>
                  <a:srgbClr val="008080"/>
                </a:solidFill>
              </a:rPr>
              <a:t>Elongated current sheet</a:t>
            </a:r>
          </a:p>
          <a:p>
            <a:pPr lvl="1"/>
            <a:r>
              <a:rPr lang="en-US" sz="1600" b="0" i="0" dirty="0">
                <a:solidFill>
                  <a:srgbClr val="008080"/>
                </a:solidFill>
              </a:rPr>
              <a:t>Current sheet width</a:t>
            </a:r>
          </a:p>
          <a:p>
            <a:pPr lvl="1"/>
            <a:r>
              <a:rPr lang="en-US" sz="1600" b="0" i="0" dirty="0" smtClean="0">
                <a:solidFill>
                  <a:srgbClr val="008080"/>
                </a:solidFill>
              </a:rPr>
              <a:t>Inflow/outflow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81332" y="6093023"/>
            <a:ext cx="9528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err="1" smtClean="0"/>
              <a:t>Ebrahimi</a:t>
            </a:r>
            <a:endParaRPr lang="en-US" sz="1400" i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600200"/>
            <a:ext cx="3484907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72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-1" b="2823"/>
          <a:stretch/>
        </p:blipFill>
        <p:spPr>
          <a:xfrm>
            <a:off x="756899" y="3359534"/>
            <a:ext cx="3369644" cy="31684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EXP’T:</a:t>
            </a:r>
            <a:r>
              <a:rPr lang="en-US" dirty="0" smtClean="0"/>
              <a:t> Knowledge of the thermal neutrals is </a:t>
            </a:r>
            <a:br>
              <a:rPr lang="en-US" dirty="0" smtClean="0"/>
            </a:br>
            <a:r>
              <a:rPr lang="en-US" dirty="0" smtClean="0"/>
              <a:t>critical to edge and core physics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095" y="1752600"/>
            <a:ext cx="4191000" cy="2268748"/>
          </a:xfrm>
        </p:spPr>
        <p:txBody>
          <a:bodyPr/>
          <a:lstStyle/>
          <a:p>
            <a:r>
              <a:rPr lang="en-US" sz="2000" dirty="0" smtClean="0"/>
              <a:t>GPI gas puff leads to small effect in edge temperature and density</a:t>
            </a:r>
          </a:p>
          <a:p>
            <a:pPr lvl="1"/>
            <a:r>
              <a:rPr lang="en-US" sz="1800" dirty="0" smtClean="0"/>
              <a:t>No immediate effect</a:t>
            </a:r>
          </a:p>
          <a:p>
            <a:pPr lvl="1"/>
            <a:r>
              <a:rPr lang="en-US" sz="1800" dirty="0" smtClean="0"/>
              <a:t>Slow change inside location of </a:t>
            </a:r>
            <a:r>
              <a:rPr lang="en-US" sz="1800" dirty="0" smtClean="0">
                <a:latin typeface="Symbol" charset="2"/>
                <a:cs typeface="Symbol" charset="2"/>
              </a:rPr>
              <a:t>D</a:t>
            </a:r>
            <a:r>
              <a:rPr lang="en-US" sz="1800" dirty="0" smtClean="0"/>
              <a:t>n</a:t>
            </a:r>
            <a:r>
              <a:rPr lang="en-US" sz="1800" baseline="-25000" dirty="0" smtClean="0"/>
              <a:t>0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73E3AF-4E4B-4CA6-A7DE-01BFBA5367D4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8600" y="855452"/>
            <a:ext cx="8763000" cy="897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808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i="0" dirty="0" smtClean="0"/>
              <a:t>Thermal neutral density profiles impact: </a:t>
            </a:r>
            <a:r>
              <a:rPr lang="en-US" sz="2000" b="0" i="0" dirty="0" smtClean="0">
                <a:solidFill>
                  <a:srgbClr val="000090"/>
                </a:solidFill>
              </a:rPr>
              <a:t>NB power deposition, fast ion c-x efflux to wall, drag on rotation/ZFs</a:t>
            </a:r>
            <a:endParaRPr lang="en-US" sz="2000" b="0" i="0" dirty="0">
              <a:solidFill>
                <a:srgbClr val="00009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47582" y="6172200"/>
            <a:ext cx="8530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err="1" smtClean="0"/>
              <a:t>Zweben</a:t>
            </a:r>
            <a:endParaRPr lang="en-US" sz="1400" i="0" dirty="0"/>
          </a:p>
        </p:txBody>
      </p:sp>
      <p:pic>
        <p:nvPicPr>
          <p:cNvPr id="10" name="Picture 9"/>
          <p:cNvPicPr/>
          <p:nvPr/>
        </p:nvPicPr>
        <p:blipFill>
          <a:blip r:embed="rId3"/>
          <a:stretch>
            <a:fillRect/>
          </a:stretch>
        </p:blipFill>
        <p:spPr>
          <a:xfrm>
            <a:off x="5181600" y="2895600"/>
            <a:ext cx="3702568" cy="3474014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029200" y="1752600"/>
            <a:ext cx="3810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808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0" i="0" dirty="0" smtClean="0"/>
              <a:t>UEDGE simulations indicate immediate changes in n, T should be observed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56930" y="6172200"/>
            <a:ext cx="65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smtClean="0"/>
              <a:t>Meier</a:t>
            </a:r>
            <a:endParaRPr lang="en-US" sz="1400" i="0" dirty="0"/>
          </a:p>
        </p:txBody>
      </p:sp>
    </p:spTree>
    <p:extLst>
      <p:ext uri="{BB962C8B-B14F-4D97-AF65-F5344CB8AC3E}">
        <p14:creationId xmlns:p14="http://schemas.microsoft.com/office/powerpoint/2010/main" val="108090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THEORY:</a:t>
            </a:r>
            <a:r>
              <a:rPr lang="en-US" dirty="0" smtClean="0"/>
              <a:t> Detailed DEGAS-2 simulations agree </a:t>
            </a:r>
            <a:br>
              <a:rPr lang="en-US" dirty="0" smtClean="0"/>
            </a:br>
            <a:r>
              <a:rPr lang="en-US" dirty="0" smtClean="0"/>
              <a:t>with the GPI results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4800600" cy="5334000"/>
          </a:xfrm>
        </p:spPr>
        <p:txBody>
          <a:bodyPr/>
          <a:lstStyle/>
          <a:p>
            <a:r>
              <a:rPr lang="en-US" dirty="0" smtClean="0"/>
              <a:t>3-D simulations input EFIT, n</a:t>
            </a:r>
            <a:r>
              <a:rPr lang="en-US" baseline="-25000" dirty="0" smtClean="0"/>
              <a:t>e</a:t>
            </a:r>
            <a:r>
              <a:rPr lang="en-US" dirty="0" smtClean="0"/>
              <a:t>, T</a:t>
            </a:r>
            <a:r>
              <a:rPr lang="en-US" baseline="-25000" dirty="0" smtClean="0"/>
              <a:t>e</a:t>
            </a:r>
            <a:r>
              <a:rPr lang="en-US" dirty="0" smtClean="0"/>
              <a:t>,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D</a:t>
            </a:r>
            <a:r>
              <a:rPr lang="en-US" dirty="0" smtClean="0"/>
              <a:t> and gas puff rate from GPI</a:t>
            </a:r>
          </a:p>
          <a:p>
            <a:r>
              <a:rPr lang="en-US" dirty="0" smtClean="0"/>
              <a:t>Simulated power loss due to puff atomic physics negligible</a:t>
            </a:r>
          </a:p>
          <a:p>
            <a:pPr lvl="1"/>
            <a:r>
              <a:rPr lang="en-US" dirty="0" smtClean="0"/>
              <a:t>Electron loss: 21 kW,                          Ion loss: 4 kW</a:t>
            </a:r>
          </a:p>
          <a:p>
            <a:pPr lvl="1"/>
            <a:r>
              <a:rPr lang="en-US" dirty="0" smtClean="0"/>
              <a:t>Consistent with small effect on profiles</a:t>
            </a:r>
          </a:p>
          <a:p>
            <a:endParaRPr lang="en-US" dirty="0" smtClean="0"/>
          </a:p>
          <a:p>
            <a:r>
              <a:rPr lang="en-US" dirty="0" smtClean="0"/>
              <a:t>Basis for understanding difference between DEGAS-2 and UEDGE results (study ongoing)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73E3AF-4E4B-4CA6-A7DE-01BFBA5367D4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4000" y="1076160"/>
            <a:ext cx="3581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dirty="0" smtClean="0">
                <a:solidFill>
                  <a:srgbClr val="008080"/>
                </a:solidFill>
              </a:rPr>
              <a:t>2D GPI light emission: </a:t>
            </a:r>
            <a:r>
              <a:rPr lang="en-US" sz="2000" b="0" i="0" dirty="0" err="1" smtClean="0">
                <a:solidFill>
                  <a:srgbClr val="008080"/>
                </a:solidFill>
              </a:rPr>
              <a:t>expt’l</a:t>
            </a:r>
            <a:r>
              <a:rPr lang="en-US" sz="2000" b="0" i="0" dirty="0" smtClean="0">
                <a:solidFill>
                  <a:srgbClr val="008080"/>
                </a:solidFill>
              </a:rPr>
              <a:t> contours (white) superimposed on DEGAS2 simulation results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14800" y="6172200"/>
            <a:ext cx="753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err="1" smtClean="0"/>
              <a:t>Stotler</a:t>
            </a:r>
            <a:endParaRPr lang="en-US" sz="1400" i="0" dirty="0"/>
          </a:p>
        </p:txBody>
      </p:sp>
      <p:grpSp>
        <p:nvGrpSpPr>
          <p:cNvPr id="19" name="Group 18"/>
          <p:cNvGrpSpPr/>
          <p:nvPr/>
        </p:nvGrpSpPr>
        <p:grpSpPr>
          <a:xfrm>
            <a:off x="5007445" y="2761920"/>
            <a:ext cx="3705119" cy="3629799"/>
            <a:chOff x="5007445" y="2667000"/>
            <a:chExt cx="3705119" cy="3629799"/>
          </a:xfrm>
        </p:grpSpPr>
        <p:pic>
          <p:nvPicPr>
            <p:cNvPr id="5" name="Picture 4" descr="NSTX_138846_685_compar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59104" y="2667000"/>
              <a:ext cx="3253460" cy="32839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616472" y="6019800"/>
              <a:ext cx="11852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i="0" dirty="0" smtClean="0"/>
                <a:t>Radial (25 cm)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007445" y="3644680"/>
              <a:ext cx="369332" cy="1204191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b="0" i="0" dirty="0" err="1" smtClean="0"/>
                <a:t>Poloidal</a:t>
              </a:r>
              <a:r>
                <a:rPr lang="en-US" b="0" i="0" dirty="0" smtClean="0"/>
                <a:t> (30 cm)</a:t>
              </a:r>
              <a:endParaRPr lang="en-US" b="0" i="0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6640542" y="2722700"/>
              <a:ext cx="172902" cy="3028505"/>
            </a:xfrm>
            <a:custGeom>
              <a:avLst/>
              <a:gdLst>
                <a:gd name="connsiteX0" fmla="*/ 300808 w 327577"/>
                <a:gd name="connsiteY0" fmla="*/ 0 h 2918653"/>
                <a:gd name="connsiteX1" fmla="*/ 323090 w 327577"/>
                <a:gd name="connsiteY1" fmla="*/ 1314508 h 2918653"/>
                <a:gd name="connsiteX2" fmla="*/ 222821 w 327577"/>
                <a:gd name="connsiteY2" fmla="*/ 2194560 h 2918653"/>
                <a:gd name="connsiteX3" fmla="*/ 0 w 327577"/>
                <a:gd name="connsiteY3" fmla="*/ 2918653 h 2918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7577" h="2918653">
                  <a:moveTo>
                    <a:pt x="300808" y="0"/>
                  </a:moveTo>
                  <a:cubicBezTo>
                    <a:pt x="318448" y="474374"/>
                    <a:pt x="336088" y="948748"/>
                    <a:pt x="323090" y="1314508"/>
                  </a:cubicBezTo>
                  <a:cubicBezTo>
                    <a:pt x="310092" y="1680268"/>
                    <a:pt x="276669" y="1927203"/>
                    <a:pt x="222821" y="2194560"/>
                  </a:cubicBezTo>
                  <a:cubicBezTo>
                    <a:pt x="168973" y="2461918"/>
                    <a:pt x="0" y="2918653"/>
                    <a:pt x="0" y="2918653"/>
                  </a:cubicBezTo>
                </a:path>
              </a:pathLst>
            </a:custGeom>
            <a:ln w="12700" cmpd="sng">
              <a:solidFill>
                <a:srgbClr val="000000"/>
              </a:solidFill>
              <a:prstDash val="dash"/>
            </a:ln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34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400800" y="2475561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 err="1" smtClean="0">
                <a:solidFill>
                  <a:schemeClr val="tx1"/>
                </a:solidFill>
              </a:rPr>
              <a:t>Separatrix</a:t>
            </a:r>
            <a:endParaRPr lang="en-US" b="0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82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i="1" dirty="0" smtClean="0">
                <a:solidFill>
                  <a:schemeClr val="tx1"/>
                </a:solidFill>
              </a:rPr>
              <a:t>The NSTX-U/Theory Partnership facilitates collaboration over a range of topics </a:t>
            </a:r>
            <a:endParaRPr lang="en-US" sz="2800" i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07852"/>
            <a:ext cx="8839200" cy="5621548"/>
          </a:xfrm>
        </p:spPr>
        <p:txBody>
          <a:bodyPr/>
          <a:lstStyle/>
          <a:p>
            <a:r>
              <a:rPr lang="en-US" sz="2000" dirty="0"/>
              <a:t>Waves and energetic particles: E. </a:t>
            </a:r>
            <a:r>
              <a:rPr lang="en-US" sz="2000" dirty="0" err="1"/>
              <a:t>Belova</a:t>
            </a:r>
            <a:r>
              <a:rPr lang="en-US" sz="2000" dirty="0"/>
              <a:t>, G.Y. Fu, N. </a:t>
            </a:r>
            <a:r>
              <a:rPr lang="en-US" sz="2000" dirty="0" err="1"/>
              <a:t>Gorelenkov</a:t>
            </a:r>
            <a:r>
              <a:rPr lang="en-US" sz="2000" dirty="0"/>
              <a:t>,           E. </a:t>
            </a:r>
            <a:r>
              <a:rPr lang="en-US" sz="2000" dirty="0" err="1"/>
              <a:t>Valeo</a:t>
            </a:r>
            <a:r>
              <a:rPr lang="en-US" sz="2000" dirty="0"/>
              <a:t>, R. White</a:t>
            </a:r>
          </a:p>
          <a:p>
            <a:pPr lvl="1"/>
            <a:r>
              <a:rPr lang="en-US" sz="1800" b="1" dirty="0" smtClean="0"/>
              <a:t>CAE</a:t>
            </a:r>
            <a:r>
              <a:rPr lang="en-US" sz="1800" b="1" dirty="0"/>
              <a:t>/KAW coupling</a:t>
            </a:r>
            <a:r>
              <a:rPr lang="en-US" sz="1800" dirty="0"/>
              <a:t>, development of reduced model for fast ion transport, coupling of kinks to AEs, non-linear wave-fast ion coupling</a:t>
            </a:r>
            <a:endParaRPr lang="en-US" sz="1000" dirty="0"/>
          </a:p>
          <a:p>
            <a:r>
              <a:rPr lang="en-US" sz="2000" dirty="0" err="1"/>
              <a:t>Macrostability</a:t>
            </a:r>
            <a:r>
              <a:rPr lang="en-US" sz="2000" dirty="0"/>
              <a:t>: J. Breslau, F. </a:t>
            </a:r>
            <a:r>
              <a:rPr lang="en-US" sz="2000" dirty="0" err="1"/>
              <a:t>Ebrahimi</a:t>
            </a:r>
            <a:r>
              <a:rPr lang="en-US" sz="2000" dirty="0"/>
              <a:t>, S. </a:t>
            </a:r>
            <a:r>
              <a:rPr lang="en-US" sz="2000" dirty="0" err="1"/>
              <a:t>Jardin</a:t>
            </a:r>
            <a:r>
              <a:rPr lang="en-US" sz="2000" dirty="0"/>
              <a:t>, S. </a:t>
            </a:r>
            <a:r>
              <a:rPr lang="en-US" sz="2000" dirty="0" err="1"/>
              <a:t>Lazerson</a:t>
            </a:r>
            <a:r>
              <a:rPr lang="en-US" sz="2000" dirty="0"/>
              <a:t>, L. </a:t>
            </a:r>
            <a:r>
              <a:rPr lang="en-US" sz="2000" dirty="0" err="1"/>
              <a:t>Zakharov</a:t>
            </a:r>
            <a:endParaRPr lang="en-US" sz="2000" dirty="0"/>
          </a:p>
          <a:p>
            <a:pPr lvl="1"/>
            <a:r>
              <a:rPr lang="en-US" sz="1800" b="1" dirty="0"/>
              <a:t>Soft and hard (disruptive) beta limits, VDEs</a:t>
            </a:r>
            <a:r>
              <a:rPr lang="en-US" sz="1800" dirty="0"/>
              <a:t>, CHI physics, NCC coil design</a:t>
            </a:r>
          </a:p>
          <a:p>
            <a:r>
              <a:rPr lang="en-US" sz="2000" dirty="0" smtClean="0">
                <a:solidFill>
                  <a:srgbClr val="800000"/>
                </a:solidFill>
              </a:rPr>
              <a:t>Transport and Turbulence: S. </a:t>
            </a:r>
            <a:r>
              <a:rPr lang="en-US" sz="2000" dirty="0" err="1" smtClean="0">
                <a:solidFill>
                  <a:srgbClr val="800000"/>
                </a:solidFill>
              </a:rPr>
              <a:t>Ethier</a:t>
            </a:r>
            <a:r>
              <a:rPr lang="en-US" sz="2000" dirty="0" smtClean="0">
                <a:solidFill>
                  <a:srgbClr val="800000"/>
                </a:solidFill>
              </a:rPr>
              <a:t>, E. </a:t>
            </a:r>
            <a:r>
              <a:rPr lang="en-US" sz="2000" dirty="0" err="1" smtClean="0">
                <a:solidFill>
                  <a:srgbClr val="800000"/>
                </a:solidFill>
              </a:rPr>
              <a:t>Startsev</a:t>
            </a:r>
            <a:r>
              <a:rPr lang="en-US" sz="2000" dirty="0" smtClean="0">
                <a:solidFill>
                  <a:srgbClr val="800000"/>
                </a:solidFill>
              </a:rPr>
              <a:t>, W. Wang</a:t>
            </a:r>
          </a:p>
          <a:p>
            <a:pPr lvl="1"/>
            <a:r>
              <a:rPr lang="en-US" sz="1800" b="1" dirty="0" smtClean="0"/>
              <a:t>Source of ion, electron &amp; momentum transport</a:t>
            </a:r>
            <a:r>
              <a:rPr lang="en-US" sz="1800" dirty="0" smtClean="0"/>
              <a:t>, source of collisionality dependence, development of e-m effects for global GTS</a:t>
            </a:r>
            <a:endParaRPr lang="en-US" sz="1000" dirty="0" smtClean="0"/>
          </a:p>
          <a:p>
            <a:r>
              <a:rPr lang="en-US" sz="2000" dirty="0" smtClean="0"/>
              <a:t>Edge physics: C.S. Chang, S.-H. Ku, D. </a:t>
            </a:r>
            <a:r>
              <a:rPr lang="en-US" sz="2000" dirty="0" err="1" smtClean="0"/>
              <a:t>Stotler</a:t>
            </a:r>
            <a:endParaRPr lang="en-US" sz="2000" dirty="0" smtClean="0"/>
          </a:p>
          <a:p>
            <a:pPr lvl="1"/>
            <a:r>
              <a:rPr lang="en-US" sz="1800" b="1" dirty="0" smtClean="0"/>
              <a:t>SOL heat flux width</a:t>
            </a:r>
            <a:r>
              <a:rPr lang="en-US" sz="1800" dirty="0" smtClean="0"/>
              <a:t>, edge bootstrap current, edge momentum source, neutral transport, GPI interpretation</a:t>
            </a:r>
            <a:endParaRPr lang="en-US" sz="1000" dirty="0" smtClean="0"/>
          </a:p>
          <a:p>
            <a:endParaRPr lang="en-US" sz="800" b="1" i="1" dirty="0" smtClean="0"/>
          </a:p>
          <a:p>
            <a:r>
              <a:rPr lang="en-US" sz="2000" b="1" i="1" dirty="0" smtClean="0"/>
              <a:t>Theory support also provided directly through the NSTX program as well as by collaborators</a:t>
            </a:r>
            <a:endParaRPr lang="en-US" dirty="0"/>
          </a:p>
          <a:p>
            <a:pPr marL="457200" lvl="1" indent="0">
              <a:buNone/>
            </a:pPr>
            <a:r>
              <a:rPr lang="en-US" b="1" i="1" dirty="0" smtClean="0">
                <a:solidFill>
                  <a:srgbClr val="008080"/>
                </a:solidFill>
              </a:rPr>
              <a:t>       </a:t>
            </a:r>
          </a:p>
          <a:p>
            <a:pPr marL="457200" lvl="1" indent="0">
              <a:buNone/>
            </a:pPr>
            <a:r>
              <a:rPr lang="en-US" b="1" i="1" dirty="0">
                <a:solidFill>
                  <a:srgbClr val="008080"/>
                </a:solidFill>
              </a:rPr>
              <a:t>	</a:t>
            </a:r>
            <a:r>
              <a:rPr lang="en-US" b="1" i="1" dirty="0" smtClean="0">
                <a:solidFill>
                  <a:srgbClr val="008080"/>
                </a:solidFill>
              </a:rPr>
              <a:t>Will show representative examples from each area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73E3AF-4E4B-4CA6-A7DE-01BFBA5367D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i="1" dirty="0" smtClean="0">
                <a:solidFill>
                  <a:schemeClr val="tx1"/>
                </a:solidFill>
              </a:rPr>
              <a:t>The NSTX-U/Theory Partnership facilitates collaboration over a range of topics </a:t>
            </a:r>
            <a:endParaRPr lang="en-US" sz="2800" i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07852"/>
            <a:ext cx="8839200" cy="5621548"/>
          </a:xfrm>
        </p:spPr>
        <p:txBody>
          <a:bodyPr/>
          <a:lstStyle/>
          <a:p>
            <a:r>
              <a:rPr lang="en-US" sz="2000" dirty="0"/>
              <a:t>Waves and energetic particles: E. </a:t>
            </a:r>
            <a:r>
              <a:rPr lang="en-US" sz="2000" dirty="0" err="1"/>
              <a:t>Belova</a:t>
            </a:r>
            <a:r>
              <a:rPr lang="en-US" sz="2000" dirty="0"/>
              <a:t>, G.Y. Fu, N. </a:t>
            </a:r>
            <a:r>
              <a:rPr lang="en-US" sz="2000" dirty="0" err="1"/>
              <a:t>Gorelenkov</a:t>
            </a:r>
            <a:r>
              <a:rPr lang="en-US" sz="2000" dirty="0"/>
              <a:t>,           E. </a:t>
            </a:r>
            <a:r>
              <a:rPr lang="en-US" sz="2000" dirty="0" err="1"/>
              <a:t>Valeo</a:t>
            </a:r>
            <a:r>
              <a:rPr lang="en-US" sz="2000" dirty="0"/>
              <a:t>, R. White</a:t>
            </a:r>
          </a:p>
          <a:p>
            <a:pPr lvl="1"/>
            <a:r>
              <a:rPr lang="en-US" sz="1800" b="1" dirty="0" smtClean="0"/>
              <a:t>CAE</a:t>
            </a:r>
            <a:r>
              <a:rPr lang="en-US" sz="1800" b="1" dirty="0"/>
              <a:t>/KAW coupling</a:t>
            </a:r>
            <a:r>
              <a:rPr lang="en-US" sz="1800" dirty="0"/>
              <a:t>, development of reduced model for fast ion transport, coupling of kinks to AEs, non-linear wave-fast ion coupling</a:t>
            </a:r>
            <a:endParaRPr lang="en-US" sz="1000" dirty="0"/>
          </a:p>
          <a:p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Macrostability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: J. Breslau, F.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Ebrahimi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, S.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Jardin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, S.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Lazerson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, L.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Zakharov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</a:rPr>
              <a:t>Soft and hard (disruptive) beta limits, VDEs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, CHI physics, NCC coil design</a:t>
            </a:r>
          </a:p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Transport and Turbulence: S. 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Ethier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, E. 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Startsev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, W. Wang</a:t>
            </a:r>
          </a:p>
          <a:p>
            <a:pPr lvl="1"/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</a:rPr>
              <a:t>Source of ion, electron &amp; momentum transport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, source of collisionality dependence, development of e-m effects for global GTS</a:t>
            </a:r>
            <a:endParaRPr lang="en-US" sz="10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Edge physics: C.S. Chang, S.-H. Ku, D. 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Stotler</a:t>
            </a:r>
            <a:endParaRPr lang="en-US" sz="2000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</a:rPr>
              <a:t>SOL heat flux width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, edge bootstrap current, edge momentum source, neutral transport, GPI interpretation</a:t>
            </a:r>
            <a:endParaRPr lang="en-US" sz="10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73E3AF-4E4B-4CA6-A7DE-01BFBA5367D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52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EXP’T</a:t>
            </a:r>
            <a:r>
              <a:rPr lang="en-US" dirty="0" smtClean="0"/>
              <a:t>: Large inferred anomalous core electron transport in presence of CAE/GAEs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07852"/>
            <a:ext cx="8839200" cy="1278148"/>
          </a:xfrm>
        </p:spPr>
        <p:txBody>
          <a:bodyPr/>
          <a:lstStyle/>
          <a:p>
            <a:r>
              <a:rPr lang="en-US" sz="1800" dirty="0" smtClean="0"/>
              <a:t>Observation of high frequency CAE/GAE modes in plasma core associated with flattening of T</a:t>
            </a:r>
            <a:r>
              <a:rPr lang="en-US" sz="1800" baseline="-25000" dirty="0" smtClean="0"/>
              <a:t>e</a:t>
            </a:r>
            <a:r>
              <a:rPr lang="en-US" sz="1800" dirty="0" smtClean="0"/>
              <a:t> profile (</a:t>
            </a:r>
            <a:r>
              <a:rPr lang="en-US" sz="1800" dirty="0" err="1" smtClean="0"/>
              <a:t>Stutman</a:t>
            </a:r>
            <a:r>
              <a:rPr lang="en-US" sz="1800" dirty="0" smtClean="0"/>
              <a:t> et al., </a:t>
            </a:r>
            <a:r>
              <a:rPr lang="en-US" sz="1800" dirty="0" err="1" smtClean="0"/>
              <a:t>Tritz</a:t>
            </a:r>
            <a:r>
              <a:rPr lang="en-US" sz="1800" dirty="0" smtClean="0"/>
              <a:t> et al.)</a:t>
            </a:r>
          </a:p>
          <a:p>
            <a:pPr lvl="1"/>
            <a:r>
              <a:rPr lang="en-US" sz="1800" dirty="0" smtClean="0"/>
              <a:t>High level of transport (10-100 m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/s) inferred assuming classical beam physics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73E3AF-4E4B-4CA6-A7DE-01BFBA5367D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86" y="2086592"/>
            <a:ext cx="4639714" cy="4238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3429000"/>
            <a:ext cx="2984500" cy="264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86400" y="2133600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dirty="0" smtClean="0">
                <a:solidFill>
                  <a:srgbClr val="008080"/>
                </a:solidFill>
              </a:rPr>
              <a:t>BES spectra show mode amplitudes peaking from R=115 to 120 cm (r/a~0.2 to 0.3), in region of enhanced transport</a:t>
            </a:r>
            <a:endParaRPr lang="en-US" sz="1800" b="0" i="0" dirty="0">
              <a:solidFill>
                <a:srgbClr val="00808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5638800"/>
            <a:ext cx="94094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Stutman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8229600" y="5791200"/>
            <a:ext cx="72152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Smith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0" y="2315192"/>
            <a:ext cx="7689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0" dirty="0" smtClean="0">
                <a:solidFill>
                  <a:schemeClr val="tx1"/>
                </a:solidFill>
              </a:rPr>
              <a:t>CAE/GAE</a:t>
            </a:r>
            <a:endParaRPr lang="en-US" sz="1000" i="0" dirty="0">
              <a:solidFill>
                <a:schemeClr val="tx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3581400" y="3000992"/>
            <a:ext cx="304800" cy="22860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4343400" y="2619992"/>
            <a:ext cx="457200" cy="45720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Rectangle 16"/>
          <p:cNvSpPr/>
          <p:nvPr/>
        </p:nvSpPr>
        <p:spPr bwMode="auto">
          <a:xfrm>
            <a:off x="5257800" y="5943600"/>
            <a:ext cx="228600" cy="1524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91200" y="3429000"/>
            <a:ext cx="26670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0" i="0" dirty="0" smtClean="0">
                <a:solidFill>
                  <a:schemeClr val="tx1"/>
                </a:solidFill>
              </a:rPr>
              <a:t>~</a:t>
            </a:r>
            <a:r>
              <a:rPr lang="en-US" sz="1100" b="0" i="0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d</a:t>
            </a:r>
            <a:r>
              <a:rPr lang="en-US" sz="1100" b="0" i="0" dirty="0" err="1" smtClean="0">
                <a:solidFill>
                  <a:schemeClr val="tx1"/>
                </a:solidFill>
              </a:rPr>
              <a:t>n</a:t>
            </a:r>
            <a:r>
              <a:rPr lang="en-US" sz="1100" b="0" i="0" dirty="0" smtClean="0">
                <a:solidFill>
                  <a:schemeClr val="tx1"/>
                </a:solidFill>
              </a:rPr>
              <a:t> amplitude of 738 </a:t>
            </a:r>
            <a:r>
              <a:rPr lang="en-US" sz="1100" b="0" i="0" dirty="0" err="1" smtClean="0">
                <a:solidFill>
                  <a:schemeClr val="tx1"/>
                </a:solidFill>
              </a:rPr>
              <a:t>kHZ</a:t>
            </a:r>
            <a:r>
              <a:rPr lang="en-US" sz="1100" b="0" i="0" dirty="0" smtClean="0">
                <a:solidFill>
                  <a:schemeClr val="tx1"/>
                </a:solidFill>
              </a:rPr>
              <a:t> CAE/GAE  </a:t>
            </a:r>
            <a:endParaRPr lang="en-US" sz="1100" b="0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15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EXP’T</a:t>
            </a:r>
            <a:r>
              <a:rPr lang="en-US" dirty="0" smtClean="0"/>
              <a:t>: Large inferred anomalous core electron transport in presence of CAE/GAEs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07852"/>
            <a:ext cx="8839200" cy="1278148"/>
          </a:xfrm>
        </p:spPr>
        <p:txBody>
          <a:bodyPr/>
          <a:lstStyle/>
          <a:p>
            <a:r>
              <a:rPr lang="en-US" sz="1800" dirty="0" smtClean="0"/>
              <a:t>Observation of high frequency CAE/GAE modes in plasma core associated with flattening of T</a:t>
            </a:r>
            <a:r>
              <a:rPr lang="en-US" sz="1800" baseline="-25000" dirty="0" smtClean="0"/>
              <a:t>e</a:t>
            </a:r>
            <a:r>
              <a:rPr lang="en-US" sz="1800" dirty="0" smtClean="0"/>
              <a:t> profile (</a:t>
            </a:r>
            <a:r>
              <a:rPr lang="en-US" sz="1800" dirty="0" err="1" smtClean="0"/>
              <a:t>Stutman</a:t>
            </a:r>
            <a:r>
              <a:rPr lang="en-US" sz="1800" dirty="0" smtClean="0"/>
              <a:t> et al., </a:t>
            </a:r>
            <a:r>
              <a:rPr lang="en-US" sz="1800" dirty="0" err="1" smtClean="0"/>
              <a:t>Tritz</a:t>
            </a:r>
            <a:r>
              <a:rPr lang="en-US" sz="1800" dirty="0" smtClean="0"/>
              <a:t> et al.)</a:t>
            </a:r>
          </a:p>
          <a:p>
            <a:pPr lvl="1"/>
            <a:r>
              <a:rPr lang="en-US" sz="1800" dirty="0" smtClean="0"/>
              <a:t>High level of transport (10-100 m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/s) inferred assuming classical beam physics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73E3AF-4E4B-4CA6-A7DE-01BFBA5367D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86" y="2086592"/>
            <a:ext cx="4639714" cy="4238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3429000"/>
            <a:ext cx="2984500" cy="264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86400" y="2133600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dirty="0" smtClean="0">
                <a:solidFill>
                  <a:srgbClr val="008080"/>
                </a:solidFill>
              </a:rPr>
              <a:t>BES spectra show mode amplitudes peaking from R=115 to 120 cm (r/a~0.2 to 0.3), in region of enhanced transport</a:t>
            </a:r>
            <a:endParaRPr lang="en-US" sz="1800" b="0" i="0" dirty="0">
              <a:solidFill>
                <a:srgbClr val="00808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5638800"/>
            <a:ext cx="94094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Stutman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8229600" y="5791200"/>
            <a:ext cx="72152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Smith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0" y="2315192"/>
            <a:ext cx="7689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0" dirty="0" smtClean="0">
                <a:solidFill>
                  <a:schemeClr val="tx1"/>
                </a:solidFill>
              </a:rPr>
              <a:t>CAE/GAE</a:t>
            </a:r>
            <a:endParaRPr lang="en-US" sz="1000" i="0" dirty="0">
              <a:solidFill>
                <a:schemeClr val="tx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3581400" y="3000992"/>
            <a:ext cx="304800" cy="22860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4343400" y="2619992"/>
            <a:ext cx="457200" cy="45720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2301086" y="6172200"/>
            <a:ext cx="4913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80"/>
                </a:solidFill>
              </a:rPr>
              <a:t>Is enhanced transport the full picture?</a:t>
            </a:r>
            <a:endParaRPr lang="en-US" sz="2000" dirty="0">
              <a:solidFill>
                <a:srgbClr val="008080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257800" y="5943600"/>
            <a:ext cx="228600" cy="1524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91200" y="3429000"/>
            <a:ext cx="26670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0" i="0" dirty="0" smtClean="0">
                <a:solidFill>
                  <a:schemeClr val="tx1"/>
                </a:solidFill>
              </a:rPr>
              <a:t>~</a:t>
            </a:r>
            <a:r>
              <a:rPr lang="en-US" sz="1100" b="0" i="0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d</a:t>
            </a:r>
            <a:r>
              <a:rPr lang="en-US" sz="1100" b="0" i="0" dirty="0" err="1" smtClean="0">
                <a:solidFill>
                  <a:schemeClr val="tx1"/>
                </a:solidFill>
              </a:rPr>
              <a:t>n</a:t>
            </a:r>
            <a:r>
              <a:rPr lang="en-US" sz="1100" b="0" i="0" dirty="0" smtClean="0">
                <a:solidFill>
                  <a:schemeClr val="tx1"/>
                </a:solidFill>
              </a:rPr>
              <a:t> amplitude of 738 </a:t>
            </a:r>
            <a:r>
              <a:rPr lang="en-US" sz="1100" b="0" i="0" dirty="0" err="1" smtClean="0">
                <a:solidFill>
                  <a:schemeClr val="tx1"/>
                </a:solidFill>
              </a:rPr>
              <a:t>kHZ</a:t>
            </a:r>
            <a:r>
              <a:rPr lang="en-US" sz="1100" b="0" i="0" dirty="0" smtClean="0">
                <a:solidFill>
                  <a:schemeClr val="tx1"/>
                </a:solidFill>
              </a:rPr>
              <a:t> CAE/GAE  </a:t>
            </a:r>
            <a:endParaRPr lang="en-US" sz="1100" b="0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41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u="sng" dirty="0" smtClean="0"/>
              <a:t>THEORY</a:t>
            </a:r>
            <a:r>
              <a:rPr lang="en-US" sz="2400" dirty="0" smtClean="0"/>
              <a:t>: New results suggest additional mechanism: energy channeling from NBI    CAE    KAW    electrons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18940"/>
            <a:ext cx="4724400" cy="5392948"/>
          </a:xfrm>
        </p:spPr>
        <p:txBody>
          <a:bodyPr/>
          <a:lstStyle/>
          <a:p>
            <a:r>
              <a:rPr lang="en-US" sz="2000" dirty="0" smtClean="0"/>
              <a:t>Fast ion physics may not be classical</a:t>
            </a:r>
          </a:p>
          <a:p>
            <a:r>
              <a:rPr lang="en-US" sz="2000" dirty="0" smtClean="0"/>
              <a:t>HYM simulations indicate Kinetic    </a:t>
            </a:r>
            <a:r>
              <a:rPr lang="en-US" sz="2000" dirty="0" err="1" smtClean="0"/>
              <a:t>Alfvén</a:t>
            </a:r>
            <a:r>
              <a:rPr lang="en-US" sz="2000" dirty="0" smtClean="0"/>
              <a:t> Wave driven by CAE outside plasma center (at r/a~0.3)</a:t>
            </a:r>
          </a:p>
          <a:p>
            <a:r>
              <a:rPr lang="en-US" sz="2000" dirty="0" smtClean="0"/>
              <a:t>Some core NB power redistributed to this radius via energy channeling from NBI to CAE to KAW</a:t>
            </a:r>
          </a:p>
          <a:p>
            <a:pPr lvl="1"/>
            <a:r>
              <a:rPr lang="en-US" sz="1600" dirty="0" smtClean="0"/>
              <a:t>KAW damps primarily on electrons</a:t>
            </a:r>
          </a:p>
          <a:p>
            <a:r>
              <a:rPr lang="en-US" sz="2000" dirty="0" smtClean="0"/>
              <a:t>Estimate power channeling of up to    ~ 0.4 MW over range of realistic (inferred) mode amplitudes (for          one mode)</a:t>
            </a:r>
          </a:p>
          <a:p>
            <a:endParaRPr lang="en-US" sz="2000" dirty="0" smtClean="0"/>
          </a:p>
          <a:p>
            <a:pPr marL="457200" lvl="1" indent="0">
              <a:buNone/>
            </a:pPr>
            <a:r>
              <a:rPr lang="en-US" dirty="0" smtClean="0"/>
              <a:t>	         Change in T</a:t>
            </a:r>
            <a:r>
              <a:rPr lang="en-US" baseline="-25000" dirty="0" smtClean="0"/>
              <a:t>e </a:t>
            </a:r>
            <a:r>
              <a:rPr lang="en-US" dirty="0" smtClean="0"/>
              <a:t>profile due to both transport and heating profile modifications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73E3AF-4E4B-4CA6-A7DE-01BFBA5367D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Right Arrow 4"/>
          <p:cNvSpPr/>
          <p:nvPr/>
        </p:nvSpPr>
        <p:spPr bwMode="auto">
          <a:xfrm>
            <a:off x="697992" y="5437632"/>
            <a:ext cx="978408" cy="277368"/>
          </a:xfrm>
          <a:prstGeom prst="rightArrow">
            <a:avLst/>
          </a:prstGeom>
          <a:solidFill>
            <a:srgbClr val="3366FF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3" t="20940" r="31891" b="34399"/>
          <a:stretch/>
        </p:blipFill>
        <p:spPr bwMode="auto">
          <a:xfrm>
            <a:off x="6908027" y="1195145"/>
            <a:ext cx="1647784" cy="36054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67200" y="4724400"/>
            <a:ext cx="8115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Belova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990600"/>
            <a:ext cx="1591988" cy="40718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71022" y="1150865"/>
            <a:ext cx="5775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KAW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94085" y="1252416"/>
            <a:ext cx="5422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CAE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5210795" y="599104"/>
            <a:ext cx="304800" cy="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4225220" y="599104"/>
            <a:ext cx="304800" cy="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6269390" y="599104"/>
            <a:ext cx="304800" cy="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H="1">
            <a:off x="7848600" y="1447800"/>
            <a:ext cx="76200" cy="129540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>
            <a:stCxn id="10" idx="2"/>
          </p:cNvCxnSpPr>
          <p:nvPr/>
        </p:nvCxnSpPr>
        <p:spPr bwMode="auto">
          <a:xfrm>
            <a:off x="5865216" y="1529415"/>
            <a:ext cx="230784" cy="1061385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5144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u="sng" dirty="0" smtClean="0"/>
              <a:t>THEORY</a:t>
            </a:r>
            <a:r>
              <a:rPr lang="en-US" sz="2400" dirty="0" smtClean="0"/>
              <a:t>: New results suggest additional mechanism: energy channeling from NBI    CAE    KAW    electrons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18940"/>
            <a:ext cx="4724400" cy="5392948"/>
          </a:xfrm>
        </p:spPr>
        <p:txBody>
          <a:bodyPr/>
          <a:lstStyle/>
          <a:p>
            <a:r>
              <a:rPr lang="en-US" sz="2000" dirty="0" smtClean="0"/>
              <a:t>Fast ion physics may not be classical</a:t>
            </a:r>
          </a:p>
          <a:p>
            <a:r>
              <a:rPr lang="en-US" sz="2000" dirty="0" smtClean="0"/>
              <a:t>HYM simulations indicate Kinetic    </a:t>
            </a:r>
            <a:r>
              <a:rPr lang="en-US" sz="2000" dirty="0" err="1" smtClean="0"/>
              <a:t>Alfvén</a:t>
            </a:r>
            <a:r>
              <a:rPr lang="en-US" sz="2000" dirty="0" smtClean="0"/>
              <a:t> Wave driven by CAE outside plasma center (at r/a~0.3)</a:t>
            </a:r>
          </a:p>
          <a:p>
            <a:r>
              <a:rPr lang="en-US" sz="2000" dirty="0" smtClean="0"/>
              <a:t>Some core NB power redistributed to this radius via energy channeling from NBI to CAE to KAW</a:t>
            </a:r>
          </a:p>
          <a:p>
            <a:pPr lvl="1"/>
            <a:r>
              <a:rPr lang="en-US" sz="1600" dirty="0" smtClean="0"/>
              <a:t>KAW damps primarily on electrons</a:t>
            </a:r>
          </a:p>
          <a:p>
            <a:r>
              <a:rPr lang="en-US" sz="2000" dirty="0" smtClean="0"/>
              <a:t>Estimate power channeling of up to    ~ 0.4 MW over range of realistic (inferred) mode amplitudes (for          one mode)</a:t>
            </a:r>
          </a:p>
          <a:p>
            <a:endParaRPr lang="en-US" sz="2000" dirty="0" smtClean="0"/>
          </a:p>
          <a:p>
            <a:pPr marL="457200" lvl="1" indent="0">
              <a:buNone/>
            </a:pPr>
            <a:r>
              <a:rPr lang="en-US" dirty="0" smtClean="0"/>
              <a:t>	         Change in T</a:t>
            </a:r>
            <a:r>
              <a:rPr lang="en-US" baseline="-25000" dirty="0" smtClean="0"/>
              <a:t>e </a:t>
            </a:r>
            <a:r>
              <a:rPr lang="en-US" dirty="0" smtClean="0"/>
              <a:t>profile due to both transport and heating profile modifications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73E3AF-4E4B-4CA6-A7DE-01BFBA5367D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Right Arrow 4"/>
          <p:cNvSpPr/>
          <p:nvPr/>
        </p:nvSpPr>
        <p:spPr bwMode="auto">
          <a:xfrm>
            <a:off x="697992" y="5437632"/>
            <a:ext cx="978408" cy="277368"/>
          </a:xfrm>
          <a:prstGeom prst="rightArrow">
            <a:avLst/>
          </a:prstGeom>
          <a:solidFill>
            <a:srgbClr val="3366FF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3" t="20940" r="31891" b="34399"/>
          <a:stretch/>
        </p:blipFill>
        <p:spPr bwMode="auto">
          <a:xfrm>
            <a:off x="6908027" y="1195145"/>
            <a:ext cx="1647784" cy="36054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67200" y="4724400"/>
            <a:ext cx="8115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Belova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990600"/>
            <a:ext cx="1591988" cy="40718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71022" y="1150865"/>
            <a:ext cx="5775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KAW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94085" y="1252416"/>
            <a:ext cx="5422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CAE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5210795" y="599104"/>
            <a:ext cx="304800" cy="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4225220" y="599104"/>
            <a:ext cx="304800" cy="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6269390" y="599104"/>
            <a:ext cx="304800" cy="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5095456" y="5181600"/>
            <a:ext cx="3819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u="sng" dirty="0" smtClean="0">
                <a:solidFill>
                  <a:srgbClr val="008080"/>
                </a:solidFill>
              </a:rPr>
              <a:t>Future Work</a:t>
            </a:r>
            <a:r>
              <a:rPr lang="en-US" sz="1800" b="0" i="0" dirty="0" smtClean="0">
                <a:solidFill>
                  <a:srgbClr val="008080"/>
                </a:solidFill>
              </a:rPr>
              <a:t>: Perform non-linear HYM simulations to calculate actual level of energy transfer and effect on T</a:t>
            </a:r>
            <a:r>
              <a:rPr lang="en-US" sz="1800" b="0" i="0" baseline="-25000" dirty="0" smtClean="0">
                <a:solidFill>
                  <a:srgbClr val="008080"/>
                </a:solidFill>
              </a:rPr>
              <a:t>e</a:t>
            </a:r>
            <a:r>
              <a:rPr lang="en-US" sz="1800" b="0" i="0" dirty="0" smtClean="0">
                <a:solidFill>
                  <a:srgbClr val="008080"/>
                </a:solidFill>
              </a:rPr>
              <a:t>; develop predictive capability</a:t>
            </a:r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>
            <a:off x="7848600" y="1447800"/>
            <a:ext cx="76200" cy="129540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>
            <a:stCxn id="10" idx="2"/>
          </p:cNvCxnSpPr>
          <p:nvPr/>
        </p:nvCxnSpPr>
        <p:spPr bwMode="auto">
          <a:xfrm>
            <a:off x="5865216" y="1529415"/>
            <a:ext cx="230784" cy="1061385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64414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173556</TotalTime>
  <Words>3848</Words>
  <Application>Microsoft Macintosh PowerPoint</Application>
  <PresentationFormat>On-screen Show (4:3)</PresentationFormat>
  <Paragraphs>457</Paragraphs>
  <Slides>38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Blank Presentation</vt:lpstr>
      <vt:lpstr>1_Blank Presentation</vt:lpstr>
      <vt:lpstr>Office Theme</vt:lpstr>
      <vt:lpstr>Equation</vt:lpstr>
      <vt:lpstr>PowerPoint Presentation</vt:lpstr>
      <vt:lpstr>Longstanding NSTX(-U)/Theory Partnership</vt:lpstr>
      <vt:lpstr>PPPL Theory work is addressing topics critical to achieving the NSTX-U Five Year Plan Priorities</vt:lpstr>
      <vt:lpstr>The NSTX-U/Theory Partnership facilitates collaboration over a range of topics </vt:lpstr>
      <vt:lpstr>The NSTX-U/Theory Partnership facilitates collaboration over a range of topics </vt:lpstr>
      <vt:lpstr>EXP’T: Large inferred anomalous core electron transport in presence of CAE/GAEs</vt:lpstr>
      <vt:lpstr>EXP’T: Large inferred anomalous core electron transport in presence of CAE/GAEs</vt:lpstr>
      <vt:lpstr>THEORY: New results suggest additional mechanism: energy channeling from NBI    CAE    KAW    electrons</vt:lpstr>
      <vt:lpstr>THEORY: New results suggest additional mechanism: energy channeling from NBI    CAE    KAW    electrons</vt:lpstr>
      <vt:lpstr>The NSTX-U/Theory Partnership facilitates collaboration over a range of topics </vt:lpstr>
      <vt:lpstr>EXP’T: Soft beta limits and VDEs</vt:lpstr>
      <vt:lpstr>EXP’T: Soft beta limits and VDEs</vt:lpstr>
      <vt:lpstr>EXP’T: Soft beta limits and VDEs</vt:lpstr>
      <vt:lpstr>THEORY: M3D-C1 used to study both types of beta limiting processes</vt:lpstr>
      <vt:lpstr>THEORY: M3D-C1 used to study both types of beta limiting processes</vt:lpstr>
      <vt:lpstr>Simulations of VDEs have begun using M3D-C1 </vt:lpstr>
      <vt:lpstr>Simulations of VDEs have begun using M3D-C1 </vt:lpstr>
      <vt:lpstr>JRT-16: Assess MGI disruption mitigation, disruption detection and avoidance</vt:lpstr>
      <vt:lpstr>The NSTX-U/Theory Partnership facilitates collaboration over a range of topics </vt:lpstr>
      <vt:lpstr>EXP’T: Source of anomalous transport in  L- and H-modes</vt:lpstr>
      <vt:lpstr>EXP’T: Source of anomalous transport in  L- and H-modes</vt:lpstr>
      <vt:lpstr>EXP’T: Source of anomalous transport in  L- and H-modes</vt:lpstr>
      <vt:lpstr>THEORY: Strong flow shear can destabilize  Kelvin-Helmholtz instability</vt:lpstr>
      <vt:lpstr>The NSTX-U/Theory Partnership facilitates collaboration over a range of topics </vt:lpstr>
      <vt:lpstr>EXP’T: SOL heat flux width shows strong dependence on plasma current</vt:lpstr>
      <vt:lpstr>EXP’T: SOL heat flux width shows strong dependence on plasma current</vt:lpstr>
      <vt:lpstr>Theory: Collisionless XGC1 simulations indicate that the SOL heat flux width is set primarily by neoclassical processes</vt:lpstr>
      <vt:lpstr>Theory: Collisionless XGC1 simulations indicate that the SOL heat flux width is set primarily by neoclassical processes</vt:lpstr>
      <vt:lpstr>NSTX(-U)/PPPL Partnership is focusing on issues critical to understanding ST physics and projecting to future devices</vt:lpstr>
      <vt:lpstr>Backup Slides</vt:lpstr>
      <vt:lpstr>THEORY: Explore CAE/GAE induced transport levels</vt:lpstr>
      <vt:lpstr>EXP’T: Strong kink/Alfvén activity driven by NBs in NSTX </vt:lpstr>
      <vt:lpstr>THEORY: Physics of modes and impact on fast ion distribution</vt:lpstr>
      <vt:lpstr>EXP’T: Non-inductive current startup</vt:lpstr>
      <vt:lpstr>THEORY: Understand reconnection physics to extrapolate CHI performance to next-steps</vt:lpstr>
      <vt:lpstr>THEORY: Understand reconnection physics to extrapolate CHI performance to next-steps</vt:lpstr>
      <vt:lpstr>EXP’T: Knowledge of the thermal neutrals is  critical to edge and core physics</vt:lpstr>
      <vt:lpstr>THEORY: Detailed DEGAS-2 simulations agree  with the GPI results</vt:lpstr>
    </vt:vector>
  </TitlesOfParts>
  <Company>Princeton Plasma Physics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NSTX presentation</dc:title>
  <dc:creator>NSTX team member</dc:creator>
  <cp:lastModifiedBy>Stanley M. Kaye</cp:lastModifiedBy>
  <cp:revision>14181</cp:revision>
  <cp:lastPrinted>2014-06-11T13:44:29Z</cp:lastPrinted>
  <dcterms:created xsi:type="dcterms:W3CDTF">2003-10-01T16:23:57Z</dcterms:created>
  <dcterms:modified xsi:type="dcterms:W3CDTF">2014-06-11T13:49:30Z</dcterms:modified>
</cp:coreProperties>
</file>