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71" r:id="rId2"/>
  </p:sldMasterIdLst>
  <p:notesMasterIdLst>
    <p:notesMasterId r:id="rId40"/>
  </p:notesMasterIdLst>
  <p:handoutMasterIdLst>
    <p:handoutMasterId r:id="rId41"/>
  </p:handoutMasterIdLst>
  <p:sldIdLst>
    <p:sldId id="1217" r:id="rId3"/>
    <p:sldId id="1397" r:id="rId4"/>
    <p:sldId id="1385" r:id="rId5"/>
    <p:sldId id="1386" r:id="rId6"/>
    <p:sldId id="1436" r:id="rId7"/>
    <p:sldId id="1408" r:id="rId8"/>
    <p:sldId id="1449" r:id="rId9"/>
    <p:sldId id="1450" r:id="rId10"/>
    <p:sldId id="1440" r:id="rId11"/>
    <p:sldId id="1391" r:id="rId12"/>
    <p:sldId id="1411" r:id="rId13"/>
    <p:sldId id="1394" r:id="rId14"/>
    <p:sldId id="1441" r:id="rId15"/>
    <p:sldId id="1390" r:id="rId16"/>
    <p:sldId id="1399" r:id="rId17"/>
    <p:sldId id="1451" r:id="rId18"/>
    <p:sldId id="1453" r:id="rId19"/>
    <p:sldId id="1409" r:id="rId20"/>
    <p:sldId id="1439" r:id="rId21"/>
    <p:sldId id="1410" r:id="rId22"/>
    <p:sldId id="1438" r:id="rId23"/>
    <p:sldId id="1448" r:id="rId24"/>
    <p:sldId id="1442" r:id="rId25"/>
    <p:sldId id="1443" r:id="rId26"/>
    <p:sldId id="1444" r:id="rId27"/>
    <p:sldId id="1445" r:id="rId28"/>
    <p:sldId id="1446" r:id="rId29"/>
    <p:sldId id="1447" r:id="rId30"/>
    <p:sldId id="1454" r:id="rId31"/>
    <p:sldId id="1455" r:id="rId32"/>
    <p:sldId id="1427" r:id="rId33"/>
    <p:sldId id="1428" r:id="rId34"/>
    <p:sldId id="1429" r:id="rId35"/>
    <p:sldId id="1431" r:id="rId36"/>
    <p:sldId id="1421" r:id="rId37"/>
    <p:sldId id="1452" r:id="rId38"/>
    <p:sldId id="1412" r:id="rId39"/>
  </p:sldIdLst>
  <p:sldSz cx="9144000" cy="6858000" type="screen4x3"/>
  <p:notesSz cx="6934200" cy="9220200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00"/>
    <a:srgbClr val="F2E8DA"/>
    <a:srgbClr val="FFCCCC"/>
    <a:srgbClr val="FFFFCC"/>
    <a:srgbClr val="3A344A"/>
    <a:srgbClr val="000022"/>
    <a:srgbClr val="008080"/>
    <a:srgbClr val="009999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 autoAdjust="0"/>
    <p:restoredTop sz="94558" autoAdjust="0"/>
  </p:normalViewPr>
  <p:slideViewPr>
    <p:cSldViewPr snapToGrid="0">
      <p:cViewPr varScale="1">
        <p:scale>
          <a:sx n="126" d="100"/>
          <a:sy n="126" d="100"/>
        </p:scale>
        <p:origin x="-1194" y="-96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-3528" y="-9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MISK_out!$C$131:$C$150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xVal>
          <c:yVal>
            <c:numRef>
              <c:f>MISK_out!$N$131:$N$150</c:f>
              <c:numCache>
                <c:formatCode>0.00E+00</c:formatCode>
                <c:ptCount val="20"/>
                <c:pt idx="0">
                  <c:v>0.5733203523203857</c:v>
                </c:pt>
                <c:pt idx="1">
                  <c:v>0.6082426444532959</c:v>
                </c:pt>
                <c:pt idx="2">
                  <c:v>0.63471331948781329</c:v>
                </c:pt>
                <c:pt idx="3">
                  <c:v>0.54947802574218219</c:v>
                </c:pt>
                <c:pt idx="4">
                  <c:v>0.40391269698430576</c:v>
                </c:pt>
                <c:pt idx="5">
                  <c:v>0.30108847859687499</c:v>
                </c:pt>
                <c:pt idx="6">
                  <c:v>0.78853829357183058</c:v>
                </c:pt>
                <c:pt idx="7">
                  <c:v>0.75814458825670183</c:v>
                </c:pt>
                <c:pt idx="8">
                  <c:v>0.65692094562553227</c:v>
                </c:pt>
                <c:pt idx="9">
                  <c:v>0.40077402022055253</c:v>
                </c:pt>
                <c:pt idx="10">
                  <c:v>0.4654056644055844</c:v>
                </c:pt>
                <c:pt idx="11">
                  <c:v>0.85358419462396562</c:v>
                </c:pt>
                <c:pt idx="12">
                  <c:v>0.82092096922682956</c:v>
                </c:pt>
                <c:pt idx="13">
                  <c:v>0.51842679158417759</c:v>
                </c:pt>
                <c:pt idx="14">
                  <c:v>0.33805074546256442</c:v>
                </c:pt>
                <c:pt idx="15">
                  <c:v>0.61846387051439189</c:v>
                </c:pt>
                <c:pt idx="16">
                  <c:v>0.114341467800689</c:v>
                </c:pt>
                <c:pt idx="17">
                  <c:v>-0.14901026416333266</c:v>
                </c:pt>
                <c:pt idx="18">
                  <c:v>-0.21436513566747883</c:v>
                </c:pt>
                <c:pt idx="19">
                  <c:v>-0.26361225756966955</c:v>
                </c:pt>
              </c:numCache>
            </c:numRef>
          </c:yVal>
          <c:smooth val="0"/>
        </c:ser>
        <c:ser>
          <c:idx val="3"/>
          <c:order val="1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MISK_out!$C$153:$C$172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xVal>
          <c:yVal>
            <c:numRef>
              <c:f>MISK_out!$N$153:$N$172</c:f>
              <c:numCache>
                <c:formatCode>0.00E+00</c:formatCode>
                <c:ptCount val="20"/>
                <c:pt idx="0">
                  <c:v>0.52756611665183706</c:v>
                </c:pt>
                <c:pt idx="1">
                  <c:v>0.54368752753340799</c:v>
                </c:pt>
                <c:pt idx="2">
                  <c:v>0.59784316928544023</c:v>
                </c:pt>
                <c:pt idx="3">
                  <c:v>0.58227462039973554</c:v>
                </c:pt>
                <c:pt idx="4">
                  <c:v>0.62176736113096887</c:v>
                </c:pt>
                <c:pt idx="5">
                  <c:v>0.82596473842391893</c:v>
                </c:pt>
                <c:pt idx="6">
                  <c:v>0.90069524541137136</c:v>
                </c:pt>
                <c:pt idx="7">
                  <c:v>0.92045192017367827</c:v>
                </c:pt>
                <c:pt idx="8">
                  <c:v>0.82409825293277916</c:v>
                </c:pt>
                <c:pt idx="9">
                  <c:v>0.78960499703755893</c:v>
                </c:pt>
                <c:pt idx="10">
                  <c:v>0.71247869828734844</c:v>
                </c:pt>
                <c:pt idx="11">
                  <c:v>0.60420560533470435</c:v>
                </c:pt>
                <c:pt idx="12">
                  <c:v>0.56116569888747736</c:v>
                </c:pt>
                <c:pt idx="13">
                  <c:v>0.48280746268449104</c:v>
                </c:pt>
                <c:pt idx="14">
                  <c:v>0.42448813541206465</c:v>
                </c:pt>
                <c:pt idx="15">
                  <c:v>0.45711996268714095</c:v>
                </c:pt>
                <c:pt idx="16">
                  <c:v>0.52932211061124967</c:v>
                </c:pt>
                <c:pt idx="17">
                  <c:v>0.51477732619500161</c:v>
                </c:pt>
                <c:pt idx="18">
                  <c:v>0.4384673476126994</c:v>
                </c:pt>
                <c:pt idx="19">
                  <c:v>0.34314692648845407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358336"/>
        <c:axId val="95360512"/>
      </c:scatterChart>
      <c:valAx>
        <c:axId val="95358336"/>
        <c:scaling>
          <c:orientation val="minMax"/>
          <c:max val="1"/>
        </c:scaling>
        <c:delete val="0"/>
        <c:axPos val="b"/>
        <c:title>
          <c:tx>
            <c:rich>
              <a:bodyPr/>
              <a:lstStyle/>
              <a:p>
                <a:pPr>
                  <a:defRPr sz="1800">
                    <a:latin typeface="Calibri" panose="020F0502020204030204" pitchFamily="34" charset="0"/>
                  </a:defRPr>
                </a:pPr>
                <a:r>
                  <a:rPr lang="en-US" sz="1800" dirty="0" smtClean="0">
                    <a:latin typeface="Calibri" panose="020F0502020204030204" pitchFamily="34" charset="0"/>
                  </a:rPr>
                  <a:t>Scaled experimental rotation</a:t>
                </a:r>
                <a:endParaRPr lang="en-US" sz="1800" dirty="0">
                  <a:latin typeface="Calibri" panose="020F0502020204030204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5360512"/>
        <c:crosses val="autoZero"/>
        <c:crossBetween val="midCat"/>
        <c:majorUnit val="0.2"/>
      </c:valAx>
      <c:valAx>
        <c:axId val="95360512"/>
        <c:scaling>
          <c:orientation val="minMax"/>
          <c:max val="1"/>
          <c:min val="-1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>
                    <a:latin typeface="Calibri" panose="020F0502020204030204" pitchFamily="34" charset="0"/>
                  </a:defRPr>
                </a:pPr>
                <a:r>
                  <a:rPr lang="el-GR" sz="1800" b="1" i="0" u="none" strike="noStrike" baseline="0" dirty="0" smtClean="0">
                    <a:effectLst/>
                    <a:latin typeface="Calibri" panose="020F0502020204030204" pitchFamily="34" charset="0"/>
                  </a:rPr>
                  <a:t>γτ</a:t>
                </a:r>
                <a:r>
                  <a:rPr lang="en-US" sz="1800" b="1" i="0" u="none" strike="noStrike" baseline="-25000" dirty="0" smtClean="0">
                    <a:effectLst/>
                    <a:latin typeface="Calibri" panose="020F0502020204030204" pitchFamily="34" charset="0"/>
                  </a:rPr>
                  <a:t>w</a:t>
                </a:r>
                <a:endParaRPr lang="en-US" sz="1800" baseline="-25000" dirty="0">
                  <a:latin typeface="Calibri" panose="020F0502020204030204" pitchFamily="34" charset="0"/>
                </a:endParaRPr>
              </a:p>
            </c:rich>
          </c:tx>
          <c:overlay val="0"/>
        </c:title>
        <c:numFmt formatCode="0.00E+00" sourceLinked="1"/>
        <c:majorTickMark val="out"/>
        <c:minorTickMark val="in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5358336"/>
        <c:crosses val="autoZero"/>
        <c:crossBetween val="midCat"/>
      </c:valAx>
      <c:spPr>
        <a:ln>
          <a:solidFill>
            <a:srgbClr val="000000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MISK_out!$C$31:$C$50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xVal>
          <c:yVal>
            <c:numRef>
              <c:f>MISK_out!$N$31:$N$50</c:f>
              <c:numCache>
                <c:formatCode>0.00E+00</c:formatCode>
                <c:ptCount val="20"/>
                <c:pt idx="0">
                  <c:v>-0.81455161862867365</c:v>
                </c:pt>
                <c:pt idx="1">
                  <c:v>-0.83654692852050216</c:v>
                </c:pt>
                <c:pt idx="2">
                  <c:v>-0.22049776741689214</c:v>
                </c:pt>
                <c:pt idx="3">
                  <c:v>-0.87264105023839389</c:v>
                </c:pt>
                <c:pt idx="4">
                  <c:v>-0.87856931405209027</c:v>
                </c:pt>
                <c:pt idx="5">
                  <c:v>-0.87536419525308118</c:v>
                </c:pt>
                <c:pt idx="6">
                  <c:v>-0.91982643701627542</c:v>
                </c:pt>
                <c:pt idx="7">
                  <c:v>-0.98801005814057352</c:v>
                </c:pt>
                <c:pt idx="8">
                  <c:v>-0.99639288085278355</c:v>
                </c:pt>
                <c:pt idx="9">
                  <c:v>-0.99375496283332676</c:v>
                </c:pt>
                <c:pt idx="10">
                  <c:v>-0.99037346014097494</c:v>
                </c:pt>
                <c:pt idx="11">
                  <c:v>-0.9840674749333691</c:v>
                </c:pt>
                <c:pt idx="12">
                  <c:v>-0.97923296964353679</c:v>
                </c:pt>
                <c:pt idx="13">
                  <c:v>-0.97702926443066351</c:v>
                </c:pt>
                <c:pt idx="14">
                  <c:v>-0.97372762552571401</c:v>
                </c:pt>
                <c:pt idx="15">
                  <c:v>-0.97307330042154583</c:v>
                </c:pt>
                <c:pt idx="16">
                  <c:v>-0.97151496925293579</c:v>
                </c:pt>
                <c:pt idx="17">
                  <c:v>-0.96914707043388215</c:v>
                </c:pt>
                <c:pt idx="18">
                  <c:v>-0.96747875527070126</c:v>
                </c:pt>
                <c:pt idx="19">
                  <c:v>-0.96576118080058115</c:v>
                </c:pt>
              </c:numCache>
            </c:numRef>
          </c:yVal>
          <c:smooth val="0"/>
        </c:ser>
        <c:ser>
          <c:idx val="1"/>
          <c:order val="1"/>
          <c:marker>
            <c:symbol val="none"/>
          </c:marker>
          <c:xVal>
            <c:numRef>
              <c:f>MISK_out!$C$56:$C$75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xVal>
          <c:yVal>
            <c:numRef>
              <c:f>MISK_out!$N$56:$N$75</c:f>
              <c:numCache>
                <c:formatCode>0.00E+00</c:formatCode>
                <c:ptCount val="20"/>
                <c:pt idx="0">
                  <c:v>0.5733203523203857</c:v>
                </c:pt>
                <c:pt idx="1">
                  <c:v>0.6082426444532959</c:v>
                </c:pt>
                <c:pt idx="2">
                  <c:v>0.63471331948781329</c:v>
                </c:pt>
                <c:pt idx="3">
                  <c:v>0.54947802574218219</c:v>
                </c:pt>
                <c:pt idx="4">
                  <c:v>0.40391269698430576</c:v>
                </c:pt>
                <c:pt idx="5">
                  <c:v>0.30108847859687499</c:v>
                </c:pt>
                <c:pt idx="6">
                  <c:v>0.78853829357183058</c:v>
                </c:pt>
                <c:pt idx="7">
                  <c:v>0.75814458825670183</c:v>
                </c:pt>
                <c:pt idx="8">
                  <c:v>0.65692094562553227</c:v>
                </c:pt>
                <c:pt idx="9">
                  <c:v>0.40077402022055253</c:v>
                </c:pt>
                <c:pt idx="10">
                  <c:v>0.4654056644055844</c:v>
                </c:pt>
                <c:pt idx="11">
                  <c:v>0.85358419462396562</c:v>
                </c:pt>
                <c:pt idx="12">
                  <c:v>0.82092096922682956</c:v>
                </c:pt>
                <c:pt idx="13">
                  <c:v>0.51842679158417759</c:v>
                </c:pt>
                <c:pt idx="14">
                  <c:v>0.33805074546256442</c:v>
                </c:pt>
                <c:pt idx="15">
                  <c:v>0.61846387051439189</c:v>
                </c:pt>
                <c:pt idx="16">
                  <c:v>0.114341467800689</c:v>
                </c:pt>
                <c:pt idx="17">
                  <c:v>-0.14901026416333266</c:v>
                </c:pt>
                <c:pt idx="18">
                  <c:v>-0.21436513566747883</c:v>
                </c:pt>
                <c:pt idx="19">
                  <c:v>-0.26361225756966955</c:v>
                </c:pt>
              </c:numCache>
            </c:numRef>
          </c:yVal>
          <c:smooth val="0"/>
        </c:ser>
        <c:ser>
          <c:idx val="2"/>
          <c:order val="2"/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MISK_out!$C$9:$C$28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xVal>
          <c:yVal>
            <c:numRef>
              <c:f>MISK_out!$N$9:$N$28</c:f>
              <c:numCache>
                <c:formatCode>0.00E+00</c:formatCode>
                <c:ptCount val="20"/>
                <c:pt idx="0">
                  <c:v>-0.37061554492576931</c:v>
                </c:pt>
                <c:pt idx="1">
                  <c:v>-0.20029620080661981</c:v>
                </c:pt>
                <c:pt idx="2">
                  <c:v>-0.2460432782911971</c:v>
                </c:pt>
                <c:pt idx="3">
                  <c:v>-0.60644911890822473</c:v>
                </c:pt>
                <c:pt idx="4">
                  <c:v>-0.68833726057379341</c:v>
                </c:pt>
                <c:pt idx="5">
                  <c:v>-0.67887407673432054</c:v>
                </c:pt>
                <c:pt idx="6">
                  <c:v>-0.67355738012090671</c:v>
                </c:pt>
                <c:pt idx="7">
                  <c:v>-0.70843327323578675</c:v>
                </c:pt>
                <c:pt idx="8">
                  <c:v>-0.78805995251967231</c:v>
                </c:pt>
                <c:pt idx="9">
                  <c:v>-0.85550264150751221</c:v>
                </c:pt>
                <c:pt idx="10">
                  <c:v>-0.90005121770232532</c:v>
                </c:pt>
                <c:pt idx="11">
                  <c:v>-0.91669016864990649</c:v>
                </c:pt>
                <c:pt idx="12">
                  <c:v>-0.92508894620804638</c:v>
                </c:pt>
                <c:pt idx="13">
                  <c:v>-0.92730940910802662</c:v>
                </c:pt>
                <c:pt idx="14">
                  <c:v>-0.92986595984940112</c:v>
                </c:pt>
                <c:pt idx="15">
                  <c:v>-0.93024455573878539</c:v>
                </c:pt>
                <c:pt idx="16">
                  <c:v>-0.93098457935402845</c:v>
                </c:pt>
                <c:pt idx="17">
                  <c:v>-0.93064888829566039</c:v>
                </c:pt>
                <c:pt idx="18">
                  <c:v>-0.92911031750746753</c:v>
                </c:pt>
                <c:pt idx="19">
                  <c:v>-0.92841290192796344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729728"/>
        <c:axId val="98702080"/>
      </c:scatterChart>
      <c:valAx>
        <c:axId val="96729728"/>
        <c:scaling>
          <c:orientation val="minMax"/>
          <c:max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800" b="1" i="0" baseline="0" dirty="0" smtClean="0">
                    <a:effectLst/>
                  </a:rPr>
                  <a:t>Scaled experimental rotation</a:t>
                </a:r>
                <a:endParaRPr lang="en-US" dirty="0">
                  <a:effectLst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8702080"/>
        <c:crosses val="autoZero"/>
        <c:crossBetween val="midCat"/>
      </c:valAx>
      <c:valAx>
        <c:axId val="987020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l-GR" sz="1800" b="1" i="0" baseline="0" dirty="0" smtClean="0">
                    <a:effectLst/>
                  </a:rPr>
                  <a:t>γτ</a:t>
                </a:r>
                <a:r>
                  <a:rPr lang="en-US" sz="1800" b="1" i="0" baseline="-25000" dirty="0" smtClean="0">
                    <a:effectLst/>
                  </a:rPr>
                  <a:t>w</a:t>
                </a:r>
                <a:endParaRPr lang="en-US" dirty="0">
                  <a:effectLst/>
                </a:endParaRPr>
              </a:p>
            </c:rich>
          </c:tx>
          <c:overlay val="0"/>
        </c:title>
        <c:numFmt formatCode="0.00E+00" sourceLinked="1"/>
        <c:majorTickMark val="in"/>
        <c:minorTickMark val="in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6729728"/>
        <c:crosses val="autoZero"/>
        <c:crossBetween val="midCat"/>
      </c:valAx>
      <c:spPr>
        <a:ln>
          <a:solidFill>
            <a:srgbClr val="000000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4A8B76E-066F-4F1C-9F3C-7B0A59AF6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1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92420B3-3334-4F22-B057-47A198518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77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008D5-44D2-47AC-B613-7D6CD12137F8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66B60DB2-BB3F-4BAA-A219-E4D56B17B3DD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19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38799A-FB87-4C13-9D31-4F50004B8D3F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7527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558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90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8275" y="101600"/>
            <a:ext cx="1949450" cy="61801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9925" y="101600"/>
            <a:ext cx="5695950" cy="61801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47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1016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69925" y="800100"/>
            <a:ext cx="3810000" cy="54816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325" y="800100"/>
            <a:ext cx="3810000" cy="54816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49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382000" y="6638026"/>
            <a:ext cx="7620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48215BD-4556-4662-9552-B7E9533F2A9E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4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59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9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613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9925" y="800100"/>
            <a:ext cx="3810000" cy="5481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325" y="800100"/>
            <a:ext cx="3810000" cy="5481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7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4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16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1828800" y="6629400"/>
            <a:ext cx="5486400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i="0" dirty="0" smtClean="0">
                <a:latin typeface="Helvetica" pitchFamily="34" charset="0"/>
                <a:cs typeface="+mn-cs"/>
              </a:rPr>
              <a:t>NSTX-U PAC-35 – Progress and Plans </a:t>
            </a:r>
            <a:r>
              <a:rPr lang="en-US" sz="800" i="0" baseline="0" dirty="0" smtClean="0">
                <a:latin typeface="Helvetica" pitchFamily="34" charset="0"/>
                <a:cs typeface="+mn-cs"/>
              </a:rPr>
              <a:t>for Macroscopic Stability</a:t>
            </a:r>
            <a:endParaRPr lang="en-US" sz="800" i="0" dirty="0">
              <a:latin typeface="Helvetica" pitchFamily="34" charset="0"/>
              <a:cs typeface="+mn-cs"/>
            </a:endParaRPr>
          </a:p>
        </p:txBody>
      </p:sp>
      <p:sp>
        <p:nvSpPr>
          <p:cNvPr id="9" name="Text Box 199"/>
          <p:cNvSpPr txBox="1">
            <a:spLocks noChangeArrowheads="1"/>
          </p:cNvSpPr>
          <p:nvPr userDrawn="1"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NSTX-U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610600" y="6629400"/>
            <a:ext cx="5334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fld id="{A1B85154-A5CD-43CE-886A-ABD39DC94E8F}" type="slidenum">
              <a:rPr lang="en-US" sz="800" i="0" smtClean="0">
                <a:latin typeface="Helvetica" pitchFamily="34" charset="0"/>
                <a:cs typeface="+mn-cs"/>
              </a:rPr>
              <a:t>‹#›</a:t>
            </a:fld>
            <a:endParaRPr lang="en-US" sz="800" i="0" dirty="0">
              <a:latin typeface="Helvetica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"/>
          <p:cNvGrpSpPr>
            <a:grpSpLocks/>
          </p:cNvGrpSpPr>
          <p:nvPr/>
        </p:nvGrpSpPr>
        <p:grpSpPr bwMode="auto">
          <a:xfrm>
            <a:off x="177800" y="6535738"/>
            <a:ext cx="8801100" cy="63500"/>
            <a:chOff x="112" y="4117"/>
            <a:chExt cx="5544" cy="40"/>
          </a:xfrm>
        </p:grpSpPr>
        <p:sp>
          <p:nvSpPr>
            <p:cNvPr id="1036" name="Line 2"/>
            <p:cNvSpPr>
              <a:spLocks noChangeShapeType="1"/>
            </p:cNvSpPr>
            <p:nvPr/>
          </p:nvSpPr>
          <p:spPr bwMode="auto">
            <a:xfrm>
              <a:off x="112" y="4157"/>
              <a:ext cx="5544" cy="0"/>
            </a:xfrm>
            <a:prstGeom prst="line">
              <a:avLst/>
            </a:prstGeom>
            <a:noFill/>
            <a:ln w="50800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3200" b="0" i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37" name="Line 3"/>
            <p:cNvSpPr>
              <a:spLocks noChangeShapeType="1"/>
            </p:cNvSpPr>
            <p:nvPr/>
          </p:nvSpPr>
          <p:spPr bwMode="auto">
            <a:xfrm>
              <a:off x="176" y="4117"/>
              <a:ext cx="5432" cy="0"/>
            </a:xfrm>
            <a:prstGeom prst="line">
              <a:avLst/>
            </a:prstGeom>
            <a:noFill/>
            <a:ln w="25400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3200" b="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95325" y="1016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9925" y="800100"/>
            <a:ext cx="7772400" cy="548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029" name="Group 9"/>
          <p:cNvGrpSpPr>
            <a:grpSpLocks/>
          </p:cNvGrpSpPr>
          <p:nvPr/>
        </p:nvGrpSpPr>
        <p:grpSpPr bwMode="auto">
          <a:xfrm>
            <a:off x="165100" y="165100"/>
            <a:ext cx="8801100" cy="63500"/>
            <a:chOff x="104" y="104"/>
            <a:chExt cx="5544" cy="40"/>
          </a:xfrm>
        </p:grpSpPr>
        <p:sp>
          <p:nvSpPr>
            <p:cNvPr id="1034" name="Line 7"/>
            <p:cNvSpPr>
              <a:spLocks noChangeShapeType="1"/>
            </p:cNvSpPr>
            <p:nvPr/>
          </p:nvSpPr>
          <p:spPr bwMode="auto">
            <a:xfrm>
              <a:off x="104" y="104"/>
              <a:ext cx="5544" cy="0"/>
            </a:xfrm>
            <a:prstGeom prst="line">
              <a:avLst/>
            </a:prstGeom>
            <a:noFill/>
            <a:ln w="50800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3200" b="0" i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35" name="Line 8"/>
            <p:cNvSpPr>
              <a:spLocks noChangeShapeType="1"/>
            </p:cNvSpPr>
            <p:nvPr/>
          </p:nvSpPr>
          <p:spPr bwMode="auto">
            <a:xfrm>
              <a:off x="168" y="144"/>
              <a:ext cx="5432" cy="0"/>
            </a:xfrm>
            <a:prstGeom prst="line">
              <a:avLst/>
            </a:prstGeom>
            <a:noFill/>
            <a:ln w="25400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3200" b="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031" name="Picture 49" descr="kstar_soft_lo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6429375"/>
            <a:ext cx="15843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50"/>
          <p:cNvSpPr>
            <a:spLocks noChangeArrowheads="1"/>
          </p:cNvSpPr>
          <p:nvPr userDrawn="1"/>
        </p:nvSpPr>
        <p:spPr bwMode="auto">
          <a:xfrm>
            <a:off x="9517063" y="1065213"/>
            <a:ext cx="536575" cy="74612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3200" b="0" i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Slide Number Placeholder 1"/>
          <p:cNvSpPr txBox="1">
            <a:spLocks noGrp="1"/>
          </p:cNvSpPr>
          <p:nvPr userDrawn="1"/>
        </p:nvSpPr>
        <p:spPr bwMode="auto">
          <a:xfrm>
            <a:off x="8367753" y="6661164"/>
            <a:ext cx="762000" cy="152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hangingPunct="0">
              <a:defRPr/>
            </a:pPr>
            <a:fld id="{99F9E8E6-F928-44D4-A22B-91D6A14FEB22}" type="slidenum">
              <a:rPr lang="en-US" sz="900" i="0" smtClean="0">
                <a:solidFill>
                  <a:srgbClr val="0000FF"/>
                </a:solidFill>
                <a:latin typeface="Helvetica" pitchFamily="34" charset="0"/>
                <a:ea typeface="MS PGothic" pitchFamily="34" charset="-128"/>
              </a:rPr>
              <a:pPr algn="r" eaLnBrk="0" hangingPunct="0">
                <a:defRPr/>
              </a:pPr>
              <a:t>‹#›</a:t>
            </a:fld>
            <a:endParaRPr lang="en-US" sz="900" i="0" dirty="0" smtClean="0">
              <a:solidFill>
                <a:srgbClr val="0000FF"/>
              </a:solidFill>
              <a:latin typeface="Helvetica" pitchFamily="34" charset="0"/>
              <a:ea typeface="MS PGothic" pitchFamily="34" charset="-128"/>
            </a:endParaRPr>
          </a:p>
        </p:txBody>
      </p:sp>
      <p:sp>
        <p:nvSpPr>
          <p:cNvPr id="1030" name="Text Box 46"/>
          <p:cNvSpPr txBox="1">
            <a:spLocks noChangeArrowheads="1"/>
          </p:cNvSpPr>
          <p:nvPr userDrawn="1"/>
        </p:nvSpPr>
        <p:spPr bwMode="auto">
          <a:xfrm>
            <a:off x="2179177" y="6621948"/>
            <a:ext cx="599239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0" hangingPunct="0">
              <a:defRPr/>
            </a:pPr>
            <a:r>
              <a:rPr lang="en-US" sz="900" i="0" dirty="0" smtClean="0">
                <a:solidFill>
                  <a:srgbClr val="0000FF"/>
                </a:solidFill>
                <a:latin typeface="Helvetica" pitchFamily="34" charset="0"/>
              </a:rPr>
              <a:t>NSTX-U/KSTAR 2013: Stability/rotation results for plasmas at/near  n = 1 limit (S.A. Sabbagh, et al.)</a:t>
            </a:r>
          </a:p>
        </p:txBody>
      </p:sp>
      <p:sp>
        <p:nvSpPr>
          <p:cNvPr id="14" name="Text Box 46"/>
          <p:cNvSpPr txBox="1">
            <a:spLocks noChangeArrowheads="1"/>
          </p:cNvSpPr>
          <p:nvPr userDrawn="1"/>
        </p:nvSpPr>
        <p:spPr bwMode="auto">
          <a:xfrm>
            <a:off x="7933065" y="6621948"/>
            <a:ext cx="102839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0" hangingPunct="0">
              <a:defRPr/>
            </a:pPr>
            <a:r>
              <a:rPr lang="en-US" sz="900" i="0" dirty="0" smtClean="0">
                <a:solidFill>
                  <a:srgbClr val="0000FF"/>
                </a:solidFill>
                <a:latin typeface="Helvetica" pitchFamily="34" charset="0"/>
              </a:rPr>
              <a:t>Oct. 21</a:t>
            </a:r>
            <a:r>
              <a:rPr lang="en-US" sz="900" i="0" baseline="30000" dirty="0" smtClean="0">
                <a:solidFill>
                  <a:srgbClr val="0000FF"/>
                </a:solidFill>
                <a:latin typeface="Helvetica" pitchFamily="34" charset="0"/>
              </a:rPr>
              <a:t>st</a:t>
            </a:r>
            <a:r>
              <a:rPr lang="en-US" sz="900" i="0" dirty="0" smtClean="0">
                <a:solidFill>
                  <a:srgbClr val="0000FF"/>
                </a:solidFill>
                <a:latin typeface="Helvetica" pitchFamily="34" charset="0"/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334821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70000"/>
        </a:spcBef>
        <a:spcAft>
          <a:spcPct val="0"/>
        </a:spcAft>
        <a:buClr>
          <a:srgbClr val="F70606"/>
        </a:buClr>
        <a:buSzPct val="150000"/>
        <a:buChar char="•"/>
        <a:defRPr sz="24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5FCAFA"/>
        </a:buClr>
        <a:buSzPct val="8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50000"/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5FCAFA"/>
        </a:buClr>
        <a:buSzPct val="80000"/>
        <a:buFont typeface="Wingdings" pitchFamily="2" charset="2"/>
        <a:buChar char="q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53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emf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emf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video" Target="../media/media1.avi"/><Relationship Id="rId7" Type="http://schemas.openxmlformats.org/officeDocument/2006/relationships/image" Target="../media/image71.wmf"/><Relationship Id="rId2" Type="http://schemas.microsoft.com/office/2007/relationships/media" Target="../media/media1.avi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73.png"/><Relationship Id="rId10" Type="http://schemas.openxmlformats.org/officeDocument/2006/relationships/image" Target="../media/image72.wmf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9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76200" y="990600"/>
            <a:ext cx="899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3200" i="0" dirty="0" smtClean="0"/>
              <a:t>Progress and Plans for Macroscopic Stability</a:t>
            </a: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1922003"/>
            <a:ext cx="6019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0" dirty="0" smtClean="0">
                <a:solidFill>
                  <a:srgbClr val="000000"/>
                </a:solidFill>
                <a:latin typeface="Arial" charset="0"/>
              </a:rPr>
              <a:t>Jack </a:t>
            </a:r>
            <a:r>
              <a:rPr lang="en-US" sz="2000" i="0" dirty="0" err="1" smtClean="0">
                <a:solidFill>
                  <a:srgbClr val="000000"/>
                </a:solidFill>
                <a:latin typeface="Arial" charset="0"/>
              </a:rPr>
              <a:t>Berkery</a:t>
            </a:r>
            <a:r>
              <a:rPr lang="en-US" sz="2000" i="0" dirty="0" smtClean="0">
                <a:solidFill>
                  <a:srgbClr val="000000"/>
                </a:solidFill>
                <a:latin typeface="Arial" charset="0"/>
              </a:rPr>
              <a:t> (Columbia University)</a:t>
            </a:r>
          </a:p>
          <a:p>
            <a:pPr algn="ctr"/>
            <a:r>
              <a:rPr lang="en-US" sz="1600" i="0" dirty="0" smtClean="0">
                <a:solidFill>
                  <a:srgbClr val="000000"/>
                </a:solidFill>
                <a:latin typeface="Arial" charset="0"/>
              </a:rPr>
              <a:t>Jong-Kyu Park, Allen Boozer</a:t>
            </a:r>
          </a:p>
          <a:p>
            <a:pPr algn="ctr"/>
            <a:r>
              <a:rPr lang="en-US" sz="1600" i="0" dirty="0" smtClean="0">
                <a:solidFill>
                  <a:srgbClr val="000000"/>
                </a:solidFill>
                <a:latin typeface="Arial" charset="0"/>
              </a:rPr>
              <a:t>and the NSTX-U Research Team</a:t>
            </a: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1676400" y="3352800"/>
            <a:ext cx="5715000" cy="6191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NSTX-U PAC-35 Meeting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PPPL – B318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June 11-13, 2014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NSTX-U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2286000"/>
            <a:ext cx="1295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696200" y="2317750"/>
            <a:ext cx="1295400" cy="431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800">
                <a:solidFill>
                  <a:srgbClr val="FF0000"/>
                </a:solidFill>
                <a:latin typeface="Arial" charset="0"/>
              </a:rPr>
              <a:t>Inst for Nucl Res, Kiev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Chonbuk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Seoul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CIEMAT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FOM Inst DIFFER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8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9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100" name="Picture 3" descr="C:\Users\jmenard\Desktop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7038" y="4495800"/>
            <a:ext cx="30781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1" name="Picture 48" descr="ppi221.tmp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057400"/>
            <a:ext cx="1295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2" name="Text Box 152"/>
          <p:cNvSpPr txBox="1">
            <a:spLocks noChangeArrowheads="1"/>
          </p:cNvSpPr>
          <p:nvPr/>
        </p:nvSpPr>
        <p:spPr bwMode="auto">
          <a:xfrm>
            <a:off x="152400" y="2057400"/>
            <a:ext cx="1257300" cy="4648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Coll of Wm &amp; Mary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Lehigh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Old Dominion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Tennessee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Tulsa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X Science LLC</a:t>
            </a:r>
          </a:p>
        </p:txBody>
      </p:sp>
      <p:pic>
        <p:nvPicPr>
          <p:cNvPr id="2103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713" y="4343400"/>
            <a:ext cx="22748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3648" y="946772"/>
            <a:ext cx="4324084" cy="3152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/>
              <a:t>FY14:</a:t>
            </a:r>
          </a:p>
          <a:p>
            <a:pPr lvl="1"/>
            <a:r>
              <a:rPr lang="en-US" b="0" i="0" dirty="0" smtClean="0"/>
              <a:t>Offline RWMSC already expanded for </a:t>
            </a:r>
            <a:r>
              <a:rPr lang="en-US" b="0" i="0" dirty="0"/>
              <a:t>6 coil control and n &gt; 1 </a:t>
            </a:r>
            <a:r>
              <a:rPr lang="en-US" b="0" i="0" dirty="0" smtClean="0"/>
              <a:t>physics</a:t>
            </a:r>
            <a:endParaRPr lang="en-US" b="0" i="0" dirty="0"/>
          </a:p>
          <a:p>
            <a:pPr lvl="2"/>
            <a:r>
              <a:rPr lang="en-US" sz="1600" b="0" i="0" dirty="0" smtClean="0"/>
              <a:t>Now comparing past 3 coil algorithm with open-loop 6 coil tests in generalized code</a:t>
            </a:r>
            <a:endParaRPr lang="en-US" b="0" i="0" dirty="0"/>
          </a:p>
          <a:p>
            <a:r>
              <a:rPr lang="en-US" b="0" i="0" dirty="0" smtClean="0"/>
              <a:t>Stability plans, FY15:</a:t>
            </a:r>
          </a:p>
          <a:p>
            <a:pPr lvl="1"/>
            <a:r>
              <a:rPr lang="en-US" b="0" i="0" dirty="0" smtClean="0"/>
              <a:t>EFIT, available Day 0</a:t>
            </a:r>
            <a:endParaRPr lang="en-US" b="0" i="0" dirty="0"/>
          </a:p>
          <a:p>
            <a:pPr lvl="2"/>
            <a:r>
              <a:rPr lang="en-US" sz="1600" b="0" i="0" dirty="0"/>
              <a:t>New </a:t>
            </a:r>
            <a:r>
              <a:rPr lang="en-US" sz="1600" b="0" i="0" dirty="0" smtClean="0"/>
              <a:t>parallel CPUs implemented, </a:t>
            </a:r>
            <a:r>
              <a:rPr lang="en-US" sz="1600" b="0" i="0" dirty="0"/>
              <a:t>increased between-shots spatial / time resolution </a:t>
            </a:r>
            <a:r>
              <a:rPr lang="en-US" b="0" i="0" dirty="0" smtClean="0"/>
              <a:t>	</a:t>
            </a:r>
          </a:p>
          <a:p>
            <a:pPr lvl="1"/>
            <a:r>
              <a:rPr lang="en-US" b="0" i="0" dirty="0"/>
              <a:t>Examine RWMSC with:</a:t>
            </a:r>
          </a:p>
          <a:p>
            <a:pPr lvl="2"/>
            <a:r>
              <a:rPr lang="en-US" sz="1600" b="0" i="0" dirty="0" smtClean="0"/>
              <a:t>six </a:t>
            </a:r>
            <a:r>
              <a:rPr lang="en-US" sz="1600" b="0" i="0" dirty="0"/>
              <a:t>control </a:t>
            </a:r>
            <a:r>
              <a:rPr lang="en-US" sz="1600" b="0" i="0" dirty="0" smtClean="0"/>
              <a:t>coils and multi-mode </a:t>
            </a:r>
            <a:r>
              <a:rPr lang="en-US" sz="1600" b="0" i="0" dirty="0"/>
              <a:t>control with </a:t>
            </a:r>
            <a:r>
              <a:rPr lang="en-US" sz="1600" b="0" i="0" dirty="0" smtClean="0"/>
              <a:t>n </a:t>
            </a:r>
            <a:r>
              <a:rPr lang="en-US" sz="1600" b="0" i="0" dirty="0"/>
              <a:t>up to 3</a:t>
            </a:r>
          </a:p>
          <a:p>
            <a:pPr lvl="1"/>
            <a:r>
              <a:rPr lang="en-US" b="0" i="0" dirty="0" smtClean="0"/>
              <a:t>Establish B</a:t>
            </a:r>
            <a:r>
              <a:rPr lang="en-US" b="0" i="0" baseline="-25000" dirty="0" smtClean="0"/>
              <a:t>r</a:t>
            </a:r>
            <a:r>
              <a:rPr lang="en-US" b="0" i="0" dirty="0" smtClean="0"/>
              <a:t> + </a:t>
            </a:r>
            <a:r>
              <a:rPr lang="en-US" b="0" i="0" dirty="0" err="1" smtClean="0"/>
              <a:t>B</a:t>
            </a:r>
            <a:r>
              <a:rPr lang="en-US" b="0" i="0" baseline="-25000" dirty="0" err="1" smtClean="0"/>
              <a:t>p</a:t>
            </a:r>
            <a:r>
              <a:rPr lang="en-US" b="0" i="0" dirty="0" smtClean="0"/>
              <a:t> active control capability in new operational regime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6910"/>
            <a:ext cx="9144000" cy="88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i="0" kern="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Active control techniques (B</a:t>
            </a:r>
            <a:r>
              <a:rPr lang="en-US" i="0" kern="0" baseline="-250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r</a:t>
            </a:r>
            <a:r>
              <a:rPr lang="en-US" i="0" kern="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+ </a:t>
            </a:r>
            <a:r>
              <a:rPr lang="en-US" i="0" kern="0" dirty="0" err="1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B</a:t>
            </a:r>
            <a:r>
              <a:rPr lang="en-US" i="0" kern="0" baseline="-25000" dirty="0" err="1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</a:t>
            </a:r>
            <a:r>
              <a:rPr lang="en-US" i="0" kern="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, </a:t>
            </a:r>
            <a:r>
              <a:rPr lang="en-US" i="0" kern="0" dirty="0" smtClean="0"/>
              <a:t>RWM state-space (RWMSC)) will enable long pulse, high </a:t>
            </a:r>
            <a:r>
              <a:rPr lang="el-GR" i="0" kern="0" dirty="0" smtClean="0"/>
              <a:t>β</a:t>
            </a:r>
            <a:r>
              <a:rPr lang="en-US" i="0" kern="0" dirty="0" smtClean="0"/>
              <a:t> operation</a:t>
            </a:r>
            <a:endParaRPr lang="en-US" i="0" kern="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57" y="1380076"/>
            <a:ext cx="1554480" cy="169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702564" y="3758151"/>
            <a:ext cx="4247280" cy="2694525"/>
            <a:chOff x="4896720" y="889637"/>
            <a:chExt cx="4247280" cy="2694525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990287" y="1230504"/>
              <a:ext cx="3100134" cy="1865978"/>
            </a:xfrm>
            <a:prstGeom prst="rect">
              <a:avLst/>
            </a:prstGeom>
            <a:solidFill>
              <a:srgbClr val="FFFFCC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0" i="0" smtClean="0"/>
            </a:p>
          </p:txBody>
        </p:sp>
        <p:pic>
          <p:nvPicPr>
            <p:cNvPr id="15" name="Picture 25" descr="RWM Br sensor phase scan no labels v2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3" t="73718" b="4713"/>
            <a:stretch/>
          </p:blipFill>
          <p:spPr bwMode="auto">
            <a:xfrm>
              <a:off x="5116921" y="2164095"/>
              <a:ext cx="4027079" cy="992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5190555" y="2164095"/>
              <a:ext cx="1121331" cy="355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800" b="0" i="0" dirty="0" err="1">
                  <a:solidFill>
                    <a:srgbClr val="000000"/>
                  </a:solidFill>
                  <a:latin typeface="Arial" pitchFamily="34" charset="0"/>
                </a:rPr>
                <a:t>B</a:t>
              </a:r>
              <a:r>
                <a:rPr lang="en-US" sz="1800" b="0" i="0" baseline="-25000" dirty="0" err="1">
                  <a:solidFill>
                    <a:srgbClr val="000000"/>
                  </a:solidFill>
                  <a:latin typeface="Arial" pitchFamily="34" charset="0"/>
                </a:rPr>
                <a:t>r</a:t>
              </a:r>
              <a:r>
                <a:rPr lang="en-US" sz="1800" b="0" i="0" baseline="30000" dirty="0" err="1">
                  <a:solidFill>
                    <a:srgbClr val="000000"/>
                  </a:solidFill>
                  <a:latin typeface="Arial" pitchFamily="34" charset="0"/>
                </a:rPr>
                <a:t>n</a:t>
              </a:r>
              <a:r>
                <a:rPr lang="en-US" sz="1800" b="0" i="0" baseline="30000" dirty="0">
                  <a:solidFill>
                    <a:srgbClr val="000000"/>
                  </a:solidFill>
                  <a:latin typeface="Arial" pitchFamily="34" charset="0"/>
                </a:rPr>
                <a:t> = 1</a:t>
              </a:r>
              <a:r>
                <a:rPr lang="en-US" sz="1800" b="0" i="0" dirty="0">
                  <a:solidFill>
                    <a:srgbClr val="000000"/>
                  </a:solidFill>
                  <a:latin typeface="Arial" pitchFamily="34" charset="0"/>
                </a:rPr>
                <a:t> (G)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4896720" y="2291017"/>
              <a:ext cx="204909" cy="634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 i="0"/>
            </a:p>
          </p:txBody>
        </p:sp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5574553" y="3274643"/>
              <a:ext cx="125226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1400" b="0" i="0" dirty="0">
                  <a:solidFill>
                    <a:srgbClr val="0000FF"/>
                  </a:solidFill>
                  <a:latin typeface="Arial" pitchFamily="34" charset="0"/>
                </a:rPr>
                <a:t>B</a:t>
              </a:r>
              <a:r>
                <a:rPr lang="en-US" sz="1400" b="0" i="0" baseline="-25000" dirty="0">
                  <a:solidFill>
                    <a:srgbClr val="0000FF"/>
                  </a:solidFill>
                  <a:latin typeface="Arial" pitchFamily="34" charset="0"/>
                </a:rPr>
                <a:t>r</a:t>
              </a:r>
              <a:r>
                <a:rPr lang="en-US" sz="1400" b="0" i="0" dirty="0">
                  <a:solidFill>
                    <a:srgbClr val="0000FF"/>
                  </a:solidFill>
                  <a:latin typeface="Arial" pitchFamily="34" charset="0"/>
                </a:rPr>
                <a:t> </a:t>
              </a:r>
              <a:r>
                <a:rPr lang="en-US" sz="1400" b="0" i="0" dirty="0" smtClean="0">
                  <a:solidFill>
                    <a:srgbClr val="0000FF"/>
                  </a:solidFill>
                  <a:latin typeface="Arial" pitchFamily="34" charset="0"/>
                </a:rPr>
                <a:t>phase = </a:t>
              </a:r>
              <a:r>
                <a:rPr lang="en-US" sz="1400" b="0" i="0" dirty="0">
                  <a:solidFill>
                    <a:srgbClr val="0000FF"/>
                  </a:solidFill>
                  <a:latin typeface="Arial" pitchFamily="34" charset="0"/>
                </a:rPr>
                <a:t>0</a:t>
              </a:r>
              <a:r>
                <a:rPr lang="en-US" sz="1400" b="0" i="0" baseline="30000" dirty="0">
                  <a:solidFill>
                    <a:srgbClr val="0000FF"/>
                  </a:solidFill>
                  <a:latin typeface="Arial" pitchFamily="34" charset="0"/>
                </a:rPr>
                <a:t>o</a:t>
              </a:r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 flipH="1" flipV="1">
              <a:off x="6307987" y="2622848"/>
              <a:ext cx="335546" cy="68680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 i="0"/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7112861" y="3274643"/>
              <a:ext cx="135165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1400" b="0" i="0" dirty="0" smtClean="0">
                  <a:solidFill>
                    <a:srgbClr val="FF0000"/>
                  </a:solidFill>
                  <a:latin typeface="Arial" pitchFamily="34" charset="0"/>
                </a:rPr>
                <a:t>B</a:t>
              </a:r>
              <a:r>
                <a:rPr lang="en-US" sz="1400" b="0" i="0" baseline="-25000" dirty="0" smtClean="0">
                  <a:solidFill>
                    <a:srgbClr val="FF0000"/>
                  </a:solidFill>
                  <a:latin typeface="Arial" pitchFamily="34" charset="0"/>
                </a:rPr>
                <a:t>r</a:t>
              </a:r>
              <a:r>
                <a:rPr lang="en-US" sz="1400" b="0" i="0" dirty="0" smtClean="0">
                  <a:solidFill>
                    <a:srgbClr val="FF0000"/>
                  </a:solidFill>
                  <a:latin typeface="Arial" pitchFamily="34" charset="0"/>
                </a:rPr>
                <a:t> phase = 90</a:t>
              </a:r>
              <a:r>
                <a:rPr lang="en-US" sz="1400" b="0" i="0" baseline="30000" dirty="0" smtClean="0">
                  <a:solidFill>
                    <a:srgbClr val="FF0000"/>
                  </a:solidFill>
                  <a:latin typeface="Arial" pitchFamily="34" charset="0"/>
                </a:rPr>
                <a:t>o</a:t>
              </a:r>
              <a:endParaRPr lang="en-US" sz="1400" b="0" i="0" baseline="3000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 flipH="1" flipV="1">
              <a:off x="6918343" y="2720697"/>
              <a:ext cx="316921" cy="6065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 i="0"/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7574162" y="2754711"/>
              <a:ext cx="145103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1400" b="0" i="0" dirty="0">
                  <a:solidFill>
                    <a:srgbClr val="000000"/>
                  </a:solidFill>
                  <a:latin typeface="Arial" pitchFamily="34" charset="0"/>
                </a:rPr>
                <a:t>B</a:t>
              </a:r>
              <a:r>
                <a:rPr lang="en-US" sz="1400" b="0" i="0" baseline="-25000" dirty="0">
                  <a:solidFill>
                    <a:srgbClr val="000000"/>
                  </a:solidFill>
                  <a:latin typeface="Arial" pitchFamily="34" charset="0"/>
                </a:rPr>
                <a:t>r</a:t>
              </a:r>
              <a:r>
                <a:rPr lang="en-US" sz="1400" b="0" i="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400" b="0" i="0" dirty="0" smtClean="0">
                  <a:solidFill>
                    <a:srgbClr val="000000"/>
                  </a:solidFill>
                  <a:latin typeface="Arial" pitchFamily="34" charset="0"/>
                </a:rPr>
                <a:t>phase </a:t>
              </a:r>
              <a:r>
                <a:rPr lang="en-US" sz="1400" b="0" i="0" dirty="0">
                  <a:solidFill>
                    <a:srgbClr val="000000"/>
                  </a:solidFill>
                  <a:latin typeface="Arial" pitchFamily="34" charset="0"/>
                </a:rPr>
                <a:t>= 180</a:t>
              </a:r>
              <a:r>
                <a:rPr lang="en-US" sz="1400" b="0" i="0" baseline="30000" dirty="0">
                  <a:solidFill>
                    <a:srgbClr val="000000"/>
                  </a:solidFill>
                  <a:latin typeface="Arial" pitchFamily="34" charset="0"/>
                </a:rPr>
                <a:t>o</a:t>
              </a:r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H="1" flipV="1">
              <a:off x="7529816" y="2770811"/>
              <a:ext cx="111708" cy="1377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 i="0"/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8554038" y="3228400"/>
              <a:ext cx="560820" cy="355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800" b="0" i="0" dirty="0">
                  <a:solidFill>
                    <a:srgbClr val="000000"/>
                  </a:solidFill>
                  <a:latin typeface="Arial" pitchFamily="34" charset="0"/>
                </a:rPr>
                <a:t>t (s)</a:t>
              </a:r>
            </a:p>
          </p:txBody>
        </p:sp>
        <p:sp>
          <p:nvSpPr>
            <p:cNvPr id="25" name="Text Box 49"/>
            <p:cNvSpPr txBox="1">
              <a:spLocks noChangeArrowheads="1"/>
            </p:cNvSpPr>
            <p:nvPr/>
          </p:nvSpPr>
          <p:spPr bwMode="auto">
            <a:xfrm>
              <a:off x="5006821" y="2225262"/>
              <a:ext cx="95734" cy="207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latin typeface="Helvetica" charset="0"/>
                </a:rPr>
                <a:t>6</a:t>
              </a:r>
            </a:p>
          </p:txBody>
        </p:sp>
        <p:sp>
          <p:nvSpPr>
            <p:cNvPr id="26" name="Text Box 50"/>
            <p:cNvSpPr txBox="1">
              <a:spLocks noChangeArrowheads="1"/>
            </p:cNvSpPr>
            <p:nvPr/>
          </p:nvSpPr>
          <p:spPr bwMode="auto">
            <a:xfrm>
              <a:off x="5006821" y="2472988"/>
              <a:ext cx="95734" cy="207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latin typeface="Helvetica" charset="0"/>
                </a:rPr>
                <a:t>4</a:t>
              </a:r>
            </a:p>
          </p:txBody>
        </p:sp>
        <p:sp>
          <p:nvSpPr>
            <p:cNvPr id="27" name="Text Box 51"/>
            <p:cNvSpPr txBox="1">
              <a:spLocks noChangeArrowheads="1"/>
            </p:cNvSpPr>
            <p:nvPr/>
          </p:nvSpPr>
          <p:spPr bwMode="auto">
            <a:xfrm>
              <a:off x="5006821" y="2726831"/>
              <a:ext cx="95734" cy="207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400" b="0" i="0" dirty="0">
                  <a:solidFill>
                    <a:srgbClr val="000000"/>
                  </a:solidFill>
                  <a:latin typeface="Helvetica" charset="0"/>
                </a:rPr>
                <a:t>2</a:t>
              </a:r>
            </a:p>
          </p:txBody>
        </p:sp>
        <p:sp>
          <p:nvSpPr>
            <p:cNvPr id="28" name="Text Box 52"/>
            <p:cNvSpPr txBox="1">
              <a:spLocks noChangeArrowheads="1"/>
            </p:cNvSpPr>
            <p:nvPr/>
          </p:nvSpPr>
          <p:spPr bwMode="auto">
            <a:xfrm>
              <a:off x="5006821" y="2974557"/>
              <a:ext cx="95734" cy="207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latin typeface="Helvetica" charset="0"/>
                </a:rPr>
                <a:t>0</a:t>
              </a:r>
            </a:p>
          </p:txBody>
        </p:sp>
        <p:sp>
          <p:nvSpPr>
            <p:cNvPr id="29" name="Text Box 53"/>
            <p:cNvSpPr txBox="1">
              <a:spLocks noChangeArrowheads="1"/>
            </p:cNvSpPr>
            <p:nvPr/>
          </p:nvSpPr>
          <p:spPr bwMode="auto">
            <a:xfrm>
              <a:off x="5024639" y="3129004"/>
              <a:ext cx="239337" cy="207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400" b="0" i="0" dirty="0">
                  <a:solidFill>
                    <a:srgbClr val="000000"/>
                  </a:solidFill>
                  <a:latin typeface="Helvetica" charset="0"/>
                </a:rPr>
                <a:t>0.0</a:t>
              </a:r>
            </a:p>
          </p:txBody>
        </p:sp>
        <p:sp>
          <p:nvSpPr>
            <p:cNvPr id="30" name="Text Box 54"/>
            <p:cNvSpPr txBox="1">
              <a:spLocks noChangeArrowheads="1"/>
            </p:cNvSpPr>
            <p:nvPr/>
          </p:nvSpPr>
          <p:spPr bwMode="auto">
            <a:xfrm>
              <a:off x="5594821" y="3129004"/>
              <a:ext cx="239337" cy="207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400" b="0" i="0" dirty="0">
                  <a:solidFill>
                    <a:srgbClr val="000000"/>
                  </a:solidFill>
                  <a:latin typeface="Helvetica" charset="0"/>
                </a:rPr>
                <a:t>0.2</a:t>
              </a:r>
            </a:p>
          </p:txBody>
        </p:sp>
        <p:sp>
          <p:nvSpPr>
            <p:cNvPr id="31" name="Text Box 55"/>
            <p:cNvSpPr txBox="1">
              <a:spLocks noChangeArrowheads="1"/>
            </p:cNvSpPr>
            <p:nvPr/>
          </p:nvSpPr>
          <p:spPr bwMode="auto">
            <a:xfrm>
              <a:off x="6156493" y="3129004"/>
              <a:ext cx="239337" cy="207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400" b="0" i="0" dirty="0">
                  <a:solidFill>
                    <a:srgbClr val="000000"/>
                  </a:solidFill>
                  <a:latin typeface="Helvetica" charset="0"/>
                </a:rPr>
                <a:t>0.4</a:t>
              </a:r>
            </a:p>
          </p:txBody>
        </p:sp>
        <p:sp>
          <p:nvSpPr>
            <p:cNvPr id="32" name="Text Box 56"/>
            <p:cNvSpPr txBox="1">
              <a:spLocks noChangeArrowheads="1"/>
            </p:cNvSpPr>
            <p:nvPr/>
          </p:nvSpPr>
          <p:spPr bwMode="auto">
            <a:xfrm>
              <a:off x="6726875" y="3129004"/>
              <a:ext cx="239337" cy="207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latin typeface="Helvetica" charset="0"/>
                </a:rPr>
                <a:t>0.6</a:t>
              </a:r>
            </a:p>
          </p:txBody>
        </p:sp>
        <p:sp>
          <p:nvSpPr>
            <p:cNvPr id="33" name="Text Box 57"/>
            <p:cNvSpPr txBox="1">
              <a:spLocks noChangeArrowheads="1"/>
            </p:cNvSpPr>
            <p:nvPr/>
          </p:nvSpPr>
          <p:spPr bwMode="auto">
            <a:xfrm>
              <a:off x="7288547" y="3129004"/>
              <a:ext cx="239337" cy="207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400" b="0" i="0" dirty="0">
                  <a:solidFill>
                    <a:srgbClr val="000000"/>
                  </a:solidFill>
                  <a:latin typeface="Helvetica" charset="0"/>
                </a:rPr>
                <a:t>0.8</a:t>
              </a:r>
            </a:p>
          </p:txBody>
        </p:sp>
        <p:sp>
          <p:nvSpPr>
            <p:cNvPr id="34" name="Text Box 58"/>
            <p:cNvSpPr txBox="1">
              <a:spLocks noChangeArrowheads="1"/>
            </p:cNvSpPr>
            <p:nvPr/>
          </p:nvSpPr>
          <p:spPr bwMode="auto">
            <a:xfrm>
              <a:off x="7854276" y="3129004"/>
              <a:ext cx="239337" cy="207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400" b="0" i="0" dirty="0">
                  <a:solidFill>
                    <a:srgbClr val="000000"/>
                  </a:solidFill>
                  <a:latin typeface="Helvetica" charset="0"/>
                </a:rPr>
                <a:t>1.0</a:t>
              </a:r>
            </a:p>
          </p:txBody>
        </p:sp>
        <p:sp>
          <p:nvSpPr>
            <p:cNvPr id="35" name="Text Box 59"/>
            <p:cNvSpPr txBox="1">
              <a:spLocks noChangeArrowheads="1"/>
            </p:cNvSpPr>
            <p:nvPr/>
          </p:nvSpPr>
          <p:spPr bwMode="auto">
            <a:xfrm>
              <a:off x="8415947" y="3129004"/>
              <a:ext cx="239337" cy="207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latin typeface="Helvetica" charset="0"/>
                </a:rPr>
                <a:t>1.2</a:t>
              </a:r>
            </a:p>
          </p:txBody>
        </p:sp>
        <p:pic>
          <p:nvPicPr>
            <p:cNvPr id="36" name="Picture 25" descr="RWM Br sensor phase scan no labels v2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3" t="8543" b="68458"/>
            <a:stretch/>
          </p:blipFill>
          <p:spPr bwMode="auto">
            <a:xfrm>
              <a:off x="5116921" y="1137225"/>
              <a:ext cx="4027079" cy="1058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5227022" y="1251912"/>
              <a:ext cx="403702" cy="353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800" b="0" i="0">
                  <a:solidFill>
                    <a:srgbClr val="000000"/>
                  </a:solidFill>
                  <a:latin typeface="Symbol" pitchFamily="18" charset="2"/>
                </a:rPr>
                <a:t>b</a:t>
              </a:r>
              <a:r>
                <a:rPr lang="en-US" sz="1800" b="0" i="0" baseline="-25000">
                  <a:solidFill>
                    <a:srgbClr val="000000"/>
                  </a:solidFill>
                  <a:latin typeface="Arial" pitchFamily="34" charset="0"/>
                </a:rPr>
                <a:t>N</a:t>
              </a:r>
              <a:endParaRPr lang="en-US" sz="1800" b="0" i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>
              <a:off x="8546035" y="1230504"/>
              <a:ext cx="548467" cy="622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900" b="0" i="0" dirty="0">
                  <a:solidFill>
                    <a:srgbClr val="000000"/>
                  </a:solidFill>
                  <a:latin typeface="Arial" pitchFamily="34" charset="0"/>
                </a:rPr>
                <a:t>140124</a:t>
              </a:r>
            </a:p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900" b="0" i="0" dirty="0">
                  <a:solidFill>
                    <a:srgbClr val="FF0000"/>
                  </a:solidFill>
                  <a:latin typeface="Arial" pitchFamily="34" charset="0"/>
                </a:rPr>
                <a:t>140125</a:t>
              </a:r>
            </a:p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900" b="0" i="0" dirty="0">
                  <a:solidFill>
                    <a:srgbClr val="0000FF"/>
                  </a:solidFill>
                  <a:latin typeface="Arial" pitchFamily="34" charset="0"/>
                </a:rPr>
                <a:t>140126</a:t>
              </a:r>
            </a:p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900" b="0" i="0" dirty="0">
                  <a:solidFill>
                    <a:srgbClr val="FF33CC"/>
                  </a:solidFill>
                  <a:latin typeface="Arial" pitchFamily="34" charset="0"/>
                </a:rPr>
                <a:t>140127</a:t>
              </a:r>
            </a:p>
          </p:txBody>
        </p:sp>
        <p:sp>
          <p:nvSpPr>
            <p:cNvPr id="39" name="Text Box 31"/>
            <p:cNvSpPr txBox="1">
              <a:spLocks noChangeArrowheads="1"/>
            </p:cNvSpPr>
            <p:nvPr/>
          </p:nvSpPr>
          <p:spPr bwMode="auto">
            <a:xfrm>
              <a:off x="5006821" y="1147928"/>
              <a:ext cx="95734" cy="207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400" b="0" i="0" dirty="0">
                  <a:solidFill>
                    <a:srgbClr val="000000"/>
                  </a:solidFill>
                  <a:latin typeface="Helvetica" charset="0"/>
                </a:rPr>
                <a:t>6</a:t>
              </a:r>
            </a:p>
          </p:txBody>
        </p:sp>
        <p:sp>
          <p:nvSpPr>
            <p:cNvPr id="40" name="Text Box 35"/>
            <p:cNvSpPr txBox="1">
              <a:spLocks noChangeArrowheads="1"/>
            </p:cNvSpPr>
            <p:nvPr/>
          </p:nvSpPr>
          <p:spPr bwMode="auto">
            <a:xfrm>
              <a:off x="5006821" y="1441530"/>
              <a:ext cx="95734" cy="207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latin typeface="Helvetica" charset="0"/>
                </a:rPr>
                <a:t>4</a:t>
              </a:r>
            </a:p>
          </p:txBody>
        </p:sp>
        <p:sp>
          <p:nvSpPr>
            <p:cNvPr id="41" name="Text Box 36"/>
            <p:cNvSpPr txBox="1">
              <a:spLocks noChangeArrowheads="1"/>
            </p:cNvSpPr>
            <p:nvPr/>
          </p:nvSpPr>
          <p:spPr bwMode="auto">
            <a:xfrm>
              <a:off x="5006821" y="1735131"/>
              <a:ext cx="95734" cy="207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latin typeface="Helvetica" charset="0"/>
                </a:rPr>
                <a:t>2</a:t>
              </a:r>
            </a:p>
          </p:txBody>
        </p:sp>
        <p:sp>
          <p:nvSpPr>
            <p:cNvPr id="42" name="Text Box 37"/>
            <p:cNvSpPr txBox="1">
              <a:spLocks noChangeArrowheads="1"/>
            </p:cNvSpPr>
            <p:nvPr/>
          </p:nvSpPr>
          <p:spPr bwMode="auto">
            <a:xfrm>
              <a:off x="5006821" y="1990503"/>
              <a:ext cx="95734" cy="207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latin typeface="Helvetica" charset="0"/>
                </a:rPr>
                <a:t>0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5300169" y="889637"/>
              <a:ext cx="3382336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600" b="0" i="0" u="sng" dirty="0" smtClean="0">
                  <a:solidFill>
                    <a:srgbClr val="000000"/>
                  </a:solidFill>
                  <a:latin typeface="Helvetica" charset="0"/>
                </a:rPr>
                <a:t>Active n = 1 </a:t>
              </a:r>
              <a:r>
                <a:rPr lang="en-US" sz="1600" b="0" i="0" u="sng" dirty="0" err="1" smtClean="0">
                  <a:solidFill>
                    <a:srgbClr val="000000"/>
                  </a:solidFill>
                  <a:latin typeface="Helvetica" charset="0"/>
                </a:rPr>
                <a:t>B</a:t>
              </a:r>
              <a:r>
                <a:rPr lang="en-US" sz="1600" b="0" i="0" u="sng" baseline="-25000" dirty="0" err="1" smtClean="0">
                  <a:solidFill>
                    <a:srgbClr val="000000"/>
                  </a:solidFill>
                  <a:latin typeface="Helvetica" charset="0"/>
                </a:rPr>
                <a:t>p</a:t>
              </a:r>
              <a:r>
                <a:rPr lang="en-US" sz="1600" b="0" i="0" u="sng" dirty="0" smtClean="0">
                  <a:solidFill>
                    <a:srgbClr val="000000"/>
                  </a:solidFill>
                  <a:latin typeface="Helvetica" charset="0"/>
                </a:rPr>
                <a:t> </a:t>
              </a:r>
              <a:r>
                <a:rPr lang="en-US" sz="1600" b="0" i="0" u="sng" dirty="0">
                  <a:solidFill>
                    <a:srgbClr val="000000"/>
                  </a:solidFill>
                  <a:latin typeface="Helvetica" charset="0"/>
                </a:rPr>
                <a:t>+ B</a:t>
              </a:r>
              <a:r>
                <a:rPr lang="en-US" sz="1600" b="0" i="0" u="sng" baseline="-25000" dirty="0">
                  <a:solidFill>
                    <a:srgbClr val="000000"/>
                  </a:solidFill>
                  <a:latin typeface="Helvetica" charset="0"/>
                </a:rPr>
                <a:t>R</a:t>
              </a:r>
              <a:r>
                <a:rPr lang="en-US" sz="1600" b="0" i="0" u="sng" dirty="0">
                  <a:solidFill>
                    <a:srgbClr val="000000"/>
                  </a:solidFill>
                  <a:latin typeface="Helvetica" charset="0"/>
                </a:rPr>
                <a:t> </a:t>
              </a:r>
              <a:r>
                <a:rPr lang="en-US" sz="1600" b="0" i="0" u="sng" dirty="0" smtClean="0">
                  <a:solidFill>
                    <a:srgbClr val="000000"/>
                  </a:solidFill>
                  <a:latin typeface="Helvetica" charset="0"/>
                </a:rPr>
                <a:t>feedback control</a:t>
              </a:r>
              <a:endParaRPr lang="en-US" sz="1600" b="0" i="0" u="sng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4" name="Text Box 13"/>
            <p:cNvSpPr txBox="1">
              <a:spLocks noChangeArrowheads="1"/>
            </p:cNvSpPr>
            <p:nvPr/>
          </p:nvSpPr>
          <p:spPr bwMode="auto">
            <a:xfrm>
              <a:off x="6826204" y="1778469"/>
              <a:ext cx="1451038" cy="30777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1400" b="0" i="0" dirty="0">
                  <a:solidFill>
                    <a:srgbClr val="FF33CC"/>
                  </a:solidFill>
                  <a:latin typeface="Arial" pitchFamily="34" charset="0"/>
                </a:rPr>
                <a:t>B</a:t>
              </a:r>
              <a:r>
                <a:rPr lang="en-US" sz="1400" b="0" i="0" baseline="-25000" dirty="0">
                  <a:solidFill>
                    <a:srgbClr val="FF33CC"/>
                  </a:solidFill>
                  <a:latin typeface="Arial" pitchFamily="34" charset="0"/>
                </a:rPr>
                <a:t>r</a:t>
              </a:r>
              <a:r>
                <a:rPr lang="en-US" sz="1400" b="0" i="0" dirty="0">
                  <a:solidFill>
                    <a:srgbClr val="FF33CC"/>
                  </a:solidFill>
                  <a:latin typeface="Arial" pitchFamily="34" charset="0"/>
                </a:rPr>
                <a:t> </a:t>
              </a:r>
              <a:r>
                <a:rPr lang="en-US" sz="1400" b="0" i="0" dirty="0" smtClean="0">
                  <a:solidFill>
                    <a:srgbClr val="FF33CC"/>
                  </a:solidFill>
                  <a:latin typeface="Arial" pitchFamily="34" charset="0"/>
                </a:rPr>
                <a:t>phase </a:t>
              </a:r>
              <a:r>
                <a:rPr lang="en-US" sz="1400" b="0" i="0" dirty="0">
                  <a:solidFill>
                    <a:srgbClr val="FF33CC"/>
                  </a:solidFill>
                  <a:latin typeface="Arial" pitchFamily="34" charset="0"/>
                </a:rPr>
                <a:t>= 225</a:t>
              </a:r>
              <a:r>
                <a:rPr lang="en-US" sz="1400" b="0" i="0" baseline="30000" dirty="0">
                  <a:solidFill>
                    <a:srgbClr val="FF33CC"/>
                  </a:solidFill>
                  <a:latin typeface="Arial" pitchFamily="34" charset="0"/>
                </a:rPr>
                <a:t>o</a:t>
              </a:r>
            </a:p>
          </p:txBody>
        </p:sp>
        <p:sp>
          <p:nvSpPr>
            <p:cNvPr id="45" name="Line 17"/>
            <p:cNvSpPr>
              <a:spLocks noChangeShapeType="1"/>
            </p:cNvSpPr>
            <p:nvPr/>
          </p:nvSpPr>
          <p:spPr bwMode="auto">
            <a:xfrm flipH="1">
              <a:off x="6845385" y="2060604"/>
              <a:ext cx="216379" cy="350852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 i="0"/>
            </a:p>
          </p:txBody>
        </p:sp>
        <p:sp>
          <p:nvSpPr>
            <p:cNvPr id="46" name="Line 24"/>
            <p:cNvSpPr>
              <a:spLocks noChangeShapeType="1"/>
            </p:cNvSpPr>
            <p:nvPr/>
          </p:nvSpPr>
          <p:spPr bwMode="auto">
            <a:xfrm>
              <a:off x="5999095" y="1267633"/>
              <a:ext cx="12478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b="0" i="0"/>
            </a:p>
          </p:txBody>
        </p:sp>
        <p:sp>
          <p:nvSpPr>
            <p:cNvPr id="47" name="Text Box 23"/>
            <p:cNvSpPr txBox="1">
              <a:spLocks noChangeArrowheads="1"/>
            </p:cNvSpPr>
            <p:nvPr/>
          </p:nvSpPr>
          <p:spPr bwMode="auto">
            <a:xfrm>
              <a:off x="6122958" y="1163650"/>
              <a:ext cx="853892" cy="17788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200" b="0" i="0" dirty="0">
                  <a:solidFill>
                    <a:srgbClr val="0000FF"/>
                  </a:solidFill>
                  <a:latin typeface="Helvetica" charset="0"/>
                </a:rPr>
                <a:t>Feedback on</a:t>
              </a: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5990287" y="1250382"/>
              <a:ext cx="0" cy="18517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b="0" i="0"/>
            </a:p>
          </p:txBody>
        </p:sp>
        <p:sp>
          <p:nvSpPr>
            <p:cNvPr id="49" name="Line 27"/>
            <p:cNvSpPr>
              <a:spLocks noChangeShapeType="1"/>
            </p:cNvSpPr>
            <p:nvPr/>
          </p:nvSpPr>
          <p:spPr bwMode="auto">
            <a:xfrm>
              <a:off x="5143150" y="2763165"/>
              <a:ext cx="841877" cy="152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b="0" i="0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564527" y="1157701"/>
            <a:ext cx="1178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u="sng" dirty="0" smtClean="0">
                <a:solidFill>
                  <a:schemeClr val="tx1"/>
                </a:solidFill>
              </a:rPr>
              <a:t>RWMSC</a:t>
            </a:r>
            <a:endParaRPr lang="en-US" sz="2000" b="0" i="0" u="sng" dirty="0">
              <a:solidFill>
                <a:schemeClr val="tx1"/>
              </a:solidFill>
            </a:endParaRPr>
          </a:p>
        </p:txBody>
      </p:sp>
      <p:pic>
        <p:nvPicPr>
          <p:cNvPr id="51" name="Picture 12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8" t="69185" r="1347" b="4260"/>
          <a:stretch/>
        </p:blipFill>
        <p:spPr bwMode="auto">
          <a:xfrm>
            <a:off x="6337034" y="956213"/>
            <a:ext cx="189230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 Box 17"/>
          <p:cNvSpPr txBox="1">
            <a:spLocks noChangeArrowheads="1"/>
          </p:cNvSpPr>
          <p:nvPr/>
        </p:nvSpPr>
        <p:spPr bwMode="auto">
          <a:xfrm>
            <a:off x="6340209" y="1910368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53" name="Text Box 39"/>
          <p:cNvSpPr txBox="1">
            <a:spLocks noChangeArrowheads="1"/>
          </p:cNvSpPr>
          <p:nvPr/>
        </p:nvSpPr>
        <p:spPr bwMode="auto">
          <a:xfrm>
            <a:off x="7111734" y="2332576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sp>
        <p:nvSpPr>
          <p:cNvPr id="54" name="Text Box 160"/>
          <p:cNvSpPr txBox="1">
            <a:spLocks noChangeArrowheads="1"/>
          </p:cNvSpPr>
          <p:nvPr/>
        </p:nvSpPr>
        <p:spPr bwMode="auto">
          <a:xfrm>
            <a:off x="6143359" y="1380076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55" name="Text Box 161"/>
          <p:cNvSpPr txBox="1">
            <a:spLocks noChangeArrowheads="1"/>
          </p:cNvSpPr>
          <p:nvPr/>
        </p:nvSpPr>
        <p:spPr bwMode="auto">
          <a:xfrm>
            <a:off x="6227496" y="1716626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56" name="Text Box 165"/>
          <p:cNvSpPr txBox="1">
            <a:spLocks noChangeArrowheads="1"/>
          </p:cNvSpPr>
          <p:nvPr/>
        </p:nvSpPr>
        <p:spPr bwMode="auto">
          <a:xfrm>
            <a:off x="6143359" y="1053051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pic>
        <p:nvPicPr>
          <p:cNvPr id="61" name="Picture 2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8" t="69436" r="1433" b="4128"/>
          <a:stretch/>
        </p:blipFill>
        <p:spPr bwMode="auto">
          <a:xfrm>
            <a:off x="6348146" y="2228340"/>
            <a:ext cx="188118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 Box 176"/>
          <p:cNvSpPr txBox="1">
            <a:spLocks noChangeArrowheads="1"/>
          </p:cNvSpPr>
          <p:nvPr/>
        </p:nvSpPr>
        <p:spPr bwMode="auto">
          <a:xfrm>
            <a:off x="6338621" y="3161857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63" name="Text Box 177"/>
          <p:cNvSpPr txBox="1">
            <a:spLocks noChangeArrowheads="1"/>
          </p:cNvSpPr>
          <p:nvPr/>
        </p:nvSpPr>
        <p:spPr bwMode="auto">
          <a:xfrm>
            <a:off x="7110146" y="3599940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grpSp>
        <p:nvGrpSpPr>
          <p:cNvPr id="64" name="Group 210"/>
          <p:cNvGrpSpPr>
            <a:grpSpLocks/>
          </p:cNvGrpSpPr>
          <p:nvPr/>
        </p:nvGrpSpPr>
        <p:grpSpPr bwMode="auto">
          <a:xfrm>
            <a:off x="6187809" y="3441190"/>
            <a:ext cx="2046287" cy="182563"/>
            <a:chOff x="1546" y="2587"/>
            <a:chExt cx="1289" cy="115"/>
          </a:xfrm>
        </p:grpSpPr>
        <p:sp>
          <p:nvSpPr>
            <p:cNvPr id="65" name="Text Box 211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66" name="Text Box 212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67" name="Text Box 213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  <p:sp>
          <p:nvSpPr>
            <p:cNvPr id="68" name="Text Box 214"/>
            <p:cNvSpPr txBox="1">
              <a:spLocks noChangeArrowheads="1"/>
            </p:cNvSpPr>
            <p:nvPr/>
          </p:nvSpPr>
          <p:spPr bwMode="auto">
            <a:xfrm>
              <a:off x="2649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0.62</a:t>
              </a:r>
            </a:p>
          </p:txBody>
        </p:sp>
      </p:grpSp>
      <p:sp>
        <p:nvSpPr>
          <p:cNvPr id="69" name="Text Box 12"/>
          <p:cNvSpPr txBox="1">
            <a:spLocks noChangeArrowheads="1"/>
          </p:cNvSpPr>
          <p:nvPr/>
        </p:nvSpPr>
        <p:spPr bwMode="auto">
          <a:xfrm>
            <a:off x="6395812" y="1049979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 Box 12"/>
          <p:cNvSpPr txBox="1">
            <a:spLocks noChangeArrowheads="1"/>
          </p:cNvSpPr>
          <p:nvPr/>
        </p:nvSpPr>
        <p:spPr bwMode="auto">
          <a:xfrm>
            <a:off x="6427566" y="2312702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 Box 160"/>
          <p:cNvSpPr txBox="1">
            <a:spLocks noChangeArrowheads="1"/>
          </p:cNvSpPr>
          <p:nvPr/>
        </p:nvSpPr>
        <p:spPr bwMode="auto">
          <a:xfrm>
            <a:off x="6087750" y="2033794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73" name="Text Box 160"/>
          <p:cNvSpPr txBox="1">
            <a:spLocks noChangeArrowheads="1"/>
          </p:cNvSpPr>
          <p:nvPr/>
        </p:nvSpPr>
        <p:spPr bwMode="auto">
          <a:xfrm>
            <a:off x="6158253" y="2732891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74" name="Text Box 161"/>
          <p:cNvSpPr txBox="1">
            <a:spLocks noChangeArrowheads="1"/>
          </p:cNvSpPr>
          <p:nvPr/>
        </p:nvSpPr>
        <p:spPr bwMode="auto">
          <a:xfrm>
            <a:off x="6242390" y="3124857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75" name="Text Box 165"/>
          <p:cNvSpPr txBox="1">
            <a:spLocks noChangeArrowheads="1"/>
          </p:cNvSpPr>
          <p:nvPr/>
        </p:nvSpPr>
        <p:spPr bwMode="auto">
          <a:xfrm>
            <a:off x="6158253" y="2350450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4718465" y="959666"/>
            <a:ext cx="14798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No NBI Port: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7" name="Text Box 5"/>
          <p:cNvSpPr txBox="1">
            <a:spLocks noChangeArrowheads="1"/>
          </p:cNvSpPr>
          <p:nvPr/>
        </p:nvSpPr>
        <p:spPr bwMode="auto">
          <a:xfrm>
            <a:off x="4572000" y="3154023"/>
            <a:ext cx="16466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None/>
              <a:defRPr/>
            </a:pPr>
            <a:r>
              <a:rPr lang="en-US" sz="1800" b="0" i="0" u="sng" kern="0" dirty="0">
                <a:solidFill>
                  <a:srgbClr val="008000"/>
                </a:solidFill>
              </a:rPr>
              <a:t>With NBI </a:t>
            </a:r>
            <a:r>
              <a:rPr lang="en-US" sz="1800" b="0" i="0" u="sng" kern="0" dirty="0" smtClean="0">
                <a:solidFill>
                  <a:srgbClr val="008000"/>
                </a:solidFill>
              </a:rPr>
              <a:t>Port:</a:t>
            </a:r>
            <a:endParaRPr lang="en-US" sz="1800" b="0" i="0" u="sng" kern="0" dirty="0">
              <a:solidFill>
                <a:srgbClr val="008000"/>
              </a:solidFill>
            </a:endParaRPr>
          </a:p>
        </p:txBody>
      </p:sp>
      <p:sp>
        <p:nvSpPr>
          <p:cNvPr id="78" name="Text Box 5"/>
          <p:cNvSpPr txBox="1">
            <a:spLocks noChangeArrowheads="1"/>
          </p:cNvSpPr>
          <p:nvPr/>
        </p:nvSpPr>
        <p:spPr bwMode="auto">
          <a:xfrm>
            <a:off x="8203938" y="1579223"/>
            <a:ext cx="9989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Controller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(observer)</a:t>
            </a:r>
          </a:p>
        </p:txBody>
      </p:sp>
      <p:cxnSp>
        <p:nvCxnSpPr>
          <p:cNvPr id="79" name="Straight Arrow Connector 78"/>
          <p:cNvCxnSpPr/>
          <p:nvPr/>
        </p:nvCxnSpPr>
        <p:spPr bwMode="auto">
          <a:xfrm flipH="1">
            <a:off x="7743421" y="1337624"/>
            <a:ext cx="259625" cy="10763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Straight Arrow Connector 79"/>
          <p:cNvCxnSpPr/>
          <p:nvPr/>
        </p:nvCxnSpPr>
        <p:spPr bwMode="auto">
          <a:xfrm flipH="1" flipV="1">
            <a:off x="8003046" y="1880718"/>
            <a:ext cx="244758" cy="6732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Text Box 5"/>
          <p:cNvSpPr txBox="1">
            <a:spLocks noChangeArrowheads="1"/>
          </p:cNvSpPr>
          <p:nvPr/>
        </p:nvSpPr>
        <p:spPr bwMode="auto">
          <a:xfrm>
            <a:off x="7841410" y="1029847"/>
            <a:ext cx="1277914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Measurement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768331" y="5391332"/>
            <a:ext cx="771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JRT-16</a:t>
            </a:r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316635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287" y="4651830"/>
            <a:ext cx="3928817" cy="190224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 bwMode="auto">
          <a:xfrm>
            <a:off x="6141025" y="4651831"/>
            <a:ext cx="581890" cy="171188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4383231" y="6291072"/>
            <a:ext cx="3250623" cy="246221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180601" y="4793673"/>
            <a:ext cx="377536" cy="174362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0" y="962859"/>
            <a:ext cx="4572000" cy="1715353"/>
            <a:chOff x="2011640" y="1059544"/>
            <a:chExt cx="4572000" cy="171535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82" b="4225"/>
            <a:stretch/>
          </p:blipFill>
          <p:spPr bwMode="auto">
            <a:xfrm>
              <a:off x="2011640" y="2529146"/>
              <a:ext cx="4572000" cy="245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" b="68296"/>
            <a:stretch/>
          </p:blipFill>
          <p:spPr bwMode="auto">
            <a:xfrm>
              <a:off x="2011640" y="1059544"/>
              <a:ext cx="4572000" cy="1527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2" t="95441" r="38750"/>
          <a:stretch/>
        </p:blipFill>
        <p:spPr bwMode="auto">
          <a:xfrm>
            <a:off x="8113940" y="2634670"/>
            <a:ext cx="698500" cy="2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5143499" y="1216863"/>
            <a:ext cx="473530" cy="8128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0" t="14114" r="6189" b="73175"/>
          <a:stretch/>
        </p:blipFill>
        <p:spPr bwMode="auto">
          <a:xfrm>
            <a:off x="8224144" y="1778348"/>
            <a:ext cx="624114" cy="63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8211489" y="1623263"/>
            <a:ext cx="636769" cy="17689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8211489" y="1506143"/>
            <a:ext cx="622410" cy="29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kern="0" dirty="0" smtClean="0">
                <a:solidFill>
                  <a:srgbClr val="FF0000"/>
                </a:solidFill>
              </a:rPr>
              <a:t>Gain</a:t>
            </a:r>
            <a:endParaRPr lang="en-US" b="0" i="0" kern="0" dirty="0" smtClean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Correction of intrinsic error fields </a:t>
            </a:r>
            <a:r>
              <a:rPr lang="en-US" dirty="0" smtClean="0"/>
              <a:t>is </a:t>
            </a:r>
            <a:r>
              <a:rPr lang="en-US" dirty="0"/>
              <a:t>critical </a:t>
            </a:r>
            <a:r>
              <a:rPr lang="en-US" dirty="0" smtClean="0"/>
              <a:t>for </a:t>
            </a:r>
            <a:r>
              <a:rPr lang="en-US" dirty="0"/>
              <a:t>performance; NSTX-U will have new disruption research capabilities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0184" y="866945"/>
            <a:ext cx="5022809" cy="314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3D fields </a:t>
            </a:r>
            <a:r>
              <a:rPr lang="en-US" b="0" i="0" dirty="0"/>
              <a:t>research plans, FY15:</a:t>
            </a:r>
          </a:p>
          <a:p>
            <a:pPr lvl="1"/>
            <a:r>
              <a:rPr lang="en-US" b="0" i="0" dirty="0" smtClean="0"/>
              <a:t>Assess intrinsic EFs in NSTX-U</a:t>
            </a:r>
          </a:p>
          <a:p>
            <a:pPr lvl="1"/>
            <a:r>
              <a:rPr lang="en-US" b="0" i="0" dirty="0" smtClean="0"/>
              <a:t>Optimize </a:t>
            </a:r>
            <a:r>
              <a:rPr lang="en-US" b="0" i="0" dirty="0"/>
              <a:t>dynamic EF correction, including n&gt;1 and using 6 SPAs </a:t>
            </a:r>
            <a:r>
              <a:rPr lang="en-US" b="0" i="0" dirty="0" smtClean="0"/>
              <a:t> and </a:t>
            </a:r>
            <a:r>
              <a:rPr lang="en-US" b="0" i="0" dirty="0"/>
              <a:t>RWMSC</a:t>
            </a:r>
          </a:p>
          <a:p>
            <a:pPr lvl="1"/>
            <a:r>
              <a:rPr lang="en-US" b="0" i="0" dirty="0"/>
              <a:t>R</a:t>
            </a:r>
            <a:r>
              <a:rPr lang="en-US" b="0" i="0" dirty="0" smtClean="0"/>
              <a:t>esonant EF effects on tearing mode onset (+Resistive DCON)</a:t>
            </a:r>
          </a:p>
          <a:p>
            <a:r>
              <a:rPr lang="en-US" b="0" i="0" dirty="0"/>
              <a:t>Disruption research plans, FY15:</a:t>
            </a:r>
          </a:p>
          <a:p>
            <a:pPr lvl="1"/>
            <a:r>
              <a:rPr lang="en-US" b="0" i="0" dirty="0" smtClean="0"/>
              <a:t>FY14: substantial </a:t>
            </a:r>
            <a:r>
              <a:rPr lang="en-US" b="0" i="0" dirty="0"/>
              <a:t>contributions </a:t>
            </a:r>
            <a:r>
              <a:rPr lang="en-US" b="0" i="0" dirty="0" smtClean="0"/>
              <a:t>to </a:t>
            </a:r>
            <a:r>
              <a:rPr lang="en-US" b="0" i="0" dirty="0"/>
              <a:t>the ITPA disruption </a:t>
            </a:r>
            <a:r>
              <a:rPr lang="en-US" b="0" i="0" dirty="0" smtClean="0"/>
              <a:t>database</a:t>
            </a:r>
          </a:p>
          <a:p>
            <a:pPr lvl="1"/>
            <a:r>
              <a:rPr lang="en-US" b="0" i="0" dirty="0" smtClean="0"/>
              <a:t>Investigate </a:t>
            </a:r>
            <a:r>
              <a:rPr lang="en-US" b="0" i="0" dirty="0"/>
              <a:t>halo current </a:t>
            </a:r>
            <a:r>
              <a:rPr lang="en-US" b="0" i="0" dirty="0" err="1"/>
              <a:t>toroidal</a:t>
            </a:r>
            <a:r>
              <a:rPr lang="en-US" b="0" i="0" dirty="0"/>
              <a:t> asymmetry and loading on the center column, using 18 newly installed </a:t>
            </a:r>
            <a:r>
              <a:rPr lang="en-US" b="0" i="0" dirty="0" smtClean="0"/>
              <a:t>shunt </a:t>
            </a:r>
            <a:r>
              <a:rPr lang="en-US" b="0" i="0" dirty="0"/>
              <a:t>tiles</a:t>
            </a:r>
          </a:p>
          <a:p>
            <a:pPr lvl="1"/>
            <a:r>
              <a:rPr lang="en-US" b="0" i="0" dirty="0"/>
              <a:t>Commission MGI system</a:t>
            </a:r>
          </a:p>
          <a:p>
            <a:pPr marL="914400" lvl="2"/>
            <a:r>
              <a:rPr lang="en-US" sz="1600" b="0" i="0" dirty="0" smtClean="0"/>
              <a:t>ITER-like valves tested to pressure     above spec: fast rise time</a:t>
            </a:r>
            <a:endParaRPr lang="en-US" b="0" i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143499" y="1118787"/>
            <a:ext cx="3775530" cy="32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kern="0" dirty="0" smtClean="0"/>
              <a:t>Dynamic error field correction in NSTX</a:t>
            </a:r>
            <a:endParaRPr lang="en-US" b="0" i="0" u="sng" kern="0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7707087" y="5152572"/>
            <a:ext cx="921656" cy="1277258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13940" y="4084352"/>
            <a:ext cx="10305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 smtClean="0"/>
              <a:t>NSTX-U ITER-like MGI Valve</a:t>
            </a:r>
            <a:endParaRPr lang="en-US" sz="1400" i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940" y="4819629"/>
            <a:ext cx="1004658" cy="16512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895771" y="3131726"/>
            <a:ext cx="1248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chemeClr val="tx1"/>
                </a:solidFill>
              </a:rPr>
              <a:t>PPPL Theory: optimal sensor position/type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25" idx="0"/>
          </p:cNvCxnSpPr>
          <p:nvPr/>
        </p:nvCxnSpPr>
        <p:spPr bwMode="auto">
          <a:xfrm flipH="1" flipV="1">
            <a:off x="4542972" y="4823018"/>
            <a:ext cx="43" cy="146805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4542972" y="6291072"/>
            <a:ext cx="3011714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415416" y="6291072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0</a:t>
            </a:r>
            <a:endParaRPr lang="en-US" sz="1000" i="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5415" y="6291072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10</a:t>
            </a:r>
            <a:endParaRPr lang="en-US" sz="1000" i="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40328" y="6291072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20</a:t>
            </a:r>
            <a:endParaRPr lang="en-US" sz="1000" i="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70468" y="6291072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>
                <a:solidFill>
                  <a:schemeClr val="tx1"/>
                </a:solidFill>
              </a:rPr>
              <a:t>3</a:t>
            </a:r>
            <a:r>
              <a:rPr lang="en-US" sz="1000" i="0" dirty="0" smtClean="0">
                <a:solidFill>
                  <a:schemeClr val="tx1"/>
                </a:solidFill>
              </a:rPr>
              <a:t>0</a:t>
            </a:r>
            <a:endParaRPr lang="en-US" sz="1000" i="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10397" y="6291072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40</a:t>
            </a:r>
            <a:endParaRPr lang="en-US" sz="1000" i="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43672" y="6291072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50</a:t>
            </a:r>
            <a:endParaRPr lang="en-US" sz="1000" i="0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71265" y="6291072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60</a:t>
            </a:r>
            <a:endParaRPr lang="en-US" sz="1000" i="0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4869" y="6291072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70</a:t>
            </a:r>
            <a:endParaRPr lang="en-US" sz="1000" i="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32753" y="6291072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80</a:t>
            </a:r>
            <a:endParaRPr lang="en-US" sz="1000" i="0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66357" y="6291072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Time (</a:t>
            </a:r>
            <a:r>
              <a:rPr lang="en-US" sz="1000" i="0" dirty="0" err="1" smtClean="0">
                <a:solidFill>
                  <a:schemeClr val="tx1"/>
                </a:solidFill>
              </a:rPr>
              <a:t>ms</a:t>
            </a:r>
            <a:r>
              <a:rPr lang="en-US" sz="1000" i="0" dirty="0" smtClean="0">
                <a:solidFill>
                  <a:schemeClr val="tx1"/>
                </a:solidFill>
              </a:rPr>
              <a:t>)</a:t>
            </a:r>
            <a:endParaRPr lang="en-US" sz="1000" i="0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88945" y="5259976"/>
            <a:ext cx="338554" cy="63735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Pressure</a:t>
            </a:r>
            <a:endParaRPr lang="en-US" sz="1000" i="0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57" y="2863577"/>
            <a:ext cx="2286000" cy="164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261896" y="2634670"/>
            <a:ext cx="2263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rgbClr val="FF0000"/>
                </a:solidFill>
              </a:rPr>
              <a:t>Planned normal current tiles</a:t>
            </a:r>
            <a:endParaRPr lang="en-US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4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" t="14729" r="37474" b="5463"/>
          <a:stretch/>
        </p:blipFill>
        <p:spPr bwMode="auto">
          <a:xfrm>
            <a:off x="5181600" y="3214689"/>
            <a:ext cx="2991780" cy="309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5325482" y="5236779"/>
            <a:ext cx="1132114" cy="478745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130800" y="3214689"/>
            <a:ext cx="1132114" cy="1001711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Disruption prediction by multiple means will enable avoidance via profile or mode control or mitigation by MGI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0" y="1057468"/>
            <a:ext cx="5007429" cy="314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Disruption </a:t>
            </a:r>
            <a:r>
              <a:rPr lang="en-US" b="0" i="0" dirty="0"/>
              <a:t>research plans, </a:t>
            </a:r>
            <a:r>
              <a:rPr lang="en-US" b="0" i="0" dirty="0" smtClean="0"/>
              <a:t>FY16:</a:t>
            </a:r>
            <a:endParaRPr lang="en-US" b="0" i="0" dirty="0"/>
          </a:p>
          <a:p>
            <a:pPr lvl="1"/>
            <a:r>
              <a:rPr lang="en-US" b="0" i="0" dirty="0" smtClean="0"/>
              <a:t>Compare </a:t>
            </a:r>
            <a:r>
              <a:rPr lang="en-US" b="0" i="0" dirty="0"/>
              <a:t>the mismatch </a:t>
            </a:r>
            <a:r>
              <a:rPr lang="en-US" b="0" i="0" dirty="0" smtClean="0"/>
              <a:t>between  </a:t>
            </a:r>
            <a:r>
              <a:rPr lang="en-US" b="0" i="0" dirty="0"/>
              <a:t>the RWMSC observer model and sensor measurements, and disruption occurrence </a:t>
            </a:r>
            <a:endParaRPr lang="en-US" b="0" i="0" dirty="0" smtClean="0"/>
          </a:p>
          <a:p>
            <a:pPr lvl="1"/>
            <a:r>
              <a:rPr lang="en-US" b="0" i="0" dirty="0"/>
              <a:t>Study spatial extent and timing of the heat deposition during VDEs</a:t>
            </a:r>
          </a:p>
          <a:p>
            <a:pPr lvl="2"/>
            <a:r>
              <a:rPr lang="en-US" sz="1600" b="0" i="0" dirty="0"/>
              <a:t>Eroding thermocouples and new IR cameras</a:t>
            </a:r>
            <a:endParaRPr lang="en-US" b="0" i="0" dirty="0"/>
          </a:p>
          <a:p>
            <a:pPr lvl="1"/>
            <a:r>
              <a:rPr lang="en-US" b="0" i="0" dirty="0" smtClean="0"/>
              <a:t>Characterize </a:t>
            </a:r>
            <a:r>
              <a:rPr lang="en-US" b="0" i="0" dirty="0"/>
              <a:t>density assimilation vs. </a:t>
            </a:r>
            <a:r>
              <a:rPr lang="en-US" b="0" i="0" dirty="0" err="1"/>
              <a:t>poloidal</a:t>
            </a:r>
            <a:r>
              <a:rPr lang="en-US" b="0" i="0" dirty="0"/>
              <a:t> </a:t>
            </a:r>
            <a:r>
              <a:rPr lang="en-US" b="0" i="0" dirty="0" smtClean="0"/>
              <a:t>location of MGI </a:t>
            </a:r>
            <a:r>
              <a:rPr lang="en-US" b="0" i="0" dirty="0"/>
              <a:t>system</a:t>
            </a:r>
          </a:p>
          <a:p>
            <a:pPr lvl="2"/>
            <a:r>
              <a:rPr lang="en-US" sz="1600" b="0" i="0" dirty="0" smtClean="0"/>
              <a:t>JRT-16 </a:t>
            </a:r>
            <a:r>
              <a:rPr lang="en-US" sz="1600" b="0" i="0" dirty="0"/>
              <a:t>support, DEGAS-2 modelling</a:t>
            </a:r>
          </a:p>
          <a:p>
            <a:pPr lvl="2"/>
            <a:r>
              <a:rPr lang="en-US" sz="1600" b="0" i="0" dirty="0" smtClean="0"/>
              <a:t>Valves </a:t>
            </a:r>
            <a:r>
              <a:rPr lang="en-US" sz="1600" b="0" i="0" dirty="0"/>
              <a:t>in </a:t>
            </a:r>
            <a:r>
              <a:rPr lang="en-US" sz="1600" b="0" i="0" dirty="0" err="1"/>
              <a:t>poloidal</a:t>
            </a:r>
            <a:r>
              <a:rPr lang="en-US" sz="1600" b="0" i="0" dirty="0"/>
              <a:t> location 2 &amp; 3 identical to location 1 or 4 (locations 1, 2 &amp; 4 for FY15)</a:t>
            </a:r>
          </a:p>
          <a:p>
            <a:pPr lvl="2"/>
            <a:r>
              <a:rPr lang="en-US" sz="1600" b="0" i="0" dirty="0" smtClean="0"/>
              <a:t>Injection into the private flux region is possible</a:t>
            </a:r>
          </a:p>
          <a:p>
            <a:pPr lvl="1"/>
            <a:endParaRPr lang="en-US" b="0" i="0" dirty="0"/>
          </a:p>
          <a:p>
            <a:pPr lvl="1"/>
            <a:endParaRPr lang="en-US" b="0" i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101" y="903266"/>
            <a:ext cx="2989079" cy="238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3214689"/>
            <a:ext cx="1506537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07740" y="6306457"/>
            <a:ext cx="1954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0" dirty="0" smtClean="0">
                <a:solidFill>
                  <a:schemeClr val="tx1"/>
                </a:solidFill>
              </a:rPr>
              <a:t>Dual-band fast IR cameras</a:t>
            </a:r>
            <a:endParaRPr lang="en-US" sz="1100" i="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487320" y="3280229"/>
            <a:ext cx="1132114" cy="478745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0800" y="3543732"/>
            <a:ext cx="1623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0" dirty="0" err="1" smtClean="0">
                <a:solidFill>
                  <a:schemeClr val="tx1"/>
                </a:solidFill>
              </a:rPr>
              <a:t>Divertor</a:t>
            </a:r>
            <a:r>
              <a:rPr lang="en-US" sz="1100" i="0" dirty="0" smtClean="0">
                <a:solidFill>
                  <a:schemeClr val="tx1"/>
                </a:solidFill>
              </a:rPr>
              <a:t> fast eroding thermocouples</a:t>
            </a:r>
            <a:endParaRPr lang="en-US" sz="1100" i="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9483" y="5157065"/>
            <a:ext cx="1623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0" dirty="0" err="1" smtClean="0">
                <a:solidFill>
                  <a:schemeClr val="tx1"/>
                </a:solidFill>
              </a:rPr>
              <a:t>Divertor</a:t>
            </a:r>
            <a:r>
              <a:rPr lang="en-US" sz="1100" i="0" dirty="0" smtClean="0">
                <a:solidFill>
                  <a:schemeClr val="tx1"/>
                </a:solidFill>
              </a:rPr>
              <a:t> fast pressure gauge</a:t>
            </a:r>
            <a:endParaRPr lang="en-US" sz="1100" i="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 flipV="1">
            <a:off x="7903029" y="3370833"/>
            <a:ext cx="14514" cy="38462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750630" y="306977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>
                <a:solidFill>
                  <a:srgbClr val="FF3300"/>
                </a:solidFill>
              </a:rPr>
              <a:t>4</a:t>
            </a:r>
            <a:endParaRPr lang="en-US" sz="1600" i="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5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"/>
          <a:stretch/>
        </p:blipFill>
        <p:spPr bwMode="auto">
          <a:xfrm>
            <a:off x="4508798" y="990411"/>
            <a:ext cx="3103924" cy="225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NSTX-U will investigate NTV and stability </a:t>
            </a:r>
            <a:r>
              <a:rPr lang="en-US" dirty="0"/>
              <a:t>theory </a:t>
            </a:r>
            <a:r>
              <a:rPr lang="en-US" dirty="0" smtClean="0"/>
              <a:t>in </a:t>
            </a:r>
            <a:r>
              <a:rPr lang="en-US" dirty="0"/>
              <a:t>lower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r>
              <a:rPr lang="en-US" dirty="0"/>
              <a:t> regime </a:t>
            </a:r>
            <a:r>
              <a:rPr lang="en-US" dirty="0" smtClean="0"/>
              <a:t>for implementation in active rotation control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3648" y="946772"/>
            <a:ext cx="4558352" cy="570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/>
              <a:t>3D fields </a:t>
            </a:r>
            <a:r>
              <a:rPr lang="en-US" b="0" i="0" dirty="0" smtClean="0"/>
              <a:t>plans</a:t>
            </a:r>
            <a:r>
              <a:rPr lang="en-US" b="0" i="0" dirty="0"/>
              <a:t>, FY16:</a:t>
            </a:r>
          </a:p>
          <a:p>
            <a:pPr lvl="1"/>
            <a:r>
              <a:rPr lang="en-US" b="0" i="0" kern="0" dirty="0"/>
              <a:t>Assess NTV profile and strength at reduced </a:t>
            </a:r>
            <a:r>
              <a:rPr lang="el-GR" b="0" i="0" dirty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r>
              <a:rPr lang="en-US" b="0" i="0" kern="0" dirty="0" smtClean="0"/>
              <a:t>, examine NTV </a:t>
            </a:r>
            <a:r>
              <a:rPr lang="en-US" b="0" i="0" kern="0" dirty="0"/>
              <a:t>offset rotation at long </a:t>
            </a:r>
            <a:r>
              <a:rPr lang="en-US" b="0" i="0" kern="0" dirty="0" smtClean="0"/>
              <a:t>pulse, at zero torque</a:t>
            </a:r>
            <a:endParaRPr lang="en-US" b="0" i="0" kern="0" dirty="0"/>
          </a:p>
          <a:p>
            <a:pPr lvl="1"/>
            <a:r>
              <a:rPr lang="en-US" b="0" i="0" kern="0" dirty="0"/>
              <a:t>Prepare an initial real-time model of NTV profile for use in initial tests of the plasma rotation control system </a:t>
            </a:r>
          </a:p>
          <a:p>
            <a:r>
              <a:rPr lang="en-US" b="0" i="0" dirty="0" smtClean="0"/>
              <a:t>Stability plans, FY16:</a:t>
            </a:r>
          </a:p>
          <a:p>
            <a:pPr lvl="1"/>
            <a:r>
              <a:rPr lang="en-US" b="0" i="0" dirty="0" smtClean="0"/>
              <a:t>Examine </a:t>
            </a:r>
            <a:r>
              <a:rPr lang="en-US" b="0" i="0" dirty="0"/>
              <a:t>RWMSC </a:t>
            </a:r>
            <a:r>
              <a:rPr lang="en-US" b="0" i="0" dirty="0" smtClean="0"/>
              <a:t>with rotational </a:t>
            </a:r>
            <a:r>
              <a:rPr lang="en-US" b="0" i="0" dirty="0"/>
              <a:t>stabilization in </a:t>
            </a:r>
            <a:r>
              <a:rPr lang="en-US" b="0" i="0" dirty="0" smtClean="0"/>
              <a:t>the controller </a:t>
            </a:r>
            <a:r>
              <a:rPr lang="en-US" b="0" i="0" dirty="0"/>
              <a:t>model</a:t>
            </a:r>
          </a:p>
          <a:p>
            <a:pPr lvl="1"/>
            <a:r>
              <a:rPr lang="en-US" b="0" i="0" dirty="0"/>
              <a:t>Investigate the dependence of stability on reduced </a:t>
            </a:r>
            <a:r>
              <a:rPr lang="el-GR" b="0" i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r>
              <a:rPr lang="en-US" b="0" i="0" dirty="0" smtClean="0"/>
              <a:t> </a:t>
            </a:r>
            <a:r>
              <a:rPr lang="en-US" b="0" i="0" dirty="0"/>
              <a:t>through MHD spectroscopy; compare to kinetic stabilization </a:t>
            </a:r>
            <a:r>
              <a:rPr lang="en-US" b="0" i="0" dirty="0" smtClean="0"/>
              <a:t>theory</a:t>
            </a:r>
            <a:endParaRPr lang="en-US" b="0" i="0" dirty="0"/>
          </a:p>
        </p:txBody>
      </p:sp>
      <p:sp>
        <p:nvSpPr>
          <p:cNvPr id="9" name="TextBox 8"/>
          <p:cNvSpPr txBox="1"/>
          <p:nvPr/>
        </p:nvSpPr>
        <p:spPr>
          <a:xfrm>
            <a:off x="5060595" y="1117728"/>
            <a:ext cx="11290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n=3 experiment</a:t>
            </a:r>
          </a:p>
          <a:p>
            <a:r>
              <a:rPr lang="en-US" sz="1000" i="0" dirty="0" smtClean="0">
                <a:solidFill>
                  <a:srgbClr val="FF0000"/>
                </a:solidFill>
              </a:rPr>
              <a:t>n=3 POCA</a:t>
            </a:r>
          </a:p>
          <a:p>
            <a:r>
              <a:rPr lang="en-US" sz="1000" i="0" dirty="0" smtClean="0"/>
              <a:t>n=2 POCA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7974" y="1089698"/>
            <a:ext cx="1498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0" dirty="0" smtClean="0">
                <a:solidFill>
                  <a:srgbClr val="000000"/>
                </a:solidFill>
              </a:rPr>
              <a:t>NSTX -&gt; NSTX-U</a:t>
            </a:r>
          </a:p>
          <a:p>
            <a:pPr algn="ctr"/>
            <a:r>
              <a:rPr lang="en-US" sz="1000" i="0" dirty="0" smtClean="0">
                <a:solidFill>
                  <a:srgbClr val="000000"/>
                </a:solidFill>
              </a:rPr>
              <a:t>(Bounce freq. </a:t>
            </a:r>
            <a:r>
              <a:rPr lang="en-US" sz="1000" i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1000" i="0" dirty="0" smtClean="0">
                <a:solidFill>
                  <a:srgbClr val="000000"/>
                </a:solidFill>
              </a:rPr>
              <a:t> , </a:t>
            </a:r>
          </a:p>
          <a:p>
            <a:pPr algn="ctr"/>
            <a:r>
              <a:rPr lang="en-US" sz="1000" i="0" dirty="0" err="1" smtClean="0">
                <a:solidFill>
                  <a:srgbClr val="000000"/>
                </a:solidFill>
              </a:rPr>
              <a:t>Collisionality</a:t>
            </a:r>
            <a:r>
              <a:rPr lang="en-US" sz="1000" i="0" dirty="0" smtClean="0">
                <a:solidFill>
                  <a:srgbClr val="000000"/>
                </a:solidFill>
              </a:rPr>
              <a:t> </a:t>
            </a:r>
            <a:r>
              <a:rPr lang="en-US" sz="1000" i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1000" i="0" dirty="0" smtClean="0">
                <a:solidFill>
                  <a:srgbClr val="000000"/>
                </a:solidFill>
              </a:rPr>
              <a:t>)</a:t>
            </a:r>
            <a:endParaRPr lang="en-US" sz="1000" i="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0" y="4094532"/>
            <a:ext cx="2399078" cy="2418619"/>
            <a:chOff x="6744922" y="4147004"/>
            <a:chExt cx="2399078" cy="241861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31"/>
            <a:stretch/>
          </p:blipFill>
          <p:spPr bwMode="auto">
            <a:xfrm>
              <a:off x="7289208" y="4147004"/>
              <a:ext cx="1854792" cy="2418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095"/>
            <a:stretch/>
          </p:blipFill>
          <p:spPr bwMode="auto">
            <a:xfrm>
              <a:off x="6744922" y="4147004"/>
              <a:ext cx="544286" cy="2418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6597893" y="3086113"/>
            <a:ext cx="2516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0" dirty="0" smtClean="0">
                <a:solidFill>
                  <a:srgbClr val="000000"/>
                </a:solidFill>
              </a:rPr>
              <a:t>Modified bounce orbits may be  strongly resonant at low </a:t>
            </a:r>
            <a:r>
              <a:rPr lang="en-US" sz="1000" i="0" dirty="0" err="1" smtClean="0">
                <a:solidFill>
                  <a:srgbClr val="000000"/>
                </a:solidFill>
              </a:rPr>
              <a:t>collisionality</a:t>
            </a:r>
            <a:endParaRPr lang="en-US" sz="1000" i="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5617" y="3716354"/>
            <a:ext cx="771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JRT-16</a:t>
            </a:r>
            <a:endParaRPr lang="en-US" sz="1400" i="0" dirty="0"/>
          </a:p>
        </p:txBody>
      </p:sp>
      <p:pic>
        <p:nvPicPr>
          <p:cNvPr id="8" name="Picture 20" descr="BHorbit.eps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326" y="1749194"/>
            <a:ext cx="1481833" cy="125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12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867"/>
            <a:ext cx="9144000" cy="801511"/>
          </a:xfrm>
        </p:spPr>
        <p:txBody>
          <a:bodyPr/>
          <a:lstStyle/>
          <a:p>
            <a:pPr lvl="1"/>
            <a:r>
              <a:rPr lang="en-US" dirty="0" smtClean="0">
                <a:latin typeface="+mn-lt"/>
              </a:rPr>
              <a:t>Summary: MS research during FY2015-16 will enable </a:t>
            </a:r>
            <a:r>
              <a:rPr lang="en-US" smtClean="0">
                <a:latin typeface="+mn-lt"/>
              </a:rPr>
              <a:t>long-pulse high performance </a:t>
            </a:r>
            <a:r>
              <a:rPr lang="en-US" dirty="0" smtClean="0">
                <a:latin typeface="+mn-lt"/>
              </a:rPr>
              <a:t>in NSTX-U and future devices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3703"/>
            <a:ext cx="9144000" cy="4818744"/>
          </a:xfrm>
          <a:ln>
            <a:noFill/>
          </a:ln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dvancing passive </a:t>
            </a:r>
            <a:r>
              <a:rPr lang="en-US" u="sng" dirty="0" smtClean="0"/>
              <a:t>stability</a:t>
            </a:r>
            <a:r>
              <a:rPr lang="en-US" dirty="0" smtClean="0"/>
              <a:t> </a:t>
            </a:r>
            <a:r>
              <a:rPr lang="en-US" dirty="0"/>
              <a:t>and active feedback control </a:t>
            </a:r>
            <a:r>
              <a:rPr lang="en-US" dirty="0" smtClean="0"/>
              <a:t>will be integrated into a disruption avoidance system, allowing us to sustain </a:t>
            </a:r>
            <a:r>
              <a:rPr lang="en-US" dirty="0"/>
              <a:t>macroscopic stability </a:t>
            </a:r>
            <a:r>
              <a:rPr lang="en-US" dirty="0" smtClean="0"/>
              <a:t>in the new </a:t>
            </a:r>
            <a:r>
              <a:rPr lang="en-US" dirty="0"/>
              <a:t>low </a:t>
            </a:r>
            <a:r>
              <a:rPr lang="en-US" dirty="0" err="1" smtClean="0"/>
              <a:t>collisionality</a:t>
            </a:r>
            <a:r>
              <a:rPr lang="en-US" dirty="0" smtClean="0"/>
              <a:t> regime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U</a:t>
            </a:r>
            <a:r>
              <a:rPr lang="en-US" dirty="0" smtClean="0"/>
              <a:t>nderstanding </a:t>
            </a:r>
            <a:r>
              <a:rPr lang="en-US" u="sng" dirty="0"/>
              <a:t>3D field</a:t>
            </a:r>
            <a:r>
              <a:rPr lang="en-US" dirty="0"/>
              <a:t> effects </a:t>
            </a:r>
            <a:r>
              <a:rPr lang="en-US" dirty="0" smtClean="0"/>
              <a:t>will </a:t>
            </a:r>
            <a:r>
              <a:rPr lang="en-US" dirty="0"/>
              <a:t>provide </a:t>
            </a:r>
            <a:r>
              <a:rPr lang="en-US" dirty="0" smtClean="0"/>
              <a:t>a physics </a:t>
            </a:r>
            <a:r>
              <a:rPr lang="en-US" dirty="0"/>
              <a:t>basis for optimizing </a:t>
            </a:r>
            <a:r>
              <a:rPr lang="en-US" dirty="0" smtClean="0"/>
              <a:t>stability </a:t>
            </a:r>
            <a:r>
              <a:rPr lang="en-US" dirty="0"/>
              <a:t>through </a:t>
            </a:r>
            <a:r>
              <a:rPr lang="en-US" dirty="0" smtClean="0"/>
              <a:t>new capabilities of equilibrium </a:t>
            </a:r>
            <a:r>
              <a:rPr lang="en-US" dirty="0"/>
              <a:t>profile </a:t>
            </a:r>
            <a:r>
              <a:rPr lang="en-US" dirty="0" smtClean="0"/>
              <a:t>control</a:t>
            </a:r>
          </a:p>
          <a:p>
            <a:endParaRPr lang="en-US" dirty="0" smtClean="0"/>
          </a:p>
          <a:p>
            <a:r>
              <a:rPr lang="en-US" dirty="0"/>
              <a:t>U</a:t>
            </a:r>
            <a:r>
              <a:rPr lang="en-US" dirty="0" smtClean="0"/>
              <a:t>nderstanding </a:t>
            </a:r>
            <a:r>
              <a:rPr lang="en-US" u="sng" dirty="0"/>
              <a:t>disruption</a:t>
            </a:r>
            <a:r>
              <a:rPr lang="en-US" dirty="0"/>
              <a:t> </a:t>
            </a:r>
            <a:r>
              <a:rPr lang="en-US" dirty="0" smtClean="0"/>
              <a:t>dynamics, and development of </a:t>
            </a:r>
            <a:r>
              <a:rPr lang="en-US" dirty="0"/>
              <a:t>techniques for disruption </a:t>
            </a:r>
            <a:r>
              <a:rPr lang="en-US" dirty="0" smtClean="0"/>
              <a:t>prediction</a:t>
            </a:r>
            <a:r>
              <a:rPr lang="en-US" dirty="0"/>
              <a:t>, avoidance, and mitigation in high-performance ST </a:t>
            </a:r>
            <a:r>
              <a:rPr lang="en-US" dirty="0" smtClean="0"/>
              <a:t>plasmas </a:t>
            </a:r>
            <a:r>
              <a:rPr lang="en-US" dirty="0"/>
              <a:t>will </a:t>
            </a:r>
            <a:r>
              <a:rPr lang="en-US" dirty="0" smtClean="0"/>
              <a:t>be greatly beneficial </a:t>
            </a:r>
            <a:r>
              <a:rPr lang="en-US" dirty="0"/>
              <a:t>to </a:t>
            </a:r>
            <a:r>
              <a:rPr lang="en-US" dirty="0" smtClean="0"/>
              <a:t>future </a:t>
            </a:r>
            <a:r>
              <a:rPr lang="en-US" dirty="0"/>
              <a:t>devices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2994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B</a:t>
            </a:r>
            <a:r>
              <a:rPr lang="en-US" dirty="0" smtClean="0"/>
              <a:t>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68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52400" y="1196520"/>
            <a:ext cx="2087030" cy="609600"/>
            <a:chOff x="152400" y="1196520"/>
            <a:chExt cx="2087030" cy="6096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0" name="Oval 19"/>
            <p:cNvSpPr/>
            <p:nvPr/>
          </p:nvSpPr>
          <p:spPr bwMode="auto">
            <a:xfrm>
              <a:off x="152400" y="1196520"/>
              <a:ext cx="2057400" cy="609600"/>
            </a:xfrm>
            <a:prstGeom prst="ellipse">
              <a:avLst/>
            </a:prstGeom>
            <a:solidFill>
              <a:srgbClr val="FFFFCC"/>
            </a:solidFill>
            <a:ln w="158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latin typeface="Helvetica" pitchFamily="-128" charset="0"/>
                <a:cs typeface="Arial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2400" y="1295400"/>
              <a:ext cx="20870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dirty="0" smtClean="0">
                  <a:latin typeface="Helvetica" charset="0"/>
                  <a:cs typeface="Arial" charset="0"/>
                </a:rPr>
                <a:t>Plasma Operations</a:t>
              </a:r>
              <a:endParaRPr lang="en-US" sz="1600" dirty="0">
                <a:latin typeface="Helvetica" charset="0"/>
                <a:cs typeface="Arial" charset="0"/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304800" y="3429000"/>
            <a:ext cx="2667000" cy="1600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Helvetica" pitchFamily="-128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139" y="3401645"/>
            <a:ext cx="26216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600" u="sng" dirty="0" smtClean="0">
                <a:solidFill>
                  <a:srgbClr val="800000"/>
                </a:solidFill>
                <a:latin typeface="Helvetica" charset="0"/>
                <a:cs typeface="Arial" charset="0"/>
              </a:rPr>
              <a:t>Avoidance Actuators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400" dirty="0">
                <a:latin typeface="Helvetica" charset="0"/>
                <a:cs typeface="Arial" charset="0"/>
              </a:rPr>
              <a:t>PF coils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400" dirty="0" smtClean="0">
                <a:latin typeface="Helvetica" charset="0"/>
                <a:cs typeface="Arial" charset="0"/>
              </a:rPr>
              <a:t>2</a:t>
            </a:r>
            <a:r>
              <a:rPr lang="en-US" sz="1400" baseline="30000" dirty="0" smtClean="0">
                <a:latin typeface="Helvetica" charset="0"/>
                <a:cs typeface="Arial" charset="0"/>
              </a:rPr>
              <a:t>nd</a:t>
            </a:r>
            <a:r>
              <a:rPr lang="en-US" sz="1400" dirty="0" smtClean="0">
                <a:latin typeface="Helvetica" charset="0"/>
                <a:cs typeface="Arial" charset="0"/>
              </a:rPr>
              <a:t> NBI: q, </a:t>
            </a:r>
            <a:r>
              <a:rPr lang="en-US" sz="1400" dirty="0" err="1" smtClean="0">
                <a:latin typeface="Helvetica" charset="0"/>
                <a:cs typeface="Arial" charset="0"/>
              </a:rPr>
              <a:t>v</a:t>
            </a:r>
            <a:r>
              <a:rPr lang="en-US" sz="14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1400" dirty="0" smtClean="0">
                <a:latin typeface="Helvetica" charset="0"/>
                <a:cs typeface="Arial" charset="0"/>
              </a:rPr>
              <a:t>, p control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400" dirty="0" smtClean="0">
                <a:latin typeface="Helvetica" charset="0"/>
                <a:cs typeface="Arial" charset="0"/>
              </a:rPr>
              <a:t>3D fields (upgraded + NCC):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400" dirty="0">
                <a:latin typeface="Helvetica" charset="0"/>
                <a:cs typeface="Arial" charset="0"/>
              </a:rPr>
              <a:t> </a:t>
            </a:r>
            <a:r>
              <a:rPr lang="en-US" sz="1400" dirty="0" smtClean="0">
                <a:latin typeface="Helvetica" charset="0"/>
                <a:cs typeface="Arial" charset="0"/>
              </a:rPr>
              <a:t>   EF, </a:t>
            </a:r>
            <a:r>
              <a:rPr lang="en-US" sz="1400" dirty="0" err="1" smtClean="0">
                <a:latin typeface="Helvetica" charset="0"/>
                <a:cs typeface="Arial" charset="0"/>
              </a:rPr>
              <a:t>v</a:t>
            </a:r>
            <a:r>
              <a:rPr lang="en-US" sz="14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1400" dirty="0" smtClean="0">
                <a:latin typeface="Helvetica" charset="0"/>
                <a:cs typeface="Arial" charset="0"/>
              </a:rPr>
              <a:t> control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400" dirty="0" smtClean="0">
                <a:latin typeface="Helvetica" charset="0"/>
                <a:cs typeface="Arial" charset="0"/>
              </a:rPr>
              <a:t>n=1-3 feedback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400" dirty="0" err="1" smtClean="0">
                <a:latin typeface="Helvetica" charset="0"/>
                <a:cs typeface="Arial" charset="0"/>
              </a:rPr>
              <a:t>Divertor</a:t>
            </a:r>
            <a:r>
              <a:rPr lang="en-US" sz="1400" dirty="0" smtClean="0">
                <a:latin typeface="Helvetica" charset="0"/>
                <a:cs typeface="Arial" charset="0"/>
              </a:rPr>
              <a:t> gas injection</a:t>
            </a:r>
            <a:endParaRPr lang="en-US" sz="1400" dirty="0">
              <a:latin typeface="Helvetica" charset="0"/>
              <a:cs typeface="Arial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066800" y="5323582"/>
            <a:ext cx="2372164" cy="1077218"/>
            <a:chOff x="1066800" y="5105400"/>
            <a:chExt cx="2372164" cy="1077218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8" name="Rectangle 17"/>
            <p:cNvSpPr/>
            <p:nvPr/>
          </p:nvSpPr>
          <p:spPr bwMode="auto">
            <a:xfrm>
              <a:off x="1066800" y="5105400"/>
              <a:ext cx="2362200" cy="1066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latin typeface="Helvetica" pitchFamily="-128" charset="0"/>
                <a:cs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66800" y="5105400"/>
              <a:ext cx="237216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u="sng" dirty="0" smtClean="0">
                  <a:solidFill>
                    <a:srgbClr val="800000"/>
                  </a:solidFill>
                  <a:latin typeface="Helvetica" charset="0"/>
                  <a:cs typeface="Arial" charset="0"/>
                </a:rPr>
                <a:t>Mitigation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dirty="0" smtClean="0">
                  <a:latin typeface="Helvetica" charset="0"/>
                  <a:cs typeface="Arial" charset="0"/>
                </a:rPr>
                <a:t>Early shutdown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dirty="0" smtClean="0">
                  <a:latin typeface="Helvetica" charset="0"/>
                  <a:cs typeface="Arial" charset="0"/>
                </a:rPr>
                <a:t>Massive Gas Injection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dirty="0" smtClean="0">
                  <a:latin typeface="Helvetica" charset="0"/>
                  <a:cs typeface="Arial" charset="0"/>
                </a:rPr>
                <a:t>EPI (</a:t>
              </a:r>
              <a:r>
                <a:rPr lang="en-US" sz="1600" dirty="0" err="1" smtClean="0">
                  <a:latin typeface="Helvetica" charset="0"/>
                  <a:cs typeface="Arial" charset="0"/>
                </a:rPr>
                <a:t>tbp</a:t>
              </a:r>
              <a:r>
                <a:rPr lang="en-US" sz="1600" dirty="0" smtClean="0">
                  <a:latin typeface="Helvetica" charset="0"/>
                  <a:cs typeface="Arial" charset="0"/>
                </a:rPr>
                <a:t>)</a:t>
              </a:r>
              <a:endParaRPr lang="en-US" sz="1600" dirty="0">
                <a:latin typeface="Helvetica" charset="0"/>
                <a:cs typeface="Arial" charset="0"/>
              </a:endParaRPr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4267200" y="2819400"/>
            <a:ext cx="3200400" cy="1828800"/>
          </a:xfrm>
          <a:prstGeom prst="rect">
            <a:avLst/>
          </a:prstGeom>
          <a:solidFill>
            <a:srgbClr val="FFCCCC"/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Helvetica" pitchFamily="-128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738" y="2791361"/>
            <a:ext cx="323818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600" u="sng" dirty="0" smtClean="0">
                <a:solidFill>
                  <a:srgbClr val="800000"/>
                </a:solidFill>
                <a:latin typeface="Helvetica" charset="0"/>
                <a:cs typeface="Arial" charset="0"/>
              </a:rPr>
              <a:t>Control Algorithms: Steer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u="sng" dirty="0" smtClean="0">
                <a:solidFill>
                  <a:srgbClr val="800000"/>
                </a:solidFill>
                <a:latin typeface="Helvetica" charset="0"/>
                <a:cs typeface="Arial" charset="0"/>
              </a:rPr>
              <a:t>Towards Stable Operation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 err="1">
                <a:latin typeface="Helvetica" charset="0"/>
                <a:cs typeface="Arial" charset="0"/>
              </a:rPr>
              <a:t>Isoflux</a:t>
            </a:r>
            <a:r>
              <a:rPr lang="en-US" sz="1600" dirty="0">
                <a:latin typeface="Helvetica" charset="0"/>
                <a:cs typeface="Arial" charset="0"/>
              </a:rPr>
              <a:t> and vertical position </a:t>
            </a:r>
            <a:r>
              <a:rPr lang="en-US" sz="1600" dirty="0" err="1">
                <a:latin typeface="Helvetica" charset="0"/>
                <a:cs typeface="Arial" charset="0"/>
              </a:rPr>
              <a:t>ctl</a:t>
            </a:r>
            <a:endParaRPr lang="en-US" sz="1600" dirty="0">
              <a:latin typeface="Helvetica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 smtClean="0">
                <a:latin typeface="Helvetica" charset="0"/>
                <a:cs typeface="Arial" charset="0"/>
              </a:rPr>
              <a:t>LM, NTM avoidance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>
                <a:latin typeface="Helvetica" charset="0"/>
                <a:cs typeface="Arial" charset="0"/>
              </a:rPr>
              <a:t>RWM and dynamic EF control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 smtClean="0">
                <a:latin typeface="Helvetica" charset="0"/>
                <a:cs typeface="Arial" charset="0"/>
              </a:rPr>
              <a:t>RWMSC (plasma response)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 err="1" smtClean="0">
                <a:latin typeface="Helvetica" charset="0"/>
                <a:cs typeface="Arial" charset="0"/>
              </a:rPr>
              <a:t>Divertor</a:t>
            </a:r>
            <a:r>
              <a:rPr lang="en-US" sz="1600" dirty="0" smtClean="0">
                <a:latin typeface="Helvetica" charset="0"/>
                <a:cs typeface="Arial" charset="0"/>
              </a:rPr>
              <a:t> radiation control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705600" y="4953000"/>
            <a:ext cx="2286000" cy="637639"/>
            <a:chOff x="6705600" y="2791361"/>
            <a:chExt cx="2286000" cy="637639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9" name="Rectangle 18"/>
            <p:cNvSpPr/>
            <p:nvPr/>
          </p:nvSpPr>
          <p:spPr bwMode="auto">
            <a:xfrm>
              <a:off x="6705600" y="2819400"/>
              <a:ext cx="2286000" cy="609600"/>
            </a:xfrm>
            <a:prstGeom prst="rect">
              <a:avLst/>
            </a:prstGeom>
            <a:solidFill>
              <a:srgbClr val="FFCCCC"/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latin typeface="Helvetica" pitchFamily="-128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81800" y="2791361"/>
              <a:ext cx="212419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u="sng" dirty="0" smtClean="0">
                  <a:solidFill>
                    <a:srgbClr val="800000"/>
                  </a:solidFill>
                  <a:latin typeface="Helvetica" charset="0"/>
                  <a:cs typeface="Arial" charset="0"/>
                </a:rPr>
                <a:t>Disruption Warning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u="sng" dirty="0" smtClean="0">
                  <a:solidFill>
                    <a:srgbClr val="800000"/>
                  </a:solidFill>
                  <a:latin typeface="Helvetica" charset="0"/>
                  <a:cs typeface="Arial" charset="0"/>
                </a:rPr>
                <a:t>System</a:t>
              </a:r>
              <a:endParaRPr lang="en-US" sz="1600" u="sng" dirty="0">
                <a:solidFill>
                  <a:srgbClr val="800000"/>
                </a:solidFill>
                <a:latin typeface="Helvetica" charset="0"/>
                <a:cs typeface="Arial" charset="0"/>
              </a:endParaRP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2667000" y="1086337"/>
            <a:ext cx="3505200" cy="15220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Helvetica" pitchFamily="-128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1066800"/>
            <a:ext cx="3503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600" u="sng" dirty="0" smtClean="0">
                <a:solidFill>
                  <a:srgbClr val="800000"/>
                </a:solidFill>
                <a:latin typeface="Helvetica" charset="0"/>
                <a:cs typeface="Arial" charset="0"/>
              </a:rPr>
              <a:t>Predictors (Measurements)</a:t>
            </a:r>
            <a:endParaRPr lang="en-US" sz="1600" dirty="0" smtClean="0">
              <a:solidFill>
                <a:srgbClr val="800000"/>
              </a:solidFill>
              <a:latin typeface="Helvetica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>
                <a:latin typeface="Helvetica" charset="0"/>
                <a:cs typeface="Arial" charset="0"/>
              </a:rPr>
              <a:t>Shape/position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 smtClean="0">
                <a:latin typeface="Helvetica" charset="0"/>
                <a:cs typeface="Arial" charset="0"/>
              </a:rPr>
              <a:t>Eq. properties (</a:t>
            </a:r>
            <a:r>
              <a:rPr lang="en-US" sz="1600" dirty="0" smtClean="0">
                <a:latin typeface="Symbol" charset="2"/>
                <a:cs typeface="Symbol" charset="2"/>
              </a:rPr>
              <a:t>b</a:t>
            </a:r>
            <a:r>
              <a:rPr lang="en-US" sz="1600" dirty="0" smtClean="0">
                <a:latin typeface="Helvetica" charset="0"/>
                <a:cs typeface="Arial" charset="0"/>
              </a:rPr>
              <a:t>, l</a:t>
            </a:r>
            <a:r>
              <a:rPr lang="en-US" sz="1600" baseline="-25000" dirty="0" smtClean="0">
                <a:latin typeface="Helvetica" charset="0"/>
                <a:cs typeface="Arial" charset="0"/>
              </a:rPr>
              <a:t>i</a:t>
            </a:r>
            <a:r>
              <a:rPr lang="en-US" sz="1600" dirty="0" smtClean="0">
                <a:latin typeface="Helvetica" charset="0"/>
                <a:cs typeface="Arial" charset="0"/>
              </a:rPr>
              <a:t>, </a:t>
            </a:r>
            <a:r>
              <a:rPr lang="en-US" sz="1600" dirty="0" err="1" smtClean="0">
                <a:latin typeface="Helvetica" charset="0"/>
                <a:cs typeface="Arial" charset="0"/>
              </a:rPr>
              <a:t>V</a:t>
            </a:r>
            <a:r>
              <a:rPr lang="en-US" sz="1600" baseline="-25000" dirty="0" err="1" smtClean="0">
                <a:latin typeface="Helvetica" charset="0"/>
                <a:cs typeface="Arial" charset="0"/>
              </a:rPr>
              <a:t>loop</a:t>
            </a:r>
            <a:r>
              <a:rPr lang="en-US" sz="1600" dirty="0" smtClean="0">
                <a:latin typeface="Helvetica" charset="0"/>
                <a:cs typeface="Arial" charset="0"/>
              </a:rPr>
              <a:t>,…)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 smtClean="0">
                <a:latin typeface="Helvetica" charset="0"/>
                <a:cs typeface="Arial" charset="0"/>
              </a:rPr>
              <a:t>Profiles (p(r), j(r), </a:t>
            </a:r>
            <a:r>
              <a:rPr lang="en-US" sz="1600" dirty="0" err="1" smtClean="0">
                <a:latin typeface="Helvetica" charset="0"/>
                <a:cs typeface="Arial" charset="0"/>
              </a:rPr>
              <a:t>v</a:t>
            </a:r>
            <a:r>
              <a:rPr lang="en-US" sz="16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1600" dirty="0" smtClean="0">
                <a:latin typeface="Helvetica" charset="0"/>
                <a:cs typeface="Arial" charset="0"/>
              </a:rPr>
              <a:t>(r),…..)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 smtClean="0">
                <a:latin typeface="Helvetica" charset="0"/>
                <a:cs typeface="Arial" charset="0"/>
              </a:rPr>
              <a:t>Plasma response (n=0-3, RFA, …)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 err="1" smtClean="0">
                <a:latin typeface="Helvetica" charset="0"/>
                <a:cs typeface="Arial" charset="0"/>
              </a:rPr>
              <a:t>Divertor</a:t>
            </a:r>
            <a:r>
              <a:rPr lang="en-US" sz="1600" dirty="0" smtClean="0">
                <a:latin typeface="Helvetica" charset="0"/>
                <a:cs typeface="Arial" charset="0"/>
              </a:rPr>
              <a:t> heat flux</a:t>
            </a:r>
            <a:endParaRPr lang="en-US" sz="1600" dirty="0">
              <a:latin typeface="Helvetica" charset="0"/>
              <a:cs typeface="Arial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2076938" y="1752600"/>
            <a:ext cx="533400" cy="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4080">
                <a:alpha val="43000"/>
              </a:srgbClr>
            </a:outerShdw>
          </a:effec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6477000" y="2362200"/>
            <a:ext cx="0" cy="45720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41" name="Straight Connector 40"/>
          <p:cNvCxnSpPr/>
          <p:nvPr/>
        </p:nvCxnSpPr>
        <p:spPr bwMode="auto">
          <a:xfrm>
            <a:off x="6172200" y="2362200"/>
            <a:ext cx="1676400" cy="0"/>
          </a:xfrm>
          <a:prstGeom prst="line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none" w="med" len="med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42" name="Straight Arrow Connector 41"/>
          <p:cNvCxnSpPr>
            <a:endCxn id="9" idx="0"/>
          </p:cNvCxnSpPr>
          <p:nvPr/>
        </p:nvCxnSpPr>
        <p:spPr bwMode="auto">
          <a:xfrm>
            <a:off x="7843900" y="2362200"/>
            <a:ext cx="0" cy="259080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72" name="Straight Arrow Connector 71"/>
          <p:cNvCxnSpPr/>
          <p:nvPr/>
        </p:nvCxnSpPr>
        <p:spPr bwMode="auto">
          <a:xfrm flipV="1">
            <a:off x="990600" y="1828800"/>
            <a:ext cx="0" cy="160020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lgDash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grpSp>
        <p:nvGrpSpPr>
          <p:cNvPr id="21" name="Group 20"/>
          <p:cNvGrpSpPr/>
          <p:nvPr/>
        </p:nvGrpSpPr>
        <p:grpSpPr>
          <a:xfrm rot="5400000">
            <a:off x="5957322" y="4538740"/>
            <a:ext cx="609600" cy="863692"/>
            <a:chOff x="6400800" y="3429000"/>
            <a:chExt cx="697813" cy="619460"/>
          </a:xfrm>
          <a:effectLst>
            <a:outerShdw blurRad="50800" dist="38100" dir="2700000" algn="tl" rotWithShape="0">
              <a:srgbClr val="004080">
                <a:alpha val="43000"/>
              </a:srgbClr>
            </a:outerShdw>
          </a:effectLst>
        </p:grpSpPr>
        <p:cxnSp>
          <p:nvCxnSpPr>
            <p:cNvPr id="33" name="Straight Arrow Connector 32"/>
            <p:cNvCxnSpPr/>
            <p:nvPr/>
          </p:nvCxnSpPr>
          <p:spPr bwMode="auto">
            <a:xfrm flipV="1">
              <a:off x="7086600" y="3429000"/>
              <a:ext cx="0" cy="609600"/>
            </a:xfrm>
            <a:prstGeom prst="straightConnector1">
              <a:avLst/>
            </a:prstGeom>
            <a:noFill/>
            <a:ln w="25400" cap="flat" cmpd="sng" algn="ctr">
              <a:solidFill>
                <a:srgbClr val="004080"/>
              </a:solidFill>
              <a:prstDash val="lgDash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H="1" flipV="1">
              <a:off x="6400800" y="4033620"/>
              <a:ext cx="697813" cy="14840"/>
            </a:xfrm>
            <a:prstGeom prst="straightConnector1">
              <a:avLst/>
            </a:prstGeom>
            <a:noFill/>
            <a:ln w="25400" cap="flat" cmpd="sng" algn="ctr">
              <a:solidFill>
                <a:srgbClr val="004080"/>
              </a:solidFill>
              <a:prstDash val="lgDash"/>
              <a:round/>
              <a:headEnd type="none" w="med" len="med"/>
              <a:tailEnd type="none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  <p:sp>
        <p:nvSpPr>
          <p:cNvPr id="36" name="TextBox 35"/>
          <p:cNvSpPr txBox="1"/>
          <p:nvPr/>
        </p:nvSpPr>
        <p:spPr>
          <a:xfrm>
            <a:off x="4992076" y="4759572"/>
            <a:ext cx="1700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600" i="0" dirty="0" smtClean="0">
                <a:solidFill>
                  <a:srgbClr val="004080"/>
                </a:solidFill>
                <a:latin typeface="Helvetica" charset="0"/>
                <a:cs typeface="Arial" charset="0"/>
              </a:rPr>
              <a:t>Loss of Control</a:t>
            </a:r>
            <a:endParaRPr lang="en-US" sz="1600" i="0" dirty="0">
              <a:solidFill>
                <a:srgbClr val="004080"/>
              </a:solidFill>
              <a:latin typeface="Helvetica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75487" y="1066800"/>
            <a:ext cx="2211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600" dirty="0" smtClean="0">
                <a:solidFill>
                  <a:srgbClr val="800000"/>
                </a:solidFill>
                <a:latin typeface="Helvetica" charset="0"/>
                <a:cs typeface="Arial" charset="0"/>
              </a:rPr>
              <a:t>General framework &amp; algorithms applicable to ITER</a:t>
            </a:r>
            <a:endParaRPr lang="en-US" sz="1600" dirty="0">
              <a:solidFill>
                <a:srgbClr val="800000"/>
              </a:solidFill>
              <a:latin typeface="Helvetica" charset="0"/>
              <a:cs typeface="Arial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 flipH="1">
            <a:off x="2971800" y="4114800"/>
            <a:ext cx="1295400" cy="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52" name="Straight Arrow Connector 51"/>
          <p:cNvCxnSpPr/>
          <p:nvPr/>
        </p:nvCxnSpPr>
        <p:spPr bwMode="auto">
          <a:xfrm flipH="1">
            <a:off x="3429000" y="6010031"/>
            <a:ext cx="4267200" cy="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7696200" y="5599724"/>
            <a:ext cx="0" cy="420076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none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sz="2400" dirty="0" smtClean="0"/>
              <a:t>isruption prediction by multiple means will enable avoidance via profile or mode control or mitigation by MGI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186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1" y="3167210"/>
            <a:ext cx="227943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1" y="4873170"/>
            <a:ext cx="2290763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sz="2400" dirty="0" smtClean="0"/>
              <a:t>isruption prediction by multiple means will enable avoidance via profile or mode control or mitigation by MGI (2)</a:t>
            </a:r>
            <a:endParaRPr lang="en-US" sz="24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447109" y="4968788"/>
            <a:ext cx="18373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600" b="0" i="0" u="sng" kern="0" dirty="0" smtClean="0">
                <a:solidFill>
                  <a:schemeClr val="tx1"/>
                </a:solidFill>
              </a:rPr>
              <a:t>RWMSC observer</a:t>
            </a:r>
            <a:endParaRPr lang="en-US" sz="1600" b="0" i="0" u="sng" kern="0" dirty="0">
              <a:solidFill>
                <a:schemeClr val="tx1"/>
              </a:solidFill>
            </a:endParaRPr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2447109" y="3208654"/>
            <a:ext cx="22497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b="0" i="0" u="sng" dirty="0" smtClean="0">
                <a:solidFill>
                  <a:schemeClr val="tx1"/>
                </a:solidFill>
              </a:rPr>
              <a:t>MHD Spectroscopy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sp>
        <p:nvSpPr>
          <p:cNvPr id="83" name="Text Box 19"/>
          <p:cNvSpPr txBox="1">
            <a:spLocks noChangeArrowheads="1"/>
          </p:cNvSpPr>
          <p:nvPr/>
        </p:nvSpPr>
        <p:spPr bwMode="auto">
          <a:xfrm>
            <a:off x="2447109" y="1765177"/>
            <a:ext cx="24503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b="0" i="0" u="sng" dirty="0" smtClean="0">
                <a:solidFill>
                  <a:schemeClr val="tx1"/>
                </a:solidFill>
              </a:rPr>
              <a:t>Kinetic Physics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5798" r="52988" b="8030"/>
          <a:stretch/>
        </p:blipFill>
        <p:spPr bwMode="auto">
          <a:xfrm>
            <a:off x="7578899" y="1721317"/>
            <a:ext cx="1503472" cy="315185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Content Placeholder 2"/>
          <p:cNvSpPr txBox="1">
            <a:spLocks/>
          </p:cNvSpPr>
          <p:nvPr/>
        </p:nvSpPr>
        <p:spPr bwMode="auto">
          <a:xfrm>
            <a:off x="2447110" y="5274933"/>
            <a:ext cx="2683690" cy="110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>
                <a:solidFill>
                  <a:schemeClr val="accent2"/>
                </a:solidFill>
              </a:rPr>
              <a:t>Compare </a:t>
            </a:r>
            <a:r>
              <a:rPr lang="en-US" sz="1600" b="0" i="0" dirty="0" smtClean="0">
                <a:solidFill>
                  <a:schemeClr val="accent2"/>
                </a:solidFill>
              </a:rPr>
              <a:t>mismatch </a:t>
            </a:r>
            <a:r>
              <a:rPr lang="en-US" sz="1600" b="0" i="0" dirty="0">
                <a:solidFill>
                  <a:schemeClr val="accent2"/>
                </a:solidFill>
              </a:rPr>
              <a:t>between the RWMSC </a:t>
            </a:r>
            <a:r>
              <a:rPr lang="en-US" sz="1600" b="0" i="0" dirty="0" smtClean="0">
                <a:solidFill>
                  <a:schemeClr val="accent2"/>
                </a:solidFill>
              </a:rPr>
              <a:t>observer and </a:t>
            </a:r>
            <a:r>
              <a:rPr lang="en-US" sz="1600" b="0" i="0" dirty="0">
                <a:solidFill>
                  <a:schemeClr val="accent2"/>
                </a:solidFill>
              </a:rPr>
              <a:t>sensor measurements, and </a:t>
            </a:r>
            <a:r>
              <a:rPr lang="en-US" sz="1600" b="0" i="0" dirty="0" smtClean="0">
                <a:solidFill>
                  <a:schemeClr val="accent2"/>
                </a:solidFill>
              </a:rPr>
              <a:t>disruption occurrence</a:t>
            </a:r>
            <a:endParaRPr lang="en-US" sz="1600" b="0" i="0" dirty="0">
              <a:solidFill>
                <a:schemeClr val="accent2"/>
              </a:solidFill>
            </a:endParaRPr>
          </a:p>
        </p:txBody>
      </p:sp>
      <p:sp>
        <p:nvSpPr>
          <p:cNvPr id="91" name="Content Placeholder 2"/>
          <p:cNvSpPr txBox="1">
            <a:spLocks/>
          </p:cNvSpPr>
          <p:nvPr/>
        </p:nvSpPr>
        <p:spPr bwMode="auto">
          <a:xfrm>
            <a:off x="2447109" y="2120768"/>
            <a:ext cx="2450339" cy="81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 smtClean="0">
                <a:solidFill>
                  <a:schemeClr val="accent2"/>
                </a:solidFill>
              </a:rPr>
              <a:t>Evaluate </a:t>
            </a:r>
            <a:r>
              <a:rPr lang="en-US" sz="1600" b="0" i="0" dirty="0">
                <a:solidFill>
                  <a:schemeClr val="accent2"/>
                </a:solidFill>
              </a:rPr>
              <a:t>simple physics criteria for global mode marginal </a:t>
            </a:r>
            <a:r>
              <a:rPr lang="en-US" sz="1600" b="0" i="0" dirty="0" smtClean="0">
                <a:solidFill>
                  <a:schemeClr val="accent2"/>
                </a:solidFill>
              </a:rPr>
              <a:t>stability in real-time</a:t>
            </a:r>
            <a:endParaRPr lang="en-US" sz="1600" b="0" i="0" dirty="0">
              <a:solidFill>
                <a:schemeClr val="accent2"/>
              </a:solidFill>
            </a:endParaRPr>
          </a:p>
        </p:txBody>
      </p:sp>
      <p:sp>
        <p:nvSpPr>
          <p:cNvPr id="93" name="Content Placeholder 2"/>
          <p:cNvSpPr txBox="1">
            <a:spLocks/>
          </p:cNvSpPr>
          <p:nvPr/>
        </p:nvSpPr>
        <p:spPr bwMode="auto">
          <a:xfrm>
            <a:off x="2447109" y="3547208"/>
            <a:ext cx="228713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 smtClean="0">
                <a:solidFill>
                  <a:schemeClr val="accent2"/>
                </a:solidFill>
              </a:rPr>
              <a:t>Use real-time MHD spectroscopy while varying rotation, </a:t>
            </a:r>
            <a:r>
              <a:rPr lang="en-US" sz="1600" b="0" i="0" dirty="0" err="1" smtClean="0">
                <a:solidFill>
                  <a:schemeClr val="accent2"/>
                </a:solidFill>
              </a:rPr>
              <a:t>q</a:t>
            </a:r>
            <a:r>
              <a:rPr lang="en-US" sz="1600" b="0" i="0" baseline="-25000" dirty="0" err="1" smtClean="0">
                <a:solidFill>
                  <a:schemeClr val="accent2"/>
                </a:solidFill>
              </a:rPr>
              <a:t>min</a:t>
            </a:r>
            <a:r>
              <a:rPr lang="en-US" sz="1600" b="0" i="0" dirty="0" smtClean="0">
                <a:solidFill>
                  <a:schemeClr val="accent2"/>
                </a:solidFill>
              </a:rPr>
              <a:t>, and </a:t>
            </a:r>
            <a:r>
              <a:rPr lang="el-GR" sz="1600" b="0" i="0" dirty="0" smtClean="0">
                <a:solidFill>
                  <a:schemeClr val="accent2"/>
                </a:solidFill>
              </a:rPr>
              <a:t>β</a:t>
            </a:r>
            <a:r>
              <a:rPr lang="en-US" sz="1600" b="0" i="0" baseline="-25000" dirty="0" smtClean="0">
                <a:solidFill>
                  <a:schemeClr val="accent2"/>
                </a:solidFill>
              </a:rPr>
              <a:t>N</a:t>
            </a:r>
            <a:r>
              <a:rPr lang="en-US" sz="1600" b="0" i="0" dirty="0">
                <a:solidFill>
                  <a:schemeClr val="accent2"/>
                </a:solidFill>
              </a:rPr>
              <a:t> </a:t>
            </a:r>
            <a:r>
              <a:rPr lang="en-US" sz="1600" b="0" i="0" dirty="0" smtClean="0">
                <a:solidFill>
                  <a:schemeClr val="accent2"/>
                </a:solidFill>
              </a:rPr>
              <a:t>to predict disruptions</a:t>
            </a:r>
          </a:p>
        </p:txBody>
      </p:sp>
      <p:sp>
        <p:nvSpPr>
          <p:cNvPr id="94" name="Content Placeholder 2"/>
          <p:cNvSpPr txBox="1">
            <a:spLocks/>
          </p:cNvSpPr>
          <p:nvPr/>
        </p:nvSpPr>
        <p:spPr bwMode="auto">
          <a:xfrm>
            <a:off x="7451827" y="5166882"/>
            <a:ext cx="1711575" cy="115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lang="en-US" sz="1400" b="0" i="0" u="sng" dirty="0" smtClean="0">
                <a:solidFill>
                  <a:srgbClr val="FF0000"/>
                </a:solidFill>
              </a:rPr>
              <a:t>ITER gas-loading :</a:t>
            </a:r>
          </a:p>
          <a:p>
            <a:pPr marL="0" lvl="1" indent="0">
              <a:buNone/>
            </a:pPr>
            <a:r>
              <a:rPr lang="en-US" sz="1400" b="0" i="0" dirty="0" smtClean="0">
                <a:solidFill>
                  <a:srgbClr val="FF0000"/>
                </a:solidFill>
              </a:rPr>
              <a:t>Injection into private </a:t>
            </a:r>
            <a:r>
              <a:rPr lang="en-US" sz="1400" b="0" i="0" dirty="0">
                <a:solidFill>
                  <a:srgbClr val="FF0000"/>
                </a:solidFill>
              </a:rPr>
              <a:t>flux </a:t>
            </a:r>
            <a:r>
              <a:rPr lang="en-US" sz="1400" b="0" i="0" dirty="0" smtClean="0">
                <a:solidFill>
                  <a:srgbClr val="FF0000"/>
                </a:solidFill>
              </a:rPr>
              <a:t>region with higher assimilation efficiency?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4691" y="1479631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dirty="0" smtClean="0">
                <a:solidFill>
                  <a:schemeClr val="bg1"/>
                </a:solidFill>
              </a:rPr>
              <a:t>γ</a:t>
            </a:r>
            <a:r>
              <a:rPr lang="en-US" sz="1000" dirty="0" smtClean="0">
                <a:solidFill>
                  <a:schemeClr val="bg1"/>
                </a:solidFill>
              </a:rPr>
              <a:t> contours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792619" y="1999924"/>
            <a:ext cx="2267857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12909" y="1992667"/>
            <a:ext cx="2227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800000"/>
                </a:solidFill>
              </a:rPr>
              <a:t>Avoidance Actuators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4864577" y="1490629"/>
            <a:ext cx="2123940" cy="310515"/>
          </a:xfrm>
          <a:prstGeom prst="rect">
            <a:avLst/>
          </a:prstGeom>
          <a:solidFill>
            <a:srgbClr val="FFCCCC"/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02677" y="1469847"/>
            <a:ext cx="2047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800000"/>
                </a:solidFill>
              </a:rPr>
              <a:t>Control Algorithms</a:t>
            </a:r>
            <a:endParaRPr lang="en-US" sz="1600" dirty="0" smtClean="0"/>
          </a:p>
        </p:txBody>
      </p:sp>
      <p:grpSp>
        <p:nvGrpSpPr>
          <p:cNvPr id="35" name="Group 34"/>
          <p:cNvGrpSpPr/>
          <p:nvPr/>
        </p:nvGrpSpPr>
        <p:grpSpPr>
          <a:xfrm>
            <a:off x="4328608" y="1007743"/>
            <a:ext cx="2996147" cy="356616"/>
            <a:chOff x="6705600" y="2791361"/>
            <a:chExt cx="2286000" cy="637639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6" name="Rectangle 35"/>
            <p:cNvSpPr/>
            <p:nvPr/>
          </p:nvSpPr>
          <p:spPr bwMode="auto">
            <a:xfrm>
              <a:off x="6705600" y="2819400"/>
              <a:ext cx="2286000" cy="609600"/>
            </a:xfrm>
            <a:prstGeom prst="rect">
              <a:avLst/>
            </a:prstGeom>
            <a:solidFill>
              <a:srgbClr val="FFCCCC"/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81800" y="2791361"/>
              <a:ext cx="21057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Disruption Warning System</a:t>
              </a:r>
              <a:endParaRPr lang="en-US" sz="1600" u="sng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849008" y="1016069"/>
            <a:ext cx="1199367" cy="338554"/>
            <a:chOff x="2667000" y="1143000"/>
            <a:chExt cx="1199367" cy="33855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9" name="Rectangle 38"/>
            <p:cNvSpPr/>
            <p:nvPr/>
          </p:nvSpPr>
          <p:spPr bwMode="auto">
            <a:xfrm>
              <a:off x="2667000" y="1165680"/>
              <a:ext cx="1199367" cy="31587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67000" y="1143000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Predictors</a:t>
              </a:r>
              <a:endParaRPr lang="en-US" sz="1600" dirty="0" smtClean="0">
                <a:solidFill>
                  <a:srgbClr val="800000"/>
                </a:solidFill>
              </a:endParaRPr>
            </a:p>
          </p:txBody>
        </p:sp>
      </p:grpSp>
      <p:cxnSp>
        <p:nvCxnSpPr>
          <p:cNvPr id="41" name="Straight Arrow Connector 40"/>
          <p:cNvCxnSpPr/>
          <p:nvPr/>
        </p:nvCxnSpPr>
        <p:spPr bwMode="auto">
          <a:xfrm>
            <a:off x="3751943" y="1633239"/>
            <a:ext cx="1060966" cy="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42" name="Straight Connector 41"/>
          <p:cNvCxnSpPr/>
          <p:nvPr/>
        </p:nvCxnSpPr>
        <p:spPr bwMode="auto">
          <a:xfrm>
            <a:off x="3079619" y="1199860"/>
            <a:ext cx="1226623" cy="0"/>
          </a:xfrm>
          <a:prstGeom prst="line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 w="med" len="med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grpSp>
        <p:nvGrpSpPr>
          <p:cNvPr id="56" name="Group 55"/>
          <p:cNvGrpSpPr/>
          <p:nvPr/>
        </p:nvGrpSpPr>
        <p:grpSpPr>
          <a:xfrm>
            <a:off x="7578899" y="1015459"/>
            <a:ext cx="1146629" cy="351504"/>
            <a:chOff x="1066800" y="5105400"/>
            <a:chExt cx="2362200" cy="10668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57" name="Rectangle 56"/>
            <p:cNvSpPr/>
            <p:nvPr/>
          </p:nvSpPr>
          <p:spPr bwMode="auto">
            <a:xfrm>
              <a:off x="1066800" y="5105400"/>
              <a:ext cx="2362200" cy="1066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66800" y="5105400"/>
              <a:ext cx="1156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Mitigation</a:t>
              </a:r>
            </a:p>
          </p:txBody>
        </p:sp>
      </p:grpSp>
      <p:cxnSp>
        <p:nvCxnSpPr>
          <p:cNvPr id="62" name="Straight Arrow Connector 61"/>
          <p:cNvCxnSpPr/>
          <p:nvPr/>
        </p:nvCxnSpPr>
        <p:spPr bwMode="auto">
          <a:xfrm>
            <a:off x="3768502" y="1199860"/>
            <a:ext cx="0" cy="446026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none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63" name="Straight Arrow Connector 62"/>
          <p:cNvCxnSpPr/>
          <p:nvPr/>
        </p:nvCxnSpPr>
        <p:spPr bwMode="auto">
          <a:xfrm flipH="1">
            <a:off x="7003031" y="1645887"/>
            <a:ext cx="265131" cy="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ysDash"/>
            <a:round/>
            <a:headEnd type="none" w="med" len="med"/>
            <a:tailEnd type="none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64" name="Straight Arrow Connector 63"/>
          <p:cNvCxnSpPr/>
          <p:nvPr/>
        </p:nvCxnSpPr>
        <p:spPr bwMode="auto">
          <a:xfrm flipV="1">
            <a:off x="7253648" y="1369137"/>
            <a:ext cx="0" cy="27675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ysDash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65" name="Straight Connector 64"/>
          <p:cNvCxnSpPr>
            <a:endCxn id="57" idx="1"/>
          </p:cNvCxnSpPr>
          <p:nvPr/>
        </p:nvCxnSpPr>
        <p:spPr bwMode="auto">
          <a:xfrm>
            <a:off x="7324755" y="1185346"/>
            <a:ext cx="254144" cy="0"/>
          </a:xfrm>
          <a:prstGeom prst="line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 w="med" len="med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68" name="Straight Connector 67"/>
          <p:cNvCxnSpPr>
            <a:stCxn id="33" idx="2"/>
          </p:cNvCxnSpPr>
          <p:nvPr/>
        </p:nvCxnSpPr>
        <p:spPr bwMode="auto">
          <a:xfrm flipH="1">
            <a:off x="5919012" y="1801144"/>
            <a:ext cx="7535" cy="220394"/>
          </a:xfrm>
          <a:prstGeom prst="line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 w="med" len="med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20" name="Right Brace 19"/>
          <p:cNvSpPr/>
          <p:nvPr/>
        </p:nvSpPr>
        <p:spPr bwMode="auto">
          <a:xfrm>
            <a:off x="4864576" y="2743200"/>
            <a:ext cx="367823" cy="1718408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2" name="Right Brace 71"/>
          <p:cNvSpPr/>
          <p:nvPr/>
        </p:nvSpPr>
        <p:spPr bwMode="auto">
          <a:xfrm>
            <a:off x="4879095" y="4968788"/>
            <a:ext cx="367823" cy="1561106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5343717" y="3434132"/>
            <a:ext cx="1566062" cy="335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373725" y="3448135"/>
            <a:ext cx="1629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q, </a:t>
            </a:r>
            <a:r>
              <a:rPr lang="en-US" sz="1400" dirty="0" err="1" smtClean="0"/>
              <a:t>v</a:t>
            </a:r>
            <a:r>
              <a:rPr lang="en-US" sz="14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smtClean="0"/>
              <a:t>, </a:t>
            </a:r>
            <a:r>
              <a:rPr lang="el-GR" sz="1400" dirty="0" smtClean="0"/>
              <a:t>β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 control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5343717" y="5574989"/>
            <a:ext cx="1566062" cy="5372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373725" y="5588992"/>
            <a:ext cx="1506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3D fields, feedback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91306" y="3262261"/>
            <a:ext cx="217497" cy="145625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432490" y="3742945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i="0" dirty="0" smtClean="0">
                <a:solidFill>
                  <a:schemeClr val="tx1"/>
                </a:solidFill>
              </a:rPr>
              <a:t>Resonant Field </a:t>
            </a:r>
          </a:p>
          <a:p>
            <a:pPr algn="ctr"/>
            <a:r>
              <a:rPr lang="en-US" sz="1000" b="0" i="0" dirty="0" smtClean="0">
                <a:solidFill>
                  <a:schemeClr val="tx1"/>
                </a:solidFill>
              </a:rPr>
              <a:t>Amplification (G/G)</a:t>
            </a:r>
            <a:endParaRPr lang="en-US" sz="1000" b="0" i="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7859485" y="4306529"/>
            <a:ext cx="0" cy="41198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710494" y="477882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>
                <a:solidFill>
                  <a:srgbClr val="FF0000"/>
                </a:solidFill>
              </a:rPr>
              <a:t>1</a:t>
            </a:r>
            <a:endParaRPr lang="en-US" sz="1600" i="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133051" y="3103562"/>
            <a:ext cx="192024" cy="356616"/>
          </a:xfrm>
          <a:prstGeom prst="ellipse">
            <a:avLst/>
          </a:prstGeom>
          <a:solidFill>
            <a:srgbClr val="F2E8DA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5" y="1602740"/>
            <a:ext cx="2468880" cy="164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49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Participated in DIII-D National Campaign on Radiation Asymmetry XP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369190" y="946772"/>
            <a:ext cx="5774809" cy="314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Thermal imaging indicates MGI location cooler than nearby wall</a:t>
            </a:r>
            <a:endParaRPr lang="en-US" b="0" i="0" dirty="0"/>
          </a:p>
          <a:p>
            <a:pPr lvl="1"/>
            <a:r>
              <a:rPr lang="en-US" b="0" i="0" dirty="0" smtClean="0"/>
              <a:t>ITER concerned about localized melting near gas injection port location</a:t>
            </a:r>
          </a:p>
          <a:p>
            <a:r>
              <a:rPr lang="en-US" b="0" i="0" dirty="0" smtClean="0"/>
              <a:t># </a:t>
            </a:r>
            <a:r>
              <a:rPr lang="en-US" b="0" i="0" smtClean="0"/>
              <a:t>of injectors </a:t>
            </a:r>
            <a:r>
              <a:rPr lang="en-US" b="0" i="0" dirty="0" smtClean="0"/>
              <a:t>had little effect on TQ/CQ </a:t>
            </a:r>
            <a:r>
              <a:rPr lang="en-US" b="0" i="0" dirty="0" err="1" smtClean="0"/>
              <a:t>P</a:t>
            </a:r>
            <a:r>
              <a:rPr lang="en-US" b="0" i="0" baseline="-25000" dirty="0" err="1" smtClean="0"/>
              <a:t>rad</a:t>
            </a:r>
            <a:r>
              <a:rPr lang="en-US" b="0" i="0" dirty="0" smtClean="0"/>
              <a:t> asymmetry</a:t>
            </a:r>
            <a:endParaRPr lang="en-US" b="0" i="0" dirty="0"/>
          </a:p>
          <a:p>
            <a:pPr lvl="1"/>
            <a:r>
              <a:rPr lang="en-US" b="0" i="0" dirty="0" smtClean="0"/>
              <a:t>No significant variation with valve delay</a:t>
            </a:r>
            <a:endParaRPr lang="en-US" b="0" i="0" dirty="0"/>
          </a:p>
          <a:p>
            <a:pPr lvl="1"/>
            <a:endParaRPr lang="en-US" b="0" i="0" dirty="0"/>
          </a:p>
        </p:txBody>
      </p:sp>
      <p:grpSp>
        <p:nvGrpSpPr>
          <p:cNvPr id="4" name="Group 3"/>
          <p:cNvGrpSpPr/>
          <p:nvPr/>
        </p:nvGrpSpPr>
        <p:grpSpPr>
          <a:xfrm>
            <a:off x="100508" y="972352"/>
            <a:ext cx="3224583" cy="2634686"/>
            <a:chOff x="5859013" y="1018812"/>
            <a:chExt cx="3221332" cy="2694865"/>
          </a:xfrm>
        </p:grpSpPr>
        <p:grpSp>
          <p:nvGrpSpPr>
            <p:cNvPr id="5" name="Group 4"/>
            <p:cNvGrpSpPr/>
            <p:nvPr/>
          </p:nvGrpSpPr>
          <p:grpSpPr>
            <a:xfrm>
              <a:off x="5859013" y="1018812"/>
              <a:ext cx="3221332" cy="2694865"/>
              <a:chOff x="90718" y="3589740"/>
              <a:chExt cx="3412977" cy="274991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" name="Rounded Rectangle 7"/>
              <p:cNvSpPr/>
              <p:nvPr/>
            </p:nvSpPr>
            <p:spPr>
              <a:xfrm>
                <a:off x="90718" y="3589740"/>
                <a:ext cx="3412977" cy="2749910"/>
              </a:xfrm>
              <a:prstGeom prst="roundRect">
                <a:avLst>
                  <a:gd name="adj" fmla="val 750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1" descr="New_R-2_MGI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168" y="3743707"/>
                <a:ext cx="3203190" cy="258961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7715934" y="1172592"/>
              <a:ext cx="856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MGI1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84673" y="3368768"/>
              <a:ext cx="856914" cy="33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MGI2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9143" y="3737550"/>
            <a:ext cx="8978572" cy="2938291"/>
            <a:chOff x="221442" y="3296592"/>
            <a:chExt cx="8978572" cy="366066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499" y="3359524"/>
              <a:ext cx="3923515" cy="3597735"/>
            </a:xfrm>
            <a:prstGeom prst="rect">
              <a:avLst/>
            </a:prstGeom>
          </p:spPr>
        </p:pic>
        <p:sp>
          <p:nvSpPr>
            <p:cNvPr id="13" name="Right Arrow 12"/>
            <p:cNvSpPr/>
            <p:nvPr/>
          </p:nvSpPr>
          <p:spPr>
            <a:xfrm>
              <a:off x="4685697" y="4440151"/>
              <a:ext cx="704110" cy="933705"/>
            </a:xfrm>
            <a:prstGeom prst="rightArrow">
              <a:avLst/>
            </a:prstGeom>
            <a:solidFill>
              <a:srgbClr val="EA5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221442" y="3296592"/>
              <a:ext cx="4277321" cy="3538728"/>
              <a:chOff x="5271779" y="1026033"/>
              <a:chExt cx="3413311" cy="282391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03" r="12091"/>
              <a:stretch/>
            </p:blipFill>
            <p:spPr>
              <a:xfrm>
                <a:off x="5271779" y="1026033"/>
                <a:ext cx="3413311" cy="2823912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6743060" y="3155052"/>
                <a:ext cx="257834" cy="198783"/>
              </a:xfrm>
              <a:prstGeom prst="rect">
                <a:avLst/>
              </a:prstGeom>
              <a:noFill/>
              <a:ln w="76200" cmpd="sng">
                <a:solidFill>
                  <a:srgbClr val="00763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57150" cmpd="sng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46574" y="2782483"/>
                <a:ext cx="717242" cy="319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7635"/>
                    </a:solidFill>
                  </a:rPr>
                  <a:t>MGI2</a:t>
                </a:r>
                <a:endParaRPr lang="en-US" sz="2000" b="1" dirty="0">
                  <a:solidFill>
                    <a:srgbClr val="007635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7117981" y="5583903"/>
              <a:ext cx="10578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159B2F"/>
                  </a:solidFill>
                </a:rPr>
                <a:t>MGI2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92953" y="4195883"/>
              <a:ext cx="294831" cy="861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46353" y="3656530"/>
              <a:ext cx="1854717" cy="9476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9"/>
          <p:cNvSpPr txBox="1"/>
          <p:nvPr/>
        </p:nvSpPr>
        <p:spPr>
          <a:xfrm>
            <a:off x="5966561" y="3607038"/>
            <a:ext cx="2698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+mn-ea"/>
                <a:cs typeface="Arial" charset="0"/>
              </a:defRPr>
            </a:lvl9pPr>
          </a:lstStyle>
          <a:p>
            <a:r>
              <a:rPr lang="en-US" b="0" i="0" dirty="0">
                <a:solidFill>
                  <a:schemeClr val="tx1"/>
                </a:solidFill>
              </a:rPr>
              <a:t>N.W. </a:t>
            </a:r>
            <a:r>
              <a:rPr lang="en-US" b="0" i="0" dirty="0" err="1">
                <a:solidFill>
                  <a:schemeClr val="tx1"/>
                </a:solidFill>
              </a:rPr>
              <a:t>Eidietis</a:t>
            </a:r>
            <a:r>
              <a:rPr lang="en-US" b="0" i="0" dirty="0">
                <a:solidFill>
                  <a:schemeClr val="tx1"/>
                </a:solidFill>
              </a:rPr>
              <a:t>, et al, G04-2, APS2013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Valve has same time response for operation in &lt;0.4T magnetic fields</a:t>
            </a:r>
          </a:p>
        </p:txBody>
      </p:sp>
      <p:pic>
        <p:nvPicPr>
          <p:cNvPr id="32771" name="Picture 1" descr="Figure 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6748463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76200" y="5715000"/>
            <a:ext cx="8918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1450" indent="-1714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600" i="0"/>
              <a:t>Vacuum solenoid field is 0.67T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600" i="0"/>
              <a:t>Skin depth in Al is 2.2cm, valve wall thickness is 1cm. Fields inside valve side wall ~0.4T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600" i="0"/>
              <a:t>Future tests will use SS304L valve and further slow down solenoid current waveform</a:t>
            </a:r>
          </a:p>
        </p:txBody>
      </p:sp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6858000" y="1905000"/>
            <a:ext cx="2209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i="0"/>
              <a:t>Shots 19,20, 21 are with solenoid energized</a:t>
            </a:r>
          </a:p>
          <a:p>
            <a:pPr eaLnBrk="1" hangingPunct="1"/>
            <a:endParaRPr lang="en-US" altLang="en-US" sz="2000" i="0"/>
          </a:p>
          <a:p>
            <a:pPr eaLnBrk="1" hangingPunct="1"/>
            <a:r>
              <a:rPr lang="en-US" altLang="en-US" sz="2000" i="0"/>
              <a:t>Shots 22 and 23 are comparison shots without solenoid</a:t>
            </a:r>
          </a:p>
        </p:txBody>
      </p:sp>
    </p:spTree>
    <p:extLst>
      <p:ext uri="{BB962C8B-B14F-4D97-AF65-F5344CB8AC3E}">
        <p14:creationId xmlns:p14="http://schemas.microsoft.com/office/powerpoint/2010/main" val="312644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Outline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8788"/>
            <a:ext cx="9144000" cy="4693037"/>
          </a:xfrm>
          <a:ln>
            <a:noFill/>
          </a:ln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pPr lvl="1"/>
            <a:r>
              <a:rPr lang="en-US" sz="1800" dirty="0" smtClean="0"/>
              <a:t>Macroscopic stability (MS) group research in stability, 3D fields, and disruptions is key for NSTX-U, ITER, and FNSF</a:t>
            </a:r>
            <a:endParaRPr lang="en-US" sz="1800" dirty="0"/>
          </a:p>
          <a:p>
            <a:pPr lvl="1"/>
            <a:r>
              <a:rPr lang="en-US" sz="1800" dirty="0" smtClean="0"/>
              <a:t>MS research is prominent in NSTX-U milestones as well as JRTs</a:t>
            </a:r>
            <a:endParaRPr lang="en-US" sz="1800" dirty="0"/>
          </a:p>
          <a:p>
            <a:r>
              <a:rPr lang="en-US" dirty="0" smtClean="0"/>
              <a:t>Progress in the </a:t>
            </a:r>
            <a:r>
              <a:rPr lang="en-US" dirty="0"/>
              <a:t>last </a:t>
            </a:r>
            <a:r>
              <a:rPr lang="en-US" dirty="0" smtClean="0"/>
              <a:t>year – in preparation for upcoming run</a:t>
            </a:r>
            <a:endParaRPr lang="en-US" dirty="0"/>
          </a:p>
          <a:p>
            <a:pPr lvl="1"/>
            <a:r>
              <a:rPr lang="en-US" sz="1800" dirty="0" smtClean="0"/>
              <a:t>Collaborations at KSTAR and DIII-D</a:t>
            </a:r>
          </a:p>
          <a:p>
            <a:pPr lvl="1"/>
            <a:r>
              <a:rPr lang="en-US" sz="1800" dirty="0" smtClean="0"/>
              <a:t>Three main areas: Stability, 3D fields, and disruptions</a:t>
            </a:r>
          </a:p>
          <a:p>
            <a:pPr lvl="1"/>
            <a:r>
              <a:rPr lang="en-US" sz="1800" dirty="0" smtClean="0"/>
              <a:t>Non-axisymmetric control coil (NCC) design</a:t>
            </a:r>
          </a:p>
          <a:p>
            <a:r>
              <a:rPr lang="en-US" dirty="0" smtClean="0"/>
              <a:t>MS research goals and plans for FY15</a:t>
            </a:r>
          </a:p>
          <a:p>
            <a:r>
              <a:rPr lang="en-US" dirty="0" smtClean="0"/>
              <a:t>MS research goals and plans for FY16</a:t>
            </a:r>
          </a:p>
          <a:p>
            <a:r>
              <a:rPr lang="en-US" dirty="0" smtClean="0"/>
              <a:t>Key results expected by the end of the FY16 run, and how they will impact further NSTX-U operation and future devices</a:t>
            </a:r>
          </a:p>
        </p:txBody>
      </p:sp>
    </p:spTree>
    <p:extLst>
      <p:ext uri="{BB962C8B-B14F-4D97-AF65-F5344CB8AC3E}">
        <p14:creationId xmlns:p14="http://schemas.microsoft.com/office/powerpoint/2010/main" val="251762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ITER-like MGI Valve Designed, Built and Tested for Installation on NSTX-U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7" y="1423078"/>
            <a:ext cx="3108325" cy="5108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348" y="3717149"/>
            <a:ext cx="5859272" cy="2836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372" y="1005384"/>
            <a:ext cx="219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 smtClean="0"/>
              <a:t>NSTX-U MGI Valve</a:t>
            </a:r>
            <a:endParaRPr lang="en-US" sz="1800" i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78135" y="911495"/>
            <a:ext cx="6065865" cy="314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FY15 MGI Research Plans</a:t>
            </a:r>
            <a:endParaRPr lang="en-US" b="0" i="0" dirty="0"/>
          </a:p>
          <a:p>
            <a:pPr lvl="1"/>
            <a:r>
              <a:rPr lang="en-US" sz="1800" b="0" i="0" dirty="0" smtClean="0"/>
              <a:t>Operate valves at ~5000 </a:t>
            </a:r>
            <a:r>
              <a:rPr lang="en-US" sz="1800" b="0" i="0" dirty="0" err="1" smtClean="0"/>
              <a:t>Torr</a:t>
            </a:r>
            <a:r>
              <a:rPr lang="en-US" sz="1800" b="0" i="0" dirty="0" smtClean="0"/>
              <a:t> (200 </a:t>
            </a:r>
            <a:r>
              <a:rPr lang="en-US" sz="1800" b="0" i="0" dirty="0" err="1" smtClean="0"/>
              <a:t>Torr.L</a:t>
            </a:r>
            <a:r>
              <a:rPr lang="en-US" sz="1800" b="0" i="0" dirty="0" smtClean="0"/>
              <a:t> Neon)</a:t>
            </a:r>
            <a:endParaRPr lang="en-US" sz="1800" b="0" i="0" dirty="0"/>
          </a:p>
          <a:p>
            <a:pPr lvl="1"/>
            <a:r>
              <a:rPr lang="en-US" sz="1800" b="0" i="0" dirty="0" smtClean="0"/>
              <a:t>Compare mid-plane and PFR locations for gas assimilations studies using identical gas injection set-up</a:t>
            </a:r>
          </a:p>
          <a:p>
            <a:pPr lvl="1"/>
            <a:r>
              <a:rPr lang="en-US" sz="1800" b="0" i="0" dirty="0" smtClean="0"/>
              <a:t>Possible Poloidal injection effect on VDE (multi-machine experiment with DIII-D &amp; C-MOD)</a:t>
            </a:r>
          </a:p>
          <a:p>
            <a:pPr lvl="1"/>
            <a:r>
              <a:rPr lang="en-US" sz="1800" b="0" i="0" dirty="0" smtClean="0"/>
              <a:t>3 valves to be installed for FY15 Experiments</a:t>
            </a:r>
            <a:endParaRPr lang="en-US" sz="1800" b="0" i="0" dirty="0"/>
          </a:p>
          <a:p>
            <a:pPr lvl="1"/>
            <a:endParaRPr lang="en-US" b="0" i="0" dirty="0"/>
          </a:p>
          <a:p>
            <a:pPr lvl="1"/>
            <a:endParaRPr lang="en-US" b="0" i="0" dirty="0"/>
          </a:p>
          <a:p>
            <a:pPr lvl="1"/>
            <a:endParaRPr lang="en-US" b="0" i="0" dirty="0" smtClean="0"/>
          </a:p>
          <a:p>
            <a:pPr lvl="1"/>
            <a:endParaRPr lang="en-US" b="0" i="0" dirty="0"/>
          </a:p>
        </p:txBody>
      </p:sp>
    </p:spTree>
    <p:extLst>
      <p:ext uri="{BB962C8B-B14F-4D97-AF65-F5344CB8AC3E}">
        <p14:creationId xmlns:p14="http://schemas.microsoft.com/office/powerpoint/2010/main" val="270412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altLang="en-US" smtClean="0"/>
              <a:t>Version 4 Valve evacuates into chamber in &lt; 3ms, for gas injection amounts of 200 Torr.L N</a:t>
            </a:r>
            <a:r>
              <a:rPr lang="en-US" altLang="en-US" baseline="-25000" smtClean="0"/>
              <a:t>2</a:t>
            </a:r>
          </a:p>
        </p:txBody>
      </p:sp>
      <p:pic>
        <p:nvPicPr>
          <p:cNvPr id="3174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422400"/>
            <a:ext cx="3108325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520700" y="1004888"/>
            <a:ext cx="2198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i="0"/>
              <a:t>NSTX-U MGI Valve</a:t>
            </a:r>
          </a:p>
        </p:txBody>
      </p:sp>
      <p:pic>
        <p:nvPicPr>
          <p:cNvPr id="31748" name="Picture 1" descr="Figure 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5562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02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Physics analysis for Non-axisymmetric Control Coil (NCC) has been updated with IPEC-PENT and more NSTX-U targets 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152400" y="1012116"/>
            <a:ext cx="8841829" cy="5486400"/>
          </a:xfrm>
        </p:spPr>
        <p:txBody>
          <a:bodyPr/>
          <a:lstStyle/>
          <a:p>
            <a:r>
              <a:rPr lang="en-US" sz="1800" dirty="0" smtClean="0"/>
              <a:t>NTV calculations are updated using IPEC-PENT, without previous large-aspect-ratio approximation and pitch-angle simplification</a:t>
            </a:r>
          </a:p>
          <a:p>
            <a:pPr lvl="1"/>
            <a:r>
              <a:rPr lang="en-US" sz="1400" dirty="0" smtClean="0"/>
              <a:t>In NSTX and NSTX-U, PENT torque is typically larger than previous analysis by a factor of 2~3</a:t>
            </a:r>
          </a:p>
          <a:p>
            <a:r>
              <a:rPr lang="en-US" sz="1800" dirty="0" smtClean="0"/>
              <a:t>1.5MA~2MA NSTX-U targets were studied</a:t>
            </a:r>
          </a:p>
          <a:p>
            <a:pPr lvl="1"/>
            <a:r>
              <a:rPr lang="en-US" sz="1400" dirty="0" smtClean="0"/>
              <a:t>2x6-odd is better than 12U or 2x6-even in general, but its advantages decrease when I</a:t>
            </a:r>
            <a:r>
              <a:rPr lang="en-US" sz="1400" baseline="-25000" dirty="0"/>
              <a:t>P</a:t>
            </a:r>
            <a:r>
              <a:rPr lang="en-US" sz="1400" dirty="0" smtClean="0"/>
              <a:t>= 1.5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/>
              <a:t>2MA</a:t>
            </a:r>
          </a:p>
          <a:p>
            <a:pPr lvl="1"/>
            <a:r>
              <a:rPr lang="en-US" sz="1400" dirty="0" smtClean="0"/>
              <a:t>FOM table updated accordingly (</a:t>
            </a:r>
            <a:r>
              <a:rPr lang="en-US" sz="1400" dirty="0" smtClean="0">
                <a:solidFill>
                  <a:srgbClr val="660066"/>
                </a:solidFill>
              </a:rPr>
              <a:t>Purple : 2MA</a:t>
            </a:r>
            <a:r>
              <a:rPr lang="en-US" sz="1400" dirty="0" smtClean="0"/>
              <a:t>)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sz="2000" dirty="0" smtClean="0"/>
              <a:t> </a:t>
            </a:r>
          </a:p>
          <a:p>
            <a:endParaRPr lang="en-US" sz="2000" dirty="0" smtClean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463143"/>
              </p:ext>
            </p:extLst>
          </p:nvPr>
        </p:nvGraphicFramePr>
        <p:xfrm>
          <a:off x="335489" y="2899350"/>
          <a:ext cx="8562886" cy="347681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48158"/>
                <a:gridCol w="1198104"/>
                <a:gridCol w="1006459"/>
                <a:gridCol w="1373896"/>
                <a:gridCol w="1214141"/>
                <a:gridCol w="1222128"/>
              </a:tblGrid>
              <a:tr h="54342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Figures</a:t>
                      </a:r>
                      <a:r>
                        <a:rPr lang="en-US" sz="1600" b="1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of Merit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Favorable values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MID</a:t>
                      </a:r>
                      <a:endParaRPr lang="en-US" sz="1600" i="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12U</a:t>
                      </a:r>
                      <a:endParaRPr lang="en-US" sz="1600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2x6-Odd</a:t>
                      </a:r>
                      <a:endParaRPr lang="en-US" sz="1600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2x12</a:t>
                      </a:r>
                      <a:endParaRPr lang="en-US" sz="1600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90987"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EF (n=1)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High</a:t>
                      </a:r>
                      <a:r>
                        <a:rPr lang="en-US" sz="1600" b="1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  <a:r>
                        <a:rPr lang="en-US" sz="1600" b="1" i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N-R</a:t>
                      </a:r>
                      <a:endParaRPr lang="en-US" sz="1600" b="1" i="0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0.07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0.13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1.24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1.24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987"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RWM (n=1)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High</a:t>
                      </a:r>
                      <a:r>
                        <a:rPr lang="en-US" sz="1600" b="1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  <a:r>
                        <a:rPr lang="el-GR" sz="1600" b="1" i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lang="en-US" sz="1600" b="1" i="0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1.25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1.54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1.61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1.70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4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NTV (n≥3)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Wide </a:t>
                      </a:r>
                      <a:r>
                        <a:rPr lang="el-GR" sz="1600" b="1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1600" b="1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en-US" sz="1600" b="1" i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N-N</a:t>
                      </a:r>
                      <a:endParaRPr lang="en-US" sz="1600" b="1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66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1.44</a:t>
                      </a:r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~6.08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66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1.75</a:t>
                      </a:r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~11.33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66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6.38</a:t>
                      </a:r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~59.4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710">
                <a:tc rowSpan="2">
                  <a:txBody>
                    <a:bodyPr/>
                    <a:lstStyle/>
                    <a:p>
                      <a:r>
                        <a:rPr lang="en-US" sz="16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RMP (n≥3)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High F</a:t>
                      </a:r>
                      <a:r>
                        <a:rPr lang="en-US" sz="1600" b="1" i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N-C</a:t>
                      </a:r>
                      <a:endParaRPr lang="en-US" sz="1600" b="1" i="0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0.25~</a:t>
                      </a:r>
                      <a:r>
                        <a:rPr lang="en-US" sz="1600" b="1" i="0" dirty="0" smtClean="0">
                          <a:solidFill>
                            <a:srgbClr val="66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0.30</a:t>
                      </a:r>
                      <a:endParaRPr lang="en-US" sz="1600" b="1" i="0" dirty="0">
                        <a:solidFill>
                          <a:srgbClr val="66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66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0.31</a:t>
                      </a:r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~1.04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66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0.43</a:t>
                      </a:r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~0.77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66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1.18</a:t>
                      </a:r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~3.53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Wide </a:t>
                      </a:r>
                      <a:r>
                        <a:rPr lang="el-GR" sz="1600" b="1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1600" b="1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en-US" sz="1600" b="1" i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N-C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66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2.20</a:t>
                      </a:r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~12.3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66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10.4</a:t>
                      </a:r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~17.4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66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888</a:t>
                      </a:r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~14400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956597"/>
              </p:ext>
            </p:extLst>
          </p:nvPr>
        </p:nvGraphicFramePr>
        <p:xfrm>
          <a:off x="1746171" y="3511172"/>
          <a:ext cx="1028837" cy="537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0" name="Equation" r:id="rId3" imgW="1066800" imgH="558800" progId="Equation.3">
                  <p:embed/>
                </p:oleObj>
              </mc:Choice>
              <mc:Fallback>
                <p:oleObj name="Equation" r:id="rId3" imgW="10668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171" y="3511172"/>
                        <a:ext cx="1028837" cy="5378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828307"/>
              </p:ext>
            </p:extLst>
          </p:nvPr>
        </p:nvGraphicFramePr>
        <p:xfrm>
          <a:off x="1905000" y="4137176"/>
          <a:ext cx="840113" cy="445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1" name="Equation" r:id="rId5" imgW="812447" imgH="431613" progId="Equation.3">
                  <p:embed/>
                </p:oleObj>
              </mc:Choice>
              <mc:Fallback>
                <p:oleObj name="Equation" r:id="rId5" imgW="81244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137176"/>
                        <a:ext cx="840113" cy="44582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470625"/>
              </p:ext>
            </p:extLst>
          </p:nvPr>
        </p:nvGraphicFramePr>
        <p:xfrm>
          <a:off x="1405725" y="5610414"/>
          <a:ext cx="1395748" cy="471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2" name="Equation" r:id="rId7" imgW="1422360" imgH="482400" progId="Equation.3">
                  <p:embed/>
                </p:oleObj>
              </mc:Choice>
              <mc:Fallback>
                <p:oleObj name="Equation" r:id="rId7" imgW="1422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5725" y="5610414"/>
                        <a:ext cx="1395748" cy="4717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0434455"/>
              </p:ext>
            </p:extLst>
          </p:nvPr>
        </p:nvGraphicFramePr>
        <p:xfrm>
          <a:off x="1367117" y="4758765"/>
          <a:ext cx="1471707" cy="458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3" name="Equation" r:id="rId9" imgW="1676160" imgH="482400" progId="Equation.3">
                  <p:embed/>
                </p:oleObj>
              </mc:Choice>
              <mc:Fallback>
                <p:oleObj name="Equation" r:id="rId9" imgW="1676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7117" y="4758765"/>
                        <a:ext cx="1471707" cy="45822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121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Non-axisymmetric Control Coil (NCC) capability on NTV braking has been successfully studied with STELLOPT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152400" y="1012116"/>
            <a:ext cx="5961233" cy="5486400"/>
          </a:xfrm>
        </p:spPr>
        <p:txBody>
          <a:bodyPr/>
          <a:lstStyle/>
          <a:p>
            <a:r>
              <a:rPr lang="en-US" sz="2000" dirty="0" smtClean="0"/>
              <a:t>The IPECOPT code has been developed from STELLOPT to optimize IPEC equilibrium for NTV Torque</a:t>
            </a:r>
          </a:p>
          <a:p>
            <a:pPr lvl="1"/>
            <a:r>
              <a:rPr lang="en-US" sz="1600" dirty="0" smtClean="0"/>
              <a:t>Initial attempts focus on variation of boundary harmonics for core and edge torque</a:t>
            </a:r>
          </a:p>
          <a:p>
            <a:pPr lvl="1"/>
            <a:r>
              <a:rPr lang="en-US" sz="1600" dirty="0" smtClean="0"/>
              <a:t>The applied n=1 spectrum shows the possibility to drive core (rho &lt; 0.5) torque while minimizing edge torque</a:t>
            </a:r>
          </a:p>
          <a:p>
            <a:pPr lvl="1"/>
            <a:r>
              <a:rPr lang="en-US" sz="1600" dirty="0" smtClean="0"/>
              <a:t>The applied n=3 spectrum shows the ability to drive a broad edge torque</a:t>
            </a:r>
          </a:p>
          <a:p>
            <a:pPr lvl="1"/>
            <a:endParaRPr lang="en-US" sz="1600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sz="2000" dirty="0" smtClean="0"/>
              <a:t> </a:t>
            </a:r>
          </a:p>
          <a:p>
            <a:endParaRPr lang="en-US" sz="2000" dirty="0" smtClean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74" y="4129213"/>
            <a:ext cx="2843619" cy="2132714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2743582" y="5455141"/>
            <a:ext cx="0" cy="626076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632858" y="4267540"/>
            <a:ext cx="20940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0" dirty="0" smtClean="0">
                <a:solidFill>
                  <a:schemeClr val="tx1"/>
                </a:solidFill>
              </a:rPr>
              <a:t>n=3</a:t>
            </a:r>
          </a:p>
          <a:p>
            <a:r>
              <a:rPr lang="en-US" sz="1100" i="0" dirty="0" err="1" smtClean="0">
                <a:solidFill>
                  <a:schemeClr val="tx1"/>
                </a:solidFill>
              </a:rPr>
              <a:t>Levenberg</a:t>
            </a:r>
            <a:r>
              <a:rPr lang="en-US" sz="1100" i="0" dirty="0" smtClean="0">
                <a:solidFill>
                  <a:schemeClr val="tx1"/>
                </a:solidFill>
              </a:rPr>
              <a:t>-Marquardt (Modified) optimization</a:t>
            </a:r>
            <a:endParaRPr lang="en-US" sz="1100" i="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880" y="4678462"/>
            <a:ext cx="492443" cy="943720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US" sz="2000" i="0" dirty="0" smtClean="0">
                <a:solidFill>
                  <a:schemeClr val="tx1"/>
                </a:solidFill>
              </a:rPr>
              <a:t>Torque</a:t>
            </a:r>
            <a:endParaRPr lang="en-US" sz="2000" i="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989052" y="6348480"/>
            <a:ext cx="484428" cy="223485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11012" y="6233341"/>
            <a:ext cx="316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 smtClean="0"/>
              <a:t>PPPL Theory Partnership, JRT-14</a:t>
            </a:r>
            <a:endParaRPr lang="en-US" sz="1400" i="0" dirty="0"/>
          </a:p>
        </p:txBody>
      </p:sp>
      <p:pic>
        <p:nvPicPr>
          <p:cNvPr id="29" name="Picture 28" descr="Screen Shot 2014-06-03 at 11.43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24" y="4105841"/>
            <a:ext cx="1754757" cy="201430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97769" y="3761454"/>
            <a:ext cx="1262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u="sng" dirty="0" smtClean="0">
                <a:solidFill>
                  <a:srgbClr val="000000"/>
                </a:solidFill>
              </a:rPr>
              <a:t>Unconstrained</a:t>
            </a:r>
            <a:endParaRPr lang="en-US" i="0" u="sng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38437" y="3784181"/>
            <a:ext cx="3301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u="sng" dirty="0" smtClean="0">
                <a:solidFill>
                  <a:srgbClr val="000000"/>
                </a:solidFill>
              </a:rPr>
              <a:t>Constrained to partial NCC + </a:t>
            </a:r>
            <a:r>
              <a:rPr lang="en-US" i="0" u="sng" dirty="0" err="1" smtClean="0">
                <a:solidFill>
                  <a:srgbClr val="000000"/>
                </a:solidFill>
              </a:rPr>
              <a:t>Midplane</a:t>
            </a:r>
            <a:r>
              <a:rPr lang="en-US" i="0" u="sng" dirty="0" smtClean="0">
                <a:solidFill>
                  <a:srgbClr val="000000"/>
                </a:solidFill>
              </a:rPr>
              <a:t> coil</a:t>
            </a:r>
            <a:endParaRPr lang="en-US" i="0" u="sng" dirty="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995055" y="6348480"/>
            <a:ext cx="725474" cy="13548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74726" y="6103948"/>
            <a:ext cx="4844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</a:rPr>
              <a:t>Rho</a:t>
            </a:r>
            <a:endParaRPr lang="en-US" i="0" dirty="0">
              <a:solidFill>
                <a:schemeClr val="tx1"/>
              </a:solidFill>
            </a:endParaRPr>
          </a:p>
        </p:txBody>
      </p:sp>
      <p:pic>
        <p:nvPicPr>
          <p:cNvPr id="34" name="Picture 33" descr="Screen Shot 2014-06-06 at 11.40.2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628" y="4112650"/>
            <a:ext cx="1761426" cy="1950670"/>
          </a:xfrm>
          <a:prstGeom prst="rect">
            <a:avLst/>
          </a:prstGeom>
        </p:spPr>
      </p:pic>
      <p:pic>
        <p:nvPicPr>
          <p:cNvPr id="35" name="Picture 34" descr="Screen Shot 2014-06-06 at 11.58.06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44" y="4261660"/>
            <a:ext cx="2438783" cy="187828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078235" y="4349821"/>
            <a:ext cx="23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0" dirty="0" smtClean="0">
                <a:solidFill>
                  <a:schemeClr val="tx1"/>
                </a:solidFill>
              </a:rPr>
              <a:t>n=3</a:t>
            </a:r>
          </a:p>
          <a:p>
            <a:r>
              <a:rPr lang="en-US" sz="1100" i="0" dirty="0" smtClean="0">
                <a:solidFill>
                  <a:schemeClr val="tx1"/>
                </a:solidFill>
              </a:rPr>
              <a:t>Partial NCC (2x6-only) 4kAt,</a:t>
            </a:r>
          </a:p>
          <a:p>
            <a:r>
              <a:rPr lang="en-US" sz="1100" i="0" dirty="0" err="1" smtClean="0">
                <a:solidFill>
                  <a:schemeClr val="tx1"/>
                </a:solidFill>
              </a:rPr>
              <a:t>Midplane</a:t>
            </a:r>
            <a:r>
              <a:rPr lang="en-US" sz="1100" i="0" dirty="0" smtClean="0">
                <a:solidFill>
                  <a:schemeClr val="tx1"/>
                </a:solidFill>
              </a:rPr>
              <a:t> coil 4kAt</a:t>
            </a:r>
          </a:p>
          <a:p>
            <a:r>
              <a:rPr lang="en-US" sz="1100" i="0" dirty="0" smtClean="0">
                <a:solidFill>
                  <a:schemeClr val="tx1"/>
                </a:solidFill>
              </a:rPr>
              <a:t>Total torque ~2Nm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07423" y="6108120"/>
            <a:ext cx="1693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Total normal </a:t>
            </a:r>
            <a:r>
              <a:rPr lang="en-US" sz="1000" dirty="0" err="1" smtClean="0"/>
              <a:t>δB</a:t>
            </a:r>
            <a:r>
              <a:rPr lang="en-US" sz="1000" dirty="0" smtClean="0"/>
              <a:t> </a:t>
            </a:r>
            <a:endParaRPr lang="en-US" sz="1000" dirty="0"/>
          </a:p>
          <a:p>
            <a:pPr algn="ctr"/>
            <a:r>
              <a:rPr lang="en-US" sz="1000" dirty="0" smtClean="0"/>
              <a:t>on the plasma boundary </a:t>
            </a:r>
            <a:endParaRPr lang="en-US" sz="1000" dirty="0"/>
          </a:p>
        </p:txBody>
      </p:sp>
      <p:sp>
        <p:nvSpPr>
          <p:cNvPr id="38" name="Left Arrow 37"/>
          <p:cNvSpPr/>
          <p:nvPr/>
        </p:nvSpPr>
        <p:spPr bwMode="auto">
          <a:xfrm rot="17946711">
            <a:off x="7401226" y="3428133"/>
            <a:ext cx="434602" cy="240953"/>
          </a:xfrm>
          <a:prstGeom prst="leftArrow">
            <a:avLst/>
          </a:prstGeom>
          <a:gradFill flip="none" rotWithShape="1">
            <a:gsLst>
              <a:gs pos="3200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effectLst/>
              <a:latin typeface="Helvetica" pitchFamily="-128" charset="0"/>
            </a:endParaRPr>
          </a:p>
        </p:txBody>
      </p:sp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113" y="1267361"/>
            <a:ext cx="1986163" cy="208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576136" y="928807"/>
            <a:ext cx="1184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rgbClr val="FF0000"/>
                </a:solidFill>
              </a:rPr>
              <a:t>NCC design </a:t>
            </a:r>
            <a:r>
              <a:rPr lang="en-US" b="0" i="0" dirty="0" smtClean="0">
                <a:solidFill>
                  <a:srgbClr val="FF0000"/>
                </a:solidFill>
              </a:rPr>
              <a:t>(on passive        plates)</a:t>
            </a: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43148" y="959584"/>
            <a:ext cx="1222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chemeClr val="accent2"/>
                </a:solidFill>
              </a:rPr>
              <a:t>Existing coils</a:t>
            </a:r>
            <a:endParaRPr lang="en-US" sz="1400" b="0" i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9" y="1151835"/>
            <a:ext cx="4104561" cy="322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13" y="1127291"/>
            <a:ext cx="4181669" cy="334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Text Box 6"/>
          <p:cNvSpPr txBox="1">
            <a:spLocks noChangeArrowheads="1"/>
          </p:cNvSpPr>
          <p:nvPr/>
        </p:nvSpPr>
        <p:spPr bwMode="auto">
          <a:xfrm>
            <a:off x="4648200" y="889613"/>
            <a:ext cx="44470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smtClean="0">
                <a:solidFill>
                  <a:srgbClr val="9900FF"/>
                </a:solidFill>
                <a:latin typeface="Arial" pitchFamily="34" charset="0"/>
              </a:rPr>
              <a:t>NCC 2x12 with favorable sensors, optimal gain</a:t>
            </a:r>
            <a:endParaRPr lang="en-US" sz="1600" b="0" i="0" u="sng" dirty="0">
              <a:solidFill>
                <a:srgbClr val="9900FF"/>
              </a:solidFill>
              <a:latin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76001" y="4419600"/>
            <a:ext cx="1824930" cy="2073406"/>
            <a:chOff x="6240837" y="1371600"/>
            <a:chExt cx="1824930" cy="2073406"/>
          </a:xfrm>
        </p:grpSpPr>
        <p:pic>
          <p:nvPicPr>
            <p:cNvPr id="39" name="Picture 38" descr="plot2NSTXv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837" y="1371600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" name="Group 39"/>
            <p:cNvGrpSpPr>
              <a:grpSpLocks/>
            </p:cNvGrpSpPr>
            <p:nvPr/>
          </p:nvGrpSpPr>
          <p:grpSpPr bwMode="auto">
            <a:xfrm>
              <a:off x="6368047" y="1873307"/>
              <a:ext cx="1222168" cy="681228"/>
              <a:chOff x="492" y="1582"/>
              <a:chExt cx="1940" cy="1020"/>
            </a:xfrm>
          </p:grpSpPr>
          <p:sp>
            <p:nvSpPr>
              <p:cNvPr id="63" name="Freeform 10"/>
              <p:cNvSpPr>
                <a:spLocks/>
              </p:cNvSpPr>
              <p:nvPr/>
            </p:nvSpPr>
            <p:spPr bwMode="auto">
              <a:xfrm>
                <a:off x="2082" y="2174"/>
                <a:ext cx="350" cy="396"/>
              </a:xfrm>
              <a:custGeom>
                <a:avLst/>
                <a:gdLst>
                  <a:gd name="T0" fmla="*/ 328 w 350"/>
                  <a:gd name="T1" fmla="*/ 0 h 396"/>
                  <a:gd name="T2" fmla="*/ 224 w 350"/>
                  <a:gd name="T3" fmla="*/ 32 h 396"/>
                  <a:gd name="T4" fmla="*/ 118 w 350"/>
                  <a:gd name="T5" fmla="*/ 60 h 396"/>
                  <a:gd name="T6" fmla="*/ 0 w 350"/>
                  <a:gd name="T7" fmla="*/ 82 h 396"/>
                  <a:gd name="T8" fmla="*/ 30 w 350"/>
                  <a:gd name="T9" fmla="*/ 396 h 396"/>
                  <a:gd name="T10" fmla="*/ 130 w 350"/>
                  <a:gd name="T11" fmla="*/ 378 h 396"/>
                  <a:gd name="T12" fmla="*/ 272 w 350"/>
                  <a:gd name="T13" fmla="*/ 346 h 396"/>
                  <a:gd name="T14" fmla="*/ 350 w 350"/>
                  <a:gd name="T15" fmla="*/ 32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1"/>
              <p:cNvSpPr>
                <a:spLocks/>
              </p:cNvSpPr>
              <p:nvPr/>
            </p:nvSpPr>
            <p:spPr bwMode="auto">
              <a:xfrm>
                <a:off x="1462" y="2266"/>
                <a:ext cx="556" cy="336"/>
              </a:xfrm>
              <a:custGeom>
                <a:avLst/>
                <a:gdLst>
                  <a:gd name="T0" fmla="*/ 24 w 556"/>
                  <a:gd name="T1" fmla="*/ 0 h 336"/>
                  <a:gd name="T2" fmla="*/ 166 w 556"/>
                  <a:gd name="T3" fmla="*/ 14 h 336"/>
                  <a:gd name="T4" fmla="*/ 278 w 556"/>
                  <a:gd name="T5" fmla="*/ 16 h 336"/>
                  <a:gd name="T6" fmla="*/ 392 w 556"/>
                  <a:gd name="T7" fmla="*/ 14 h 336"/>
                  <a:gd name="T8" fmla="*/ 472 w 556"/>
                  <a:gd name="T9" fmla="*/ 8 h 336"/>
                  <a:gd name="T10" fmla="*/ 528 w 556"/>
                  <a:gd name="T11" fmla="*/ 0 h 336"/>
                  <a:gd name="T12" fmla="*/ 556 w 556"/>
                  <a:gd name="T13" fmla="*/ 312 h 336"/>
                  <a:gd name="T14" fmla="*/ 550 w 556"/>
                  <a:gd name="T15" fmla="*/ 322 h 336"/>
                  <a:gd name="T16" fmla="*/ 428 w 556"/>
                  <a:gd name="T17" fmla="*/ 332 h 336"/>
                  <a:gd name="T18" fmla="*/ 274 w 556"/>
                  <a:gd name="T19" fmla="*/ 336 h 336"/>
                  <a:gd name="T20" fmla="*/ 92 w 556"/>
                  <a:gd name="T21" fmla="*/ 326 h 336"/>
                  <a:gd name="T22" fmla="*/ 0 w 556"/>
                  <a:gd name="T23" fmla="*/ 318 h 336"/>
                  <a:gd name="T24" fmla="*/ 24 w 556"/>
                  <a:gd name="T25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6" h="336">
                    <a:moveTo>
                      <a:pt x="24" y="0"/>
                    </a:moveTo>
                    <a:lnTo>
                      <a:pt x="166" y="14"/>
                    </a:lnTo>
                    <a:lnTo>
                      <a:pt x="278" y="16"/>
                    </a:lnTo>
                    <a:lnTo>
                      <a:pt x="392" y="14"/>
                    </a:lnTo>
                    <a:lnTo>
                      <a:pt x="472" y="8"/>
                    </a:lnTo>
                    <a:lnTo>
                      <a:pt x="528" y="0"/>
                    </a:lnTo>
                    <a:lnTo>
                      <a:pt x="556" y="312"/>
                    </a:lnTo>
                    <a:lnTo>
                      <a:pt x="550" y="322"/>
                    </a:lnTo>
                    <a:lnTo>
                      <a:pt x="428" y="332"/>
                    </a:lnTo>
                    <a:lnTo>
                      <a:pt x="274" y="336"/>
                    </a:lnTo>
                    <a:lnTo>
                      <a:pt x="92" y="326"/>
                    </a:lnTo>
                    <a:lnTo>
                      <a:pt x="0" y="31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2"/>
              <p:cNvSpPr>
                <a:spLocks/>
              </p:cNvSpPr>
              <p:nvPr/>
            </p:nvSpPr>
            <p:spPr bwMode="auto">
              <a:xfrm>
                <a:off x="878" y="2126"/>
                <a:ext cx="522" cy="448"/>
              </a:xfrm>
              <a:custGeom>
                <a:avLst/>
                <a:gdLst>
                  <a:gd name="T0" fmla="*/ 78 w 522"/>
                  <a:gd name="T1" fmla="*/ 0 h 448"/>
                  <a:gd name="T2" fmla="*/ 180 w 522"/>
                  <a:gd name="T3" fmla="*/ 44 h 448"/>
                  <a:gd name="T4" fmla="*/ 304 w 522"/>
                  <a:gd name="T5" fmla="*/ 84 h 448"/>
                  <a:gd name="T6" fmla="*/ 404 w 522"/>
                  <a:gd name="T7" fmla="*/ 108 h 448"/>
                  <a:gd name="T8" fmla="*/ 476 w 522"/>
                  <a:gd name="T9" fmla="*/ 122 h 448"/>
                  <a:gd name="T10" fmla="*/ 522 w 522"/>
                  <a:gd name="T11" fmla="*/ 130 h 448"/>
                  <a:gd name="T12" fmla="*/ 492 w 522"/>
                  <a:gd name="T13" fmla="*/ 448 h 448"/>
                  <a:gd name="T14" fmla="*/ 376 w 522"/>
                  <a:gd name="T15" fmla="*/ 424 h 448"/>
                  <a:gd name="T16" fmla="*/ 232 w 522"/>
                  <a:gd name="T17" fmla="*/ 390 h 448"/>
                  <a:gd name="T18" fmla="*/ 108 w 522"/>
                  <a:gd name="T19" fmla="*/ 350 h 448"/>
                  <a:gd name="T20" fmla="*/ 0 w 522"/>
                  <a:gd name="T21" fmla="*/ 306 h 448"/>
                  <a:gd name="T22" fmla="*/ 78 w 522"/>
                  <a:gd name="T23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3"/>
              <p:cNvSpPr>
                <a:spLocks/>
              </p:cNvSpPr>
              <p:nvPr/>
            </p:nvSpPr>
            <p:spPr bwMode="auto">
              <a:xfrm>
                <a:off x="552" y="1884"/>
                <a:ext cx="320" cy="496"/>
              </a:xfrm>
              <a:custGeom>
                <a:avLst/>
                <a:gdLst>
                  <a:gd name="T0" fmla="*/ 320 w 320"/>
                  <a:gd name="T1" fmla="*/ 196 h 496"/>
                  <a:gd name="T2" fmla="*/ 238 w 320"/>
                  <a:gd name="T3" fmla="*/ 144 h 496"/>
                  <a:gd name="T4" fmla="*/ 156 w 320"/>
                  <a:gd name="T5" fmla="*/ 76 h 496"/>
                  <a:gd name="T6" fmla="*/ 96 w 320"/>
                  <a:gd name="T7" fmla="*/ 0 h 496"/>
                  <a:gd name="T8" fmla="*/ 0 w 320"/>
                  <a:gd name="T9" fmla="*/ 286 h 496"/>
                  <a:gd name="T10" fmla="*/ 48 w 320"/>
                  <a:gd name="T11" fmla="*/ 346 h 496"/>
                  <a:gd name="T12" fmla="*/ 122 w 320"/>
                  <a:gd name="T13" fmla="*/ 416 h 496"/>
                  <a:gd name="T14" fmla="*/ 210 w 320"/>
                  <a:gd name="T15" fmla="*/ 482 h 496"/>
                  <a:gd name="T16" fmla="*/ 240 w 320"/>
                  <a:gd name="T17" fmla="*/ 49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0" h="496">
                    <a:moveTo>
                      <a:pt x="320" y="196"/>
                    </a:moveTo>
                    <a:lnTo>
                      <a:pt x="238" y="144"/>
                    </a:lnTo>
                    <a:lnTo>
                      <a:pt x="156" y="76"/>
                    </a:lnTo>
                    <a:lnTo>
                      <a:pt x="96" y="0"/>
                    </a:lnTo>
                    <a:lnTo>
                      <a:pt x="0" y="286"/>
                    </a:lnTo>
                    <a:lnTo>
                      <a:pt x="48" y="346"/>
                    </a:lnTo>
                    <a:lnTo>
                      <a:pt x="122" y="416"/>
                    </a:lnTo>
                    <a:lnTo>
                      <a:pt x="210" y="482"/>
                    </a:lnTo>
                    <a:lnTo>
                      <a:pt x="240" y="496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4"/>
              <p:cNvSpPr>
                <a:spLocks/>
              </p:cNvSpPr>
              <p:nvPr/>
            </p:nvSpPr>
            <p:spPr bwMode="auto">
              <a:xfrm>
                <a:off x="492" y="1582"/>
                <a:ext cx="132" cy="390"/>
              </a:xfrm>
              <a:custGeom>
                <a:avLst/>
                <a:gdLst>
                  <a:gd name="T0" fmla="*/ 0 w 132"/>
                  <a:gd name="T1" fmla="*/ 390 h 390"/>
                  <a:gd name="T2" fmla="*/ 4 w 132"/>
                  <a:gd name="T3" fmla="*/ 328 h 390"/>
                  <a:gd name="T4" fmla="*/ 132 w 132"/>
                  <a:gd name="T5" fmla="*/ 0 h 390"/>
                  <a:gd name="T6" fmla="*/ 108 w 132"/>
                  <a:gd name="T7" fmla="*/ 82 h 390"/>
                  <a:gd name="T8" fmla="*/ 104 w 132"/>
                  <a:gd name="T9" fmla="*/ 126 h 390"/>
                  <a:gd name="T10" fmla="*/ 106 w 132"/>
                  <a:gd name="T11" fmla="*/ 168 h 390"/>
                  <a:gd name="T12" fmla="*/ 118 w 132"/>
                  <a:gd name="T13" fmla="*/ 216 h 390"/>
                  <a:gd name="T14" fmla="*/ 132 w 132"/>
                  <a:gd name="T15" fmla="*/ 238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" name="Group 21"/>
            <p:cNvGrpSpPr>
              <a:grpSpLocks/>
            </p:cNvGrpSpPr>
            <p:nvPr/>
          </p:nvGrpSpPr>
          <p:grpSpPr bwMode="auto">
            <a:xfrm>
              <a:off x="6403713" y="2824411"/>
              <a:ext cx="1186501" cy="438696"/>
              <a:chOff x="548" y="3006"/>
              <a:chExt cx="1884" cy="658"/>
            </a:xfrm>
          </p:grpSpPr>
          <p:sp>
            <p:nvSpPr>
              <p:cNvPr id="58" name="Freeform 22"/>
              <p:cNvSpPr>
                <a:spLocks/>
              </p:cNvSpPr>
              <p:nvPr/>
            </p:nvSpPr>
            <p:spPr bwMode="auto">
              <a:xfrm>
                <a:off x="2104" y="3342"/>
                <a:ext cx="326" cy="92"/>
              </a:xfrm>
              <a:custGeom>
                <a:avLst/>
                <a:gdLst>
                  <a:gd name="T0" fmla="*/ 326 w 326"/>
                  <a:gd name="T1" fmla="*/ 0 h 92"/>
                  <a:gd name="T2" fmla="*/ 204 w 326"/>
                  <a:gd name="T3" fmla="*/ 36 h 92"/>
                  <a:gd name="T4" fmla="*/ 98 w 326"/>
                  <a:gd name="T5" fmla="*/ 62 h 92"/>
                  <a:gd name="T6" fmla="*/ 4 w 326"/>
                  <a:gd name="T7" fmla="*/ 76 h 92"/>
                  <a:gd name="T8" fmla="*/ 0 w 326"/>
                  <a:gd name="T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92">
                    <a:moveTo>
                      <a:pt x="326" y="0"/>
                    </a:moveTo>
                    <a:lnTo>
                      <a:pt x="204" y="36"/>
                    </a:lnTo>
                    <a:lnTo>
                      <a:pt x="98" y="62"/>
                    </a:lnTo>
                    <a:lnTo>
                      <a:pt x="4" y="76"/>
                    </a:lnTo>
                    <a:lnTo>
                      <a:pt x="0" y="92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23"/>
              <p:cNvSpPr>
                <a:spLocks/>
              </p:cNvSpPr>
              <p:nvPr/>
            </p:nvSpPr>
            <p:spPr bwMode="auto">
              <a:xfrm>
                <a:off x="2090" y="3540"/>
                <a:ext cx="342" cy="86"/>
              </a:xfrm>
              <a:custGeom>
                <a:avLst/>
                <a:gdLst>
                  <a:gd name="T0" fmla="*/ 0 w 342"/>
                  <a:gd name="T1" fmla="*/ 86 h 86"/>
                  <a:gd name="T2" fmla="*/ 144 w 342"/>
                  <a:gd name="T3" fmla="*/ 60 h 86"/>
                  <a:gd name="T4" fmla="*/ 224 w 342"/>
                  <a:gd name="T5" fmla="*/ 40 h 86"/>
                  <a:gd name="T6" fmla="*/ 310 w 342"/>
                  <a:gd name="T7" fmla="*/ 12 h 86"/>
                  <a:gd name="T8" fmla="*/ 342 w 342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86">
                    <a:moveTo>
                      <a:pt x="0" y="86"/>
                    </a:moveTo>
                    <a:lnTo>
                      <a:pt x="144" y="60"/>
                    </a:lnTo>
                    <a:lnTo>
                      <a:pt x="224" y="40"/>
                    </a:lnTo>
                    <a:lnTo>
                      <a:pt x="310" y="12"/>
                    </a:lnTo>
                    <a:lnTo>
                      <a:pt x="3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24"/>
              <p:cNvSpPr>
                <a:spLocks/>
              </p:cNvSpPr>
              <p:nvPr/>
            </p:nvSpPr>
            <p:spPr bwMode="auto">
              <a:xfrm>
                <a:off x="1462" y="3432"/>
                <a:ext cx="560" cy="232"/>
              </a:xfrm>
              <a:custGeom>
                <a:avLst/>
                <a:gdLst>
                  <a:gd name="T0" fmla="*/ 0 w 560"/>
                  <a:gd name="T1" fmla="*/ 0 h 232"/>
                  <a:gd name="T2" fmla="*/ 22 w 560"/>
                  <a:gd name="T3" fmla="*/ 216 h 232"/>
                  <a:gd name="T4" fmla="*/ 206 w 560"/>
                  <a:gd name="T5" fmla="*/ 228 h 232"/>
                  <a:gd name="T6" fmla="*/ 286 w 560"/>
                  <a:gd name="T7" fmla="*/ 232 h 232"/>
                  <a:gd name="T8" fmla="*/ 406 w 560"/>
                  <a:gd name="T9" fmla="*/ 224 h 232"/>
                  <a:gd name="T10" fmla="*/ 528 w 560"/>
                  <a:gd name="T11" fmla="*/ 218 h 232"/>
                  <a:gd name="T12" fmla="*/ 560 w 560"/>
                  <a:gd name="T13" fmla="*/ 0 h 232"/>
                  <a:gd name="T14" fmla="*/ 420 w 560"/>
                  <a:gd name="T15" fmla="*/ 12 h 232"/>
                  <a:gd name="T16" fmla="*/ 274 w 560"/>
                  <a:gd name="T17" fmla="*/ 18 h 232"/>
                  <a:gd name="T18" fmla="*/ 116 w 560"/>
                  <a:gd name="T19" fmla="*/ 12 h 232"/>
                  <a:gd name="T20" fmla="*/ 0 w 560"/>
                  <a:gd name="T21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25"/>
              <p:cNvSpPr>
                <a:spLocks/>
              </p:cNvSpPr>
              <p:nvPr/>
            </p:nvSpPr>
            <p:spPr bwMode="auto">
              <a:xfrm>
                <a:off x="892" y="3282"/>
                <a:ext cx="498" cy="362"/>
              </a:xfrm>
              <a:custGeom>
                <a:avLst/>
                <a:gdLst>
                  <a:gd name="T0" fmla="*/ 498 w 498"/>
                  <a:gd name="T1" fmla="*/ 362 h 362"/>
                  <a:gd name="T2" fmla="*/ 352 w 498"/>
                  <a:gd name="T3" fmla="*/ 334 h 362"/>
                  <a:gd name="T4" fmla="*/ 228 w 498"/>
                  <a:gd name="T5" fmla="*/ 298 h 362"/>
                  <a:gd name="T6" fmla="*/ 118 w 498"/>
                  <a:gd name="T7" fmla="*/ 260 h 362"/>
                  <a:gd name="T8" fmla="*/ 68 w 498"/>
                  <a:gd name="T9" fmla="*/ 236 h 362"/>
                  <a:gd name="T10" fmla="*/ 0 w 498"/>
                  <a:gd name="T11" fmla="*/ 0 h 362"/>
                  <a:gd name="T12" fmla="*/ 90 w 498"/>
                  <a:gd name="T13" fmla="*/ 34 h 362"/>
                  <a:gd name="T14" fmla="*/ 150 w 498"/>
                  <a:gd name="T15" fmla="*/ 56 h 362"/>
                  <a:gd name="T16" fmla="*/ 228 w 498"/>
                  <a:gd name="T17" fmla="*/ 84 h 362"/>
                  <a:gd name="T18" fmla="*/ 306 w 498"/>
                  <a:gd name="T19" fmla="*/ 104 h 362"/>
                  <a:gd name="T20" fmla="*/ 374 w 498"/>
                  <a:gd name="T21" fmla="*/ 120 h 362"/>
                  <a:gd name="T22" fmla="*/ 478 w 498"/>
                  <a:gd name="T23" fmla="*/ 138 h 362"/>
                  <a:gd name="T24" fmla="*/ 482 w 498"/>
                  <a:gd name="T25" fmla="*/ 154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8" h="362">
                    <a:moveTo>
                      <a:pt x="498" y="362"/>
                    </a:moveTo>
                    <a:lnTo>
                      <a:pt x="352" y="334"/>
                    </a:lnTo>
                    <a:lnTo>
                      <a:pt x="228" y="298"/>
                    </a:lnTo>
                    <a:lnTo>
                      <a:pt x="118" y="260"/>
                    </a:lnTo>
                    <a:lnTo>
                      <a:pt x="68" y="236"/>
                    </a:lnTo>
                    <a:lnTo>
                      <a:pt x="0" y="0"/>
                    </a:lnTo>
                    <a:lnTo>
                      <a:pt x="90" y="34"/>
                    </a:lnTo>
                    <a:lnTo>
                      <a:pt x="150" y="56"/>
                    </a:lnTo>
                    <a:lnTo>
                      <a:pt x="228" y="84"/>
                    </a:lnTo>
                    <a:lnTo>
                      <a:pt x="306" y="104"/>
                    </a:lnTo>
                    <a:lnTo>
                      <a:pt x="374" y="120"/>
                    </a:lnTo>
                    <a:lnTo>
                      <a:pt x="478" y="138"/>
                    </a:lnTo>
                    <a:lnTo>
                      <a:pt x="482" y="154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26"/>
              <p:cNvSpPr>
                <a:spLocks/>
              </p:cNvSpPr>
              <p:nvPr/>
            </p:nvSpPr>
            <p:spPr bwMode="auto">
              <a:xfrm>
                <a:off x="548" y="3006"/>
                <a:ext cx="276" cy="440"/>
              </a:xfrm>
              <a:custGeom>
                <a:avLst/>
                <a:gdLst>
                  <a:gd name="T0" fmla="*/ 276 w 276"/>
                  <a:gd name="T1" fmla="*/ 440 h 440"/>
                  <a:gd name="T2" fmla="*/ 212 w 276"/>
                  <a:gd name="T3" fmla="*/ 388 h 440"/>
                  <a:gd name="T4" fmla="*/ 144 w 276"/>
                  <a:gd name="T5" fmla="*/ 318 h 440"/>
                  <a:gd name="T6" fmla="*/ 112 w 276"/>
                  <a:gd name="T7" fmla="*/ 274 h 440"/>
                  <a:gd name="T8" fmla="*/ 96 w 276"/>
                  <a:gd name="T9" fmla="*/ 254 h 440"/>
                  <a:gd name="T10" fmla="*/ 0 w 276"/>
                  <a:gd name="T11" fmla="*/ 0 h 440"/>
                  <a:gd name="T12" fmla="*/ 72 w 276"/>
                  <a:gd name="T13" fmla="*/ 96 h 440"/>
                  <a:gd name="T14" fmla="*/ 114 w 276"/>
                  <a:gd name="T15" fmla="*/ 134 h 440"/>
                  <a:gd name="T16" fmla="*/ 156 w 276"/>
                  <a:gd name="T17" fmla="*/ 166 h 440"/>
                  <a:gd name="T18" fmla="*/ 194 w 276"/>
                  <a:gd name="T19" fmla="*/ 194 h 440"/>
                  <a:gd name="T20" fmla="*/ 252 w 276"/>
                  <a:gd name="T21" fmla="*/ 230 h 440"/>
                  <a:gd name="T22" fmla="*/ 274 w 276"/>
                  <a:gd name="T23" fmla="*/ 2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27"/>
            <p:cNvGrpSpPr>
              <a:grpSpLocks/>
            </p:cNvGrpSpPr>
            <p:nvPr/>
          </p:nvGrpSpPr>
          <p:grpSpPr bwMode="auto">
            <a:xfrm>
              <a:off x="6244404" y="1956529"/>
              <a:ext cx="1818986" cy="1174613"/>
              <a:chOff x="296" y="1708"/>
              <a:chExt cx="2888" cy="1756"/>
            </a:xfrm>
          </p:grpSpPr>
          <p:sp>
            <p:nvSpPr>
              <p:cNvPr id="44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6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8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49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381000" y="889977"/>
            <a:ext cx="41143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smtClean="0">
                <a:solidFill>
                  <a:srgbClr val="9900FF"/>
                </a:solidFill>
                <a:latin typeface="Arial" pitchFamily="34" charset="0"/>
              </a:rPr>
              <a:t>NCC 2x6 </a:t>
            </a:r>
            <a:r>
              <a:rPr lang="en-US" sz="1600" b="0" i="0" u="sng" dirty="0">
                <a:solidFill>
                  <a:srgbClr val="9900FF"/>
                </a:solidFill>
                <a:latin typeface="Arial" pitchFamily="34" charset="0"/>
              </a:rPr>
              <a:t>odd parity, with favorable sensors</a:t>
            </a:r>
          </a:p>
        </p:txBody>
      </p:sp>
      <p:sp>
        <p:nvSpPr>
          <p:cNvPr id="70" name="Content Placeholder 2"/>
          <p:cNvSpPr>
            <a:spLocks noGrp="1"/>
          </p:cNvSpPr>
          <p:nvPr>
            <p:ph idx="1"/>
          </p:nvPr>
        </p:nvSpPr>
        <p:spPr>
          <a:xfrm>
            <a:off x="94695" y="4351789"/>
            <a:ext cx="3611112" cy="1822735"/>
          </a:xfrm>
        </p:spPr>
        <p:txBody>
          <a:bodyPr/>
          <a:lstStyle/>
          <a:p>
            <a:r>
              <a:rPr lang="en-US" sz="1800" dirty="0" smtClean="0"/>
              <a:t>Full NCC </a:t>
            </a:r>
            <a:r>
              <a:rPr lang="en-US" sz="1800" dirty="0"/>
              <a:t>coil set </a:t>
            </a:r>
            <a:r>
              <a:rPr lang="en-US" sz="1800" dirty="0" smtClean="0"/>
              <a:t>allows control close to ideal wall limit</a:t>
            </a:r>
            <a:endParaRPr lang="en-US" sz="1800" dirty="0"/>
          </a:p>
          <a:p>
            <a:pPr lvl="1"/>
            <a:r>
              <a:rPr lang="en-US" sz="1400" dirty="0" smtClean="0"/>
              <a:t>NCC 2x6 odd parity coils: active control to 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/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baseline="30000" dirty="0" err="1" smtClean="0"/>
              <a:t>no</a:t>
            </a:r>
            <a:r>
              <a:rPr lang="en-US" sz="1400" baseline="30000" dirty="0" smtClean="0"/>
              <a:t>-wall</a:t>
            </a:r>
            <a:r>
              <a:rPr lang="en-US" sz="1400" dirty="0" smtClean="0"/>
              <a:t> = 1.61</a:t>
            </a:r>
          </a:p>
          <a:p>
            <a:pPr lvl="1"/>
            <a:r>
              <a:rPr lang="en-US" sz="1400" dirty="0" smtClean="0"/>
              <a:t>NCC 2x12 coils, optimal sensors: </a:t>
            </a:r>
            <a:r>
              <a:rPr lang="en-US" sz="1400" dirty="0"/>
              <a:t>active </a:t>
            </a:r>
            <a:r>
              <a:rPr lang="en-US" sz="1400" dirty="0" smtClean="0"/>
              <a:t>control to 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dirty="0"/>
              <a:t>/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baseline="30000" dirty="0" err="1"/>
              <a:t>no</a:t>
            </a:r>
            <a:r>
              <a:rPr lang="en-US" sz="1400" baseline="30000" dirty="0"/>
              <a:t>-wall</a:t>
            </a:r>
            <a:r>
              <a:rPr lang="en-US" sz="1400" dirty="0"/>
              <a:t> </a:t>
            </a:r>
            <a:r>
              <a:rPr lang="en-US" sz="1400" dirty="0" smtClean="0"/>
              <a:t>= 1.70</a:t>
            </a:r>
          </a:p>
          <a:p>
            <a:pPr lvl="1"/>
            <a:r>
              <a:rPr lang="en-US" sz="1400" dirty="0"/>
              <a:t>(</a:t>
            </a:r>
            <a:r>
              <a:rPr lang="en-US" sz="1400" dirty="0" smtClean="0"/>
              <a:t>RWM coil 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dirty="0"/>
              <a:t>/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baseline="30000" dirty="0" err="1"/>
              <a:t>no</a:t>
            </a:r>
            <a:r>
              <a:rPr lang="en-US" sz="1400" baseline="30000" dirty="0"/>
              <a:t>-wall</a:t>
            </a:r>
            <a:r>
              <a:rPr lang="en-US" sz="1400" dirty="0"/>
              <a:t> = </a:t>
            </a:r>
            <a:r>
              <a:rPr lang="en-US" sz="1400" dirty="0" smtClean="0"/>
              <a:t>1.25)</a:t>
            </a:r>
            <a:endParaRPr lang="en-US" sz="1400" dirty="0"/>
          </a:p>
          <a:p>
            <a:pPr lvl="1"/>
            <a:endParaRPr lang="en-US" sz="14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3810000" y="4419600"/>
            <a:ext cx="1824930" cy="2073406"/>
            <a:chOff x="1752600" y="1905000"/>
            <a:chExt cx="1824930" cy="2073406"/>
          </a:xfrm>
        </p:grpSpPr>
        <p:pic>
          <p:nvPicPr>
            <p:cNvPr id="72" name="Picture 71" descr="plot2NSTXv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1905000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1879810" y="2406707"/>
              <a:ext cx="1222168" cy="662528"/>
              <a:chOff x="1879810" y="2406707"/>
              <a:chExt cx="1222168" cy="662528"/>
            </a:xfrm>
          </p:grpSpPr>
          <p:sp>
            <p:nvSpPr>
              <p:cNvPr id="90" name="Freeform 10"/>
              <p:cNvSpPr>
                <a:spLocks/>
              </p:cNvSpPr>
              <p:nvPr/>
            </p:nvSpPr>
            <p:spPr bwMode="auto">
              <a:xfrm>
                <a:off x="2881484" y="2802086"/>
                <a:ext cx="220494" cy="264477"/>
              </a:xfrm>
              <a:custGeom>
                <a:avLst/>
                <a:gdLst>
                  <a:gd name="T0" fmla="*/ 328 w 350"/>
                  <a:gd name="T1" fmla="*/ 0 h 396"/>
                  <a:gd name="T2" fmla="*/ 224 w 350"/>
                  <a:gd name="T3" fmla="*/ 32 h 396"/>
                  <a:gd name="T4" fmla="*/ 118 w 350"/>
                  <a:gd name="T5" fmla="*/ 60 h 396"/>
                  <a:gd name="T6" fmla="*/ 0 w 350"/>
                  <a:gd name="T7" fmla="*/ 82 h 396"/>
                  <a:gd name="T8" fmla="*/ 30 w 350"/>
                  <a:gd name="T9" fmla="*/ 396 h 396"/>
                  <a:gd name="T10" fmla="*/ 130 w 350"/>
                  <a:gd name="T11" fmla="*/ 378 h 396"/>
                  <a:gd name="T12" fmla="*/ 272 w 350"/>
                  <a:gd name="T13" fmla="*/ 346 h 396"/>
                  <a:gd name="T14" fmla="*/ 350 w 350"/>
                  <a:gd name="T15" fmla="*/ 32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2"/>
              <p:cNvSpPr>
                <a:spLocks/>
              </p:cNvSpPr>
              <p:nvPr/>
            </p:nvSpPr>
            <p:spPr bwMode="auto">
              <a:xfrm>
                <a:off x="2122984" y="2770029"/>
                <a:ext cx="328851" cy="299206"/>
              </a:xfrm>
              <a:custGeom>
                <a:avLst/>
                <a:gdLst>
                  <a:gd name="T0" fmla="*/ 78 w 522"/>
                  <a:gd name="T1" fmla="*/ 0 h 448"/>
                  <a:gd name="T2" fmla="*/ 180 w 522"/>
                  <a:gd name="T3" fmla="*/ 44 h 448"/>
                  <a:gd name="T4" fmla="*/ 304 w 522"/>
                  <a:gd name="T5" fmla="*/ 84 h 448"/>
                  <a:gd name="T6" fmla="*/ 404 w 522"/>
                  <a:gd name="T7" fmla="*/ 108 h 448"/>
                  <a:gd name="T8" fmla="*/ 476 w 522"/>
                  <a:gd name="T9" fmla="*/ 122 h 448"/>
                  <a:gd name="T10" fmla="*/ 522 w 522"/>
                  <a:gd name="T11" fmla="*/ 130 h 448"/>
                  <a:gd name="T12" fmla="*/ 492 w 522"/>
                  <a:gd name="T13" fmla="*/ 448 h 448"/>
                  <a:gd name="T14" fmla="*/ 376 w 522"/>
                  <a:gd name="T15" fmla="*/ 424 h 448"/>
                  <a:gd name="T16" fmla="*/ 232 w 522"/>
                  <a:gd name="T17" fmla="*/ 390 h 448"/>
                  <a:gd name="T18" fmla="*/ 108 w 522"/>
                  <a:gd name="T19" fmla="*/ 350 h 448"/>
                  <a:gd name="T20" fmla="*/ 0 w 522"/>
                  <a:gd name="T21" fmla="*/ 306 h 448"/>
                  <a:gd name="T22" fmla="*/ 78 w 522"/>
                  <a:gd name="T23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4"/>
              <p:cNvSpPr>
                <a:spLocks/>
              </p:cNvSpPr>
              <p:nvPr/>
            </p:nvSpPr>
            <p:spPr bwMode="auto">
              <a:xfrm>
                <a:off x="1879810" y="2406707"/>
                <a:ext cx="83158" cy="260470"/>
              </a:xfrm>
              <a:custGeom>
                <a:avLst/>
                <a:gdLst>
                  <a:gd name="T0" fmla="*/ 0 w 132"/>
                  <a:gd name="T1" fmla="*/ 390 h 390"/>
                  <a:gd name="T2" fmla="*/ 4 w 132"/>
                  <a:gd name="T3" fmla="*/ 328 h 390"/>
                  <a:gd name="T4" fmla="*/ 132 w 132"/>
                  <a:gd name="T5" fmla="*/ 0 h 390"/>
                  <a:gd name="T6" fmla="*/ 108 w 132"/>
                  <a:gd name="T7" fmla="*/ 82 h 390"/>
                  <a:gd name="T8" fmla="*/ 104 w 132"/>
                  <a:gd name="T9" fmla="*/ 126 h 390"/>
                  <a:gd name="T10" fmla="*/ 106 w 132"/>
                  <a:gd name="T11" fmla="*/ 168 h 390"/>
                  <a:gd name="T12" fmla="*/ 118 w 132"/>
                  <a:gd name="T13" fmla="*/ 216 h 390"/>
                  <a:gd name="T14" fmla="*/ 132 w 132"/>
                  <a:gd name="T15" fmla="*/ 238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915476" y="3357811"/>
              <a:ext cx="928292" cy="438696"/>
              <a:chOff x="1915476" y="3357811"/>
              <a:chExt cx="928292" cy="438696"/>
            </a:xfrm>
          </p:grpSpPr>
          <p:sp>
            <p:nvSpPr>
              <p:cNvPr id="87" name="Freeform 24"/>
              <p:cNvSpPr>
                <a:spLocks/>
              </p:cNvSpPr>
              <p:nvPr/>
            </p:nvSpPr>
            <p:spPr bwMode="auto">
              <a:xfrm>
                <a:off x="2491093" y="3641830"/>
                <a:ext cx="352675" cy="154677"/>
              </a:xfrm>
              <a:custGeom>
                <a:avLst/>
                <a:gdLst>
                  <a:gd name="T0" fmla="*/ 0 w 560"/>
                  <a:gd name="T1" fmla="*/ 0 h 232"/>
                  <a:gd name="T2" fmla="*/ 22 w 560"/>
                  <a:gd name="T3" fmla="*/ 216 h 232"/>
                  <a:gd name="T4" fmla="*/ 206 w 560"/>
                  <a:gd name="T5" fmla="*/ 228 h 232"/>
                  <a:gd name="T6" fmla="*/ 286 w 560"/>
                  <a:gd name="T7" fmla="*/ 232 h 232"/>
                  <a:gd name="T8" fmla="*/ 406 w 560"/>
                  <a:gd name="T9" fmla="*/ 224 h 232"/>
                  <a:gd name="T10" fmla="*/ 528 w 560"/>
                  <a:gd name="T11" fmla="*/ 218 h 232"/>
                  <a:gd name="T12" fmla="*/ 560 w 560"/>
                  <a:gd name="T13" fmla="*/ 0 h 232"/>
                  <a:gd name="T14" fmla="*/ 420 w 560"/>
                  <a:gd name="T15" fmla="*/ 12 h 232"/>
                  <a:gd name="T16" fmla="*/ 274 w 560"/>
                  <a:gd name="T17" fmla="*/ 18 h 232"/>
                  <a:gd name="T18" fmla="*/ 116 w 560"/>
                  <a:gd name="T19" fmla="*/ 12 h 232"/>
                  <a:gd name="T20" fmla="*/ 0 w 560"/>
                  <a:gd name="T21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26"/>
              <p:cNvSpPr>
                <a:spLocks/>
              </p:cNvSpPr>
              <p:nvPr/>
            </p:nvSpPr>
            <p:spPr bwMode="auto">
              <a:xfrm>
                <a:off x="1915476" y="3357811"/>
                <a:ext cx="173819" cy="293353"/>
              </a:xfrm>
              <a:custGeom>
                <a:avLst/>
                <a:gdLst>
                  <a:gd name="T0" fmla="*/ 276 w 276"/>
                  <a:gd name="T1" fmla="*/ 440 h 440"/>
                  <a:gd name="T2" fmla="*/ 212 w 276"/>
                  <a:gd name="T3" fmla="*/ 388 h 440"/>
                  <a:gd name="T4" fmla="*/ 144 w 276"/>
                  <a:gd name="T5" fmla="*/ 318 h 440"/>
                  <a:gd name="T6" fmla="*/ 112 w 276"/>
                  <a:gd name="T7" fmla="*/ 274 h 440"/>
                  <a:gd name="T8" fmla="*/ 96 w 276"/>
                  <a:gd name="T9" fmla="*/ 254 h 440"/>
                  <a:gd name="T10" fmla="*/ 0 w 276"/>
                  <a:gd name="T11" fmla="*/ 0 h 440"/>
                  <a:gd name="T12" fmla="*/ 72 w 276"/>
                  <a:gd name="T13" fmla="*/ 96 h 440"/>
                  <a:gd name="T14" fmla="*/ 114 w 276"/>
                  <a:gd name="T15" fmla="*/ 134 h 440"/>
                  <a:gd name="T16" fmla="*/ 156 w 276"/>
                  <a:gd name="T17" fmla="*/ 166 h 440"/>
                  <a:gd name="T18" fmla="*/ 194 w 276"/>
                  <a:gd name="T19" fmla="*/ 194 h 440"/>
                  <a:gd name="T20" fmla="*/ 252 w 276"/>
                  <a:gd name="T21" fmla="*/ 230 h 440"/>
                  <a:gd name="T22" fmla="*/ 274 w 276"/>
                  <a:gd name="T23" fmla="*/ 2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5" name="Group 27"/>
            <p:cNvGrpSpPr>
              <a:grpSpLocks/>
            </p:cNvGrpSpPr>
            <p:nvPr/>
          </p:nvGrpSpPr>
          <p:grpSpPr bwMode="auto">
            <a:xfrm>
              <a:off x="1756167" y="2489929"/>
              <a:ext cx="1818986" cy="1174613"/>
              <a:chOff x="296" y="1708"/>
              <a:chExt cx="2888" cy="1756"/>
            </a:xfrm>
          </p:grpSpPr>
          <p:sp>
            <p:nvSpPr>
              <p:cNvPr id="76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8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83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9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81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RWM active control capability of the </a:t>
            </a:r>
            <a:r>
              <a:rPr lang="en-US" dirty="0"/>
              <a:t>NCC continues to </a:t>
            </a:r>
            <a:r>
              <a:rPr lang="en-US" dirty="0" smtClean="0"/>
              <a:t>be assessed</a:t>
            </a:r>
            <a:endParaRPr lang="en-US" dirty="0"/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5943600" y="5074973"/>
            <a:ext cx="9012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>
                <a:solidFill>
                  <a:srgbClr val="0000FF"/>
                </a:solidFill>
                <a:latin typeface="Arial" pitchFamily="34" charset="0"/>
              </a:rPr>
              <a:t>Existing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RWM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coils</a:t>
            </a:r>
            <a:endParaRPr lang="en-US" sz="1600" b="0" i="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55" name="Line 46"/>
          <p:cNvSpPr>
            <a:spLocks noChangeShapeType="1"/>
          </p:cNvSpPr>
          <p:nvPr/>
        </p:nvSpPr>
        <p:spPr bwMode="auto">
          <a:xfrm>
            <a:off x="6781800" y="5498224"/>
            <a:ext cx="254743" cy="1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5867400" y="4419600"/>
            <a:ext cx="1095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NCC full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>
                <a:solidFill>
                  <a:srgbClr val="FF0000"/>
                </a:solidFill>
                <a:latin typeface="Arial" pitchFamily="34" charset="0"/>
              </a:rPr>
              <a:t>2</a:t>
            </a: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x12 coils</a:t>
            </a:r>
            <a:endParaRPr lang="en-US" sz="1600" b="0" i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8" name="Line 45"/>
          <p:cNvSpPr>
            <a:spLocks noChangeShapeType="1"/>
          </p:cNvSpPr>
          <p:nvPr/>
        </p:nvSpPr>
        <p:spPr bwMode="auto">
          <a:xfrm>
            <a:off x="6952862" y="4838129"/>
            <a:ext cx="221499" cy="14286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71" name="Line 46"/>
          <p:cNvSpPr>
            <a:spLocks noChangeShapeType="1"/>
          </p:cNvSpPr>
          <p:nvPr/>
        </p:nvSpPr>
        <p:spPr bwMode="auto">
          <a:xfrm flipH="1">
            <a:off x="5638800" y="5495921"/>
            <a:ext cx="254743" cy="1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5879910" y="5908231"/>
            <a:ext cx="12426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NCC partial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2x6 coils</a:t>
            </a:r>
            <a:endParaRPr lang="en-US" sz="1600" b="0" i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4" name="Line 45"/>
          <p:cNvSpPr>
            <a:spLocks noChangeShapeType="1"/>
          </p:cNvSpPr>
          <p:nvPr/>
        </p:nvSpPr>
        <p:spPr bwMode="auto">
          <a:xfrm flipH="1">
            <a:off x="5614916" y="6085493"/>
            <a:ext cx="264993" cy="4160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74409" y="6179142"/>
            <a:ext cx="3983783" cy="338554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0" i="0" kern="0" dirty="0" smtClean="0">
                <a:solidFill>
                  <a:srgbClr val="FF0000"/>
                </a:solidFill>
              </a:rPr>
              <a:t>Design now needs sensor assessment</a:t>
            </a:r>
            <a:endParaRPr lang="en-US" sz="1600" b="0" i="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9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Extensive benchmark among various NTV codes </a:t>
            </a:r>
            <a:br>
              <a:rPr lang="en-US" dirty="0" smtClean="0"/>
            </a:br>
            <a:r>
              <a:rPr lang="en-US" dirty="0" smtClean="0"/>
              <a:t>has been active and successful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3648" y="946772"/>
            <a:ext cx="9130352" cy="314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There are three main branches in semi-analytic NTV codes as described in details below</a:t>
            </a:r>
          </a:p>
          <a:p>
            <a:r>
              <a:rPr lang="en-US" sz="1800" b="0" i="0" dirty="0" smtClean="0"/>
              <a:t>All three have been successfully benchmarked</a:t>
            </a:r>
          </a:p>
          <a:p>
            <a:r>
              <a:rPr lang="en-US" sz="1800" b="0" i="0" dirty="0" smtClean="0"/>
              <a:t>A particle code POCA also shows consistent trends with semi-analytic NTV codes, with some quantitative differences depending on regimes</a:t>
            </a:r>
            <a:endParaRPr lang="en-US" sz="1800" b="0" i="0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527244"/>
              </p:ext>
            </p:extLst>
          </p:nvPr>
        </p:nvGraphicFramePr>
        <p:xfrm>
          <a:off x="152400" y="2622009"/>
          <a:ext cx="8839200" cy="3621565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946400"/>
                <a:gridCol w="2946400"/>
                <a:gridCol w="2946400"/>
              </a:tblGrid>
              <a:tr h="360204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Connected NTV formula</a:t>
                      </a:r>
                      <a:endParaRPr lang="en-US" sz="15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Combined NTV theory</a:t>
                      </a:r>
                      <a:endParaRPr lang="en-US" sz="15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Drift kinetic energy theory</a:t>
                      </a:r>
                      <a:endParaRPr lang="en-US" sz="15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39996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Analytic NTV formulation </a:t>
                      </a:r>
                      <a:r>
                        <a:rPr lang="en-US" altLang="zh-CN" sz="1200" dirty="0" smtClean="0"/>
                        <a:t>is </a:t>
                      </a:r>
                      <a:r>
                        <a:rPr lang="en-US" sz="1200" dirty="0" smtClean="0"/>
                        <a:t>derived </a:t>
                      </a:r>
                      <a:r>
                        <a:rPr lang="en-US" altLang="zh-CN" sz="1200" dirty="0" smtClean="0"/>
                        <a:t>in</a:t>
                      </a:r>
                      <a:r>
                        <a:rPr lang="en-US" altLang="zh-CN" sz="1200" baseline="0" dirty="0" smtClean="0"/>
                        <a:t> the collisionality regimes, SBP, </a:t>
                      </a:r>
                      <a:r>
                        <a:rPr lang="en-US" altLang="zh-CN" sz="1200" baseline="0" dirty="0" err="1" smtClean="0"/>
                        <a:t>ν</a:t>
                      </a:r>
                      <a:r>
                        <a:rPr lang="en-US" altLang="zh-CN" sz="1200" baseline="0" dirty="0" smtClean="0"/>
                        <a:t>-√</a:t>
                      </a:r>
                      <a:r>
                        <a:rPr lang="en-US" altLang="zh-CN" sz="1200" baseline="0" dirty="0" err="1" smtClean="0"/>
                        <a:t>ν</a:t>
                      </a:r>
                      <a:r>
                        <a:rPr lang="en-US" altLang="zh-CN" sz="1200" baseline="0" dirty="0" smtClean="0"/>
                        <a:t> regime and 1/</a:t>
                      </a:r>
                      <a:r>
                        <a:rPr lang="en-US" altLang="zh-CN" sz="1200" baseline="0" dirty="0" err="1" smtClean="0"/>
                        <a:t>ν</a:t>
                      </a:r>
                      <a:r>
                        <a:rPr lang="en-US" altLang="zh-CN" sz="1200" baseline="0" dirty="0" smtClean="0"/>
                        <a:t> regime </a:t>
                      </a:r>
                      <a:r>
                        <a:rPr lang="en-US" sz="1200" dirty="0" smtClean="0"/>
                        <a:t>separately.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err="1" smtClean="0"/>
                        <a:t>Pade</a:t>
                      </a:r>
                      <a:r>
                        <a:rPr lang="en-US" sz="1200" dirty="0" smtClean="0"/>
                        <a:t> approximation</a:t>
                      </a:r>
                      <a:r>
                        <a:rPr lang="en-US" sz="1200" baseline="0" dirty="0" smtClean="0"/>
                        <a:t> to smoothly connect the formulations in different </a:t>
                      </a:r>
                      <a:r>
                        <a:rPr lang="en-US" sz="1200" baseline="0" dirty="0" err="1" smtClean="0"/>
                        <a:t>colisionality</a:t>
                      </a:r>
                      <a:r>
                        <a:rPr lang="en-US" sz="1200" baseline="0" dirty="0" smtClean="0"/>
                        <a:t> regimes.</a:t>
                      </a:r>
                      <a:r>
                        <a:rPr lang="en-US" sz="1200" dirty="0" smtClean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NTV torque due to different particle</a:t>
                      </a:r>
                      <a:r>
                        <a:rPr lang="en-US" sz="1200" baseline="0" dirty="0" smtClean="0"/>
                        <a:t> motions are combined by a generalized equation.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/>
                        <a:t>No need to separate the collisionality regimes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Drift</a:t>
                      </a:r>
                      <a:r>
                        <a:rPr lang="en-US" sz="1200" baseline="0" dirty="0" smtClean="0"/>
                        <a:t> kinetic energy is studied to determine ideal MHD instabilities e.g. Resistive Wall Modes. </a:t>
                      </a:r>
                      <a:endParaRPr lang="en-US" sz="1200" dirty="0" smtClean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The torque</a:t>
                      </a:r>
                      <a:r>
                        <a:rPr lang="en-US" sz="1200" baseline="0" dirty="0" smtClean="0"/>
                        <a:t> is calculated based on the equivalence between NTV torque and drift kinetic energy. </a:t>
                      </a:r>
                      <a:r>
                        <a:rPr lang="en-US" sz="1400" i="1" baseline="0" dirty="0" smtClean="0"/>
                        <a:t>T</a:t>
                      </a:r>
                      <a:r>
                        <a:rPr lang="en-US" sz="1400" i="1" baseline="-25000" dirty="0" smtClean="0"/>
                        <a:t>Φ</a:t>
                      </a:r>
                      <a:r>
                        <a:rPr lang="en-US" sz="1400" i="1" baseline="0" dirty="0" smtClean="0"/>
                        <a:t>=</a:t>
                      </a:r>
                      <a:r>
                        <a:rPr lang="en-US" sz="1400" i="1" dirty="0" smtClean="0"/>
                        <a:t>2inδW</a:t>
                      </a:r>
                      <a:r>
                        <a:rPr lang="en-US" sz="1400" i="1" baseline="-25000" dirty="0" smtClean="0"/>
                        <a:t>K</a:t>
                      </a:r>
                      <a:endParaRPr lang="en-US" sz="1400" i="1" baseline="-25000" dirty="0"/>
                    </a:p>
                  </a:txBody>
                  <a:tcPr/>
                </a:tc>
              </a:tr>
              <a:tr h="3048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Precession resonance</a:t>
                      </a:r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Precession</a:t>
                      </a:r>
                      <a:r>
                        <a:rPr lang="en-US" sz="1200" baseline="0" dirty="0" smtClean="0"/>
                        <a:t> resonance + Bounce-harmonic resonance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</a:tr>
              <a:tr h="36020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Pitch angle scattering collisional operator (accurate</a:t>
                      </a:r>
                      <a:r>
                        <a:rPr lang="en-US" altLang="zh-CN" sz="1200" baseline="0" dirty="0" smtClean="0"/>
                        <a:t> in the </a:t>
                      </a:r>
                      <a:r>
                        <a:rPr lang="en-US" altLang="zh-CN" sz="1200" baseline="0" dirty="0" err="1" smtClean="0"/>
                        <a:t>ν</a:t>
                      </a:r>
                      <a:r>
                        <a:rPr lang="en-US" altLang="zh-CN" sz="1200" baseline="0" dirty="0" smtClean="0"/>
                        <a:t>-√</a:t>
                      </a:r>
                      <a:r>
                        <a:rPr lang="en-US" altLang="zh-CN" sz="1200" baseline="0" dirty="0" err="1" smtClean="0"/>
                        <a:t>ν</a:t>
                      </a:r>
                      <a:r>
                        <a:rPr lang="en-US" altLang="zh-CN" sz="1200" baseline="0" dirty="0" smtClean="0"/>
                        <a:t> regime</a:t>
                      </a:r>
                      <a:r>
                        <a:rPr lang="en-US" altLang="zh-CN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Krook</a:t>
                      </a:r>
                      <a:r>
                        <a:rPr lang="en-US" sz="1200" dirty="0" smtClean="0"/>
                        <a:t> collisional</a:t>
                      </a:r>
                      <a:r>
                        <a:rPr lang="en-US" sz="1200" baseline="0" dirty="0" smtClean="0"/>
                        <a:t> operator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(allows to derive one generic equation of NTV torque and drift kinetic energy)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 dirty="0" smtClean="0"/>
                    </a:p>
                  </a:txBody>
                  <a:tcPr/>
                </a:tc>
              </a:tr>
              <a:tr h="24711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 Geometric simplification</a:t>
                      </a:r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Full </a:t>
                      </a:r>
                      <a:r>
                        <a:rPr lang="en-US" sz="1200" dirty="0" err="1" smtClean="0"/>
                        <a:t>toroidal</a:t>
                      </a:r>
                      <a:r>
                        <a:rPr lang="en-US" sz="1200" dirty="0" smtClean="0"/>
                        <a:t> geometry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</a:tr>
              <a:tr h="26790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MARS-Q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IPEC-PENT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MARS-K</a:t>
                      </a:r>
                    </a:p>
                  </a:txBody>
                  <a:tcPr/>
                </a:tc>
              </a:tr>
              <a:tr h="36020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Liu and Sun,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baseline="0" dirty="0" err="1" smtClean="0"/>
                        <a:t>PoP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</a:rPr>
                        <a:t>20</a:t>
                      </a:r>
                      <a:r>
                        <a:rPr lang="en-US" sz="1000" baseline="0" dirty="0" smtClean="0"/>
                        <a:t> (2013) 022505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Sun et al, NF </a:t>
                      </a:r>
                      <a:r>
                        <a:rPr lang="en-US" sz="1000" b="1" baseline="0" dirty="0" smtClean="0"/>
                        <a:t>51</a:t>
                      </a:r>
                      <a:r>
                        <a:rPr lang="en-US" sz="1000" baseline="0" dirty="0" smtClean="0"/>
                        <a:t> (2011) 053015</a:t>
                      </a:r>
                    </a:p>
                    <a:p>
                      <a:pPr algn="ctr"/>
                      <a:r>
                        <a:rPr lang="en-US" sz="1000" baseline="0" dirty="0" err="1" smtClean="0"/>
                        <a:t>Shaing</a:t>
                      </a:r>
                      <a:r>
                        <a:rPr lang="en-US" sz="1000" baseline="0" dirty="0" smtClean="0"/>
                        <a:t> et al, NF </a:t>
                      </a:r>
                      <a:r>
                        <a:rPr lang="en-US" sz="1000" b="1" baseline="0" dirty="0" smtClean="0"/>
                        <a:t>50</a:t>
                      </a:r>
                      <a:r>
                        <a:rPr lang="en-US" sz="1000" baseline="0" dirty="0" smtClean="0"/>
                        <a:t> (2010) 025022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Park et al, PRL </a:t>
                      </a:r>
                      <a:r>
                        <a:rPr lang="en-US" sz="1000" b="1" dirty="0" smtClean="0"/>
                        <a:t>102</a:t>
                      </a:r>
                      <a:r>
                        <a:rPr lang="en-US" sz="1000" dirty="0" smtClean="0"/>
                        <a:t> (2009) 065002</a:t>
                      </a:r>
                    </a:p>
                    <a:p>
                      <a:pPr algn="ctr"/>
                      <a:r>
                        <a:rPr lang="en-US" sz="1000" dirty="0" smtClean="0"/>
                        <a:t>Logan et</a:t>
                      </a:r>
                      <a:r>
                        <a:rPr lang="en-US" sz="1000" baseline="0" dirty="0" smtClean="0"/>
                        <a:t> al, </a:t>
                      </a:r>
                      <a:r>
                        <a:rPr lang="en-US" sz="1000" baseline="0" dirty="0" err="1" smtClean="0"/>
                        <a:t>PoP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b="1" baseline="0" dirty="0" smtClean="0"/>
                        <a:t>20</a:t>
                      </a:r>
                      <a:r>
                        <a:rPr lang="en-US" sz="1000" baseline="0" dirty="0" smtClean="0"/>
                        <a:t> (2013) 122507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Park, </a:t>
                      </a:r>
                      <a:r>
                        <a:rPr lang="en-US" sz="1000" dirty="0" err="1" smtClean="0"/>
                        <a:t>PoP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b="1" dirty="0" smtClean="0"/>
                        <a:t>18</a:t>
                      </a:r>
                      <a:r>
                        <a:rPr lang="en-US" sz="1000" dirty="0" smtClean="0"/>
                        <a:t> (2011) 110702</a:t>
                      </a:r>
                    </a:p>
                    <a:p>
                      <a:pPr algn="ctr"/>
                      <a:r>
                        <a:rPr lang="en-US" sz="1000" dirty="0" smtClean="0"/>
                        <a:t>Liu et al, </a:t>
                      </a:r>
                      <a:r>
                        <a:rPr lang="en-US" sz="1000" dirty="0" err="1" smtClean="0"/>
                        <a:t>PoP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b="1" dirty="0" smtClean="0"/>
                        <a:t>15</a:t>
                      </a:r>
                      <a:r>
                        <a:rPr lang="en-US" sz="1000" dirty="0" smtClean="0"/>
                        <a:t> (2008) 112503</a:t>
                      </a:r>
                    </a:p>
                    <a:p>
                      <a:pPr algn="ctr"/>
                      <a:endParaRPr lang="en-US" sz="10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065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552" y="1401204"/>
            <a:ext cx="2848998" cy="22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479814" y="1643333"/>
            <a:ext cx="1023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</a:rPr>
              <a:t>n=3 exp.</a:t>
            </a:r>
          </a:p>
          <a:p>
            <a:r>
              <a:rPr lang="en-US" i="0" dirty="0" smtClean="0">
                <a:solidFill>
                  <a:srgbClr val="FF0000"/>
                </a:solidFill>
              </a:rPr>
              <a:t>n=3 POCA</a:t>
            </a:r>
          </a:p>
          <a:p>
            <a:r>
              <a:rPr lang="en-US" i="0" dirty="0" smtClean="0"/>
              <a:t>n=2 POCA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7004"/>
            <a:ext cx="4572000" cy="241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In lower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r>
              <a:rPr lang="en-US" dirty="0" smtClean="0"/>
              <a:t> regime, NSTX-U will investigate NTV for rotation control and stability theory implemented in active control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3648" y="946772"/>
            <a:ext cx="4881001" cy="314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/>
              <a:t>3D fields research plans, FY16:</a:t>
            </a:r>
          </a:p>
          <a:p>
            <a:pPr lvl="1"/>
            <a:r>
              <a:rPr lang="en-US" b="0" i="0" kern="0" dirty="0"/>
              <a:t>Assess NTV profile and </a:t>
            </a:r>
            <a:r>
              <a:rPr lang="en-US" b="0" i="0" kern="0" dirty="0" smtClean="0"/>
              <a:t>     strength </a:t>
            </a:r>
            <a:r>
              <a:rPr lang="en-US" b="0" i="0" kern="0" dirty="0"/>
              <a:t>at reduced </a:t>
            </a:r>
            <a:r>
              <a:rPr lang="el-GR" b="0" i="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r>
              <a:rPr lang="en-US" b="0" i="0" kern="0" dirty="0" smtClean="0"/>
              <a:t> and   examine </a:t>
            </a:r>
            <a:r>
              <a:rPr lang="en-US" b="0" i="0" kern="0" dirty="0"/>
              <a:t>the NTV offset </a:t>
            </a:r>
            <a:r>
              <a:rPr lang="en-US" b="0" i="0" kern="0" dirty="0" smtClean="0"/>
              <a:t>       rotation </a:t>
            </a:r>
            <a:r>
              <a:rPr lang="en-US" b="0" i="0" kern="0" dirty="0"/>
              <a:t>at long pulse</a:t>
            </a:r>
          </a:p>
          <a:p>
            <a:pPr lvl="1"/>
            <a:r>
              <a:rPr lang="en-US" b="0" i="0" kern="0" dirty="0"/>
              <a:t>Prepare an initial real-time </a:t>
            </a:r>
            <a:r>
              <a:rPr lang="en-US" b="0" i="0" kern="0" dirty="0" smtClean="0"/>
              <a:t>    model </a:t>
            </a:r>
            <a:r>
              <a:rPr lang="en-US" b="0" i="0" kern="0" dirty="0"/>
              <a:t>of NTV profile for use </a:t>
            </a:r>
            <a:r>
              <a:rPr lang="en-US" b="0" i="0" kern="0" dirty="0" smtClean="0"/>
              <a:t>        in </a:t>
            </a:r>
            <a:r>
              <a:rPr lang="en-US" b="0" i="0" kern="0" dirty="0"/>
              <a:t>initial tests of the plasma rotation control system </a:t>
            </a:r>
          </a:p>
          <a:p>
            <a:r>
              <a:rPr lang="en-US" b="0" i="0" dirty="0" smtClean="0"/>
              <a:t>Stability research plans, FY16:</a:t>
            </a:r>
          </a:p>
          <a:p>
            <a:pPr lvl="1"/>
            <a:r>
              <a:rPr lang="en-US" b="0" i="0" dirty="0" smtClean="0"/>
              <a:t>Examine </a:t>
            </a:r>
            <a:r>
              <a:rPr lang="en-US" b="0" i="0" dirty="0"/>
              <a:t>RWMSC with:</a:t>
            </a:r>
          </a:p>
          <a:p>
            <a:pPr lvl="2"/>
            <a:r>
              <a:rPr lang="en-US" sz="1600" b="0" i="0" dirty="0" smtClean="0"/>
              <a:t>rotational </a:t>
            </a:r>
            <a:r>
              <a:rPr lang="en-US" sz="1600" b="0" i="0" dirty="0"/>
              <a:t>stabilization in the </a:t>
            </a:r>
            <a:r>
              <a:rPr lang="en-US" sz="1600" b="0" i="0" dirty="0" smtClean="0"/>
              <a:t>   controller </a:t>
            </a:r>
            <a:r>
              <a:rPr lang="en-US" sz="1600" b="0" i="0" dirty="0"/>
              <a:t>model</a:t>
            </a:r>
          </a:p>
          <a:p>
            <a:pPr lvl="1"/>
            <a:r>
              <a:rPr lang="en-US" b="0" i="0" dirty="0"/>
              <a:t>Investigate the dependence of stability on reduced </a:t>
            </a:r>
            <a:r>
              <a:rPr lang="el-GR" b="0" i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r>
              <a:rPr lang="en-US" b="0" i="0" dirty="0" smtClean="0"/>
              <a:t> </a:t>
            </a:r>
            <a:r>
              <a:rPr lang="en-US" b="0" i="0" dirty="0"/>
              <a:t>through MHD spectroscopy; compare to kinetic stabilization </a:t>
            </a:r>
            <a:r>
              <a:rPr lang="en-US" b="0" i="0" dirty="0" smtClean="0"/>
              <a:t>theory</a:t>
            </a:r>
            <a:endParaRPr lang="en-US" b="0" i="0" dirty="0"/>
          </a:p>
        </p:txBody>
      </p:sp>
      <p:pic>
        <p:nvPicPr>
          <p:cNvPr id="5" name="Picture 20" descr="BHorbit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417" y="986481"/>
            <a:ext cx="783739" cy="66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Fig11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620" y="1931484"/>
            <a:ext cx="1814329" cy="12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7970108" y="1203928"/>
            <a:ext cx="3495" cy="2578613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562805" y="1161304"/>
            <a:ext cx="15034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FF0000"/>
                </a:solidFill>
              </a:rPr>
              <a:t>Resonance between </a:t>
            </a:r>
            <a:r>
              <a:rPr lang="en-US" sz="800" dirty="0" err="1" smtClean="0">
                <a:solidFill>
                  <a:srgbClr val="FF0000"/>
                </a:solidFill>
              </a:rPr>
              <a:t>ExB</a:t>
            </a:r>
            <a:r>
              <a:rPr lang="en-US" sz="800" dirty="0" smtClean="0">
                <a:solidFill>
                  <a:srgbClr val="FF0000"/>
                </a:solidFill>
              </a:rPr>
              <a:t> and Bounce motion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65523" y="1217596"/>
            <a:ext cx="1296096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008000"/>
                </a:solidFill>
              </a:rPr>
              <a:t>Collision (1/</a:t>
            </a:r>
            <a:r>
              <a:rPr lang="en-US" sz="800" dirty="0" err="1" smtClean="0">
                <a:solidFill>
                  <a:srgbClr val="008000"/>
                </a:solidFill>
              </a:rPr>
              <a:t>ν</a:t>
            </a:r>
            <a:r>
              <a:rPr lang="en-US" sz="800" dirty="0" smtClean="0">
                <a:solidFill>
                  <a:srgbClr val="008000"/>
                </a:solidFill>
              </a:rPr>
              <a:t>)</a:t>
            </a:r>
            <a:endParaRPr lang="en-US" sz="8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6842" y="961078"/>
            <a:ext cx="21429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u="sng" dirty="0" smtClean="0">
                <a:solidFill>
                  <a:srgbClr val="000000"/>
                </a:solidFill>
              </a:rPr>
              <a:t>Dominant transport mechanism</a:t>
            </a:r>
            <a:endParaRPr lang="en-US" sz="1000" i="0" u="sng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9244" y="1113476"/>
            <a:ext cx="530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rgbClr val="000000"/>
                </a:solidFill>
              </a:rPr>
              <a:t>NSTX</a:t>
            </a:r>
            <a:endParaRPr lang="en-US" sz="1000" i="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69630" y="3409378"/>
            <a:ext cx="11610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i="0" dirty="0" smtClean="0">
                <a:solidFill>
                  <a:srgbClr val="000000"/>
                </a:solidFill>
              </a:rPr>
              <a:t>NSTX-U</a:t>
            </a:r>
          </a:p>
          <a:p>
            <a:pPr algn="ctr"/>
            <a:r>
              <a:rPr lang="en-US" sz="1000" i="0" dirty="0" smtClean="0">
                <a:solidFill>
                  <a:srgbClr val="000000"/>
                </a:solidFill>
              </a:rPr>
              <a:t>(Bounce freq. </a:t>
            </a:r>
            <a:r>
              <a:rPr lang="en-US" sz="1000" i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1000" i="0" dirty="0" smtClean="0">
                <a:solidFill>
                  <a:srgbClr val="000000"/>
                </a:solidFill>
              </a:rPr>
              <a:t>  </a:t>
            </a:r>
          </a:p>
          <a:p>
            <a:pPr algn="ctr"/>
            <a:r>
              <a:rPr lang="en-US" sz="1000" i="0" dirty="0" smtClean="0">
                <a:solidFill>
                  <a:srgbClr val="000000"/>
                </a:solidFill>
              </a:rPr>
              <a:t>Collision </a:t>
            </a:r>
            <a:r>
              <a:rPr lang="en-US" sz="1000" i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1000" i="0" dirty="0" smtClean="0">
                <a:solidFill>
                  <a:srgbClr val="000000"/>
                </a:solidFill>
              </a:rPr>
              <a:t>)</a:t>
            </a:r>
            <a:endParaRPr lang="en-US" sz="1000" i="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9513" y="3455545"/>
            <a:ext cx="128372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FF0000"/>
                </a:solidFill>
              </a:rPr>
              <a:t>Bounce-harmonics become important and SBP too if </a:t>
            </a:r>
            <a:r>
              <a:rPr lang="en-US" sz="800" dirty="0" err="1" smtClean="0">
                <a:solidFill>
                  <a:srgbClr val="FF0000"/>
                </a:solidFill>
              </a:rPr>
              <a:t>ExB</a:t>
            </a:r>
            <a:r>
              <a:rPr lang="en-US" sz="800" dirty="0" smtClean="0">
                <a:solidFill>
                  <a:srgbClr val="FF0000"/>
                </a:solidFill>
              </a:rPr>
              <a:t> is low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7326" y="3429457"/>
            <a:ext cx="120548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008000"/>
                </a:solidFill>
              </a:rPr>
              <a:t>SBP becomes important and offset too if </a:t>
            </a:r>
            <a:r>
              <a:rPr lang="en-US" sz="800" dirty="0" err="1" smtClean="0">
                <a:solidFill>
                  <a:srgbClr val="008000"/>
                </a:solidFill>
              </a:rPr>
              <a:t>ExB</a:t>
            </a:r>
            <a:r>
              <a:rPr lang="en-US" sz="800" dirty="0" smtClean="0">
                <a:solidFill>
                  <a:srgbClr val="008000"/>
                </a:solidFill>
              </a:rPr>
              <a:t> is low</a:t>
            </a:r>
            <a:endParaRPr lang="en-US" sz="800" dirty="0">
              <a:solidFill>
                <a:srgbClr val="008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6577789" y="3686377"/>
            <a:ext cx="142764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6311559" y="1319428"/>
            <a:ext cx="273221" cy="1372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5503224" y="1399830"/>
            <a:ext cx="124093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rgbClr val="FF0000"/>
                </a:solidFill>
              </a:rPr>
              <a:t>Modified bounce motion</a:t>
            </a:r>
            <a:endParaRPr lang="en-US" sz="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47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Shot 2014-05-19 at 3.32.3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22" y="5351312"/>
            <a:ext cx="2132259" cy="10384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Drift-kinetic effects on 3D plasma response and non-resonant error field effects are being actively investigated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3647" y="946772"/>
            <a:ext cx="4667186" cy="549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Drift-kinetic 3D plasma response</a:t>
            </a:r>
          </a:p>
          <a:p>
            <a:pPr lvl="1"/>
            <a:r>
              <a:rPr lang="en-US" sz="1600" b="0" i="0" dirty="0" smtClean="0"/>
              <a:t>MARS-K self-consistent calculations </a:t>
            </a:r>
            <a:br>
              <a:rPr lang="en-US" sz="1600" b="0" i="0" dirty="0" smtClean="0"/>
            </a:br>
            <a:r>
              <a:rPr lang="en-US" sz="1600" b="0" i="0" dirty="0" smtClean="0"/>
              <a:t>successfully compared with n=1 DIII-D</a:t>
            </a:r>
            <a:r>
              <a:rPr lang="en-US" sz="1600" b="0" i="0" dirty="0"/>
              <a:t> </a:t>
            </a:r>
            <a:r>
              <a:rPr lang="en-US" sz="1600" b="0" i="0" dirty="0" smtClean="0"/>
              <a:t>RFA</a:t>
            </a:r>
          </a:p>
          <a:p>
            <a:pPr lvl="1"/>
            <a:r>
              <a:rPr lang="en-US" sz="1600" b="0" i="0" dirty="0" smtClean="0"/>
              <a:t>Preliminary NSTX RFA calculations indicate kinetic stabilization effects important (especially near no-wall limit), and rotation can be destabilizing</a:t>
            </a:r>
          </a:p>
          <a:p>
            <a:r>
              <a:rPr lang="en-US" sz="2000" b="0" i="0" dirty="0" smtClean="0"/>
              <a:t>Res. and non-res. error field effects</a:t>
            </a:r>
          </a:p>
          <a:p>
            <a:pPr lvl="1"/>
            <a:r>
              <a:rPr lang="en-US" sz="1600" b="0" i="0" dirty="0" smtClean="0"/>
              <a:t>Resonant-coupling schemes </a:t>
            </a:r>
            <a:r>
              <a:rPr lang="en-US" sz="1600" b="0" i="0" dirty="0"/>
              <a:t>(</a:t>
            </a:r>
            <a:r>
              <a:rPr lang="en-US" sz="1600" b="0" i="0" dirty="0" smtClean="0"/>
              <a:t>IPEC-PENT) are being used to optimize n=2 error field correction in DIII-D and n=1-4 correction in TBM mock-up </a:t>
            </a:r>
          </a:p>
          <a:p>
            <a:pPr lvl="1"/>
            <a:r>
              <a:rPr lang="en-US" sz="1600" b="0" i="0" dirty="0" smtClean="0"/>
              <a:t>Extremely small resonant errors were found so far in KSTAR, and non-resonant error field will be investigated</a:t>
            </a:r>
          </a:p>
          <a:p>
            <a:pPr lvl="1"/>
            <a:r>
              <a:rPr lang="en-US" sz="1600" b="0" i="0" dirty="0" smtClean="0"/>
              <a:t>Non-resonant error field effects on locking/tearing are being investigated in NSTX, with newly developed resistive DCON</a:t>
            </a:r>
          </a:p>
        </p:txBody>
      </p:sp>
      <p:pic>
        <p:nvPicPr>
          <p:cNvPr id="5" name="Picture 5" descr="C:\Users\zwang.PPPL\Dropbox\workspace\data\d3d_scrfa\for_paper_presentation\pac_fig_1_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02" y="2861177"/>
            <a:ext cx="2307115" cy="198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zwang.PPPL\Dropbox\workspace 2014\paper\RFA_DIIID\figure\fig_1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83"/>
          <a:stretch/>
        </p:blipFill>
        <p:spPr bwMode="auto">
          <a:xfrm>
            <a:off x="8113149" y="3051706"/>
            <a:ext cx="913031" cy="127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zwang.PPPL\Dropbox\workspace 2014\paper\RFA_DIIID\figure\fig_1_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/>
          <a:stretch/>
        </p:blipFill>
        <p:spPr bwMode="auto">
          <a:xfrm>
            <a:off x="7149283" y="3080402"/>
            <a:ext cx="942327" cy="127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01687" y="4250998"/>
            <a:ext cx="619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DIII-D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1198" y="4855356"/>
            <a:ext cx="2019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I+C-coil circuit optimization for TBM n=1-4 correction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16" name="Picture 15" descr="d3d_147131_tbm_correction_spectra_n1-6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24" y="4632568"/>
            <a:ext cx="1962883" cy="1962883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>
            <a:off x="5836900" y="5268156"/>
            <a:ext cx="1242541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6" name="Picture 5" descr="C:\Users\ZR\Dropbox\workspace 2014\data\nstxrfa\preliminary_sensor_signal\pac_nstx_fig_1_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25" y="958463"/>
            <a:ext cx="2264997" cy="18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044398" y="1008843"/>
            <a:ext cx="628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NSTX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" name="Picture 2" descr="C:\Users\ZR\Dropbox\workspace 2014\data\nstxrfa\EIGEN_COMPARE\nstx_flui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674" y="1110221"/>
            <a:ext cx="950265" cy="149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ZR\Dropbox\workspace 2014\data\nstxrfa\EIGEN_COMPARE\nstx_therma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0" y="1110222"/>
            <a:ext cx="942113" cy="147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368100" y="2707445"/>
            <a:ext cx="563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Ideal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71347" y="2716076"/>
            <a:ext cx="7069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Kinetic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2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3646" y="946772"/>
            <a:ext cx="9130353" cy="549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The unique 3 rows of internal coils in KSTAR were utilized to produce pitch-crossing field lines (orthogonal to pitch-aligned field lines)</a:t>
            </a:r>
          </a:p>
          <a:p>
            <a:r>
              <a:rPr lang="en-US" sz="2000" b="0" i="0" dirty="0" smtClean="0"/>
              <a:t>This n=1 field is almost purely non-resonant :</a:t>
            </a:r>
            <a:endParaRPr lang="en-US" sz="2000" b="0" i="0" dirty="0"/>
          </a:p>
          <a:p>
            <a:pPr lvl="1"/>
            <a:r>
              <a:rPr lang="en-US" sz="1600" b="0" i="0" dirty="0"/>
              <a:t>S</a:t>
            </a:r>
            <a:r>
              <a:rPr lang="en-US" sz="1600" b="0" i="0" dirty="0" smtClean="0"/>
              <a:t>uccessfully induced NTV without n=1 resonant perturbation </a:t>
            </a:r>
          </a:p>
          <a:p>
            <a:pPr lvl="1"/>
            <a:r>
              <a:rPr lang="en-US" sz="1600" b="0" i="0" dirty="0" smtClean="0"/>
              <a:t>Used to find the 1</a:t>
            </a:r>
            <a:r>
              <a:rPr lang="en-US" sz="1600" b="0" i="0" baseline="30000" dirty="0" smtClean="0"/>
              <a:t>st</a:t>
            </a:r>
            <a:r>
              <a:rPr lang="en-US" sz="1600" b="0" i="0" dirty="0" smtClean="0"/>
              <a:t> bounce-harmonic rotational resonance, as the gap to 2</a:t>
            </a:r>
            <a:r>
              <a:rPr lang="en-US" sz="1600" b="0" i="0" baseline="30000" dirty="0" smtClean="0"/>
              <a:t>nd</a:t>
            </a:r>
            <a:r>
              <a:rPr lang="en-US" sz="1600" b="0" i="0" dirty="0" smtClean="0"/>
              <a:t> resonance is the widest with n=1 (predicted by and agreed with theory and computation)</a:t>
            </a:r>
            <a:endParaRPr lang="en-US" sz="1000" b="0" i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KSTAR 3 rows of internal coils were used to produce n=1 pitch-crossing field lines and to find rotational resonances </a:t>
            </a:r>
            <a:endParaRPr lang="en-US" dirty="0"/>
          </a:p>
        </p:txBody>
      </p:sp>
      <p:pic>
        <p:nvPicPr>
          <p:cNvPr id="3" name="Picture 2" descr="Screen Shot 2014-06-03 at 2.06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9" y="3186888"/>
            <a:ext cx="4217026" cy="3102425"/>
          </a:xfrm>
          <a:prstGeom prst="rect">
            <a:avLst/>
          </a:prstGeom>
        </p:spPr>
      </p:pic>
      <p:pic>
        <p:nvPicPr>
          <p:cNvPr id="7" name="Picture 6" descr="Screen Shot 2014-06-03 at 1.59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962" y="2867402"/>
            <a:ext cx="3087710" cy="3399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659" y="2891363"/>
            <a:ext cx="1722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Mirror image to RMP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782802" y="3146953"/>
            <a:ext cx="1605542" cy="503193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 rot="16200000">
            <a:off x="2956108" y="4329700"/>
            <a:ext cx="63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</a:t>
            </a:r>
            <a:r>
              <a:rPr lang="en-US" dirty="0" err="1" smtClean="0">
                <a:solidFill>
                  <a:schemeClr val="bg1"/>
                </a:solidFill>
              </a:rPr>
              <a:t>~nq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47862" y="6166112"/>
            <a:ext cx="2729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J.-K. Park, PRL 111, 095002 (2013)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vid-3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b="1462"/>
          <a:stretch/>
        </p:blipFill>
        <p:spPr>
          <a:xfrm>
            <a:off x="4323355" y="3164162"/>
            <a:ext cx="4382169" cy="3031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97"/>
            <a:ext cx="9144000" cy="815975"/>
          </a:xfrm>
        </p:spPr>
        <p:txBody>
          <a:bodyPr/>
          <a:lstStyle/>
          <a:p>
            <a:r>
              <a:rPr lang="en-US" dirty="0"/>
              <a:t>Non-resonant Neoclassical Toroidal Viscosity (NTV) physics </a:t>
            </a:r>
            <a:r>
              <a:rPr lang="en-US" dirty="0" smtClean="0"/>
              <a:t>will </a:t>
            </a:r>
            <a:r>
              <a:rPr lang="en-US" dirty="0"/>
              <a:t>be used </a:t>
            </a:r>
            <a:r>
              <a:rPr lang="en-US" dirty="0" smtClean="0"/>
              <a:t>for the first time in </a:t>
            </a:r>
            <a:r>
              <a:rPr lang="en-US" dirty="0"/>
              <a:t>rotation feedback control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422335"/>
              </p:ext>
            </p:extLst>
          </p:nvPr>
        </p:nvGraphicFramePr>
        <p:xfrm>
          <a:off x="914400" y="1150627"/>
          <a:ext cx="769620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6" name="Equation" r:id="rId6" imgW="4343400" imgH="495000" progId="Equation.DSMT4">
                  <p:embed/>
                </p:oleObj>
              </mc:Choice>
              <mc:Fallback>
                <p:oleObj name="Equation" r:id="rId6" imgW="43434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4400" y="1150627"/>
                        <a:ext cx="7696200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28600" y="838200"/>
            <a:ext cx="8686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6075" indent="-346075">
              <a:spcBef>
                <a:spcPts val="0"/>
              </a:spcBef>
            </a:pPr>
            <a:r>
              <a:rPr lang="en-US" sz="2000" b="0" i="0" dirty="0"/>
              <a:t>Momentum force </a:t>
            </a:r>
            <a:r>
              <a:rPr lang="en-US" sz="2000" b="0" i="0" dirty="0" smtClean="0"/>
              <a:t>balance – </a:t>
            </a:r>
            <a:r>
              <a:rPr lang="en-US" sz="2000" b="0" i="0" kern="0" dirty="0" err="1" smtClean="0">
                <a:solidFill>
                  <a:srgbClr val="9900FF"/>
                </a:solidFill>
                <a:latin typeface="Symbol" panose="05050102010706020507" pitchFamily="18" charset="2"/>
              </a:rPr>
              <a:t>w</a:t>
            </a:r>
            <a:r>
              <a:rPr lang="en-US" sz="2000" b="0" i="0" kern="0" baseline="-25000" dirty="0" err="1" smtClean="0">
                <a:solidFill>
                  <a:srgbClr val="9900FF"/>
                </a:solidFill>
                <a:latin typeface="Symbol" panose="05050102010706020507" pitchFamily="18" charset="2"/>
              </a:rPr>
              <a:t>f</a:t>
            </a:r>
            <a:r>
              <a:rPr lang="en-US" sz="2000" b="0" i="0" kern="0" dirty="0" smtClean="0">
                <a:latin typeface="Symbol" panose="05050102010706020507" pitchFamily="18" charset="2"/>
              </a:rPr>
              <a:t> </a:t>
            </a:r>
            <a:r>
              <a:rPr lang="en-US" sz="2000" b="0" i="0" dirty="0" smtClean="0">
                <a:solidFill>
                  <a:srgbClr val="9900FF"/>
                </a:solidFill>
              </a:rPr>
              <a:t>decomposed into Bessel function states</a:t>
            </a:r>
          </a:p>
          <a:p>
            <a:pPr marL="346075" indent="-346075">
              <a:spcBef>
                <a:spcPts val="0"/>
              </a:spcBef>
            </a:pPr>
            <a:endParaRPr lang="en-US" b="0" i="0" dirty="0"/>
          </a:p>
          <a:p>
            <a:pPr marL="1146175" lvl="2" indent="-346075">
              <a:spcBef>
                <a:spcPts val="0"/>
              </a:spcBef>
            </a:pPr>
            <a:endParaRPr lang="en-US" sz="800" b="0" i="0" dirty="0" smtClean="0"/>
          </a:p>
          <a:p>
            <a:pPr marL="800100" lvl="2" indent="0">
              <a:spcBef>
                <a:spcPts val="0"/>
              </a:spcBef>
              <a:buNone/>
            </a:pPr>
            <a:endParaRPr lang="en-US" sz="800" b="0" i="0" dirty="0"/>
          </a:p>
          <a:p>
            <a:r>
              <a:rPr lang="en-US" sz="2000" b="0" i="0" kern="0" dirty="0" smtClean="0"/>
              <a:t>NTV torque:</a:t>
            </a:r>
            <a:endParaRPr lang="en-US" sz="2000" b="0" i="0" kern="0" dirty="0" smtClean="0">
              <a:solidFill>
                <a:srgbClr val="9900FF"/>
              </a:solidFill>
            </a:endParaRPr>
          </a:p>
          <a:p>
            <a:endParaRPr lang="en-US" sz="2000" kern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2097" r="6076"/>
          <a:stretch/>
        </p:blipFill>
        <p:spPr>
          <a:xfrm>
            <a:off x="493223" y="3356534"/>
            <a:ext cx="3380117" cy="277848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228600" y="3032248"/>
            <a:ext cx="3921512" cy="3062190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60155" y="3385847"/>
            <a:ext cx="934347" cy="26160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>
              <a:buNone/>
            </a:pPr>
            <a:r>
              <a:rPr lang="en-US" sz="1100" b="0" i="0" dirty="0" smtClean="0">
                <a:solidFill>
                  <a:srgbClr val="0000FF"/>
                </a:solidFill>
              </a:rPr>
              <a:t>133743</a:t>
            </a: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38433" y="6249565"/>
            <a:ext cx="586618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400" b="1" dirty="0">
                <a:solidFill>
                  <a:srgbClr val="9900CC"/>
                </a:solidFill>
                <a:cs typeface="Helvetica" pitchFamily="34" charset="0"/>
              </a:rPr>
              <a:t> </a:t>
            </a:r>
            <a:r>
              <a:rPr lang="en-US" b="0" i="0" dirty="0" smtClean="0">
                <a:solidFill>
                  <a:srgbClr val="9900CC"/>
                </a:solidFill>
                <a:cs typeface="Helvetica" pitchFamily="34" charset="0"/>
              </a:rPr>
              <a:t>I. Goumiri (PU), S.A. Sabbagh (Columbia U.), D.A. Gates, S.P. Gerhardt (PPPL) </a:t>
            </a:r>
          </a:p>
        </p:txBody>
      </p:sp>
      <p:sp>
        <p:nvSpPr>
          <p:cNvPr id="25" name="TextBox 24"/>
          <p:cNvSpPr txBox="1"/>
          <p:nvPr/>
        </p:nvSpPr>
        <p:spPr>
          <a:xfrm rot="3162102">
            <a:off x="284904" y="5544749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radius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05599" y="5809230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t</a:t>
            </a:r>
            <a:r>
              <a:rPr lang="en-US" sz="1400" b="0" i="0" dirty="0" smtClean="0">
                <a:solidFill>
                  <a:schemeClr val="tx1"/>
                </a:solidFill>
              </a:rPr>
              <a:t>(s)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570636" y="4189786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Plasma rotation (rad/s)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69865" y="5812207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t</a:t>
            </a:r>
            <a:r>
              <a:rPr lang="en-US" sz="1400" b="0" i="0" dirty="0" smtClean="0">
                <a:solidFill>
                  <a:schemeClr val="tx1"/>
                </a:solidFill>
              </a:rPr>
              <a:t>(s)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00729" y="3338062"/>
            <a:ext cx="475672" cy="160116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877128" y="3318168"/>
            <a:ext cx="475672" cy="160116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4184" y="3086700"/>
            <a:ext cx="1677052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400" b="0" i="0" u="sng" dirty="0" smtClean="0">
                <a:solidFill>
                  <a:srgbClr val="0000FF"/>
                </a:solidFill>
              </a:rPr>
              <a:t>State-space model</a:t>
            </a:r>
            <a:endParaRPr lang="en-US" sz="1400" b="0" i="0" u="sng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89456" y="3086700"/>
            <a:ext cx="1218529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400" b="0" i="0" u="sng" dirty="0" smtClean="0">
                <a:solidFill>
                  <a:srgbClr val="0000FF"/>
                </a:solidFill>
              </a:rPr>
              <a:t>TRANSP run</a:t>
            </a:r>
            <a:endParaRPr lang="en-US" sz="1400" b="0" i="0" u="sng" dirty="0">
              <a:solidFill>
                <a:srgbClr val="0000FF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464248" y="2175057"/>
            <a:ext cx="2556296" cy="533400"/>
          </a:xfrm>
          <a:prstGeom prst="rect">
            <a:avLst/>
          </a:prstGeom>
          <a:solidFill>
            <a:srgbClr val="FFFF99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10651"/>
              </p:ext>
            </p:extLst>
          </p:nvPr>
        </p:nvGraphicFramePr>
        <p:xfrm>
          <a:off x="1143000" y="2193529"/>
          <a:ext cx="5388048" cy="527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7" name="Equation" r:id="rId9" imgW="2705040" imgH="279360" progId="Equation.DSMT4">
                  <p:embed/>
                </p:oleObj>
              </mc:Choice>
              <mc:Fallback>
                <p:oleObj name="Equation" r:id="rId9" imgW="27050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43000" y="2193529"/>
                        <a:ext cx="5388048" cy="527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6648943" y="2251257"/>
            <a:ext cx="14905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b="0" i="0" u="sng" dirty="0" smtClean="0">
                <a:solidFill>
                  <a:srgbClr val="0000FF"/>
                </a:solidFill>
              </a:rPr>
              <a:t>(non-linear)</a:t>
            </a:r>
            <a:endParaRPr lang="en-US" sz="1800" b="0" i="0" dirty="0"/>
          </a:p>
        </p:txBody>
      </p:sp>
      <p:sp>
        <p:nvSpPr>
          <p:cNvPr id="8" name="Rectangle 7"/>
          <p:cNvSpPr/>
          <p:nvPr/>
        </p:nvSpPr>
        <p:spPr>
          <a:xfrm>
            <a:off x="4244805" y="2794829"/>
            <a:ext cx="4637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b="0" i="0" u="sng" kern="0" dirty="0" smtClean="0">
                <a:solidFill>
                  <a:srgbClr val="6600FF"/>
                </a:solidFill>
              </a:rPr>
              <a:t>Feedback using NTV: </a:t>
            </a:r>
            <a:r>
              <a:rPr lang="en-US" sz="1800" b="0" i="0" u="sng" kern="0" dirty="0">
                <a:solidFill>
                  <a:srgbClr val="6600FF"/>
                </a:solidFill>
              </a:rPr>
              <a:t>“n=3” </a:t>
            </a:r>
            <a:r>
              <a:rPr lang="en-US" sz="1800" b="0" i="0" u="sng" kern="0" dirty="0">
                <a:solidFill>
                  <a:srgbClr val="6600FF"/>
                </a:solidFill>
                <a:latin typeface="Symbol" panose="05050102010706020507" pitchFamily="18" charset="2"/>
              </a:rPr>
              <a:t>d</a:t>
            </a:r>
            <a:r>
              <a:rPr lang="en-US" sz="1800" b="0" i="0" u="sng" kern="0" dirty="0">
                <a:solidFill>
                  <a:srgbClr val="6600FF"/>
                </a:solidFill>
              </a:rPr>
              <a:t>B(</a:t>
            </a:r>
            <a:r>
              <a:rPr lang="en-US" sz="1800" b="0" i="0" u="sng" kern="0" dirty="0">
                <a:solidFill>
                  <a:srgbClr val="6600FF"/>
                </a:solidFill>
                <a:latin typeface="Symbol" panose="05050102010706020507" pitchFamily="18" charset="2"/>
              </a:rPr>
              <a:t>r</a:t>
            </a:r>
            <a:r>
              <a:rPr lang="en-US" sz="1800" b="0" i="0" u="sng" kern="0" dirty="0">
                <a:solidFill>
                  <a:srgbClr val="6600FF"/>
                </a:solidFill>
              </a:rPr>
              <a:t>) </a:t>
            </a:r>
            <a:r>
              <a:rPr lang="en-US" sz="1800" b="0" i="0" u="sng" kern="0" dirty="0" smtClean="0">
                <a:solidFill>
                  <a:srgbClr val="6600FF"/>
                </a:solidFill>
              </a:rPr>
              <a:t>spectrum</a:t>
            </a:r>
            <a:endParaRPr lang="en-US" sz="1800" b="0" i="0" dirty="0">
              <a:solidFill>
                <a:srgbClr val="6600FF"/>
              </a:solidFill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6567342" y="4877185"/>
            <a:ext cx="8498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800" b="0" i="0" dirty="0" smtClean="0">
                <a:solidFill>
                  <a:srgbClr val="9900FF"/>
                </a:solidFill>
              </a:rPr>
              <a:t>NTV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800" b="0" i="0" dirty="0" smtClean="0">
                <a:solidFill>
                  <a:srgbClr val="9900FF"/>
                </a:solidFill>
              </a:rPr>
              <a:t>region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889952" y="3570025"/>
            <a:ext cx="1735459" cy="705378"/>
            <a:chOff x="6285085" y="3640013"/>
            <a:chExt cx="1735459" cy="705378"/>
          </a:xfrm>
        </p:grpSpPr>
        <p:sp>
          <p:nvSpPr>
            <p:cNvPr id="48" name="Rectangle 47"/>
            <p:cNvSpPr/>
            <p:nvPr/>
          </p:nvSpPr>
          <p:spPr bwMode="auto">
            <a:xfrm>
              <a:off x="6285085" y="3648909"/>
              <a:ext cx="1533970" cy="696482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388201" y="3640013"/>
              <a:ext cx="1632343" cy="646331"/>
              <a:chOff x="6388201" y="3640013"/>
              <a:chExt cx="1632343" cy="646331"/>
            </a:xfrm>
          </p:grpSpPr>
          <p:sp>
            <p:nvSpPr>
              <p:cNvPr id="37" name="Text Box 19"/>
              <p:cNvSpPr txBox="1">
                <a:spLocks noChangeArrowheads="1"/>
              </p:cNvSpPr>
              <p:nvPr/>
            </p:nvSpPr>
            <p:spPr bwMode="auto">
              <a:xfrm>
                <a:off x="6561055" y="3640013"/>
                <a:ext cx="1459489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rPr lang="en-US" sz="1800" b="0" i="0" dirty="0" smtClean="0">
                    <a:solidFill>
                      <a:srgbClr val="00B050"/>
                    </a:solidFill>
                  </a:rPr>
                  <a:t>Desired</a:t>
                </a:r>
              </a:p>
              <a:p>
                <a:pPr>
                  <a:spcBef>
                    <a:spcPts val="0"/>
                  </a:spcBef>
                  <a:buNone/>
                </a:pPr>
                <a:r>
                  <a:rPr lang="en-US" sz="1800" b="0" i="0" dirty="0" smtClean="0">
                    <a:solidFill>
                      <a:srgbClr val="FF0000"/>
                    </a:solidFill>
                  </a:rPr>
                  <a:t>Computed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 bwMode="auto">
              <a:xfrm>
                <a:off x="6388201" y="4106341"/>
                <a:ext cx="196345" cy="0"/>
              </a:xfrm>
              <a:prstGeom prst="line">
                <a:avLst/>
              </a:prstGeom>
              <a:noFill/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>
                <a:off x="6388201" y="3828452"/>
                <a:ext cx="196345" cy="0"/>
              </a:xfrm>
              <a:prstGeom prst="line">
                <a:avLst/>
              </a:prstGeom>
              <a:noFill/>
              <a:ln w="15875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3" name="Rectangle 22"/>
          <p:cNvSpPr/>
          <p:nvPr/>
        </p:nvSpPr>
        <p:spPr bwMode="auto">
          <a:xfrm>
            <a:off x="4318625" y="3266412"/>
            <a:ext cx="352767" cy="2841750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47573" y="571160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rgbClr val="FF0000"/>
                </a:solidFill>
              </a:rPr>
              <a:t>0</a:t>
            </a:r>
            <a:endParaRPr lang="en-US" sz="1400" i="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47573" y="515400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rgbClr val="FF0000"/>
                </a:solidFill>
              </a:rPr>
              <a:t>2</a:t>
            </a:r>
            <a:endParaRPr lang="en-US" sz="1400" i="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47573" y="440921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rgbClr val="FF0000"/>
                </a:solidFill>
              </a:rPr>
              <a:t>4</a:t>
            </a:r>
            <a:endParaRPr lang="en-US" sz="1400" i="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47573" y="366263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rgbClr val="FF0000"/>
                </a:solidFill>
              </a:rPr>
              <a:t>6</a:t>
            </a:r>
            <a:endParaRPr lang="en-US" sz="1400" i="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318625" y="3138336"/>
            <a:ext cx="4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rgbClr val="FF0000"/>
                </a:solidFill>
              </a:rPr>
              <a:t>10</a:t>
            </a:r>
            <a:r>
              <a:rPr lang="en-US" sz="1400" i="0" baseline="30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990882" y="6195713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Radial coordinate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16200000">
            <a:off x="7702687" y="4304548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rgbClr val="0000FF"/>
                </a:solidFill>
              </a:rPr>
              <a:t>NTV torque density (N/m</a:t>
            </a:r>
            <a:r>
              <a:rPr lang="en-US" sz="1400" b="0" i="0" baseline="30000" dirty="0" smtClean="0">
                <a:solidFill>
                  <a:srgbClr val="0000FF"/>
                </a:solidFill>
              </a:rPr>
              <a:t>2</a:t>
            </a:r>
            <a:r>
              <a:rPr lang="en-US" sz="1400" b="0" i="0" dirty="0" smtClean="0">
                <a:solidFill>
                  <a:srgbClr val="0000FF"/>
                </a:solidFill>
              </a:rPr>
              <a:t>)</a:t>
            </a:r>
            <a:endParaRPr lang="en-US" sz="1400" b="0" i="0" dirty="0">
              <a:solidFill>
                <a:srgbClr val="00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16200000">
            <a:off x="3371525" y="4391297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rgbClr val="FF0000"/>
                </a:solidFill>
              </a:rPr>
              <a:t>Plasma rotation (rad/s)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Macroscopic stability research is crucial for the successful sustainment of high performance in future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33884"/>
            <a:ext cx="9144000" cy="3441214"/>
          </a:xfrm>
          <a:ln>
            <a:noFill/>
          </a:ln>
        </p:spPr>
        <p:txBody>
          <a:bodyPr/>
          <a:lstStyle/>
          <a:p>
            <a:r>
              <a:rPr lang="en-US" sz="2800" dirty="0" smtClean="0"/>
              <a:t>Macroscopic stability research is in three key areas: </a:t>
            </a:r>
          </a:p>
          <a:p>
            <a:pPr lvl="1"/>
            <a:r>
              <a:rPr lang="en-US" dirty="0" smtClean="0"/>
              <a:t>Thrust 1, </a:t>
            </a:r>
            <a:r>
              <a:rPr lang="en-US" u="sng" dirty="0" smtClean="0"/>
              <a:t>Stability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Understand and advance passive and active feedback control to 	sustain macroscopic stability at low </a:t>
            </a:r>
            <a:r>
              <a:rPr lang="en-US" dirty="0" err="1" smtClean="0"/>
              <a:t>collisionality</a:t>
            </a:r>
            <a:endParaRPr lang="en-US" dirty="0" smtClean="0"/>
          </a:p>
          <a:p>
            <a:pPr lvl="1"/>
            <a:r>
              <a:rPr lang="en-US" dirty="0" smtClean="0"/>
              <a:t>Thrust </a:t>
            </a:r>
            <a:r>
              <a:rPr lang="en-US" dirty="0"/>
              <a:t>2, </a:t>
            </a:r>
            <a:r>
              <a:rPr lang="en-US" u="sng" dirty="0"/>
              <a:t>3D Fields</a:t>
            </a:r>
            <a:r>
              <a:rPr lang="en-US" dirty="0"/>
              <a:t>: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Understand </a:t>
            </a:r>
            <a:r>
              <a:rPr lang="en-US" dirty="0"/>
              <a:t>3D field effects and provide physics basis for optimizing </a:t>
            </a:r>
            <a:r>
              <a:rPr lang="en-US" dirty="0" smtClean="0"/>
              <a:t>	stability </a:t>
            </a:r>
            <a:r>
              <a:rPr lang="en-US" dirty="0"/>
              <a:t>through equilibrium profile control by 3D fields</a:t>
            </a:r>
          </a:p>
          <a:p>
            <a:pPr lvl="1"/>
            <a:r>
              <a:rPr lang="en-US" dirty="0" smtClean="0"/>
              <a:t>Thrust </a:t>
            </a:r>
            <a:r>
              <a:rPr lang="en-US" dirty="0"/>
              <a:t>3, </a:t>
            </a:r>
            <a:r>
              <a:rPr lang="en-US" u="sng" dirty="0"/>
              <a:t>Disruptions</a:t>
            </a:r>
            <a:r>
              <a:rPr lang="en-US" dirty="0"/>
              <a:t>: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Understand </a:t>
            </a:r>
            <a:r>
              <a:rPr lang="en-US" dirty="0"/>
              <a:t>disruption dynamics and develop techniques for disruption </a:t>
            </a:r>
            <a:r>
              <a:rPr lang="en-US" dirty="0" smtClean="0"/>
              <a:t>	prediction, avoidance, and mitigation in high-performance ST plasmas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6200" y="971078"/>
            <a:ext cx="9067800" cy="1885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39725" indent="-339725">
              <a:buFont typeface="+mj-lt"/>
              <a:buAutoNum type="arabicPeriod"/>
              <a:defRPr/>
            </a:pPr>
            <a:r>
              <a:rPr lang="en-US" sz="2300" b="0" i="0" kern="0" dirty="0" smtClean="0">
                <a:cs typeface="Calibri" pitchFamily="34" charset="0"/>
              </a:rPr>
              <a:t>Demonstrate 100% non-inductive sustainment at performance that extrapolates to ≥ 1MW/m</a:t>
            </a:r>
            <a:r>
              <a:rPr lang="en-US" sz="2300" b="0" i="0" kern="0" baseline="30000" dirty="0" smtClean="0">
                <a:cs typeface="Calibri" pitchFamily="34" charset="0"/>
              </a:rPr>
              <a:t>2</a:t>
            </a:r>
            <a:r>
              <a:rPr lang="en-US" sz="2300" b="0" i="0" kern="0" dirty="0" smtClean="0">
                <a:cs typeface="Calibri" pitchFamily="34" charset="0"/>
              </a:rPr>
              <a:t> neutron wall loading in FNSF</a:t>
            </a:r>
          </a:p>
          <a:p>
            <a:pPr marL="339725" indent="-339725">
              <a:defRPr/>
            </a:pPr>
            <a:endParaRPr lang="en-US" sz="700" b="0" i="0" kern="0" dirty="0" smtClean="0">
              <a:cs typeface="Calibri" pitchFamily="34" charset="0"/>
            </a:endParaRPr>
          </a:p>
          <a:p>
            <a:pPr marL="457200" indent="-457200">
              <a:buFont typeface="+mj-lt"/>
              <a:buAutoNum type="arabicPeriod" startAt="5"/>
              <a:defRPr/>
            </a:pPr>
            <a:r>
              <a:rPr lang="en-US" sz="2300" b="0" i="0" kern="0" dirty="0" smtClean="0">
                <a:cs typeface="Calibri" pitchFamily="34" charset="0"/>
              </a:rPr>
              <a:t>Access reduced </a:t>
            </a:r>
            <a:r>
              <a:rPr lang="en-US" sz="2300" b="0" i="0" kern="0" dirty="0" smtClean="0">
                <a:latin typeface="Symbol" pitchFamily="18" charset="2"/>
                <a:cs typeface="Calibri" pitchFamily="34" charset="0"/>
              </a:rPr>
              <a:t>n</a:t>
            </a:r>
            <a:r>
              <a:rPr lang="en-US" sz="2300" b="0" i="0" kern="0" dirty="0" smtClean="0">
                <a:cs typeface="Calibri" pitchFamily="34" charset="0"/>
              </a:rPr>
              <a:t>* and high-</a:t>
            </a:r>
            <a:r>
              <a:rPr lang="en-US" sz="2300" b="0" i="0" kern="0" dirty="0" smtClean="0">
                <a:latin typeface="Symbol" pitchFamily="18" charset="2"/>
                <a:cs typeface="Calibri" pitchFamily="34" charset="0"/>
              </a:rPr>
              <a:t>b</a:t>
            </a:r>
            <a:r>
              <a:rPr lang="en-US" sz="2300" b="0" i="0" kern="0" dirty="0" smtClean="0">
                <a:cs typeface="Calibri" pitchFamily="34" charset="0"/>
              </a:rPr>
              <a:t> combined with ability to vary q and rotation to dramatically extend ST physics understanding</a:t>
            </a:r>
          </a:p>
          <a:p>
            <a:pPr marL="339725" indent="-339725">
              <a:buFontTx/>
              <a:buNone/>
              <a:defRPr/>
            </a:pPr>
            <a:endParaRPr lang="en-US" sz="700" b="0" i="0" kern="0" dirty="0" smtClean="0">
              <a:cs typeface="Calibri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0" y="2773428"/>
            <a:ext cx="9144000" cy="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8693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/>
          <a:stretch/>
        </p:blipFill>
        <p:spPr bwMode="auto">
          <a:xfrm>
            <a:off x="87626" y="1088018"/>
            <a:ext cx="5103652" cy="47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Plasma rotation control has been demonstrated for the first time with TRANSP using NBI and NTV actuators</a:t>
            </a:r>
            <a:endParaRPr lang="en-US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b="8154"/>
          <a:stretch/>
        </p:blipFill>
        <p:spPr bwMode="auto">
          <a:xfrm>
            <a:off x="5555411" y="1209401"/>
            <a:ext cx="3304094" cy="26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31895" y="919359"/>
            <a:ext cx="39613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0" i="0" u="sng" kern="0" dirty="0" smtClean="0">
                <a:solidFill>
                  <a:srgbClr val="6600FF"/>
                </a:solidFill>
              </a:rPr>
              <a:t>3D coil current and NBI power (actuators)</a:t>
            </a:r>
            <a:endParaRPr lang="en-US" sz="1600" b="0" i="0" dirty="0">
              <a:solidFill>
                <a:srgbClr val="6600FF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b="5140"/>
          <a:stretch/>
        </p:blipFill>
        <p:spPr bwMode="auto">
          <a:xfrm>
            <a:off x="5555411" y="3950895"/>
            <a:ext cx="3398980" cy="245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9489" y="510269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dirty="0">
                <a:solidFill>
                  <a:schemeClr val="tx1"/>
                </a:solidFill>
              </a:rPr>
              <a:t>t</a:t>
            </a:r>
            <a:r>
              <a:rPr lang="en-US" sz="1800" b="0" i="0" dirty="0" smtClean="0">
                <a:solidFill>
                  <a:schemeClr val="tx1"/>
                </a:solidFill>
              </a:rPr>
              <a:t> (s)</a:t>
            </a:r>
            <a:endParaRPr lang="en-US" sz="1800" b="0" i="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98272" y="5510702"/>
            <a:ext cx="405442" cy="184666"/>
          </a:xfrm>
          <a:prstGeom prst="rect">
            <a:avLst/>
          </a:prstGeom>
          <a:solidFill>
            <a:srgbClr val="CBCBCB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124668" y="5564804"/>
            <a:ext cx="405442" cy="184666"/>
          </a:xfrm>
          <a:prstGeom prst="rect">
            <a:avLst/>
          </a:prstGeom>
          <a:solidFill>
            <a:srgbClr val="CBCBCB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 rot="16200000" flipV="1">
            <a:off x="-254818" y="3025173"/>
            <a:ext cx="1188813" cy="117175"/>
          </a:xfrm>
          <a:prstGeom prst="rect">
            <a:avLst/>
          </a:prstGeom>
          <a:solidFill>
            <a:srgbClr val="CBCBCB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7" y="5900301"/>
            <a:ext cx="5592792" cy="578268"/>
          </a:xfrm>
        </p:spPr>
        <p:txBody>
          <a:bodyPr/>
          <a:lstStyle/>
          <a:p>
            <a:r>
              <a:rPr lang="en-US" sz="2000" dirty="0" smtClean="0"/>
              <a:t>This case uses pre-programmed 3D coil current and NBI feedback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5891521" y="4182109"/>
            <a:ext cx="28745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600" b="0" i="0" u="sng" kern="0" dirty="0" smtClean="0">
                <a:solidFill>
                  <a:srgbClr val="6600FF"/>
                </a:solidFill>
              </a:rPr>
              <a:t>Rotation evolution vs. desired</a:t>
            </a:r>
          </a:p>
          <a:p>
            <a:pPr algn="ctr">
              <a:buNone/>
            </a:pPr>
            <a:r>
              <a:rPr lang="en-US" sz="1600" b="0" i="0" u="sng" kern="0" dirty="0" smtClean="0">
                <a:solidFill>
                  <a:srgbClr val="6600FF"/>
                </a:solidFill>
              </a:rPr>
              <a:t>rotation </a:t>
            </a:r>
            <a:r>
              <a:rPr lang="en-US" sz="1600" b="0" i="0" u="sng" kern="0" dirty="0" err="1" smtClean="0">
                <a:solidFill>
                  <a:srgbClr val="6600FF"/>
                </a:solidFill>
              </a:rPr>
              <a:t>setpoints</a:t>
            </a:r>
            <a:endParaRPr lang="en-US" sz="1600" b="0" i="0" dirty="0">
              <a:solidFill>
                <a:srgbClr val="66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81319" y="5228705"/>
            <a:ext cx="1606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rgbClr val="0000FF"/>
                </a:solidFill>
              </a:rPr>
              <a:t>desired </a:t>
            </a:r>
            <a:r>
              <a:rPr lang="en-US" sz="1600" b="0" i="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w</a:t>
            </a:r>
            <a:r>
              <a:rPr lang="en-US" sz="1600" b="0" i="0" baseline="-2500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f</a:t>
            </a:r>
            <a:r>
              <a:rPr lang="en-US" sz="1600" b="0" i="0" dirty="0">
                <a:solidFill>
                  <a:srgbClr val="0000FF"/>
                </a:solidFill>
              </a:rPr>
              <a:t> </a:t>
            </a:r>
            <a:r>
              <a:rPr lang="en-US" sz="1600" b="0" i="0" dirty="0" smtClean="0">
                <a:solidFill>
                  <a:srgbClr val="0000FF"/>
                </a:solidFill>
              </a:rPr>
              <a:t>(#1)</a:t>
            </a:r>
            <a:endParaRPr lang="en-US" sz="1600" b="0" i="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9215" y="5657137"/>
            <a:ext cx="1548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chemeClr val="tx1"/>
                </a:solidFill>
              </a:rPr>
              <a:t>desired </a:t>
            </a:r>
            <a:r>
              <a:rPr lang="en-US" sz="1600" b="0" i="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w</a:t>
            </a:r>
            <a:r>
              <a:rPr lang="en-US" sz="1600" b="0" i="0" baseline="-250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en-US" sz="1600" b="0" i="0" dirty="0">
                <a:solidFill>
                  <a:schemeClr val="tx1"/>
                </a:solidFill>
              </a:rPr>
              <a:t> </a:t>
            </a:r>
            <a:r>
              <a:rPr lang="en-US" sz="1600" b="0" i="0" dirty="0" smtClean="0">
                <a:solidFill>
                  <a:schemeClr val="tx1"/>
                </a:solidFill>
              </a:rPr>
              <a:t>(#2)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7461849" y="5415234"/>
            <a:ext cx="189781" cy="96158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7588371" y="5860918"/>
            <a:ext cx="189781" cy="96158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1" name="Group 20"/>
          <p:cNvGrpSpPr/>
          <p:nvPr/>
        </p:nvGrpSpPr>
        <p:grpSpPr>
          <a:xfrm>
            <a:off x="7605623" y="4829730"/>
            <a:ext cx="1271134" cy="313018"/>
            <a:chOff x="6477000" y="5101291"/>
            <a:chExt cx="914400" cy="313018"/>
          </a:xfrm>
        </p:grpSpPr>
        <p:cxnSp>
          <p:nvCxnSpPr>
            <p:cNvPr id="22" name="Straight Connector 21"/>
            <p:cNvCxnSpPr/>
            <p:nvPr/>
          </p:nvCxnSpPr>
          <p:spPr bwMode="auto">
            <a:xfrm>
              <a:off x="6477000" y="5101291"/>
              <a:ext cx="0" cy="308909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7391400" y="5105400"/>
              <a:ext cx="0" cy="308909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6477000" y="5255745"/>
              <a:ext cx="914400" cy="0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7" name="TextBox 26"/>
          <p:cNvSpPr txBox="1"/>
          <p:nvPr/>
        </p:nvSpPr>
        <p:spPr>
          <a:xfrm>
            <a:off x="7656834" y="4714396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>
                <a:solidFill>
                  <a:srgbClr val="FF0000"/>
                </a:solidFill>
              </a:rPr>
              <a:t>f</a:t>
            </a:r>
            <a:r>
              <a:rPr lang="en-US" sz="1400" b="0" i="0" dirty="0" smtClean="0">
                <a:solidFill>
                  <a:srgbClr val="FF0000"/>
                </a:solidFill>
              </a:rPr>
              <a:t>eedback on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4408021" y="4979929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Plasma rotation (rad/s)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91887" y="6266027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t (s)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22943" y="3685091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t (s)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54215" y="3685091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t (s)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4508362" y="2355812"/>
            <a:ext cx="1707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3D Coil Current (A)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207458" y="2078966"/>
            <a:ext cx="185380" cy="845389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6493203" y="2309804"/>
            <a:ext cx="150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NBI power (MW)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7545156" y="1304416"/>
            <a:ext cx="728315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8265717" y="1209401"/>
            <a:ext cx="19256" cy="2629579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7462328" y="3042854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>
                <a:solidFill>
                  <a:srgbClr val="FF0000"/>
                </a:solidFill>
              </a:rPr>
              <a:t>f</a:t>
            </a:r>
            <a:r>
              <a:rPr lang="en-US" sz="1400" b="0" i="0" dirty="0" smtClean="0">
                <a:solidFill>
                  <a:srgbClr val="FF0000"/>
                </a:solidFill>
              </a:rPr>
              <a:t>eedback on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8265717" y="3350631"/>
            <a:ext cx="500309" cy="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 rot="16200000">
            <a:off x="-1039280" y="3338919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solidFill>
                  <a:schemeClr val="tx1"/>
                </a:solidFill>
              </a:rPr>
              <a:t>Plasma rotation (rad/s)</a:t>
            </a:r>
            <a:endParaRPr lang="en-US" sz="1800" b="0" i="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352902">
            <a:off x="2920720" y="5184454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solidFill>
                  <a:schemeClr val="tx1"/>
                </a:solidFill>
              </a:rPr>
              <a:t>Normalized radius</a:t>
            </a:r>
            <a:endParaRPr lang="en-US" sz="1800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416"/>
            <a:ext cx="9144000" cy="815975"/>
          </a:xfrm>
        </p:spPr>
        <p:txBody>
          <a:bodyPr/>
          <a:lstStyle/>
          <a:p>
            <a:r>
              <a:rPr lang="en-US" dirty="0"/>
              <a:t>Plasma response from fully-penetrated 3D field </a:t>
            </a:r>
            <a:r>
              <a:rPr lang="en-US" dirty="0" smtClean="0"/>
              <a:t>used in NTV experimental analysis </a:t>
            </a:r>
            <a:r>
              <a:rPr lang="en-US" dirty="0"/>
              <a:t>matches M3D-C</a:t>
            </a:r>
            <a:r>
              <a:rPr lang="en-US" baseline="30000" dirty="0"/>
              <a:t>1</a:t>
            </a:r>
            <a:r>
              <a:rPr lang="en-US" dirty="0"/>
              <a:t> single fluid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039" y="1251581"/>
            <a:ext cx="4994147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>
              <a:buNone/>
            </a:pPr>
            <a:r>
              <a:rPr lang="en-US" sz="1800" b="0" i="0" u="sng" dirty="0" smtClean="0">
                <a:solidFill>
                  <a:srgbClr val="0000FF"/>
                </a:solidFill>
              </a:rPr>
              <a:t>Surface-averaged </a:t>
            </a:r>
            <a:r>
              <a:rPr lang="en-US" sz="1800" b="0" i="0" u="sng" dirty="0" smtClean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en-US" sz="1800" b="0" i="0" u="sng" dirty="0" smtClean="0">
                <a:solidFill>
                  <a:srgbClr val="0000FF"/>
                </a:solidFill>
              </a:rPr>
              <a:t>B from fully </a:t>
            </a:r>
            <a:r>
              <a:rPr lang="en-US" sz="1800" b="0" i="0" u="sng" dirty="0">
                <a:solidFill>
                  <a:srgbClr val="0000FF"/>
                </a:solidFill>
              </a:rPr>
              <a:t>penetrated </a:t>
            </a:r>
            <a:r>
              <a:rPr lang="en-US" sz="1800" b="0" i="0" u="sng" dirty="0" smtClean="0">
                <a:solidFill>
                  <a:srgbClr val="0000FF"/>
                </a:solidFill>
              </a:rPr>
              <a:t>model vs</a:t>
            </a:r>
            <a:r>
              <a:rPr lang="en-US" sz="1800" b="0" i="0" u="sng" dirty="0">
                <a:solidFill>
                  <a:srgbClr val="0000FF"/>
                </a:solidFill>
              </a:rPr>
              <a:t>. M3D-C</a:t>
            </a:r>
            <a:r>
              <a:rPr lang="en-US" sz="1800" b="0" i="0" u="sng" baseline="30000" dirty="0">
                <a:solidFill>
                  <a:srgbClr val="0000FF"/>
                </a:solidFill>
              </a:rPr>
              <a:t>1</a:t>
            </a:r>
            <a:r>
              <a:rPr lang="en-US" sz="1800" b="0" i="0" u="sng" dirty="0">
                <a:solidFill>
                  <a:srgbClr val="0000FF"/>
                </a:solidFill>
              </a:rPr>
              <a:t> single fluid </a:t>
            </a:r>
            <a:r>
              <a:rPr lang="en-US" sz="1800" b="0" i="0" u="sng" dirty="0" smtClean="0">
                <a:solidFill>
                  <a:srgbClr val="0000FF"/>
                </a:solidFill>
              </a:rPr>
              <a:t>model</a:t>
            </a:r>
            <a:endParaRPr lang="en-US" sz="1800" b="0" i="0" u="sng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7657" y="6251505"/>
            <a:ext cx="4461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1400" b="0" i="0" kern="0" dirty="0" smtClean="0">
                <a:solidFill>
                  <a:srgbClr val="9933FF"/>
                </a:solidFill>
              </a:rPr>
              <a:t>M3D-C</a:t>
            </a:r>
            <a:r>
              <a:rPr lang="en-US" sz="1400" b="0" i="0" kern="0" baseline="30000" dirty="0" smtClean="0">
                <a:solidFill>
                  <a:srgbClr val="9933FF"/>
                </a:solidFill>
              </a:rPr>
              <a:t>1</a:t>
            </a:r>
            <a:r>
              <a:rPr lang="en-US" sz="1400" b="0" i="0" kern="0" dirty="0" smtClean="0">
                <a:solidFill>
                  <a:srgbClr val="9933FF"/>
                </a:solidFill>
              </a:rPr>
              <a:t> analysis (Evans/Ferraro (GA), Jardin (PPPL))</a:t>
            </a:r>
            <a:endParaRPr lang="en-US" sz="1400" b="0" i="0" kern="0" dirty="0">
              <a:solidFill>
                <a:srgbClr val="9933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8648" y="5992712"/>
            <a:ext cx="2884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1400" b="0" i="0" kern="0" dirty="0" smtClean="0">
                <a:solidFill>
                  <a:srgbClr val="9933FF"/>
                </a:solidFill>
              </a:rPr>
              <a:t>NTVTOK analysis (S.A. Sabbagh)</a:t>
            </a:r>
            <a:endParaRPr lang="en-US" sz="1400" b="0" i="0" kern="0" dirty="0">
              <a:solidFill>
                <a:srgbClr val="9933FF"/>
              </a:solidFill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b="8342"/>
          <a:stretch/>
        </p:blipFill>
        <p:spPr bwMode="auto">
          <a:xfrm>
            <a:off x="473529" y="1975791"/>
            <a:ext cx="4669975" cy="329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2938475" y="2509917"/>
            <a:ext cx="12886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400" b="0" i="0" dirty="0" smtClean="0">
                <a:solidFill>
                  <a:srgbClr val="FF0000"/>
                </a:solidFill>
              </a:rPr>
              <a:t>(NTVTOK)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8892" y="2866753"/>
            <a:ext cx="2237015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u="sng" dirty="0">
                <a:solidFill>
                  <a:srgbClr val="0000FF"/>
                </a:solidFill>
              </a:rPr>
              <a:t>(</a:t>
            </a:r>
            <a:r>
              <a:rPr lang="en-US" sz="1600" b="0" i="0" u="sng" dirty="0" smtClean="0">
                <a:solidFill>
                  <a:srgbClr val="0000FF"/>
                </a:solidFill>
              </a:rPr>
              <a:t>n = 3 configuration)</a:t>
            </a:r>
            <a:endParaRPr lang="en-US" sz="1600" b="0" i="0" u="sng" dirty="0">
              <a:solidFill>
                <a:srgbClr val="0000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824168" y="3229795"/>
            <a:ext cx="0" cy="1619803"/>
          </a:xfrm>
          <a:prstGeom prst="line">
            <a:avLst/>
          </a:prstGeom>
          <a:noFill/>
          <a:ln w="158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235243" y="3229795"/>
            <a:ext cx="0" cy="1615726"/>
          </a:xfrm>
          <a:prstGeom prst="line">
            <a:avLst/>
          </a:prstGeom>
          <a:noFill/>
          <a:ln w="158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903511" y="5425448"/>
            <a:ext cx="1929494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u="sng" dirty="0" smtClean="0">
                <a:solidFill>
                  <a:srgbClr val="00B050"/>
                </a:solidFill>
              </a:rPr>
              <a:t>Strong T</a:t>
            </a:r>
            <a:r>
              <a:rPr lang="en-US" sz="1600" b="0" i="0" u="sng" baseline="-25000" dirty="0" smtClean="0">
                <a:solidFill>
                  <a:srgbClr val="00B050"/>
                </a:solidFill>
              </a:rPr>
              <a:t>NTV</a:t>
            </a:r>
            <a:r>
              <a:rPr lang="en-US" sz="1600" b="0" i="0" u="sng" dirty="0" smtClean="0">
                <a:solidFill>
                  <a:srgbClr val="00B050"/>
                </a:solidFill>
              </a:rPr>
              <a:t> region</a:t>
            </a:r>
            <a:endParaRPr lang="en-US" sz="1600" b="0" i="0" u="sng" dirty="0">
              <a:solidFill>
                <a:srgbClr val="00B05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 flipV="1">
            <a:off x="2841171" y="4914900"/>
            <a:ext cx="531972" cy="510548"/>
          </a:xfrm>
          <a:prstGeom prst="straightConnector1">
            <a:avLst/>
          </a:prstGeom>
          <a:noFill/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3706586" y="4914900"/>
            <a:ext cx="520493" cy="510548"/>
          </a:xfrm>
          <a:prstGeom prst="straightConnector1">
            <a:avLst/>
          </a:prstGeom>
          <a:noFill/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1692347" y="4249792"/>
            <a:ext cx="666842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rgbClr val="0000FF"/>
                </a:solidFill>
              </a:rPr>
              <a:t>core</a:t>
            </a:r>
            <a:endParaRPr lang="en-US" sz="1600" b="0" i="0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66163" y="4249792"/>
            <a:ext cx="666842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rgbClr val="0000FF"/>
                </a:solidFill>
              </a:rPr>
              <a:t>edge</a:t>
            </a:r>
            <a:endParaRPr lang="en-US" sz="1600" b="0" i="0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991936" y="3356369"/>
            <a:ext cx="2592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chemeClr val="tx1"/>
                </a:solidFill>
              </a:rPr>
              <a:t>Flux surface-</a:t>
            </a:r>
            <a:r>
              <a:rPr lang="en-US" sz="1600" b="0" i="0" dirty="0" err="1" smtClean="0">
                <a:solidFill>
                  <a:schemeClr val="tx1"/>
                </a:solidFill>
              </a:rPr>
              <a:t>avg</a:t>
            </a:r>
            <a:r>
              <a:rPr lang="en-US" sz="1600" b="0" i="0" dirty="0" smtClean="0">
                <a:solidFill>
                  <a:schemeClr val="tx1"/>
                </a:solidFill>
              </a:rPr>
              <a:t> &lt;</a:t>
            </a:r>
            <a:r>
              <a:rPr lang="en-US" sz="1600" b="0" i="0" dirty="0" smtClean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sz="1600" b="0" i="0" dirty="0" smtClean="0">
                <a:solidFill>
                  <a:schemeClr val="tx1"/>
                </a:solidFill>
              </a:rPr>
              <a:t>B&gt; (G)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620747"/>
              </p:ext>
            </p:extLst>
          </p:nvPr>
        </p:nvGraphicFramePr>
        <p:xfrm>
          <a:off x="2003613" y="5130419"/>
          <a:ext cx="564645" cy="423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9" name="Equation" r:id="rId4" imgW="355320" imgH="266400" progId="Equation.DSMT4">
                  <p:embed/>
                </p:oleObj>
              </mc:Choice>
              <mc:Fallback>
                <p:oleObj name="Equation" r:id="rId4" imgW="3553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03613" y="5130419"/>
                        <a:ext cx="564645" cy="423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012871" y="1028701"/>
            <a:ext cx="4054929" cy="5497924"/>
          </a:xfrm>
          <a:ln>
            <a:noFill/>
          </a:ln>
        </p:spPr>
        <p:txBody>
          <a:bodyPr/>
          <a:lstStyle/>
          <a:p>
            <a:r>
              <a:rPr lang="en-US" sz="2000" dirty="0" smtClean="0"/>
              <a:t>NTV experimental data is a strong quantitative constraint on plasma response of </a:t>
            </a:r>
            <a:r>
              <a:rPr lang="en-US" sz="2000" dirty="0" smtClean="0">
                <a:latin typeface="Symbol" panose="05050102010706020507" pitchFamily="18" charset="2"/>
              </a:rPr>
              <a:t>d</a:t>
            </a:r>
            <a:r>
              <a:rPr lang="en-US" sz="2000" dirty="0" smtClean="0"/>
              <a:t>B</a:t>
            </a:r>
          </a:p>
          <a:p>
            <a:pPr lvl="1"/>
            <a:r>
              <a:rPr lang="en-US" sz="1800" dirty="0" smtClean="0"/>
              <a:t>Because the measured NTV scales as T</a:t>
            </a:r>
            <a:r>
              <a:rPr lang="en-US" sz="1800" baseline="-25000" dirty="0" smtClean="0"/>
              <a:t>NTV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Symbol" panose="05050102010706020507" pitchFamily="18" charset="2"/>
              </a:rPr>
              <a:t>µ d</a:t>
            </a:r>
            <a:r>
              <a:rPr lang="en-US" sz="1800" dirty="0" smtClean="0"/>
              <a:t>B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,</a:t>
            </a:r>
          </a:p>
          <a:p>
            <a:r>
              <a:rPr lang="en-US" sz="2000" dirty="0" smtClean="0"/>
              <a:t>Level of agreement varies with profile</a:t>
            </a:r>
          </a:p>
          <a:p>
            <a:pPr lvl="1"/>
            <a:r>
              <a:rPr lang="en-US" sz="1800" dirty="0" smtClean="0"/>
              <a:t>Good agreement between NTVTOK / M3D-C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 single fluid models in strong NTV region</a:t>
            </a:r>
          </a:p>
          <a:p>
            <a:pPr lvl="1"/>
            <a:r>
              <a:rPr lang="en-US" sz="1800" dirty="0" smtClean="0"/>
              <a:t>M3D-C</a:t>
            </a:r>
            <a:r>
              <a:rPr lang="en-US" sz="1800" baseline="30000" dirty="0" smtClean="0"/>
              <a:t>1</a:t>
            </a:r>
            <a:r>
              <a:rPr lang="en-US" sz="1800" dirty="0"/>
              <a:t> </a:t>
            </a:r>
            <a:r>
              <a:rPr lang="en-US" sz="1800" dirty="0" smtClean="0"/>
              <a:t>core &lt;</a:t>
            </a:r>
            <a:r>
              <a:rPr lang="en-US" sz="1800" dirty="0" smtClean="0">
                <a:latin typeface="Symbol" panose="05050102010706020507" pitchFamily="18" charset="2"/>
              </a:rPr>
              <a:t>d</a:t>
            </a:r>
            <a:r>
              <a:rPr lang="en-US" sz="1800" dirty="0" smtClean="0"/>
              <a:t>B&gt; larger than NTVTOK</a:t>
            </a:r>
          </a:p>
          <a:p>
            <a:pPr lvl="2"/>
            <a:r>
              <a:rPr lang="en-US" sz="1600" dirty="0" smtClean="0"/>
              <a:t>Core mode in </a:t>
            </a:r>
            <a:r>
              <a:rPr lang="en-US" sz="1600" dirty="0"/>
              <a:t>M3D-C</a:t>
            </a:r>
            <a:r>
              <a:rPr lang="en-US" sz="1600" baseline="30000" dirty="0"/>
              <a:t>1</a:t>
            </a:r>
            <a:r>
              <a:rPr lang="en-US" sz="1600" dirty="0"/>
              <a:t> </a:t>
            </a:r>
            <a:endParaRPr lang="en-US" sz="1600" dirty="0" smtClean="0"/>
          </a:p>
          <a:p>
            <a:pPr lvl="1"/>
            <a:r>
              <a:rPr lang="en-US" sz="1800" dirty="0"/>
              <a:t>M3D-C</a:t>
            </a:r>
            <a:r>
              <a:rPr lang="en-US" sz="1800" baseline="30000" dirty="0"/>
              <a:t>1</a:t>
            </a:r>
            <a:r>
              <a:rPr lang="en-US" sz="1800" dirty="0"/>
              <a:t> </a:t>
            </a:r>
            <a:r>
              <a:rPr lang="en-US" sz="1800" dirty="0" smtClean="0"/>
              <a:t>edge </a:t>
            </a:r>
            <a:r>
              <a:rPr lang="en-US" sz="1800" dirty="0"/>
              <a:t>&lt;</a:t>
            </a:r>
            <a:r>
              <a:rPr lang="en-US" sz="1800" dirty="0">
                <a:latin typeface="Symbol" panose="05050102010706020507" pitchFamily="18" charset="2"/>
              </a:rPr>
              <a:t>d</a:t>
            </a:r>
            <a:r>
              <a:rPr lang="en-US" sz="1800" dirty="0"/>
              <a:t>B</a:t>
            </a:r>
            <a:r>
              <a:rPr lang="en-US" sz="1800" dirty="0" smtClean="0"/>
              <a:t>&gt; smaller</a:t>
            </a:r>
          </a:p>
          <a:p>
            <a:pPr lvl="2"/>
            <a:r>
              <a:rPr lang="en-US" sz="1600" dirty="0" smtClean="0"/>
              <a:t>Experimental T</a:t>
            </a:r>
            <a:r>
              <a:rPr lang="en-US" sz="1600" baseline="-25000" dirty="0" smtClean="0"/>
              <a:t>NTV</a:t>
            </a:r>
            <a:r>
              <a:rPr lang="en-US" sz="1600" dirty="0" smtClean="0"/>
              <a:t> too small in this region to constraint </a:t>
            </a:r>
            <a:r>
              <a:rPr lang="en-US" sz="1600" dirty="0" smtClean="0">
                <a:latin typeface="Symbol" panose="05050102010706020507" pitchFamily="18" charset="2"/>
              </a:rPr>
              <a:t>d</a:t>
            </a:r>
            <a:r>
              <a:rPr lang="en-US" sz="1600" dirty="0" smtClean="0"/>
              <a:t>B</a:t>
            </a:r>
          </a:p>
          <a:p>
            <a:r>
              <a:rPr lang="en-US" sz="2000" dirty="0" smtClean="0"/>
              <a:t>Analysis ongoing in 2014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31656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51" y="4557542"/>
            <a:ext cx="1685619" cy="184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7283" name="Rectangle 51"/>
          <p:cNvSpPr>
            <a:spLocks noChangeArrowheads="1"/>
          </p:cNvSpPr>
          <p:nvPr/>
        </p:nvSpPr>
        <p:spPr bwMode="auto">
          <a:xfrm>
            <a:off x="18472" y="4572000"/>
            <a:ext cx="3880562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ts val="12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b="0" i="0" dirty="0" smtClean="0">
                <a:solidFill>
                  <a:schemeClr val="tx1"/>
                </a:solidFill>
                <a:latin typeface="Arial" pitchFamily="34" charset="0"/>
              </a:rPr>
              <a:t>Potential to allow more flexible control coil positioning</a:t>
            </a:r>
          </a:p>
          <a:p>
            <a:pPr marL="742950" lvl="1" indent="-28575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sz="1600" b="0" i="0" dirty="0" smtClean="0">
                <a:solidFill>
                  <a:srgbClr val="3333FF"/>
                </a:solidFill>
                <a:latin typeface="Arial" pitchFamily="34" charset="0"/>
              </a:rPr>
              <a:t>May allow control coils to be moved further from plasma, and be shielded (e.g. for ITER)</a:t>
            </a:r>
          </a:p>
          <a:p>
            <a:pPr lvl="1" eaLnBrk="0" hangingPunct="0">
              <a:spcBef>
                <a:spcPct val="15000"/>
              </a:spcBef>
              <a:buClr>
                <a:srgbClr val="3333FF"/>
              </a:buClr>
              <a:buSzPct val="75000"/>
              <a:buNone/>
            </a:pPr>
            <a:endParaRPr lang="en-US" sz="1600" b="0" i="0" dirty="0" smtClean="0">
              <a:solidFill>
                <a:srgbClr val="3333FF"/>
              </a:solidFill>
              <a:latin typeface="Arial" pitchFamily="34" charset="0"/>
            </a:endParaRPr>
          </a:p>
        </p:txBody>
      </p:sp>
      <p:sp>
        <p:nvSpPr>
          <p:cNvPr id="18872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4841" y="-17092"/>
            <a:ext cx="8898118" cy="838200"/>
          </a:xfrm>
        </p:spPr>
        <p:txBody>
          <a:bodyPr/>
          <a:lstStyle/>
          <a:p>
            <a:r>
              <a:rPr lang="en-US" dirty="0" smtClean="0"/>
              <a:t>Model-based RWM </a:t>
            </a:r>
            <a:r>
              <a:rPr lang="en-US" dirty="0"/>
              <a:t>state space controller </a:t>
            </a:r>
            <a:r>
              <a:rPr lang="en-US" dirty="0" smtClean="0"/>
              <a:t>including 3D plasma response and wall currents used at high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 </a:t>
            </a:r>
            <a:r>
              <a:rPr lang="en-US" dirty="0"/>
              <a:t>in NSTX </a:t>
            </a:r>
          </a:p>
        </p:txBody>
      </p:sp>
      <p:sp>
        <p:nvSpPr>
          <p:cNvPr id="1887302" name="Text Box 32"/>
          <p:cNvSpPr txBox="1">
            <a:spLocks noChangeArrowheads="1"/>
          </p:cNvSpPr>
          <p:nvPr/>
        </p:nvSpPr>
        <p:spPr bwMode="auto">
          <a:xfrm>
            <a:off x="755155" y="5897420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FontTx/>
              <a:buNone/>
            </a:pPr>
            <a:r>
              <a:rPr lang="en-US" sz="1200" b="0" i="0" dirty="0" err="1">
                <a:solidFill>
                  <a:srgbClr val="9900CC"/>
                </a:solidFill>
                <a:latin typeface="Arial" pitchFamily="34" charset="0"/>
              </a:rPr>
              <a:t>Katsuro</a:t>
            </a:r>
            <a:r>
              <a:rPr lang="en-US" sz="1200" b="0" i="0" dirty="0">
                <a:solidFill>
                  <a:srgbClr val="9900CC"/>
                </a:solidFill>
                <a:latin typeface="Arial" pitchFamily="34" charset="0"/>
              </a:rPr>
              <a:t>-Hopkins, et al., NF 47 (2007) 1157</a:t>
            </a:r>
          </a:p>
        </p:txBody>
      </p:sp>
      <p:sp>
        <p:nvSpPr>
          <p:cNvPr id="31" name="Rectangle 162"/>
          <p:cNvSpPr>
            <a:spLocks noChangeArrowheads="1"/>
          </p:cNvSpPr>
          <p:nvPr/>
        </p:nvSpPr>
        <p:spPr bwMode="auto">
          <a:xfrm>
            <a:off x="95798" y="911012"/>
            <a:ext cx="53144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sz="1800" b="0" i="0" u="sng" dirty="0" smtClean="0">
                <a:solidFill>
                  <a:srgbClr val="9900FF"/>
                </a:solidFill>
                <a:latin typeface="Arial" pitchFamily="34" charset="0"/>
                <a:ea typeface="ＭＳ Ｐゴシック" pitchFamily="34" charset="-128"/>
              </a:rPr>
              <a:t>RWM state space controller in NSTX at high </a:t>
            </a:r>
            <a:r>
              <a:rPr lang="en-US" sz="1800" b="0" i="0" u="sng" dirty="0" err="1" smtClean="0">
                <a:solidFill>
                  <a:srgbClr val="9900FF"/>
                </a:solidFill>
                <a:latin typeface="Symbol" panose="05050102010706020507" pitchFamily="18" charset="2"/>
                <a:ea typeface="ＭＳ Ｐゴシック" pitchFamily="34" charset="-128"/>
              </a:rPr>
              <a:t>b</a:t>
            </a:r>
            <a:r>
              <a:rPr lang="en-US" sz="1800" b="0" i="0" u="sng" baseline="-25000" dirty="0" err="1" smtClean="0">
                <a:solidFill>
                  <a:srgbClr val="9900FF"/>
                </a:solidFill>
                <a:latin typeface="Arial" pitchFamily="34" charset="0"/>
                <a:ea typeface="ＭＳ Ｐゴシック" pitchFamily="34" charset="-128"/>
              </a:rPr>
              <a:t>N</a:t>
            </a:r>
            <a:endParaRPr lang="en-US" sz="1800" b="0" i="0" u="sng" baseline="-25000" dirty="0">
              <a:solidFill>
                <a:srgbClr val="9900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2320" name="Picture 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" y="1246788"/>
            <a:ext cx="5335402" cy="335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2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8" t="69185" r="1347" b="4260"/>
          <a:stretch/>
        </p:blipFill>
        <p:spPr bwMode="auto">
          <a:xfrm>
            <a:off x="6277260" y="1661599"/>
            <a:ext cx="189230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6280435" y="2615754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23" name="Text Box 39"/>
          <p:cNvSpPr txBox="1">
            <a:spLocks noChangeArrowheads="1"/>
          </p:cNvSpPr>
          <p:nvPr/>
        </p:nvSpPr>
        <p:spPr bwMode="auto">
          <a:xfrm>
            <a:off x="7051960" y="3037962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sp>
        <p:nvSpPr>
          <p:cNvPr id="24" name="Text Box 160"/>
          <p:cNvSpPr txBox="1">
            <a:spLocks noChangeArrowheads="1"/>
          </p:cNvSpPr>
          <p:nvPr/>
        </p:nvSpPr>
        <p:spPr bwMode="auto">
          <a:xfrm>
            <a:off x="6083585" y="2085462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25" name="Text Box 161"/>
          <p:cNvSpPr txBox="1">
            <a:spLocks noChangeArrowheads="1"/>
          </p:cNvSpPr>
          <p:nvPr/>
        </p:nvSpPr>
        <p:spPr bwMode="auto">
          <a:xfrm>
            <a:off x="6167722" y="2422012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26" name="Text Box 165"/>
          <p:cNvSpPr txBox="1">
            <a:spLocks noChangeArrowheads="1"/>
          </p:cNvSpPr>
          <p:nvPr/>
        </p:nvSpPr>
        <p:spPr bwMode="auto">
          <a:xfrm>
            <a:off x="6083585" y="1758437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grpSp>
        <p:nvGrpSpPr>
          <p:cNvPr id="27" name="Group 166"/>
          <p:cNvGrpSpPr>
            <a:grpSpLocks/>
          </p:cNvGrpSpPr>
          <p:nvPr/>
        </p:nvGrpSpPr>
        <p:grpSpPr bwMode="auto">
          <a:xfrm>
            <a:off x="6129621" y="2887149"/>
            <a:ext cx="1508125" cy="182563"/>
            <a:chOff x="1546" y="2587"/>
            <a:chExt cx="950" cy="115"/>
          </a:xfrm>
        </p:grpSpPr>
        <p:sp>
          <p:nvSpPr>
            <p:cNvPr id="29" name="Text Box 167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30" name="Text Box 168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32" name="Text Box 169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</p:grpSp>
      <p:pic>
        <p:nvPicPr>
          <p:cNvPr id="33" name="Picture 2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8" t="69436" r="1433" b="4128"/>
          <a:stretch/>
        </p:blipFill>
        <p:spPr bwMode="auto">
          <a:xfrm>
            <a:off x="6272497" y="3833484"/>
            <a:ext cx="188118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176"/>
          <p:cNvSpPr txBox="1">
            <a:spLocks noChangeArrowheads="1"/>
          </p:cNvSpPr>
          <p:nvPr/>
        </p:nvSpPr>
        <p:spPr bwMode="auto">
          <a:xfrm>
            <a:off x="6262972" y="4767001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35" name="Text Box 177"/>
          <p:cNvSpPr txBox="1">
            <a:spLocks noChangeArrowheads="1"/>
          </p:cNvSpPr>
          <p:nvPr/>
        </p:nvSpPr>
        <p:spPr bwMode="auto">
          <a:xfrm>
            <a:off x="7034497" y="5205084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grpSp>
        <p:nvGrpSpPr>
          <p:cNvPr id="36" name="Group 210"/>
          <p:cNvGrpSpPr>
            <a:grpSpLocks/>
          </p:cNvGrpSpPr>
          <p:nvPr/>
        </p:nvGrpSpPr>
        <p:grpSpPr bwMode="auto">
          <a:xfrm>
            <a:off x="6112160" y="5046334"/>
            <a:ext cx="2046287" cy="182563"/>
            <a:chOff x="1546" y="2587"/>
            <a:chExt cx="1289" cy="115"/>
          </a:xfrm>
        </p:grpSpPr>
        <p:sp>
          <p:nvSpPr>
            <p:cNvPr id="37" name="Text Box 211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38" name="Text Box 212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39" name="Text Box 213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  <p:sp>
          <p:nvSpPr>
            <p:cNvPr id="40" name="Text Box 214"/>
            <p:cNvSpPr txBox="1">
              <a:spLocks noChangeArrowheads="1"/>
            </p:cNvSpPr>
            <p:nvPr/>
          </p:nvSpPr>
          <p:spPr bwMode="auto">
            <a:xfrm>
              <a:off x="2649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0.62</a:t>
              </a:r>
            </a:p>
          </p:txBody>
        </p:sp>
      </p:grp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6336038" y="1755365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6351917" y="3917846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 Box 160"/>
          <p:cNvSpPr txBox="1">
            <a:spLocks noChangeArrowheads="1"/>
          </p:cNvSpPr>
          <p:nvPr/>
        </p:nvSpPr>
        <p:spPr bwMode="auto">
          <a:xfrm>
            <a:off x="6027976" y="2739180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44" name="Text Box 169"/>
          <p:cNvSpPr txBox="1">
            <a:spLocks noChangeArrowheads="1"/>
          </p:cNvSpPr>
          <p:nvPr/>
        </p:nvSpPr>
        <p:spPr bwMode="auto">
          <a:xfrm>
            <a:off x="7865320" y="2882011"/>
            <a:ext cx="29815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0.62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45" name="Text Box 160"/>
          <p:cNvSpPr txBox="1">
            <a:spLocks noChangeArrowheads="1"/>
          </p:cNvSpPr>
          <p:nvPr/>
        </p:nvSpPr>
        <p:spPr bwMode="auto">
          <a:xfrm>
            <a:off x="6082604" y="4338035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46" name="Text Box 161"/>
          <p:cNvSpPr txBox="1">
            <a:spLocks noChangeArrowheads="1"/>
          </p:cNvSpPr>
          <p:nvPr/>
        </p:nvSpPr>
        <p:spPr bwMode="auto">
          <a:xfrm>
            <a:off x="6166741" y="4730001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47" name="Text Box 165"/>
          <p:cNvSpPr txBox="1">
            <a:spLocks noChangeArrowheads="1"/>
          </p:cNvSpPr>
          <p:nvPr/>
        </p:nvSpPr>
        <p:spPr bwMode="auto">
          <a:xfrm>
            <a:off x="6082604" y="3955594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sp>
        <p:nvSpPr>
          <p:cNvPr id="48" name="Text Box 66"/>
          <p:cNvSpPr txBox="1">
            <a:spLocks noChangeArrowheads="1"/>
          </p:cNvSpPr>
          <p:nvPr/>
        </p:nvSpPr>
        <p:spPr bwMode="auto">
          <a:xfrm>
            <a:off x="5843835" y="872704"/>
            <a:ext cx="30185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</a:rPr>
              <a:t>Effect of 3D</a:t>
            </a:r>
            <a:r>
              <a:rPr kumimoji="0" lang="en-US" sz="1800" b="0" i="0" u="sng" strike="noStrike" kern="0" cap="none" spc="0" normalizeH="0" noProof="0" dirty="0" smtClean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</a:rPr>
              <a:t> Model Used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</a:endParaRPr>
          </a:p>
        </p:txBody>
      </p: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6492195" y="1303009"/>
            <a:ext cx="14157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No NBI Port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0" name="Text Box 5"/>
          <p:cNvSpPr txBox="1">
            <a:spLocks noChangeArrowheads="1"/>
          </p:cNvSpPr>
          <p:nvPr/>
        </p:nvSpPr>
        <p:spPr bwMode="auto">
          <a:xfrm>
            <a:off x="6423619" y="3426114"/>
            <a:ext cx="1582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None/>
              <a:defRPr/>
            </a:pPr>
            <a:r>
              <a:rPr lang="en-US" sz="1800" u="sng" kern="0" dirty="0">
                <a:solidFill>
                  <a:srgbClr val="008000"/>
                </a:solidFill>
              </a:rPr>
              <a:t>With NBI Port</a:t>
            </a:r>
          </a:p>
        </p:txBody>
      </p:sp>
      <p:cxnSp>
        <p:nvCxnSpPr>
          <p:cNvPr id="51" name="Straight Arrow Connector 50"/>
          <p:cNvCxnSpPr/>
          <p:nvPr/>
        </p:nvCxnSpPr>
        <p:spPr bwMode="auto">
          <a:xfrm flipH="1">
            <a:off x="5569529" y="3426114"/>
            <a:ext cx="640262" cy="119208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6172200" y="5519470"/>
            <a:ext cx="2874754" cy="95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3D detail of model is important to improve sensor agreement</a:t>
            </a:r>
            <a:endParaRPr lang="en-US" sz="1800" b="0" i="0" dirty="0"/>
          </a:p>
        </p:txBody>
      </p:sp>
      <p:sp>
        <p:nvSpPr>
          <p:cNvPr id="55" name="Text Box 32"/>
          <p:cNvSpPr txBox="1">
            <a:spLocks noChangeArrowheads="1"/>
          </p:cNvSpPr>
          <p:nvPr/>
        </p:nvSpPr>
        <p:spPr bwMode="auto">
          <a:xfrm>
            <a:off x="94672" y="6225731"/>
            <a:ext cx="462972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400" b="1" dirty="0">
                <a:solidFill>
                  <a:srgbClr val="9900CC"/>
                </a:solidFill>
                <a:cs typeface="Helvetica" pitchFamily="34" charset="0"/>
              </a:rPr>
              <a:t> </a:t>
            </a:r>
            <a:r>
              <a:rPr lang="en-US" sz="1400" b="0" i="0" dirty="0" smtClean="0">
                <a:solidFill>
                  <a:srgbClr val="9900CC"/>
                </a:solidFill>
                <a:cs typeface="Helvetica" pitchFamily="34" charset="0"/>
              </a:rPr>
              <a:t>S.A. Sabbagh, et al., </a:t>
            </a:r>
            <a:r>
              <a:rPr lang="en-US" sz="1400" b="0" i="0" dirty="0" err="1" smtClean="0">
                <a:solidFill>
                  <a:srgbClr val="9900CC"/>
                </a:solidFill>
                <a:cs typeface="Helvetica" pitchFamily="34" charset="0"/>
              </a:rPr>
              <a:t>Nucl</a:t>
            </a:r>
            <a:r>
              <a:rPr lang="en-US" sz="1400" b="0" i="0" dirty="0" smtClean="0">
                <a:solidFill>
                  <a:srgbClr val="9900CC"/>
                </a:solidFill>
                <a:cs typeface="Helvetica" pitchFamily="34" charset="0"/>
              </a:rPr>
              <a:t>. Fusion 53 (2013) 104007 </a:t>
            </a:r>
          </a:p>
        </p:txBody>
      </p: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8144164" y="2284609"/>
            <a:ext cx="9989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Controller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(observer)</a:t>
            </a:r>
          </a:p>
        </p:txBody>
      </p:sp>
      <p:cxnSp>
        <p:nvCxnSpPr>
          <p:cNvPr id="58" name="Straight Arrow Connector 57"/>
          <p:cNvCxnSpPr/>
          <p:nvPr/>
        </p:nvCxnSpPr>
        <p:spPr bwMode="auto">
          <a:xfrm flipH="1">
            <a:off x="7683647" y="2043010"/>
            <a:ext cx="259625" cy="10763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Arrow Connector 58"/>
          <p:cNvCxnSpPr/>
          <p:nvPr/>
        </p:nvCxnSpPr>
        <p:spPr bwMode="auto">
          <a:xfrm flipH="1" flipV="1">
            <a:off x="7943272" y="2586104"/>
            <a:ext cx="244758" cy="6732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7781636" y="1735233"/>
            <a:ext cx="1277914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Measurement</a:t>
            </a:r>
          </a:p>
        </p:txBody>
      </p:sp>
    </p:spTree>
    <p:extLst>
      <p:ext uri="{BB962C8B-B14F-4D97-AF65-F5344CB8AC3E}">
        <p14:creationId xmlns:p14="http://schemas.microsoft.com/office/powerpoint/2010/main" val="972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sz="22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Dual-component PID (B</a:t>
            </a:r>
            <a:r>
              <a:rPr lang="en-US" sz="2200" baseline="-250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r</a:t>
            </a:r>
            <a:r>
              <a:rPr lang="en-US" sz="22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+ </a:t>
            </a:r>
            <a:r>
              <a:rPr lang="en-US" sz="2200" dirty="0" err="1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B</a:t>
            </a:r>
            <a:r>
              <a:rPr lang="en-US" sz="2200" baseline="-25000" dirty="0" err="1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</a:t>
            </a:r>
            <a:r>
              <a:rPr lang="en-US" sz="22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) and </a:t>
            </a:r>
            <a:r>
              <a:rPr lang="en-US" sz="2200" dirty="0"/>
              <a:t>m</a:t>
            </a:r>
            <a:r>
              <a:rPr lang="en-US" sz="2200" dirty="0" smtClean="0"/>
              <a:t>odel-based </a:t>
            </a:r>
            <a:r>
              <a:rPr lang="en-US" sz="2200" dirty="0"/>
              <a:t>RWM state-space </a:t>
            </a:r>
            <a:r>
              <a:rPr lang="en-US" sz="2200" dirty="0" smtClean="0"/>
              <a:t>(RWMSC) active control will enable long pulse, high </a:t>
            </a:r>
            <a:r>
              <a:rPr lang="el-GR" sz="2200" dirty="0" smtClean="0"/>
              <a:t>β</a:t>
            </a:r>
            <a:r>
              <a:rPr lang="en-US" sz="2200" dirty="0" smtClean="0"/>
              <a:t> operation</a:t>
            </a:r>
            <a:endParaRPr lang="en-US" sz="22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1" y="1007852"/>
            <a:ext cx="4896720" cy="4151002"/>
          </a:xfrm>
          <a:ln>
            <a:noFill/>
          </a:ln>
        </p:spPr>
        <p:txBody>
          <a:bodyPr/>
          <a:lstStyle/>
          <a:p>
            <a:r>
              <a:rPr lang="en-US" dirty="0" smtClean="0"/>
              <a:t>2014:</a:t>
            </a:r>
          </a:p>
          <a:p>
            <a:pPr lvl="1"/>
            <a:r>
              <a:rPr lang="en-US" dirty="0" smtClean="0"/>
              <a:t>Expand/analyze </a:t>
            </a:r>
            <a:r>
              <a:rPr lang="en-US" dirty="0"/>
              <a:t>RWMSC </a:t>
            </a:r>
            <a:r>
              <a:rPr lang="en-US" dirty="0" smtClean="0"/>
              <a:t>for 6 coil control and n &gt; 1 physics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-1" y="5104263"/>
            <a:ext cx="9144001" cy="146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2017 and 2018:</a:t>
            </a:r>
          </a:p>
          <a:p>
            <a:pPr lvl="1"/>
            <a:r>
              <a:rPr lang="en-US" b="0" i="0" dirty="0" smtClean="0"/>
              <a:t>Upgrade for NCC, utilize model-based active control with the new NCC to demonstrate improved global MHD mode </a:t>
            </a:r>
            <a:r>
              <a:rPr lang="en-US" b="0" i="0" dirty="0"/>
              <a:t>stability and very low plasma </a:t>
            </a:r>
            <a:r>
              <a:rPr lang="en-US" b="0" i="0" dirty="0" err="1" smtClean="0"/>
              <a:t>disruptivity</a:t>
            </a:r>
            <a:r>
              <a:rPr lang="en-US" b="0" i="0" dirty="0" smtClean="0"/>
              <a:t>, producing highest-performance, longest-pulse plasmas</a:t>
            </a:r>
          </a:p>
          <a:p>
            <a:pPr lvl="2"/>
            <a:endParaRPr lang="en-US" b="0" i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990287" y="1230504"/>
            <a:ext cx="3100134" cy="1865978"/>
          </a:xfrm>
          <a:prstGeom prst="rect">
            <a:avLst/>
          </a:prstGeom>
          <a:solidFill>
            <a:srgbClr val="FFFFCC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b="0" i="0" smtClean="0"/>
          </a:p>
        </p:txBody>
      </p:sp>
      <p:pic>
        <p:nvPicPr>
          <p:cNvPr id="11" name="Picture 25" descr="RWM Br sensor phase scan no labels v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73718" b="4713"/>
          <a:stretch/>
        </p:blipFill>
        <p:spPr bwMode="auto">
          <a:xfrm>
            <a:off x="5116921" y="2164095"/>
            <a:ext cx="4027079" cy="99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190555" y="2164095"/>
            <a:ext cx="1121331" cy="3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 dirty="0" err="1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1800" b="0" i="0" baseline="-25000" dirty="0" err="1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sz="1800" b="0" i="0" baseline="30000" dirty="0" err="1">
                <a:solidFill>
                  <a:srgbClr val="000000"/>
                </a:solidFill>
                <a:latin typeface="Arial" pitchFamily="34" charset="0"/>
              </a:rPr>
              <a:t>n</a:t>
            </a:r>
            <a:r>
              <a:rPr lang="en-US" sz="1800" b="0" i="0" baseline="30000" dirty="0">
                <a:solidFill>
                  <a:srgbClr val="000000"/>
                </a:solidFill>
                <a:latin typeface="Arial" pitchFamily="34" charset="0"/>
              </a:rPr>
              <a:t> = 1</a:t>
            </a:r>
            <a:r>
              <a:rPr lang="en-US" sz="1800" b="0" i="0" dirty="0">
                <a:solidFill>
                  <a:srgbClr val="000000"/>
                </a:solidFill>
                <a:latin typeface="Arial" pitchFamily="34" charset="0"/>
              </a:rPr>
              <a:t> (G)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896720" y="2291017"/>
            <a:ext cx="204909" cy="6346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574553" y="3274643"/>
            <a:ext cx="12522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0000FF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0000FF"/>
                </a:solidFill>
                <a:latin typeface="Arial" pitchFamily="34" charset="0"/>
              </a:rPr>
              <a:t>phase = </a:t>
            </a: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0</a:t>
            </a:r>
            <a:r>
              <a:rPr lang="en-US" sz="1400" b="0" i="0" baseline="30000" dirty="0">
                <a:solidFill>
                  <a:srgbClr val="0000FF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 flipV="1">
            <a:off x="6307987" y="2622848"/>
            <a:ext cx="335546" cy="68680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112861" y="3274643"/>
            <a:ext cx="13516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 smtClean="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n-US" sz="1400" b="0" i="0" baseline="-25000" dirty="0" smtClean="0">
                <a:solidFill>
                  <a:srgbClr val="FF0000"/>
                </a:solidFill>
                <a:latin typeface="Arial" pitchFamily="34" charset="0"/>
              </a:rPr>
              <a:t>r</a:t>
            </a:r>
            <a:r>
              <a:rPr lang="en-US" sz="1400" b="0" i="0" dirty="0" smtClean="0">
                <a:solidFill>
                  <a:srgbClr val="FF0000"/>
                </a:solidFill>
                <a:latin typeface="Arial" pitchFamily="34" charset="0"/>
              </a:rPr>
              <a:t> phase = 90</a:t>
            </a:r>
            <a:r>
              <a:rPr lang="en-US" sz="1400" b="0" i="0" baseline="30000" dirty="0" smtClean="0">
                <a:solidFill>
                  <a:srgbClr val="FF0000"/>
                </a:solidFill>
                <a:latin typeface="Arial" pitchFamily="34" charset="0"/>
              </a:rPr>
              <a:t>o</a:t>
            </a:r>
            <a:endParaRPr lang="en-US" sz="1400" b="0" i="0" baseline="300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6918343" y="2720697"/>
            <a:ext cx="316921" cy="60657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7574162" y="2754711"/>
            <a:ext cx="14510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000000"/>
                </a:solidFill>
                <a:latin typeface="Arial" pitchFamily="34" charset="0"/>
              </a:rPr>
              <a:t>phase </a:t>
            </a: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= 180</a:t>
            </a:r>
            <a:r>
              <a:rPr lang="en-US" sz="1400" b="0" i="0" baseline="30000" dirty="0">
                <a:solidFill>
                  <a:srgbClr val="000000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H="1" flipV="1">
            <a:off x="7529816" y="2770811"/>
            <a:ext cx="111708" cy="137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554038" y="3228400"/>
            <a:ext cx="560820" cy="3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 dirty="0">
                <a:solidFill>
                  <a:srgbClr val="000000"/>
                </a:solidFill>
                <a:latin typeface="Arial" pitchFamily="34" charset="0"/>
              </a:rPr>
              <a:t>t (s)</a:t>
            </a:r>
          </a:p>
        </p:txBody>
      </p:sp>
      <p:sp>
        <p:nvSpPr>
          <p:cNvPr id="21" name="Text Box 49"/>
          <p:cNvSpPr txBox="1">
            <a:spLocks noChangeArrowheads="1"/>
          </p:cNvSpPr>
          <p:nvPr/>
        </p:nvSpPr>
        <p:spPr bwMode="auto">
          <a:xfrm>
            <a:off x="5006821" y="2225262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6</a:t>
            </a:r>
          </a:p>
        </p:txBody>
      </p: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5006821" y="2472988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4</a:t>
            </a:r>
          </a:p>
        </p:txBody>
      </p:sp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5006821" y="2726831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2</a:t>
            </a:r>
          </a:p>
        </p:txBody>
      </p:sp>
      <p:sp>
        <p:nvSpPr>
          <p:cNvPr id="24" name="Text Box 52"/>
          <p:cNvSpPr txBox="1">
            <a:spLocks noChangeArrowheads="1"/>
          </p:cNvSpPr>
          <p:nvPr/>
        </p:nvSpPr>
        <p:spPr bwMode="auto">
          <a:xfrm>
            <a:off x="5006821" y="2974557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</a:t>
            </a:r>
          </a:p>
        </p:txBody>
      </p:sp>
      <p:sp>
        <p:nvSpPr>
          <p:cNvPr id="25" name="Text Box 53"/>
          <p:cNvSpPr txBox="1">
            <a:spLocks noChangeArrowheads="1"/>
          </p:cNvSpPr>
          <p:nvPr/>
        </p:nvSpPr>
        <p:spPr bwMode="auto">
          <a:xfrm>
            <a:off x="5024639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0.0</a:t>
            </a:r>
          </a:p>
        </p:txBody>
      </p:sp>
      <p:sp>
        <p:nvSpPr>
          <p:cNvPr id="26" name="Text Box 54"/>
          <p:cNvSpPr txBox="1">
            <a:spLocks noChangeArrowheads="1"/>
          </p:cNvSpPr>
          <p:nvPr/>
        </p:nvSpPr>
        <p:spPr bwMode="auto">
          <a:xfrm>
            <a:off x="5594821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0.2</a:t>
            </a:r>
          </a:p>
        </p:txBody>
      </p:sp>
      <p:sp>
        <p:nvSpPr>
          <p:cNvPr id="27" name="Text Box 55"/>
          <p:cNvSpPr txBox="1">
            <a:spLocks noChangeArrowheads="1"/>
          </p:cNvSpPr>
          <p:nvPr/>
        </p:nvSpPr>
        <p:spPr bwMode="auto">
          <a:xfrm>
            <a:off x="6156493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0.4</a:t>
            </a:r>
          </a:p>
        </p:txBody>
      </p:sp>
      <p:sp>
        <p:nvSpPr>
          <p:cNvPr id="28" name="Text Box 56"/>
          <p:cNvSpPr txBox="1">
            <a:spLocks noChangeArrowheads="1"/>
          </p:cNvSpPr>
          <p:nvPr/>
        </p:nvSpPr>
        <p:spPr bwMode="auto">
          <a:xfrm>
            <a:off x="6726875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0.6</a:t>
            </a:r>
          </a:p>
        </p:txBody>
      </p: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7288547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0.8</a:t>
            </a:r>
          </a:p>
        </p:txBody>
      </p:sp>
      <p:sp>
        <p:nvSpPr>
          <p:cNvPr id="30" name="Text Box 58"/>
          <p:cNvSpPr txBox="1">
            <a:spLocks noChangeArrowheads="1"/>
          </p:cNvSpPr>
          <p:nvPr/>
        </p:nvSpPr>
        <p:spPr bwMode="auto">
          <a:xfrm>
            <a:off x="7854276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1.0</a:t>
            </a:r>
          </a:p>
        </p:txBody>
      </p:sp>
      <p:sp>
        <p:nvSpPr>
          <p:cNvPr id="31" name="Text Box 59"/>
          <p:cNvSpPr txBox="1">
            <a:spLocks noChangeArrowheads="1"/>
          </p:cNvSpPr>
          <p:nvPr/>
        </p:nvSpPr>
        <p:spPr bwMode="auto">
          <a:xfrm>
            <a:off x="8415947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1.2</a:t>
            </a:r>
          </a:p>
        </p:txBody>
      </p:sp>
      <p:pic>
        <p:nvPicPr>
          <p:cNvPr id="32" name="Picture 25" descr="RWM Br sensor phase scan no labels v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8543" b="68458"/>
          <a:stretch/>
        </p:blipFill>
        <p:spPr bwMode="auto">
          <a:xfrm>
            <a:off x="5116921" y="1137225"/>
            <a:ext cx="4027079" cy="105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5227022" y="1251912"/>
            <a:ext cx="403702" cy="35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800" b="0" i="0" baseline="-25000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en-US" sz="1800" b="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8546035" y="1230504"/>
            <a:ext cx="548467" cy="62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000000"/>
                </a:solidFill>
                <a:latin typeface="Arial" pitchFamily="34" charset="0"/>
              </a:rPr>
              <a:t>140124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FF0000"/>
                </a:solidFill>
                <a:latin typeface="Arial" pitchFamily="34" charset="0"/>
              </a:rPr>
              <a:t>140125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0000FF"/>
                </a:solidFill>
                <a:latin typeface="Arial" pitchFamily="34" charset="0"/>
              </a:rPr>
              <a:t>140126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FF33CC"/>
                </a:solidFill>
                <a:latin typeface="Arial" pitchFamily="34" charset="0"/>
              </a:rPr>
              <a:t>140127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006821" y="1147928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6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5006821" y="1441530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4</a:t>
            </a: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5006821" y="1735131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2</a:t>
            </a: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5006821" y="1990503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</a:t>
            </a:r>
          </a:p>
        </p:txBody>
      </p:sp>
      <p:sp>
        <p:nvSpPr>
          <p:cNvPr id="39" name="Text Box 22"/>
          <p:cNvSpPr txBox="1">
            <a:spLocks noChangeArrowheads="1"/>
          </p:cNvSpPr>
          <p:nvPr/>
        </p:nvSpPr>
        <p:spPr bwMode="auto">
          <a:xfrm>
            <a:off x="5300169" y="889637"/>
            <a:ext cx="338233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Active n = 1 </a:t>
            </a:r>
            <a:r>
              <a:rPr lang="en-US" sz="1600" b="0" i="0" u="sng" dirty="0" err="1" smtClean="0">
                <a:solidFill>
                  <a:srgbClr val="000000"/>
                </a:solidFill>
                <a:latin typeface="Helvetica" charset="0"/>
              </a:rPr>
              <a:t>B</a:t>
            </a:r>
            <a:r>
              <a:rPr lang="en-US" sz="1600" b="0" i="0" u="sng" baseline="-25000" dirty="0" err="1" smtClean="0">
                <a:solidFill>
                  <a:srgbClr val="000000"/>
                </a:solidFill>
                <a:latin typeface="Helvetica" charset="0"/>
              </a:rPr>
              <a:t>p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+ B</a:t>
            </a:r>
            <a:r>
              <a:rPr lang="en-US" sz="1600" b="0" i="0" u="sng" baseline="-25000" dirty="0">
                <a:solidFill>
                  <a:srgbClr val="000000"/>
                </a:solidFill>
                <a:latin typeface="Helvetica" charset="0"/>
              </a:rPr>
              <a:t>R</a:t>
            </a: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feedback control</a:t>
            </a:r>
            <a:endParaRPr lang="en-US" sz="1600" b="0" i="0" u="sng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6826204" y="1778469"/>
            <a:ext cx="1451038" cy="30777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FF33CC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FF33CC"/>
                </a:solidFill>
                <a:latin typeface="Arial" pitchFamily="34" charset="0"/>
              </a:rPr>
              <a:t>phase </a:t>
            </a: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= 225</a:t>
            </a:r>
            <a:r>
              <a:rPr lang="en-US" sz="1400" b="0" i="0" baseline="30000" dirty="0">
                <a:solidFill>
                  <a:srgbClr val="FF33CC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41" name="Line 17"/>
          <p:cNvSpPr>
            <a:spLocks noChangeShapeType="1"/>
          </p:cNvSpPr>
          <p:nvPr/>
        </p:nvSpPr>
        <p:spPr bwMode="auto">
          <a:xfrm flipH="1">
            <a:off x="6845385" y="2060604"/>
            <a:ext cx="216379" cy="350852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43" name="Line 24"/>
          <p:cNvSpPr>
            <a:spLocks noChangeShapeType="1"/>
          </p:cNvSpPr>
          <p:nvPr/>
        </p:nvSpPr>
        <p:spPr bwMode="auto">
          <a:xfrm>
            <a:off x="5999095" y="1267633"/>
            <a:ext cx="1247806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122958" y="1163650"/>
            <a:ext cx="853892" cy="17788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b="0" i="0" dirty="0">
                <a:solidFill>
                  <a:srgbClr val="0000FF"/>
                </a:solidFill>
                <a:latin typeface="Helvetica" charset="0"/>
              </a:rPr>
              <a:t>Feedback on</a:t>
            </a:r>
          </a:p>
        </p:txBody>
      </p:sp>
      <p:sp>
        <p:nvSpPr>
          <p:cNvPr id="45" name="Line 25"/>
          <p:cNvSpPr>
            <a:spLocks noChangeShapeType="1"/>
          </p:cNvSpPr>
          <p:nvPr/>
        </p:nvSpPr>
        <p:spPr bwMode="auto">
          <a:xfrm>
            <a:off x="5990287" y="1250382"/>
            <a:ext cx="0" cy="1851744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46" name="Line 27"/>
          <p:cNvSpPr>
            <a:spLocks noChangeShapeType="1"/>
          </p:cNvSpPr>
          <p:nvPr/>
        </p:nvSpPr>
        <p:spPr bwMode="auto">
          <a:xfrm>
            <a:off x="5143150" y="2763165"/>
            <a:ext cx="841877" cy="1529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3" name="TextBox 2"/>
          <p:cNvSpPr txBox="1"/>
          <p:nvPr/>
        </p:nvSpPr>
        <p:spPr>
          <a:xfrm>
            <a:off x="5370598" y="3713964"/>
            <a:ext cx="1178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u="sng" dirty="0" smtClean="0">
                <a:solidFill>
                  <a:schemeClr val="tx1"/>
                </a:solidFill>
              </a:rPr>
              <a:t>RWMSC</a:t>
            </a:r>
            <a:endParaRPr lang="en-US" sz="2000" b="0" i="0" u="sng" dirty="0">
              <a:solidFill>
                <a:schemeClr val="tx1"/>
              </a:solidFill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3648" y="2340139"/>
            <a:ext cx="4883072" cy="314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2015 and 2016:</a:t>
            </a:r>
          </a:p>
          <a:p>
            <a:pPr lvl="1"/>
            <a:r>
              <a:rPr lang="en-US" b="0" i="0" dirty="0" smtClean="0"/>
              <a:t>Establish B</a:t>
            </a:r>
            <a:r>
              <a:rPr lang="en-US" b="0" i="0" baseline="-25000" dirty="0" smtClean="0"/>
              <a:t>r</a:t>
            </a:r>
            <a:r>
              <a:rPr lang="en-US" b="0" i="0" dirty="0" smtClean="0"/>
              <a:t> + </a:t>
            </a:r>
            <a:r>
              <a:rPr lang="en-US" b="0" i="0" dirty="0" err="1" smtClean="0"/>
              <a:t>B</a:t>
            </a:r>
            <a:r>
              <a:rPr lang="en-US" b="0" i="0" baseline="-25000" dirty="0" err="1" smtClean="0"/>
              <a:t>p</a:t>
            </a:r>
            <a:r>
              <a:rPr lang="en-US" b="0" i="0" dirty="0" smtClean="0"/>
              <a:t> active control capability in new machine, use with snowflake </a:t>
            </a:r>
            <a:r>
              <a:rPr lang="en-US" b="0" i="0" dirty="0" err="1" smtClean="0"/>
              <a:t>divertor</a:t>
            </a:r>
            <a:endParaRPr lang="en-US" b="0" i="0" dirty="0" smtClean="0"/>
          </a:p>
          <a:p>
            <a:pPr lvl="1"/>
            <a:endParaRPr lang="en-US" b="0" i="0" dirty="0"/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14514" y="3688281"/>
            <a:ext cx="5630724" cy="14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b="0" i="0" dirty="0" smtClean="0"/>
              <a:t>Examine RWMSC with:</a:t>
            </a:r>
          </a:p>
          <a:p>
            <a:pPr lvl="2"/>
            <a:r>
              <a:rPr lang="en-US" sz="1600" b="0" i="0" dirty="0" smtClean="0"/>
              <a:t>independent actuation of six coils</a:t>
            </a:r>
          </a:p>
          <a:p>
            <a:pPr lvl="2"/>
            <a:r>
              <a:rPr lang="en-US" sz="1600" b="0" i="0" dirty="0" smtClean="0"/>
              <a:t>multi-mode control with n up to 3</a:t>
            </a:r>
          </a:p>
          <a:p>
            <a:pPr lvl="2"/>
            <a:r>
              <a:rPr lang="en-US" sz="1600" b="0" i="0" dirty="0" smtClean="0"/>
              <a:t>rotational stabilization in the model</a:t>
            </a:r>
            <a:endParaRPr lang="en-US" sz="1600" b="0" i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40" y="3739191"/>
            <a:ext cx="2290763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5015300" y="4124690"/>
            <a:ext cx="1711575" cy="115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lang="en-US" sz="1400" b="0" i="0" u="sng" dirty="0" smtClean="0">
                <a:solidFill>
                  <a:srgbClr val="FF0000"/>
                </a:solidFill>
              </a:rPr>
              <a:t>Advantages:</a:t>
            </a:r>
          </a:p>
          <a:p>
            <a:pPr marL="0" lvl="1" indent="0">
              <a:buNone/>
            </a:pPr>
            <a:r>
              <a:rPr lang="en-US" sz="1400" b="0" i="0" dirty="0" smtClean="0">
                <a:solidFill>
                  <a:srgbClr val="FF0000"/>
                </a:solidFill>
              </a:rPr>
              <a:t>potential for use of external coils with less power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4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5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altLang="en-US" sz="2800" dirty="0" smtClean="0"/>
              <a:t>Research plans and needs for this year (FY2014) in preparation for NSTX-U operations in FY2015</a:t>
            </a:r>
          </a:p>
        </p:txBody>
      </p:sp>
      <p:cxnSp>
        <p:nvCxnSpPr>
          <p:cNvPr id="3077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45388"/>
            <a:ext cx="9067800" cy="5486400"/>
          </a:xfrm>
        </p:spPr>
        <p:txBody>
          <a:bodyPr/>
          <a:lstStyle/>
          <a:p>
            <a:r>
              <a:rPr lang="en-US" altLang="en-US" dirty="0"/>
              <a:t>RWM State-space Controller generalization – </a:t>
            </a:r>
            <a:r>
              <a:rPr lang="en-US" altLang="en-US" dirty="0" smtClean="0"/>
              <a:t>available “Day </a:t>
            </a:r>
            <a:r>
              <a:rPr lang="en-US" altLang="en-US" dirty="0"/>
              <a:t>0</a:t>
            </a:r>
            <a:r>
              <a:rPr lang="en-US" altLang="en-US" dirty="0" smtClean="0"/>
              <a:t>”</a:t>
            </a:r>
            <a:endParaRPr lang="en-US" dirty="0"/>
          </a:p>
          <a:p>
            <a:pPr lvl="1"/>
            <a:r>
              <a:rPr lang="en-US" dirty="0"/>
              <a:t>Offline IDL version of code already generalized</a:t>
            </a:r>
          </a:p>
          <a:p>
            <a:pPr lvl="1"/>
            <a:r>
              <a:rPr lang="en-US" dirty="0"/>
              <a:t>Changes to r/t version to be made. Small PCS programming support will be </a:t>
            </a:r>
            <a:r>
              <a:rPr lang="en-US" dirty="0" smtClean="0"/>
              <a:t>needed</a:t>
            </a:r>
          </a:p>
          <a:p>
            <a:r>
              <a:rPr lang="en-US" altLang="en-US" dirty="0"/>
              <a:t>NSTX EFIT (of course, “Day 0</a:t>
            </a:r>
            <a:r>
              <a:rPr lang="en-US" altLang="en-US" dirty="0" smtClean="0"/>
              <a:t>”)</a:t>
            </a:r>
            <a:endParaRPr lang="en-US" dirty="0"/>
          </a:p>
          <a:p>
            <a:pPr lvl="1"/>
            <a:r>
              <a:rPr lang="en-US" dirty="0"/>
              <a:t>Plan to upgrade to faster processing to support increased between-shots spatial resolution / time resolution (eta 2014-2015); present code available as default</a:t>
            </a:r>
          </a:p>
          <a:p>
            <a:pPr lvl="1"/>
            <a:r>
              <a:rPr lang="en-US" dirty="0"/>
              <a:t>New code components acquired Dec 2013; new dedicated prototype 32 core CPU computer online at PPPL (planned to be expanded); consistent with PPPL IT </a:t>
            </a:r>
            <a:r>
              <a:rPr lang="en-US" dirty="0" smtClean="0"/>
              <a:t>plan</a:t>
            </a:r>
            <a:endParaRPr lang="en-US" dirty="0"/>
          </a:p>
          <a:p>
            <a:r>
              <a:rPr lang="en-US" altLang="en-US" dirty="0"/>
              <a:t>NSTX rotation control</a:t>
            </a:r>
          </a:p>
          <a:p>
            <a:pPr lvl="1"/>
            <a:r>
              <a:rPr lang="en-US" dirty="0"/>
              <a:t>Continuing work with PU student (I. </a:t>
            </a:r>
            <a:r>
              <a:rPr lang="en-US" dirty="0" err="1"/>
              <a:t>Goumiri</a:t>
            </a:r>
            <a:r>
              <a:rPr lang="en-US" dirty="0"/>
              <a:t>) on rotation control algorithm</a:t>
            </a:r>
          </a:p>
          <a:p>
            <a:pPr lvl="1"/>
            <a:r>
              <a:rPr lang="en-US" dirty="0"/>
              <a:t>Present quantitative NTV analysis of Columbia U. NSTX experiments supports </a:t>
            </a:r>
            <a:r>
              <a:rPr lang="en-US" dirty="0" smtClean="0"/>
              <a:t>this</a:t>
            </a:r>
            <a:endParaRPr lang="en-US" dirty="0"/>
          </a:p>
        </p:txBody>
      </p:sp>
      <p:cxnSp>
        <p:nvCxnSpPr>
          <p:cNvPr id="3079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2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572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Chart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6193869"/>
              </p:ext>
            </p:extLst>
          </p:nvPr>
        </p:nvGraphicFramePr>
        <p:xfrm>
          <a:off x="3429000" y="1691640"/>
          <a:ext cx="5550408" cy="4407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MISK analysis of DIII-D discharges is helping to enable their path to high beta operation</a:t>
            </a:r>
            <a:endParaRPr lang="en-US" dirty="0"/>
          </a:p>
        </p:txBody>
      </p:sp>
      <p:sp>
        <p:nvSpPr>
          <p:cNvPr id="44" name="Content Placeholder 2"/>
          <p:cNvSpPr>
            <a:spLocks noGrp="1"/>
          </p:cNvSpPr>
          <p:nvPr>
            <p:ph idx="1"/>
          </p:nvPr>
        </p:nvSpPr>
        <p:spPr>
          <a:xfrm>
            <a:off x="129729" y="943527"/>
            <a:ext cx="4109762" cy="4784124"/>
          </a:xfrm>
        </p:spPr>
        <p:txBody>
          <a:bodyPr/>
          <a:lstStyle/>
          <a:p>
            <a:r>
              <a:rPr lang="en-US" sz="2000" dirty="0"/>
              <a:t>High </a:t>
            </a:r>
            <a:r>
              <a:rPr lang="el-GR" sz="2000" dirty="0" smtClean="0"/>
              <a:t>β</a:t>
            </a:r>
            <a:r>
              <a:rPr lang="en-US" sz="2000" baseline="-25000" dirty="0" smtClean="0"/>
              <a:t>N</a:t>
            </a:r>
            <a:r>
              <a:rPr lang="en-US" sz="2000" dirty="0"/>
              <a:t>, high </a:t>
            </a:r>
            <a:r>
              <a:rPr lang="en-US" sz="2000" dirty="0" err="1"/>
              <a:t>q</a:t>
            </a:r>
            <a:r>
              <a:rPr lang="en-US" sz="2000" baseline="-25000" dirty="0" err="1"/>
              <a:t>min</a:t>
            </a:r>
            <a:r>
              <a:rPr lang="en-US" sz="2000" dirty="0"/>
              <a:t> shots with similar, relatively high plasma rotation have varied stability due to q profile variation and related changes to bounce resonance </a:t>
            </a:r>
            <a:r>
              <a:rPr lang="en-US" sz="2000" dirty="0" smtClean="0"/>
              <a:t>stabilization</a:t>
            </a:r>
            <a:endParaRPr lang="en-US" sz="2000" dirty="0"/>
          </a:p>
          <a:p>
            <a:r>
              <a:rPr lang="en-US" sz="2000" b="0" dirty="0" smtClean="0"/>
              <a:t>Educated follow-on experiment forthcoming</a:t>
            </a:r>
          </a:p>
        </p:txBody>
      </p:sp>
      <p:graphicFrame>
        <p:nvGraphicFramePr>
          <p:cNvPr id="45" name="Chart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0633355"/>
              </p:ext>
            </p:extLst>
          </p:nvPr>
        </p:nvGraphicFramePr>
        <p:xfrm>
          <a:off x="3429000" y="1690687"/>
          <a:ext cx="5553075" cy="4405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" name="TextBox 28"/>
          <p:cNvSpPr txBox="1">
            <a:spLocks noChangeArrowheads="1"/>
          </p:cNvSpPr>
          <p:nvPr/>
        </p:nvSpPr>
        <p:spPr bwMode="auto">
          <a:xfrm>
            <a:off x="6887142" y="2966257"/>
            <a:ext cx="1163638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9pPr>
          </a:lstStyle>
          <a:p>
            <a:r>
              <a:rPr lang="en-US" altLang="en-US" sz="1800" i="0" dirty="0">
                <a:solidFill>
                  <a:srgbClr val="FF0000"/>
                </a:solidFill>
                <a:latin typeface="Arial" charset="0"/>
                <a:cs typeface="Arial" charset="0"/>
              </a:rPr>
              <a:t>Unstable</a:t>
            </a:r>
          </a:p>
        </p:txBody>
      </p:sp>
      <p:sp>
        <p:nvSpPr>
          <p:cNvPr id="47" name="TextBox 28"/>
          <p:cNvSpPr txBox="1">
            <a:spLocks noChangeArrowheads="1"/>
          </p:cNvSpPr>
          <p:nvPr/>
        </p:nvSpPr>
        <p:spPr bwMode="auto">
          <a:xfrm>
            <a:off x="7295923" y="3756671"/>
            <a:ext cx="1163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9pPr>
          </a:lstStyle>
          <a:p>
            <a:r>
              <a:rPr lang="en-US" altLang="en-US" sz="1800" i="0" dirty="0">
                <a:solidFill>
                  <a:srgbClr val="009900"/>
                </a:solidFill>
                <a:latin typeface="Arial" charset="0"/>
                <a:cs typeface="Arial" charset="0"/>
              </a:rPr>
              <a:t>Stable</a:t>
            </a:r>
          </a:p>
        </p:txBody>
      </p:sp>
      <p:cxnSp>
        <p:nvCxnSpPr>
          <p:cNvPr id="48" name="Straight Arrow Connector 12"/>
          <p:cNvCxnSpPr>
            <a:cxnSpLocks noChangeShapeType="1"/>
          </p:cNvCxnSpPr>
          <p:nvPr/>
        </p:nvCxnSpPr>
        <p:spPr bwMode="auto">
          <a:xfrm flipV="1">
            <a:off x="8714039" y="2098130"/>
            <a:ext cx="0" cy="128905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Arrow Connector 14"/>
          <p:cNvCxnSpPr>
            <a:cxnSpLocks noChangeShapeType="1"/>
          </p:cNvCxnSpPr>
          <p:nvPr/>
        </p:nvCxnSpPr>
        <p:spPr bwMode="auto">
          <a:xfrm>
            <a:off x="8714039" y="3387180"/>
            <a:ext cx="0" cy="1149350"/>
          </a:xfrm>
          <a:prstGeom prst="straightConnector1">
            <a:avLst/>
          </a:prstGeom>
          <a:noFill/>
          <a:ln w="28575" algn="ctr">
            <a:solidFill>
              <a:srgbClr val="00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TextBox 49"/>
          <p:cNvSpPr txBox="1"/>
          <p:nvPr/>
        </p:nvSpPr>
        <p:spPr>
          <a:xfrm>
            <a:off x="5207363" y="1107488"/>
            <a:ext cx="3313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MISK stability vs. rotation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970252" y="2029664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150312</a:t>
            </a:r>
            <a:endParaRPr lang="en-US" sz="2000" i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775589" y="4267200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147634</a:t>
            </a:r>
            <a:endParaRPr lang="en-US" sz="2000" i="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70862" y="4876800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133103</a:t>
            </a:r>
            <a:endParaRPr lang="en-US" sz="2000" i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 bwMode="auto">
          <a:xfrm flipV="1">
            <a:off x="8763000" y="5638800"/>
            <a:ext cx="0" cy="4298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5773624" y="6068683"/>
            <a:ext cx="3390673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i="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rotation magnitude</a:t>
            </a:r>
            <a:endParaRPr lang="en-US" sz="1600" i="0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28"/>
          <p:cNvSpPr txBox="1">
            <a:spLocks noChangeArrowheads="1"/>
          </p:cNvSpPr>
          <p:nvPr/>
        </p:nvSpPr>
        <p:spPr bwMode="auto">
          <a:xfrm>
            <a:off x="7723439" y="1988968"/>
            <a:ext cx="990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9pPr>
          </a:lstStyle>
          <a:p>
            <a:r>
              <a:rPr lang="en-US" altLang="en-US" sz="1400" i="0" dirty="0">
                <a:latin typeface="Arial" charset="0"/>
                <a:cs typeface="Arial" charset="0"/>
              </a:rPr>
              <a:t>t = </a:t>
            </a:r>
            <a:r>
              <a:rPr lang="en-US" altLang="en-US" sz="1400" i="0" dirty="0" smtClean="0">
                <a:latin typeface="Arial" charset="0"/>
                <a:cs typeface="Arial" charset="0"/>
              </a:rPr>
              <a:t>2.990s</a:t>
            </a:r>
            <a:endParaRPr lang="en-US" altLang="en-US" sz="1400" i="0" dirty="0">
              <a:latin typeface="Arial" charset="0"/>
              <a:cs typeface="Arial" charset="0"/>
            </a:endParaRPr>
          </a:p>
        </p:txBody>
      </p:sp>
      <p:cxnSp>
        <p:nvCxnSpPr>
          <p:cNvPr id="58" name="Straight Arrow Connector 7"/>
          <p:cNvCxnSpPr>
            <a:cxnSpLocks noChangeShapeType="1"/>
          </p:cNvCxnSpPr>
          <p:nvPr/>
        </p:nvCxnSpPr>
        <p:spPr bwMode="auto">
          <a:xfrm flipH="1">
            <a:off x="8356684" y="2245807"/>
            <a:ext cx="74141" cy="282756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TextBox 28"/>
          <p:cNvSpPr txBox="1">
            <a:spLocks noChangeArrowheads="1"/>
          </p:cNvSpPr>
          <p:nvPr/>
        </p:nvSpPr>
        <p:spPr bwMode="auto">
          <a:xfrm>
            <a:off x="5015702" y="2782140"/>
            <a:ext cx="9787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34" charset="-128"/>
              </a:defRPr>
            </a:lvl9pPr>
          </a:lstStyle>
          <a:p>
            <a:r>
              <a:rPr lang="en-US" altLang="en-US" sz="1400" i="0" dirty="0">
                <a:solidFill>
                  <a:srgbClr val="FF0000"/>
                </a:solidFill>
                <a:latin typeface="Arial" charset="0"/>
                <a:cs typeface="Arial" charset="0"/>
              </a:rPr>
              <a:t>t = </a:t>
            </a:r>
            <a:r>
              <a:rPr lang="en-US" altLang="en-US" sz="1400" i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2.970s</a:t>
            </a:r>
            <a:endParaRPr lang="en-US" altLang="en-US" sz="1400" i="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60" name="Straight Arrow Connector 8"/>
          <p:cNvCxnSpPr>
            <a:cxnSpLocks noChangeShapeType="1"/>
          </p:cNvCxnSpPr>
          <p:nvPr/>
        </p:nvCxnSpPr>
        <p:spPr bwMode="auto">
          <a:xfrm flipV="1">
            <a:off x="5521550" y="2664386"/>
            <a:ext cx="158578" cy="15312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Straight Connector 60"/>
          <p:cNvCxnSpPr/>
          <p:nvPr/>
        </p:nvCxnSpPr>
        <p:spPr bwMode="auto">
          <a:xfrm>
            <a:off x="4876800" y="3378942"/>
            <a:ext cx="406125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31" y="3756671"/>
            <a:ext cx="2743200" cy="260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0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32" y="4455801"/>
            <a:ext cx="3320295" cy="20904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7" y="4455801"/>
            <a:ext cx="3320295" cy="2090446"/>
          </a:xfrm>
          <a:prstGeom prst="rect">
            <a:avLst/>
          </a:prstGeom>
        </p:spPr>
      </p:pic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/>
          <a:stretch/>
        </p:blipFill>
        <p:spPr>
          <a:xfrm>
            <a:off x="4735535" y="1118516"/>
            <a:ext cx="4040568" cy="3294533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118515"/>
            <a:ext cx="4344498" cy="3294534"/>
          </a:xfrm>
          <a:prstGeom prst="rect">
            <a:avLst/>
          </a:prstGeom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058" y="338455"/>
            <a:ext cx="8996934" cy="685800"/>
          </a:xfrm>
        </p:spPr>
        <p:txBody>
          <a:bodyPr/>
          <a:lstStyle/>
          <a:p>
            <a:r>
              <a:rPr lang="en-US" sz="2800" dirty="0"/>
              <a:t>M</a:t>
            </a:r>
            <a:r>
              <a:rPr lang="en-US" sz="2800" dirty="0" smtClean="0"/>
              <a:t>easured toroidal plasma rotation profile shows non-resonant NTV rotation control using n = 2 field</a:t>
            </a:r>
          </a:p>
        </p:txBody>
      </p:sp>
      <p:sp>
        <p:nvSpPr>
          <p:cNvPr id="10" name="TextBox 53"/>
          <p:cNvSpPr txBox="1">
            <a:spLocks noChangeArrowheads="1"/>
          </p:cNvSpPr>
          <p:nvPr/>
        </p:nvSpPr>
        <p:spPr bwMode="auto">
          <a:xfrm>
            <a:off x="7539062" y="3702654"/>
            <a:ext cx="5822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400" b="0" i="0" dirty="0" smtClean="0">
                <a:solidFill>
                  <a:srgbClr val="0000FF"/>
                </a:solidFill>
              </a:rPr>
              <a:t>8064</a:t>
            </a:r>
            <a:endParaRPr lang="en-US" sz="1400" b="0" i="0" baseline="-25000" dirty="0">
              <a:solidFill>
                <a:srgbClr val="0000FF"/>
              </a:solidFill>
            </a:endParaRPr>
          </a:p>
        </p:txBody>
      </p:sp>
      <p:sp>
        <p:nvSpPr>
          <p:cNvPr id="11" name="TextBox 53"/>
          <p:cNvSpPr txBox="1">
            <a:spLocks noChangeArrowheads="1"/>
          </p:cNvSpPr>
          <p:nvPr/>
        </p:nvSpPr>
        <p:spPr bwMode="auto">
          <a:xfrm>
            <a:off x="3284260" y="3702654"/>
            <a:ext cx="5822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400" b="0" i="0" dirty="0" smtClean="0">
                <a:solidFill>
                  <a:srgbClr val="0000FF"/>
                </a:solidFill>
              </a:rPr>
              <a:t>8062</a:t>
            </a:r>
            <a:endParaRPr lang="en-US" sz="1400" b="0" i="0" baseline="-25000" dirty="0">
              <a:solidFill>
                <a:srgbClr val="0000FF"/>
              </a:solidFill>
            </a:endParaRPr>
          </a:p>
        </p:txBody>
      </p:sp>
      <p:sp>
        <p:nvSpPr>
          <p:cNvPr id="14" name="TextBox 53"/>
          <p:cNvSpPr txBox="1">
            <a:spLocks noChangeArrowheads="1"/>
          </p:cNvSpPr>
          <p:nvPr/>
        </p:nvSpPr>
        <p:spPr bwMode="auto">
          <a:xfrm>
            <a:off x="806718" y="3232873"/>
            <a:ext cx="2061783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2000" b="0" i="0" dirty="0" smtClean="0">
                <a:solidFill>
                  <a:srgbClr val="0000FF"/>
                </a:solidFill>
              </a:rPr>
              <a:t>With n </a:t>
            </a:r>
            <a:r>
              <a:rPr lang="en-US" sz="2000" b="0" i="0" dirty="0">
                <a:solidFill>
                  <a:srgbClr val="0000FF"/>
                </a:solidFill>
              </a:rPr>
              <a:t>= 2 </a:t>
            </a:r>
            <a:r>
              <a:rPr lang="en-US" sz="2000" b="0" i="0" dirty="0" smtClean="0">
                <a:solidFill>
                  <a:srgbClr val="0000FF"/>
                </a:solidFill>
              </a:rPr>
              <a:t>field</a:t>
            </a:r>
            <a:endParaRPr lang="en-US" sz="2000" b="0" i="0" baseline="-25000" dirty="0">
              <a:solidFill>
                <a:srgbClr val="0000FF"/>
              </a:solidFill>
            </a:endParaRPr>
          </a:p>
          <a:p>
            <a:pPr eaLnBrk="0" hangingPunct="0"/>
            <a:r>
              <a:rPr lang="en-US" sz="2000" b="0" i="0" dirty="0" smtClean="0">
                <a:solidFill>
                  <a:srgbClr val="0000FF"/>
                </a:solidFill>
              </a:rPr>
              <a:t>(step current up)</a:t>
            </a:r>
          </a:p>
        </p:txBody>
      </p:sp>
      <p:sp>
        <p:nvSpPr>
          <p:cNvPr id="15" name="TextBox 53"/>
          <p:cNvSpPr txBox="1">
            <a:spLocks noChangeArrowheads="1"/>
          </p:cNvSpPr>
          <p:nvPr/>
        </p:nvSpPr>
        <p:spPr bwMode="auto">
          <a:xfrm>
            <a:off x="5001159" y="3232873"/>
            <a:ext cx="2390398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2000" b="0" i="0" dirty="0" smtClean="0">
                <a:solidFill>
                  <a:srgbClr val="0000FF"/>
                </a:solidFill>
              </a:rPr>
              <a:t>With n </a:t>
            </a:r>
            <a:r>
              <a:rPr lang="en-US" sz="2000" b="0" i="0" dirty="0">
                <a:solidFill>
                  <a:srgbClr val="0000FF"/>
                </a:solidFill>
              </a:rPr>
              <a:t>= 2 </a:t>
            </a:r>
            <a:r>
              <a:rPr lang="en-US" sz="2000" b="0" i="0" dirty="0" smtClean="0">
                <a:solidFill>
                  <a:srgbClr val="0000FF"/>
                </a:solidFill>
              </a:rPr>
              <a:t>field</a:t>
            </a:r>
            <a:endParaRPr lang="en-US" sz="2000" b="0" i="0" baseline="-25000" dirty="0">
              <a:solidFill>
                <a:srgbClr val="0000FF"/>
              </a:solidFill>
            </a:endParaRPr>
          </a:p>
          <a:p>
            <a:pPr eaLnBrk="0" hangingPunct="0"/>
            <a:r>
              <a:rPr lang="en-US" sz="2000" b="0" i="0" dirty="0" smtClean="0">
                <a:solidFill>
                  <a:srgbClr val="0000FF"/>
                </a:solidFill>
              </a:rPr>
              <a:t>(step current down)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846452" y="5686814"/>
            <a:ext cx="312906" cy="369332"/>
          </a:xfrm>
          <a:prstGeom prst="ellipse">
            <a:avLst/>
          </a:prstGeom>
          <a:solidFill>
            <a:srgbClr val="FFFF6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TextBox 53"/>
          <p:cNvSpPr txBox="1">
            <a:spLocks noChangeArrowheads="1"/>
          </p:cNvSpPr>
          <p:nvPr/>
        </p:nvSpPr>
        <p:spPr bwMode="auto">
          <a:xfrm>
            <a:off x="846452" y="5698099"/>
            <a:ext cx="31290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 b="0" i="0" dirty="0" smtClean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1350025" y="1221760"/>
            <a:ext cx="312906" cy="369332"/>
          </a:xfrm>
          <a:prstGeom prst="ellipse">
            <a:avLst/>
          </a:prstGeom>
          <a:solidFill>
            <a:srgbClr val="FFFF6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TextBox 53"/>
          <p:cNvSpPr txBox="1">
            <a:spLocks noChangeArrowheads="1"/>
          </p:cNvSpPr>
          <p:nvPr/>
        </p:nvSpPr>
        <p:spPr bwMode="auto">
          <a:xfrm>
            <a:off x="1350025" y="1233045"/>
            <a:ext cx="31290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 b="0" i="0" dirty="0" smtClean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1275983" y="1779029"/>
            <a:ext cx="312906" cy="369332"/>
          </a:xfrm>
          <a:prstGeom prst="ellipse">
            <a:avLst/>
          </a:prstGeom>
          <a:solidFill>
            <a:srgbClr val="FFFF6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TextBox 53"/>
          <p:cNvSpPr txBox="1">
            <a:spLocks noChangeArrowheads="1"/>
          </p:cNvSpPr>
          <p:nvPr/>
        </p:nvSpPr>
        <p:spPr bwMode="auto">
          <a:xfrm>
            <a:off x="1275983" y="1790314"/>
            <a:ext cx="31290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 b="0" i="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2665608" y="5671527"/>
            <a:ext cx="312906" cy="369332"/>
          </a:xfrm>
          <a:prstGeom prst="ellipse">
            <a:avLst/>
          </a:prstGeom>
          <a:solidFill>
            <a:srgbClr val="FFFF6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TextBox 53"/>
          <p:cNvSpPr txBox="1">
            <a:spLocks noChangeArrowheads="1"/>
          </p:cNvSpPr>
          <p:nvPr/>
        </p:nvSpPr>
        <p:spPr bwMode="auto">
          <a:xfrm>
            <a:off x="2665608" y="5682812"/>
            <a:ext cx="31290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 b="0" i="0" dirty="0" smtClean="0">
                <a:solidFill>
                  <a:srgbClr val="008000"/>
                </a:solidFill>
              </a:rPr>
              <a:t>3</a:t>
            </a:r>
          </a:p>
        </p:txBody>
      </p:sp>
      <p:sp>
        <p:nvSpPr>
          <p:cNvPr id="36" name="Oval 35"/>
          <p:cNvSpPr/>
          <p:nvPr/>
        </p:nvSpPr>
        <p:spPr bwMode="auto">
          <a:xfrm>
            <a:off x="1164641" y="2521663"/>
            <a:ext cx="312906" cy="369332"/>
          </a:xfrm>
          <a:prstGeom prst="ellipse">
            <a:avLst/>
          </a:prstGeom>
          <a:solidFill>
            <a:srgbClr val="FFFF6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" name="TextBox 53"/>
          <p:cNvSpPr txBox="1">
            <a:spLocks noChangeArrowheads="1"/>
          </p:cNvSpPr>
          <p:nvPr/>
        </p:nvSpPr>
        <p:spPr bwMode="auto">
          <a:xfrm>
            <a:off x="1164641" y="2532948"/>
            <a:ext cx="31290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 b="0" i="0" dirty="0" smtClean="0">
                <a:solidFill>
                  <a:srgbClr val="008000"/>
                </a:solidFill>
              </a:rPr>
              <a:t>3</a:t>
            </a:r>
          </a:p>
        </p:txBody>
      </p:sp>
      <p:sp>
        <p:nvSpPr>
          <p:cNvPr id="38" name="Oval 37"/>
          <p:cNvSpPr/>
          <p:nvPr/>
        </p:nvSpPr>
        <p:spPr bwMode="auto">
          <a:xfrm>
            <a:off x="1947911" y="5669573"/>
            <a:ext cx="312906" cy="369332"/>
          </a:xfrm>
          <a:prstGeom prst="ellipse">
            <a:avLst/>
          </a:prstGeom>
          <a:solidFill>
            <a:srgbClr val="FFFF6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" name="TextBox 53"/>
          <p:cNvSpPr txBox="1">
            <a:spLocks noChangeArrowheads="1"/>
          </p:cNvSpPr>
          <p:nvPr/>
        </p:nvSpPr>
        <p:spPr bwMode="auto">
          <a:xfrm>
            <a:off x="1947911" y="5680858"/>
            <a:ext cx="31290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 b="0" i="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5164320" y="1226281"/>
            <a:ext cx="312906" cy="369332"/>
          </a:xfrm>
          <a:prstGeom prst="ellipse">
            <a:avLst/>
          </a:prstGeom>
          <a:solidFill>
            <a:srgbClr val="FFFF6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2" name="TextBox 53"/>
          <p:cNvSpPr txBox="1">
            <a:spLocks noChangeArrowheads="1"/>
          </p:cNvSpPr>
          <p:nvPr/>
        </p:nvSpPr>
        <p:spPr bwMode="auto">
          <a:xfrm>
            <a:off x="5164320" y="1237566"/>
            <a:ext cx="31290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 b="0" i="0" dirty="0" smtClean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5336152" y="2558619"/>
            <a:ext cx="312906" cy="369332"/>
          </a:xfrm>
          <a:prstGeom prst="ellipse">
            <a:avLst/>
          </a:prstGeom>
          <a:solidFill>
            <a:srgbClr val="FFFF6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4" name="TextBox 53"/>
          <p:cNvSpPr txBox="1">
            <a:spLocks noChangeArrowheads="1"/>
          </p:cNvSpPr>
          <p:nvPr/>
        </p:nvSpPr>
        <p:spPr bwMode="auto">
          <a:xfrm>
            <a:off x="5336152" y="2569904"/>
            <a:ext cx="31290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 b="0" i="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5224805" y="1768460"/>
            <a:ext cx="312906" cy="369332"/>
          </a:xfrm>
          <a:prstGeom prst="ellipse">
            <a:avLst/>
          </a:prstGeom>
          <a:solidFill>
            <a:srgbClr val="FFFF6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" name="TextBox 53"/>
          <p:cNvSpPr txBox="1">
            <a:spLocks noChangeArrowheads="1"/>
          </p:cNvSpPr>
          <p:nvPr/>
        </p:nvSpPr>
        <p:spPr bwMode="auto">
          <a:xfrm>
            <a:off x="5224805" y="1779745"/>
            <a:ext cx="31290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 b="0" i="0" dirty="0" smtClean="0">
                <a:solidFill>
                  <a:srgbClr val="008000"/>
                </a:solidFill>
              </a:rPr>
              <a:t>3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3975552" y="5640210"/>
            <a:ext cx="312906" cy="369332"/>
          </a:xfrm>
          <a:prstGeom prst="ellipse">
            <a:avLst/>
          </a:prstGeom>
          <a:solidFill>
            <a:srgbClr val="FFFF6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" name="TextBox 53"/>
          <p:cNvSpPr txBox="1">
            <a:spLocks noChangeArrowheads="1"/>
          </p:cNvSpPr>
          <p:nvPr/>
        </p:nvSpPr>
        <p:spPr bwMode="auto">
          <a:xfrm>
            <a:off x="3975552" y="5651495"/>
            <a:ext cx="31290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 b="0" i="0" dirty="0" smtClean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5825812" y="5649192"/>
            <a:ext cx="312906" cy="369332"/>
          </a:xfrm>
          <a:prstGeom prst="ellipse">
            <a:avLst/>
          </a:prstGeom>
          <a:solidFill>
            <a:srgbClr val="FFFF6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" name="TextBox 53"/>
          <p:cNvSpPr txBox="1">
            <a:spLocks noChangeArrowheads="1"/>
          </p:cNvSpPr>
          <p:nvPr/>
        </p:nvSpPr>
        <p:spPr bwMode="auto">
          <a:xfrm>
            <a:off x="5825812" y="5660477"/>
            <a:ext cx="31290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 b="0" i="0" dirty="0" smtClean="0">
                <a:solidFill>
                  <a:srgbClr val="008000"/>
                </a:solidFill>
              </a:rPr>
              <a:t>3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5114376" y="5647238"/>
            <a:ext cx="312906" cy="369332"/>
          </a:xfrm>
          <a:prstGeom prst="ellipse">
            <a:avLst/>
          </a:prstGeom>
          <a:solidFill>
            <a:srgbClr val="FFFF6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32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5123520" y="5658523"/>
            <a:ext cx="31290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 b="0" i="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53"/>
          <p:cNvSpPr txBox="1">
            <a:spLocks noChangeArrowheads="1"/>
          </p:cNvSpPr>
          <p:nvPr/>
        </p:nvSpPr>
        <p:spPr bwMode="auto">
          <a:xfrm>
            <a:off x="3064455" y="4191859"/>
            <a:ext cx="18918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600" b="0" i="0" dirty="0" smtClean="0">
                <a:solidFill>
                  <a:srgbClr val="0000FF"/>
                </a:solidFill>
              </a:rPr>
              <a:t>IVCC n = 2 current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3101310" y="4917806"/>
            <a:ext cx="397547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53"/>
          <p:cNvSpPr txBox="1">
            <a:spLocks noChangeArrowheads="1"/>
          </p:cNvSpPr>
          <p:nvPr/>
        </p:nvSpPr>
        <p:spPr bwMode="auto">
          <a:xfrm>
            <a:off x="7076788" y="4271154"/>
            <a:ext cx="20515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 b="0" i="0" dirty="0" smtClean="0">
                <a:solidFill>
                  <a:srgbClr val="0000FF"/>
                </a:solidFill>
              </a:rPr>
              <a:t>At same IVCC</a:t>
            </a:r>
          </a:p>
          <a:p>
            <a:pPr eaLnBrk="0" hangingPunct="0"/>
            <a:r>
              <a:rPr lang="en-US" sz="1800" b="0" i="0" dirty="0">
                <a:solidFill>
                  <a:srgbClr val="0000FF"/>
                </a:solidFill>
              </a:rPr>
              <a:t>c</a:t>
            </a:r>
            <a:r>
              <a:rPr lang="en-US" sz="1800" b="0" i="0" dirty="0" smtClean="0">
                <a:solidFill>
                  <a:srgbClr val="0000FF"/>
                </a:solidFill>
              </a:rPr>
              <a:t>urrent, rotation</a:t>
            </a:r>
          </a:p>
          <a:p>
            <a:pPr eaLnBrk="0" hangingPunct="0"/>
            <a:r>
              <a:rPr lang="en-US" sz="1800" b="0" i="0" dirty="0">
                <a:solidFill>
                  <a:srgbClr val="0000FF"/>
                </a:solidFill>
              </a:rPr>
              <a:t>p</a:t>
            </a:r>
            <a:r>
              <a:rPr lang="en-US" sz="1800" b="0" i="0" dirty="0" smtClean="0">
                <a:solidFill>
                  <a:srgbClr val="0000FF"/>
                </a:solidFill>
              </a:rPr>
              <a:t>rofile shows </a:t>
            </a:r>
            <a:r>
              <a:rPr lang="en-US" sz="1800" b="0" i="0" u="sng" dirty="0" smtClean="0">
                <a:solidFill>
                  <a:srgbClr val="FF0000"/>
                </a:solidFill>
              </a:rPr>
              <a:t>no hysteresis</a:t>
            </a:r>
            <a:r>
              <a:rPr lang="en-US" sz="1800" b="0" i="0" dirty="0" smtClean="0">
                <a:solidFill>
                  <a:srgbClr val="0000FF"/>
                </a:solidFill>
              </a:rPr>
              <a:t> – important for control</a:t>
            </a:r>
          </a:p>
        </p:txBody>
      </p:sp>
      <p:cxnSp>
        <p:nvCxnSpPr>
          <p:cNvPr id="47" name="Straight Arrow Connector 46"/>
          <p:cNvCxnSpPr/>
          <p:nvPr/>
        </p:nvCxnSpPr>
        <p:spPr bwMode="auto">
          <a:xfrm>
            <a:off x="1863737" y="5167909"/>
            <a:ext cx="5213051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Rectangle 60"/>
          <p:cNvSpPr>
            <a:spLocks noChangeArrowheads="1"/>
          </p:cNvSpPr>
          <p:nvPr/>
        </p:nvSpPr>
        <p:spPr bwMode="auto">
          <a:xfrm>
            <a:off x="6861816" y="5973513"/>
            <a:ext cx="2073901" cy="523220"/>
          </a:xfrm>
          <a:prstGeom prst="rect">
            <a:avLst/>
          </a:prstGeom>
          <a:noFill/>
          <a:ln>
            <a:solidFill>
              <a:srgbClr val="9933FF"/>
            </a:solidFill>
          </a:ln>
          <a:ex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0" i="0" dirty="0" smtClean="0">
                <a:solidFill>
                  <a:srgbClr val="9933FF"/>
                </a:solidFill>
                <a:latin typeface="Arial" charset="0"/>
              </a:rPr>
              <a:t>S.A. Sabbagh,</a:t>
            </a:r>
          </a:p>
          <a:p>
            <a:pPr eaLnBrk="0" hangingPunct="0"/>
            <a:r>
              <a:rPr lang="en-US" sz="1400" b="0" i="0" dirty="0" smtClean="0">
                <a:solidFill>
                  <a:srgbClr val="9933FF"/>
                </a:solidFill>
                <a:latin typeface="Arial" charset="0"/>
              </a:rPr>
              <a:t>Y.S. Park (Columbia U.)</a:t>
            </a:r>
            <a:endParaRPr lang="en-US" sz="1400" b="0" i="0" dirty="0">
              <a:solidFill>
                <a:srgbClr val="9933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07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" y="953716"/>
            <a:ext cx="5741313" cy="485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Collaborations at KSTAR have aided high beta operation</a:t>
            </a:r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5743615" y="1003587"/>
            <a:ext cx="3408974" cy="198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0" i="0" dirty="0" smtClean="0"/>
              <a:t>KSTAR collaboration</a:t>
            </a:r>
            <a:endParaRPr lang="en-US" b="0" i="0" dirty="0"/>
          </a:p>
          <a:p>
            <a:pPr marL="457200" lvl="1"/>
            <a:r>
              <a:rPr lang="en-US" sz="1800" b="0" i="0" dirty="0" smtClean="0"/>
              <a:t>High </a:t>
            </a:r>
            <a:r>
              <a:rPr lang="el-GR" sz="1800" b="0" i="0" dirty="0" smtClean="0"/>
              <a:t>β</a:t>
            </a:r>
            <a:r>
              <a:rPr lang="en-US" sz="1800" b="0" i="0" baseline="-25000" dirty="0" smtClean="0"/>
              <a:t>N</a:t>
            </a:r>
            <a:r>
              <a:rPr lang="en-US" sz="1800" b="0" i="0" dirty="0" smtClean="0"/>
              <a:t>, over no-wall limit has been achieved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7903028" y="3332751"/>
            <a:ext cx="1244540" cy="237764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90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Macroscopic stability research and capabilities play an instrumental role in the success of NSTX-U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9" b="4361"/>
          <a:stretch/>
        </p:blipFill>
        <p:spPr bwMode="auto">
          <a:xfrm>
            <a:off x="0" y="950686"/>
            <a:ext cx="9144000" cy="560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553029" y="2162630"/>
            <a:ext cx="5014685" cy="23876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567714" y="1792515"/>
            <a:ext cx="2576286" cy="4020456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2611072" y="6140499"/>
            <a:ext cx="1411514" cy="312600"/>
          </a:xfrm>
          <a:prstGeom prst="ellipse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930400" y="2248212"/>
            <a:ext cx="7082971" cy="230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MS group’s crucial role is reflected in milestones and JRTs in:</a:t>
            </a:r>
          </a:p>
          <a:p>
            <a:pPr lvl="1"/>
            <a:r>
              <a:rPr lang="en-US" b="0" i="0" dirty="0" smtClean="0"/>
              <a:t>Preparation for high performance in NSTX-U</a:t>
            </a:r>
          </a:p>
          <a:p>
            <a:pPr lvl="1"/>
            <a:r>
              <a:rPr lang="en-US" b="0" i="0" dirty="0" smtClean="0"/>
              <a:t>Development of NSTX-U capabilities</a:t>
            </a:r>
            <a:endParaRPr lang="en-US" sz="1600" b="0" i="0" dirty="0"/>
          </a:p>
          <a:p>
            <a:pPr lvl="1"/>
            <a:r>
              <a:rPr lang="en-US" b="0" i="0" dirty="0" smtClean="0"/>
              <a:t>U.S. program-wide high priority research</a:t>
            </a:r>
            <a:endParaRPr lang="en-US" b="0" i="0" dirty="0"/>
          </a:p>
          <a:p>
            <a:pPr lvl="1"/>
            <a:endParaRPr lang="en-US" b="0" i="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734457" y="2024743"/>
            <a:ext cx="7257" cy="2670628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1734457" y="3258457"/>
            <a:ext cx="616857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5" idx="2"/>
          </p:cNvCxnSpPr>
          <p:nvPr/>
        </p:nvCxnSpPr>
        <p:spPr bwMode="auto">
          <a:xfrm flipH="1" flipV="1">
            <a:off x="2783115" y="5762171"/>
            <a:ext cx="507274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797629" y="5762171"/>
            <a:ext cx="0" cy="217715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5395686" y="5762170"/>
            <a:ext cx="0" cy="217715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7841343" y="5762170"/>
            <a:ext cx="0" cy="217715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6923314" y="4151086"/>
            <a:ext cx="0" cy="160020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Freeform 25"/>
          <p:cNvSpPr/>
          <p:nvPr/>
        </p:nvSpPr>
        <p:spPr bwMode="auto">
          <a:xfrm>
            <a:off x="1936466" y="3657600"/>
            <a:ext cx="2919200" cy="1320800"/>
          </a:xfrm>
          <a:custGeom>
            <a:avLst/>
            <a:gdLst>
              <a:gd name="connsiteX0" fmla="*/ 494677 w 2919200"/>
              <a:gd name="connsiteY0" fmla="*/ 0 h 1320800"/>
              <a:gd name="connsiteX1" fmla="*/ 131819 w 2919200"/>
              <a:gd name="connsiteY1" fmla="*/ 595086 h 1320800"/>
              <a:gd name="connsiteX2" fmla="*/ 2461362 w 2919200"/>
              <a:gd name="connsiteY2" fmla="*/ 892628 h 1320800"/>
              <a:gd name="connsiteX3" fmla="*/ 2918562 w 2919200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9200" h="1320800">
                <a:moveTo>
                  <a:pt x="494677" y="0"/>
                </a:moveTo>
                <a:cubicBezTo>
                  <a:pt x="149357" y="223157"/>
                  <a:pt x="-195962" y="446315"/>
                  <a:pt x="131819" y="595086"/>
                </a:cubicBezTo>
                <a:cubicBezTo>
                  <a:pt x="459600" y="743857"/>
                  <a:pt x="1996905" y="771676"/>
                  <a:pt x="2461362" y="892628"/>
                </a:cubicBezTo>
                <a:cubicBezTo>
                  <a:pt x="2925819" y="1013580"/>
                  <a:pt x="2922190" y="1167190"/>
                  <a:pt x="2918562" y="1320800"/>
                </a:cubicBezTo>
              </a:path>
            </a:pathLst>
          </a:cu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4152885" y="6073496"/>
            <a:ext cx="2368296" cy="4514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20" rIns="0" bIns="4572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Quantify impact of broadened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J(r) and p(r) on </a:t>
            </a:r>
            <a:r>
              <a:rPr lang="en-US" i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tokamak</a:t>
            </a:r>
            <a:r>
              <a:rPr lang="en-US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confinement, stability</a:t>
            </a:r>
            <a:endParaRPr lang="en-US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943600" y="6285956"/>
            <a:ext cx="624114" cy="232228"/>
          </a:xfrm>
          <a:prstGeom prst="ellipse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624050" y="6073496"/>
            <a:ext cx="2368296" cy="4514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20" rIns="0" bIns="4572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disruption mitigation, initial tests of </a:t>
            </a: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real-time 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warning, prediction</a:t>
            </a:r>
            <a:endParaRPr lang="en-US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156631" y="6102714"/>
            <a:ext cx="809171" cy="232228"/>
          </a:xfrm>
          <a:prstGeom prst="ellipse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4152886" y="5112416"/>
            <a:ext cx="2385074" cy="466344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400"/>
              </a:lnSpc>
            </a:pP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Develop </a:t>
            </a:r>
            <a:r>
              <a:rPr lang="en-US" i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physics+operational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tools for high-performance (</a:t>
            </a:r>
            <a:r>
              <a:rPr lang="en-US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k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EF/RWM)</a:t>
            </a:r>
            <a:endParaRPr lang="en-US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94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5443"/>
            <a:ext cx="3272191" cy="27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6" t="4461" r="12571" b="16552"/>
          <a:stretch/>
        </p:blipFill>
        <p:spPr bwMode="auto">
          <a:xfrm>
            <a:off x="6209269" y="985443"/>
            <a:ext cx="2743200" cy="280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Collaborations at KSTAR and DIII-D support macroscopic stability research thrusts on NSTX-U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1673" y="3901174"/>
            <a:ext cx="2790047" cy="2634686"/>
            <a:chOff x="5859014" y="1018812"/>
            <a:chExt cx="2787234" cy="2694865"/>
          </a:xfrm>
        </p:grpSpPr>
        <p:grpSp>
          <p:nvGrpSpPr>
            <p:cNvPr id="5" name="Group 4"/>
            <p:cNvGrpSpPr/>
            <p:nvPr/>
          </p:nvGrpSpPr>
          <p:grpSpPr>
            <a:xfrm>
              <a:off x="5859014" y="1018812"/>
              <a:ext cx="2787234" cy="2694865"/>
              <a:chOff x="90719" y="3589740"/>
              <a:chExt cx="2953053" cy="274991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" name="Rounded Rectangle 7"/>
              <p:cNvSpPr/>
              <p:nvPr/>
            </p:nvSpPr>
            <p:spPr>
              <a:xfrm>
                <a:off x="90719" y="3589740"/>
                <a:ext cx="2953053" cy="2749910"/>
              </a:xfrm>
              <a:prstGeom prst="roundRect">
                <a:avLst>
                  <a:gd name="adj" fmla="val 750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1" descr="New_R-2_MGI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883"/>
              <a:stretch/>
            </p:blipFill>
            <p:spPr bwMode="auto">
              <a:xfrm>
                <a:off x="189168" y="3743707"/>
                <a:ext cx="2854604" cy="258961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7715934" y="1172592"/>
              <a:ext cx="856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MGI1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84673" y="3368768"/>
              <a:ext cx="856914" cy="33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MGI2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27875" y="5150399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/>
              <a:t>DIII-D</a:t>
            </a:r>
            <a:endParaRPr lang="en-US" sz="2000" i="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3125392" y="985443"/>
            <a:ext cx="3431647" cy="198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0" i="0" dirty="0" smtClean="0"/>
              <a:t>KSTAR collaboration</a:t>
            </a:r>
            <a:endParaRPr lang="en-US" b="0" i="0" dirty="0"/>
          </a:p>
          <a:p>
            <a:pPr marL="457200" lvl="1"/>
            <a:r>
              <a:rPr lang="en-US" sz="1800" b="0" i="0" dirty="0" smtClean="0"/>
              <a:t>Improved control and ran XPs accessing </a:t>
            </a:r>
            <a:r>
              <a:rPr lang="el-GR" sz="1800" b="0" i="0" dirty="0" smtClean="0"/>
              <a:t>β</a:t>
            </a:r>
            <a:r>
              <a:rPr lang="en-US" sz="1800" b="0" i="0" baseline="-25000" dirty="0" err="1" smtClean="0"/>
              <a:t>N</a:t>
            </a:r>
            <a:r>
              <a:rPr lang="en-US" sz="1800" b="0" i="0" baseline="30000" dirty="0" err="1" smtClean="0"/>
              <a:t>no</a:t>
            </a:r>
            <a:r>
              <a:rPr lang="en-US" sz="1800" b="0" i="0" baseline="30000" dirty="0" smtClean="0"/>
              <a:t>-wall</a:t>
            </a:r>
          </a:p>
          <a:p>
            <a:pPr marL="457200" lvl="1"/>
            <a:r>
              <a:rPr lang="en-US" sz="1800" b="0" i="0" dirty="0"/>
              <a:t>Pitch-crossing field drives n=1 NTV with bounce harmonic resonances</a:t>
            </a:r>
          </a:p>
          <a:p>
            <a:pPr marL="457200" lvl="1"/>
            <a:r>
              <a:rPr lang="en-US" sz="1800" b="0" i="0" dirty="0" smtClean="0"/>
              <a:t>Non-resonant NTV       slows </a:t>
            </a:r>
            <a:r>
              <a:rPr lang="el-GR" sz="1800" b="0" i="0" dirty="0" smtClean="0"/>
              <a:t>ω</a:t>
            </a:r>
            <a:r>
              <a:rPr lang="el-GR" sz="1800" b="0" i="0" baseline="-25000" dirty="0" smtClean="0"/>
              <a:t>φ</a:t>
            </a:r>
            <a:r>
              <a:rPr lang="en-US" sz="1800" b="0" i="0" dirty="0" smtClean="0"/>
              <a:t> (no hysteresis)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2629292" y="3463154"/>
            <a:ext cx="3343338" cy="198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0" i="0" dirty="0" smtClean="0"/>
              <a:t>DIII-D collaboration</a:t>
            </a:r>
            <a:endParaRPr lang="en-US" b="0" i="0" dirty="0"/>
          </a:p>
          <a:p>
            <a:pPr marL="457200" lvl="1"/>
            <a:r>
              <a:rPr lang="en-US" sz="1800" b="0" i="0" dirty="0"/>
              <a:t>Participated in </a:t>
            </a:r>
            <a:r>
              <a:rPr lang="en-US" sz="1800" b="0" i="0" dirty="0" smtClean="0"/>
              <a:t>radiation asymmetry campaign: </a:t>
            </a:r>
            <a:r>
              <a:rPr lang="en-US" sz="1800" b="0" i="0" dirty="0"/>
              <a:t># </a:t>
            </a:r>
            <a:r>
              <a:rPr lang="en-US" sz="1800" b="0" i="0" dirty="0" smtClean="0"/>
              <a:t>of </a:t>
            </a:r>
            <a:r>
              <a:rPr lang="en-US" sz="1800" b="0" i="0" dirty="0"/>
              <a:t>injectors had little effect on TQ/CQ </a:t>
            </a:r>
            <a:r>
              <a:rPr lang="en-US" sz="1800" b="0" i="0" dirty="0" err="1"/>
              <a:t>P</a:t>
            </a:r>
            <a:r>
              <a:rPr lang="en-US" sz="1800" b="0" i="0" baseline="-25000" dirty="0" err="1"/>
              <a:t>rad</a:t>
            </a:r>
            <a:r>
              <a:rPr lang="en-US" sz="1800" b="0" i="0" dirty="0"/>
              <a:t> </a:t>
            </a:r>
            <a:r>
              <a:rPr lang="en-US" sz="1800" b="0" i="0" dirty="0" smtClean="0"/>
              <a:t>asymmetry</a:t>
            </a:r>
          </a:p>
          <a:p>
            <a:pPr marL="457200" lvl="1"/>
            <a:r>
              <a:rPr lang="en-US" sz="1800" b="0" i="0" dirty="0" smtClean="0"/>
              <a:t>Kinetic effects</a:t>
            </a:r>
            <a:r>
              <a:rPr lang="en-US" sz="1800" b="0" i="0" dirty="0"/>
              <a:t> </a:t>
            </a:r>
            <a:r>
              <a:rPr lang="en-US" sz="1800" b="0" i="0" dirty="0" smtClean="0"/>
              <a:t>explain RFA experiments (MARS-K)</a:t>
            </a:r>
          </a:p>
          <a:p>
            <a:pPr marL="457200" lvl="1"/>
            <a:r>
              <a:rPr lang="en-US" sz="1800" b="0" i="0" dirty="0" smtClean="0"/>
              <a:t>XP </a:t>
            </a:r>
            <a:r>
              <a:rPr lang="en-US" sz="1800" b="0" i="0" dirty="0"/>
              <a:t>and MISK </a:t>
            </a:r>
            <a:r>
              <a:rPr lang="en-US" sz="1800" b="0" i="0" dirty="0" err="1" smtClean="0"/>
              <a:t>calcs</a:t>
            </a:r>
            <a:r>
              <a:rPr lang="en-US" sz="1800" b="0" i="0" dirty="0" smtClean="0"/>
              <a:t>. </a:t>
            </a:r>
            <a:r>
              <a:rPr lang="en-US" sz="1800" b="0" i="0" dirty="0"/>
              <a:t>to understand kinetic RWM stability and enable high </a:t>
            </a:r>
            <a:r>
              <a:rPr lang="el-GR" sz="1800" b="0" i="0" dirty="0" smtClean="0"/>
              <a:t>β</a:t>
            </a:r>
            <a:endParaRPr lang="en-US" sz="1800" b="0" i="0" dirty="0" smtClean="0"/>
          </a:p>
        </p:txBody>
      </p:sp>
      <p:pic>
        <p:nvPicPr>
          <p:cNvPr id="29" name="Picture 5" descr="C:\Users\zwang.PPPL\Dropbox\workspace\data\d3d_scrfa\for_paper_presentation\pac_fig_1_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393" y="3839028"/>
            <a:ext cx="3128897" cy="269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137530" y="5737021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/>
              <a:t>DIII-D</a:t>
            </a:r>
            <a:endParaRPr lang="en-US" sz="2000" i="0" dirty="0"/>
          </a:p>
        </p:txBody>
      </p:sp>
      <p:cxnSp>
        <p:nvCxnSpPr>
          <p:cNvPr id="11" name="Straight Arrow Connector 10"/>
          <p:cNvCxnSpPr>
            <a:stCxn id="13" idx="3"/>
          </p:cNvCxnSpPr>
          <p:nvPr/>
        </p:nvCxnSpPr>
        <p:spPr bwMode="auto">
          <a:xfrm>
            <a:off x="7241842" y="4773580"/>
            <a:ext cx="339027" cy="146762"/>
          </a:xfrm>
          <a:prstGeom prst="straightConnector1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557039" y="458891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/>
              <a:t>Fluid</a:t>
            </a:r>
            <a:endParaRPr lang="en-US" sz="1800" b="0" i="0" dirty="0"/>
          </a:p>
        </p:txBody>
      </p:sp>
      <p:sp>
        <p:nvSpPr>
          <p:cNvPr id="35" name="TextBox 34"/>
          <p:cNvSpPr txBox="1"/>
          <p:nvPr/>
        </p:nvSpPr>
        <p:spPr>
          <a:xfrm>
            <a:off x="8137530" y="515537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FF0000"/>
                </a:solidFill>
              </a:rPr>
              <a:t>Kinetic</a:t>
            </a:r>
            <a:endParaRPr lang="en-US" sz="1800" b="0" i="0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>
            <a:stCxn id="35" idx="1"/>
          </p:cNvCxnSpPr>
          <p:nvPr/>
        </p:nvCxnSpPr>
        <p:spPr bwMode="auto">
          <a:xfrm flipH="1" flipV="1">
            <a:off x="7917542" y="5155377"/>
            <a:ext cx="219988" cy="18466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2" r="24025" b="95659"/>
          <a:stretch/>
        </p:blipFill>
        <p:spPr bwMode="auto">
          <a:xfrm>
            <a:off x="7034477" y="1056351"/>
            <a:ext cx="1541634" cy="15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40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Kinetic stability theory and comparison to NSTX is setting the stage for practical use in NSTX-U for disruption avoidance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" y="946773"/>
            <a:ext cx="3786068" cy="243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82880" lvl="1"/>
            <a:r>
              <a:rPr lang="en-US" b="0" i="0" dirty="0" smtClean="0"/>
              <a:t>Moving </a:t>
            </a:r>
            <a:r>
              <a:rPr lang="en-US" b="0" i="0" dirty="0"/>
              <a:t>kinetic RWM stability theory from </a:t>
            </a:r>
            <a:r>
              <a:rPr lang="en-US" b="0" i="0" dirty="0" smtClean="0"/>
              <a:t>successful theory/experiment comparison                                              to actual implementation</a:t>
            </a:r>
            <a:endParaRPr lang="en-US" b="0" i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3"/>
          <a:stretch/>
        </p:blipFill>
        <p:spPr bwMode="auto">
          <a:xfrm>
            <a:off x="7237748" y="1645234"/>
            <a:ext cx="1920765" cy="208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17" b="16194"/>
          <a:stretch/>
        </p:blipFill>
        <p:spPr bwMode="auto">
          <a:xfrm>
            <a:off x="6803602" y="1645232"/>
            <a:ext cx="434146" cy="174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13" y="1418522"/>
            <a:ext cx="3131489" cy="207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" y="2283193"/>
            <a:ext cx="3786064" cy="161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2"/>
            <a:r>
              <a:rPr lang="en-US" sz="1600" b="0" i="0" dirty="0" smtClean="0"/>
              <a:t>MISK (</a:t>
            </a:r>
            <a:r>
              <a:rPr lang="en-US" sz="1600" b="0" i="0" dirty="0" err="1" smtClean="0"/>
              <a:t>perturbative</a:t>
            </a:r>
            <a:r>
              <a:rPr lang="en-US" sz="1600" b="0" i="0" dirty="0" smtClean="0"/>
              <a:t>) benchmarked </a:t>
            </a:r>
            <a:r>
              <a:rPr lang="en-US" sz="1600" b="0" i="0" dirty="0"/>
              <a:t>with other leading codes</a:t>
            </a:r>
          </a:p>
          <a:p>
            <a:pPr marL="457200" lvl="2"/>
            <a:r>
              <a:rPr lang="en-US" sz="1600" b="0" i="0" dirty="0"/>
              <a:t>A simplified </a:t>
            </a:r>
            <a:r>
              <a:rPr lang="en-US" sz="1600" b="0" i="0" dirty="0" smtClean="0"/>
              <a:t>model based on these results will </a:t>
            </a:r>
            <a:r>
              <a:rPr lang="en-US" sz="1600" b="0" i="0" dirty="0"/>
              <a:t>be implemented in the NSTX-U disruption avoidance algorithm</a:t>
            </a:r>
          </a:p>
          <a:p>
            <a:pPr lvl="1"/>
            <a:endParaRPr lang="en-US" b="0" i="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389648" y="1202489"/>
            <a:ext cx="3775530" cy="32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kern="0" dirty="0" smtClean="0"/>
              <a:t>Growth rate vs. </a:t>
            </a:r>
            <a:r>
              <a:rPr lang="el-GR" sz="1600" b="0" i="0" u="sng" kern="0" dirty="0" smtClean="0"/>
              <a:t>ω</a:t>
            </a:r>
            <a:r>
              <a:rPr lang="en-US" sz="1600" b="0" i="0" u="sng" kern="0" baseline="-25000" dirty="0" smtClean="0"/>
              <a:t>E</a:t>
            </a:r>
            <a:r>
              <a:rPr lang="en-US" sz="1600" b="0" i="0" u="sng" kern="0" dirty="0" smtClean="0"/>
              <a:t> for ITER case</a:t>
            </a:r>
            <a:endParaRPr lang="en-US" b="0" i="0" u="sng" kern="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676571" y="1044570"/>
            <a:ext cx="2496456" cy="32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b="0" i="0" u="sng" kern="0" dirty="0" smtClean="0"/>
              <a:t>Instability measure (RFA) vs. exp. </a:t>
            </a:r>
            <a:r>
              <a:rPr lang="el-GR" sz="1600" b="0" i="0" u="sng" kern="0" dirty="0"/>
              <a:t>ω</a:t>
            </a:r>
            <a:r>
              <a:rPr lang="en-US" sz="1600" b="0" i="0" u="sng" kern="0" baseline="-25000" dirty="0" smtClean="0"/>
              <a:t>E</a:t>
            </a:r>
            <a:r>
              <a:rPr lang="en-US" sz="1600" b="0" i="0" u="sng" kern="0" dirty="0" smtClean="0"/>
              <a:t> for NSTX</a:t>
            </a:r>
            <a:endParaRPr lang="en-US" b="0" i="0" u="sng" kern="0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01"/>
          <a:stretch/>
        </p:blipFill>
        <p:spPr bwMode="auto">
          <a:xfrm>
            <a:off x="4390571" y="3731436"/>
            <a:ext cx="4114800" cy="234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07"/>
          <a:stretch/>
        </p:blipFill>
        <p:spPr bwMode="auto">
          <a:xfrm>
            <a:off x="4390570" y="6264155"/>
            <a:ext cx="4318135" cy="2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8"/>
          <a:stretch/>
        </p:blipFill>
        <p:spPr bwMode="auto">
          <a:xfrm>
            <a:off x="4868226" y="3717290"/>
            <a:ext cx="3840480" cy="254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440" y="4319415"/>
            <a:ext cx="4865786" cy="866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82880" lvl="1"/>
            <a:r>
              <a:rPr lang="en-US" b="0" i="0" dirty="0" smtClean="0"/>
              <a:t>Ideal Wall Mode </a:t>
            </a:r>
            <a:r>
              <a:rPr lang="en-US" b="0" i="0" dirty="0"/>
              <a:t>destabilization by rotational shear </a:t>
            </a:r>
            <a:r>
              <a:rPr lang="en-US" b="0" i="0" dirty="0" smtClean="0"/>
              <a:t>vs. stabilization </a:t>
            </a:r>
            <a:r>
              <a:rPr lang="en-US" b="0" i="0" dirty="0"/>
              <a:t>by </a:t>
            </a:r>
            <a:r>
              <a:rPr lang="en-US" b="0" i="0" dirty="0" smtClean="0"/>
              <a:t>kinetic effects explained with MARS-K </a:t>
            </a:r>
            <a:endParaRPr lang="en-US" b="0" i="0" dirty="0"/>
          </a:p>
        </p:txBody>
      </p:sp>
      <p:sp>
        <p:nvSpPr>
          <p:cNvPr id="3" name="TextBox 2"/>
          <p:cNvSpPr txBox="1"/>
          <p:nvPr/>
        </p:nvSpPr>
        <p:spPr>
          <a:xfrm>
            <a:off x="6345094" y="6271756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0" dirty="0" smtClean="0">
                <a:solidFill>
                  <a:schemeClr val="tx1"/>
                </a:solidFill>
              </a:rPr>
              <a:t>β</a:t>
            </a:r>
            <a:r>
              <a:rPr lang="en-US" sz="1600" i="0" baseline="-25000" dirty="0" smtClean="0">
                <a:solidFill>
                  <a:schemeClr val="tx1"/>
                </a:solidFill>
              </a:rPr>
              <a:t>N</a:t>
            </a:r>
            <a:endParaRPr lang="en-US" sz="1600" i="0" baseline="-25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40598" y="616968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 err="1" smtClean="0">
                <a:solidFill>
                  <a:schemeClr val="tx1"/>
                </a:solidFill>
              </a:rPr>
              <a:t>exp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-2434" y="5369582"/>
            <a:ext cx="3585024" cy="161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2"/>
            <a:r>
              <a:rPr lang="en-US" sz="1600" b="0" i="0" dirty="0" smtClean="0"/>
              <a:t>Also may </a:t>
            </a:r>
            <a:r>
              <a:rPr lang="en-US" sz="1600" b="0" i="0" dirty="0"/>
              <a:t>help </a:t>
            </a:r>
            <a:r>
              <a:rPr lang="en-US" sz="1600" b="0" i="0" dirty="0" smtClean="0"/>
              <a:t>explain low-density/ramp-up </a:t>
            </a:r>
            <a:r>
              <a:rPr lang="en-US" sz="1600" b="0" i="0" dirty="0"/>
              <a:t>disruptions in NSTX in prep for low </a:t>
            </a:r>
            <a:r>
              <a:rPr lang="el-GR" sz="1600" b="0" i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r>
              <a:rPr lang="en-US" sz="1600" b="0" i="0" dirty="0" smtClean="0"/>
              <a:t> operation (fast ions important)</a:t>
            </a:r>
            <a:endParaRPr lang="en-US" b="0" i="0" dirty="0"/>
          </a:p>
        </p:txBody>
      </p:sp>
    </p:spTree>
    <p:extLst>
      <p:ext uri="{BB962C8B-B14F-4D97-AF65-F5344CB8AC3E}">
        <p14:creationId xmlns:p14="http://schemas.microsoft.com/office/powerpoint/2010/main" val="13107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416"/>
            <a:ext cx="9144000" cy="815975"/>
          </a:xfrm>
        </p:spPr>
        <p:txBody>
          <a:bodyPr/>
          <a:lstStyle/>
          <a:p>
            <a:r>
              <a:rPr lang="en-US" sz="2300" dirty="0" smtClean="0"/>
              <a:t>Non-resonant Neoclassical </a:t>
            </a:r>
            <a:r>
              <a:rPr lang="en-US" sz="2300" dirty="0"/>
              <a:t>T</a:t>
            </a:r>
            <a:r>
              <a:rPr lang="en-US" sz="2300" dirty="0" smtClean="0"/>
              <a:t>oroidal </a:t>
            </a:r>
            <a:r>
              <a:rPr lang="en-US" sz="2300" dirty="0"/>
              <a:t>V</a:t>
            </a:r>
            <a:r>
              <a:rPr lang="en-US" sz="2300" dirty="0" smtClean="0"/>
              <a:t>iscosity </a:t>
            </a:r>
            <a:r>
              <a:rPr lang="en-US" sz="2300" dirty="0"/>
              <a:t>(NTV) </a:t>
            </a:r>
            <a:r>
              <a:rPr lang="en-US" sz="2300" dirty="0" smtClean="0"/>
              <a:t>physics analysis progresses, will be used for rotation feedback control</a:t>
            </a:r>
            <a:endParaRPr lang="en-US" sz="2300" dirty="0"/>
          </a:p>
        </p:txBody>
      </p:sp>
      <p:sp>
        <p:nvSpPr>
          <p:cNvPr id="10" name="TextBox 9"/>
          <p:cNvSpPr txBox="1"/>
          <p:nvPr/>
        </p:nvSpPr>
        <p:spPr>
          <a:xfrm>
            <a:off x="535570" y="888769"/>
            <a:ext cx="3284572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800" b="0" i="0" u="sng" dirty="0" smtClean="0">
                <a:solidFill>
                  <a:srgbClr val="0000FF"/>
                </a:solidFill>
              </a:rPr>
              <a:t>NTV torque profile (n = 3)</a:t>
            </a:r>
            <a:endParaRPr lang="en-US" sz="1800" b="0" i="0" u="sng" dirty="0">
              <a:solidFill>
                <a:srgbClr val="0000FF"/>
              </a:solidFill>
            </a:endParaRPr>
          </a:p>
        </p:txBody>
      </p:sp>
      <p:pic>
        <p:nvPicPr>
          <p:cNvPr id="4115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7"/>
          <a:stretch/>
        </p:blipFill>
        <p:spPr bwMode="auto">
          <a:xfrm>
            <a:off x="133008" y="1258097"/>
            <a:ext cx="3200400" cy="291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97425" y="1902721"/>
            <a:ext cx="2046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0" i="0" dirty="0" smtClean="0">
                <a:solidFill>
                  <a:srgbClr val="009900"/>
                </a:solidFill>
              </a:rPr>
              <a:t>Experimental </a:t>
            </a:r>
          </a:p>
          <a:p>
            <a:pPr algn="ctr">
              <a:buNone/>
            </a:pPr>
            <a:r>
              <a:rPr lang="en-US" sz="1400" b="0" i="0" dirty="0" smtClean="0">
                <a:solidFill>
                  <a:srgbClr val="009900"/>
                </a:solidFill>
              </a:rPr>
              <a:t>-</a:t>
            </a:r>
            <a:r>
              <a:rPr lang="en-US" sz="1400" b="0" i="0" dirty="0" err="1" smtClean="0">
                <a:solidFill>
                  <a:srgbClr val="009900"/>
                </a:solidFill>
              </a:rPr>
              <a:t>dL</a:t>
            </a:r>
            <a:r>
              <a:rPr lang="en-US" sz="1400" b="0" i="0" dirty="0" smtClean="0">
                <a:solidFill>
                  <a:srgbClr val="009900"/>
                </a:solidFill>
              </a:rPr>
              <a:t>/</a:t>
            </a:r>
            <a:r>
              <a:rPr lang="en-US" sz="1400" b="0" i="0" dirty="0" err="1" smtClean="0">
                <a:solidFill>
                  <a:srgbClr val="009900"/>
                </a:solidFill>
              </a:rPr>
              <a:t>dt</a:t>
            </a:r>
            <a:endParaRPr lang="en-US" sz="1400" b="0" i="0" dirty="0" smtClean="0">
              <a:solidFill>
                <a:srgbClr val="0099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1602089" y="2302692"/>
            <a:ext cx="389947" cy="358749"/>
          </a:xfrm>
          <a:prstGeom prst="straightConnector1">
            <a:avLst/>
          </a:prstGeom>
          <a:noFill/>
          <a:ln w="1587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2359531" y="1369197"/>
            <a:ext cx="95609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400" b="0" i="0" dirty="0" smtClean="0">
                <a:solidFill>
                  <a:srgbClr val="0000FF"/>
                </a:solidFill>
              </a:rPr>
              <a:t>NTVTOK</a:t>
            </a:r>
            <a:endParaRPr lang="en-US" sz="1400" b="0" i="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591573" y="1158341"/>
            <a:ext cx="5408843" cy="510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0" i="0" dirty="0"/>
              <a:t>L</a:t>
            </a:r>
            <a:r>
              <a:rPr lang="en-US" sz="2000" b="0" i="0" dirty="0" smtClean="0"/>
              <a:t>eading theory/codes under active development</a:t>
            </a:r>
            <a:endParaRPr lang="en-US" sz="2000" b="0" i="0" dirty="0"/>
          </a:p>
          <a:p>
            <a:pPr lvl="1"/>
            <a:r>
              <a:rPr lang="fr-FR" sz="1800" b="0" i="0" dirty="0"/>
              <a:t>IPEC-PENT, </a:t>
            </a:r>
            <a:r>
              <a:rPr lang="fr-FR" sz="1800" b="0" i="0" dirty="0" smtClean="0"/>
              <a:t>MARS-K, MARS-Q</a:t>
            </a:r>
            <a:r>
              <a:rPr lang="fr-FR" sz="1800" b="0" i="0" dirty="0"/>
              <a:t>, and POCA (</a:t>
            </a:r>
            <a:r>
              <a:rPr lang="fr-FR" sz="1800" b="0" i="0" dirty="0" err="1"/>
              <a:t>δf</a:t>
            </a:r>
            <a:r>
              <a:rPr lang="fr-FR" sz="1800" b="0" i="0" dirty="0"/>
              <a:t> </a:t>
            </a:r>
            <a:r>
              <a:rPr lang="fr-FR" sz="1800" b="0" i="0" dirty="0" err="1"/>
              <a:t>guiding</a:t>
            </a:r>
            <a:r>
              <a:rPr lang="fr-FR" sz="1800" b="0" i="0" dirty="0"/>
              <a:t>-center </a:t>
            </a:r>
            <a:r>
              <a:rPr lang="fr-FR" sz="1800" b="0" i="0" dirty="0" err="1"/>
              <a:t>particle</a:t>
            </a:r>
            <a:r>
              <a:rPr lang="fr-FR" sz="1800" b="0" i="0" dirty="0"/>
              <a:t> code) have been </a:t>
            </a:r>
            <a:r>
              <a:rPr lang="fr-FR" sz="1800" b="0" i="0" dirty="0" err="1"/>
              <a:t>benchmarked</a:t>
            </a:r>
            <a:endParaRPr lang="en-US" sz="1800" b="0" i="0" dirty="0"/>
          </a:p>
          <a:p>
            <a:pPr lvl="1">
              <a:spcBef>
                <a:spcPts val="0"/>
              </a:spcBef>
            </a:pPr>
            <a:endParaRPr lang="en-US" sz="2000" b="0" i="0" dirty="0" smtClean="0"/>
          </a:p>
          <a:p>
            <a:pPr>
              <a:spcBef>
                <a:spcPts val="0"/>
              </a:spcBef>
            </a:pPr>
            <a:r>
              <a:rPr lang="en-US" sz="2000" b="0" i="0" dirty="0" smtClean="0"/>
              <a:t>NTVTOK code analysis</a:t>
            </a:r>
            <a:endParaRPr lang="en-US" sz="2000" b="0" i="0" dirty="0"/>
          </a:p>
          <a:p>
            <a:pPr lvl="1">
              <a:spcBef>
                <a:spcPts val="600"/>
              </a:spcBef>
            </a:pPr>
            <a:r>
              <a:rPr lang="en-US" sz="1800" b="0" i="0" dirty="0"/>
              <a:t>NTVTOK </a:t>
            </a:r>
            <a:r>
              <a:rPr lang="en-US" sz="1800" b="0" i="0" dirty="0" smtClean="0"/>
              <a:t>modified, </a:t>
            </a:r>
            <a:r>
              <a:rPr lang="en-US" sz="1800" b="0" i="0" dirty="0"/>
              <a:t>incl. </a:t>
            </a:r>
            <a:r>
              <a:rPr lang="en-US" sz="1800" b="0" i="0" dirty="0" err="1"/>
              <a:t>Shaing’s</a:t>
            </a:r>
            <a:r>
              <a:rPr lang="en-US" sz="1800" b="0" i="0" dirty="0"/>
              <a:t> connected NTV model, covers all </a:t>
            </a:r>
            <a:r>
              <a:rPr lang="en-US" sz="1800" b="0" i="0" dirty="0">
                <a:latin typeface="Symbol" pitchFamily="18" charset="2"/>
              </a:rPr>
              <a:t>n</a:t>
            </a:r>
            <a:r>
              <a:rPr lang="en-US" sz="1800" b="0" i="0" dirty="0" smtClean="0"/>
              <a:t>, </a:t>
            </a:r>
            <a:r>
              <a:rPr lang="en-US" sz="1800" b="0" i="0" dirty="0" err="1"/>
              <a:t>superbanana</a:t>
            </a:r>
            <a:r>
              <a:rPr lang="en-US" sz="1800" b="0" i="0" dirty="0"/>
              <a:t> plateau regimes </a:t>
            </a:r>
            <a:r>
              <a:rPr lang="en-US" sz="1800" b="0" i="0" dirty="0" smtClean="0"/>
              <a:t>(like MARS-Q)</a:t>
            </a:r>
            <a:endParaRPr lang="en-US" sz="1800" b="0" i="0" dirty="0"/>
          </a:p>
          <a:p>
            <a:pPr lvl="1">
              <a:spcBef>
                <a:spcPts val="600"/>
              </a:spcBef>
            </a:pPr>
            <a:r>
              <a:rPr lang="en-US" sz="1800" b="0" i="0" dirty="0"/>
              <a:t>Full 3D </a:t>
            </a:r>
            <a:r>
              <a:rPr lang="en-US" sz="1800" b="0" i="0" dirty="0" smtClean="0"/>
              <a:t>geometry and coil, ion </a:t>
            </a:r>
            <a:r>
              <a:rPr lang="en-US" sz="1800" b="0" i="0" dirty="0"/>
              <a:t>&amp; </a:t>
            </a:r>
            <a:r>
              <a:rPr lang="en-US" sz="1800" b="0" i="0" dirty="0" err="1" smtClean="0"/>
              <a:t>ele</a:t>
            </a:r>
            <a:r>
              <a:rPr lang="en-US" sz="1800" b="0" i="0" dirty="0" smtClean="0"/>
              <a:t>. effects</a:t>
            </a:r>
            <a:endParaRPr lang="en-US" sz="1800" b="0" i="0" dirty="0"/>
          </a:p>
          <a:p>
            <a:pPr lvl="1">
              <a:spcBef>
                <a:spcPts val="600"/>
              </a:spcBef>
            </a:pPr>
            <a:r>
              <a:rPr lang="en-US" sz="1800" b="0" i="0" dirty="0" smtClean="0"/>
              <a:t>Plasma </a:t>
            </a:r>
            <a:r>
              <a:rPr lang="en-US" sz="1800" b="0" i="0" dirty="0"/>
              <a:t>response from </a:t>
            </a:r>
            <a:r>
              <a:rPr lang="en-US" sz="1800" b="0" i="0" dirty="0" smtClean="0"/>
              <a:t>penetrated </a:t>
            </a:r>
            <a:r>
              <a:rPr lang="en-US" sz="1800" b="0" i="0" dirty="0"/>
              <a:t>3D field used in </a:t>
            </a:r>
            <a:r>
              <a:rPr lang="en-US" sz="1800" b="0" i="0" dirty="0" smtClean="0"/>
              <a:t>exp. </a:t>
            </a:r>
            <a:r>
              <a:rPr lang="en-US" sz="1800" b="0" i="0" dirty="0"/>
              <a:t>analysis matches M3D-C</a:t>
            </a:r>
            <a:r>
              <a:rPr lang="en-US" sz="1800" b="0" i="0" baseline="30000" dirty="0"/>
              <a:t>1</a:t>
            </a:r>
            <a:r>
              <a:rPr lang="en-US" sz="1800" b="0" i="0" dirty="0"/>
              <a:t> single fluid </a:t>
            </a:r>
            <a:r>
              <a:rPr lang="en-US" sz="1800" b="0" i="0" dirty="0" smtClean="0"/>
              <a:t>model</a:t>
            </a:r>
          </a:p>
          <a:p>
            <a:pPr lvl="1">
              <a:spcBef>
                <a:spcPts val="600"/>
              </a:spcBef>
            </a:pPr>
            <a:r>
              <a:rPr lang="en-US" sz="1800" b="0" i="0" u="sng" dirty="0"/>
              <a:t>FY14</a:t>
            </a:r>
            <a:r>
              <a:rPr lang="en-US" sz="1800" b="0" i="0" dirty="0"/>
              <a:t>: Analyzing NTV data from 6 experiments on </a:t>
            </a:r>
            <a:r>
              <a:rPr lang="en-US" sz="1800" b="0" i="0" dirty="0">
                <a:latin typeface="Symbol" pitchFamily="18" charset="2"/>
              </a:rPr>
              <a:t>n</a:t>
            </a:r>
            <a:r>
              <a:rPr lang="en-US" sz="1800" b="0" i="0" dirty="0"/>
              <a:t> dependence and other NTV characteristics</a:t>
            </a:r>
          </a:p>
          <a:p>
            <a:pPr lvl="1"/>
            <a:endParaRPr lang="en-US" sz="1800" b="0" i="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72702" y="4202142"/>
            <a:ext cx="3441045" cy="2393218"/>
            <a:chOff x="-60306" y="4202142"/>
            <a:chExt cx="3441045" cy="2393218"/>
          </a:xfrm>
        </p:grpSpPr>
        <p:pic>
          <p:nvPicPr>
            <p:cNvPr id="19" name="Picture 9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4" r="4525" b="8342"/>
            <a:stretch/>
          </p:blipFill>
          <p:spPr bwMode="auto">
            <a:xfrm>
              <a:off x="229030" y="4202142"/>
              <a:ext cx="3151709" cy="2339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2036199" y="4273190"/>
              <a:ext cx="104828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400" b="0" i="0" dirty="0" smtClean="0">
                  <a:solidFill>
                    <a:srgbClr val="FF0000"/>
                  </a:solidFill>
                </a:rPr>
                <a:t>(NTVTOK)</a:t>
              </a:r>
              <a:endParaRPr lang="en-US" sz="1400" b="0" i="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9085" y="4743520"/>
              <a:ext cx="1586587" cy="240114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>
                <a:buNone/>
              </a:pPr>
              <a:r>
                <a:rPr lang="en-US" sz="1600" b="0" i="0" u="sng" dirty="0">
                  <a:solidFill>
                    <a:srgbClr val="0000FF"/>
                  </a:solidFill>
                </a:rPr>
                <a:t>(</a:t>
              </a:r>
              <a:r>
                <a:rPr lang="en-US" sz="1600" b="0" i="0" u="sng" dirty="0" smtClean="0">
                  <a:solidFill>
                    <a:srgbClr val="0000FF"/>
                  </a:solidFill>
                </a:rPr>
                <a:t>n = 3 configuration)</a:t>
              </a:r>
              <a:endParaRPr lang="en-US" sz="1600" b="0" i="0" u="sng" dirty="0">
                <a:solidFill>
                  <a:srgbClr val="0000FF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1896204" y="5091535"/>
              <a:ext cx="0" cy="1148834"/>
            </a:xfrm>
            <a:prstGeom prst="line">
              <a:avLst/>
            </a:prstGeom>
            <a:noFill/>
            <a:ln w="158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2896999" y="5091535"/>
              <a:ext cx="0" cy="1145942"/>
            </a:xfrm>
            <a:prstGeom prst="line">
              <a:avLst/>
            </a:prstGeom>
            <a:noFill/>
            <a:ln w="158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2011895" y="5781399"/>
              <a:ext cx="1368480" cy="461661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>
                <a:buNone/>
              </a:pPr>
              <a:r>
                <a:rPr lang="en-US" b="0" i="0" u="sng" dirty="0" smtClean="0">
                  <a:solidFill>
                    <a:srgbClr val="00B050"/>
                  </a:solidFill>
                </a:rPr>
                <a:t>Strong T</a:t>
              </a:r>
              <a:r>
                <a:rPr lang="en-US" b="0" i="0" u="sng" baseline="-25000" dirty="0" smtClean="0">
                  <a:solidFill>
                    <a:srgbClr val="00B050"/>
                  </a:solidFill>
                </a:rPr>
                <a:t>NTV</a:t>
              </a:r>
              <a:r>
                <a:rPr lang="en-US" b="0" i="0" u="sng" dirty="0" smtClean="0">
                  <a:solidFill>
                    <a:srgbClr val="00B050"/>
                  </a:solidFill>
                </a:rPr>
                <a:t> region</a:t>
              </a:r>
              <a:endParaRPr lang="en-US" b="0" i="0" u="sng" dirty="0">
                <a:solidFill>
                  <a:srgbClr val="00B05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93468" y="5480000"/>
              <a:ext cx="579382" cy="338550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>
                <a:buNone/>
              </a:pPr>
              <a:r>
                <a:rPr lang="en-US" sz="1600" b="0" i="0" dirty="0" smtClean="0">
                  <a:solidFill>
                    <a:srgbClr val="0000FF"/>
                  </a:solidFill>
                </a:rPr>
                <a:t>core</a:t>
              </a:r>
              <a:endParaRPr lang="en-US" sz="1600" b="0" i="0" dirty="0">
                <a:solidFill>
                  <a:srgbClr val="0000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89845" y="5470947"/>
              <a:ext cx="684240" cy="338550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>
                <a:buNone/>
              </a:pPr>
              <a:r>
                <a:rPr lang="en-US" sz="1600" b="0" i="0" dirty="0" smtClean="0">
                  <a:solidFill>
                    <a:srgbClr val="0000FF"/>
                  </a:solidFill>
                </a:rPr>
                <a:t>edge</a:t>
              </a:r>
              <a:endParaRPr lang="en-US" sz="1600" b="0" i="0" dirty="0">
                <a:solidFill>
                  <a:srgbClr val="0000FF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-400143" y="5132089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i="0" dirty="0" smtClean="0">
                  <a:solidFill>
                    <a:schemeClr val="tx1"/>
                  </a:solidFill>
                </a:rPr>
                <a:t>&lt;</a:t>
              </a:r>
              <a:r>
                <a:rPr lang="en-US" sz="1600" b="0" i="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d</a:t>
              </a:r>
              <a:r>
                <a:rPr lang="en-US" sz="1600" b="0" i="0" dirty="0" smtClean="0">
                  <a:solidFill>
                    <a:schemeClr val="tx1"/>
                  </a:solidFill>
                </a:rPr>
                <a:t>B&gt; (G)</a:t>
              </a:r>
              <a:endParaRPr lang="en-US" sz="1600" b="0" i="0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34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9418667"/>
                </p:ext>
              </p:extLst>
            </p:nvPr>
          </p:nvGraphicFramePr>
          <p:xfrm>
            <a:off x="2212443" y="6295007"/>
            <a:ext cx="400470" cy="300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30" name="Equation" r:id="rId5" imgW="355320" imgH="266400" progId="Equation.DSMT4">
                    <p:embed/>
                  </p:oleObj>
                </mc:Choice>
                <mc:Fallback>
                  <p:oleObj name="Equation" r:id="rId5" imgW="35532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212443" y="6295007"/>
                          <a:ext cx="400470" cy="3003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245073"/>
              </p:ext>
            </p:extLst>
          </p:nvPr>
        </p:nvGraphicFramePr>
        <p:xfrm>
          <a:off x="1758687" y="4013081"/>
          <a:ext cx="400470" cy="300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1" name="Equation" r:id="rId7" imgW="355320" imgH="266400" progId="Equation.DSMT4">
                  <p:embed/>
                </p:oleObj>
              </mc:Choice>
              <mc:Fallback>
                <p:oleObj name="Equation" r:id="rId7" imgW="3553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8687" y="4013081"/>
                        <a:ext cx="400470" cy="300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13747" y="6283181"/>
            <a:ext cx="1439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6600FF"/>
                </a:solidFill>
              </a:rPr>
              <a:t>(Columbia U., GA)</a:t>
            </a:r>
            <a:endParaRPr lang="en-US" b="0" i="0" dirty="0">
              <a:solidFill>
                <a:srgbClr val="6600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11256" y="1523085"/>
            <a:ext cx="250609" cy="168599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874" y="1600991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 smtClean="0">
                <a:solidFill>
                  <a:schemeClr val="tx1"/>
                </a:solidFill>
              </a:rPr>
              <a:t>1.6</a:t>
            </a:r>
            <a:endParaRPr lang="en-US" sz="1100" b="0" i="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7431" y="2048640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 smtClean="0">
                <a:solidFill>
                  <a:schemeClr val="tx1"/>
                </a:solidFill>
              </a:rPr>
              <a:t>1.2</a:t>
            </a:r>
            <a:endParaRPr lang="en-US" sz="1100" b="0" i="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614" y="2492784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 smtClean="0">
                <a:solidFill>
                  <a:schemeClr val="tx1"/>
                </a:solidFill>
              </a:rPr>
              <a:t>0.8</a:t>
            </a:r>
            <a:endParaRPr lang="en-US" sz="1100" b="0" i="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5431" y="2947465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 smtClean="0">
                <a:solidFill>
                  <a:schemeClr val="tx1"/>
                </a:solidFill>
              </a:rPr>
              <a:t>0.4</a:t>
            </a:r>
            <a:endParaRPr lang="en-US" sz="1100" b="0" i="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403710" y="3820351"/>
            <a:ext cx="250609" cy="209233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2089" y="3840454"/>
            <a:ext cx="4267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 smtClean="0">
                <a:solidFill>
                  <a:schemeClr val="tx1"/>
                </a:solidFill>
              </a:rPr>
              <a:t>-0.4</a:t>
            </a:r>
            <a:endParaRPr lang="en-US" sz="1100" b="0" i="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>
            <a:stCxn id="37" idx="2"/>
          </p:cNvCxnSpPr>
          <p:nvPr/>
        </p:nvCxnSpPr>
        <p:spPr bwMode="auto">
          <a:xfrm flipH="1">
            <a:off x="2720918" y="2281970"/>
            <a:ext cx="99640" cy="24657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1797062" y="1974193"/>
            <a:ext cx="2046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0" i="0" dirty="0" smtClean="0">
                <a:solidFill>
                  <a:srgbClr val="FF0000"/>
                </a:solidFill>
              </a:rPr>
              <a:t>Scaled x2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224679" y="6283181"/>
            <a:ext cx="919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 smtClean="0"/>
              <a:t>JRT-14</a:t>
            </a:r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223659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32416"/>
            <a:ext cx="8961120" cy="815975"/>
          </a:xfrm>
        </p:spPr>
        <p:txBody>
          <a:bodyPr/>
          <a:lstStyle/>
          <a:p>
            <a:r>
              <a:rPr lang="en-US" sz="2300" dirty="0" smtClean="0"/>
              <a:t>Rotation </a:t>
            </a:r>
            <a:r>
              <a:rPr lang="en-US" sz="2300" dirty="0"/>
              <a:t>feedback </a:t>
            </a:r>
            <a:r>
              <a:rPr lang="en-US" sz="2300" dirty="0" smtClean="0"/>
              <a:t>controller </a:t>
            </a:r>
            <a:r>
              <a:rPr lang="en-US" sz="2300" dirty="0"/>
              <a:t>using </a:t>
            </a:r>
            <a:r>
              <a:rPr lang="en-US" sz="2300" dirty="0" smtClean="0"/>
              <a:t>NTV designed; supported by key results </a:t>
            </a:r>
            <a:r>
              <a:rPr lang="en-US" sz="2300" dirty="0"/>
              <a:t>from </a:t>
            </a:r>
            <a:r>
              <a:rPr lang="en-US" sz="2300" dirty="0" smtClean="0"/>
              <a:t>international collaboration research</a:t>
            </a:r>
            <a:endParaRPr lang="en-US" sz="23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6625" y="1014152"/>
            <a:ext cx="3899737" cy="278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b="0" i="0" dirty="0" smtClean="0"/>
              <a:t>NSTX-U controller will use Neoclassical </a:t>
            </a:r>
            <a:r>
              <a:rPr lang="en-US" sz="1800" b="0" i="0" dirty="0"/>
              <a:t>Toroidal Viscosity (NTV) </a:t>
            </a:r>
            <a:r>
              <a:rPr lang="en-US" sz="1800" b="0" i="0" dirty="0" smtClean="0"/>
              <a:t>physics for </a:t>
            </a:r>
            <a:r>
              <a:rPr lang="en-US" sz="1800" b="0" i="0" dirty="0"/>
              <a:t>the first </a:t>
            </a:r>
            <a:r>
              <a:rPr lang="en-US" sz="1800" b="0" i="0" dirty="0" smtClean="0"/>
              <a:t>time in </a:t>
            </a:r>
            <a:r>
              <a:rPr lang="en-US" sz="1800" b="0" i="0" dirty="0"/>
              <a:t>rotation feedback </a:t>
            </a:r>
            <a:r>
              <a:rPr lang="en-US" sz="1800" b="0" i="0" dirty="0" smtClean="0"/>
              <a:t>control</a:t>
            </a:r>
            <a:endParaRPr lang="en-US" sz="1800" b="0" i="0" dirty="0"/>
          </a:p>
          <a:p>
            <a:pPr>
              <a:spcBef>
                <a:spcPts val="1200"/>
              </a:spcBef>
            </a:pPr>
            <a:r>
              <a:rPr lang="en-US" sz="1800" b="0" i="0" dirty="0" smtClean="0"/>
              <a:t>Dedicated long-pulse KSTAR experiments show </a:t>
            </a:r>
            <a:r>
              <a:rPr lang="en-US" sz="1800" b="0" i="0" dirty="0" smtClean="0">
                <a:solidFill>
                  <a:srgbClr val="0000FF"/>
                </a:solidFill>
              </a:rPr>
              <a:t>no hysteresis in </a:t>
            </a:r>
            <a:r>
              <a:rPr lang="en-US" sz="1800" b="0" i="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w</a:t>
            </a:r>
            <a:r>
              <a:rPr lang="en-US" sz="1800" b="0" i="0" baseline="-2500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f</a:t>
            </a:r>
            <a:r>
              <a:rPr lang="en-US" sz="1800" b="0" i="0" dirty="0" smtClean="0">
                <a:solidFill>
                  <a:srgbClr val="0000FF"/>
                </a:solidFill>
              </a:rPr>
              <a:t> profile vs. applied 3D field strength </a:t>
            </a:r>
            <a:r>
              <a:rPr lang="en-US" sz="1800" b="0" i="0" dirty="0" smtClean="0"/>
              <a:t>(</a:t>
            </a:r>
            <a:r>
              <a:rPr lang="en-US" sz="1800" b="0" i="0" u="sng" dirty="0" smtClean="0"/>
              <a:t>important for control</a:t>
            </a:r>
            <a:r>
              <a:rPr lang="en-US" sz="1800" b="0" i="0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b="0" i="0" dirty="0"/>
          </a:p>
        </p:txBody>
      </p:sp>
      <p:sp>
        <p:nvSpPr>
          <p:cNvPr id="36" name="Rectangle 35"/>
          <p:cNvSpPr/>
          <p:nvPr/>
        </p:nvSpPr>
        <p:spPr bwMode="auto">
          <a:xfrm>
            <a:off x="3899736" y="973161"/>
            <a:ext cx="5074368" cy="2626255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pic>
        <p:nvPicPr>
          <p:cNvPr id="6454" name="Picture 3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/>
          <a:stretch/>
        </p:blipFill>
        <p:spPr bwMode="auto">
          <a:xfrm>
            <a:off x="4964372" y="1262118"/>
            <a:ext cx="3261973" cy="209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43503" y="970942"/>
            <a:ext cx="5601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i="0" u="sng" dirty="0" smtClean="0">
                <a:solidFill>
                  <a:srgbClr val="6600FF"/>
                </a:solidFill>
              </a:rPr>
              <a:t>NSTX-U state-space </a:t>
            </a:r>
            <a:r>
              <a:rPr lang="en-US" sz="1600" b="0" i="0" u="sng" dirty="0" err="1" smtClean="0">
                <a:solidFill>
                  <a:srgbClr val="6600FF"/>
                </a:solidFill>
                <a:latin typeface="Symbol" panose="05050102010706020507" pitchFamily="18" charset="2"/>
              </a:rPr>
              <a:t>w</a:t>
            </a:r>
            <a:r>
              <a:rPr lang="en-US" sz="1600" b="0" i="0" u="sng" baseline="-25000" dirty="0" err="1" smtClean="0">
                <a:solidFill>
                  <a:srgbClr val="6600FF"/>
                </a:solidFill>
                <a:latin typeface="Symbol" panose="05050102010706020507" pitchFamily="18" charset="2"/>
              </a:rPr>
              <a:t>f</a:t>
            </a:r>
            <a:r>
              <a:rPr lang="en-US" sz="1600" b="0" i="0" u="sng" dirty="0" smtClean="0">
                <a:solidFill>
                  <a:srgbClr val="6600FF"/>
                </a:solidFill>
              </a:rPr>
              <a:t> controller w/NTV as </a:t>
            </a:r>
            <a:r>
              <a:rPr lang="en-US" sz="1600" b="0" i="0" u="sng" dirty="0">
                <a:solidFill>
                  <a:srgbClr val="6600FF"/>
                </a:solidFill>
              </a:rPr>
              <a:t>actuator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7271618" y="2159852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rgbClr val="0000FF"/>
                </a:solidFill>
              </a:rPr>
              <a:t>NTV torque density (N/m</a:t>
            </a:r>
            <a:r>
              <a:rPr lang="en-US" sz="1400" b="0" i="0" baseline="30000" dirty="0" smtClean="0">
                <a:solidFill>
                  <a:srgbClr val="0000FF"/>
                </a:solidFill>
              </a:rPr>
              <a:t>2</a:t>
            </a:r>
            <a:r>
              <a:rPr lang="en-US" sz="1400" b="0" i="0" dirty="0" smtClean="0">
                <a:solidFill>
                  <a:srgbClr val="0000FF"/>
                </a:solidFill>
              </a:rPr>
              <a:t>)</a:t>
            </a:r>
            <a:endParaRPr lang="en-US" sz="1400" b="0" i="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592453" y="2265369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rgbClr val="FF0000"/>
                </a:solidFill>
              </a:rPr>
              <a:t>Plasma rotation (rad/s)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15915" y="3316579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Radial coordinate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7153379" y="1968150"/>
            <a:ext cx="8498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800" b="0" i="0" dirty="0" smtClean="0">
                <a:solidFill>
                  <a:srgbClr val="9900FF"/>
                </a:solidFill>
              </a:rPr>
              <a:t>NTV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800" b="0" i="0" dirty="0" smtClean="0">
                <a:solidFill>
                  <a:srgbClr val="9900FF"/>
                </a:solidFill>
              </a:rPr>
              <a:t>region</a:t>
            </a:r>
          </a:p>
        </p:txBody>
      </p:sp>
      <p:cxnSp>
        <p:nvCxnSpPr>
          <p:cNvPr id="6" name="Straight Arrow Connector 5"/>
          <p:cNvCxnSpPr>
            <a:stCxn id="35" idx="2"/>
          </p:cNvCxnSpPr>
          <p:nvPr/>
        </p:nvCxnSpPr>
        <p:spPr bwMode="auto">
          <a:xfrm flipH="1">
            <a:off x="7233145" y="2614481"/>
            <a:ext cx="345179" cy="172179"/>
          </a:xfrm>
          <a:prstGeom prst="straightConnector1">
            <a:avLst/>
          </a:prstGeom>
          <a:noFill/>
          <a:ln w="15875" cap="flat" cmpd="sng" algn="ctr">
            <a:solidFill>
              <a:srgbClr val="66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4738058" y="309514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rgbClr val="FF0000"/>
                </a:solidFill>
              </a:rPr>
              <a:t>0</a:t>
            </a:r>
            <a:endParaRPr lang="en-US" sz="1400" i="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38058" y="245803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rgbClr val="FF0000"/>
                </a:solidFill>
              </a:rPr>
              <a:t>2</a:t>
            </a:r>
            <a:endParaRPr lang="en-US" sz="1400" i="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38058" y="181262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rgbClr val="FF0000"/>
                </a:solidFill>
              </a:rPr>
              <a:t>4</a:t>
            </a:r>
            <a:endParaRPr lang="en-US" sz="1400" i="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38058" y="118532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rgbClr val="FF0000"/>
                </a:solidFill>
              </a:rPr>
              <a:t>6</a:t>
            </a:r>
            <a:endParaRPr lang="en-US" sz="1400" i="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35793" y="1195858"/>
            <a:ext cx="4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rgbClr val="FF0000"/>
                </a:solidFill>
              </a:rPr>
              <a:t>10</a:t>
            </a:r>
            <a:r>
              <a:rPr lang="en-US" sz="1400" i="0" baseline="30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4976845" y="2754888"/>
            <a:ext cx="14148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00B050"/>
                </a:solidFill>
              </a:rPr>
              <a:t>d</a:t>
            </a:r>
            <a:r>
              <a:rPr lang="en-US" sz="1800" b="0" i="0" dirty="0" smtClean="0">
                <a:solidFill>
                  <a:srgbClr val="00B050"/>
                </a:solidFill>
              </a:rPr>
              <a:t>esired </a:t>
            </a:r>
            <a:r>
              <a:rPr lang="en-US" sz="1800" b="0" i="0" dirty="0" err="1" smtClean="0">
                <a:solidFill>
                  <a:srgbClr val="00B050"/>
                </a:solidFill>
                <a:latin typeface="Symbol" panose="05050102010706020507" pitchFamily="18" charset="2"/>
              </a:rPr>
              <a:t>w</a:t>
            </a:r>
            <a:r>
              <a:rPr lang="en-US" sz="1800" b="0" i="0" baseline="-25000" dirty="0" err="1" smtClean="0">
                <a:solidFill>
                  <a:srgbClr val="00B050"/>
                </a:solidFill>
                <a:latin typeface="Symbol" panose="05050102010706020507" pitchFamily="18" charset="2"/>
              </a:rPr>
              <a:t>f</a:t>
            </a:r>
            <a:endParaRPr lang="en-US" sz="1800" b="0" i="0" baseline="-25000" dirty="0" smtClean="0">
              <a:solidFill>
                <a:srgbClr val="00B050"/>
              </a:solidFill>
              <a:latin typeface="Symbol" panose="05050102010706020507" pitchFamily="18" charset="2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523851" y="2485194"/>
            <a:ext cx="108641" cy="320555"/>
          </a:xfrm>
          <a:prstGeom prst="straightConnector1">
            <a:avLst/>
          </a:prstGeom>
          <a:noFill/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5454668" y="1325484"/>
            <a:ext cx="35564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rgbClr val="FF0000"/>
                </a:solidFill>
              </a:rPr>
              <a:t>t</a:t>
            </a:r>
            <a:r>
              <a:rPr lang="en-US" sz="1600" b="0" i="0" baseline="-25000" dirty="0" smtClean="0">
                <a:solidFill>
                  <a:srgbClr val="FF0000"/>
                </a:solidFill>
              </a:rPr>
              <a:t>1</a:t>
            </a:r>
            <a:endParaRPr lang="en-US" sz="1600" b="0" i="0" baseline="-250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93470" y="1617425"/>
            <a:ext cx="35564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rgbClr val="FF0000"/>
                </a:solidFill>
              </a:rPr>
              <a:t>t</a:t>
            </a:r>
            <a:r>
              <a:rPr lang="en-US" sz="1600" b="0" i="0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83333" y="2023309"/>
            <a:ext cx="355648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rgbClr val="FF0000"/>
                </a:solidFill>
              </a:rPr>
              <a:t>t</a:t>
            </a:r>
            <a:r>
              <a:rPr lang="en-US" sz="1600" b="0" i="0" baseline="-250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/>
          <a:stretch/>
        </p:blipFill>
        <p:spPr>
          <a:xfrm>
            <a:off x="5410200" y="3832578"/>
            <a:ext cx="3365454" cy="2692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/>
          <a:stretch/>
        </p:blipFill>
        <p:spPr>
          <a:xfrm>
            <a:off x="889463" y="4231288"/>
            <a:ext cx="3417742" cy="2260978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 bwMode="auto">
          <a:xfrm>
            <a:off x="307570" y="3657608"/>
            <a:ext cx="8666533" cy="2867907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15388" y="3718673"/>
            <a:ext cx="4892653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600" b="0" i="0" u="sng" dirty="0" smtClean="0">
                <a:solidFill>
                  <a:srgbClr val="6600FF"/>
                </a:solidFill>
              </a:rPr>
              <a:t>KSTAR </a:t>
            </a:r>
            <a:r>
              <a:rPr lang="en-US" sz="1600" b="0" i="0" u="sng" dirty="0">
                <a:solidFill>
                  <a:srgbClr val="6600FF"/>
                </a:solidFill>
              </a:rPr>
              <a:t>non-resonant (“n = 2</a:t>
            </a:r>
            <a:r>
              <a:rPr lang="en-US" sz="1600" b="0" i="0" u="sng" dirty="0" smtClean="0">
                <a:solidFill>
                  <a:srgbClr val="6600FF"/>
                </a:solidFill>
              </a:rPr>
              <a:t>”) NTV experiments</a:t>
            </a:r>
            <a:endParaRPr lang="en-US" sz="1600" b="0" i="0" u="sng" dirty="0">
              <a:solidFill>
                <a:srgbClr val="6600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63895" y="6274116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6600FF"/>
                </a:solidFill>
              </a:rPr>
              <a:t>(Columbia U.)</a:t>
            </a:r>
            <a:endParaRPr lang="en-US" b="0" i="0" dirty="0">
              <a:solidFill>
                <a:srgbClr val="66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88556" y="3898685"/>
            <a:ext cx="2540070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u="sng" dirty="0" smtClean="0">
                <a:solidFill>
                  <a:srgbClr val="0000FF"/>
                </a:solidFill>
              </a:rPr>
              <a:t>Plasma rotation profiles</a:t>
            </a:r>
            <a:endParaRPr lang="en-US" sz="1600" b="0" i="0" u="sng" dirty="0">
              <a:solidFill>
                <a:srgbClr val="0000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6200000">
            <a:off x="-214767" y="5015317"/>
            <a:ext cx="1875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3D field current (kA/t)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58834" y="5735321"/>
            <a:ext cx="2869101" cy="3385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600" b="0" i="0" dirty="0">
                <a:solidFill>
                  <a:srgbClr val="0000FF"/>
                </a:solidFill>
              </a:rPr>
              <a:t>3D current stepped up / down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88578" y="4228922"/>
            <a:ext cx="934067" cy="30777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rgbClr val="0000FF"/>
                </a:solidFill>
              </a:rPr>
              <a:t>0 kA/t</a:t>
            </a:r>
            <a:endParaRPr lang="en-US" sz="1400" b="0" i="0" dirty="0">
              <a:solidFill>
                <a:srgbClr val="0000FF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391655" y="4540850"/>
            <a:ext cx="934067" cy="30777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rgbClr val="FF0000"/>
                </a:solidFill>
              </a:rPr>
              <a:t>2.7 kA/t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87543" y="5096683"/>
            <a:ext cx="934067" cy="30777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rgbClr val="009900"/>
                </a:solidFill>
              </a:rPr>
              <a:t>3.3 kA/t</a:t>
            </a:r>
            <a:endParaRPr lang="en-US" sz="1400" b="0" i="0" dirty="0">
              <a:solidFill>
                <a:srgbClr val="0099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 rot="16200000">
            <a:off x="4761597" y="4818101"/>
            <a:ext cx="10262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w</a:t>
            </a:r>
            <a:r>
              <a:rPr lang="en-US" sz="1400" b="0" i="0" baseline="-250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en-US" sz="1400" b="0" i="0" dirty="0" smtClean="0">
                <a:solidFill>
                  <a:schemeClr val="tx1"/>
                </a:solidFill>
              </a:rPr>
              <a:t> (</a:t>
            </a:r>
            <a:r>
              <a:rPr lang="en-US" sz="1400" b="0" i="0" dirty="0" err="1" smtClean="0">
                <a:solidFill>
                  <a:schemeClr val="tx1"/>
                </a:solidFill>
              </a:rPr>
              <a:t>krad</a:t>
            </a:r>
            <a:r>
              <a:rPr lang="en-US" sz="1400" b="0" i="0" dirty="0" smtClean="0">
                <a:solidFill>
                  <a:schemeClr val="tx1"/>
                </a:solidFill>
              </a:rPr>
              <a:t>/s)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00888" y="4586192"/>
            <a:ext cx="934067" cy="30777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rgbClr val="009900"/>
                </a:solidFill>
              </a:rPr>
              <a:t>3.3 kA/t</a:t>
            </a:r>
            <a:endParaRPr lang="en-US" sz="1400" b="0" i="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98947" y="4825931"/>
            <a:ext cx="934067" cy="30777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rgbClr val="FF0000"/>
                </a:solidFill>
              </a:rPr>
              <a:t>2.7 kA/t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3916362" y="4987103"/>
            <a:ext cx="443041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H="1" flipV="1">
            <a:off x="3917622" y="4746539"/>
            <a:ext cx="443041" cy="0"/>
          </a:xfrm>
          <a:prstGeom prst="straightConnector1">
            <a:avLst/>
          </a:prstGeom>
          <a:noFill/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7962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113" y="1267361"/>
            <a:ext cx="1986163" cy="208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33159"/>
          <a:stretch/>
        </p:blipFill>
        <p:spPr>
          <a:xfrm>
            <a:off x="4251668" y="4171117"/>
            <a:ext cx="4792608" cy="240255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2" y="3967438"/>
            <a:ext cx="4767751" cy="2550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6136" y="928807"/>
            <a:ext cx="1184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rgbClr val="FF0000"/>
                </a:solidFill>
              </a:rPr>
              <a:t>NCC design </a:t>
            </a:r>
            <a:r>
              <a:rPr lang="en-US" b="0" i="0" dirty="0" smtClean="0">
                <a:solidFill>
                  <a:srgbClr val="FF0000"/>
                </a:solidFill>
              </a:rPr>
              <a:t>(on passive        plates)</a:t>
            </a: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8" name="Content Placeholder 29"/>
          <p:cNvSpPr>
            <a:spLocks noGrp="1"/>
          </p:cNvSpPr>
          <p:nvPr>
            <p:ph sz="half" idx="1"/>
          </p:nvPr>
        </p:nvSpPr>
        <p:spPr>
          <a:xfrm>
            <a:off x="-2" y="1038147"/>
            <a:ext cx="7058115" cy="1612451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1800" dirty="0" smtClean="0"/>
              <a:t>NCC designed with multiple physics metrics for error field, RWM, rotation control by NTV, and RMP characteristics </a:t>
            </a:r>
          </a:p>
          <a:p>
            <a:pPr marL="457200" lvl="1"/>
            <a:r>
              <a:rPr lang="en-US" sz="1500" dirty="0" smtClean="0"/>
              <a:t>Analysis updated with IPEC-PENT and more NSTX-U targets (see back-up)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Non-axisymmetric control coils (NCC) (incremental) </a:t>
            </a:r>
            <a:r>
              <a:rPr lang="en-US" dirty="0"/>
              <a:t>will </a:t>
            </a:r>
            <a:r>
              <a:rPr lang="en-US" dirty="0" smtClean="0"/>
              <a:t>enhance </a:t>
            </a:r>
            <a:r>
              <a:rPr lang="en-US" dirty="0"/>
              <a:t>physics studies and control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9012436" y="1267361"/>
            <a:ext cx="0" cy="678911"/>
          </a:xfrm>
          <a:prstGeom prst="straightConnector1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7168600" y="1458506"/>
            <a:ext cx="123929" cy="29381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9880" y="4608343"/>
            <a:ext cx="492443" cy="943720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US" sz="2000" i="0" dirty="0" smtClean="0">
                <a:solidFill>
                  <a:schemeClr val="tx1"/>
                </a:solidFill>
              </a:rPr>
              <a:t>Torque</a:t>
            </a:r>
            <a:endParaRPr lang="en-US" sz="2000" i="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43148" y="959584"/>
            <a:ext cx="1222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chemeClr val="accent2"/>
                </a:solidFill>
              </a:rPr>
              <a:t>Existing coils</a:t>
            </a:r>
            <a:endParaRPr lang="en-US" sz="1400" b="0" i="0" dirty="0">
              <a:solidFill>
                <a:schemeClr val="accent2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989052" y="6348480"/>
            <a:ext cx="484428" cy="223485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27627" y="3530943"/>
            <a:ext cx="3163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0" dirty="0" smtClean="0"/>
              <a:t>PPPL Theory Partnership,</a:t>
            </a:r>
          </a:p>
          <a:p>
            <a:pPr algn="r"/>
            <a:r>
              <a:rPr lang="en-US" sz="1400" i="0" dirty="0" smtClean="0"/>
              <a:t>JRT-14</a:t>
            </a:r>
            <a:endParaRPr lang="en-US" sz="1400" i="0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2221825" y="6341232"/>
            <a:ext cx="725474" cy="13548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7824" y="6302679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</a:rPr>
              <a:t>Rho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405607" y="3644918"/>
            <a:ext cx="1677659" cy="21289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0" name="Content Placeholder 29"/>
          <p:cNvSpPr txBox="1">
            <a:spLocks/>
          </p:cNvSpPr>
          <p:nvPr/>
        </p:nvSpPr>
        <p:spPr bwMode="auto">
          <a:xfrm>
            <a:off x="-2" y="1858118"/>
            <a:ext cx="7208177" cy="161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kern="0" dirty="0" smtClean="0"/>
              <a:t>Now </a:t>
            </a:r>
            <a:r>
              <a:rPr lang="en-US" sz="1800" b="0" i="0" kern="0" dirty="0"/>
              <a:t>utilizing </a:t>
            </a:r>
            <a:r>
              <a:rPr lang="en-US" sz="1800" b="0" i="0" kern="0" dirty="0" err="1"/>
              <a:t>stellarator</a:t>
            </a:r>
            <a:r>
              <a:rPr lang="en-US" sz="1800" b="0" i="0" kern="0" dirty="0"/>
              <a:t> optimization tools without coil constraints to </a:t>
            </a:r>
            <a:r>
              <a:rPr lang="en-US" sz="1800" b="0" i="0" kern="0" dirty="0" smtClean="0"/>
              <a:t>determine </a:t>
            </a:r>
            <a:r>
              <a:rPr lang="en-US" sz="1800" b="0" i="0" kern="0" dirty="0"/>
              <a:t>theoretical </a:t>
            </a:r>
            <a:r>
              <a:rPr lang="en-US" sz="1800" b="0" i="0" kern="0" dirty="0" smtClean="0"/>
              <a:t>max performance </a:t>
            </a:r>
            <a:r>
              <a:rPr lang="en-US" sz="1800" b="0" i="0" kern="0" dirty="0"/>
              <a:t>(</a:t>
            </a:r>
            <a:r>
              <a:rPr lang="en-US" sz="1800" b="0" i="0" kern="0" dirty="0" smtClean="0"/>
              <a:t>PAC recommendation)</a:t>
            </a:r>
          </a:p>
          <a:p>
            <a:pPr marL="457200" lvl="1"/>
            <a:r>
              <a:rPr lang="en-US" sz="1500" b="0" i="0" kern="0" dirty="0" smtClean="0"/>
              <a:t>The IPECOPT code developed (from STELLOPT) to </a:t>
            </a:r>
            <a:r>
              <a:rPr lang="en-US" sz="1500" b="0" i="0" kern="0" dirty="0"/>
              <a:t>optimize IPEC equilibrium for core and edge NTV </a:t>
            </a:r>
            <a:r>
              <a:rPr lang="en-US" sz="1500" b="0" i="0" kern="0" dirty="0" smtClean="0"/>
              <a:t>Torque</a:t>
            </a:r>
            <a:endParaRPr lang="en-US" sz="1500" b="0" i="0" kern="0" dirty="0"/>
          </a:p>
          <a:p>
            <a:pPr marL="457200" lvl="1"/>
            <a:r>
              <a:rPr lang="en-US" sz="1500" b="0" i="0" kern="0" dirty="0" smtClean="0"/>
              <a:t>IPECOPT </a:t>
            </a:r>
            <a:r>
              <a:rPr lang="en-US" sz="1500" b="0" i="0" kern="0" dirty="0"/>
              <a:t>will be extended to analyze additional figures of merit: EF, </a:t>
            </a:r>
            <a:r>
              <a:rPr lang="en-US" sz="1500" b="0" i="0" kern="0" dirty="0" smtClean="0"/>
              <a:t>RMP</a:t>
            </a:r>
            <a:endParaRPr lang="en-US" sz="1500" b="0" i="0" kern="0" dirty="0"/>
          </a:p>
          <a:p>
            <a:pPr marL="457200" lvl="1"/>
            <a:r>
              <a:rPr lang="en-US" sz="1500" b="0" i="0" kern="0" dirty="0" smtClean="0"/>
              <a:t>Deliverable</a:t>
            </a:r>
            <a:r>
              <a:rPr lang="en-US" sz="1500" b="0" i="0" kern="0" dirty="0"/>
              <a:t>:  assess physics benefits of potentially improved coil sets </a:t>
            </a:r>
            <a:r>
              <a:rPr lang="en-US" sz="1500" b="0" i="0" kern="0" dirty="0" smtClean="0"/>
              <a:t>within </a:t>
            </a:r>
            <a:r>
              <a:rPr lang="en-US" sz="1500" b="0" i="0" kern="0" dirty="0"/>
              <a:t>9 months to drive subsequent engineering </a:t>
            </a:r>
            <a:r>
              <a:rPr lang="en-US" sz="1500" b="0" i="0" kern="0" dirty="0" smtClean="0"/>
              <a:t>analysis</a:t>
            </a:r>
            <a:endParaRPr lang="en-US" sz="1500" b="0" i="0" kern="0" dirty="0"/>
          </a:p>
        </p:txBody>
      </p:sp>
      <p:cxnSp>
        <p:nvCxnSpPr>
          <p:cNvPr id="50" name="Straight Arrow Connector 49"/>
          <p:cNvCxnSpPr/>
          <p:nvPr/>
        </p:nvCxnSpPr>
        <p:spPr bwMode="auto">
          <a:xfrm flipV="1">
            <a:off x="2227093" y="4608343"/>
            <a:ext cx="17343" cy="135848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flipV="1">
            <a:off x="7913667" y="5327455"/>
            <a:ext cx="2213" cy="785891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TextBox 51"/>
          <p:cNvSpPr txBox="1"/>
          <p:nvPr/>
        </p:nvSpPr>
        <p:spPr>
          <a:xfrm rot="16200000">
            <a:off x="1296003" y="5046930"/>
            <a:ext cx="1576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Optimized for core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7" name="Picture 56" descr="Screen Shot 2014-06-03 at 11.43.25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80" y="4188744"/>
            <a:ext cx="924745" cy="9966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99802" y="4865339"/>
            <a:ext cx="1987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Optimized for 0.5&lt;</a:t>
            </a:r>
            <a:r>
              <a:rPr lang="en-US" dirty="0" err="1" smtClean="0">
                <a:solidFill>
                  <a:srgbClr val="000000"/>
                </a:solidFill>
              </a:rPr>
              <a:t>Ψ</a:t>
            </a:r>
            <a:r>
              <a:rPr lang="en-US" dirty="0">
                <a:solidFill>
                  <a:srgbClr val="000000"/>
                </a:solidFill>
              </a:rPr>
              <a:t>&lt;</a:t>
            </a:r>
            <a:r>
              <a:rPr lang="en-US" dirty="0" smtClean="0">
                <a:solidFill>
                  <a:srgbClr val="000000"/>
                </a:solidFill>
              </a:rPr>
              <a:t>0.9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868183" y="4171117"/>
            <a:ext cx="3746825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Rectangle 60"/>
          <p:cNvSpPr/>
          <p:nvPr/>
        </p:nvSpPr>
        <p:spPr bwMode="auto">
          <a:xfrm>
            <a:off x="6482702" y="6327377"/>
            <a:ext cx="725474" cy="13548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99381" y="6286351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</a:rPr>
              <a:t>Rho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529786" y="3893318"/>
            <a:ext cx="6025773" cy="222054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US" i="0" dirty="0" smtClean="0">
                <a:solidFill>
                  <a:srgbClr val="FF0000"/>
                </a:solidFill>
                <a:latin typeface="Helvetica" pitchFamily="-128" charset="0"/>
              </a:rPr>
              <a:t>Examples </a:t>
            </a:r>
            <a:r>
              <a:rPr lang="en-US" i="0" dirty="0">
                <a:solidFill>
                  <a:srgbClr val="FF0000"/>
                </a:solidFill>
                <a:latin typeface="Helvetica" pitchFamily="-128" charset="0"/>
              </a:rPr>
              <a:t>of initial IPECOPT NTV torque profile localization optimization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Helvetica" pitchFamily="-128" charset="0"/>
            </a:endParaRPr>
          </a:p>
        </p:txBody>
      </p:sp>
      <p:pic>
        <p:nvPicPr>
          <p:cNvPr id="28" name="Picture 27" descr="Screen Shot 2014-06-03 at 12.41.26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69" y="4201045"/>
            <a:ext cx="873231" cy="9466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2335" y="4184857"/>
            <a:ext cx="633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>
                <a:solidFill>
                  <a:srgbClr val="FF0000"/>
                </a:solidFill>
              </a:rPr>
              <a:t>n</a:t>
            </a:r>
            <a:r>
              <a:rPr lang="en-US" sz="2000" i="0" dirty="0" smtClean="0">
                <a:solidFill>
                  <a:srgbClr val="FF0000"/>
                </a:solidFill>
              </a:rPr>
              <a:t>=3</a:t>
            </a:r>
            <a:endParaRPr lang="en-US" sz="2000" i="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66512" y="4214892"/>
            <a:ext cx="633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>
                <a:solidFill>
                  <a:srgbClr val="FF0000"/>
                </a:solidFill>
              </a:rPr>
              <a:t>n=1</a:t>
            </a:r>
            <a:endParaRPr lang="en-US" sz="2000" i="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7875" y="4828278"/>
            <a:ext cx="63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Iteration count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0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JBERKERY@TCHOKNNFUVWZY5H8" val="5035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run plan">
  <a:themeElements>
    <a:clrScheme name="">
      <a:dk1>
        <a:srgbClr val="000000"/>
      </a:dk1>
      <a:lt1>
        <a:srgbClr val="FFFFFF"/>
      </a:lt1>
      <a:dk2>
        <a:srgbClr val="000000"/>
      </a:dk2>
      <a:lt2>
        <a:srgbClr val="D49FFF"/>
      </a:lt2>
      <a:accent1>
        <a:srgbClr val="0000FF"/>
      </a:accent1>
      <a:accent2>
        <a:srgbClr val="FF5008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4806"/>
      </a:accent6>
      <a:hlink>
        <a:srgbClr val="8901F3"/>
      </a:hlink>
      <a:folHlink>
        <a:srgbClr val="919191"/>
      </a:folHlink>
    </a:clrScheme>
    <a:fontScheme name="run plan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run pl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75941</TotalTime>
  <Words>4020</Words>
  <Application>Microsoft Office PowerPoint</Application>
  <PresentationFormat>On-screen Show (4:3)</PresentationFormat>
  <Paragraphs>757</Paragraphs>
  <Slides>37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Blank Presentation</vt:lpstr>
      <vt:lpstr>1_run plan</vt:lpstr>
      <vt:lpstr>Equation</vt:lpstr>
      <vt:lpstr>PowerPoint Presentation</vt:lpstr>
      <vt:lpstr>Outline</vt:lpstr>
      <vt:lpstr>Macroscopic stability research is crucial for the successful sustainment of high performance in future devices</vt:lpstr>
      <vt:lpstr>Macroscopic stability research and capabilities play an instrumental role in the success of NSTX-U</vt:lpstr>
      <vt:lpstr>Collaborations at KSTAR and DIII-D support macroscopic stability research thrusts on NSTX-U</vt:lpstr>
      <vt:lpstr>Kinetic stability theory and comparison to NSTX is setting the stage for practical use in NSTX-U for disruption avoidance</vt:lpstr>
      <vt:lpstr>Non-resonant Neoclassical Toroidal Viscosity (NTV) physics analysis progresses, will be used for rotation feedback control</vt:lpstr>
      <vt:lpstr>Rotation feedback controller using NTV designed; supported by key results from international collaboration research</vt:lpstr>
      <vt:lpstr>Non-axisymmetric control coils (NCC) (incremental) will enhance physics studies and control</vt:lpstr>
      <vt:lpstr>PowerPoint Presentation</vt:lpstr>
      <vt:lpstr>Correction of intrinsic error fields is critical for performance; NSTX-U will have new disruption research capabilities</vt:lpstr>
      <vt:lpstr>Disruption prediction by multiple means will enable avoidance via profile or mode control or mitigation by MGI</vt:lpstr>
      <vt:lpstr>NSTX-U will investigate NTV and stability theory in lower ν regime for implementation in active rotation control</vt:lpstr>
      <vt:lpstr>Summary: MS research during FY2015-16 will enable long-pulse high performance in NSTX-U and future devices</vt:lpstr>
      <vt:lpstr>Backup</vt:lpstr>
      <vt:lpstr>Disruption prediction by multiple means will enable avoidance via profile or mode control or mitigation by MGI</vt:lpstr>
      <vt:lpstr>Disruption prediction by multiple means will enable avoidance via profile or mode control or mitigation by MGI (2)</vt:lpstr>
      <vt:lpstr>Participated in DIII-D National Campaign on Radiation Asymmetry XP</vt:lpstr>
      <vt:lpstr>Valve has same time response for operation in &lt;0.4T magnetic fields</vt:lpstr>
      <vt:lpstr>ITER-like MGI Valve Designed, Built and Tested for Installation on NSTX-U</vt:lpstr>
      <vt:lpstr>Version 4 Valve evacuates into chamber in &lt; 3ms, for gas injection amounts of 200 Torr.L N2</vt:lpstr>
      <vt:lpstr>Physics analysis for Non-axisymmetric Control Coil (NCC) has been updated with IPEC-PENT and more NSTX-U targets </vt:lpstr>
      <vt:lpstr>Non-axisymmetric Control Coil (NCC) capability on NTV braking has been successfully studied with STELLOPT</vt:lpstr>
      <vt:lpstr>RWM active control capability of the NCC continues to be assessed</vt:lpstr>
      <vt:lpstr>Extensive benchmark among various NTV codes  has been active and successful</vt:lpstr>
      <vt:lpstr>In lower ν regime, NSTX-U will investigate NTV for rotation control and stability theory implemented in active control</vt:lpstr>
      <vt:lpstr>Drift-kinetic effects on 3D plasma response and non-resonant error field effects are being actively investigated</vt:lpstr>
      <vt:lpstr>KSTAR 3 rows of internal coils were used to produce n=1 pitch-crossing field lines and to find rotational resonances </vt:lpstr>
      <vt:lpstr>Non-resonant Neoclassical Toroidal Viscosity (NTV) physics will be used for the first time in rotation feedback control</vt:lpstr>
      <vt:lpstr>Plasma rotation control has been demonstrated for the first time with TRANSP using NBI and NTV actuators</vt:lpstr>
      <vt:lpstr>Plasma response from fully-penetrated 3D field used in NTV experimental analysis matches M3D-C1 single fluid model</vt:lpstr>
      <vt:lpstr>Model-based RWM state space controller including 3D plasma response and wall currents used at high bN in NSTX </vt:lpstr>
      <vt:lpstr>Dual-component PID (Br + Bp) and model-based RWM state-space (RWMSC) active control will enable long pulse, high β operation</vt:lpstr>
      <vt:lpstr>Research plans and needs for this year (FY2014) in preparation for NSTX-U operations in FY2015</vt:lpstr>
      <vt:lpstr>MISK analysis of DIII-D discharges is helping to enable their path to high beta operation</vt:lpstr>
      <vt:lpstr>Measured toroidal plasma rotation profile shows non-resonant NTV rotation control using n = 2 field</vt:lpstr>
      <vt:lpstr>Collaborations at KSTAR have aided high beta operation</vt:lpstr>
    </vt:vector>
  </TitlesOfParts>
  <Company>Princeton Plasma Physics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jberkery</cp:lastModifiedBy>
  <cp:revision>12757</cp:revision>
  <dcterms:created xsi:type="dcterms:W3CDTF">2003-10-01T16:23:57Z</dcterms:created>
  <dcterms:modified xsi:type="dcterms:W3CDTF">2014-06-09T14:13:52Z</dcterms:modified>
</cp:coreProperties>
</file>